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 id="257"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5"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3CF25-D1DF-43F1-A669-AA5396459F81}" v="2" dt="2023-06-01T10:29:32.757"/>
    <p1510:client id="{508CC99C-4FAB-4424-8653-0F8861C52193}" v="1" dt="2023-05-08T18:59:17.507"/>
    <p1510:client id="{9ECD0022-05D1-4838-A626-D884192E6C7B}" v="1" dt="2023-05-01T09:34:53.033"/>
    <p1510:client id="{BCE472CE-B76E-4941-8497-AD43786B754D}" v="1" dt="2023-04-29T13:17:17.286"/>
    <p1510:client id="{CF7CB2EF-A0E0-4199-875B-716A61F22BFD}" v="17" dt="2023-06-01T07:23:38.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CHAVAN- 57480210030" userId="S::vedant.chavan30@svkmmumbai.onmicrosoft.com::98d810c0-cf85-4642-acf9-3b1e2ea6307c" providerId="AD" clId="Web-{508CC99C-4FAB-4424-8653-0F8861C52193}"/>
    <pc:docChg chg="modSld">
      <pc:chgData name="VEDANT CHAVAN- 57480210030" userId="S::vedant.chavan30@svkmmumbai.onmicrosoft.com::98d810c0-cf85-4642-acf9-3b1e2ea6307c" providerId="AD" clId="Web-{508CC99C-4FAB-4424-8653-0F8861C52193}" dt="2023-05-08T18:59:17.507" v="0" actId="1076"/>
      <pc:docMkLst>
        <pc:docMk/>
      </pc:docMkLst>
      <pc:sldChg chg="modSp">
        <pc:chgData name="VEDANT CHAVAN- 57480210030" userId="S::vedant.chavan30@svkmmumbai.onmicrosoft.com::98d810c0-cf85-4642-acf9-3b1e2ea6307c" providerId="AD" clId="Web-{508CC99C-4FAB-4424-8653-0F8861C52193}" dt="2023-05-08T18:59:17.507" v="0" actId="1076"/>
        <pc:sldMkLst>
          <pc:docMk/>
          <pc:sldMk cId="0" sldId="272"/>
        </pc:sldMkLst>
        <pc:picChg chg="mod">
          <ac:chgData name="VEDANT CHAVAN- 57480210030" userId="S::vedant.chavan30@svkmmumbai.onmicrosoft.com::98d810c0-cf85-4642-acf9-3b1e2ea6307c" providerId="AD" clId="Web-{508CC99C-4FAB-4424-8653-0F8861C52193}" dt="2023-05-08T18:59:17.507" v="0" actId="1076"/>
          <ac:picMkLst>
            <pc:docMk/>
            <pc:sldMk cId="0" sldId="272"/>
            <ac:picMk id="4" creationId="{00000000-0000-0000-0000-000000000000}"/>
          </ac:picMkLst>
        </pc:picChg>
      </pc:sldChg>
    </pc:docChg>
  </pc:docChgLst>
  <pc:docChgLst>
    <pc:chgData name="VEDANT CHAVAN- 57480210030" userId="S::vedant.chavan30@svkmmumbai.onmicrosoft.com::98d810c0-cf85-4642-acf9-3b1e2ea6307c" providerId="AD" clId="Web-{9ECD0022-05D1-4838-A626-D884192E6C7B}"/>
    <pc:docChg chg="modSld">
      <pc:chgData name="VEDANT CHAVAN- 57480210030" userId="S::vedant.chavan30@svkmmumbai.onmicrosoft.com::98d810c0-cf85-4642-acf9-3b1e2ea6307c" providerId="AD" clId="Web-{9ECD0022-05D1-4838-A626-D884192E6C7B}" dt="2023-05-01T09:34:53.033" v="0" actId="1076"/>
      <pc:docMkLst>
        <pc:docMk/>
      </pc:docMkLst>
      <pc:sldChg chg="modSp">
        <pc:chgData name="VEDANT CHAVAN- 57480210030" userId="S::vedant.chavan30@svkmmumbai.onmicrosoft.com::98d810c0-cf85-4642-acf9-3b1e2ea6307c" providerId="AD" clId="Web-{9ECD0022-05D1-4838-A626-D884192E6C7B}" dt="2023-05-01T09:34:53.033" v="0" actId="1076"/>
        <pc:sldMkLst>
          <pc:docMk/>
          <pc:sldMk cId="0" sldId="256"/>
        </pc:sldMkLst>
        <pc:spChg chg="mod">
          <ac:chgData name="VEDANT CHAVAN- 57480210030" userId="S::vedant.chavan30@svkmmumbai.onmicrosoft.com::98d810c0-cf85-4642-acf9-3b1e2ea6307c" providerId="AD" clId="Web-{9ECD0022-05D1-4838-A626-D884192E6C7B}" dt="2023-05-01T09:34:53.033" v="0" actId="1076"/>
          <ac:spMkLst>
            <pc:docMk/>
            <pc:sldMk cId="0" sldId="256"/>
            <ac:spMk id="4" creationId="{00000000-0000-0000-0000-000000000000}"/>
          </ac:spMkLst>
        </pc:spChg>
      </pc:sldChg>
    </pc:docChg>
  </pc:docChgLst>
  <pc:docChgLst>
    <pc:chgData name="ANMOL SHAH- 57480210017" userId="S::anmol.shah17@svkmmumbai.onmicrosoft.com::1962f615-8531-4afd-be05-6231e54adcea" providerId="AD" clId="Web-{CF7CB2EF-A0E0-4199-875B-716A61F22BFD}"/>
    <pc:docChg chg="modSld sldOrd">
      <pc:chgData name="ANMOL SHAH- 57480210017" userId="S::anmol.shah17@svkmmumbai.onmicrosoft.com::1962f615-8531-4afd-be05-6231e54adcea" providerId="AD" clId="Web-{CF7CB2EF-A0E0-4199-875B-716A61F22BFD}" dt="2023-06-01T07:23:38.171" v="13"/>
      <pc:docMkLst>
        <pc:docMk/>
      </pc:docMkLst>
      <pc:sldChg chg="modSp">
        <pc:chgData name="ANMOL SHAH- 57480210017" userId="S::anmol.shah17@svkmmumbai.onmicrosoft.com::1962f615-8531-4afd-be05-6231e54adcea" providerId="AD" clId="Web-{CF7CB2EF-A0E0-4199-875B-716A61F22BFD}" dt="2023-06-01T07:23:32.264" v="8" actId="20577"/>
        <pc:sldMkLst>
          <pc:docMk/>
          <pc:sldMk cId="0" sldId="273"/>
        </pc:sldMkLst>
        <pc:spChg chg="mod">
          <ac:chgData name="ANMOL SHAH- 57480210017" userId="S::anmol.shah17@svkmmumbai.onmicrosoft.com::1962f615-8531-4afd-be05-6231e54adcea" providerId="AD" clId="Web-{CF7CB2EF-A0E0-4199-875B-716A61F22BFD}" dt="2023-06-01T07:23:32.264" v="8" actId="20577"/>
          <ac:spMkLst>
            <pc:docMk/>
            <pc:sldMk cId="0" sldId="273"/>
            <ac:spMk id="2" creationId="{00000000-0000-0000-0000-000000000000}"/>
          </ac:spMkLst>
        </pc:spChg>
      </pc:sldChg>
      <pc:sldChg chg="ord">
        <pc:chgData name="ANMOL SHAH- 57480210017" userId="S::anmol.shah17@svkmmumbai.onmicrosoft.com::1962f615-8531-4afd-be05-6231e54adcea" providerId="AD" clId="Web-{CF7CB2EF-A0E0-4199-875B-716A61F22BFD}" dt="2023-06-01T07:23:38.171" v="13"/>
        <pc:sldMkLst>
          <pc:docMk/>
          <pc:sldMk cId="0" sldId="283"/>
        </pc:sldMkLst>
      </pc:sldChg>
      <pc:sldChg chg="ord">
        <pc:chgData name="ANMOL SHAH- 57480210017" userId="S::anmol.shah17@svkmmumbai.onmicrosoft.com::1962f615-8531-4afd-be05-6231e54adcea" providerId="AD" clId="Web-{CF7CB2EF-A0E0-4199-875B-716A61F22BFD}" dt="2023-06-01T07:23:34.499" v="10"/>
        <pc:sldMkLst>
          <pc:docMk/>
          <pc:sldMk cId="0" sldId="285"/>
        </pc:sldMkLst>
      </pc:sldChg>
    </pc:docChg>
  </pc:docChgLst>
  <pc:docChgLst>
    <pc:chgData name="HARSH ZAVERI- 57480210039" userId="S::harsh.zaveri39@svkmmumbai.onmicrosoft.com::a62ea017-238a-48bc-b6d4-d2ad5af35c9f" providerId="AD" clId="Web-{2AB3CF25-D1DF-43F1-A669-AA5396459F81}"/>
    <pc:docChg chg="modSld">
      <pc:chgData name="HARSH ZAVERI- 57480210039" userId="S::harsh.zaveri39@svkmmumbai.onmicrosoft.com::a62ea017-238a-48bc-b6d4-d2ad5af35c9f" providerId="AD" clId="Web-{2AB3CF25-D1DF-43F1-A669-AA5396459F81}" dt="2023-06-01T10:29:32.757" v="1" actId="1076"/>
      <pc:docMkLst>
        <pc:docMk/>
      </pc:docMkLst>
      <pc:sldChg chg="modSp">
        <pc:chgData name="HARSH ZAVERI- 57480210039" userId="S::harsh.zaveri39@svkmmumbai.onmicrosoft.com::a62ea017-238a-48bc-b6d4-d2ad5af35c9f" providerId="AD" clId="Web-{2AB3CF25-D1DF-43F1-A669-AA5396459F81}" dt="2023-06-01T10:29:32.757" v="1" actId="1076"/>
        <pc:sldMkLst>
          <pc:docMk/>
          <pc:sldMk cId="0" sldId="272"/>
        </pc:sldMkLst>
        <pc:picChg chg="mod">
          <ac:chgData name="HARSH ZAVERI- 57480210039" userId="S::harsh.zaveri39@svkmmumbai.onmicrosoft.com::a62ea017-238a-48bc-b6d4-d2ad5af35c9f" providerId="AD" clId="Web-{2AB3CF25-D1DF-43F1-A669-AA5396459F81}" dt="2023-06-01T10:29:32.757" v="1" actId="1076"/>
          <ac:picMkLst>
            <pc:docMk/>
            <pc:sldMk cId="0" sldId="272"/>
            <ac:picMk id="4" creationId="{00000000-0000-0000-0000-000000000000}"/>
          </ac:picMkLst>
        </pc:picChg>
      </pc:sldChg>
    </pc:docChg>
  </pc:docChgLst>
  <pc:docChgLst>
    <pc:chgData name="SWAROOP PAWAR- 57480210028" userId="S::swaroop.pawar28@svkmmumbai.onmicrosoft.com::dd3332fb-fb10-4b3e-ab30-cd562d0f33d4" providerId="AD" clId="Web-{BCE472CE-B76E-4941-8497-AD43786B754D}"/>
    <pc:docChg chg="modSld">
      <pc:chgData name="SWAROOP PAWAR- 57480210028" userId="S::swaroop.pawar28@svkmmumbai.onmicrosoft.com::dd3332fb-fb10-4b3e-ab30-cd562d0f33d4" providerId="AD" clId="Web-{BCE472CE-B76E-4941-8497-AD43786B754D}" dt="2023-04-29T13:17:17.286" v="0" actId="14100"/>
      <pc:docMkLst>
        <pc:docMk/>
      </pc:docMkLst>
      <pc:sldChg chg="modSp">
        <pc:chgData name="SWAROOP PAWAR- 57480210028" userId="S::swaroop.pawar28@svkmmumbai.onmicrosoft.com::dd3332fb-fb10-4b3e-ab30-cd562d0f33d4" providerId="AD" clId="Web-{BCE472CE-B76E-4941-8497-AD43786B754D}" dt="2023-04-29T13:17:17.286" v="0" actId="14100"/>
        <pc:sldMkLst>
          <pc:docMk/>
          <pc:sldMk cId="0" sldId="264"/>
        </pc:sldMkLst>
        <pc:spChg chg="mod">
          <ac:chgData name="SWAROOP PAWAR- 57480210028" userId="S::swaroop.pawar28@svkmmumbai.onmicrosoft.com::dd3332fb-fb10-4b3e-ab30-cd562d0f33d4" providerId="AD" clId="Web-{BCE472CE-B76E-4941-8497-AD43786B754D}" dt="2023-04-29T13:17:17.286" v="0" actId="14100"/>
          <ac:spMkLst>
            <pc:docMk/>
            <pc:sldMk cId="0" sldId="264"/>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FB2D456-CCCC-43D0-98D2-945C8E01E01E}" type="datetimeFigureOut">
              <a:rPr lang="en-US" smtClean="0"/>
              <a:pPr/>
              <a:t>6/1/2023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AC819A-DD8D-4670-8885-71A7DD5937C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D456-CCCC-43D0-98D2-945C8E01E01E}"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D456-CCCC-43D0-98D2-945C8E01E01E}"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B2D456-CCCC-43D0-98D2-945C8E01E01E}"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FB2D456-CCCC-43D0-98D2-945C8E01E01E}"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C819A-DD8D-4670-8885-71A7DD5937C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B2D456-CCCC-43D0-98D2-945C8E01E01E}"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FB2D456-CCCC-43D0-98D2-945C8E01E01E}"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FB2D456-CCCC-43D0-98D2-945C8E01E01E}"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FB2D456-CCCC-43D0-98D2-945C8E01E01E}"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C819A-DD8D-4670-8885-71A7DD5937C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FB2D456-CCCC-43D0-98D2-945C8E01E01E}"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C819A-DD8D-4670-8885-71A7DD593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FB2D456-CCCC-43D0-98D2-945C8E01E01E}"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C819A-DD8D-4670-8885-71A7DD5937C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FB2D456-CCCC-43D0-98D2-945C8E01E01E}" type="datetimeFigureOut">
              <a:rPr lang="en-US" smtClean="0"/>
              <a:pPr/>
              <a:t>6/1/2023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8AC819A-DD8D-4670-8885-71A7DD5937C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p:cNvSpPr>
            <a:spLocks noChangeArrowheads="1"/>
          </p:cNvSpPr>
          <p:nvPr/>
        </p:nvSpPr>
        <p:spPr bwMode="auto">
          <a:xfrm>
            <a:off x="1595436" y="1313259"/>
            <a:ext cx="6634163" cy="3505200"/>
          </a:xfrm>
          <a:prstGeom prst="rect">
            <a:avLst/>
          </a:prstGeom>
          <a:noFill/>
          <a:ln w="9525">
            <a:noFill/>
            <a:miter lim="800000"/>
            <a:headEnd/>
            <a:tailEnd/>
          </a:ln>
          <a:effectLst/>
        </p:spPr>
        <p:txBody>
          <a:bodyPr anchor="ctr"/>
          <a:lstStyle/>
          <a:p>
            <a:pPr algn="ctr">
              <a:defRPr/>
            </a:pPr>
            <a:br>
              <a:rPr lang="en-US" sz="4400" b="1">
                <a:solidFill>
                  <a:schemeClr val="accent2"/>
                </a:solidFill>
                <a:effectLst>
                  <a:outerShdw blurRad="38100" dist="38100" dir="2700000" algn="tl">
                    <a:srgbClr val="000000"/>
                  </a:outerShdw>
                </a:effectLst>
                <a:latin typeface="Arial" charset="0"/>
                <a:ea typeface="+mn-ea"/>
              </a:rPr>
            </a:br>
            <a:r>
              <a:rPr lang="en-US" sz="4800" b="1">
                <a:solidFill>
                  <a:schemeClr val="accent2"/>
                </a:solidFill>
                <a:effectLst>
                  <a:outerShdw blurRad="38100" dist="38100" dir="2700000" algn="tl">
                    <a:srgbClr val="000000"/>
                  </a:outerShdw>
                </a:effectLst>
                <a:latin typeface="Arial" charset="0"/>
              </a:rPr>
              <a:t>Concurrency</a:t>
            </a:r>
          </a:p>
          <a:p>
            <a:pPr algn="ctr">
              <a:defRPr/>
            </a:pPr>
            <a:r>
              <a:rPr lang="en-US" sz="4800" b="1">
                <a:solidFill>
                  <a:schemeClr val="accent2"/>
                </a:solidFill>
                <a:effectLst>
                  <a:outerShdw blurRad="38100" dist="38100" dir="2700000" algn="tl">
                    <a:srgbClr val="000000"/>
                  </a:outerShdw>
                </a:effectLst>
                <a:latin typeface="Arial" charset="0"/>
              </a:rPr>
              <a:t>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370975"/>
          </a:xfrm>
          <a:prstGeom prst="rect">
            <a:avLst/>
          </a:prstGeom>
          <a:noFill/>
          <a:ln w="9525">
            <a:noFill/>
            <a:miter lim="800000"/>
            <a:headEnd/>
            <a:tailEnd/>
          </a:ln>
        </p:spPr>
        <p:txBody>
          <a:bodyPr wrap="square">
            <a:spAutoFit/>
          </a:bodyPr>
          <a:lstStyle/>
          <a:p>
            <a:pPr algn="just">
              <a:buFont typeface="Wingdings" pitchFamily="2" charset="2"/>
              <a:buChar char="Ø"/>
            </a:pPr>
            <a:r>
              <a:rPr lang="en-US" sz="2400"/>
              <a:t>The locking can lead to an undesirable situation. Consider the partial schedule of Figure 6 for </a:t>
            </a:r>
            <a:r>
              <a:rPr lang="en-US" sz="2400" i="1"/>
              <a:t>T</a:t>
            </a:r>
            <a:r>
              <a:rPr lang="en-US" sz="2400"/>
              <a:t>3 and </a:t>
            </a:r>
            <a:r>
              <a:rPr lang="en-US" sz="2400" i="1"/>
              <a:t>T</a:t>
            </a:r>
            <a:r>
              <a:rPr lang="en-US" sz="2400"/>
              <a:t>4. </a:t>
            </a:r>
          </a:p>
          <a:p>
            <a:pPr algn="just"/>
            <a:endParaRPr lang="en-US" sz="2400"/>
          </a:p>
          <a:p>
            <a:pPr algn="just"/>
            <a:endParaRPr lang="en-US" sz="2400"/>
          </a:p>
          <a:p>
            <a:pPr algn="just"/>
            <a:endParaRPr lang="en-US" sz="2400"/>
          </a:p>
          <a:p>
            <a:pPr algn="just"/>
            <a:endParaRPr lang="en-US" sz="2400"/>
          </a:p>
          <a:p>
            <a:pPr algn="just"/>
            <a:endParaRPr lang="en-US" sz="2400"/>
          </a:p>
          <a:p>
            <a:pPr algn="just"/>
            <a:endParaRPr lang="en-US" sz="2400"/>
          </a:p>
          <a:p>
            <a:pPr algn="just"/>
            <a:r>
              <a:rPr lang="en-US" sz="2400"/>
              <a:t>		  </a:t>
            </a:r>
          </a:p>
          <a:p>
            <a:pPr algn="just"/>
            <a:r>
              <a:rPr lang="en-US" sz="2400"/>
              <a:t>		Figure 6 Schedule 2</a:t>
            </a:r>
          </a:p>
          <a:p>
            <a:pPr algn="just">
              <a:buFont typeface="Wingdings" pitchFamily="2" charset="2"/>
              <a:buChar char="Ø"/>
            </a:pPr>
            <a:r>
              <a:rPr lang="en-US" sz="2400"/>
              <a:t>Neither of these transactions can ever proceed with its normal execution. This situation is called </a:t>
            </a:r>
            <a:r>
              <a:rPr lang="en-US" sz="2400" b="1"/>
              <a:t>deadlock</a:t>
            </a:r>
            <a:r>
              <a:rPr lang="en-US" sz="2400"/>
              <a:t>. </a:t>
            </a:r>
          </a:p>
          <a:p>
            <a:pPr algn="just">
              <a:buFont typeface="Wingdings" pitchFamily="2" charset="2"/>
              <a:buChar char="Ø"/>
            </a:pPr>
            <a:r>
              <a:rPr lang="en-US" sz="2400"/>
              <a:t>When deadlock occurs, the system must roll back one of the two transactions. Once a transaction has been rolled back, the data items that were locked by that transaction are unlocked. These data items are then available to the other transaction, which can continue with its execution.</a:t>
            </a: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rPr>
              <a:t>Lock Request &amp; Granting</a:t>
            </a:r>
          </a:p>
        </p:txBody>
      </p:sp>
      <p:pic>
        <p:nvPicPr>
          <p:cNvPr id="6" name="Picture 5"/>
          <p:cNvPicPr/>
          <p:nvPr/>
        </p:nvPicPr>
        <p:blipFill>
          <a:blip r:embed="rId2" cstate="print"/>
          <a:srcRect l="41827" t="13194" r="32692" b="34028"/>
          <a:stretch>
            <a:fillRect/>
          </a:stretch>
        </p:blipFill>
        <p:spPr bwMode="auto">
          <a:xfrm>
            <a:off x="2057400" y="1447800"/>
            <a:ext cx="4953000" cy="2362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001643"/>
          </a:xfrm>
          <a:prstGeom prst="rect">
            <a:avLst/>
          </a:prstGeom>
          <a:noFill/>
          <a:ln w="9525">
            <a:noFill/>
            <a:miter lim="800000"/>
            <a:headEnd/>
            <a:tailEnd/>
          </a:ln>
        </p:spPr>
        <p:txBody>
          <a:bodyPr wrap="square">
            <a:spAutoFit/>
          </a:bodyPr>
          <a:lstStyle/>
          <a:p>
            <a:pPr algn="just"/>
            <a:r>
              <a:rPr lang="en-US" sz="2400"/>
              <a:t>Suppose a transaction </a:t>
            </a:r>
            <a:r>
              <a:rPr lang="en-US" sz="2400" i="1"/>
              <a:t>T</a:t>
            </a:r>
            <a:r>
              <a:rPr lang="en-US" sz="2400"/>
              <a:t>2 has a </a:t>
            </a:r>
            <a:r>
              <a:rPr lang="en-US" sz="2400">
                <a:solidFill>
                  <a:srgbClr val="0070C0"/>
                </a:solidFill>
              </a:rPr>
              <a:t>shared-mode</a:t>
            </a:r>
            <a:r>
              <a:rPr lang="en-US" sz="2400"/>
              <a:t> lock on a data item, and another transaction </a:t>
            </a:r>
            <a:r>
              <a:rPr lang="en-US" sz="2400" i="1"/>
              <a:t>T</a:t>
            </a:r>
            <a:r>
              <a:rPr lang="en-US" sz="2400"/>
              <a:t>1 requests an </a:t>
            </a:r>
            <a:r>
              <a:rPr lang="en-US" sz="2400">
                <a:solidFill>
                  <a:srgbClr val="0070C0"/>
                </a:solidFill>
              </a:rPr>
              <a:t>exclusive-mode</a:t>
            </a:r>
            <a:r>
              <a:rPr lang="en-US" sz="2400"/>
              <a:t> lock on the data item. Clearly, </a:t>
            </a:r>
            <a:r>
              <a:rPr lang="en-US" sz="2400" i="1"/>
              <a:t>T</a:t>
            </a:r>
            <a:r>
              <a:rPr lang="en-US" sz="2400"/>
              <a:t>1 has to wait for </a:t>
            </a:r>
            <a:r>
              <a:rPr lang="en-US" sz="2400" i="1"/>
              <a:t>T</a:t>
            </a:r>
            <a:r>
              <a:rPr lang="en-US" sz="2400"/>
              <a:t>2 to release the shared-mode lock. Meanwhile, a transaction </a:t>
            </a:r>
            <a:r>
              <a:rPr lang="en-US" sz="2400" i="1"/>
              <a:t>T</a:t>
            </a:r>
            <a:r>
              <a:rPr lang="en-US" sz="2400"/>
              <a:t>3 may request a </a:t>
            </a:r>
            <a:r>
              <a:rPr lang="en-US" sz="2400">
                <a:solidFill>
                  <a:srgbClr val="0070C0"/>
                </a:solidFill>
              </a:rPr>
              <a:t>shared-mode</a:t>
            </a:r>
            <a:r>
              <a:rPr lang="en-US" sz="2400"/>
              <a:t> lock on the same data item. The lock request is compatible with the lock granted to </a:t>
            </a:r>
            <a:r>
              <a:rPr lang="en-US" sz="2400" i="1"/>
              <a:t>T</a:t>
            </a:r>
            <a:r>
              <a:rPr lang="en-US" sz="2400"/>
              <a:t>2, so </a:t>
            </a:r>
            <a:r>
              <a:rPr lang="en-US" sz="2400" i="1"/>
              <a:t>T</a:t>
            </a:r>
            <a:r>
              <a:rPr lang="en-US" sz="2400"/>
              <a:t>3 may be granted the shared-mode lock. At this point </a:t>
            </a:r>
            <a:r>
              <a:rPr lang="en-US" sz="2400" i="1"/>
              <a:t>T</a:t>
            </a:r>
            <a:r>
              <a:rPr lang="en-US" sz="2400"/>
              <a:t>2 may release the lock, but still </a:t>
            </a:r>
            <a:r>
              <a:rPr lang="en-US" sz="2400" i="1"/>
              <a:t>T</a:t>
            </a:r>
            <a:r>
              <a:rPr lang="en-US" sz="2400"/>
              <a:t>1 has to wait for </a:t>
            </a:r>
            <a:r>
              <a:rPr lang="en-US" sz="2400" i="1"/>
              <a:t>T</a:t>
            </a:r>
            <a:r>
              <a:rPr lang="en-US" sz="2400"/>
              <a:t>3 to finish. But again, there may be a new transaction </a:t>
            </a:r>
            <a:r>
              <a:rPr lang="en-US" sz="2400" i="1"/>
              <a:t>T</a:t>
            </a:r>
            <a:r>
              <a:rPr lang="en-US" sz="2400"/>
              <a:t>4 that requests a shared-mode lock on the same data item, and is granted the lock before </a:t>
            </a:r>
            <a:r>
              <a:rPr lang="en-US" sz="2400" i="1"/>
              <a:t>T</a:t>
            </a:r>
            <a:r>
              <a:rPr lang="en-US" sz="2400"/>
              <a:t>3 releases it. In fact, it is possible that there is a sequence of transactions that each requests a shared-mode lock on the data item, and each transaction releases the lock a short while after it is granted, but </a:t>
            </a:r>
            <a:r>
              <a:rPr lang="en-US" sz="2400" i="1"/>
              <a:t>T</a:t>
            </a:r>
            <a:r>
              <a:rPr lang="en-US" sz="2400"/>
              <a:t>1 never gets the exclusive-mode lock on the data item. The transaction </a:t>
            </a:r>
            <a:r>
              <a:rPr lang="en-US" sz="2400" i="1"/>
              <a:t>T</a:t>
            </a:r>
            <a:r>
              <a:rPr lang="en-US" sz="2400"/>
              <a:t>1  may never make progress, and is said to be </a:t>
            </a:r>
            <a:r>
              <a:rPr lang="en-US" sz="2400" b="1"/>
              <a:t>starved.</a:t>
            </a:r>
            <a:endParaRPr lang="en-US" sz="2400"/>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Starvation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124754"/>
          </a:xfrm>
          <a:prstGeom prst="rect">
            <a:avLst/>
          </a:prstGeom>
          <a:noFill/>
          <a:ln w="9525">
            <a:noFill/>
            <a:miter lim="800000"/>
            <a:headEnd/>
            <a:tailEnd/>
          </a:ln>
        </p:spPr>
        <p:txBody>
          <a:bodyPr wrap="square">
            <a:spAutoFit/>
          </a:bodyPr>
          <a:lstStyle/>
          <a:p>
            <a:r>
              <a:rPr lang="en-US" sz="2800"/>
              <a:t>We can avoid starvation of transactions by granting locks in the following manner: </a:t>
            </a:r>
            <a:r>
              <a:rPr lang="en-US" sz="2800">
                <a:solidFill>
                  <a:srgbClr val="7030A0"/>
                </a:solidFill>
              </a:rPr>
              <a:t>When a transaction </a:t>
            </a:r>
            <a:r>
              <a:rPr lang="en-US" sz="2800" i="1">
                <a:solidFill>
                  <a:srgbClr val="7030A0"/>
                </a:solidFill>
              </a:rPr>
              <a:t>Ti </a:t>
            </a:r>
            <a:r>
              <a:rPr lang="en-US" sz="2800">
                <a:solidFill>
                  <a:srgbClr val="7030A0"/>
                </a:solidFill>
              </a:rPr>
              <a:t>requests a lock on a data item </a:t>
            </a:r>
            <a:r>
              <a:rPr lang="en-US" sz="2800" i="1">
                <a:solidFill>
                  <a:srgbClr val="7030A0"/>
                </a:solidFill>
              </a:rPr>
              <a:t>Q </a:t>
            </a:r>
            <a:r>
              <a:rPr lang="en-US" sz="2800">
                <a:solidFill>
                  <a:srgbClr val="7030A0"/>
                </a:solidFill>
              </a:rPr>
              <a:t>in a particular mode </a:t>
            </a:r>
            <a:r>
              <a:rPr lang="en-US" sz="2800" i="1">
                <a:solidFill>
                  <a:srgbClr val="7030A0"/>
                </a:solidFill>
              </a:rPr>
              <a:t>M</a:t>
            </a:r>
            <a:r>
              <a:rPr lang="en-US" sz="2800">
                <a:solidFill>
                  <a:srgbClr val="7030A0"/>
                </a:solidFill>
              </a:rPr>
              <a:t>, the concurrency-control manager grants the lock provided that:</a:t>
            </a:r>
          </a:p>
          <a:p>
            <a:r>
              <a:rPr lang="en-US" sz="2800"/>
              <a:t>  </a:t>
            </a:r>
          </a:p>
          <a:p>
            <a:r>
              <a:rPr lang="en-US" sz="2800" b="1">
                <a:solidFill>
                  <a:srgbClr val="FF0000"/>
                </a:solidFill>
              </a:rPr>
              <a:t>1. </a:t>
            </a:r>
            <a:r>
              <a:rPr lang="en-US" sz="2800">
                <a:solidFill>
                  <a:srgbClr val="FF0000"/>
                </a:solidFill>
              </a:rPr>
              <a:t>There is no other transaction holding a lock on </a:t>
            </a:r>
            <a:r>
              <a:rPr lang="en-US" sz="2800" i="1">
                <a:solidFill>
                  <a:srgbClr val="FF0000"/>
                </a:solidFill>
              </a:rPr>
              <a:t>Q </a:t>
            </a:r>
            <a:r>
              <a:rPr lang="en-US" sz="2800">
                <a:solidFill>
                  <a:srgbClr val="FF0000"/>
                </a:solidFill>
              </a:rPr>
              <a:t>in a mode that conflicts with </a:t>
            </a:r>
            <a:r>
              <a:rPr lang="en-US" sz="2800" i="1">
                <a:solidFill>
                  <a:srgbClr val="FF0000"/>
                </a:solidFill>
              </a:rPr>
              <a:t>M</a:t>
            </a:r>
            <a:r>
              <a:rPr lang="en-US" sz="2800">
                <a:solidFill>
                  <a:srgbClr val="FF0000"/>
                </a:solidFill>
              </a:rPr>
              <a:t>.</a:t>
            </a:r>
          </a:p>
          <a:p>
            <a:r>
              <a:rPr lang="en-US" sz="2800">
                <a:solidFill>
                  <a:srgbClr val="FF0000"/>
                </a:solidFill>
              </a:rPr>
              <a:t> </a:t>
            </a:r>
          </a:p>
          <a:p>
            <a:r>
              <a:rPr lang="en-US" sz="2800" b="1">
                <a:solidFill>
                  <a:srgbClr val="FF0000"/>
                </a:solidFill>
              </a:rPr>
              <a:t>2. </a:t>
            </a:r>
            <a:r>
              <a:rPr lang="en-US" sz="2800">
                <a:solidFill>
                  <a:srgbClr val="FF0000"/>
                </a:solidFill>
              </a:rPr>
              <a:t>There is no other transaction that is waiting for a lock on </a:t>
            </a:r>
            <a:r>
              <a:rPr lang="en-US" sz="2800" i="1">
                <a:solidFill>
                  <a:srgbClr val="FF0000"/>
                </a:solidFill>
              </a:rPr>
              <a:t>Q </a:t>
            </a:r>
            <a:r>
              <a:rPr lang="en-US" sz="2800">
                <a:solidFill>
                  <a:srgbClr val="FF0000"/>
                </a:solidFill>
              </a:rPr>
              <a:t>and that made its lock request before </a:t>
            </a:r>
            <a:r>
              <a:rPr lang="en-US" sz="2800" i="1">
                <a:solidFill>
                  <a:srgbClr val="FF0000"/>
                </a:solidFill>
              </a:rPr>
              <a:t>Ti </a:t>
            </a:r>
            <a:r>
              <a:rPr lang="en-US" sz="2800">
                <a:solidFill>
                  <a:srgbClr val="FF0000"/>
                </a:solidFill>
              </a:rPr>
              <a:t>.</a:t>
            </a:r>
          </a:p>
          <a:p>
            <a:r>
              <a:rPr lang="en-US" sz="2800"/>
              <a:t> </a:t>
            </a:r>
          </a:p>
          <a:p>
            <a:r>
              <a:rPr lang="en-US" sz="2800"/>
              <a:t>Thus, a lock request will never get blocked by a lock request that is made later.</a:t>
            </a: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Avoiding Starvation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186309"/>
          </a:xfrm>
          <a:prstGeom prst="rect">
            <a:avLst/>
          </a:prstGeom>
          <a:noFill/>
          <a:ln w="9525">
            <a:noFill/>
            <a:miter lim="800000"/>
            <a:headEnd/>
            <a:tailEnd/>
          </a:ln>
        </p:spPr>
        <p:txBody>
          <a:bodyPr wrap="square">
            <a:spAutoFit/>
          </a:bodyPr>
          <a:lstStyle/>
          <a:p>
            <a:pPr algn="just"/>
            <a:r>
              <a:rPr lang="en-US" sz="2200"/>
              <a:t>One protocol that ensures serializability is the </a:t>
            </a:r>
            <a:r>
              <a:rPr lang="en-US" sz="2200" b="1"/>
              <a:t>two-phase locking protocol</a:t>
            </a:r>
            <a:r>
              <a:rPr lang="en-US" sz="2200"/>
              <a:t>. This protocol requires that each transaction issue lock and unlock requests in two phases:</a:t>
            </a:r>
          </a:p>
          <a:p>
            <a:pPr algn="just"/>
            <a:r>
              <a:rPr lang="en-US" sz="2200" b="1"/>
              <a:t>1. Growing phase</a:t>
            </a:r>
            <a:r>
              <a:rPr lang="en-US" sz="2200"/>
              <a:t>. A transaction may obtain locks, but may not release any lock.</a:t>
            </a:r>
          </a:p>
          <a:p>
            <a:pPr algn="just"/>
            <a:r>
              <a:rPr lang="en-US" sz="2200" b="1"/>
              <a:t>2. Shrinking phase</a:t>
            </a:r>
            <a:r>
              <a:rPr lang="en-US" sz="2200"/>
              <a:t>. A transaction may release locks, but may not obtain any new locks.</a:t>
            </a:r>
          </a:p>
          <a:p>
            <a:pPr algn="just"/>
            <a:r>
              <a:rPr lang="en-US" sz="2200"/>
              <a:t> </a:t>
            </a:r>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endParaRPr lang="en-US" sz="2200"/>
          </a:p>
          <a:p>
            <a:pPr algn="just"/>
            <a:r>
              <a:rPr lang="en-US" sz="2200"/>
              <a:t>Initially, a transaction is in the growing phase. The transaction acquires locks as needed. Once the transaction releases a lock, it enters the shrinking phase, and it can issue no more lock requests. </a:t>
            </a: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r>
              <a:rPr lang="en-US" sz="3000" b="1" cap="small">
                <a:solidFill>
                  <a:srgbClr val="BD0773"/>
                </a:solidFill>
                <a:latin typeface="+mj-lt"/>
                <a:ea typeface="+mj-ea"/>
                <a:cs typeface="+mj-cs"/>
              </a:rPr>
              <a:t>The Two-Phase Locking Protocol</a:t>
            </a:r>
          </a:p>
        </p:txBody>
      </p:sp>
      <p:pic>
        <p:nvPicPr>
          <p:cNvPr id="4" name="Picture 3" descr="phaselock.bmp"/>
          <p:cNvPicPr/>
          <p:nvPr/>
        </p:nvPicPr>
        <p:blipFill>
          <a:blip r:embed="rId2" cstate="print"/>
          <a:srcRect l="2041" t="9160" r="3061"/>
          <a:stretch>
            <a:fillRect/>
          </a:stretch>
        </p:blipFill>
        <p:spPr>
          <a:xfrm>
            <a:off x="1447800" y="2783681"/>
            <a:ext cx="7086600" cy="2819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124754"/>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solidFill>
                  <a:srgbClr val="FF0000"/>
                </a:solidFill>
              </a:rPr>
              <a:t>Two-phase locking does </a:t>
            </a:r>
            <a:r>
              <a:rPr lang="en-US" sz="2800" i="1">
                <a:solidFill>
                  <a:srgbClr val="FF0000"/>
                </a:solidFill>
              </a:rPr>
              <a:t>not </a:t>
            </a:r>
            <a:r>
              <a:rPr lang="en-US" sz="2800">
                <a:solidFill>
                  <a:srgbClr val="FF0000"/>
                </a:solidFill>
              </a:rPr>
              <a:t>ensure freedom from deadlock. Observe that transactions </a:t>
            </a:r>
            <a:r>
              <a:rPr lang="en-US" sz="2800" i="1">
                <a:solidFill>
                  <a:srgbClr val="FF0000"/>
                </a:solidFill>
              </a:rPr>
              <a:t>T</a:t>
            </a:r>
            <a:r>
              <a:rPr lang="en-US" sz="2800">
                <a:solidFill>
                  <a:srgbClr val="FF0000"/>
                </a:solidFill>
              </a:rPr>
              <a:t>3 and </a:t>
            </a:r>
            <a:r>
              <a:rPr lang="en-US" sz="2800" i="1">
                <a:solidFill>
                  <a:srgbClr val="FF0000"/>
                </a:solidFill>
              </a:rPr>
              <a:t>T</a:t>
            </a:r>
            <a:r>
              <a:rPr lang="en-US" sz="2800">
                <a:solidFill>
                  <a:srgbClr val="FF0000"/>
                </a:solidFill>
              </a:rPr>
              <a:t>4 are two phase, but, in schedule 2 (Figure 6), they are deadlocked</a:t>
            </a:r>
            <a:r>
              <a:rPr lang="en-US" sz="2800"/>
              <a:t>.</a:t>
            </a:r>
          </a:p>
          <a:p>
            <a:pPr algn="just">
              <a:buFont typeface="Wingdings" pitchFamily="2" charset="2"/>
              <a:buChar char="Ø"/>
            </a:pPr>
            <a:r>
              <a:rPr lang="en-US" sz="2800"/>
              <a:t>A system is in a </a:t>
            </a:r>
            <a:r>
              <a:rPr lang="en-US" sz="2800" b="1">
                <a:solidFill>
                  <a:srgbClr val="0070C0"/>
                </a:solidFill>
              </a:rPr>
              <a:t>deadlock</a:t>
            </a:r>
            <a:r>
              <a:rPr lang="en-US" sz="2800"/>
              <a:t> state if there exists a set of transactions such that every transaction in the set is waiting for another transaction in the set. More precisely, there exists a set of waiting transactions </a:t>
            </a:r>
            <a:r>
              <a:rPr lang="en-US" sz="2800" i="1"/>
              <a:t>{T</a:t>
            </a:r>
            <a:r>
              <a:rPr lang="en-US" sz="2800"/>
              <a:t>0, </a:t>
            </a:r>
            <a:r>
              <a:rPr lang="en-US" sz="2800" i="1"/>
              <a:t>T</a:t>
            </a:r>
            <a:r>
              <a:rPr lang="en-US" sz="2800"/>
              <a:t>1</a:t>
            </a:r>
            <a:r>
              <a:rPr lang="en-US" sz="2800" i="1"/>
              <a:t>, . . . , </a:t>
            </a:r>
            <a:r>
              <a:rPr lang="en-US" sz="2800" i="1" err="1"/>
              <a:t>Tn</a:t>
            </a:r>
            <a:r>
              <a:rPr lang="en-US" sz="2800" i="1"/>
              <a:t>} </a:t>
            </a:r>
            <a:r>
              <a:rPr lang="en-US" sz="2800"/>
              <a:t>such that </a:t>
            </a:r>
            <a:r>
              <a:rPr lang="en-US" sz="2800" i="1"/>
              <a:t>T</a:t>
            </a:r>
            <a:r>
              <a:rPr lang="en-US" sz="2800"/>
              <a:t>0 is waiting for a data item that </a:t>
            </a:r>
            <a:r>
              <a:rPr lang="en-US" sz="2800" i="1"/>
              <a:t>T</a:t>
            </a:r>
            <a:r>
              <a:rPr lang="en-US" sz="2800"/>
              <a:t>1 holds, and </a:t>
            </a:r>
            <a:r>
              <a:rPr lang="en-US" sz="2800" i="1"/>
              <a:t>T</a:t>
            </a:r>
            <a:r>
              <a:rPr lang="en-US" sz="2800"/>
              <a:t>1 is waiting for a data item that </a:t>
            </a:r>
            <a:r>
              <a:rPr lang="en-US" sz="2800" i="1"/>
              <a:t>T</a:t>
            </a:r>
            <a:r>
              <a:rPr lang="en-US" sz="2800"/>
              <a:t>2 holds, and </a:t>
            </a:r>
            <a:r>
              <a:rPr lang="en-US" sz="2800" i="1"/>
              <a:t>. . . </a:t>
            </a:r>
            <a:r>
              <a:rPr lang="en-US" sz="2800"/>
              <a:t>, and </a:t>
            </a:r>
            <a:r>
              <a:rPr lang="en-US" sz="2800" i="1"/>
              <a:t>Tn</a:t>
            </a:r>
            <a:r>
              <a:rPr lang="en-US" sz="2800"/>
              <a:t>−1 is waiting for a data item that </a:t>
            </a:r>
            <a:r>
              <a:rPr lang="en-US" sz="2800" i="1" err="1"/>
              <a:t>Tn</a:t>
            </a:r>
            <a:r>
              <a:rPr lang="en-US" sz="2800" i="1"/>
              <a:t> </a:t>
            </a:r>
            <a:r>
              <a:rPr lang="en-US" sz="2800"/>
              <a:t>holds, and </a:t>
            </a:r>
            <a:r>
              <a:rPr lang="en-US" sz="2800" i="1" err="1"/>
              <a:t>Tn</a:t>
            </a:r>
            <a:r>
              <a:rPr lang="en-US" sz="2800" i="1"/>
              <a:t> </a:t>
            </a:r>
            <a:r>
              <a:rPr lang="en-US" sz="2800"/>
              <a:t>is waiting for a data item that </a:t>
            </a:r>
            <a:r>
              <a:rPr lang="en-US" sz="2800" i="1"/>
              <a:t>T</a:t>
            </a:r>
            <a:r>
              <a:rPr lang="en-US" sz="2800"/>
              <a:t>0 holds. None of the transactions </a:t>
            </a:r>
            <a:r>
              <a:rPr lang="en-US" sz="2800" dirty="0"/>
              <a:t>can make progress in such a situation.</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Handling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124754"/>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t>The only remedy to deadlock is rolling back some of the transactions involved in the deadlock. Rollback of a transaction may be </a:t>
            </a:r>
            <a:r>
              <a:rPr lang="en-US" sz="2800">
                <a:solidFill>
                  <a:srgbClr val="0070C0"/>
                </a:solidFill>
              </a:rPr>
              <a:t>partial</a:t>
            </a:r>
            <a:r>
              <a:rPr lang="en-US" sz="2800"/>
              <a:t> ( a transaction may be rolled back to the point where it obtained a lock whose release resolves the deadlock)</a:t>
            </a:r>
          </a:p>
          <a:p>
            <a:pPr algn="just">
              <a:buFont typeface="Wingdings" pitchFamily="2" charset="2"/>
              <a:buChar char="Ø"/>
            </a:pPr>
            <a:r>
              <a:rPr lang="en-US" sz="2800"/>
              <a:t> There are two principal methods for dealing with the deadlock problem:</a:t>
            </a:r>
          </a:p>
          <a:p>
            <a:pPr marL="514350" indent="-514350" algn="just">
              <a:buFont typeface="+mj-lt"/>
              <a:buAutoNum type="arabicPeriod"/>
            </a:pPr>
            <a:r>
              <a:rPr lang="en-US" sz="2800"/>
              <a:t>We can use a </a:t>
            </a:r>
            <a:r>
              <a:rPr lang="en-US" sz="2800" b="1">
                <a:solidFill>
                  <a:schemeClr val="accent4"/>
                </a:solidFill>
              </a:rPr>
              <a:t>deadlock prevention </a:t>
            </a:r>
            <a:r>
              <a:rPr lang="en-US" sz="2800"/>
              <a:t>protocol to ensure that the system will </a:t>
            </a:r>
            <a:r>
              <a:rPr lang="en-US" sz="2800" i="1"/>
              <a:t>never </a:t>
            </a:r>
            <a:r>
              <a:rPr lang="en-US" sz="2800"/>
              <a:t>enter a deadlock state. </a:t>
            </a:r>
          </a:p>
          <a:p>
            <a:pPr marL="514350" indent="-514350" algn="just">
              <a:buFont typeface="+mj-lt"/>
              <a:buAutoNum type="arabicPeriod"/>
            </a:pPr>
            <a:r>
              <a:rPr lang="en-US" sz="2800"/>
              <a:t>We can allow the system to enter a deadlock state, and then try to recover by using a </a:t>
            </a:r>
            <a:r>
              <a:rPr lang="en-US" sz="2800" b="1">
                <a:solidFill>
                  <a:schemeClr val="accent4"/>
                </a:solidFill>
              </a:rPr>
              <a:t>deadlock detection </a:t>
            </a:r>
            <a:r>
              <a:rPr lang="en-US" sz="2800"/>
              <a:t>and </a:t>
            </a:r>
            <a:r>
              <a:rPr lang="en-US" sz="2800" b="1">
                <a:solidFill>
                  <a:schemeClr val="accent4"/>
                </a:solidFill>
              </a:rPr>
              <a:t>deadlock recovery</a:t>
            </a:r>
            <a:r>
              <a:rPr lang="en-US" sz="2800" b="1"/>
              <a:t> </a:t>
            </a:r>
            <a:r>
              <a:rPr lang="en-US" sz="2800"/>
              <a:t>scheme</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Handling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370975"/>
          </a:xfrm>
          <a:prstGeom prst="rect">
            <a:avLst/>
          </a:prstGeom>
          <a:noFill/>
          <a:ln w="9525">
            <a:noFill/>
            <a:miter lim="800000"/>
            <a:headEnd/>
            <a:tailEnd/>
          </a:ln>
        </p:spPr>
        <p:txBody>
          <a:bodyPr wrap="square">
            <a:spAutoFit/>
          </a:bodyPr>
          <a:lstStyle/>
          <a:p>
            <a:pPr algn="just"/>
            <a:r>
              <a:rPr lang="en-US" sz="2400" b="1"/>
              <a:t>First Approach:</a:t>
            </a:r>
            <a:endParaRPr lang="en-US" sz="2400"/>
          </a:p>
          <a:p>
            <a:pPr algn="just">
              <a:buFont typeface="Wingdings" pitchFamily="2" charset="2"/>
              <a:buChar char="Ø"/>
            </a:pPr>
            <a:r>
              <a:rPr lang="en-US" sz="2400"/>
              <a:t>The simplest scheme requires that each transaction locks all its data items before it begins execution. Disadvantages:</a:t>
            </a:r>
          </a:p>
          <a:p>
            <a:pPr algn="just"/>
            <a:endParaRPr lang="en-US" sz="2400"/>
          </a:p>
          <a:p>
            <a:pPr algn="just"/>
            <a:r>
              <a:rPr lang="en-US" sz="2400"/>
              <a:t>(1)  hard to predict, before the transaction begins, what data items need to be locked (2) many of the data items may be locked but unused for a long time.</a:t>
            </a:r>
          </a:p>
          <a:p>
            <a:pPr algn="just"/>
            <a:r>
              <a:rPr lang="en-US" sz="2400"/>
              <a:t> </a:t>
            </a:r>
          </a:p>
          <a:p>
            <a:pPr algn="just">
              <a:buFont typeface="Wingdings" pitchFamily="2" charset="2"/>
              <a:buChar char="Ø"/>
            </a:pPr>
            <a:r>
              <a:rPr lang="en-US" sz="2400" u="sng"/>
              <a:t>Other Scheme</a:t>
            </a:r>
            <a:r>
              <a:rPr lang="en-US" sz="2400"/>
              <a:t>: to impose an ordering of all data items, and to require that a transaction lock data items only in a sequence consistent with the ordering. A variation of this approach is to use a total order of data items, in conjunction with two-phase locking. Once a transaction has locked a particular item, it cannot request locks on items that precede that item in the ordering. This scheme is easy to implement, as long as the set of data items accessed by a transaction is known when the transaction starts execution. </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Prevention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756821"/>
            <a:ext cx="7823895" cy="5262979"/>
          </a:xfrm>
          <a:prstGeom prst="rect">
            <a:avLst/>
          </a:prstGeom>
          <a:noFill/>
          <a:ln w="9525">
            <a:noFill/>
            <a:miter lim="800000"/>
            <a:headEnd/>
            <a:tailEnd/>
          </a:ln>
        </p:spPr>
        <p:txBody>
          <a:bodyPr wrap="square">
            <a:spAutoFit/>
          </a:bodyPr>
          <a:lstStyle/>
          <a:p>
            <a:pPr algn="just"/>
            <a:r>
              <a:rPr lang="en-US" sz="2800" b="1"/>
              <a:t>Second Approach: </a:t>
            </a:r>
            <a:endParaRPr lang="en-US" sz="2800"/>
          </a:p>
          <a:p>
            <a:pPr algn="just">
              <a:buFont typeface="Wingdings" pitchFamily="2" charset="2"/>
              <a:buChar char="Ø"/>
            </a:pPr>
            <a:r>
              <a:rPr lang="en-US" sz="2800"/>
              <a:t>Uses </a:t>
            </a:r>
            <a:r>
              <a:rPr lang="en-US" sz="2800" b="1">
                <a:solidFill>
                  <a:srgbClr val="002060"/>
                </a:solidFill>
              </a:rPr>
              <a:t>preemption</a:t>
            </a:r>
            <a:r>
              <a:rPr lang="en-US" sz="2800"/>
              <a:t> and transaction </a:t>
            </a:r>
            <a:r>
              <a:rPr lang="en-US" sz="2800" b="1">
                <a:solidFill>
                  <a:srgbClr val="002060"/>
                </a:solidFill>
              </a:rPr>
              <a:t>rollbacks</a:t>
            </a:r>
            <a:r>
              <a:rPr lang="en-US" sz="2800"/>
              <a:t>. </a:t>
            </a:r>
          </a:p>
          <a:p>
            <a:pPr marL="284163" indent="-284163" algn="just">
              <a:buFont typeface="Wingdings" pitchFamily="2" charset="2"/>
              <a:buChar char="Ø"/>
            </a:pPr>
            <a:r>
              <a:rPr lang="en-US" sz="2800"/>
              <a:t>To control the preemption, we assign a unique timestamp, based on a counter or on the system clock, to each transaction when it begins. </a:t>
            </a:r>
          </a:p>
          <a:p>
            <a:pPr marL="284163" indent="-284163" algn="just">
              <a:buFont typeface="Wingdings" pitchFamily="2" charset="2"/>
              <a:buChar char="Ø"/>
            </a:pPr>
            <a:r>
              <a:rPr lang="en-US" sz="2800"/>
              <a:t>The system uses these timestamps only to decide whether a transaction should wait or roll back. </a:t>
            </a:r>
          </a:p>
          <a:p>
            <a:pPr algn="just">
              <a:buFont typeface="Wingdings" pitchFamily="2" charset="2"/>
              <a:buChar char="Ø"/>
            </a:pPr>
            <a:r>
              <a:rPr lang="en-US" sz="2800"/>
              <a:t>Locking is still used for concurrency control. </a:t>
            </a:r>
          </a:p>
          <a:p>
            <a:pPr marL="284163" indent="-284163" algn="just">
              <a:buFont typeface="Wingdings" pitchFamily="2" charset="2"/>
              <a:buChar char="Ø"/>
            </a:pPr>
            <a:r>
              <a:rPr lang="en-US" sz="2800"/>
              <a:t>If a transaction is rolled back, it retains its </a:t>
            </a:r>
            <a:r>
              <a:rPr lang="en-US" sz="2800" i="1"/>
              <a:t>old </a:t>
            </a:r>
            <a:r>
              <a:rPr lang="en-US" sz="2800"/>
              <a:t>timestamp when restarted. </a:t>
            </a:r>
          </a:p>
          <a:p>
            <a:pPr marL="284163" indent="-284163" algn="just">
              <a:buFont typeface="Wingdings" pitchFamily="2" charset="2"/>
              <a:buChar char="Ø"/>
            </a:pPr>
            <a:r>
              <a:rPr lang="en-US" sz="2800"/>
              <a:t>Two different deadlock-prevention schemes using timestamps have been proposed:</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Prevention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859334"/>
            <a:ext cx="7823895" cy="6124754"/>
          </a:xfrm>
          <a:prstGeom prst="rect">
            <a:avLst/>
          </a:prstGeom>
          <a:noFill/>
          <a:ln w="9525">
            <a:noFill/>
            <a:miter lim="800000"/>
            <a:headEnd/>
            <a:tailEnd/>
          </a:ln>
        </p:spPr>
        <p:txBody>
          <a:bodyPr wrap="square">
            <a:spAutoFit/>
          </a:bodyPr>
          <a:lstStyle/>
          <a:p>
            <a:pPr algn="just"/>
            <a:r>
              <a:rPr lang="en-US" sz="2800" b="1"/>
              <a:t>1. </a:t>
            </a:r>
            <a:r>
              <a:rPr lang="en-US" sz="2800"/>
              <a:t>The </a:t>
            </a:r>
            <a:r>
              <a:rPr lang="en-US" sz="2800" b="1"/>
              <a:t>wait–die </a:t>
            </a:r>
            <a:r>
              <a:rPr lang="en-US" sz="2800"/>
              <a:t>scheme is a non preemptive technique. When transaction </a:t>
            </a:r>
            <a:r>
              <a:rPr lang="en-US" sz="2800" i="1"/>
              <a:t>Ti </a:t>
            </a:r>
            <a:r>
              <a:rPr lang="en-US" sz="2800"/>
              <a:t>requests a data item currently held by </a:t>
            </a:r>
            <a:r>
              <a:rPr lang="en-US" sz="2800" i="1" err="1"/>
              <a:t>Tj</a:t>
            </a:r>
            <a:r>
              <a:rPr lang="en-US" sz="2800" i="1"/>
              <a:t> </a:t>
            </a:r>
            <a:r>
              <a:rPr lang="en-US" sz="2800"/>
              <a:t>, </a:t>
            </a:r>
            <a:r>
              <a:rPr lang="en-US" sz="2800" i="1"/>
              <a:t>Ti </a:t>
            </a:r>
            <a:r>
              <a:rPr lang="en-US" sz="2800"/>
              <a:t>is allowed to wait only if it has a timestamp smaller than that of </a:t>
            </a:r>
            <a:r>
              <a:rPr lang="en-US" sz="2800" i="1" err="1"/>
              <a:t>Tj</a:t>
            </a:r>
            <a:r>
              <a:rPr lang="en-US" sz="2800" i="1"/>
              <a:t> </a:t>
            </a:r>
            <a:r>
              <a:rPr lang="en-US" sz="2800"/>
              <a:t>(that is, </a:t>
            </a:r>
            <a:r>
              <a:rPr lang="en-US" sz="2800" i="1"/>
              <a:t>Ti </a:t>
            </a:r>
            <a:r>
              <a:rPr lang="en-US" sz="2800"/>
              <a:t>is older than </a:t>
            </a:r>
            <a:r>
              <a:rPr lang="en-US" sz="2800" i="1" err="1"/>
              <a:t>Tj</a:t>
            </a:r>
            <a:r>
              <a:rPr lang="en-US" sz="2800" i="1"/>
              <a:t> </a:t>
            </a:r>
            <a:r>
              <a:rPr lang="en-US" sz="2800"/>
              <a:t>). Otherwise, </a:t>
            </a:r>
            <a:r>
              <a:rPr lang="en-US" sz="2800" i="1"/>
              <a:t>Ti </a:t>
            </a:r>
            <a:r>
              <a:rPr lang="en-US" sz="2800"/>
              <a:t>is rolled back (dies).</a:t>
            </a:r>
          </a:p>
          <a:p>
            <a:pPr algn="just"/>
            <a:r>
              <a:rPr lang="en-US" sz="2800"/>
              <a:t> </a:t>
            </a:r>
          </a:p>
          <a:p>
            <a:pPr algn="just"/>
            <a:r>
              <a:rPr lang="en-US" sz="2800" u="sng">
                <a:solidFill>
                  <a:srgbClr val="002060"/>
                </a:solidFill>
              </a:rPr>
              <a:t>Example</a:t>
            </a:r>
            <a:r>
              <a:rPr lang="en-US" sz="2800">
                <a:solidFill>
                  <a:srgbClr val="002060"/>
                </a:solidFill>
              </a:rPr>
              <a:t>:</a:t>
            </a:r>
          </a:p>
          <a:p>
            <a:pPr algn="just"/>
            <a:r>
              <a:rPr lang="en-US" sz="2800"/>
              <a:t>Suppose that transactions </a:t>
            </a:r>
            <a:r>
              <a:rPr lang="en-US" sz="2800" i="1"/>
              <a:t>T</a:t>
            </a:r>
            <a:r>
              <a:rPr lang="en-US" sz="2800"/>
              <a:t>14, </a:t>
            </a:r>
            <a:r>
              <a:rPr lang="en-US" sz="2800" i="1"/>
              <a:t>T</a:t>
            </a:r>
            <a:r>
              <a:rPr lang="en-US" sz="2800"/>
              <a:t>15, and </a:t>
            </a:r>
            <a:r>
              <a:rPr lang="en-US" sz="2800" i="1"/>
              <a:t>T</a:t>
            </a:r>
            <a:r>
              <a:rPr lang="en-US" sz="2800"/>
              <a:t>16 have timestamps 5, 10, and 15, respectively. If </a:t>
            </a:r>
            <a:r>
              <a:rPr lang="en-US" sz="2800" i="1"/>
              <a:t>T</a:t>
            </a:r>
            <a:r>
              <a:rPr lang="en-US" sz="2800"/>
              <a:t>14 requests a data item held by </a:t>
            </a:r>
            <a:r>
              <a:rPr lang="en-US" sz="2800" i="1"/>
              <a:t>T</a:t>
            </a:r>
            <a:r>
              <a:rPr lang="en-US" sz="2800"/>
              <a:t>15, then </a:t>
            </a:r>
            <a:r>
              <a:rPr lang="en-US" sz="2800" i="1"/>
              <a:t>T</a:t>
            </a:r>
            <a:r>
              <a:rPr lang="en-US" sz="2800"/>
              <a:t>14 will wait. If </a:t>
            </a:r>
            <a:r>
              <a:rPr lang="en-US" sz="2800" i="1"/>
              <a:t>T</a:t>
            </a:r>
            <a:r>
              <a:rPr lang="en-US" sz="2800"/>
              <a:t>16 requests a data item held by </a:t>
            </a:r>
            <a:r>
              <a:rPr lang="en-US" sz="2800" i="1"/>
              <a:t>T</a:t>
            </a:r>
            <a:r>
              <a:rPr lang="en-US" sz="2800"/>
              <a:t>15, then </a:t>
            </a:r>
            <a:r>
              <a:rPr lang="en-US" sz="2800" i="1"/>
              <a:t>T</a:t>
            </a:r>
            <a:r>
              <a:rPr lang="en-US" sz="2800"/>
              <a:t>16 will be rolled back.</a:t>
            </a:r>
          </a:p>
          <a:p>
            <a:pPr algn="just"/>
            <a:r>
              <a:rPr lang="en-US" sz="2800" b="1"/>
              <a:t> </a:t>
            </a:r>
            <a:endParaRPr lang="en-US" sz="2800"/>
          </a:p>
          <a:p>
            <a:pPr algn="just"/>
            <a:endParaRPr lang="en-US" sz="2800"/>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Prevention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798016"/>
            <a:ext cx="7823895" cy="5693866"/>
          </a:xfrm>
          <a:prstGeom prst="rect">
            <a:avLst/>
          </a:prstGeom>
          <a:noFill/>
          <a:ln w="9525">
            <a:noFill/>
            <a:miter lim="800000"/>
            <a:headEnd/>
            <a:tailEnd/>
          </a:ln>
        </p:spPr>
        <p:txBody>
          <a:bodyPr wrap="square">
            <a:spAutoFit/>
          </a:bodyPr>
          <a:lstStyle/>
          <a:p>
            <a:pPr algn="just"/>
            <a:r>
              <a:rPr lang="en-US" sz="2800" b="1"/>
              <a:t>2. </a:t>
            </a:r>
            <a:r>
              <a:rPr lang="en-US" sz="2800"/>
              <a:t>The </a:t>
            </a:r>
            <a:r>
              <a:rPr lang="en-US" sz="2800" b="1"/>
              <a:t>wound–wait </a:t>
            </a:r>
            <a:r>
              <a:rPr lang="en-US" sz="2800"/>
              <a:t>scheme is a preemptive technique. It is a counterpart to the wait–die scheme. When transaction </a:t>
            </a:r>
            <a:r>
              <a:rPr lang="en-US" sz="2800" i="1"/>
              <a:t>Ti </a:t>
            </a:r>
            <a:r>
              <a:rPr lang="en-US" sz="2800"/>
              <a:t>requests a data item currently held by </a:t>
            </a:r>
            <a:r>
              <a:rPr lang="en-US" sz="2800" i="1" err="1"/>
              <a:t>Tj</a:t>
            </a:r>
            <a:r>
              <a:rPr lang="en-US" sz="2800" i="1"/>
              <a:t> </a:t>
            </a:r>
            <a:r>
              <a:rPr lang="en-US" sz="2800"/>
              <a:t>, </a:t>
            </a:r>
            <a:r>
              <a:rPr lang="en-US" sz="2800" i="1"/>
              <a:t>Ti </a:t>
            </a:r>
            <a:r>
              <a:rPr lang="en-US" sz="2800"/>
              <a:t>is allowed to wait only if it has a timestamp larger than that of </a:t>
            </a:r>
            <a:r>
              <a:rPr lang="en-US" sz="2800" i="1" err="1"/>
              <a:t>Tj</a:t>
            </a:r>
            <a:r>
              <a:rPr lang="en-US" sz="2800" i="1"/>
              <a:t> </a:t>
            </a:r>
            <a:r>
              <a:rPr lang="en-US" sz="2800"/>
              <a:t>(that is, </a:t>
            </a:r>
            <a:r>
              <a:rPr lang="en-US" sz="2800" i="1"/>
              <a:t>Ti </a:t>
            </a:r>
            <a:r>
              <a:rPr lang="en-US" sz="2800"/>
              <a:t>is younger than </a:t>
            </a:r>
            <a:r>
              <a:rPr lang="en-US" sz="2800" i="1" err="1"/>
              <a:t>Tj</a:t>
            </a:r>
            <a:r>
              <a:rPr lang="en-US" sz="2800" i="1"/>
              <a:t> </a:t>
            </a:r>
            <a:r>
              <a:rPr lang="en-US" sz="2800"/>
              <a:t>). Otherwise, </a:t>
            </a:r>
            <a:r>
              <a:rPr lang="en-US" sz="2800" i="1" err="1"/>
              <a:t>Tj</a:t>
            </a:r>
            <a:r>
              <a:rPr lang="en-US" sz="2800" i="1"/>
              <a:t> </a:t>
            </a:r>
            <a:r>
              <a:rPr lang="en-US" sz="2800"/>
              <a:t>is rolled back (</a:t>
            </a:r>
            <a:r>
              <a:rPr lang="en-US" sz="2800" i="1" err="1"/>
              <a:t>Tj</a:t>
            </a:r>
            <a:r>
              <a:rPr lang="en-US" sz="2800" i="1"/>
              <a:t> </a:t>
            </a:r>
            <a:r>
              <a:rPr lang="en-US" sz="2800"/>
              <a:t>is </a:t>
            </a:r>
            <a:r>
              <a:rPr lang="en-US" sz="2800" i="1"/>
              <a:t>wounded </a:t>
            </a:r>
            <a:r>
              <a:rPr lang="en-US" sz="2800"/>
              <a:t>by </a:t>
            </a:r>
            <a:r>
              <a:rPr lang="en-US" sz="2800" i="1"/>
              <a:t>Ti </a:t>
            </a:r>
            <a:r>
              <a:rPr lang="en-US" sz="2800"/>
              <a:t>)</a:t>
            </a:r>
          </a:p>
          <a:p>
            <a:pPr algn="just"/>
            <a:endParaRPr lang="en-US" sz="2800"/>
          </a:p>
          <a:p>
            <a:pPr algn="just"/>
            <a:r>
              <a:rPr lang="en-US" sz="2800"/>
              <a:t>Returning to our </a:t>
            </a:r>
            <a:r>
              <a:rPr lang="en-US" sz="2800" u="sng"/>
              <a:t>example</a:t>
            </a:r>
            <a:r>
              <a:rPr lang="en-US" sz="2800"/>
              <a:t>, with transactions </a:t>
            </a:r>
            <a:r>
              <a:rPr lang="en-US" sz="2800" i="1"/>
              <a:t>T</a:t>
            </a:r>
            <a:r>
              <a:rPr lang="en-US" sz="2800"/>
              <a:t>14, </a:t>
            </a:r>
            <a:r>
              <a:rPr lang="en-US" sz="2800" i="1"/>
              <a:t>T</a:t>
            </a:r>
            <a:r>
              <a:rPr lang="en-US" sz="2800"/>
              <a:t>15, and </a:t>
            </a:r>
            <a:r>
              <a:rPr lang="en-US" sz="2800" i="1"/>
              <a:t>T</a:t>
            </a:r>
            <a:r>
              <a:rPr lang="en-US" sz="2800"/>
              <a:t>16, if </a:t>
            </a:r>
            <a:r>
              <a:rPr lang="en-US" sz="2800" i="1"/>
              <a:t>T</a:t>
            </a:r>
            <a:r>
              <a:rPr lang="en-US" sz="2800"/>
              <a:t>14 requests a data item held by </a:t>
            </a:r>
            <a:r>
              <a:rPr lang="en-US" sz="2800" i="1"/>
              <a:t>T</a:t>
            </a:r>
            <a:r>
              <a:rPr lang="en-US" sz="2800"/>
              <a:t>15, then the data item will be preempted from </a:t>
            </a:r>
            <a:r>
              <a:rPr lang="en-US" sz="2800" i="1"/>
              <a:t>T</a:t>
            </a:r>
            <a:r>
              <a:rPr lang="en-US" sz="2800"/>
              <a:t>15, and </a:t>
            </a:r>
            <a:r>
              <a:rPr lang="en-US" sz="2800" i="1"/>
              <a:t>T</a:t>
            </a:r>
            <a:r>
              <a:rPr lang="en-US" sz="2800"/>
              <a:t>15 will be rolled back. If </a:t>
            </a:r>
            <a:r>
              <a:rPr lang="en-US" sz="2800" i="1"/>
              <a:t>T</a:t>
            </a:r>
            <a:r>
              <a:rPr lang="en-US" sz="2800"/>
              <a:t>16 requests a data item held by </a:t>
            </a:r>
            <a:r>
              <a:rPr lang="en-US" sz="2800" i="1"/>
              <a:t>T</a:t>
            </a:r>
            <a:r>
              <a:rPr lang="en-US" sz="2800"/>
              <a:t>15, then </a:t>
            </a:r>
            <a:r>
              <a:rPr lang="en-US" sz="2800" i="1"/>
              <a:t>T</a:t>
            </a:r>
            <a:r>
              <a:rPr lang="en-US" sz="2800"/>
              <a:t>16 will wait</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Prevention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587276"/>
            <a:ext cx="7823895" cy="6124754"/>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t>When several transactions execute concurrently in the database, the isolation property may no longer be preserved. </a:t>
            </a:r>
          </a:p>
          <a:p>
            <a:pPr algn="just">
              <a:buFont typeface="Wingdings" pitchFamily="2" charset="2"/>
              <a:buChar char="Ø"/>
            </a:pPr>
            <a:r>
              <a:rPr lang="en-US" sz="2800"/>
              <a:t>The system must control the interaction among the concurrent transactions, this control is achieved through one of a variety of mechanisms called </a:t>
            </a:r>
            <a:r>
              <a:rPr lang="en-US" sz="2800" b="1">
                <a:solidFill>
                  <a:srgbClr val="7030A0"/>
                </a:solidFill>
              </a:rPr>
              <a:t>Con</a:t>
            </a:r>
            <a:r>
              <a:rPr lang="en-US" sz="2800" b="1" i="1">
                <a:solidFill>
                  <a:srgbClr val="7030A0"/>
                </a:solidFill>
              </a:rPr>
              <a:t>currency Control </a:t>
            </a:r>
            <a:r>
              <a:rPr lang="en-US" sz="2800" b="1">
                <a:solidFill>
                  <a:srgbClr val="7030A0"/>
                </a:solidFill>
              </a:rPr>
              <a:t>Schemes</a:t>
            </a:r>
          </a:p>
          <a:p>
            <a:pPr algn="just">
              <a:buFont typeface="Wingdings" pitchFamily="2" charset="2"/>
              <a:buChar char="Ø"/>
            </a:pPr>
            <a:r>
              <a:rPr lang="en-US" sz="2800"/>
              <a:t>There are a variety of concurrency-control schemes. </a:t>
            </a:r>
          </a:p>
          <a:p>
            <a:pPr algn="just">
              <a:buFont typeface="Wingdings" pitchFamily="2" charset="2"/>
              <a:buChar char="Ø"/>
            </a:pPr>
            <a:r>
              <a:rPr lang="en-US" sz="2800"/>
              <a:t>No one scheme is clearly the best; each one has advantages. </a:t>
            </a:r>
          </a:p>
          <a:p>
            <a:pPr algn="just">
              <a:buFont typeface="Wingdings" pitchFamily="2" charset="2"/>
              <a:buChar char="Ø"/>
            </a:pPr>
            <a:r>
              <a:rPr lang="en-US" sz="2800"/>
              <a:t>In practice, the most frequently used schemes are </a:t>
            </a:r>
            <a:r>
              <a:rPr lang="en-US" sz="2800" b="1" i="1">
                <a:solidFill>
                  <a:srgbClr val="002060"/>
                </a:solidFill>
              </a:rPr>
              <a:t>two-phase locking </a:t>
            </a:r>
            <a:r>
              <a:rPr lang="en-US" sz="2800"/>
              <a:t>and </a:t>
            </a:r>
            <a:r>
              <a:rPr lang="en-US" sz="2800" b="1" i="1">
                <a:solidFill>
                  <a:srgbClr val="002060"/>
                </a:solidFill>
              </a:rPr>
              <a:t>snapshot isolation</a:t>
            </a:r>
            <a:r>
              <a:rPr lang="en-US" sz="2800"/>
              <a:t>.</a:t>
            </a:r>
          </a:p>
          <a:p>
            <a:pPr algn="just"/>
            <a:endParaRPr lang="en-US" sz="2800"/>
          </a:p>
        </p:txBody>
      </p:sp>
      <p:sp>
        <p:nvSpPr>
          <p:cNvPr id="3" name="TextBox 5"/>
          <p:cNvSpPr txBox="1">
            <a:spLocks noChangeArrowheads="1"/>
          </p:cNvSpPr>
          <p:nvPr/>
        </p:nvSpPr>
        <p:spPr bwMode="auto">
          <a:xfrm>
            <a:off x="461143" y="-27384"/>
            <a:ext cx="8215313" cy="553998"/>
          </a:xfrm>
          <a:prstGeom prst="rect">
            <a:avLst/>
          </a:prstGeom>
          <a:noFill/>
          <a:ln w="9525">
            <a:noFill/>
            <a:miter lim="800000"/>
            <a:headEnd/>
            <a:tailEnd/>
          </a:ln>
        </p:spPr>
        <p:txBody>
          <a:bodyPr>
            <a:spAutoFit/>
          </a:bodyPr>
          <a:lstStyle/>
          <a:p>
            <a:pPr algn="ctr">
              <a:defRPr/>
            </a:pPr>
            <a:r>
              <a:rPr lang="en-GB" sz="3000" b="1" cap="small">
                <a:solidFill>
                  <a:srgbClr val="BD0773"/>
                </a:solidFill>
                <a:latin typeface="+mj-lt"/>
                <a:ea typeface="+mj-ea"/>
                <a:cs typeface="+mj-cs"/>
              </a:rPr>
              <a:t>Query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381000"/>
            <a:ext cx="7823895" cy="6494085"/>
          </a:xfrm>
          <a:prstGeom prst="rect">
            <a:avLst/>
          </a:prstGeom>
          <a:noFill/>
          <a:ln w="9525">
            <a:noFill/>
            <a:miter lim="800000"/>
            <a:headEnd/>
            <a:tailEnd/>
          </a:ln>
        </p:spPr>
        <p:txBody>
          <a:bodyPr wrap="square">
            <a:spAutoFit/>
          </a:bodyPr>
          <a:lstStyle/>
          <a:p>
            <a:pPr algn="just"/>
            <a:r>
              <a:rPr lang="en-US" sz="2600"/>
              <a:t>Another simple approach is based on </a:t>
            </a:r>
            <a:r>
              <a:rPr lang="en-US" sz="2600" b="1" u="sng">
                <a:solidFill>
                  <a:srgbClr val="0070C0"/>
                </a:solidFill>
              </a:rPr>
              <a:t>lock timeouts</a:t>
            </a:r>
            <a:r>
              <a:rPr lang="en-US" sz="2600"/>
              <a:t>:</a:t>
            </a:r>
          </a:p>
          <a:p>
            <a:pPr algn="just">
              <a:buFont typeface="Wingdings" pitchFamily="2" charset="2"/>
              <a:buChar char="Ø"/>
            </a:pPr>
            <a:r>
              <a:rPr lang="en-US" sz="2600"/>
              <a:t>A transaction that has requested a lock waits for at most a specified amount of time. </a:t>
            </a:r>
            <a:r>
              <a:rPr lang="en-US" sz="2600">
                <a:solidFill>
                  <a:srgbClr val="002060"/>
                </a:solidFill>
              </a:rPr>
              <a:t>If the lock has not been granted within that time, the transaction is said to time out, and it rolls itself back and restarts. </a:t>
            </a:r>
            <a:r>
              <a:rPr lang="en-US" sz="2600"/>
              <a:t>If there was in fact a deadlock, one or more transactions involved in the deadlock will time out and roll back, allowing the others to proceed.</a:t>
            </a:r>
          </a:p>
          <a:p>
            <a:pPr algn="just"/>
            <a:r>
              <a:rPr lang="en-US" sz="2600"/>
              <a:t> </a:t>
            </a:r>
          </a:p>
          <a:p>
            <a:pPr algn="just">
              <a:buFont typeface="Wingdings" pitchFamily="2" charset="2"/>
              <a:buChar char="Ø"/>
            </a:pPr>
            <a:r>
              <a:rPr lang="en-US" sz="2600"/>
              <a:t>Easy to implement, and works well if transactions are short and if long waits are likely to be due to deadlocks. </a:t>
            </a:r>
          </a:p>
          <a:p>
            <a:pPr algn="just"/>
            <a:r>
              <a:rPr lang="en-US" sz="2600" b="1">
                <a:solidFill>
                  <a:srgbClr val="FF0000"/>
                </a:solidFill>
              </a:rPr>
              <a:t>Issues:</a:t>
            </a:r>
          </a:p>
          <a:p>
            <a:pPr algn="just">
              <a:buFont typeface="Wingdings" pitchFamily="2" charset="2"/>
              <a:buChar char="ü"/>
            </a:pPr>
            <a:r>
              <a:rPr lang="en-US" sz="2600"/>
              <a:t>Too long a wait results in unnecessary delays once a deadlock has occurred. </a:t>
            </a:r>
          </a:p>
          <a:p>
            <a:pPr algn="just">
              <a:buFont typeface="Wingdings" pitchFamily="2" charset="2"/>
              <a:buChar char="ü"/>
            </a:pPr>
            <a:r>
              <a:rPr lang="en-US" sz="2600"/>
              <a:t>Too short a wait results in transaction rollback even when there is no deadlock, leading to wasted resources.</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Prevention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478334"/>
            <a:ext cx="7848600" cy="6124754"/>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t>Deadlocks can be described precisely in terms of a directed graph called a wait-for graph. </a:t>
            </a:r>
          </a:p>
          <a:p>
            <a:pPr algn="just">
              <a:buFont typeface="Wingdings" pitchFamily="2" charset="2"/>
              <a:buChar char="Ø"/>
            </a:pPr>
            <a:r>
              <a:rPr lang="en-US" sz="2800"/>
              <a:t>This graph consists of a pair G = (V, E), where V is a set of vertices and E is a set of edges. The set of vertices consists of all the transactions in the system. </a:t>
            </a:r>
          </a:p>
          <a:p>
            <a:pPr algn="just">
              <a:buFont typeface="Wingdings" pitchFamily="2" charset="2"/>
              <a:buChar char="Ø"/>
            </a:pPr>
            <a:r>
              <a:rPr lang="en-US" sz="2800"/>
              <a:t>Each element in the set E of edges is an ordered pair Ti → </a:t>
            </a:r>
            <a:r>
              <a:rPr lang="en-US" sz="2800" err="1"/>
              <a:t>Tj</a:t>
            </a:r>
            <a:r>
              <a:rPr lang="en-US" sz="2800"/>
              <a:t>. If Ti → </a:t>
            </a:r>
            <a:r>
              <a:rPr lang="en-US" sz="2800" err="1"/>
              <a:t>Tj</a:t>
            </a:r>
            <a:r>
              <a:rPr lang="en-US" sz="2800"/>
              <a:t> is in E, then there is a directed edge from transaction Ti to </a:t>
            </a:r>
            <a:r>
              <a:rPr lang="en-US" sz="2800" err="1"/>
              <a:t>Tj</a:t>
            </a:r>
            <a:r>
              <a:rPr lang="en-US" sz="2800"/>
              <a:t> , implying that transaction Ti is waiting for transaction </a:t>
            </a:r>
            <a:r>
              <a:rPr lang="en-US" sz="2800" err="1"/>
              <a:t>Tj</a:t>
            </a:r>
            <a:r>
              <a:rPr lang="en-US" sz="2800"/>
              <a:t> to release a data item that it needs. This edge is inserted in the wait-for graph. </a:t>
            </a:r>
          </a:p>
          <a:p>
            <a:pPr algn="just">
              <a:buFont typeface="Wingdings" pitchFamily="2" charset="2"/>
              <a:buChar char="Ø"/>
            </a:pPr>
            <a:r>
              <a:rPr lang="en-US" sz="2800"/>
              <a:t>This edge is removed only when transaction </a:t>
            </a:r>
            <a:r>
              <a:rPr lang="en-US" sz="2800" err="1"/>
              <a:t>Tj</a:t>
            </a:r>
            <a:r>
              <a:rPr lang="en-US" sz="2800"/>
              <a:t> is no longer holding a data item needed by transaction Ti </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Detection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066800" y="478334"/>
            <a:ext cx="7848600" cy="1200329"/>
          </a:xfrm>
          <a:prstGeom prst="rect">
            <a:avLst/>
          </a:prstGeom>
          <a:noFill/>
          <a:ln w="9525">
            <a:noFill/>
            <a:miter lim="800000"/>
            <a:headEnd/>
            <a:tailEnd/>
          </a:ln>
        </p:spPr>
        <p:txBody>
          <a:bodyPr wrap="square">
            <a:spAutoFit/>
          </a:bodyPr>
          <a:lstStyle/>
          <a:p>
            <a:pPr algn="just">
              <a:buFont typeface="Wingdings" pitchFamily="2" charset="2"/>
              <a:buChar char="Ø"/>
            </a:pPr>
            <a:r>
              <a:rPr lang="en-US" sz="2400" u="sng"/>
              <a:t>A deadlock exists in the system if and only if the wait-for graph contains a cycle</a:t>
            </a:r>
            <a:r>
              <a:rPr lang="en-US" sz="2400"/>
              <a:t>. Each transaction involved in the cycle is said to be deadlocked</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Detection</a:t>
            </a:r>
          </a:p>
        </p:txBody>
      </p:sp>
      <p:pic>
        <p:nvPicPr>
          <p:cNvPr id="4" name="Picture 3"/>
          <p:cNvPicPr/>
          <p:nvPr/>
        </p:nvPicPr>
        <p:blipFill>
          <a:blip r:embed="rId2" cstate="print"/>
          <a:srcRect l="41951" t="17831" r="32972" b="56709"/>
          <a:stretch>
            <a:fillRect/>
          </a:stretch>
        </p:blipFill>
        <p:spPr bwMode="auto">
          <a:xfrm>
            <a:off x="1219200" y="1600200"/>
            <a:ext cx="3048000" cy="2362200"/>
          </a:xfrm>
          <a:prstGeom prst="rect">
            <a:avLst/>
          </a:prstGeom>
          <a:noFill/>
          <a:ln w="9525">
            <a:noFill/>
            <a:miter lim="800000"/>
            <a:headEnd/>
            <a:tailEnd/>
          </a:ln>
        </p:spPr>
      </p:pic>
      <p:sp>
        <p:nvSpPr>
          <p:cNvPr id="5" name="TextBox 4"/>
          <p:cNvSpPr txBox="1"/>
          <p:nvPr/>
        </p:nvSpPr>
        <p:spPr>
          <a:xfrm>
            <a:off x="1066800" y="3886200"/>
            <a:ext cx="3352800" cy="400110"/>
          </a:xfrm>
          <a:prstGeom prst="rect">
            <a:avLst/>
          </a:prstGeom>
          <a:noFill/>
        </p:spPr>
        <p:txBody>
          <a:bodyPr wrap="square" rtlCol="0">
            <a:spAutoFit/>
          </a:bodyPr>
          <a:lstStyle/>
          <a:p>
            <a:r>
              <a:rPr lang="en-US" sz="2000"/>
              <a:t>Wait-For graph with no cycle</a:t>
            </a:r>
          </a:p>
        </p:txBody>
      </p:sp>
      <p:sp>
        <p:nvSpPr>
          <p:cNvPr id="6" name="TextBox 5"/>
          <p:cNvSpPr txBox="1"/>
          <p:nvPr/>
        </p:nvSpPr>
        <p:spPr>
          <a:xfrm>
            <a:off x="5486400" y="3810000"/>
            <a:ext cx="3276600" cy="400110"/>
          </a:xfrm>
          <a:prstGeom prst="rect">
            <a:avLst/>
          </a:prstGeom>
          <a:noFill/>
        </p:spPr>
        <p:txBody>
          <a:bodyPr wrap="square" rtlCol="0">
            <a:spAutoFit/>
          </a:bodyPr>
          <a:lstStyle/>
          <a:p>
            <a:r>
              <a:rPr lang="en-US" sz="2000"/>
              <a:t>Wait-For graph with  cycle</a:t>
            </a:r>
          </a:p>
        </p:txBody>
      </p:sp>
      <p:pic>
        <p:nvPicPr>
          <p:cNvPr id="7" name="Picture 6"/>
          <p:cNvPicPr/>
          <p:nvPr/>
        </p:nvPicPr>
        <p:blipFill>
          <a:blip r:embed="rId3" cstate="print"/>
          <a:srcRect l="41518" t="20502" r="32589" b="52765"/>
          <a:stretch>
            <a:fillRect/>
          </a:stretch>
        </p:blipFill>
        <p:spPr bwMode="auto">
          <a:xfrm>
            <a:off x="5181600" y="1447800"/>
            <a:ext cx="3200400" cy="2209800"/>
          </a:xfrm>
          <a:prstGeom prst="rect">
            <a:avLst/>
          </a:prstGeom>
          <a:noFill/>
          <a:ln w="9525">
            <a:noFill/>
            <a:miter lim="800000"/>
            <a:headEnd/>
            <a:tailEnd/>
          </a:ln>
        </p:spPr>
      </p:pic>
      <p:sp>
        <p:nvSpPr>
          <p:cNvPr id="8" name="TextBox 7"/>
          <p:cNvSpPr txBox="1"/>
          <p:nvPr/>
        </p:nvSpPr>
        <p:spPr>
          <a:xfrm>
            <a:off x="1066800" y="4267200"/>
            <a:ext cx="8001000" cy="2554545"/>
          </a:xfrm>
          <a:prstGeom prst="rect">
            <a:avLst/>
          </a:prstGeom>
          <a:noFill/>
        </p:spPr>
        <p:txBody>
          <a:bodyPr wrap="square" rtlCol="0">
            <a:spAutoFit/>
          </a:bodyPr>
          <a:lstStyle/>
          <a:p>
            <a:pPr algn="just">
              <a:buFont typeface="Wingdings" pitchFamily="2" charset="2"/>
              <a:buChar char="Ø"/>
            </a:pPr>
            <a:r>
              <a:rPr lang="en-US" sz="2000"/>
              <a:t>When should we invoke the detection algorithm? The answer depends on two factors:</a:t>
            </a:r>
          </a:p>
          <a:p>
            <a:pPr algn="just"/>
            <a:r>
              <a:rPr lang="en-US" sz="2000"/>
              <a:t> 1. How often does a deadlock occur?</a:t>
            </a:r>
          </a:p>
          <a:p>
            <a:pPr algn="just"/>
            <a:r>
              <a:rPr lang="en-US" sz="2000"/>
              <a:t> 2. How many transactions will be affected by the deadlock?</a:t>
            </a:r>
          </a:p>
          <a:p>
            <a:pPr algn="just"/>
            <a:r>
              <a:rPr lang="en-US" sz="2000"/>
              <a:t>If deadlocks occur frequently, then the detection algorithm should be invoked more frequently. In the worst case, we would invoke the detection algorithm every time a request for allocation could not be granted immediately.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478334"/>
            <a:ext cx="8077200" cy="7109639"/>
          </a:xfrm>
          <a:prstGeom prst="rect">
            <a:avLst/>
          </a:prstGeom>
          <a:noFill/>
          <a:ln w="9525">
            <a:noFill/>
            <a:miter lim="800000"/>
            <a:headEnd/>
            <a:tailEnd/>
          </a:ln>
        </p:spPr>
        <p:txBody>
          <a:bodyPr wrap="square">
            <a:spAutoFit/>
          </a:bodyPr>
          <a:lstStyle/>
          <a:p>
            <a:pPr algn="just">
              <a:buFont typeface="Wingdings" pitchFamily="2" charset="2"/>
              <a:buChar char="Ø"/>
            </a:pPr>
            <a:r>
              <a:rPr lang="en-US" sz="2400"/>
              <a:t>When a detection algorithm determines that a deadlock exists, the system must </a:t>
            </a:r>
            <a:r>
              <a:rPr lang="en-US" sz="2400" b="1"/>
              <a:t>recover</a:t>
            </a:r>
            <a:r>
              <a:rPr lang="en-US" sz="2400"/>
              <a:t> from the deadlock. The most common solution is to roll back one or more transactions to break the deadlock. Three actions need to be taken:</a:t>
            </a:r>
          </a:p>
          <a:p>
            <a:pPr algn="just">
              <a:buFont typeface="Wingdings" pitchFamily="2" charset="2"/>
              <a:buChar char="Ø"/>
            </a:pPr>
            <a:endParaRPr lang="en-US" sz="2400"/>
          </a:p>
          <a:p>
            <a:pPr marL="457200" indent="-457200" algn="just">
              <a:buAutoNum type="arabicPeriod"/>
            </a:pPr>
            <a:r>
              <a:rPr lang="en-US" sz="2400" b="1" u="sng"/>
              <a:t>Selection of a victim: </a:t>
            </a:r>
          </a:p>
          <a:p>
            <a:pPr marL="457200" indent="-457200" algn="just">
              <a:buFont typeface="Wingdings" pitchFamily="2" charset="2"/>
              <a:buChar char="ü"/>
            </a:pPr>
            <a:r>
              <a:rPr lang="en-US" sz="2400"/>
              <a:t>Given a set of deadlocked transactions, we must determine which transaction (or transactions) to roll back to break the deadlock. </a:t>
            </a:r>
          </a:p>
          <a:p>
            <a:pPr marL="457200" indent="-457200" algn="just">
              <a:buFont typeface="Wingdings" pitchFamily="2" charset="2"/>
              <a:buChar char="ü"/>
            </a:pPr>
            <a:r>
              <a:rPr lang="en-US" sz="2400"/>
              <a:t>We should roll back those transactions that will incur the minimum cost. Many factors may determine the cost of a rollback, including: </a:t>
            </a:r>
          </a:p>
          <a:p>
            <a:pPr marL="457200" indent="-457200" algn="just"/>
            <a:endParaRPr lang="en-US" sz="2400"/>
          </a:p>
          <a:p>
            <a:pPr marL="749300" indent="-284163" algn="just"/>
            <a:r>
              <a:rPr lang="en-US" sz="2400"/>
              <a:t>a. How long the transaction has computed, and how much longer the transaction will compute before it   completes its designated task.</a:t>
            </a:r>
          </a:p>
          <a:p>
            <a:pPr indent="465138" algn="just"/>
            <a:r>
              <a:rPr lang="en-US" sz="2400"/>
              <a:t>b. How many data items the transaction has used.</a:t>
            </a:r>
          </a:p>
          <a:p>
            <a:pPr lvl="1" algn="just">
              <a:buFont typeface="Wingdings" pitchFamily="2" charset="2"/>
              <a:buChar char="Ø"/>
            </a:pPr>
            <a:endParaRPr lang="en-US" sz="2400"/>
          </a:p>
          <a:p>
            <a:pPr algn="just">
              <a:buFont typeface="Wingdings" pitchFamily="2" charset="2"/>
              <a:buChar char="Ø"/>
            </a:pPr>
            <a:endParaRPr lang="en-US" sz="2400"/>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Recovery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478334"/>
            <a:ext cx="8077200" cy="6370975"/>
          </a:xfrm>
          <a:prstGeom prst="rect">
            <a:avLst/>
          </a:prstGeom>
          <a:noFill/>
          <a:ln w="9525">
            <a:noFill/>
            <a:miter lim="800000"/>
            <a:headEnd/>
            <a:tailEnd/>
          </a:ln>
        </p:spPr>
        <p:txBody>
          <a:bodyPr wrap="square">
            <a:spAutoFit/>
          </a:bodyPr>
          <a:lstStyle/>
          <a:p>
            <a:pPr marL="749300" indent="-239713" algn="just"/>
            <a:r>
              <a:rPr lang="en-US" sz="2400"/>
              <a:t>c. How many more data items the transaction needs for it to complete.</a:t>
            </a:r>
          </a:p>
          <a:p>
            <a:pPr indent="509588" algn="just"/>
            <a:r>
              <a:rPr lang="en-US" sz="2400"/>
              <a:t>d. How many transactions will be involved in the rollback.</a:t>
            </a:r>
          </a:p>
          <a:p>
            <a:pPr lvl="1" indent="-457200" algn="just"/>
            <a:r>
              <a:rPr lang="en-US" sz="2400" b="1"/>
              <a:t>2. Rollback</a:t>
            </a:r>
            <a:r>
              <a:rPr lang="en-US" sz="2400"/>
              <a:t>: </a:t>
            </a:r>
          </a:p>
          <a:p>
            <a:pPr lvl="1" indent="7938" algn="just">
              <a:buFont typeface="Wingdings" pitchFamily="2" charset="2"/>
              <a:buChar char="ü"/>
            </a:pPr>
            <a:r>
              <a:rPr lang="en-US" sz="2400"/>
              <a:t>	How far the transaction should be rolled back. The simplest solution is a total rollback: Abort the transaction and then restart it. </a:t>
            </a:r>
          </a:p>
          <a:p>
            <a:pPr lvl="1" indent="7938" algn="just">
              <a:buFont typeface="Wingdings" pitchFamily="2" charset="2"/>
              <a:buChar char="ü"/>
            </a:pPr>
            <a:r>
              <a:rPr lang="en-US" sz="2400"/>
              <a:t> However, it is more effective to roll back the transaction only as far as necessary to break the deadlock. Such </a:t>
            </a:r>
            <a:r>
              <a:rPr lang="en-US" sz="2400" b="1"/>
              <a:t>partial rollback</a:t>
            </a:r>
            <a:r>
              <a:rPr lang="en-US" sz="2400"/>
              <a:t> requires the system to maintain additional information about the state of all the running transactions. Specifically, the sequence of lock </a:t>
            </a:r>
            <a:r>
              <a:rPr lang="en-US" sz="2400">
                <a:solidFill>
                  <a:srgbClr val="0070C0"/>
                </a:solidFill>
              </a:rPr>
              <a:t>requests/grants</a:t>
            </a:r>
            <a:r>
              <a:rPr lang="en-US" sz="2400"/>
              <a:t> and </a:t>
            </a:r>
            <a:r>
              <a:rPr lang="en-US" sz="2400">
                <a:solidFill>
                  <a:srgbClr val="0070C0"/>
                </a:solidFill>
              </a:rPr>
              <a:t>updates</a:t>
            </a:r>
            <a:r>
              <a:rPr lang="en-US" sz="2400"/>
              <a:t> performed by the transaction needs to be recorded. </a:t>
            </a:r>
            <a:r>
              <a:rPr lang="en-US" sz="2400">
                <a:solidFill>
                  <a:srgbClr val="00B050"/>
                </a:solidFill>
              </a:rPr>
              <a:t>The selected transaction must be rolled back to the point where it obtained the first of these locks, undoing all actions it took after that point</a:t>
            </a:r>
            <a:r>
              <a:rPr lang="en-US" sz="2400"/>
              <a:t>. The recovery mechanism must be capable of performing such partial rollbacks. </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Recovery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677882"/>
            <a:ext cx="8077200" cy="3539430"/>
          </a:xfrm>
          <a:prstGeom prst="rect">
            <a:avLst/>
          </a:prstGeom>
          <a:noFill/>
          <a:ln w="9525">
            <a:noFill/>
            <a:miter lim="800000"/>
            <a:headEnd/>
            <a:tailEnd/>
          </a:ln>
        </p:spPr>
        <p:txBody>
          <a:bodyPr wrap="square">
            <a:spAutoFit/>
          </a:bodyPr>
          <a:lstStyle/>
          <a:p>
            <a:pPr algn="just"/>
            <a:r>
              <a:rPr lang="en-US" sz="2800" b="1"/>
              <a:t>3. Starvation</a:t>
            </a:r>
            <a:r>
              <a:rPr lang="en-US" sz="2800"/>
              <a:t>. </a:t>
            </a:r>
          </a:p>
          <a:p>
            <a:pPr algn="just">
              <a:buFont typeface="Wingdings" pitchFamily="2" charset="2"/>
              <a:buChar char="ü"/>
            </a:pPr>
            <a:r>
              <a:rPr lang="en-US" sz="2800"/>
              <a:t>In a system where the selection of victims is based primarily on cost factors, it may happen that the same transaction is always picked as a victim. </a:t>
            </a:r>
          </a:p>
          <a:p>
            <a:pPr algn="just">
              <a:buFont typeface="Wingdings" pitchFamily="2" charset="2"/>
              <a:buChar char="ü"/>
            </a:pPr>
            <a:r>
              <a:rPr lang="en-US" sz="2800"/>
              <a:t>As a result, this transaction never completes its designated task, thus there is starvation. </a:t>
            </a:r>
          </a:p>
          <a:p>
            <a:pPr algn="just">
              <a:buFont typeface="Wingdings" pitchFamily="2" charset="2"/>
              <a:buChar char="ü"/>
            </a:pPr>
            <a:r>
              <a:rPr lang="en-US" sz="2800"/>
              <a:t>We must ensure that a transaction can be picked as a victim only a (small) finite number of times. </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Deadlock Recovery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663000"/>
            <a:ext cx="8077200" cy="5509200"/>
          </a:xfrm>
          <a:prstGeom prst="rect">
            <a:avLst/>
          </a:prstGeom>
          <a:noFill/>
          <a:ln w="9525">
            <a:noFill/>
            <a:miter lim="800000"/>
            <a:headEnd/>
            <a:tailEnd/>
          </a:ln>
        </p:spPr>
        <p:txBody>
          <a:bodyPr wrap="square">
            <a:spAutoFit/>
          </a:bodyPr>
          <a:lstStyle/>
          <a:p>
            <a:pPr algn="just"/>
            <a:r>
              <a:rPr lang="en-US" sz="2200"/>
              <a:t>	With each transaction </a:t>
            </a:r>
            <a:r>
              <a:rPr lang="en-US" sz="2200" i="1"/>
              <a:t>Ti </a:t>
            </a:r>
            <a:r>
              <a:rPr lang="en-US" sz="2200"/>
              <a:t>in the system, we associate a unique fixed timestamp, denoted by TS(</a:t>
            </a:r>
            <a:r>
              <a:rPr lang="en-US" sz="2200" i="1"/>
              <a:t>Ti </a:t>
            </a:r>
            <a:r>
              <a:rPr lang="en-US" sz="2200"/>
              <a:t>). This timestamp is assigned by the database system before the transaction </a:t>
            </a:r>
            <a:r>
              <a:rPr lang="en-US" sz="2200" i="1"/>
              <a:t>Ti </a:t>
            </a:r>
            <a:r>
              <a:rPr lang="en-US" sz="2200"/>
              <a:t>starts execution. If a transaction </a:t>
            </a:r>
            <a:r>
              <a:rPr lang="en-US" sz="2200" i="1"/>
              <a:t>Ti </a:t>
            </a:r>
            <a:r>
              <a:rPr lang="en-US" sz="2200"/>
              <a:t>has been assigned timestamp TS(</a:t>
            </a:r>
            <a:r>
              <a:rPr lang="en-US" sz="2200" i="1"/>
              <a:t>Ti </a:t>
            </a:r>
            <a:r>
              <a:rPr lang="en-US" sz="2200"/>
              <a:t>), and a new transaction </a:t>
            </a:r>
            <a:r>
              <a:rPr lang="en-US" sz="2200" i="1" err="1"/>
              <a:t>Tj</a:t>
            </a:r>
            <a:r>
              <a:rPr lang="en-US" sz="2200" i="1"/>
              <a:t> </a:t>
            </a:r>
            <a:r>
              <a:rPr lang="en-US" sz="2200"/>
              <a:t>enters the system, then TS(</a:t>
            </a:r>
            <a:r>
              <a:rPr lang="en-US" sz="2200" i="1"/>
              <a:t>Ti </a:t>
            </a:r>
            <a:r>
              <a:rPr lang="en-US" sz="2200"/>
              <a:t>) </a:t>
            </a:r>
            <a:r>
              <a:rPr lang="en-US" sz="2200" i="1"/>
              <a:t>&lt; </a:t>
            </a:r>
            <a:r>
              <a:rPr lang="en-US" sz="2200"/>
              <a:t>TS(</a:t>
            </a:r>
            <a:r>
              <a:rPr lang="en-US" sz="2200" i="1" err="1"/>
              <a:t>Tj</a:t>
            </a:r>
            <a:r>
              <a:rPr lang="en-US" sz="2200" i="1"/>
              <a:t> </a:t>
            </a:r>
            <a:r>
              <a:rPr lang="en-US" sz="2200"/>
              <a:t>). There are two simple methods for implementing this scheme:</a:t>
            </a:r>
          </a:p>
          <a:p>
            <a:pPr algn="just"/>
            <a:r>
              <a:rPr lang="en-US" sz="2200"/>
              <a:t> </a:t>
            </a:r>
          </a:p>
          <a:p>
            <a:pPr lvl="0" algn="just"/>
            <a:r>
              <a:rPr lang="en-US" sz="2200"/>
              <a:t>1. Use the value of the </a:t>
            </a:r>
            <a:r>
              <a:rPr lang="en-US" sz="2200" b="1">
                <a:solidFill>
                  <a:srgbClr val="0070C0"/>
                </a:solidFill>
              </a:rPr>
              <a:t>system clock</a:t>
            </a:r>
            <a:r>
              <a:rPr lang="en-US" sz="2200" b="1"/>
              <a:t> </a:t>
            </a:r>
            <a:r>
              <a:rPr lang="en-US" sz="2200"/>
              <a:t>as the timestamp; that is, a transaction’s timestamp is equal to the value of the clock when the transaction enters the system. (i.e. T</a:t>
            </a:r>
            <a:r>
              <a:rPr lang="en-US" sz="2200" baseline="-25000"/>
              <a:t>1</a:t>
            </a:r>
            <a:r>
              <a:rPr lang="en-US" sz="2200"/>
              <a:t> comes at time 2:00:00 and T</a:t>
            </a:r>
            <a:r>
              <a:rPr lang="en-US" sz="2200" baseline="-25000"/>
              <a:t>2</a:t>
            </a:r>
            <a:r>
              <a:rPr lang="en-US" sz="2200"/>
              <a:t> comes at 2:00:25. This arrival time is acting as a timestamp.) </a:t>
            </a:r>
          </a:p>
          <a:p>
            <a:pPr algn="just"/>
            <a:r>
              <a:rPr lang="en-US" sz="2200"/>
              <a:t> </a:t>
            </a:r>
          </a:p>
          <a:p>
            <a:pPr lvl="0" algn="just"/>
            <a:r>
              <a:rPr lang="en-US" sz="2200"/>
              <a:t>2. Use a </a:t>
            </a:r>
            <a:r>
              <a:rPr lang="en-US" sz="2200" b="1">
                <a:solidFill>
                  <a:srgbClr val="0070C0"/>
                </a:solidFill>
              </a:rPr>
              <a:t>logical counter </a:t>
            </a:r>
            <a:r>
              <a:rPr lang="en-US" sz="2200"/>
              <a:t>that is incremented after a new timestamp has been assigned; that is, a transaction’s timestamp is equal to the value of the counter when the transaction enters the system. (i.e. Counter value can be one from 1,2,3,4,5,….,n)</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Time Stamp Based Protocols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663000"/>
            <a:ext cx="8077200" cy="4401205"/>
          </a:xfrm>
          <a:prstGeom prst="rect">
            <a:avLst/>
          </a:prstGeom>
          <a:noFill/>
          <a:ln w="9525">
            <a:noFill/>
            <a:miter lim="800000"/>
            <a:headEnd/>
            <a:tailEnd/>
          </a:ln>
        </p:spPr>
        <p:txBody>
          <a:bodyPr wrap="square">
            <a:spAutoFit/>
          </a:bodyPr>
          <a:lstStyle/>
          <a:p>
            <a:pPr>
              <a:buFont typeface="Wingdings" pitchFamily="2" charset="2"/>
              <a:buChar char="Ø"/>
            </a:pPr>
            <a:r>
              <a:rPr lang="en-US" sz="2800"/>
              <a:t> To implement this scheme, we associate with each data item </a:t>
            </a:r>
            <a:r>
              <a:rPr lang="en-US" sz="2800" i="1"/>
              <a:t>Q </a:t>
            </a:r>
            <a:r>
              <a:rPr lang="en-US" sz="2800"/>
              <a:t>two timestamp values:</a:t>
            </a:r>
          </a:p>
          <a:p>
            <a:r>
              <a:rPr lang="en-US" sz="2800"/>
              <a:t> </a:t>
            </a:r>
          </a:p>
          <a:p>
            <a:r>
              <a:rPr lang="en-US" sz="2800"/>
              <a:t>• </a:t>
            </a:r>
            <a:r>
              <a:rPr lang="en-US" sz="2800" b="1"/>
              <a:t>W-timestamp</a:t>
            </a:r>
            <a:r>
              <a:rPr lang="en-US" sz="2800"/>
              <a:t>(</a:t>
            </a:r>
            <a:r>
              <a:rPr lang="en-US" sz="2800" i="1"/>
              <a:t>Q</a:t>
            </a:r>
            <a:r>
              <a:rPr lang="en-US" sz="2800"/>
              <a:t>) : denotes the largest timestamp of any transaction that executed write(</a:t>
            </a:r>
            <a:r>
              <a:rPr lang="en-US" sz="2800" i="1"/>
              <a:t>Q</a:t>
            </a:r>
            <a:r>
              <a:rPr lang="en-US" sz="2800"/>
              <a:t>) successfully.</a:t>
            </a:r>
          </a:p>
          <a:p>
            <a:r>
              <a:rPr lang="en-US" sz="2800"/>
              <a:t>• </a:t>
            </a:r>
            <a:r>
              <a:rPr lang="en-US" sz="2800" b="1"/>
              <a:t>R-timestamp</a:t>
            </a:r>
            <a:r>
              <a:rPr lang="en-US" sz="2800"/>
              <a:t>(</a:t>
            </a:r>
            <a:r>
              <a:rPr lang="en-US" sz="2800" i="1"/>
              <a:t>Q</a:t>
            </a:r>
            <a:r>
              <a:rPr lang="en-US" sz="2800"/>
              <a:t>):  denotes the largest timestamp of any transaction that executed read(</a:t>
            </a:r>
            <a:r>
              <a:rPr lang="en-US" sz="2800" i="1"/>
              <a:t>Q</a:t>
            </a:r>
            <a:r>
              <a:rPr lang="en-US" sz="2800"/>
              <a:t>) successfully.</a:t>
            </a:r>
          </a:p>
          <a:p>
            <a:r>
              <a:rPr lang="en-US" sz="2800"/>
              <a:t> </a:t>
            </a:r>
          </a:p>
          <a:p>
            <a:r>
              <a:rPr lang="en-US" sz="2800"/>
              <a:t>These timestamps are updated whenever a new read(</a:t>
            </a:r>
            <a:r>
              <a:rPr lang="en-US" sz="2800" i="1"/>
              <a:t>Q</a:t>
            </a:r>
            <a:r>
              <a:rPr lang="en-US" sz="2800"/>
              <a:t>) or write(</a:t>
            </a:r>
            <a:r>
              <a:rPr lang="en-US" sz="2800" i="1"/>
              <a:t>Q</a:t>
            </a:r>
            <a:r>
              <a:rPr lang="en-US" sz="2800"/>
              <a:t>) instruction is executed.</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Time Stamp Based Protocols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663000"/>
            <a:ext cx="8077200" cy="5632311"/>
          </a:xfrm>
          <a:prstGeom prst="rect">
            <a:avLst/>
          </a:prstGeom>
          <a:noFill/>
          <a:ln w="9525">
            <a:noFill/>
            <a:miter lim="800000"/>
            <a:headEnd/>
            <a:tailEnd/>
          </a:ln>
        </p:spPr>
        <p:txBody>
          <a:bodyPr wrap="square">
            <a:spAutoFit/>
          </a:bodyPr>
          <a:lstStyle/>
          <a:p>
            <a:pPr algn="just"/>
            <a:r>
              <a:rPr lang="en-US" sz="2400"/>
              <a:t> </a:t>
            </a:r>
            <a:r>
              <a:rPr lang="en-US" sz="2400" b="1"/>
              <a:t>The Timestamp-Ordering Protocol:</a:t>
            </a:r>
            <a:endParaRPr lang="en-US" sz="2400"/>
          </a:p>
          <a:p>
            <a:pPr algn="just"/>
            <a:r>
              <a:rPr lang="en-US" sz="2400" b="1"/>
              <a:t> </a:t>
            </a:r>
            <a:endParaRPr lang="en-US" sz="2400"/>
          </a:p>
          <a:p>
            <a:pPr algn="just"/>
            <a:r>
              <a:rPr lang="en-US" sz="2400"/>
              <a:t>The </a:t>
            </a:r>
            <a:r>
              <a:rPr lang="en-US" sz="2400" b="1"/>
              <a:t>timestamp-ordering protocol </a:t>
            </a:r>
            <a:r>
              <a:rPr lang="en-US" sz="2400"/>
              <a:t>ensures that any conflicting read and write operations are executed in timestamp order. This protocol operates as follows:</a:t>
            </a:r>
          </a:p>
          <a:p>
            <a:pPr algn="just"/>
            <a:r>
              <a:rPr lang="en-US" sz="2400"/>
              <a:t> </a:t>
            </a:r>
          </a:p>
          <a:p>
            <a:pPr algn="just"/>
            <a:r>
              <a:rPr lang="en-US" sz="2400" b="1" u="sng">
                <a:solidFill>
                  <a:srgbClr val="00B050"/>
                </a:solidFill>
              </a:rPr>
              <a:t>1. Suppose that transaction </a:t>
            </a:r>
            <a:r>
              <a:rPr lang="en-US" sz="2400" b="1" i="1" u="sng">
                <a:solidFill>
                  <a:srgbClr val="00B050"/>
                </a:solidFill>
              </a:rPr>
              <a:t>Ti </a:t>
            </a:r>
            <a:r>
              <a:rPr lang="en-US" sz="2400" b="1" u="sng">
                <a:solidFill>
                  <a:srgbClr val="00B050"/>
                </a:solidFill>
              </a:rPr>
              <a:t>issues </a:t>
            </a:r>
            <a:r>
              <a:rPr lang="en-US" sz="2400" b="1" u="sng">
                <a:solidFill>
                  <a:srgbClr val="002060"/>
                </a:solidFill>
              </a:rPr>
              <a:t>read(</a:t>
            </a:r>
            <a:r>
              <a:rPr lang="en-US" sz="2400" b="1" i="1" u="sng">
                <a:solidFill>
                  <a:srgbClr val="002060"/>
                </a:solidFill>
              </a:rPr>
              <a:t>Q</a:t>
            </a:r>
            <a:r>
              <a:rPr lang="en-US" sz="2400" b="1" u="sng">
                <a:solidFill>
                  <a:srgbClr val="002060"/>
                </a:solidFill>
              </a:rPr>
              <a:t>)</a:t>
            </a:r>
            <a:endParaRPr lang="en-US" sz="2400" b="1">
              <a:solidFill>
                <a:srgbClr val="002060"/>
              </a:solidFill>
            </a:endParaRPr>
          </a:p>
          <a:p>
            <a:pPr algn="just"/>
            <a:r>
              <a:rPr lang="en-US" sz="2400"/>
              <a:t> </a:t>
            </a:r>
          </a:p>
          <a:p>
            <a:pPr algn="just"/>
            <a:r>
              <a:rPr lang="en-US" sz="2400">
                <a:solidFill>
                  <a:srgbClr val="0070C0"/>
                </a:solidFill>
              </a:rPr>
              <a:t>a. </a:t>
            </a:r>
            <a:r>
              <a:rPr lang="en-US" sz="2400"/>
              <a:t>If TS(</a:t>
            </a:r>
            <a:r>
              <a:rPr lang="en-US" sz="2400" i="1"/>
              <a:t>Ti </a:t>
            </a:r>
            <a:r>
              <a:rPr lang="en-US" sz="2400"/>
              <a:t>) </a:t>
            </a:r>
            <a:r>
              <a:rPr lang="en-US" sz="2400" i="1"/>
              <a:t>&lt; </a:t>
            </a:r>
            <a:r>
              <a:rPr lang="en-US" sz="2400"/>
              <a:t>W-timestamp(</a:t>
            </a:r>
            <a:r>
              <a:rPr lang="en-US" sz="2400" i="1"/>
              <a:t>Q</a:t>
            </a:r>
            <a:r>
              <a:rPr lang="en-US" sz="2400"/>
              <a:t>), then </a:t>
            </a:r>
            <a:r>
              <a:rPr lang="en-US" sz="2400" i="1"/>
              <a:t>Ti </a:t>
            </a:r>
            <a:r>
              <a:rPr lang="en-US" sz="2400"/>
              <a:t>needs to read a value of </a:t>
            </a:r>
            <a:r>
              <a:rPr lang="en-US" sz="2400" i="1"/>
              <a:t>Q </a:t>
            </a:r>
            <a:r>
              <a:rPr lang="en-US" sz="2400"/>
              <a:t>that was already overwritten. Hence,  the read operation is rejected, and </a:t>
            </a:r>
            <a:r>
              <a:rPr lang="en-US" sz="2400" i="1"/>
              <a:t>Ti </a:t>
            </a:r>
            <a:r>
              <a:rPr lang="en-US" sz="2400"/>
              <a:t>is rolled back.</a:t>
            </a:r>
          </a:p>
          <a:p>
            <a:pPr algn="just"/>
            <a:r>
              <a:rPr lang="en-US" sz="2400"/>
              <a:t> </a:t>
            </a:r>
          </a:p>
          <a:p>
            <a:pPr algn="just"/>
            <a:r>
              <a:rPr lang="en-US" sz="2400">
                <a:solidFill>
                  <a:srgbClr val="0070C0"/>
                </a:solidFill>
              </a:rPr>
              <a:t>b. </a:t>
            </a:r>
            <a:r>
              <a:rPr lang="en-US" sz="2400"/>
              <a:t>If TS(</a:t>
            </a:r>
            <a:r>
              <a:rPr lang="en-US" sz="2400" i="1"/>
              <a:t>Ti </a:t>
            </a:r>
            <a:r>
              <a:rPr lang="en-US" sz="2400"/>
              <a:t>) ≥ W-timestamp(</a:t>
            </a:r>
            <a:r>
              <a:rPr lang="en-US" sz="2400" i="1"/>
              <a:t>Q</a:t>
            </a:r>
            <a:r>
              <a:rPr lang="en-US" sz="2400"/>
              <a:t>), then the read operation is executed, and R-timestamp(</a:t>
            </a:r>
            <a:r>
              <a:rPr lang="en-US" sz="2400" i="1"/>
              <a:t>Q</a:t>
            </a:r>
            <a:r>
              <a:rPr lang="en-US" sz="2400"/>
              <a:t>) is set to the maximum of R-timestamp(</a:t>
            </a:r>
            <a:r>
              <a:rPr lang="en-US" sz="2400" i="1"/>
              <a:t>Q</a:t>
            </a:r>
            <a:r>
              <a:rPr lang="en-US" sz="2400"/>
              <a:t>) and TS(</a:t>
            </a:r>
            <a:r>
              <a:rPr lang="en-US" sz="2400" i="1"/>
              <a:t>Ti </a:t>
            </a:r>
            <a:r>
              <a:rPr lang="en-US" sz="2400"/>
              <a:t>).</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Time Stamp Based Protocols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410825"/>
            <a:ext cx="8077200" cy="6001643"/>
          </a:xfrm>
          <a:prstGeom prst="rect">
            <a:avLst/>
          </a:prstGeom>
          <a:noFill/>
          <a:ln w="9525">
            <a:noFill/>
            <a:miter lim="800000"/>
            <a:headEnd/>
            <a:tailEnd/>
          </a:ln>
        </p:spPr>
        <p:txBody>
          <a:bodyPr wrap="square">
            <a:spAutoFit/>
          </a:bodyPr>
          <a:lstStyle/>
          <a:p>
            <a:pPr algn="just"/>
            <a:r>
              <a:rPr lang="en-US" sz="2400"/>
              <a:t> </a:t>
            </a:r>
            <a:r>
              <a:rPr lang="en-US" sz="2400" b="1" u="sng">
                <a:solidFill>
                  <a:srgbClr val="00B050"/>
                </a:solidFill>
              </a:rPr>
              <a:t>2. Suppose that transaction </a:t>
            </a:r>
            <a:r>
              <a:rPr lang="en-US" sz="2400" b="1" i="1" u="sng">
                <a:solidFill>
                  <a:srgbClr val="00B050"/>
                </a:solidFill>
              </a:rPr>
              <a:t>Ti </a:t>
            </a:r>
            <a:r>
              <a:rPr lang="en-US" sz="2400" b="1" u="sng">
                <a:solidFill>
                  <a:srgbClr val="00B050"/>
                </a:solidFill>
              </a:rPr>
              <a:t>issues </a:t>
            </a:r>
            <a:r>
              <a:rPr lang="en-US" sz="2400" b="1" u="sng">
                <a:solidFill>
                  <a:srgbClr val="002060"/>
                </a:solidFill>
              </a:rPr>
              <a:t>write(</a:t>
            </a:r>
            <a:r>
              <a:rPr lang="en-US" sz="2400" b="1" i="1" u="sng">
                <a:solidFill>
                  <a:srgbClr val="002060"/>
                </a:solidFill>
              </a:rPr>
              <a:t>Q</a:t>
            </a:r>
            <a:r>
              <a:rPr lang="en-US" sz="2400" b="1" u="sng">
                <a:solidFill>
                  <a:srgbClr val="002060"/>
                </a:solidFill>
              </a:rPr>
              <a:t>)</a:t>
            </a:r>
            <a:r>
              <a:rPr lang="en-US" sz="2400" b="1" u="sng">
                <a:solidFill>
                  <a:srgbClr val="00B050"/>
                </a:solidFill>
              </a:rPr>
              <a:t>.</a:t>
            </a:r>
            <a:endParaRPr lang="en-US" sz="2400" b="1">
              <a:solidFill>
                <a:srgbClr val="00B050"/>
              </a:solidFill>
            </a:endParaRPr>
          </a:p>
          <a:p>
            <a:pPr algn="just"/>
            <a:r>
              <a:rPr lang="en-US" sz="2400">
                <a:solidFill>
                  <a:srgbClr val="0070C0"/>
                </a:solidFill>
              </a:rPr>
              <a:t>a. </a:t>
            </a:r>
            <a:r>
              <a:rPr lang="en-US" sz="2400"/>
              <a:t>If TS(</a:t>
            </a:r>
            <a:r>
              <a:rPr lang="en-US" sz="2400" i="1"/>
              <a:t>Ti </a:t>
            </a:r>
            <a:r>
              <a:rPr lang="en-US" sz="2400"/>
              <a:t>) </a:t>
            </a:r>
            <a:r>
              <a:rPr lang="en-US" sz="2400" i="1"/>
              <a:t>&lt; </a:t>
            </a:r>
            <a:r>
              <a:rPr lang="en-US" sz="2400"/>
              <a:t>R-timestamp(</a:t>
            </a:r>
            <a:r>
              <a:rPr lang="en-US" sz="2400" i="1"/>
              <a:t>Q</a:t>
            </a:r>
            <a:r>
              <a:rPr lang="en-US" sz="2400"/>
              <a:t>), then the value of </a:t>
            </a:r>
            <a:r>
              <a:rPr lang="en-US" sz="2400" i="1"/>
              <a:t>Q </a:t>
            </a:r>
            <a:r>
              <a:rPr lang="en-US" sz="2400"/>
              <a:t>that </a:t>
            </a:r>
            <a:r>
              <a:rPr lang="en-US" sz="2400" i="1"/>
              <a:t>Ti </a:t>
            </a:r>
            <a:r>
              <a:rPr lang="en-US" sz="2400"/>
              <a:t>is producing was needed previously, and the system assumed that that value would never be produced. Hence, the system rejects the write operation and rolls </a:t>
            </a:r>
            <a:r>
              <a:rPr lang="en-US" sz="2400" i="1"/>
              <a:t>Ti </a:t>
            </a:r>
            <a:r>
              <a:rPr lang="en-US" sz="2400"/>
              <a:t>back.</a:t>
            </a:r>
          </a:p>
          <a:p>
            <a:pPr algn="just"/>
            <a:r>
              <a:rPr lang="en-US" sz="2400"/>
              <a:t> </a:t>
            </a:r>
          </a:p>
          <a:p>
            <a:pPr algn="just"/>
            <a:r>
              <a:rPr lang="en-US" sz="2400">
                <a:solidFill>
                  <a:srgbClr val="0070C0"/>
                </a:solidFill>
              </a:rPr>
              <a:t>b. </a:t>
            </a:r>
            <a:r>
              <a:rPr lang="en-US" sz="2400"/>
              <a:t>If TS(</a:t>
            </a:r>
            <a:r>
              <a:rPr lang="en-US" sz="2400" i="1"/>
              <a:t>Ti </a:t>
            </a:r>
            <a:r>
              <a:rPr lang="en-US" sz="2400"/>
              <a:t>) </a:t>
            </a:r>
            <a:r>
              <a:rPr lang="en-US" sz="2400" i="1"/>
              <a:t>&lt; </a:t>
            </a:r>
            <a:r>
              <a:rPr lang="en-US" sz="2400"/>
              <a:t>W-timestamp(</a:t>
            </a:r>
            <a:r>
              <a:rPr lang="en-US" sz="2400" i="1"/>
              <a:t>Q</a:t>
            </a:r>
            <a:r>
              <a:rPr lang="en-US" sz="2400"/>
              <a:t>), then </a:t>
            </a:r>
            <a:r>
              <a:rPr lang="en-US" sz="2400" i="1"/>
              <a:t>Ti </a:t>
            </a:r>
            <a:r>
              <a:rPr lang="en-US" sz="2400"/>
              <a:t>is attempting to write an obsolete value of </a:t>
            </a:r>
            <a:r>
              <a:rPr lang="en-US" sz="2400" i="1"/>
              <a:t>Q</a:t>
            </a:r>
            <a:r>
              <a:rPr lang="en-US" sz="2400"/>
              <a:t>. Hence, the system rejects this write operation and rolls </a:t>
            </a:r>
            <a:r>
              <a:rPr lang="en-US" sz="2400" i="1"/>
              <a:t>Ti </a:t>
            </a:r>
            <a:r>
              <a:rPr lang="en-US" sz="2400"/>
              <a:t>back.</a:t>
            </a:r>
          </a:p>
          <a:p>
            <a:pPr algn="just"/>
            <a:r>
              <a:rPr lang="en-US" sz="2400"/>
              <a:t> </a:t>
            </a:r>
          </a:p>
          <a:p>
            <a:pPr algn="just"/>
            <a:r>
              <a:rPr lang="en-US" sz="2400">
                <a:solidFill>
                  <a:srgbClr val="0070C0"/>
                </a:solidFill>
              </a:rPr>
              <a:t>c. </a:t>
            </a:r>
            <a:r>
              <a:rPr lang="en-US" sz="2400"/>
              <a:t>Otherwise, the system executes the write operation and sets W-timestamp(</a:t>
            </a:r>
            <a:r>
              <a:rPr lang="en-US" sz="2400" i="1"/>
              <a:t>Q</a:t>
            </a:r>
            <a:r>
              <a:rPr lang="en-US" sz="2400"/>
              <a:t>) to TS(</a:t>
            </a:r>
            <a:r>
              <a:rPr lang="en-US" sz="2400" i="1"/>
              <a:t>Ti </a:t>
            </a:r>
            <a:r>
              <a:rPr lang="en-US" sz="2400"/>
              <a:t>).</a:t>
            </a:r>
          </a:p>
          <a:p>
            <a:pPr algn="just"/>
            <a:r>
              <a:rPr lang="en-US" sz="2400"/>
              <a:t> </a:t>
            </a:r>
          </a:p>
          <a:p>
            <a:pPr algn="just"/>
            <a:r>
              <a:rPr lang="en-US" sz="2400">
                <a:solidFill>
                  <a:srgbClr val="FF0000"/>
                </a:solidFill>
              </a:rPr>
              <a:t>If a transaction </a:t>
            </a:r>
            <a:r>
              <a:rPr lang="en-US" sz="2400" i="1">
                <a:solidFill>
                  <a:srgbClr val="FF0000"/>
                </a:solidFill>
              </a:rPr>
              <a:t>Ti </a:t>
            </a:r>
            <a:r>
              <a:rPr lang="en-US" sz="2400">
                <a:solidFill>
                  <a:srgbClr val="FF0000"/>
                </a:solidFill>
              </a:rPr>
              <a:t>is rolled back by the concurrency-control scheme as result of issuance of either a read or write operation, the system assigns it a new timestamp and restarts it</a:t>
            </a:r>
            <a:r>
              <a:rPr lang="en-US" sz="2400"/>
              <a:t>.</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Time Stamp Based Protocols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685800"/>
            <a:ext cx="7823895" cy="3539430"/>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t>In this case data items should be accessed in </a:t>
            </a:r>
            <a:r>
              <a:rPr lang="en-US" sz="2800" b="1">
                <a:solidFill>
                  <a:srgbClr val="7030A0"/>
                </a:solidFill>
              </a:rPr>
              <a:t>mutually exclusive manner</a:t>
            </a:r>
          </a:p>
          <a:p>
            <a:pPr algn="just">
              <a:buFont typeface="Wingdings" pitchFamily="2" charset="2"/>
              <a:buChar char="Ø"/>
            </a:pPr>
            <a:r>
              <a:rPr lang="en-US" sz="2800" b="1">
                <a:solidFill>
                  <a:schemeClr val="accent4">
                    <a:lumMod val="75000"/>
                  </a:schemeClr>
                </a:solidFill>
              </a:rPr>
              <a:t>While one transaction is accessing a data item, no other transaction can modify that data item</a:t>
            </a:r>
          </a:p>
          <a:p>
            <a:pPr algn="just">
              <a:buFont typeface="Wingdings" pitchFamily="2" charset="2"/>
              <a:buChar char="Ø"/>
            </a:pPr>
            <a:r>
              <a:rPr lang="en-US" sz="2800"/>
              <a:t>A transaction can access a data item only if it is currently holding a </a:t>
            </a:r>
            <a:r>
              <a:rPr lang="en-US" sz="2800" b="1"/>
              <a:t>lock</a:t>
            </a:r>
            <a:r>
              <a:rPr lang="en-US" sz="2800"/>
              <a:t> on that item.</a:t>
            </a:r>
          </a:p>
          <a:p>
            <a:pPr algn="just"/>
            <a:endParaRPr lang="en-US" sz="2800"/>
          </a:p>
        </p:txBody>
      </p:sp>
      <p:sp>
        <p:nvSpPr>
          <p:cNvPr id="3" name="TextBox 5"/>
          <p:cNvSpPr txBox="1">
            <a:spLocks noChangeArrowheads="1"/>
          </p:cNvSpPr>
          <p:nvPr/>
        </p:nvSpPr>
        <p:spPr bwMode="auto">
          <a:xfrm>
            <a:off x="461143" y="-27384"/>
            <a:ext cx="8215313" cy="553998"/>
          </a:xfrm>
          <a:prstGeom prst="rect">
            <a:avLst/>
          </a:prstGeom>
          <a:noFill/>
          <a:ln w="9525">
            <a:noFill/>
            <a:miter lim="800000"/>
            <a:headEnd/>
            <a:tailEnd/>
          </a:ln>
        </p:spPr>
        <p:txBody>
          <a:bodyPr>
            <a:spAutoFit/>
          </a:bodyPr>
          <a:lstStyle/>
          <a:p>
            <a:pPr algn="ctr"/>
            <a:r>
              <a:rPr lang="en-US" sz="3000" b="1" cap="small">
                <a:solidFill>
                  <a:srgbClr val="BD0773"/>
                </a:solidFill>
                <a:latin typeface="+mj-lt"/>
                <a:ea typeface="+mj-ea"/>
                <a:cs typeface="+mj-cs"/>
              </a:rPr>
              <a:t>Lock Based Protocols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a:spLocks noChangeArrowheads="1"/>
          </p:cNvSpPr>
          <p:nvPr/>
        </p:nvSpPr>
        <p:spPr bwMode="auto">
          <a:xfrm>
            <a:off x="13858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Time Stamp Based Protocols</a:t>
            </a:r>
          </a:p>
        </p:txBody>
      </p:sp>
      <p:sp>
        <p:nvSpPr>
          <p:cNvPr id="5" name="TextBox 4">
            <a:extLst>
              <a:ext uri="{FF2B5EF4-FFF2-40B4-BE49-F238E27FC236}">
                <a16:creationId xmlns:a16="http://schemas.microsoft.com/office/drawing/2014/main" id="{440B8D09-854B-4B20-8DB1-156EC47AB0A6}"/>
              </a:ext>
            </a:extLst>
          </p:cNvPr>
          <p:cNvSpPr txBox="1"/>
          <p:nvPr/>
        </p:nvSpPr>
        <p:spPr>
          <a:xfrm>
            <a:off x="5334000" y="553998"/>
            <a:ext cx="3626643" cy="6124754"/>
          </a:xfrm>
          <a:prstGeom prst="rect">
            <a:avLst/>
          </a:prstGeom>
          <a:noFill/>
        </p:spPr>
        <p:txBody>
          <a:bodyPr wrap="square">
            <a:spAutoFit/>
          </a:bodyPr>
          <a:lstStyle/>
          <a:p>
            <a:pPr algn="just"/>
            <a:r>
              <a:rPr lang="en-US" sz="1400" b="1" u="sng">
                <a:solidFill>
                  <a:srgbClr val="00B050"/>
                </a:solidFill>
              </a:rPr>
              <a:t>1. Suppose that transaction </a:t>
            </a:r>
            <a:r>
              <a:rPr lang="en-US" sz="1400" b="1" i="1" u="sng" err="1">
                <a:solidFill>
                  <a:srgbClr val="00B050"/>
                </a:solidFill>
              </a:rPr>
              <a:t>Ti</a:t>
            </a:r>
            <a:r>
              <a:rPr lang="en-US" sz="1400" b="1" i="1" u="sng">
                <a:solidFill>
                  <a:srgbClr val="00B050"/>
                </a:solidFill>
              </a:rPr>
              <a:t> </a:t>
            </a:r>
            <a:r>
              <a:rPr lang="en-US" sz="1400" b="1" u="sng">
                <a:solidFill>
                  <a:srgbClr val="00B050"/>
                </a:solidFill>
              </a:rPr>
              <a:t>issues </a:t>
            </a:r>
            <a:r>
              <a:rPr lang="en-US" sz="1400" b="1" u="sng">
                <a:solidFill>
                  <a:srgbClr val="002060"/>
                </a:solidFill>
              </a:rPr>
              <a:t>read(</a:t>
            </a:r>
            <a:r>
              <a:rPr lang="en-US" sz="1400" b="1" i="1" u="sng">
                <a:solidFill>
                  <a:srgbClr val="002060"/>
                </a:solidFill>
              </a:rPr>
              <a:t>Q</a:t>
            </a:r>
            <a:r>
              <a:rPr lang="en-US" sz="1400" b="1" u="sng">
                <a:solidFill>
                  <a:srgbClr val="002060"/>
                </a:solidFill>
              </a:rPr>
              <a:t>)</a:t>
            </a:r>
            <a:endParaRPr lang="en-US" sz="1400" b="1">
              <a:solidFill>
                <a:srgbClr val="002060"/>
              </a:solidFill>
            </a:endParaRPr>
          </a:p>
          <a:p>
            <a:pPr algn="just"/>
            <a:r>
              <a:rPr lang="en-US" sz="1400"/>
              <a:t> </a:t>
            </a:r>
          </a:p>
          <a:p>
            <a:pPr algn="just"/>
            <a:r>
              <a:rPr lang="en-US" sz="1400">
                <a:solidFill>
                  <a:srgbClr val="0070C0"/>
                </a:solidFill>
              </a:rPr>
              <a:t>a. </a:t>
            </a:r>
            <a:r>
              <a:rPr lang="en-US" sz="1400"/>
              <a:t>If TS(</a:t>
            </a:r>
            <a:r>
              <a:rPr lang="en-US" sz="1400" i="1" err="1"/>
              <a:t>Ti</a:t>
            </a:r>
            <a:r>
              <a:rPr lang="en-US" sz="1400" i="1"/>
              <a:t> </a:t>
            </a:r>
            <a:r>
              <a:rPr lang="en-US" sz="1400"/>
              <a:t>) </a:t>
            </a:r>
            <a:r>
              <a:rPr lang="en-US" sz="1400" i="1"/>
              <a:t>&lt; </a:t>
            </a:r>
            <a:r>
              <a:rPr lang="en-US" sz="1400"/>
              <a:t>W-timestamp(</a:t>
            </a:r>
            <a:r>
              <a:rPr lang="en-US" sz="1400" i="1"/>
              <a:t>Q</a:t>
            </a:r>
            <a:r>
              <a:rPr lang="en-US" sz="1400"/>
              <a:t>), then </a:t>
            </a:r>
            <a:r>
              <a:rPr lang="en-US" sz="1400" i="1" err="1"/>
              <a:t>Ti</a:t>
            </a:r>
            <a:r>
              <a:rPr lang="en-US" sz="1400" i="1"/>
              <a:t> </a:t>
            </a:r>
            <a:r>
              <a:rPr lang="en-US" sz="1400"/>
              <a:t>needs to read a value of </a:t>
            </a:r>
            <a:r>
              <a:rPr lang="en-US" sz="1400" i="1"/>
              <a:t>Q </a:t>
            </a:r>
            <a:r>
              <a:rPr lang="en-US" sz="1400"/>
              <a:t>that was already overwritten. Hence,  the read operation is rejected, and </a:t>
            </a:r>
            <a:r>
              <a:rPr lang="en-US" sz="1400" i="1" err="1"/>
              <a:t>Ti</a:t>
            </a:r>
            <a:r>
              <a:rPr lang="en-US" sz="1400" i="1"/>
              <a:t> </a:t>
            </a:r>
            <a:r>
              <a:rPr lang="en-US" sz="1400"/>
              <a:t>is rolled back.</a:t>
            </a:r>
          </a:p>
          <a:p>
            <a:pPr algn="just"/>
            <a:r>
              <a:rPr lang="en-US" sz="1400"/>
              <a:t> </a:t>
            </a:r>
          </a:p>
          <a:p>
            <a:pPr algn="just"/>
            <a:r>
              <a:rPr lang="en-US" sz="1400">
                <a:solidFill>
                  <a:srgbClr val="0070C0"/>
                </a:solidFill>
              </a:rPr>
              <a:t>b. </a:t>
            </a:r>
            <a:r>
              <a:rPr lang="en-US" sz="1400"/>
              <a:t>If TS(</a:t>
            </a:r>
            <a:r>
              <a:rPr lang="en-US" sz="1400" i="1" err="1"/>
              <a:t>Ti</a:t>
            </a:r>
            <a:r>
              <a:rPr lang="en-US" sz="1400" i="1"/>
              <a:t> </a:t>
            </a:r>
            <a:r>
              <a:rPr lang="en-US" sz="1400"/>
              <a:t>) ≥ W-timestamp(</a:t>
            </a:r>
            <a:r>
              <a:rPr lang="en-US" sz="1400" i="1"/>
              <a:t>Q</a:t>
            </a:r>
            <a:r>
              <a:rPr lang="en-US" sz="1400"/>
              <a:t>), then the read operation is executed, and R-timestamp(</a:t>
            </a:r>
            <a:r>
              <a:rPr lang="en-US" sz="1400" i="1"/>
              <a:t>Q</a:t>
            </a:r>
            <a:r>
              <a:rPr lang="en-US" sz="1400"/>
              <a:t>) is set to the maximum of R-timestamp(</a:t>
            </a:r>
            <a:r>
              <a:rPr lang="en-US" sz="1400" i="1"/>
              <a:t>Q</a:t>
            </a:r>
            <a:r>
              <a:rPr lang="en-US" sz="1400"/>
              <a:t>) and TS(</a:t>
            </a:r>
            <a:r>
              <a:rPr lang="en-US" sz="1400" i="1" err="1"/>
              <a:t>Ti</a:t>
            </a:r>
            <a:r>
              <a:rPr lang="en-US" sz="1400" i="1"/>
              <a:t> </a:t>
            </a:r>
            <a:r>
              <a:rPr lang="en-US" sz="1400"/>
              <a:t>).</a:t>
            </a:r>
          </a:p>
          <a:p>
            <a:pPr algn="just"/>
            <a:endParaRPr lang="en-US" sz="1400"/>
          </a:p>
          <a:p>
            <a:pPr algn="just"/>
            <a:r>
              <a:rPr lang="en-US" sz="1400" b="1" u="sng">
                <a:solidFill>
                  <a:srgbClr val="00B050"/>
                </a:solidFill>
              </a:rPr>
              <a:t>2. Suppose that transaction </a:t>
            </a:r>
            <a:r>
              <a:rPr lang="en-US" sz="1400" b="1" i="1" u="sng" err="1">
                <a:solidFill>
                  <a:srgbClr val="00B050"/>
                </a:solidFill>
              </a:rPr>
              <a:t>Ti</a:t>
            </a:r>
            <a:r>
              <a:rPr lang="en-US" sz="1400" b="1" i="1" u="sng">
                <a:solidFill>
                  <a:srgbClr val="00B050"/>
                </a:solidFill>
              </a:rPr>
              <a:t> </a:t>
            </a:r>
            <a:r>
              <a:rPr lang="en-US" sz="1400" b="1" u="sng">
                <a:solidFill>
                  <a:srgbClr val="00B050"/>
                </a:solidFill>
              </a:rPr>
              <a:t>issues </a:t>
            </a:r>
            <a:r>
              <a:rPr lang="en-US" sz="1400" b="1" u="sng">
                <a:solidFill>
                  <a:srgbClr val="002060"/>
                </a:solidFill>
              </a:rPr>
              <a:t>write(</a:t>
            </a:r>
            <a:r>
              <a:rPr lang="en-US" sz="1400" b="1" i="1" u="sng">
                <a:solidFill>
                  <a:srgbClr val="002060"/>
                </a:solidFill>
              </a:rPr>
              <a:t>Q</a:t>
            </a:r>
            <a:r>
              <a:rPr lang="en-US" sz="1400" b="1" u="sng">
                <a:solidFill>
                  <a:srgbClr val="002060"/>
                </a:solidFill>
              </a:rPr>
              <a:t>)</a:t>
            </a:r>
            <a:r>
              <a:rPr lang="en-US" sz="1400" b="1" u="sng">
                <a:solidFill>
                  <a:srgbClr val="00B050"/>
                </a:solidFill>
              </a:rPr>
              <a:t>.</a:t>
            </a:r>
            <a:endParaRPr lang="en-US" sz="1400" b="1">
              <a:solidFill>
                <a:srgbClr val="00B050"/>
              </a:solidFill>
            </a:endParaRPr>
          </a:p>
          <a:p>
            <a:pPr algn="just"/>
            <a:r>
              <a:rPr lang="en-US" sz="1400">
                <a:solidFill>
                  <a:srgbClr val="0070C0"/>
                </a:solidFill>
              </a:rPr>
              <a:t>a. </a:t>
            </a:r>
            <a:r>
              <a:rPr lang="en-US" sz="1400"/>
              <a:t>If TS(</a:t>
            </a:r>
            <a:r>
              <a:rPr lang="en-US" sz="1400" i="1" err="1"/>
              <a:t>Ti</a:t>
            </a:r>
            <a:r>
              <a:rPr lang="en-US" sz="1400" i="1"/>
              <a:t> </a:t>
            </a:r>
            <a:r>
              <a:rPr lang="en-US" sz="1400"/>
              <a:t>) </a:t>
            </a:r>
            <a:r>
              <a:rPr lang="en-US" sz="1400" i="1"/>
              <a:t>&lt; </a:t>
            </a:r>
            <a:r>
              <a:rPr lang="en-US" sz="1400"/>
              <a:t>R-timestamp(</a:t>
            </a:r>
            <a:r>
              <a:rPr lang="en-US" sz="1400" i="1"/>
              <a:t>Q</a:t>
            </a:r>
            <a:r>
              <a:rPr lang="en-US" sz="1400"/>
              <a:t>), then the value of </a:t>
            </a:r>
            <a:r>
              <a:rPr lang="en-US" sz="1400" i="1"/>
              <a:t>Q </a:t>
            </a:r>
            <a:r>
              <a:rPr lang="en-US" sz="1400"/>
              <a:t>that </a:t>
            </a:r>
            <a:r>
              <a:rPr lang="en-US" sz="1400" i="1" err="1"/>
              <a:t>Ti</a:t>
            </a:r>
            <a:r>
              <a:rPr lang="en-US" sz="1400" i="1"/>
              <a:t> </a:t>
            </a:r>
            <a:r>
              <a:rPr lang="en-US" sz="1400"/>
              <a:t>is producing was needed previously, and the system assumed that that value would never be produced. Hence, the system rejects the write operation and rolls </a:t>
            </a:r>
            <a:r>
              <a:rPr lang="en-US" sz="1400" i="1" err="1"/>
              <a:t>Ti</a:t>
            </a:r>
            <a:r>
              <a:rPr lang="en-US" sz="1400" i="1"/>
              <a:t> </a:t>
            </a:r>
            <a:r>
              <a:rPr lang="en-US" sz="1400"/>
              <a:t>back.</a:t>
            </a:r>
          </a:p>
          <a:p>
            <a:pPr algn="just"/>
            <a:r>
              <a:rPr lang="en-US" sz="1400"/>
              <a:t> </a:t>
            </a:r>
          </a:p>
          <a:p>
            <a:pPr algn="just"/>
            <a:r>
              <a:rPr lang="en-US" sz="1400">
                <a:solidFill>
                  <a:srgbClr val="0070C0"/>
                </a:solidFill>
              </a:rPr>
              <a:t>b. </a:t>
            </a:r>
            <a:r>
              <a:rPr lang="en-US" sz="1400"/>
              <a:t>If TS(</a:t>
            </a:r>
            <a:r>
              <a:rPr lang="en-US" sz="1400" i="1" err="1"/>
              <a:t>Ti</a:t>
            </a:r>
            <a:r>
              <a:rPr lang="en-US" sz="1400" i="1"/>
              <a:t> </a:t>
            </a:r>
            <a:r>
              <a:rPr lang="en-US" sz="1400"/>
              <a:t>) </a:t>
            </a:r>
            <a:r>
              <a:rPr lang="en-US" sz="1400" i="1"/>
              <a:t>&lt; </a:t>
            </a:r>
            <a:r>
              <a:rPr lang="en-US" sz="1400"/>
              <a:t>W-timestamp(</a:t>
            </a:r>
            <a:r>
              <a:rPr lang="en-US" sz="1400" i="1"/>
              <a:t>Q</a:t>
            </a:r>
            <a:r>
              <a:rPr lang="en-US" sz="1400"/>
              <a:t>), then </a:t>
            </a:r>
            <a:r>
              <a:rPr lang="en-US" sz="1400" i="1" err="1"/>
              <a:t>Ti</a:t>
            </a:r>
            <a:r>
              <a:rPr lang="en-US" sz="1400" i="1"/>
              <a:t> </a:t>
            </a:r>
            <a:r>
              <a:rPr lang="en-US" sz="1400"/>
              <a:t>is attempting to write an obsolete value of </a:t>
            </a:r>
            <a:r>
              <a:rPr lang="en-US" sz="1400" i="1"/>
              <a:t>Q</a:t>
            </a:r>
            <a:r>
              <a:rPr lang="en-US" sz="1400"/>
              <a:t>. Hence, the system rejects this write operation and rolls </a:t>
            </a:r>
            <a:r>
              <a:rPr lang="en-US" sz="1400" i="1" err="1"/>
              <a:t>Ti</a:t>
            </a:r>
            <a:r>
              <a:rPr lang="en-US" sz="1400" i="1"/>
              <a:t> </a:t>
            </a:r>
            <a:r>
              <a:rPr lang="en-US" sz="1400"/>
              <a:t>back.</a:t>
            </a:r>
          </a:p>
          <a:p>
            <a:pPr algn="just"/>
            <a:r>
              <a:rPr lang="en-US" sz="1400"/>
              <a:t> </a:t>
            </a:r>
          </a:p>
          <a:p>
            <a:pPr algn="just"/>
            <a:r>
              <a:rPr lang="en-US" sz="1400">
                <a:solidFill>
                  <a:srgbClr val="0070C0"/>
                </a:solidFill>
              </a:rPr>
              <a:t>c. </a:t>
            </a:r>
            <a:r>
              <a:rPr lang="en-US" sz="1400"/>
              <a:t>Otherwise, the system executes the write operation and sets W-timestamp(</a:t>
            </a:r>
            <a:r>
              <a:rPr lang="en-US" sz="1400" i="1"/>
              <a:t>Q</a:t>
            </a:r>
            <a:r>
              <a:rPr lang="en-US" sz="1400"/>
              <a:t>) to TS(</a:t>
            </a:r>
            <a:r>
              <a:rPr lang="en-US" sz="1400" i="1" err="1"/>
              <a:t>Ti</a:t>
            </a:r>
            <a:r>
              <a:rPr lang="en-US" sz="1400" i="1"/>
              <a:t> </a:t>
            </a:r>
            <a:r>
              <a:rPr lang="en-US" sz="1400"/>
              <a:t>).</a:t>
            </a:r>
          </a:p>
        </p:txBody>
      </p:sp>
      <p:graphicFrame>
        <p:nvGraphicFramePr>
          <p:cNvPr id="6" name="Table 6">
            <a:extLst>
              <a:ext uri="{FF2B5EF4-FFF2-40B4-BE49-F238E27FC236}">
                <a16:creationId xmlns:a16="http://schemas.microsoft.com/office/drawing/2014/main" id="{9A2E4A32-1551-47B4-9154-B898D1462568}"/>
              </a:ext>
            </a:extLst>
          </p:cNvPr>
          <p:cNvGraphicFramePr>
            <a:graphicFrameLocks noGrp="1"/>
          </p:cNvGraphicFramePr>
          <p:nvPr>
            <p:extLst>
              <p:ext uri="{D42A27DB-BD31-4B8C-83A1-F6EECF244321}">
                <p14:modId xmlns:p14="http://schemas.microsoft.com/office/powerpoint/2010/main" val="530287009"/>
              </p:ext>
            </p:extLst>
          </p:nvPr>
        </p:nvGraphicFramePr>
        <p:xfrm>
          <a:off x="1295401" y="843002"/>
          <a:ext cx="25146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1483904141"/>
                    </a:ext>
                  </a:extLst>
                </a:gridCol>
                <a:gridCol w="838200">
                  <a:extLst>
                    <a:ext uri="{9D8B030D-6E8A-4147-A177-3AD203B41FA5}">
                      <a16:colId xmlns:a16="http://schemas.microsoft.com/office/drawing/2014/main" val="198298785"/>
                    </a:ext>
                  </a:extLst>
                </a:gridCol>
                <a:gridCol w="838200">
                  <a:extLst>
                    <a:ext uri="{9D8B030D-6E8A-4147-A177-3AD203B41FA5}">
                      <a16:colId xmlns:a16="http://schemas.microsoft.com/office/drawing/2014/main" val="529748047"/>
                    </a:ext>
                  </a:extLst>
                </a:gridCol>
              </a:tblGrid>
              <a:tr h="296333">
                <a:tc>
                  <a:txBody>
                    <a:bodyPr/>
                    <a:lstStyle/>
                    <a:p>
                      <a:pPr algn="ctr"/>
                      <a:r>
                        <a:rPr lang="en-US"/>
                        <a:t>T1</a:t>
                      </a:r>
                    </a:p>
                  </a:txBody>
                  <a:tcPr/>
                </a:tc>
                <a:tc>
                  <a:txBody>
                    <a:bodyPr/>
                    <a:lstStyle/>
                    <a:p>
                      <a:pPr algn="ctr"/>
                      <a:r>
                        <a:rPr lang="en-US"/>
                        <a:t>T2</a:t>
                      </a:r>
                    </a:p>
                  </a:txBody>
                  <a:tcPr/>
                </a:tc>
                <a:tc>
                  <a:txBody>
                    <a:bodyPr/>
                    <a:lstStyle/>
                    <a:p>
                      <a:pPr algn="ctr"/>
                      <a:r>
                        <a:rPr lang="en-US"/>
                        <a:t>T3</a:t>
                      </a:r>
                    </a:p>
                  </a:txBody>
                  <a:tcPr/>
                </a:tc>
                <a:extLst>
                  <a:ext uri="{0D108BD9-81ED-4DB2-BD59-A6C34878D82A}">
                    <a16:rowId xmlns:a16="http://schemas.microsoft.com/office/drawing/2014/main" val="3722269548"/>
                  </a:ext>
                </a:extLst>
              </a:tr>
              <a:tr h="296333">
                <a:tc>
                  <a:txBody>
                    <a:bodyPr/>
                    <a:lstStyle/>
                    <a:p>
                      <a:pPr algn="ctr"/>
                      <a:r>
                        <a:rPr lang="en-US"/>
                        <a:t>100</a:t>
                      </a:r>
                    </a:p>
                  </a:txBody>
                  <a:tcPr/>
                </a:tc>
                <a:tc>
                  <a:txBody>
                    <a:bodyPr/>
                    <a:lstStyle/>
                    <a:p>
                      <a:pPr algn="ctr"/>
                      <a:r>
                        <a:rPr lang="en-US"/>
                        <a:t>200</a:t>
                      </a:r>
                    </a:p>
                  </a:txBody>
                  <a:tcPr/>
                </a:tc>
                <a:tc>
                  <a:txBody>
                    <a:bodyPr/>
                    <a:lstStyle/>
                    <a:p>
                      <a:pPr algn="ctr"/>
                      <a:r>
                        <a:rPr lang="en-US"/>
                        <a:t>300</a:t>
                      </a:r>
                    </a:p>
                  </a:txBody>
                  <a:tcPr/>
                </a:tc>
                <a:extLst>
                  <a:ext uri="{0D108BD9-81ED-4DB2-BD59-A6C34878D82A}">
                    <a16:rowId xmlns:a16="http://schemas.microsoft.com/office/drawing/2014/main" val="894241213"/>
                  </a:ext>
                </a:extLst>
              </a:tr>
              <a:tr h="296333">
                <a:tc>
                  <a:txBody>
                    <a:bodyPr/>
                    <a:lstStyle/>
                    <a:p>
                      <a:pPr algn="ctr"/>
                      <a:r>
                        <a:rPr lang="en-US"/>
                        <a:t>R(A)</a:t>
                      </a:r>
                    </a:p>
                    <a:p>
                      <a:pPr algn="ctr"/>
                      <a:endParaRPr lang="en-US"/>
                    </a:p>
                    <a:p>
                      <a:pPr algn="ctr"/>
                      <a:r>
                        <a:rPr lang="en-US"/>
                        <a:t>W(C)</a:t>
                      </a:r>
                    </a:p>
                    <a:p>
                      <a:pPr algn="ctr"/>
                      <a:endParaRPr lang="en-US"/>
                    </a:p>
                    <a:p>
                      <a:pPr algn="ctr"/>
                      <a:r>
                        <a:rPr lang="en-US"/>
                        <a:t>R(C)</a:t>
                      </a:r>
                    </a:p>
                  </a:txBody>
                  <a:tcPr/>
                </a:tc>
                <a:tc>
                  <a:txBody>
                    <a:bodyPr/>
                    <a:lstStyle/>
                    <a:p>
                      <a:pPr algn="ctr"/>
                      <a:endParaRPr lang="en-US"/>
                    </a:p>
                    <a:p>
                      <a:pPr algn="ctr"/>
                      <a:r>
                        <a:rPr lang="en-US"/>
                        <a:t>R(B)</a:t>
                      </a:r>
                    </a:p>
                    <a:p>
                      <a:pPr algn="ctr"/>
                      <a:endParaRPr lang="en-US"/>
                    </a:p>
                    <a:p>
                      <a:pPr algn="ctr"/>
                      <a:endParaRPr lang="en-US"/>
                    </a:p>
                    <a:p>
                      <a:pPr algn="ctr"/>
                      <a:endParaRPr lang="en-US"/>
                    </a:p>
                    <a:p>
                      <a:pPr algn="ctr"/>
                      <a:r>
                        <a:rPr lang="en-US"/>
                        <a:t>W(B)</a:t>
                      </a:r>
                    </a:p>
                  </a:txBody>
                  <a:tcPr/>
                </a:tc>
                <a:tc>
                  <a:txBody>
                    <a:bodyPr/>
                    <a:lstStyle/>
                    <a:p>
                      <a:pPr algn="ctr"/>
                      <a:endParaRPr lang="en-US"/>
                    </a:p>
                    <a:p>
                      <a:pPr algn="ctr"/>
                      <a:endParaRPr lang="en-US"/>
                    </a:p>
                    <a:p>
                      <a:pPr algn="ctr"/>
                      <a:endParaRPr lang="en-US"/>
                    </a:p>
                    <a:p>
                      <a:pPr algn="ctr"/>
                      <a:r>
                        <a:rPr lang="en-US"/>
                        <a:t>R(B)</a:t>
                      </a:r>
                    </a:p>
                    <a:p>
                      <a:pPr algn="ctr"/>
                      <a:endParaRPr lang="en-US"/>
                    </a:p>
                    <a:p>
                      <a:pPr algn="ctr"/>
                      <a:endParaRPr lang="en-US"/>
                    </a:p>
                    <a:p>
                      <a:pPr algn="ctr"/>
                      <a:r>
                        <a:rPr lang="en-US"/>
                        <a:t>W(A)</a:t>
                      </a:r>
                    </a:p>
                  </a:txBody>
                  <a:tcPr/>
                </a:tc>
                <a:extLst>
                  <a:ext uri="{0D108BD9-81ED-4DB2-BD59-A6C34878D82A}">
                    <a16:rowId xmlns:a16="http://schemas.microsoft.com/office/drawing/2014/main" val="2618270118"/>
                  </a:ext>
                </a:extLst>
              </a:tr>
            </a:tbl>
          </a:graphicData>
        </a:graphic>
      </p:graphicFrame>
      <p:graphicFrame>
        <p:nvGraphicFramePr>
          <p:cNvPr id="7" name="Table 7">
            <a:extLst>
              <a:ext uri="{FF2B5EF4-FFF2-40B4-BE49-F238E27FC236}">
                <a16:creationId xmlns:a16="http://schemas.microsoft.com/office/drawing/2014/main" id="{C1AB0ADE-0403-4A63-93A0-A1D5AF472243}"/>
              </a:ext>
            </a:extLst>
          </p:cNvPr>
          <p:cNvGraphicFramePr>
            <a:graphicFrameLocks noGrp="1"/>
          </p:cNvGraphicFramePr>
          <p:nvPr>
            <p:extLst>
              <p:ext uri="{D42A27DB-BD31-4B8C-83A1-F6EECF244321}">
                <p14:modId xmlns:p14="http://schemas.microsoft.com/office/powerpoint/2010/main" val="3780255998"/>
              </p:ext>
            </p:extLst>
          </p:nvPr>
        </p:nvGraphicFramePr>
        <p:xfrm>
          <a:off x="1302775" y="3875206"/>
          <a:ext cx="2514600" cy="2559077"/>
        </p:xfrm>
        <a:graphic>
          <a:graphicData uri="http://schemas.openxmlformats.org/drawingml/2006/table">
            <a:tbl>
              <a:tblPr firstRow="1" bandRow="1">
                <a:tableStyleId>{5940675A-B579-460E-94D1-54222C63F5DA}</a:tableStyleId>
              </a:tblPr>
              <a:tblGrid>
                <a:gridCol w="754625">
                  <a:extLst>
                    <a:ext uri="{9D8B030D-6E8A-4147-A177-3AD203B41FA5}">
                      <a16:colId xmlns:a16="http://schemas.microsoft.com/office/drawing/2014/main" val="1913538957"/>
                    </a:ext>
                  </a:extLst>
                </a:gridCol>
                <a:gridCol w="533400">
                  <a:extLst>
                    <a:ext uri="{9D8B030D-6E8A-4147-A177-3AD203B41FA5}">
                      <a16:colId xmlns:a16="http://schemas.microsoft.com/office/drawing/2014/main" val="1528703691"/>
                    </a:ext>
                  </a:extLst>
                </a:gridCol>
                <a:gridCol w="597925">
                  <a:extLst>
                    <a:ext uri="{9D8B030D-6E8A-4147-A177-3AD203B41FA5}">
                      <a16:colId xmlns:a16="http://schemas.microsoft.com/office/drawing/2014/main" val="547137516"/>
                    </a:ext>
                  </a:extLst>
                </a:gridCol>
                <a:gridCol w="628650">
                  <a:extLst>
                    <a:ext uri="{9D8B030D-6E8A-4147-A177-3AD203B41FA5}">
                      <a16:colId xmlns:a16="http://schemas.microsoft.com/office/drawing/2014/main" val="2449054671"/>
                    </a:ext>
                  </a:extLst>
                </a:gridCol>
              </a:tblGrid>
              <a:tr h="439014">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1130233787"/>
                  </a:ext>
                </a:extLst>
              </a:tr>
              <a:tr h="1095980">
                <a:tc>
                  <a:txBody>
                    <a:bodyPr/>
                    <a:lstStyle/>
                    <a:p>
                      <a:pPr algn="ctr"/>
                      <a:r>
                        <a:rPr lang="en-US"/>
                        <a:t>RTS</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4275041439"/>
                  </a:ext>
                </a:extLst>
              </a:tr>
              <a:tr h="1024083">
                <a:tc>
                  <a:txBody>
                    <a:bodyPr/>
                    <a:lstStyle/>
                    <a:p>
                      <a:pPr algn="ctr"/>
                      <a:r>
                        <a:rPr lang="en-US"/>
                        <a:t>WTS</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302891042"/>
                  </a:ext>
                </a:extLst>
              </a:tr>
            </a:tbl>
          </a:graphicData>
        </a:graphic>
      </p:graphicFrame>
    </p:spTree>
    <p:extLst>
      <p:ext uri="{BB962C8B-B14F-4D97-AF65-F5344CB8AC3E}">
        <p14:creationId xmlns:p14="http://schemas.microsoft.com/office/powerpoint/2010/main" val="89729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533400"/>
            <a:ext cx="8077200" cy="6093976"/>
          </a:xfrm>
          <a:prstGeom prst="rect">
            <a:avLst/>
          </a:prstGeom>
          <a:noFill/>
          <a:ln w="9525">
            <a:noFill/>
            <a:miter lim="800000"/>
            <a:headEnd/>
            <a:tailEnd/>
          </a:ln>
        </p:spPr>
        <p:txBody>
          <a:bodyPr wrap="square">
            <a:spAutoFit/>
          </a:bodyPr>
          <a:lstStyle/>
          <a:p>
            <a:pPr algn="just">
              <a:buFont typeface="Wingdings" pitchFamily="2" charset="2"/>
              <a:buChar char="Ø"/>
            </a:pPr>
            <a:r>
              <a:rPr lang="en-US" sz="2600"/>
              <a:t>In </a:t>
            </a:r>
            <a:r>
              <a:rPr lang="en-US" sz="2600" b="1"/>
              <a:t>optimistic concurrency control techniques</a:t>
            </a:r>
            <a:r>
              <a:rPr lang="en-US" sz="2600"/>
              <a:t>, also known as </a:t>
            </a:r>
            <a:r>
              <a:rPr lang="en-US" sz="2600" b="1"/>
              <a:t>validation</a:t>
            </a:r>
            <a:r>
              <a:rPr lang="en-US" sz="2600"/>
              <a:t> or </a:t>
            </a:r>
            <a:r>
              <a:rPr lang="en-US" sz="2600" b="1"/>
              <a:t>certification techniques</a:t>
            </a:r>
            <a:r>
              <a:rPr lang="en-US" sz="2600"/>
              <a:t>, no checking is done while the transaction is executing. </a:t>
            </a:r>
          </a:p>
          <a:p>
            <a:pPr algn="just">
              <a:buFont typeface="Wingdings" pitchFamily="2" charset="2"/>
              <a:buChar char="Ø"/>
            </a:pPr>
            <a:r>
              <a:rPr lang="en-US" sz="2600"/>
              <a:t>In this scheme, updates in the transaction are not applied directly to the database items until the transaction reaches its end. </a:t>
            </a:r>
          </a:p>
          <a:p>
            <a:pPr algn="just">
              <a:buFont typeface="Wingdings" pitchFamily="2" charset="2"/>
              <a:buChar char="Ø"/>
            </a:pPr>
            <a:r>
              <a:rPr lang="en-US" sz="2600"/>
              <a:t>During transaction execution, </a:t>
            </a:r>
            <a:r>
              <a:rPr lang="en-US" sz="2600">
                <a:solidFill>
                  <a:srgbClr val="0070C0"/>
                </a:solidFill>
              </a:rPr>
              <a:t>all updates are applied to local copies of the data items that are kept for the transaction</a:t>
            </a:r>
            <a:r>
              <a:rPr lang="en-US" sz="2600"/>
              <a:t>. </a:t>
            </a:r>
          </a:p>
          <a:p>
            <a:pPr algn="just">
              <a:buFont typeface="Wingdings" pitchFamily="2" charset="2"/>
              <a:buChar char="Ø"/>
            </a:pPr>
            <a:r>
              <a:rPr lang="en-US" sz="2600"/>
              <a:t>At the end of transaction execution</a:t>
            </a:r>
            <a:r>
              <a:rPr lang="en-US" sz="2600">
                <a:solidFill>
                  <a:srgbClr val="002060"/>
                </a:solidFill>
              </a:rPr>
              <a:t>, </a:t>
            </a:r>
            <a:r>
              <a:rPr lang="en-US" sz="2600"/>
              <a:t>a validation phase checks whether any of the transaction’s updates violate serializability </a:t>
            </a:r>
            <a:r>
              <a:rPr lang="en-US" sz="2600">
                <a:solidFill>
                  <a:srgbClr val="0070C0"/>
                </a:solidFill>
              </a:rPr>
              <a:t>If serializability is not violated, the transaction is committed and the database is updated from the local copies; otherwise, the transaction is aborted and then restarted later.</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897553"/>
            <a:ext cx="8077200" cy="4893647"/>
          </a:xfrm>
          <a:prstGeom prst="rect">
            <a:avLst/>
          </a:prstGeom>
          <a:noFill/>
          <a:ln w="9525">
            <a:noFill/>
            <a:miter lim="800000"/>
            <a:headEnd/>
            <a:tailEnd/>
          </a:ln>
        </p:spPr>
        <p:txBody>
          <a:bodyPr wrap="square">
            <a:spAutoFit/>
          </a:bodyPr>
          <a:lstStyle/>
          <a:p>
            <a:pPr algn="just"/>
            <a:r>
              <a:rPr lang="en-US" sz="2600"/>
              <a:t>There are three phases for this concurrency control protocol: </a:t>
            </a:r>
          </a:p>
          <a:p>
            <a:pPr algn="just"/>
            <a:r>
              <a:rPr lang="en-US" sz="2600" b="1"/>
              <a:t>1. Read phase:</a:t>
            </a:r>
            <a:r>
              <a:rPr lang="en-US" sz="2600"/>
              <a:t> </a:t>
            </a:r>
            <a:r>
              <a:rPr lang="en-US" sz="2600">
                <a:solidFill>
                  <a:srgbClr val="0070C0"/>
                </a:solidFill>
              </a:rPr>
              <a:t>A transaction can read values of committed data items from the database</a:t>
            </a:r>
            <a:r>
              <a:rPr lang="en-US" sz="2600"/>
              <a:t>. However, updates are applied only to local copies (versions) of the data items kept in the transaction workspace.</a:t>
            </a:r>
          </a:p>
          <a:p>
            <a:pPr algn="just"/>
            <a:r>
              <a:rPr lang="en-US" sz="2600"/>
              <a:t> </a:t>
            </a:r>
            <a:r>
              <a:rPr lang="en-US" sz="2600" b="1"/>
              <a:t>2. Validation phase:</a:t>
            </a:r>
            <a:r>
              <a:rPr lang="en-US" sz="2600"/>
              <a:t> </a:t>
            </a:r>
            <a:r>
              <a:rPr lang="en-US" sz="2600">
                <a:solidFill>
                  <a:srgbClr val="0070C0"/>
                </a:solidFill>
              </a:rPr>
              <a:t>Checking is performed to ensure that serializability will not be violated </a:t>
            </a:r>
            <a:r>
              <a:rPr lang="en-US" sz="2600"/>
              <a:t>if the transaction updates are applied to the database.</a:t>
            </a:r>
          </a:p>
          <a:p>
            <a:pPr algn="just"/>
            <a:r>
              <a:rPr lang="en-US" sz="2600"/>
              <a:t> </a:t>
            </a:r>
            <a:r>
              <a:rPr lang="en-US" sz="2600" b="1"/>
              <a:t>3. Write phase:</a:t>
            </a:r>
            <a:r>
              <a:rPr lang="en-US" sz="2600"/>
              <a:t> </a:t>
            </a:r>
            <a:r>
              <a:rPr lang="en-US" sz="2600">
                <a:solidFill>
                  <a:srgbClr val="0070C0"/>
                </a:solidFill>
              </a:rPr>
              <a:t>If the validation phase is successful, the transaction updates are applied to the database</a:t>
            </a:r>
            <a:r>
              <a:rPr lang="en-US" sz="2600"/>
              <a:t>; otherwise, the updates are discarded and the transaction is restarted</a:t>
            </a:r>
            <a:endParaRPr lang="en-US" sz="2600">
              <a:solidFill>
                <a:srgbClr val="0070C0"/>
              </a:solidFill>
            </a:endParaRP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859572"/>
            <a:ext cx="8077200" cy="4493538"/>
          </a:xfrm>
          <a:prstGeom prst="rect">
            <a:avLst/>
          </a:prstGeom>
          <a:noFill/>
          <a:ln w="9525">
            <a:noFill/>
            <a:miter lim="800000"/>
            <a:headEnd/>
            <a:tailEnd/>
          </a:ln>
        </p:spPr>
        <p:txBody>
          <a:bodyPr wrap="square">
            <a:spAutoFit/>
          </a:bodyPr>
          <a:lstStyle/>
          <a:p>
            <a:pPr algn="just"/>
            <a:r>
              <a:rPr lang="en-US" sz="2600"/>
              <a:t>Three different timestamps are associated with each transaction </a:t>
            </a:r>
            <a:r>
              <a:rPr lang="en-US" sz="2600" i="1"/>
              <a:t>Ti </a:t>
            </a:r>
            <a:r>
              <a:rPr lang="en-US" sz="2600"/>
              <a:t>:</a:t>
            </a:r>
          </a:p>
          <a:p>
            <a:pPr algn="just"/>
            <a:endParaRPr lang="en-US" sz="2600"/>
          </a:p>
          <a:p>
            <a:pPr algn="just"/>
            <a:r>
              <a:rPr lang="en-US" sz="2600" b="1"/>
              <a:t>1. Start</a:t>
            </a:r>
            <a:r>
              <a:rPr lang="en-US" sz="2600"/>
              <a:t>(</a:t>
            </a:r>
            <a:r>
              <a:rPr lang="en-US" sz="2600" i="1"/>
              <a:t>Ti</a:t>
            </a:r>
            <a:r>
              <a:rPr lang="en-US" sz="2600"/>
              <a:t>), the time when </a:t>
            </a:r>
            <a:r>
              <a:rPr lang="en-US" sz="2600" i="1"/>
              <a:t>Ti </a:t>
            </a:r>
            <a:r>
              <a:rPr lang="en-US" sz="2600"/>
              <a:t>started its execution.</a:t>
            </a:r>
          </a:p>
          <a:p>
            <a:pPr algn="just"/>
            <a:r>
              <a:rPr lang="en-US" sz="2600" b="1"/>
              <a:t>2. Validation</a:t>
            </a:r>
            <a:r>
              <a:rPr lang="en-US" sz="2600"/>
              <a:t>(</a:t>
            </a:r>
            <a:r>
              <a:rPr lang="en-US" sz="2600" i="1"/>
              <a:t>Ti </a:t>
            </a:r>
            <a:r>
              <a:rPr lang="en-US" sz="2600"/>
              <a:t>), the time when </a:t>
            </a:r>
            <a:r>
              <a:rPr lang="en-US" sz="2600" i="1"/>
              <a:t>Ti </a:t>
            </a:r>
            <a:r>
              <a:rPr lang="en-US" sz="2600"/>
              <a:t>finished its read phase and started its validation phase.</a:t>
            </a:r>
          </a:p>
          <a:p>
            <a:pPr algn="just"/>
            <a:r>
              <a:rPr lang="en-US" sz="2600" b="1"/>
              <a:t>3. Finish</a:t>
            </a:r>
            <a:r>
              <a:rPr lang="en-US" sz="2600"/>
              <a:t>(</a:t>
            </a:r>
            <a:r>
              <a:rPr lang="en-US" sz="2600" i="1"/>
              <a:t>Ti</a:t>
            </a:r>
            <a:r>
              <a:rPr lang="en-US" sz="2600"/>
              <a:t>), the time when </a:t>
            </a:r>
            <a:r>
              <a:rPr lang="en-US" sz="2600" i="1"/>
              <a:t>Ti </a:t>
            </a:r>
            <a:r>
              <a:rPr lang="en-US" sz="2600"/>
              <a:t>finished its write phase.</a:t>
            </a:r>
          </a:p>
          <a:p>
            <a:pPr algn="just"/>
            <a:r>
              <a:rPr lang="en-US" sz="2600"/>
              <a:t>	</a:t>
            </a:r>
          </a:p>
          <a:p>
            <a:pPr algn="just"/>
            <a:r>
              <a:rPr lang="en-US" sz="2600"/>
              <a:t>We determine the serializability order by the timestamp-ordering technique, using the value of the timestamp Validation(</a:t>
            </a:r>
            <a:r>
              <a:rPr lang="en-US" sz="2600" i="1"/>
              <a:t>Ti </a:t>
            </a:r>
            <a:r>
              <a:rPr lang="en-US" sz="2600"/>
              <a:t>). Thus, the value TS(</a:t>
            </a:r>
            <a:r>
              <a:rPr lang="en-US" sz="2600" i="1"/>
              <a:t>Ti </a:t>
            </a:r>
            <a:r>
              <a:rPr lang="en-US" sz="2600"/>
              <a:t>) = Validation(</a:t>
            </a:r>
            <a:r>
              <a:rPr lang="en-US" sz="2600" i="1"/>
              <a:t>Ti</a:t>
            </a:r>
            <a:r>
              <a:rPr lang="en-US" sz="2600"/>
              <a:t>)</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990600" y="457200"/>
            <a:ext cx="8077200" cy="5693866"/>
          </a:xfrm>
          <a:prstGeom prst="rect">
            <a:avLst/>
          </a:prstGeom>
          <a:noFill/>
          <a:ln w="9525">
            <a:noFill/>
            <a:miter lim="800000"/>
            <a:headEnd/>
            <a:tailEnd/>
          </a:ln>
        </p:spPr>
        <p:txBody>
          <a:bodyPr wrap="square">
            <a:spAutoFit/>
          </a:bodyPr>
          <a:lstStyle/>
          <a:p>
            <a:pPr algn="just"/>
            <a:r>
              <a:rPr lang="en-US" sz="2600"/>
              <a:t>The </a:t>
            </a:r>
            <a:r>
              <a:rPr lang="en-US" sz="2600" b="1"/>
              <a:t>validation test </a:t>
            </a:r>
            <a:r>
              <a:rPr lang="en-US" sz="2600"/>
              <a:t>for transaction </a:t>
            </a:r>
            <a:r>
              <a:rPr lang="en-US" sz="2600" i="1"/>
              <a:t>Ti </a:t>
            </a:r>
            <a:r>
              <a:rPr lang="en-US" sz="2600"/>
              <a:t>requires that, for all transactions </a:t>
            </a:r>
            <a:r>
              <a:rPr lang="en-US" sz="2600" i="1" err="1"/>
              <a:t>Tk</a:t>
            </a:r>
            <a:r>
              <a:rPr lang="en-US" sz="2600" i="1"/>
              <a:t> </a:t>
            </a:r>
            <a:r>
              <a:rPr lang="en-US" sz="2600"/>
              <a:t>with TS(</a:t>
            </a:r>
            <a:r>
              <a:rPr lang="en-US" sz="2600" i="1" err="1"/>
              <a:t>Tk</a:t>
            </a:r>
            <a:r>
              <a:rPr lang="en-US" sz="2600" i="1"/>
              <a:t> </a:t>
            </a:r>
            <a:r>
              <a:rPr lang="en-US" sz="2600"/>
              <a:t>) </a:t>
            </a:r>
            <a:r>
              <a:rPr lang="en-US" sz="2600" i="1"/>
              <a:t>&lt; </a:t>
            </a:r>
            <a:r>
              <a:rPr lang="en-US" sz="2600"/>
              <a:t>TS(</a:t>
            </a:r>
            <a:r>
              <a:rPr lang="en-US" sz="2600" i="1"/>
              <a:t>Ti </a:t>
            </a:r>
            <a:r>
              <a:rPr lang="en-US" sz="2600"/>
              <a:t>), </a:t>
            </a:r>
            <a:r>
              <a:rPr lang="en-US" sz="2600">
                <a:solidFill>
                  <a:srgbClr val="0070C0"/>
                </a:solidFill>
              </a:rPr>
              <a:t>one of the following two conditions must hold</a:t>
            </a:r>
            <a:r>
              <a:rPr lang="en-US" sz="2600"/>
              <a:t>:</a:t>
            </a:r>
          </a:p>
          <a:p>
            <a:pPr algn="just"/>
            <a:r>
              <a:rPr lang="en-US" sz="2600" b="1"/>
              <a:t>1. </a:t>
            </a:r>
            <a:r>
              <a:rPr lang="en-US" sz="2600"/>
              <a:t>Finish(</a:t>
            </a:r>
            <a:r>
              <a:rPr lang="en-US" sz="2600" i="1" err="1"/>
              <a:t>Tk</a:t>
            </a:r>
            <a:r>
              <a:rPr lang="en-US" sz="2600" i="1"/>
              <a:t> </a:t>
            </a:r>
            <a:r>
              <a:rPr lang="en-US" sz="2600"/>
              <a:t>) </a:t>
            </a:r>
            <a:r>
              <a:rPr lang="en-US" sz="2600" i="1"/>
              <a:t>&lt; </a:t>
            </a:r>
            <a:r>
              <a:rPr lang="en-US" sz="2600"/>
              <a:t>Start(</a:t>
            </a:r>
            <a:r>
              <a:rPr lang="en-US" sz="2600" i="1"/>
              <a:t>Ti </a:t>
            </a:r>
            <a:r>
              <a:rPr lang="en-US" sz="2600"/>
              <a:t>). Since </a:t>
            </a:r>
            <a:r>
              <a:rPr lang="en-US" sz="2600" i="1" err="1"/>
              <a:t>Tk</a:t>
            </a:r>
            <a:r>
              <a:rPr lang="en-US" sz="2600" i="1"/>
              <a:t> </a:t>
            </a:r>
            <a:r>
              <a:rPr lang="en-US" sz="2600"/>
              <a:t>completes its execution before </a:t>
            </a:r>
            <a:r>
              <a:rPr lang="en-US" sz="2600" i="1"/>
              <a:t>Ti </a:t>
            </a:r>
            <a:r>
              <a:rPr lang="en-US" sz="2600"/>
              <a:t>started, the serializability order is indeed maintained. </a:t>
            </a:r>
          </a:p>
          <a:p>
            <a:pPr algn="just"/>
            <a:r>
              <a:rPr lang="en-US" sz="2600" b="1"/>
              <a:t>2. </a:t>
            </a:r>
            <a:r>
              <a:rPr lang="en-US" sz="2600"/>
              <a:t>The set of data items written by </a:t>
            </a:r>
            <a:r>
              <a:rPr lang="en-US" sz="2600" i="1" err="1"/>
              <a:t>Tk</a:t>
            </a:r>
            <a:r>
              <a:rPr lang="en-US" sz="2600" i="1"/>
              <a:t> </a:t>
            </a:r>
            <a:r>
              <a:rPr lang="en-US" sz="2600"/>
              <a:t>does not intersect with the set of data items read by </a:t>
            </a:r>
            <a:r>
              <a:rPr lang="en-US" sz="2600" i="1"/>
              <a:t>Ti</a:t>
            </a:r>
            <a:r>
              <a:rPr lang="en-US" sz="2600"/>
              <a:t> and </a:t>
            </a:r>
            <a:r>
              <a:rPr lang="en-US" sz="2600" i="1" err="1"/>
              <a:t>Tk</a:t>
            </a:r>
            <a:r>
              <a:rPr lang="en-US" sz="2600" i="1"/>
              <a:t> </a:t>
            </a:r>
            <a:r>
              <a:rPr lang="en-US" sz="2600"/>
              <a:t>completes its write phase before </a:t>
            </a:r>
            <a:r>
              <a:rPr lang="en-US" sz="2600" i="1"/>
              <a:t>Ti </a:t>
            </a:r>
            <a:r>
              <a:rPr lang="en-US" sz="2600"/>
              <a:t>starts its validation phase (Start(</a:t>
            </a:r>
            <a:r>
              <a:rPr lang="en-US" sz="2600" i="1"/>
              <a:t>Ti </a:t>
            </a:r>
            <a:r>
              <a:rPr lang="en-US" sz="2600"/>
              <a:t>) </a:t>
            </a:r>
            <a:r>
              <a:rPr lang="en-US" sz="2600" i="1"/>
              <a:t>&lt; </a:t>
            </a:r>
            <a:r>
              <a:rPr lang="en-US" sz="2600"/>
              <a:t>Finish(</a:t>
            </a:r>
            <a:r>
              <a:rPr lang="en-US" sz="2600" i="1" err="1"/>
              <a:t>Tk</a:t>
            </a:r>
            <a:r>
              <a:rPr lang="en-US" sz="2600" i="1"/>
              <a:t> </a:t>
            </a:r>
            <a:r>
              <a:rPr lang="en-US" sz="2600"/>
              <a:t>) </a:t>
            </a:r>
            <a:r>
              <a:rPr lang="en-US" sz="2600" i="1"/>
              <a:t>&lt; </a:t>
            </a:r>
            <a:r>
              <a:rPr lang="en-US" sz="2600"/>
              <a:t>Validation(</a:t>
            </a:r>
            <a:r>
              <a:rPr lang="en-US" sz="2600" i="1"/>
              <a:t>Ti </a:t>
            </a:r>
            <a:r>
              <a:rPr lang="en-US" sz="2600"/>
              <a:t>)). </a:t>
            </a:r>
          </a:p>
          <a:p>
            <a:pPr algn="just"/>
            <a:r>
              <a:rPr lang="en-US" sz="2600"/>
              <a:t>This condition ensures that the writes of </a:t>
            </a:r>
            <a:r>
              <a:rPr lang="en-US" sz="2600" i="1" err="1"/>
              <a:t>Tk</a:t>
            </a:r>
            <a:r>
              <a:rPr lang="en-US" sz="2600" i="1"/>
              <a:t> </a:t>
            </a:r>
            <a:r>
              <a:rPr lang="en-US" sz="2600"/>
              <a:t>and </a:t>
            </a:r>
            <a:r>
              <a:rPr lang="en-US" sz="2600" i="1"/>
              <a:t>Ti </a:t>
            </a:r>
            <a:r>
              <a:rPr lang="en-US" sz="2600"/>
              <a:t>do not overlap. Since the writes of </a:t>
            </a:r>
            <a:r>
              <a:rPr lang="en-US" sz="2600" i="1" err="1"/>
              <a:t>Tk</a:t>
            </a:r>
            <a:r>
              <a:rPr lang="en-US" sz="2600" i="1"/>
              <a:t> </a:t>
            </a:r>
            <a:r>
              <a:rPr lang="en-US" sz="2600"/>
              <a:t>do not affect the read of </a:t>
            </a:r>
            <a:r>
              <a:rPr lang="en-US" sz="2600" i="1"/>
              <a:t>Ti </a:t>
            </a:r>
            <a:r>
              <a:rPr lang="en-US" sz="2600"/>
              <a:t>, and since </a:t>
            </a:r>
            <a:r>
              <a:rPr lang="en-US" sz="2600" i="1"/>
              <a:t>Ti </a:t>
            </a:r>
            <a:r>
              <a:rPr lang="en-US" sz="2600"/>
              <a:t>cannot affect the read of </a:t>
            </a:r>
            <a:r>
              <a:rPr lang="en-US" sz="2600" i="1" err="1"/>
              <a:t>Tk</a:t>
            </a:r>
            <a:r>
              <a:rPr lang="en-US" sz="2600" i="1"/>
              <a:t> </a:t>
            </a:r>
            <a:r>
              <a:rPr lang="en-US" sz="2600"/>
              <a:t>, the serializability order is indeed maintained.</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838200"/>
            <a:ext cx="2286000" cy="1569660"/>
          </a:xfrm>
          <a:prstGeom prst="rect">
            <a:avLst/>
          </a:prstGeom>
          <a:noFill/>
          <a:ln w="9525">
            <a:noFill/>
            <a:miter lim="800000"/>
            <a:headEnd/>
            <a:tailEnd/>
          </a:ln>
        </p:spPr>
        <p:txBody>
          <a:bodyPr wrap="square">
            <a:spAutoFit/>
          </a:bodyPr>
          <a:lstStyle/>
          <a:p>
            <a:r>
              <a:rPr lang="en-US" sz="2400" i="1"/>
              <a:t>T</a:t>
            </a:r>
            <a:r>
              <a:rPr lang="en-US" sz="2400"/>
              <a:t>25: </a:t>
            </a:r>
          </a:p>
          <a:p>
            <a:r>
              <a:rPr lang="en-US" sz="2400"/>
              <a:t>read(</a:t>
            </a:r>
            <a:r>
              <a:rPr lang="en-US" sz="2400" i="1"/>
              <a:t>B</a:t>
            </a:r>
            <a:r>
              <a:rPr lang="en-US" sz="2400"/>
              <a:t>);</a:t>
            </a:r>
          </a:p>
          <a:p>
            <a:r>
              <a:rPr lang="en-US" sz="2400"/>
              <a:t>read(</a:t>
            </a:r>
            <a:r>
              <a:rPr lang="en-US" sz="2400" i="1"/>
              <a:t>A</a:t>
            </a:r>
            <a:r>
              <a:rPr lang="en-US" sz="2400"/>
              <a:t>);</a:t>
            </a:r>
          </a:p>
          <a:p>
            <a:r>
              <a:rPr lang="en-US" sz="2400"/>
              <a:t>display(</a:t>
            </a:r>
            <a:r>
              <a:rPr lang="en-US" sz="2400" i="1"/>
              <a:t>A </a:t>
            </a:r>
            <a:r>
              <a:rPr lang="en-US" sz="2400"/>
              <a:t>+ </a:t>
            </a:r>
            <a:r>
              <a:rPr lang="en-US" sz="2400" i="1"/>
              <a:t>B</a:t>
            </a:r>
            <a:r>
              <a:rPr lang="en-US" sz="2400"/>
              <a:t>)</a:t>
            </a:r>
          </a:p>
        </p:txBody>
      </p:sp>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sp>
        <p:nvSpPr>
          <p:cNvPr id="4" name="TextBox 4"/>
          <p:cNvSpPr txBox="1">
            <a:spLocks noChangeArrowheads="1"/>
          </p:cNvSpPr>
          <p:nvPr/>
        </p:nvSpPr>
        <p:spPr bwMode="auto">
          <a:xfrm>
            <a:off x="4648200" y="685800"/>
            <a:ext cx="2286000" cy="3046988"/>
          </a:xfrm>
          <a:prstGeom prst="rect">
            <a:avLst/>
          </a:prstGeom>
          <a:noFill/>
          <a:ln w="9525">
            <a:noFill/>
            <a:miter lim="800000"/>
            <a:headEnd/>
            <a:tailEnd/>
          </a:ln>
        </p:spPr>
        <p:txBody>
          <a:bodyPr wrap="square">
            <a:spAutoFit/>
          </a:bodyPr>
          <a:lstStyle/>
          <a:p>
            <a:r>
              <a:rPr lang="en-US" sz="2400" i="1"/>
              <a:t>T</a:t>
            </a:r>
            <a:r>
              <a:rPr lang="en-US" sz="2400"/>
              <a:t>26: </a:t>
            </a:r>
          </a:p>
          <a:p>
            <a:r>
              <a:rPr lang="en-US" sz="2400"/>
              <a:t>read(</a:t>
            </a:r>
            <a:r>
              <a:rPr lang="en-US" sz="2400" i="1"/>
              <a:t>B</a:t>
            </a:r>
            <a:r>
              <a:rPr lang="en-US" sz="2400"/>
              <a:t>);</a:t>
            </a:r>
          </a:p>
          <a:p>
            <a:r>
              <a:rPr lang="en-US" sz="2400" i="1"/>
              <a:t>B </a:t>
            </a:r>
            <a:r>
              <a:rPr lang="en-US" sz="2400"/>
              <a:t>:= </a:t>
            </a:r>
            <a:r>
              <a:rPr lang="en-US" sz="2400" i="1"/>
              <a:t>B </a:t>
            </a:r>
            <a:r>
              <a:rPr lang="en-US" sz="2400"/>
              <a:t>− 50;</a:t>
            </a:r>
          </a:p>
          <a:p>
            <a:r>
              <a:rPr lang="en-US" sz="2400"/>
              <a:t>write(</a:t>
            </a:r>
            <a:r>
              <a:rPr lang="en-US" sz="2400" i="1"/>
              <a:t>B</a:t>
            </a:r>
            <a:r>
              <a:rPr lang="en-US" sz="2400"/>
              <a:t>);</a:t>
            </a:r>
          </a:p>
          <a:p>
            <a:r>
              <a:rPr lang="en-US" sz="2400"/>
              <a:t>read(</a:t>
            </a:r>
            <a:r>
              <a:rPr lang="en-US" sz="2400" i="1"/>
              <a:t>A</a:t>
            </a:r>
            <a:r>
              <a:rPr lang="en-US" sz="2400"/>
              <a:t>);</a:t>
            </a:r>
          </a:p>
          <a:p>
            <a:r>
              <a:rPr lang="en-US" sz="2400" i="1"/>
              <a:t>A </a:t>
            </a:r>
            <a:r>
              <a:rPr lang="en-US" sz="2400"/>
              <a:t>:= </a:t>
            </a:r>
            <a:r>
              <a:rPr lang="en-US" sz="2400" i="1"/>
              <a:t>A </a:t>
            </a:r>
            <a:r>
              <a:rPr lang="en-US" sz="2400"/>
              <a:t>+ 50;</a:t>
            </a:r>
          </a:p>
          <a:p>
            <a:r>
              <a:rPr lang="en-US" sz="2400"/>
              <a:t>write(</a:t>
            </a:r>
            <a:r>
              <a:rPr lang="en-US" sz="2400" i="1"/>
              <a:t>A</a:t>
            </a:r>
            <a:r>
              <a:rPr lang="en-US" sz="2400"/>
              <a:t>);</a:t>
            </a:r>
          </a:p>
          <a:p>
            <a:r>
              <a:rPr lang="en-US" sz="2400"/>
              <a:t>display(</a:t>
            </a:r>
            <a:r>
              <a:rPr lang="en-US" sz="2400" i="1"/>
              <a:t>A </a:t>
            </a:r>
            <a:r>
              <a:rPr lang="en-US" sz="2400"/>
              <a:t>+ </a:t>
            </a:r>
            <a:r>
              <a:rPr lang="en-US" sz="2400" i="1"/>
              <a:t>B</a:t>
            </a:r>
            <a:r>
              <a:rPr lang="en-US" sz="2400"/>
              <a:t>)</a:t>
            </a:r>
          </a:p>
        </p:txBody>
      </p:sp>
      <p:sp>
        <p:nvSpPr>
          <p:cNvPr id="5" name="TextBox 4"/>
          <p:cNvSpPr txBox="1"/>
          <p:nvPr/>
        </p:nvSpPr>
        <p:spPr>
          <a:xfrm>
            <a:off x="990600" y="3905071"/>
            <a:ext cx="7772400" cy="1200329"/>
          </a:xfrm>
          <a:prstGeom prst="rect">
            <a:avLst/>
          </a:prstGeom>
          <a:noFill/>
        </p:spPr>
        <p:txBody>
          <a:bodyPr wrap="square" rtlCol="0">
            <a:spAutoFit/>
          </a:bodyPr>
          <a:lstStyle/>
          <a:p>
            <a:pPr algn="just"/>
            <a:r>
              <a:rPr lang="en-US" sz="2400"/>
              <a:t>Transaction </a:t>
            </a:r>
            <a:r>
              <a:rPr lang="en-US" sz="2400" i="1"/>
              <a:t>T</a:t>
            </a:r>
            <a:r>
              <a:rPr lang="en-US" sz="2400"/>
              <a:t>26 transfers $50 from account </a:t>
            </a:r>
            <a:r>
              <a:rPr lang="en-US" sz="2400" i="1"/>
              <a:t>B </a:t>
            </a:r>
            <a:r>
              <a:rPr lang="en-US" sz="2400"/>
              <a:t>to account </a:t>
            </a:r>
            <a:r>
              <a:rPr lang="en-US" sz="2400" i="1"/>
              <a:t>A</a:t>
            </a:r>
            <a:r>
              <a:rPr lang="en-US" sz="2400"/>
              <a:t>, and then displays the contents of both:</a:t>
            </a:r>
          </a:p>
          <a:p>
            <a:pPr algn="just"/>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a:spLocks noChangeArrowheads="1"/>
          </p:cNvSpPr>
          <p:nvPr/>
        </p:nvSpPr>
        <p:spPr bwMode="auto">
          <a:xfrm>
            <a:off x="1219200"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Validation Based Protocols</a:t>
            </a:r>
          </a:p>
        </p:txBody>
      </p:sp>
      <p:pic>
        <p:nvPicPr>
          <p:cNvPr id="4" name="Picture 3"/>
          <p:cNvPicPr/>
          <p:nvPr/>
        </p:nvPicPr>
        <p:blipFill>
          <a:blip r:embed="rId2" cstate="print"/>
          <a:srcRect l="39881" t="23111" r="31101" b="31111"/>
          <a:stretch>
            <a:fillRect/>
          </a:stretch>
        </p:blipFill>
        <p:spPr bwMode="auto">
          <a:xfrm>
            <a:off x="1447800" y="1524000"/>
            <a:ext cx="6858000" cy="2514600"/>
          </a:xfrm>
          <a:prstGeom prst="rect">
            <a:avLst/>
          </a:prstGeom>
          <a:noFill/>
          <a:ln w="3175">
            <a:solidFill>
              <a:schemeClr val="tx1"/>
            </a:solidFill>
            <a:miter lim="800000"/>
            <a:headEnd/>
            <a:tailEnd/>
          </a:ln>
        </p:spPr>
      </p:pic>
      <p:sp>
        <p:nvSpPr>
          <p:cNvPr id="5" name="TextBox 4"/>
          <p:cNvSpPr txBox="1"/>
          <p:nvPr/>
        </p:nvSpPr>
        <p:spPr>
          <a:xfrm>
            <a:off x="1143000" y="4648200"/>
            <a:ext cx="8001000" cy="1200329"/>
          </a:xfrm>
          <a:prstGeom prst="rect">
            <a:avLst/>
          </a:prstGeom>
          <a:noFill/>
        </p:spPr>
        <p:txBody>
          <a:bodyPr wrap="square" rtlCol="0">
            <a:spAutoFit/>
          </a:bodyPr>
          <a:lstStyle/>
          <a:p>
            <a:pPr algn="just"/>
            <a:r>
              <a:rPr lang="en-US" sz="2400">
                <a:solidFill>
                  <a:srgbClr val="0070C0"/>
                </a:solidFill>
              </a:rPr>
              <a:t>Note:</a:t>
            </a:r>
            <a:r>
              <a:rPr lang="en-US" sz="2400"/>
              <a:t> The writes to the actual variables are performed only after the validation phase of </a:t>
            </a:r>
            <a:r>
              <a:rPr lang="en-US" sz="2400" i="1"/>
              <a:t>T</a:t>
            </a:r>
            <a:r>
              <a:rPr lang="en-US" sz="2400"/>
              <a:t>26. Thus, </a:t>
            </a:r>
            <a:r>
              <a:rPr lang="en-US" sz="2400" i="1"/>
              <a:t>T</a:t>
            </a:r>
            <a:r>
              <a:rPr lang="en-US" sz="2400"/>
              <a:t>25 reads the old values of </a:t>
            </a:r>
            <a:r>
              <a:rPr lang="en-US" sz="2400" i="1"/>
              <a:t>B </a:t>
            </a:r>
            <a:r>
              <a:rPr lang="en-US" sz="2400"/>
              <a:t>and </a:t>
            </a:r>
            <a:r>
              <a:rPr lang="en-US" sz="2400" i="1"/>
              <a:t>A</a:t>
            </a:r>
            <a:r>
              <a:rPr lang="en-US" sz="2400"/>
              <a:t>, and this schedule is serializable. </a:t>
            </a:r>
          </a:p>
        </p:txBody>
      </p:sp>
      <p:sp>
        <p:nvSpPr>
          <p:cNvPr id="6" name="TextBox 5"/>
          <p:cNvSpPr txBox="1"/>
          <p:nvPr/>
        </p:nvSpPr>
        <p:spPr>
          <a:xfrm>
            <a:off x="1447800" y="457200"/>
            <a:ext cx="6172200" cy="461665"/>
          </a:xfrm>
          <a:prstGeom prst="rect">
            <a:avLst/>
          </a:prstGeom>
          <a:noFill/>
        </p:spPr>
        <p:txBody>
          <a:bodyPr wrap="square" rtlCol="0">
            <a:spAutoFit/>
          </a:bodyPr>
          <a:lstStyle/>
          <a:p>
            <a:r>
              <a:rPr lang="en-US" sz="2400"/>
              <a:t>Suppose that TS(</a:t>
            </a:r>
            <a:r>
              <a:rPr lang="en-US" sz="2400" i="1"/>
              <a:t>T</a:t>
            </a:r>
            <a:r>
              <a:rPr lang="en-US" sz="2400"/>
              <a:t>25) </a:t>
            </a:r>
            <a:r>
              <a:rPr lang="en-US" sz="2400" i="1"/>
              <a:t>&lt; </a:t>
            </a:r>
            <a:r>
              <a:rPr lang="en-US" sz="2400"/>
              <a:t>TS(</a:t>
            </a:r>
            <a:r>
              <a:rPr lang="en-US" sz="2400" i="1"/>
              <a:t>T</a:t>
            </a:r>
            <a:r>
              <a:rPr lang="en-US" sz="2400"/>
              <a:t>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6986528"/>
          </a:xfrm>
          <a:prstGeom prst="rect">
            <a:avLst/>
          </a:prstGeom>
          <a:noFill/>
          <a:ln w="9525">
            <a:noFill/>
            <a:miter lim="800000"/>
            <a:headEnd/>
            <a:tailEnd/>
          </a:ln>
        </p:spPr>
        <p:txBody>
          <a:bodyPr wrap="square">
            <a:spAutoFit/>
          </a:bodyPr>
          <a:lstStyle/>
          <a:p>
            <a:pPr algn="just"/>
            <a:r>
              <a:rPr lang="en-US" sz="2800"/>
              <a:t>There are various modes in which a data item may be locked, we restrict our attention to two </a:t>
            </a:r>
            <a:r>
              <a:rPr lang="en-US" sz="2800" u="sng"/>
              <a:t>modes</a:t>
            </a:r>
            <a:r>
              <a:rPr lang="en-US" sz="2800"/>
              <a:t>:</a:t>
            </a:r>
          </a:p>
          <a:p>
            <a:pPr algn="just"/>
            <a:r>
              <a:rPr lang="en-US" sz="2800" b="1">
                <a:solidFill>
                  <a:srgbClr val="7030A0"/>
                </a:solidFill>
              </a:rPr>
              <a:t>1. Shared</a:t>
            </a:r>
            <a:r>
              <a:rPr lang="en-US" sz="2800"/>
              <a:t>: If a transaction </a:t>
            </a:r>
            <a:r>
              <a:rPr lang="en-US" sz="2800" i="1"/>
              <a:t>Ti </a:t>
            </a:r>
            <a:r>
              <a:rPr lang="en-US" sz="2800"/>
              <a:t>has obtained a </a:t>
            </a:r>
            <a:r>
              <a:rPr lang="en-US" sz="2800" b="1"/>
              <a:t>shared-mode lock</a:t>
            </a:r>
            <a:r>
              <a:rPr lang="en-US" sz="2800"/>
              <a:t> (denoted by </a:t>
            </a:r>
            <a:r>
              <a:rPr lang="en-US" sz="2800" b="1">
                <a:solidFill>
                  <a:srgbClr val="002060"/>
                </a:solidFill>
              </a:rPr>
              <a:t>S</a:t>
            </a:r>
            <a:r>
              <a:rPr lang="en-US" sz="2800"/>
              <a:t>) on item Q, then Ti can read, but cannot write, Q</a:t>
            </a:r>
          </a:p>
          <a:p>
            <a:pPr algn="just"/>
            <a:r>
              <a:rPr lang="en-US" sz="2800" b="1">
                <a:solidFill>
                  <a:srgbClr val="7030A0"/>
                </a:solidFill>
              </a:rPr>
              <a:t>2. Exclusive</a:t>
            </a:r>
            <a:r>
              <a:rPr lang="en-US" sz="2800"/>
              <a:t>: If a transaction Ti has obtained an </a:t>
            </a:r>
            <a:r>
              <a:rPr lang="en-US" sz="2800" b="1"/>
              <a:t>exclusive-mode lock </a:t>
            </a:r>
            <a:r>
              <a:rPr lang="en-US" sz="2800"/>
              <a:t>(denoted by </a:t>
            </a:r>
            <a:r>
              <a:rPr lang="en-US" sz="2800" b="1">
                <a:solidFill>
                  <a:srgbClr val="002060"/>
                </a:solidFill>
              </a:rPr>
              <a:t>X</a:t>
            </a:r>
            <a:r>
              <a:rPr lang="en-US" sz="2800"/>
              <a:t>) on item </a:t>
            </a:r>
            <a:r>
              <a:rPr lang="en-US" sz="2800" i="1"/>
              <a:t>Q</a:t>
            </a:r>
            <a:r>
              <a:rPr lang="en-US" sz="2800"/>
              <a:t>, then </a:t>
            </a:r>
            <a:r>
              <a:rPr lang="en-US" sz="2800" b="1" i="1">
                <a:solidFill>
                  <a:schemeClr val="accent4"/>
                </a:solidFill>
              </a:rPr>
              <a:t>Ti </a:t>
            </a:r>
            <a:r>
              <a:rPr lang="en-US" sz="2800" b="1">
                <a:solidFill>
                  <a:schemeClr val="accent4"/>
                </a:solidFill>
              </a:rPr>
              <a:t>can both read and write </a:t>
            </a:r>
            <a:r>
              <a:rPr lang="en-US" sz="2800" b="1" i="1">
                <a:solidFill>
                  <a:schemeClr val="accent4"/>
                </a:solidFill>
              </a:rPr>
              <a:t>Q</a:t>
            </a:r>
          </a:p>
          <a:p>
            <a:pPr algn="just"/>
            <a:endParaRPr lang="en-US" sz="2800" b="1" i="1">
              <a:solidFill>
                <a:schemeClr val="accent4"/>
              </a:solidFill>
            </a:endParaRPr>
          </a:p>
          <a:p>
            <a:pPr algn="just">
              <a:buFont typeface="Arial" pitchFamily="34" charset="0"/>
              <a:buChar char="•"/>
            </a:pPr>
            <a:r>
              <a:rPr lang="en-US" sz="2800"/>
              <a:t>Every transaction has to </a:t>
            </a:r>
            <a:r>
              <a:rPr lang="en-US" sz="2800" b="1"/>
              <a:t>request </a:t>
            </a:r>
            <a:r>
              <a:rPr lang="en-US" sz="2800"/>
              <a:t>a lock to the concurrency-control manager in an appropriate mode on data item </a:t>
            </a:r>
            <a:r>
              <a:rPr lang="en-US" sz="2800" i="1"/>
              <a:t>Q</a:t>
            </a:r>
          </a:p>
          <a:p>
            <a:pPr algn="just">
              <a:buFont typeface="Arial" pitchFamily="34" charset="0"/>
              <a:buChar char="•"/>
            </a:pPr>
            <a:r>
              <a:rPr lang="en-US" sz="2800"/>
              <a:t> The transaction can proceed only after the concurrency-control manager </a:t>
            </a:r>
            <a:r>
              <a:rPr lang="en-US" sz="2800" b="1"/>
              <a:t>grants </a:t>
            </a:r>
            <a:r>
              <a:rPr lang="en-US" sz="2800"/>
              <a:t>the lock to the transaction. </a:t>
            </a:r>
          </a:p>
          <a:p>
            <a:pPr algn="just"/>
            <a:endParaRPr lang="en-US" sz="2800"/>
          </a:p>
        </p:txBody>
      </p:sp>
      <p:sp>
        <p:nvSpPr>
          <p:cNvPr id="3" name="TextBox 5"/>
          <p:cNvSpPr txBox="1">
            <a:spLocks noChangeArrowheads="1"/>
          </p:cNvSpPr>
          <p:nvPr/>
        </p:nvSpPr>
        <p:spPr bwMode="auto">
          <a:xfrm>
            <a:off x="461143" y="-27384"/>
            <a:ext cx="8215313" cy="553998"/>
          </a:xfrm>
          <a:prstGeom prst="rect">
            <a:avLst/>
          </a:prstGeom>
          <a:noFill/>
          <a:ln w="9525">
            <a:noFill/>
            <a:miter lim="800000"/>
            <a:headEnd/>
            <a:tailEnd/>
          </a:ln>
        </p:spPr>
        <p:txBody>
          <a:bodyPr>
            <a:spAutoFit/>
          </a:bodyPr>
          <a:lstStyle/>
          <a:p>
            <a:pPr algn="ctr"/>
            <a:r>
              <a:rPr lang="en-US" sz="3000" b="1" cap="small">
                <a:solidFill>
                  <a:srgbClr val="BD0773"/>
                </a:solidFill>
                <a:latin typeface="+mj-lt"/>
                <a:ea typeface="+mj-ea"/>
                <a:cs typeface="+mj-cs"/>
              </a:rPr>
              <a:t>Locks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3108543"/>
          </a:xfrm>
          <a:prstGeom prst="rect">
            <a:avLst/>
          </a:prstGeom>
          <a:noFill/>
          <a:ln w="9525">
            <a:noFill/>
            <a:miter lim="800000"/>
            <a:headEnd/>
            <a:tailEnd/>
          </a:ln>
        </p:spPr>
        <p:txBody>
          <a:bodyPr wrap="square">
            <a:spAutoFit/>
          </a:bodyPr>
          <a:lstStyle/>
          <a:p>
            <a:pPr algn="just"/>
            <a:r>
              <a:rPr lang="en-US" sz="2800"/>
              <a:t>Let </a:t>
            </a:r>
            <a:r>
              <a:rPr lang="en-US" sz="2800" i="1"/>
              <a:t>A </a:t>
            </a:r>
            <a:r>
              <a:rPr lang="en-US" sz="2800"/>
              <a:t>and </a:t>
            </a:r>
            <a:r>
              <a:rPr lang="en-US" sz="2800" i="1"/>
              <a:t>B </a:t>
            </a:r>
            <a:r>
              <a:rPr lang="en-US" sz="2800"/>
              <a:t>represent arbitrary lock modes. Suppose that a transaction </a:t>
            </a:r>
            <a:r>
              <a:rPr lang="en-US" sz="2800" i="1"/>
              <a:t>Ti </a:t>
            </a:r>
            <a:r>
              <a:rPr lang="en-US" sz="2800"/>
              <a:t>requests a lock of mode </a:t>
            </a:r>
            <a:r>
              <a:rPr lang="en-US" sz="2800" i="1"/>
              <a:t>A </a:t>
            </a:r>
            <a:r>
              <a:rPr lang="en-US" sz="2800"/>
              <a:t>on item </a:t>
            </a:r>
            <a:r>
              <a:rPr lang="en-US" sz="2800" i="1"/>
              <a:t>Q </a:t>
            </a:r>
            <a:r>
              <a:rPr lang="en-US" sz="2800"/>
              <a:t>on which transaction </a:t>
            </a:r>
            <a:r>
              <a:rPr lang="en-US" sz="2800" i="1" err="1"/>
              <a:t>Tj</a:t>
            </a:r>
            <a:r>
              <a:rPr lang="en-US" sz="2800" i="1"/>
              <a:t> </a:t>
            </a:r>
            <a:r>
              <a:rPr lang="en-US" sz="2800"/>
              <a:t>(</a:t>
            </a:r>
            <a:r>
              <a:rPr lang="en-US" sz="2800" i="1"/>
              <a:t>Ti </a:t>
            </a:r>
            <a:r>
              <a:rPr lang="en-US" sz="2800"/>
              <a:t> ≠ </a:t>
            </a:r>
            <a:r>
              <a:rPr lang="en-US" sz="2800" i="1" err="1"/>
              <a:t>Tj</a:t>
            </a:r>
            <a:r>
              <a:rPr lang="en-US" sz="2800" i="1"/>
              <a:t> </a:t>
            </a:r>
            <a:r>
              <a:rPr lang="en-US" sz="2800"/>
              <a:t>) currently holds a lock of mode </a:t>
            </a:r>
            <a:r>
              <a:rPr lang="en-US" sz="2800" i="1"/>
              <a:t>B</a:t>
            </a:r>
            <a:r>
              <a:rPr lang="en-US" sz="2800"/>
              <a:t>. If transaction </a:t>
            </a:r>
            <a:r>
              <a:rPr lang="en-US" sz="2800" i="1"/>
              <a:t>Ti </a:t>
            </a:r>
            <a:r>
              <a:rPr lang="en-US" sz="2800"/>
              <a:t>can be granted a lock on </a:t>
            </a:r>
            <a:r>
              <a:rPr lang="en-US" sz="2800" i="1"/>
              <a:t>Q </a:t>
            </a:r>
            <a:r>
              <a:rPr lang="en-US" sz="2800"/>
              <a:t>immediately, in spite of the presence of the mode </a:t>
            </a:r>
            <a:r>
              <a:rPr lang="en-US" sz="2800" i="1"/>
              <a:t>B </a:t>
            </a:r>
            <a:r>
              <a:rPr lang="en-US" sz="2800"/>
              <a:t>lock, then we say mode </a:t>
            </a:r>
            <a:r>
              <a:rPr lang="en-US" sz="2800" i="1"/>
              <a:t>A </a:t>
            </a:r>
            <a:r>
              <a:rPr lang="en-US" sz="2800"/>
              <a:t>is </a:t>
            </a:r>
            <a:r>
              <a:rPr lang="en-US" sz="2800" b="1"/>
              <a:t>compatible </a:t>
            </a:r>
            <a:r>
              <a:rPr lang="en-US" sz="2800"/>
              <a:t>with mode </a:t>
            </a:r>
            <a:r>
              <a:rPr lang="en-US" sz="2800" i="1"/>
              <a:t>B</a:t>
            </a:r>
            <a:r>
              <a:rPr lang="en-US" sz="2800"/>
              <a:t>. </a:t>
            </a: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Compatibility Function</a:t>
            </a:r>
          </a:p>
        </p:txBody>
      </p:sp>
      <p:pic>
        <p:nvPicPr>
          <p:cNvPr id="4" name="Picture 3"/>
          <p:cNvPicPr/>
          <p:nvPr/>
        </p:nvPicPr>
        <p:blipFill>
          <a:blip r:embed="rId2" cstate="print"/>
          <a:srcRect l="44359" t="13281" r="35545" b="70794"/>
          <a:stretch>
            <a:fillRect/>
          </a:stretch>
        </p:blipFill>
        <p:spPr bwMode="auto">
          <a:xfrm>
            <a:off x="2362200" y="3505200"/>
            <a:ext cx="3505200" cy="1905000"/>
          </a:xfrm>
          <a:prstGeom prst="rect">
            <a:avLst/>
          </a:prstGeom>
          <a:noFill/>
          <a:ln w="9525">
            <a:noFill/>
            <a:miter lim="800000"/>
            <a:headEnd/>
            <a:tailEnd/>
          </a:ln>
        </p:spPr>
      </p:pic>
      <p:sp>
        <p:nvSpPr>
          <p:cNvPr id="1025" name="Rectangle 1"/>
          <p:cNvSpPr>
            <a:spLocks noChangeArrowheads="1"/>
          </p:cNvSpPr>
          <p:nvPr/>
        </p:nvSpPr>
        <p:spPr bwMode="auto">
          <a:xfrm>
            <a:off x="1066800" y="5295037"/>
            <a:ext cx="8077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ea typeface="Calibri" pitchFamily="34" charset="0"/>
                <a:cs typeface="Times New Roman" pitchFamily="18" charset="0"/>
              </a:rPr>
              <a:t>                   Lock </a:t>
            </a:r>
            <a:r>
              <a:rPr kumimoji="0" lang="en-US" sz="2000" b="0" i="0" u="none" strike="noStrike" cap="none" normalizeH="0" baseline="0">
                <a:ln>
                  <a:noFill/>
                </a:ln>
                <a:solidFill>
                  <a:srgbClr val="000000"/>
                </a:solidFill>
                <a:effectLst/>
                <a:latin typeface="Calibri"/>
                <a:ea typeface="Calibri" pitchFamily="34" charset="0"/>
                <a:cs typeface="Times New Roman" pitchFamily="18" charset="0"/>
              </a:rPr>
              <a:t>–</a:t>
            </a:r>
            <a:r>
              <a:rPr kumimoji="0" lang="en-US" sz="2000" b="0" i="0" u="none" strike="noStrike" cap="none" normalizeH="0" baseline="0">
                <a:ln>
                  <a:noFill/>
                </a:ln>
                <a:solidFill>
                  <a:srgbClr val="000000"/>
                </a:solidFill>
                <a:effectLst/>
                <a:latin typeface="Times New Roman" pitchFamily="18" charset="0"/>
                <a:ea typeface="Calibri" pitchFamily="34" charset="0"/>
                <a:cs typeface="Times New Roman" pitchFamily="18" charset="0"/>
              </a:rPr>
              <a:t> Compatibility Matrix</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000000"/>
              </a:solidFill>
              <a:effectLst/>
              <a:latin typeface="Times New Roman" pitchFamily="18" charset="0"/>
              <a:ea typeface="Calibri" pitchFamily="34" charset="0"/>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lang="en-US" sz="2400"/>
              <a:t>An element </a:t>
            </a:r>
            <a:r>
              <a:rPr lang="en-US" sz="2400">
                <a:solidFill>
                  <a:srgbClr val="0070C0"/>
                </a:solidFill>
              </a:rPr>
              <a:t>comp(</a:t>
            </a:r>
            <a:r>
              <a:rPr lang="en-US" sz="2400" i="1">
                <a:solidFill>
                  <a:srgbClr val="0070C0"/>
                </a:solidFill>
              </a:rPr>
              <a:t>A, B</a:t>
            </a:r>
            <a:r>
              <a:rPr lang="en-US" sz="2400">
                <a:solidFill>
                  <a:srgbClr val="0070C0"/>
                </a:solidFill>
              </a:rPr>
              <a:t>) </a:t>
            </a:r>
            <a:r>
              <a:rPr lang="en-US" sz="2400"/>
              <a:t>of the matrix has the value </a:t>
            </a:r>
            <a:r>
              <a:rPr lang="en-US" sz="2400" i="1">
                <a:solidFill>
                  <a:srgbClr val="00B050"/>
                </a:solidFill>
              </a:rPr>
              <a:t>true</a:t>
            </a:r>
            <a:r>
              <a:rPr lang="en-US" sz="2400" i="1"/>
              <a:t> </a:t>
            </a:r>
            <a:r>
              <a:rPr lang="en-US" sz="2400"/>
              <a:t>if and only if mode </a:t>
            </a:r>
            <a:r>
              <a:rPr lang="en-US" sz="2400" i="1"/>
              <a:t>A </a:t>
            </a:r>
            <a:r>
              <a:rPr lang="en-US" sz="2400"/>
              <a:t>is compatible with mode </a:t>
            </a:r>
            <a:r>
              <a:rPr lang="en-US" sz="2400" i="1"/>
              <a:t>B</a:t>
            </a:r>
            <a:r>
              <a:rPr lang="en-US" sz="2400"/>
              <a:t>.</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143000" y="457200"/>
            <a:ext cx="7823895" cy="7417415"/>
          </a:xfrm>
          <a:prstGeom prst="rect">
            <a:avLst/>
          </a:prstGeom>
          <a:noFill/>
          <a:ln w="9525">
            <a:noFill/>
            <a:miter lim="800000"/>
            <a:headEnd/>
            <a:tailEnd/>
          </a:ln>
        </p:spPr>
        <p:txBody>
          <a:bodyPr wrap="square">
            <a:spAutoFit/>
          </a:bodyPr>
          <a:lstStyle/>
          <a:p>
            <a:pPr algn="just">
              <a:buFont typeface="Wingdings" pitchFamily="2" charset="2"/>
              <a:buChar char="Ø"/>
            </a:pPr>
            <a:r>
              <a:rPr lang="en-US" sz="2800"/>
              <a:t>A transaction requests a shared lock on data item </a:t>
            </a:r>
            <a:r>
              <a:rPr lang="en-US" sz="2800" i="1"/>
              <a:t>Q </a:t>
            </a:r>
            <a:r>
              <a:rPr lang="en-US" sz="2800"/>
              <a:t>by executing the </a:t>
            </a:r>
            <a:r>
              <a:rPr lang="en-US" sz="2800" b="1">
                <a:solidFill>
                  <a:srgbClr val="002060"/>
                </a:solidFill>
              </a:rPr>
              <a:t>lock-S(</a:t>
            </a:r>
            <a:r>
              <a:rPr lang="en-US" sz="2800" b="1" i="1">
                <a:solidFill>
                  <a:srgbClr val="002060"/>
                </a:solidFill>
              </a:rPr>
              <a:t>Q</a:t>
            </a:r>
            <a:r>
              <a:rPr lang="en-US" sz="2800" b="1">
                <a:solidFill>
                  <a:srgbClr val="002060"/>
                </a:solidFill>
              </a:rPr>
              <a:t>)</a:t>
            </a:r>
            <a:r>
              <a:rPr lang="en-US" sz="2800"/>
              <a:t> instruction. Similarly, a transaction requests an exclusive lock through the </a:t>
            </a:r>
            <a:r>
              <a:rPr lang="en-US" sz="2800" b="1">
                <a:solidFill>
                  <a:srgbClr val="002060"/>
                </a:solidFill>
              </a:rPr>
              <a:t>lock-X(</a:t>
            </a:r>
            <a:r>
              <a:rPr lang="en-US" sz="2800" b="1" i="1">
                <a:solidFill>
                  <a:srgbClr val="002060"/>
                </a:solidFill>
              </a:rPr>
              <a:t>Q</a:t>
            </a:r>
            <a:r>
              <a:rPr lang="en-US" sz="2800" b="1">
                <a:solidFill>
                  <a:srgbClr val="002060"/>
                </a:solidFill>
              </a:rPr>
              <a:t>)</a:t>
            </a:r>
            <a:r>
              <a:rPr lang="en-US" sz="2800"/>
              <a:t> instruction. A transaction can unlock a data item </a:t>
            </a:r>
            <a:r>
              <a:rPr lang="en-US" sz="2800" i="1"/>
              <a:t>Q </a:t>
            </a:r>
            <a:r>
              <a:rPr lang="en-US" sz="2800"/>
              <a:t>by the </a:t>
            </a:r>
            <a:r>
              <a:rPr lang="en-US" sz="2800" b="1">
                <a:solidFill>
                  <a:srgbClr val="002060"/>
                </a:solidFill>
              </a:rPr>
              <a:t>unlock(</a:t>
            </a:r>
            <a:r>
              <a:rPr lang="en-US" sz="2800" b="1" i="1">
                <a:solidFill>
                  <a:srgbClr val="002060"/>
                </a:solidFill>
              </a:rPr>
              <a:t>Q</a:t>
            </a:r>
            <a:r>
              <a:rPr lang="en-US" sz="2800" b="1">
                <a:solidFill>
                  <a:srgbClr val="002060"/>
                </a:solidFill>
              </a:rPr>
              <a:t>)</a:t>
            </a:r>
            <a:r>
              <a:rPr lang="en-US" sz="2800"/>
              <a:t> instruction.</a:t>
            </a:r>
          </a:p>
          <a:p>
            <a:pPr algn="just"/>
            <a:endParaRPr lang="en-US" sz="2800"/>
          </a:p>
          <a:p>
            <a:pPr algn="just">
              <a:buFont typeface="Wingdings" pitchFamily="2" charset="2"/>
              <a:buChar char="Ø"/>
            </a:pPr>
            <a:r>
              <a:rPr lang="en-US" sz="2800"/>
              <a:t>Consider the banking example. Let </a:t>
            </a:r>
            <a:r>
              <a:rPr lang="en-US" sz="2800" i="1"/>
              <a:t>A </a:t>
            </a:r>
            <a:r>
              <a:rPr lang="en-US" sz="2800"/>
              <a:t>and </a:t>
            </a:r>
            <a:r>
              <a:rPr lang="en-US" sz="2800" i="1"/>
              <a:t>B </a:t>
            </a:r>
            <a:r>
              <a:rPr lang="en-US" sz="2800"/>
              <a:t>be two accounts that are accessed by transactions </a:t>
            </a:r>
            <a:r>
              <a:rPr lang="en-US" sz="2800" i="1"/>
              <a:t>T</a:t>
            </a:r>
            <a:r>
              <a:rPr lang="en-US" sz="2800" i="1" baseline="-25000"/>
              <a:t>1</a:t>
            </a:r>
            <a:r>
              <a:rPr lang="en-US" sz="2800"/>
              <a:t>and </a:t>
            </a:r>
            <a:r>
              <a:rPr lang="en-US" sz="2800" i="1"/>
              <a:t>T</a:t>
            </a:r>
            <a:r>
              <a:rPr lang="en-US" sz="2800"/>
              <a:t>2. Transaction </a:t>
            </a:r>
            <a:r>
              <a:rPr lang="en-US" sz="2800" i="1"/>
              <a:t>T</a:t>
            </a:r>
            <a:r>
              <a:rPr lang="en-US" sz="2800"/>
              <a:t>1 transfers $50 from account </a:t>
            </a:r>
            <a:r>
              <a:rPr lang="en-US" sz="2800" i="1"/>
              <a:t>B </a:t>
            </a:r>
            <a:r>
              <a:rPr lang="en-US" sz="2800"/>
              <a:t>to account </a:t>
            </a:r>
            <a:r>
              <a:rPr lang="en-US" sz="2800" i="1"/>
              <a:t>A </a:t>
            </a:r>
            <a:r>
              <a:rPr lang="en-US" sz="2800"/>
              <a:t>(Figure 1). Transaction </a:t>
            </a:r>
            <a:r>
              <a:rPr lang="en-US" sz="2800" i="1"/>
              <a:t>T</a:t>
            </a:r>
            <a:r>
              <a:rPr lang="en-US" sz="2800"/>
              <a:t>2 displays the total amount of money in accounts </a:t>
            </a:r>
            <a:r>
              <a:rPr lang="en-US" sz="2800" i="1"/>
              <a:t>A </a:t>
            </a:r>
            <a:r>
              <a:rPr lang="en-US" sz="2800"/>
              <a:t>and </a:t>
            </a:r>
            <a:r>
              <a:rPr lang="en-US" sz="2800" i="1"/>
              <a:t>B</a:t>
            </a:r>
            <a:r>
              <a:rPr lang="en-US" sz="2800"/>
              <a:t> (</a:t>
            </a:r>
            <a:r>
              <a:rPr lang="en-US" sz="2800" i="1"/>
              <a:t>A </a:t>
            </a:r>
            <a:r>
              <a:rPr lang="en-US" sz="2800"/>
              <a:t>+ </a:t>
            </a:r>
            <a:r>
              <a:rPr lang="en-US" sz="2800" i="1"/>
              <a:t>B) as shown in Figure 2.</a:t>
            </a:r>
            <a:endParaRPr lang="en-US" sz="2800"/>
          </a:p>
          <a:p>
            <a:pPr algn="just"/>
            <a:endParaRPr lang="en-US" sz="2800"/>
          </a:p>
          <a:p>
            <a:pPr algn="just"/>
            <a:endParaRPr lang="en-US" sz="2800"/>
          </a:p>
          <a:p>
            <a:pPr algn="just"/>
            <a:endParaRPr lang="en-US" sz="2800"/>
          </a:p>
          <a:p>
            <a:pPr algn="just"/>
            <a:endParaRPr lang="en-US" sz="2800"/>
          </a:p>
          <a:p>
            <a:pPr algn="just"/>
            <a:endParaRPr lang="en-US" sz="2800"/>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Lock Request &amp; Granting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233224" y="457200"/>
            <a:ext cx="6486350" cy="4154984"/>
          </a:xfrm>
          <a:prstGeom prst="rect">
            <a:avLst/>
          </a:prstGeom>
          <a:noFill/>
          <a:ln w="9525">
            <a:noFill/>
            <a:miter lim="800000"/>
            <a:headEnd/>
            <a:tailEnd/>
          </a:ln>
        </p:spPr>
        <p:txBody>
          <a:bodyPr wrap="square">
            <a:spAutoFit/>
          </a:bodyPr>
          <a:lstStyle/>
          <a:p>
            <a:r>
              <a:rPr lang="en-US" sz="2200" b="1" i="1">
                <a:solidFill>
                  <a:srgbClr val="002060"/>
                </a:solidFill>
              </a:rPr>
              <a:t>T</a:t>
            </a:r>
            <a:r>
              <a:rPr lang="en-US" sz="2200" b="1">
                <a:solidFill>
                  <a:srgbClr val="002060"/>
                </a:solidFill>
              </a:rPr>
              <a:t>1: </a:t>
            </a:r>
          </a:p>
          <a:p>
            <a:r>
              <a:rPr lang="en-US" sz="2200"/>
              <a:t>lock-X(</a:t>
            </a:r>
            <a:r>
              <a:rPr lang="en-US" sz="2200" i="1"/>
              <a:t>B</a:t>
            </a:r>
            <a:r>
              <a:rPr lang="en-US" sz="2200"/>
              <a:t>);</a:t>
            </a:r>
          </a:p>
          <a:p>
            <a:r>
              <a:rPr lang="en-US" sz="2200"/>
              <a:t>read(</a:t>
            </a:r>
            <a:r>
              <a:rPr lang="en-US" sz="2200" i="1"/>
              <a:t>B</a:t>
            </a:r>
            <a:r>
              <a:rPr lang="en-US" sz="2200"/>
              <a:t>);</a:t>
            </a:r>
          </a:p>
          <a:p>
            <a:r>
              <a:rPr lang="en-US" sz="2200" i="1"/>
              <a:t>B </a:t>
            </a:r>
            <a:r>
              <a:rPr lang="en-US" sz="2200"/>
              <a:t>:= </a:t>
            </a:r>
            <a:r>
              <a:rPr lang="en-US" sz="2200" i="1"/>
              <a:t>B </a:t>
            </a:r>
            <a:r>
              <a:rPr lang="en-US" sz="2200"/>
              <a:t>− 50;</a:t>
            </a:r>
          </a:p>
          <a:p>
            <a:r>
              <a:rPr lang="en-US" sz="2200"/>
              <a:t>write(</a:t>
            </a:r>
            <a:r>
              <a:rPr lang="en-US" sz="2200" i="1"/>
              <a:t>B</a:t>
            </a:r>
            <a:r>
              <a:rPr lang="en-US" sz="2200"/>
              <a:t>);</a:t>
            </a:r>
          </a:p>
          <a:p>
            <a:r>
              <a:rPr lang="en-US" sz="2200"/>
              <a:t>unlock(</a:t>
            </a:r>
            <a:r>
              <a:rPr lang="en-US" sz="2200" i="1"/>
              <a:t>B</a:t>
            </a:r>
            <a:r>
              <a:rPr lang="en-US" sz="2200"/>
              <a:t>);</a:t>
            </a:r>
          </a:p>
          <a:p>
            <a:r>
              <a:rPr lang="en-US" sz="2200"/>
              <a:t>lock-X(</a:t>
            </a:r>
            <a:r>
              <a:rPr lang="en-US" sz="2200" i="1"/>
              <a:t>A</a:t>
            </a:r>
            <a:r>
              <a:rPr lang="en-US" sz="2200"/>
              <a:t>);</a:t>
            </a:r>
          </a:p>
          <a:p>
            <a:r>
              <a:rPr lang="en-US" sz="2200"/>
              <a:t>read(</a:t>
            </a:r>
            <a:r>
              <a:rPr lang="en-US" sz="2200" i="1"/>
              <a:t>A</a:t>
            </a:r>
            <a:r>
              <a:rPr lang="en-US" sz="2200"/>
              <a:t>);</a:t>
            </a:r>
          </a:p>
          <a:p>
            <a:r>
              <a:rPr lang="en-US" sz="2200" i="1"/>
              <a:t>A </a:t>
            </a:r>
            <a:r>
              <a:rPr lang="en-US" sz="2200"/>
              <a:t>:= </a:t>
            </a:r>
            <a:r>
              <a:rPr lang="en-US" sz="2200" i="1"/>
              <a:t>A </a:t>
            </a:r>
            <a:r>
              <a:rPr lang="en-US" sz="2200"/>
              <a:t>+ 50;</a:t>
            </a:r>
          </a:p>
          <a:p>
            <a:r>
              <a:rPr lang="en-US" sz="2200"/>
              <a:t>write(</a:t>
            </a:r>
            <a:r>
              <a:rPr lang="en-US" sz="2200" i="1"/>
              <a:t>A</a:t>
            </a:r>
            <a:r>
              <a:rPr lang="en-US" sz="2200"/>
              <a:t>);</a:t>
            </a:r>
          </a:p>
          <a:p>
            <a:r>
              <a:rPr lang="en-US" sz="2200"/>
              <a:t>unlock(</a:t>
            </a:r>
            <a:r>
              <a:rPr lang="en-US" sz="2200" i="1"/>
              <a:t>A</a:t>
            </a:r>
            <a:r>
              <a:rPr lang="en-US" sz="2200"/>
              <a:t>)</a:t>
            </a:r>
          </a:p>
          <a:p>
            <a:r>
              <a:rPr lang="en-US" sz="2200">
                <a:solidFill>
                  <a:srgbClr val="FF0000"/>
                </a:solidFill>
              </a:rPr>
              <a:t>Figure 1 Transaction T1.</a:t>
            </a: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Lock Request &amp; Granting</a:t>
            </a:r>
          </a:p>
        </p:txBody>
      </p:sp>
      <p:sp>
        <p:nvSpPr>
          <p:cNvPr id="4" name="TextBox 4"/>
          <p:cNvSpPr txBox="1">
            <a:spLocks noChangeArrowheads="1"/>
          </p:cNvSpPr>
          <p:nvPr/>
        </p:nvSpPr>
        <p:spPr bwMode="auto">
          <a:xfrm>
            <a:off x="4343400" y="533400"/>
            <a:ext cx="4191000" cy="3139321"/>
          </a:xfrm>
          <a:prstGeom prst="rect">
            <a:avLst/>
          </a:prstGeom>
          <a:noFill/>
          <a:ln w="9525">
            <a:noFill/>
            <a:miter lim="800000"/>
            <a:headEnd/>
            <a:tailEnd/>
          </a:ln>
        </p:spPr>
        <p:txBody>
          <a:bodyPr wrap="square">
            <a:spAutoFit/>
          </a:bodyPr>
          <a:lstStyle/>
          <a:p>
            <a:r>
              <a:rPr lang="en-US" sz="2200" b="1" i="1">
                <a:solidFill>
                  <a:srgbClr val="002060"/>
                </a:solidFill>
              </a:rPr>
              <a:t>T</a:t>
            </a:r>
            <a:r>
              <a:rPr lang="en-US" sz="2200" b="1">
                <a:solidFill>
                  <a:srgbClr val="002060"/>
                </a:solidFill>
              </a:rPr>
              <a:t>2: </a:t>
            </a:r>
          </a:p>
          <a:p>
            <a:r>
              <a:rPr lang="en-US" sz="2200"/>
              <a:t>lock-S(</a:t>
            </a:r>
            <a:r>
              <a:rPr lang="en-US" sz="2200" i="1"/>
              <a:t>A</a:t>
            </a:r>
            <a:r>
              <a:rPr lang="en-US" sz="2200"/>
              <a:t>);</a:t>
            </a:r>
          </a:p>
          <a:p>
            <a:r>
              <a:rPr lang="en-US" sz="2200"/>
              <a:t>read(</a:t>
            </a:r>
            <a:r>
              <a:rPr lang="en-US" sz="2200" i="1"/>
              <a:t>A</a:t>
            </a:r>
            <a:r>
              <a:rPr lang="en-US" sz="2200"/>
              <a:t>);</a:t>
            </a:r>
          </a:p>
          <a:p>
            <a:r>
              <a:rPr lang="en-US" sz="2200"/>
              <a:t>unlock(</a:t>
            </a:r>
            <a:r>
              <a:rPr lang="en-US" sz="2200" i="1"/>
              <a:t>A</a:t>
            </a:r>
            <a:r>
              <a:rPr lang="en-US" sz="2200"/>
              <a:t>);</a:t>
            </a:r>
          </a:p>
          <a:p>
            <a:r>
              <a:rPr lang="en-US" sz="2200"/>
              <a:t>lock-S(</a:t>
            </a:r>
            <a:r>
              <a:rPr lang="en-US" sz="2200" i="1"/>
              <a:t>B</a:t>
            </a:r>
            <a:r>
              <a:rPr lang="en-US" sz="2200"/>
              <a:t>);</a:t>
            </a:r>
          </a:p>
          <a:p>
            <a:r>
              <a:rPr lang="en-US" sz="2200"/>
              <a:t>read(</a:t>
            </a:r>
            <a:r>
              <a:rPr lang="en-US" sz="2200" i="1"/>
              <a:t>B</a:t>
            </a:r>
            <a:r>
              <a:rPr lang="en-US" sz="2200"/>
              <a:t>);</a:t>
            </a:r>
          </a:p>
          <a:p>
            <a:r>
              <a:rPr lang="en-US" sz="2200"/>
              <a:t>unlock(</a:t>
            </a:r>
            <a:r>
              <a:rPr lang="en-US" sz="2200" i="1"/>
              <a:t>B</a:t>
            </a:r>
            <a:r>
              <a:rPr lang="en-US" sz="2200"/>
              <a:t>);</a:t>
            </a:r>
          </a:p>
          <a:p>
            <a:r>
              <a:rPr lang="en-US" sz="2200"/>
              <a:t>display(</a:t>
            </a:r>
            <a:r>
              <a:rPr lang="en-US" sz="2200" i="1"/>
              <a:t>A </a:t>
            </a:r>
            <a:r>
              <a:rPr lang="en-US" sz="2200"/>
              <a:t>+ </a:t>
            </a:r>
            <a:r>
              <a:rPr lang="en-US" sz="2200" i="1"/>
              <a:t>B</a:t>
            </a:r>
            <a:r>
              <a:rPr lang="en-US" sz="2200"/>
              <a:t>)</a:t>
            </a:r>
          </a:p>
          <a:p>
            <a:r>
              <a:rPr lang="en-US" sz="2200">
                <a:solidFill>
                  <a:srgbClr val="FF0000"/>
                </a:solidFill>
              </a:rPr>
              <a:t>Figure 2 Transaction T2</a:t>
            </a:r>
          </a:p>
        </p:txBody>
      </p:sp>
      <p:sp>
        <p:nvSpPr>
          <p:cNvPr id="5" name="TextBox 4"/>
          <p:cNvSpPr txBox="1"/>
          <p:nvPr/>
        </p:nvSpPr>
        <p:spPr>
          <a:xfrm>
            <a:off x="990600" y="4473476"/>
            <a:ext cx="7924800" cy="2308324"/>
          </a:xfrm>
          <a:prstGeom prst="rect">
            <a:avLst/>
          </a:prstGeom>
          <a:noFill/>
        </p:spPr>
        <p:txBody>
          <a:bodyPr wrap="square" rtlCol="0">
            <a:spAutoFit/>
          </a:bodyPr>
          <a:lstStyle/>
          <a:p>
            <a:pPr algn="just"/>
            <a:r>
              <a:rPr lang="en-US" sz="2400"/>
              <a:t>Suppose that the values of accounts </a:t>
            </a:r>
            <a:r>
              <a:rPr lang="en-US" sz="2400" i="1"/>
              <a:t>A </a:t>
            </a:r>
            <a:r>
              <a:rPr lang="en-US" sz="2400"/>
              <a:t>and </a:t>
            </a:r>
            <a:r>
              <a:rPr lang="en-US" sz="2400" i="1"/>
              <a:t>B </a:t>
            </a:r>
            <a:r>
              <a:rPr lang="en-US" sz="2400"/>
              <a:t>are $100 and $200, respectively. If these two transactions are executed serially, either in the order </a:t>
            </a:r>
            <a:r>
              <a:rPr lang="en-US" sz="2400" i="1"/>
              <a:t>T</a:t>
            </a:r>
            <a:r>
              <a:rPr lang="en-US" sz="2400"/>
              <a:t>1, </a:t>
            </a:r>
            <a:r>
              <a:rPr lang="en-US" sz="2400" i="1"/>
              <a:t>T</a:t>
            </a:r>
            <a:r>
              <a:rPr lang="en-US" sz="2400"/>
              <a:t>2 or the order </a:t>
            </a:r>
            <a:r>
              <a:rPr lang="en-US" sz="2400" i="1"/>
              <a:t>T</a:t>
            </a:r>
            <a:r>
              <a:rPr lang="en-US" sz="2400"/>
              <a:t>2, </a:t>
            </a:r>
            <a:r>
              <a:rPr lang="en-US" sz="2400" i="1"/>
              <a:t>T</a:t>
            </a:r>
            <a:r>
              <a:rPr lang="en-US" sz="2400"/>
              <a:t>1, then transaction </a:t>
            </a:r>
            <a:r>
              <a:rPr lang="en-US" sz="2400" i="1"/>
              <a:t>T</a:t>
            </a:r>
            <a:r>
              <a:rPr lang="en-US" sz="2400"/>
              <a:t>2 will display the value $300. If, however, these transactions are executed concurrently, then schedule 1, in Figure 3, is possible.</a:t>
            </a:r>
            <a:r>
              <a:rPr lang="en-US" sz="2400" u="sng"/>
              <a:t> </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Lock Request &amp; Granting</a:t>
            </a:r>
          </a:p>
        </p:txBody>
      </p:sp>
      <p:sp>
        <p:nvSpPr>
          <p:cNvPr id="4" name="TextBox 3"/>
          <p:cNvSpPr txBox="1"/>
          <p:nvPr/>
        </p:nvSpPr>
        <p:spPr>
          <a:xfrm>
            <a:off x="990600" y="5165229"/>
            <a:ext cx="7924800" cy="1692771"/>
          </a:xfrm>
          <a:prstGeom prst="rect">
            <a:avLst/>
          </a:prstGeom>
          <a:noFill/>
        </p:spPr>
        <p:txBody>
          <a:bodyPr wrap="square" rtlCol="0">
            <a:spAutoFit/>
          </a:bodyPr>
          <a:lstStyle/>
          <a:p>
            <a:pPr algn="just"/>
            <a:r>
              <a:rPr lang="en-US" sz="2600"/>
              <a:t>In this case, transaction T2 displays $250, which is incorrect. The reason for this mistake is that the transaction </a:t>
            </a:r>
            <a:r>
              <a:rPr lang="en-US" sz="2600" b="1">
                <a:solidFill>
                  <a:schemeClr val="accent3"/>
                </a:solidFill>
              </a:rPr>
              <a:t>T1 unlocked data item B too early</a:t>
            </a:r>
            <a:r>
              <a:rPr lang="en-US" sz="2600"/>
              <a:t>, as a result of which T2 saw an inconsistent state.</a:t>
            </a:r>
          </a:p>
        </p:txBody>
      </p:sp>
      <p:pic>
        <p:nvPicPr>
          <p:cNvPr id="5" name="Picture 4"/>
          <p:cNvPicPr/>
          <p:nvPr/>
        </p:nvPicPr>
        <p:blipFill>
          <a:blip r:embed="rId2" cstate="print"/>
          <a:srcRect l="23556" t="3011" r="16170" b="22569"/>
          <a:stretch>
            <a:fillRect/>
          </a:stretch>
        </p:blipFill>
        <p:spPr bwMode="auto">
          <a:xfrm>
            <a:off x="1066800" y="542925"/>
            <a:ext cx="7696199" cy="4257675"/>
          </a:xfrm>
          <a:prstGeom prst="rect">
            <a:avLst/>
          </a:prstGeom>
          <a:noFill/>
          <a:ln w="9525">
            <a:solidFill>
              <a:schemeClr val="tx1"/>
            </a:solidFill>
            <a:miter lim="800000"/>
            <a:headEnd/>
            <a:tailEnd/>
          </a:ln>
        </p:spPr>
      </p:pic>
      <p:sp>
        <p:nvSpPr>
          <p:cNvPr id="6" name="TextBox 5"/>
          <p:cNvSpPr txBox="1"/>
          <p:nvPr/>
        </p:nvSpPr>
        <p:spPr>
          <a:xfrm>
            <a:off x="1828800" y="4857690"/>
            <a:ext cx="5638800" cy="400110"/>
          </a:xfrm>
          <a:prstGeom prst="rect">
            <a:avLst/>
          </a:prstGeom>
          <a:noFill/>
        </p:spPr>
        <p:txBody>
          <a:bodyPr wrap="square" rtlCol="0">
            <a:spAutoFit/>
          </a:bodyPr>
          <a:lstStyle/>
          <a:p>
            <a:pPr algn="ctr"/>
            <a:r>
              <a:rPr lang="en-US" sz="2000">
                <a:solidFill>
                  <a:srgbClr val="FF0000"/>
                </a:solidFill>
              </a:rPr>
              <a:t>Figure 3 Schedule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1219200" y="2057400"/>
            <a:ext cx="3429000" cy="3785652"/>
          </a:xfrm>
          <a:prstGeom prst="rect">
            <a:avLst/>
          </a:prstGeom>
          <a:noFill/>
          <a:ln w="9525">
            <a:noFill/>
            <a:miter lim="800000"/>
            <a:headEnd/>
            <a:tailEnd/>
          </a:ln>
        </p:spPr>
        <p:txBody>
          <a:bodyPr wrap="square">
            <a:spAutoFit/>
          </a:bodyPr>
          <a:lstStyle/>
          <a:p>
            <a:r>
              <a:rPr lang="en-US" sz="2200" b="1" i="1">
                <a:solidFill>
                  <a:srgbClr val="002060"/>
                </a:solidFill>
              </a:rPr>
              <a:t>T</a:t>
            </a:r>
            <a:r>
              <a:rPr lang="en-US" sz="2200" b="1">
                <a:solidFill>
                  <a:srgbClr val="002060"/>
                </a:solidFill>
              </a:rPr>
              <a:t>3: </a:t>
            </a:r>
            <a:r>
              <a:rPr lang="en-US" sz="2400"/>
              <a:t>lock-X(</a:t>
            </a:r>
            <a:r>
              <a:rPr lang="en-US" sz="2400" i="1"/>
              <a:t>B</a:t>
            </a:r>
            <a:r>
              <a:rPr lang="en-US" sz="2400"/>
              <a:t>);</a:t>
            </a:r>
          </a:p>
          <a:p>
            <a:r>
              <a:rPr lang="en-US" sz="2400"/>
              <a:t>read(</a:t>
            </a:r>
            <a:r>
              <a:rPr lang="en-US" sz="2400" i="1"/>
              <a:t>B</a:t>
            </a:r>
            <a:r>
              <a:rPr lang="en-US" sz="2400"/>
              <a:t>);</a:t>
            </a:r>
          </a:p>
          <a:p>
            <a:r>
              <a:rPr lang="en-US" sz="2400" i="1"/>
              <a:t>B </a:t>
            </a:r>
            <a:r>
              <a:rPr lang="en-US" sz="2400"/>
              <a:t>:= </a:t>
            </a:r>
            <a:r>
              <a:rPr lang="en-US" sz="2400" i="1"/>
              <a:t>B </a:t>
            </a:r>
            <a:r>
              <a:rPr lang="en-US" sz="2400"/>
              <a:t>− 50;</a:t>
            </a:r>
          </a:p>
          <a:p>
            <a:r>
              <a:rPr lang="en-US" sz="2400"/>
              <a:t>write(</a:t>
            </a:r>
            <a:r>
              <a:rPr lang="en-US" sz="2400" i="1"/>
              <a:t>B</a:t>
            </a:r>
            <a:r>
              <a:rPr lang="en-US" sz="2400"/>
              <a:t>);</a:t>
            </a:r>
          </a:p>
          <a:p>
            <a:r>
              <a:rPr lang="en-US" sz="2400"/>
              <a:t>lock-X(</a:t>
            </a:r>
            <a:r>
              <a:rPr lang="en-US" sz="2400" i="1"/>
              <a:t>A</a:t>
            </a:r>
            <a:r>
              <a:rPr lang="en-US" sz="2400"/>
              <a:t>);</a:t>
            </a:r>
          </a:p>
          <a:p>
            <a:r>
              <a:rPr lang="en-US" sz="2400"/>
              <a:t>read(</a:t>
            </a:r>
            <a:r>
              <a:rPr lang="en-US" sz="2400" i="1"/>
              <a:t>A</a:t>
            </a:r>
            <a:r>
              <a:rPr lang="en-US" sz="2400"/>
              <a:t>);</a:t>
            </a:r>
          </a:p>
          <a:p>
            <a:r>
              <a:rPr lang="en-US" sz="2400" i="1"/>
              <a:t>A </a:t>
            </a:r>
            <a:r>
              <a:rPr lang="en-US" sz="2400"/>
              <a:t>:= </a:t>
            </a:r>
            <a:r>
              <a:rPr lang="en-US" sz="2400" i="1"/>
              <a:t>A </a:t>
            </a:r>
            <a:r>
              <a:rPr lang="en-US" sz="2400"/>
              <a:t>+ 50;</a:t>
            </a:r>
          </a:p>
          <a:p>
            <a:r>
              <a:rPr lang="en-US" sz="2400"/>
              <a:t>write(</a:t>
            </a:r>
            <a:r>
              <a:rPr lang="en-US" sz="2400" i="1"/>
              <a:t>A</a:t>
            </a:r>
            <a:r>
              <a:rPr lang="en-US" sz="2400"/>
              <a:t>);</a:t>
            </a:r>
          </a:p>
          <a:p>
            <a:r>
              <a:rPr lang="en-US" sz="2400"/>
              <a:t>unlock(</a:t>
            </a:r>
            <a:r>
              <a:rPr lang="en-US" sz="2400" i="1"/>
              <a:t>B</a:t>
            </a:r>
            <a:r>
              <a:rPr lang="en-US" sz="2400"/>
              <a:t>);</a:t>
            </a:r>
          </a:p>
          <a:p>
            <a:r>
              <a:rPr lang="en-US" sz="2400"/>
              <a:t>unlock(</a:t>
            </a:r>
            <a:r>
              <a:rPr lang="en-US" sz="2400" i="1"/>
              <a:t>A</a:t>
            </a:r>
            <a:r>
              <a:rPr lang="en-US" sz="2400"/>
              <a:t>)</a:t>
            </a:r>
            <a:endParaRPr lang="en-US" sz="2200">
              <a:solidFill>
                <a:srgbClr val="FF0000"/>
              </a:solidFill>
            </a:endParaRPr>
          </a:p>
        </p:txBody>
      </p:sp>
      <p:sp>
        <p:nvSpPr>
          <p:cNvPr id="3" name="TextBox 5"/>
          <p:cNvSpPr txBox="1">
            <a:spLocks noChangeArrowheads="1"/>
          </p:cNvSpPr>
          <p:nvPr/>
        </p:nvSpPr>
        <p:spPr bwMode="auto">
          <a:xfrm>
            <a:off x="1233487" y="0"/>
            <a:ext cx="7072313" cy="553998"/>
          </a:xfrm>
          <a:prstGeom prst="rect">
            <a:avLst/>
          </a:prstGeom>
          <a:noFill/>
          <a:ln w="9525">
            <a:noFill/>
            <a:miter lim="800000"/>
            <a:headEnd/>
            <a:tailEnd/>
          </a:ln>
        </p:spPr>
        <p:txBody>
          <a:bodyPr wrap="square">
            <a:spAutoFit/>
          </a:bodyPr>
          <a:lstStyle/>
          <a:p>
            <a:pPr algn="ctr"/>
            <a:r>
              <a:rPr lang="en-US" sz="3000" b="1" cap="small">
                <a:solidFill>
                  <a:srgbClr val="BD0773"/>
                </a:solidFill>
                <a:latin typeface="+mj-lt"/>
                <a:ea typeface="+mj-ea"/>
                <a:cs typeface="+mj-cs"/>
              </a:rPr>
              <a:t>Lock Request &amp; Granting</a:t>
            </a:r>
          </a:p>
        </p:txBody>
      </p:sp>
      <p:sp>
        <p:nvSpPr>
          <p:cNvPr id="4" name="TextBox 4"/>
          <p:cNvSpPr txBox="1">
            <a:spLocks noChangeArrowheads="1"/>
          </p:cNvSpPr>
          <p:nvPr/>
        </p:nvSpPr>
        <p:spPr bwMode="auto">
          <a:xfrm>
            <a:off x="5562600" y="2133600"/>
            <a:ext cx="2971800" cy="2677656"/>
          </a:xfrm>
          <a:prstGeom prst="rect">
            <a:avLst/>
          </a:prstGeom>
          <a:noFill/>
          <a:ln w="9525">
            <a:noFill/>
            <a:miter lim="800000"/>
            <a:headEnd/>
            <a:tailEnd/>
          </a:ln>
        </p:spPr>
        <p:txBody>
          <a:bodyPr wrap="square">
            <a:spAutoFit/>
          </a:bodyPr>
          <a:lstStyle/>
          <a:p>
            <a:r>
              <a:rPr lang="en-US" sz="2400" b="1" i="1">
                <a:solidFill>
                  <a:srgbClr val="002060"/>
                </a:solidFill>
              </a:rPr>
              <a:t>T</a:t>
            </a:r>
            <a:r>
              <a:rPr lang="en-US" sz="2400" b="1" i="1" baseline="-25000">
                <a:solidFill>
                  <a:srgbClr val="002060"/>
                </a:solidFill>
              </a:rPr>
              <a:t>4</a:t>
            </a:r>
            <a:r>
              <a:rPr lang="en-US" sz="2400"/>
              <a:t>: lock-S(</a:t>
            </a:r>
            <a:r>
              <a:rPr lang="en-US" sz="2400" i="1"/>
              <a:t>A</a:t>
            </a:r>
            <a:r>
              <a:rPr lang="en-US" sz="2400"/>
              <a:t>);</a:t>
            </a:r>
          </a:p>
          <a:p>
            <a:r>
              <a:rPr lang="en-US" sz="2400"/>
              <a:t>read(</a:t>
            </a:r>
            <a:r>
              <a:rPr lang="en-US" sz="2400" i="1"/>
              <a:t>A</a:t>
            </a:r>
            <a:r>
              <a:rPr lang="en-US" sz="2400"/>
              <a:t>);</a:t>
            </a:r>
          </a:p>
          <a:p>
            <a:r>
              <a:rPr lang="en-US" sz="2400"/>
              <a:t>lock-S(</a:t>
            </a:r>
            <a:r>
              <a:rPr lang="en-US" sz="2400" i="1"/>
              <a:t>B</a:t>
            </a:r>
            <a:r>
              <a:rPr lang="en-US" sz="2400"/>
              <a:t>);</a:t>
            </a:r>
          </a:p>
          <a:p>
            <a:r>
              <a:rPr lang="en-US" sz="2400"/>
              <a:t>read(</a:t>
            </a:r>
            <a:r>
              <a:rPr lang="en-US" sz="2400" i="1"/>
              <a:t>B</a:t>
            </a:r>
            <a:r>
              <a:rPr lang="en-US" sz="2400"/>
              <a:t>);</a:t>
            </a:r>
          </a:p>
          <a:p>
            <a:r>
              <a:rPr lang="en-US" sz="2400"/>
              <a:t>display(</a:t>
            </a:r>
            <a:r>
              <a:rPr lang="en-US" sz="2400" i="1"/>
              <a:t>A </a:t>
            </a:r>
            <a:r>
              <a:rPr lang="en-US" sz="2400"/>
              <a:t>+ </a:t>
            </a:r>
            <a:r>
              <a:rPr lang="en-US" sz="2400" i="1"/>
              <a:t>B</a:t>
            </a:r>
            <a:r>
              <a:rPr lang="en-US" sz="2400"/>
              <a:t>);</a:t>
            </a:r>
          </a:p>
          <a:p>
            <a:r>
              <a:rPr lang="en-US" sz="2400"/>
              <a:t>unlock(</a:t>
            </a:r>
            <a:r>
              <a:rPr lang="en-US" sz="2400" i="1"/>
              <a:t>A</a:t>
            </a:r>
            <a:r>
              <a:rPr lang="en-US" sz="2400"/>
              <a:t>);</a:t>
            </a:r>
          </a:p>
          <a:p>
            <a:r>
              <a:rPr lang="en-US" sz="2400"/>
              <a:t>unlock(</a:t>
            </a:r>
            <a:r>
              <a:rPr lang="en-US" sz="2400" i="1"/>
              <a:t>B</a:t>
            </a:r>
            <a:r>
              <a:rPr lang="en-US" sz="2400"/>
              <a:t>).</a:t>
            </a:r>
          </a:p>
        </p:txBody>
      </p:sp>
      <p:sp>
        <p:nvSpPr>
          <p:cNvPr id="5" name="TextBox 4"/>
          <p:cNvSpPr txBox="1"/>
          <p:nvPr/>
        </p:nvSpPr>
        <p:spPr>
          <a:xfrm>
            <a:off x="1143000" y="457200"/>
            <a:ext cx="7924800" cy="1569660"/>
          </a:xfrm>
          <a:prstGeom prst="rect">
            <a:avLst/>
          </a:prstGeom>
          <a:noFill/>
        </p:spPr>
        <p:txBody>
          <a:bodyPr wrap="square" rtlCol="0">
            <a:spAutoFit/>
          </a:bodyPr>
          <a:lstStyle/>
          <a:p>
            <a:pPr algn="just"/>
            <a:r>
              <a:rPr lang="en-US" sz="2400"/>
              <a:t>Suppose now that unlocking is delayed to the end of the transaction. Transaction </a:t>
            </a:r>
            <a:r>
              <a:rPr lang="en-US" sz="2400" i="1"/>
              <a:t>T</a:t>
            </a:r>
            <a:r>
              <a:rPr lang="en-US" sz="2400"/>
              <a:t>3 corresponds to </a:t>
            </a:r>
            <a:r>
              <a:rPr lang="en-US" sz="2400" i="1"/>
              <a:t>T</a:t>
            </a:r>
            <a:r>
              <a:rPr lang="en-US" sz="2400"/>
              <a:t>1 with unlocking delayed (Figure 4). Transaction </a:t>
            </a:r>
            <a:r>
              <a:rPr lang="en-US" sz="2400" i="1"/>
              <a:t>T</a:t>
            </a:r>
            <a:r>
              <a:rPr lang="en-US" sz="2400"/>
              <a:t>4 corresponds to </a:t>
            </a:r>
            <a:r>
              <a:rPr lang="en-US" sz="2400" i="1"/>
              <a:t>T</a:t>
            </a:r>
            <a:r>
              <a:rPr lang="en-US" sz="2400"/>
              <a:t>2 with unlocking delayed (Figure 5). </a:t>
            </a:r>
          </a:p>
        </p:txBody>
      </p:sp>
      <p:sp>
        <p:nvSpPr>
          <p:cNvPr id="6" name="TextBox 5"/>
          <p:cNvSpPr txBox="1"/>
          <p:nvPr/>
        </p:nvSpPr>
        <p:spPr>
          <a:xfrm>
            <a:off x="0" y="5791200"/>
            <a:ext cx="8153400" cy="461665"/>
          </a:xfrm>
          <a:prstGeom prst="rect">
            <a:avLst/>
          </a:prstGeom>
          <a:noFill/>
        </p:spPr>
        <p:txBody>
          <a:bodyPr wrap="square" rtlCol="0">
            <a:spAutoFit/>
          </a:bodyPr>
          <a:lstStyle/>
          <a:p>
            <a:r>
              <a:rPr lang="en-US" sz="2400"/>
              <a:t>Figure 4</a:t>
            </a:r>
            <a:r>
              <a:rPr lang="en-US" sz="2400" b="1"/>
              <a:t> </a:t>
            </a:r>
            <a:r>
              <a:rPr lang="en-US" sz="2400"/>
              <a:t>Transaction </a:t>
            </a:r>
            <a:r>
              <a:rPr lang="en-US" sz="2400" b="1" i="1"/>
              <a:t>T</a:t>
            </a:r>
            <a:r>
              <a:rPr lang="en-US" sz="2400" b="1" i="1" baseline="-25000"/>
              <a:t>3</a:t>
            </a:r>
            <a:r>
              <a:rPr lang="en-US" sz="2400" b="1"/>
              <a:t> </a:t>
            </a:r>
            <a:r>
              <a:rPr lang="en-US" sz="2400"/>
              <a:t>(transaction </a:t>
            </a:r>
            <a:r>
              <a:rPr lang="en-US" sz="2400" i="1"/>
              <a:t>T</a:t>
            </a:r>
            <a:r>
              <a:rPr lang="en-US" sz="2400"/>
              <a:t>1 with unlocking delayed).</a:t>
            </a:r>
          </a:p>
        </p:txBody>
      </p:sp>
      <p:sp>
        <p:nvSpPr>
          <p:cNvPr id="7" name="TextBox 6"/>
          <p:cNvSpPr txBox="1"/>
          <p:nvPr/>
        </p:nvSpPr>
        <p:spPr>
          <a:xfrm>
            <a:off x="3124200" y="4763869"/>
            <a:ext cx="6019800" cy="830997"/>
          </a:xfrm>
          <a:prstGeom prst="rect">
            <a:avLst/>
          </a:prstGeom>
          <a:noFill/>
        </p:spPr>
        <p:txBody>
          <a:bodyPr wrap="square" rtlCol="0">
            <a:spAutoFit/>
          </a:bodyPr>
          <a:lstStyle/>
          <a:p>
            <a:r>
              <a:rPr lang="en-US" sz="2400"/>
              <a:t>Figure 5</a:t>
            </a:r>
            <a:r>
              <a:rPr lang="en-US" sz="2400" b="1"/>
              <a:t> </a:t>
            </a:r>
            <a:r>
              <a:rPr lang="en-US" sz="2400"/>
              <a:t>Transaction </a:t>
            </a:r>
            <a:r>
              <a:rPr lang="en-US" sz="2400" b="1" i="1"/>
              <a:t>T</a:t>
            </a:r>
            <a:r>
              <a:rPr lang="en-US" sz="2400" b="1" i="1" baseline="-25000"/>
              <a:t>4</a:t>
            </a:r>
            <a:r>
              <a:rPr lang="en-US" sz="2400"/>
              <a:t>(transaction </a:t>
            </a:r>
            <a:r>
              <a:rPr lang="en-US" sz="2400" i="1"/>
              <a:t>T</a:t>
            </a:r>
            <a:r>
              <a:rPr lang="en-US" sz="2400"/>
              <a:t>2 with unlocking delayed)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2" ma:contentTypeDescription="Create a new document." ma:contentTypeScope="" ma:versionID="476c68c69262c95b975fe8de5b824441">
  <xsd:schema xmlns:xsd="http://www.w3.org/2001/XMLSchema" xmlns:xs="http://www.w3.org/2001/XMLSchema" xmlns:p="http://schemas.microsoft.com/office/2006/metadata/properties" xmlns:ns2="44866d52-1584-4d38-9e3d-4a676753bb1f" targetNamespace="http://schemas.microsoft.com/office/2006/metadata/properties" ma:root="true" ma:fieldsID="d992bf5b52c343ba492f4190894d6ae8" ns2:_="">
    <xsd:import namespace="44866d52-1584-4d38-9e3d-4a676753bb1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D1072-845F-40A7-92ED-EA188A4F8B23}">
  <ds:schemaRefs>
    <ds:schemaRef ds:uri="44866d52-1584-4d38-9e3d-4a676753bb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E9D122A-D3CF-4F9C-90DC-297FF6DEBF2A}">
  <ds:schemaRefs>
    <ds:schemaRef ds:uri="http://schemas.microsoft.com/sharepoint/v3/contenttype/forms"/>
  </ds:schemaRefs>
</ds:datastoreItem>
</file>

<file path=customXml/itemProps3.xml><?xml version="1.0" encoding="utf-8"?>
<ds:datastoreItem xmlns:ds="http://schemas.openxmlformats.org/officeDocument/2006/customXml" ds:itemID="{FCA51FE6-90C4-480A-BE19-C9FBDB3A17A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Solstice</Template>
  <Application>Microsoft Office PowerPoint</Application>
  <PresentationFormat>On-screen Show (4:3)</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dc:creator>
  <cp:revision>10</cp:revision>
  <dcterms:created xsi:type="dcterms:W3CDTF">2016-10-10T16:09:05Z</dcterms:created>
  <dcterms:modified xsi:type="dcterms:W3CDTF">2023-06-01T10:29:41Z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