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7"/>
  </p:notesMasterIdLst>
  <p:handoutMasterIdLst>
    <p:handoutMasterId r:id="rId28"/>
  </p:handoutMasterIdLst>
  <p:sldIdLst>
    <p:sldId id="275" r:id="rId5"/>
    <p:sldId id="293" r:id="rId6"/>
    <p:sldId id="31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5" r:id="rId25"/>
    <p:sldId id="364" r:id="rId26"/>
  </p:sldIdLst>
  <p:sldSz cx="9144000" cy="6858000" type="screen4x3"/>
  <p:notesSz cx="6858000" cy="9296400"/>
  <p:defaultTextStyle>
    <a:defPPr>
      <a:defRPr lang="en-GB"/>
    </a:defPPr>
    <a:lvl1pPr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1pPr>
    <a:lvl2pPr marL="457200"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2pPr>
    <a:lvl3pPr marL="914400"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3pPr>
    <a:lvl4pPr marL="1371600"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4pPr>
    <a:lvl5pPr marL="1828800"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pitchFamily="28"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pitchFamily="28"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pitchFamily="28"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pitchFamily="28"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57A3"/>
    <a:srgbClr val="FF3300"/>
    <a:srgbClr val="4F2270"/>
    <a:srgbClr val="0066FF"/>
    <a:srgbClr val="BD077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20D49-DE3D-4B15-B08B-CE70A112701B}" v="1" dt="2023-05-08T15:08:50.597"/>
    <p1510:client id="{9C4B2865-1D16-4837-BCC8-BC0599FE0896}" v="1" dt="2021-06-23T10:34:24.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4" autoAdjust="0"/>
  </p:normalViewPr>
  <p:slideViewPr>
    <p:cSldViewPr>
      <p:cViewPr varScale="1">
        <p:scale>
          <a:sx n="65" d="100"/>
          <a:sy n="65" d="100"/>
        </p:scale>
        <p:origin x="-14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HITA POOJARY" userId="S::mishita.poojary@svkmmumbai.onmicrosoft.com::a60c29ff-316d-40fb-b0c6-97fda131293e" providerId="AD" clId="Web-{9C4B2865-1D16-4837-BCC8-BC0599FE0896}"/>
    <pc:docChg chg="modSld">
      <pc:chgData name="MISHITA POOJARY" userId="S::mishita.poojary@svkmmumbai.onmicrosoft.com::a60c29ff-316d-40fb-b0c6-97fda131293e" providerId="AD" clId="Web-{9C4B2865-1D16-4837-BCC8-BC0599FE0896}" dt="2021-06-23T10:34:24.485" v="1" actId="20577"/>
      <pc:docMkLst>
        <pc:docMk/>
      </pc:docMkLst>
      <pc:sldChg chg="modSp">
        <pc:chgData name="MISHITA POOJARY" userId="S::mishita.poojary@svkmmumbai.onmicrosoft.com::a60c29ff-316d-40fb-b0c6-97fda131293e" providerId="AD" clId="Web-{9C4B2865-1D16-4837-BCC8-BC0599FE0896}" dt="2021-06-23T10:34:24.485" v="1" actId="20577"/>
        <pc:sldMkLst>
          <pc:docMk/>
          <pc:sldMk cId="0" sldId="365"/>
        </pc:sldMkLst>
        <pc:spChg chg="mod">
          <ac:chgData name="MISHITA POOJARY" userId="S::mishita.poojary@svkmmumbai.onmicrosoft.com::a60c29ff-316d-40fb-b0c6-97fda131293e" providerId="AD" clId="Web-{9C4B2865-1D16-4837-BCC8-BC0599FE0896}" dt="2021-06-23T10:34:24.485" v="1" actId="20577"/>
          <ac:spMkLst>
            <pc:docMk/>
            <pc:sldMk cId="0" sldId="365"/>
            <ac:spMk id="33795" creationId="{00000000-0000-0000-0000-000000000000}"/>
          </ac:spMkLst>
        </pc:spChg>
      </pc:sldChg>
    </pc:docChg>
  </pc:docChgLst>
  <pc:docChgLst>
    <pc:chgData name="AVINASH VORA- 57480210080" userId="S::avinash.vora80@svkmmumbai.onmicrosoft.com::7fd86b4d-1b30-4e56-a314-a232f665d9e6" providerId="AD" clId="Web-{7C820D49-DE3D-4B15-B08B-CE70A112701B}"/>
    <pc:docChg chg="sldOrd">
      <pc:chgData name="AVINASH VORA- 57480210080" userId="S::avinash.vora80@svkmmumbai.onmicrosoft.com::7fd86b4d-1b30-4e56-a314-a232f665d9e6" providerId="AD" clId="Web-{7C820D49-DE3D-4B15-B08B-CE70A112701B}" dt="2023-05-08T15:08:50.597" v="0"/>
      <pc:docMkLst>
        <pc:docMk/>
      </pc:docMkLst>
      <pc:sldChg chg="ord">
        <pc:chgData name="AVINASH VORA- 57480210080" userId="S::avinash.vora80@svkmmumbai.onmicrosoft.com::7fd86b4d-1b30-4e56-a314-a232f665d9e6" providerId="AD" clId="Web-{7C820D49-DE3D-4B15-B08B-CE70A112701B}" dt="2023-05-08T15:08:50.597" v="0"/>
        <pc:sldMkLst>
          <pc:docMk/>
          <pc:sldMk cId="0" sldId="3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mn-ea"/>
              </a:defRPr>
            </a:lvl1pPr>
          </a:lstStyle>
          <a:p>
            <a:pPr>
              <a:defRPr/>
            </a:pPr>
            <a:endParaRPr lang="en-GB"/>
          </a:p>
        </p:txBody>
      </p:sp>
      <p:sp>
        <p:nvSpPr>
          <p:cNvPr id="18435" name="Rectangle 3"/>
          <p:cNvSpPr>
            <a:spLocks noGrp="1" noChangeArrowheads="1"/>
          </p:cNvSpPr>
          <p:nvPr>
            <p:ph type="dt" sz="quarter" idx="1"/>
          </p:nvPr>
        </p:nvSpPr>
        <p:spPr bwMode="auto">
          <a:xfrm>
            <a:off x="3886200" y="0"/>
            <a:ext cx="29718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mn-ea"/>
              </a:defRPr>
            </a:lvl1pPr>
          </a:lstStyle>
          <a:p>
            <a:pPr>
              <a:defRPr/>
            </a:pPr>
            <a:endParaRPr lang="en-GB"/>
          </a:p>
        </p:txBody>
      </p:sp>
      <p:sp>
        <p:nvSpPr>
          <p:cNvPr id="18436" name="Rectangle 4"/>
          <p:cNvSpPr>
            <a:spLocks noGrp="1" noChangeArrowheads="1"/>
          </p:cNvSpPr>
          <p:nvPr>
            <p:ph type="ftr" sz="quarter" idx="2"/>
          </p:nvPr>
        </p:nvSpPr>
        <p:spPr bwMode="auto">
          <a:xfrm>
            <a:off x="0" y="8832850"/>
            <a:ext cx="29718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mn-ea"/>
              </a:defRPr>
            </a:lvl1pPr>
          </a:lstStyle>
          <a:p>
            <a:pPr>
              <a:defRPr/>
            </a:pPr>
            <a:endParaRPr lang="en-GB"/>
          </a:p>
        </p:txBody>
      </p:sp>
      <p:sp>
        <p:nvSpPr>
          <p:cNvPr id="18437" name="Rectangle 5"/>
          <p:cNvSpPr>
            <a:spLocks noGrp="1" noChangeArrowheads="1"/>
          </p:cNvSpPr>
          <p:nvPr>
            <p:ph type="sldNum" sz="quarter" idx="3"/>
          </p:nvPr>
        </p:nvSpPr>
        <p:spPr bwMode="auto">
          <a:xfrm>
            <a:off x="3886200" y="8832850"/>
            <a:ext cx="29718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ea typeface="+mn-ea"/>
              </a:defRPr>
            </a:lvl1pPr>
          </a:lstStyle>
          <a:p>
            <a:pPr>
              <a:defRPr/>
            </a:pPr>
            <a:fld id="{3C2DB4A7-18CE-433E-B5BB-F2903ACB914E}" type="slidenum">
              <a:rPr lang="en-GB"/>
              <a:pPr>
                <a:defRPr/>
              </a:pPr>
              <a:t>‹#›</a:t>
            </a:fld>
            <a:endParaRPr lang="en-GB"/>
          </a:p>
        </p:txBody>
      </p:sp>
    </p:spTree>
    <p:extLst>
      <p:ext uri="{BB962C8B-B14F-4D97-AF65-F5344CB8AC3E}">
        <p14:creationId xmlns:p14="http://schemas.microsoft.com/office/powerpoint/2010/main" val="3658118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atin typeface="Times New Roman" charset="0"/>
                <a:ea typeface="+mn-ea"/>
              </a:defRPr>
            </a:lvl1pPr>
          </a:lstStyle>
          <a:p>
            <a:pPr>
              <a:defRPr/>
            </a:pPr>
            <a:endParaRPr lang="en-GB"/>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atin typeface="Times New Roman" charset="0"/>
                <a:ea typeface="+mn-ea"/>
              </a:defRPr>
            </a:lvl1pPr>
          </a:lstStyle>
          <a:p>
            <a:pPr>
              <a:defRPr/>
            </a:pPr>
            <a:fld id="{AB277CAB-F9DD-4239-883C-6A5E569C3E44}" type="datetimeFigureOut">
              <a:rPr lang="en-US"/>
              <a:pPr>
                <a:defRPr/>
              </a:pPr>
              <a:t>5/8/2023</a:t>
            </a:fld>
            <a:endParaRPr lang="en-GB"/>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atin typeface="Times New Roman" charset="0"/>
                <a:ea typeface="+mn-ea"/>
              </a:defRPr>
            </a:lvl1pPr>
          </a:lstStyle>
          <a:p>
            <a:pPr>
              <a:defRPr/>
            </a:pPr>
            <a:endParaRPr lang="en-GB"/>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atin typeface="Times New Roman" charset="0"/>
                <a:ea typeface="+mn-ea"/>
              </a:defRPr>
            </a:lvl1pPr>
          </a:lstStyle>
          <a:p>
            <a:pPr>
              <a:defRPr/>
            </a:pPr>
            <a:fld id="{8F52D4A4-F38F-47EA-BDF2-9AFD910B7CE8}" type="slidenum">
              <a:rPr lang="en-GB"/>
              <a:pPr>
                <a:defRPr/>
              </a:pPr>
              <a:t>‹#›</a:t>
            </a:fld>
            <a:endParaRPr lang="en-GB"/>
          </a:p>
        </p:txBody>
      </p:sp>
    </p:spTree>
    <p:extLst>
      <p:ext uri="{BB962C8B-B14F-4D97-AF65-F5344CB8AC3E}">
        <p14:creationId xmlns:p14="http://schemas.microsoft.com/office/powerpoint/2010/main" val="38326418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7E9C4F-4109-4AC4-8459-D0F0BE068AED}" type="slidenum">
              <a:rPr lang="en-GB" smtClean="0">
                <a:latin typeface="Times New Roman" pitchFamily="18" charset="0"/>
                <a:ea typeface="ＭＳ Ｐゴシック" pitchFamily="28" charset="-128"/>
              </a:rPr>
              <a:pPr/>
              <a:t>1</a:t>
            </a:fld>
            <a:endParaRPr lang="en-GB">
              <a:latin typeface="Times New Roman" pitchFamily="18" charset="0"/>
              <a:ea typeface="ＭＳ Ｐゴシック" pitchFamily="28" charset="-128"/>
            </a:endParaRPr>
          </a:p>
        </p:txBody>
      </p:sp>
    </p:spTree>
    <p:extLst>
      <p:ext uri="{BB962C8B-B14F-4D97-AF65-F5344CB8AC3E}">
        <p14:creationId xmlns:p14="http://schemas.microsoft.com/office/powerpoint/2010/main" val="17778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2B8E92-24B5-49B2-B6EE-4D448AB7D571}" type="slidenum">
              <a:rPr lang="en-GB" smtClean="0">
                <a:latin typeface="Times New Roman" pitchFamily="18" charset="0"/>
                <a:ea typeface="ＭＳ Ｐゴシック" pitchFamily="28" charset="-128"/>
              </a:rPr>
              <a:pPr/>
              <a:t>2</a:t>
            </a:fld>
            <a:endParaRPr lang="en-GB">
              <a:latin typeface="Times New Roman" pitchFamily="18" charset="0"/>
              <a:ea typeface="ＭＳ Ｐゴシック" pitchFamily="28" charset="-128"/>
            </a:endParaRPr>
          </a:p>
        </p:txBody>
      </p:sp>
    </p:spTree>
    <p:extLst>
      <p:ext uri="{BB962C8B-B14F-4D97-AF65-F5344CB8AC3E}">
        <p14:creationId xmlns:p14="http://schemas.microsoft.com/office/powerpoint/2010/main" val="27001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fld id="{ECBEA21B-4673-4515-A2F8-976B4968F4F8}" type="datetimeFigureOut">
              <a:rPr lang="en-US" smtClean="0"/>
              <a:pPr>
                <a:defRPr/>
              </a:pPr>
              <a:t>5/8/2023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8BD816CD-6A68-4AFF-9B69-552A9416476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51BD977-9EF5-489D-9B45-548BB9D28F8A}" type="datetimeFigureOut">
              <a:rPr lang="en-US" smtClean="0"/>
              <a:pPr>
                <a:defRPr/>
              </a:pPr>
              <a:t>5/8/2023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447B55-F1C3-465F-BCEC-A98E5FFAC619}"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235CF3C-B17D-499A-A222-5A1B9A6A20C5}" type="datetimeFigureOut">
              <a:rPr lang="en-US" smtClean="0"/>
              <a:pPr>
                <a:defRPr/>
              </a:pPr>
              <a:t>5/8/2023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F7CBA74-417D-42EA-A395-96F8BAF8B01C}"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fld id="{88D447F3-A480-4669-A60D-EEBFCF4C6304}" type="datetimeFigureOut">
              <a:rPr lang="en-US" smtClean="0"/>
              <a:pPr>
                <a:defRPr/>
              </a:pPr>
              <a:t>5/8/2023</a:t>
            </a:fld>
            <a:endParaRPr lang="en-US"/>
          </a:p>
        </p:txBody>
      </p:sp>
      <p:sp>
        <p:nvSpPr>
          <p:cNvPr id="9" name="Slide Number Placeholder 8"/>
          <p:cNvSpPr>
            <a:spLocks noGrp="1"/>
          </p:cNvSpPr>
          <p:nvPr>
            <p:ph type="sldNum" sz="quarter" idx="15"/>
          </p:nvPr>
        </p:nvSpPr>
        <p:spPr/>
        <p:txBody>
          <a:bodyPr rtlCol="0"/>
          <a:lstStyle/>
          <a:p>
            <a:pPr>
              <a:defRPr/>
            </a:pPr>
            <a:fld id="{B90C9EA0-1889-40C4-8B71-3B27B394E548}"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fld id="{0CEDB683-93B3-4AB7-8FF9-081ECBD100DF}" type="datetimeFigureOut">
              <a:rPr lang="en-US" smtClean="0"/>
              <a:pPr>
                <a:defRPr/>
              </a:pPr>
              <a:t>5/8/2023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A9AA0765-21ED-4523-96AB-CE05541C444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1B13A65-3681-4238-9E98-A1EE8F88C088}" type="datetimeFigureOut">
              <a:rPr lang="en-US" smtClean="0"/>
              <a:pPr>
                <a:defRPr/>
              </a:pPr>
              <a:t>5/8/2023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B9435F-CCE2-4060-ACD9-5B5345E763BE}"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fld id="{766E6119-BDEA-4F21-9B79-76B74CCFE8C0}" type="datetimeFigureOut">
              <a:rPr lang="en-US" smtClean="0"/>
              <a:pPr>
                <a:defRPr/>
              </a:pPr>
              <a:t>5/8/2023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ED768CE-5888-4D68-B3D7-2F9724F2FB49}"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fld id="{383BBC4B-8B7B-4476-B240-D4FDF18D2C17}" type="datetimeFigureOut">
              <a:rPr lang="en-US" smtClean="0"/>
              <a:pPr>
                <a:defRPr/>
              </a:pPr>
              <a:t>5/8/2023</a:t>
            </a:fld>
            <a:endParaRPr lang="en-US"/>
          </a:p>
        </p:txBody>
      </p:sp>
      <p:sp>
        <p:nvSpPr>
          <p:cNvPr id="7" name="Slide Number Placeholder 6"/>
          <p:cNvSpPr>
            <a:spLocks noGrp="1"/>
          </p:cNvSpPr>
          <p:nvPr>
            <p:ph type="sldNum" sz="quarter" idx="11"/>
          </p:nvPr>
        </p:nvSpPr>
        <p:spPr/>
        <p:txBody>
          <a:bodyPr rtlCol="0"/>
          <a:lstStyle/>
          <a:p>
            <a:pPr>
              <a:defRPr/>
            </a:pPr>
            <a:fld id="{2CCFB0ED-19D2-4A35-A0A4-C73FC0AD67C6}"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404F0BD-8410-4E1E-B8BC-BA293D26F3FB}" type="datetimeFigureOut">
              <a:rPr lang="en-US" smtClean="0"/>
              <a:pPr>
                <a:defRPr/>
              </a:pPr>
              <a:t>5/8/2023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628E697-B279-46D9-9E0E-BB05175925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fld id="{D1045DB9-8123-478B-8CCB-0523012AF477}" type="datetimeFigureOut">
              <a:rPr lang="en-US" smtClean="0"/>
              <a:pPr>
                <a:defRPr/>
              </a:pPr>
              <a:t>5/8/2023</a:t>
            </a:fld>
            <a:endParaRPr lang="en-US"/>
          </a:p>
        </p:txBody>
      </p:sp>
      <p:sp>
        <p:nvSpPr>
          <p:cNvPr id="22" name="Slide Number Placeholder 21"/>
          <p:cNvSpPr>
            <a:spLocks noGrp="1"/>
          </p:cNvSpPr>
          <p:nvPr>
            <p:ph type="sldNum" sz="quarter" idx="15"/>
          </p:nvPr>
        </p:nvSpPr>
        <p:spPr/>
        <p:txBody>
          <a:bodyPr rtlCol="0"/>
          <a:lstStyle/>
          <a:p>
            <a:pPr>
              <a:defRPr/>
            </a:pPr>
            <a:fld id="{709579B9-BC2D-4A88-9800-2AEDE54CD67B}"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fld id="{088A9E30-72BB-49F9-AB0F-D36D8098812B}" type="datetimeFigureOut">
              <a:rPr lang="en-US" smtClean="0"/>
              <a:pPr>
                <a:defRPr/>
              </a:pPr>
              <a:t>5/8/2023</a:t>
            </a:fld>
            <a:endParaRPr lang="en-US"/>
          </a:p>
        </p:txBody>
      </p:sp>
      <p:sp>
        <p:nvSpPr>
          <p:cNvPr id="18" name="Slide Number Placeholder 17"/>
          <p:cNvSpPr>
            <a:spLocks noGrp="1"/>
          </p:cNvSpPr>
          <p:nvPr>
            <p:ph type="sldNum" sz="quarter" idx="11"/>
          </p:nvPr>
        </p:nvSpPr>
        <p:spPr/>
        <p:txBody>
          <a:bodyPr rtlCol="0"/>
          <a:lstStyle/>
          <a:p>
            <a:pPr>
              <a:defRPr/>
            </a:pPr>
            <a:fld id="{5AB0FC90-4AF3-4BEA-B56B-229B84838FD3}"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fld id="{4FAAF47F-2A08-47C2-8E48-D5ABD2A1A8B0}" type="datetimeFigureOut">
              <a:rPr lang="en-US" smtClean="0"/>
              <a:pPr>
                <a:defRPr/>
              </a:pPr>
              <a:t>5/8/2023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9FEEBE38-74C0-4B3F-8ABD-4BA2FF30D62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3" name="Text Box 55"/>
          <p:cNvSpPr txBox="1">
            <a:spLocks noChangeArrowheads="1"/>
          </p:cNvSpPr>
          <p:nvPr/>
        </p:nvSpPr>
        <p:spPr bwMode="auto">
          <a:xfrm>
            <a:off x="949325" y="2343150"/>
            <a:ext cx="184150" cy="1190625"/>
          </a:xfrm>
          <a:prstGeom prst="rect">
            <a:avLst/>
          </a:prstGeom>
          <a:noFill/>
          <a:ln w="9525">
            <a:noFill/>
            <a:miter lim="800000"/>
            <a:headEnd/>
            <a:tailEnd/>
          </a:ln>
        </p:spPr>
        <p:txBody>
          <a:bodyPr wrap="none">
            <a:spAutoFit/>
          </a:bodyPr>
          <a:lstStyle/>
          <a:p>
            <a:pPr marL="265113" indent="-265113">
              <a:tabLst>
                <a:tab pos="265113" algn="l"/>
              </a:tabLst>
            </a:pPr>
            <a:endParaRPr lang="en-GB" sz="3600" b="1">
              <a:latin typeface="Arial" charset="0"/>
            </a:endParaRPr>
          </a:p>
          <a:p>
            <a:pPr marL="265113" indent="-265113">
              <a:tabLst>
                <a:tab pos="265113" algn="l"/>
              </a:tabLst>
            </a:pPr>
            <a:endParaRPr lang="en-GB" sz="3600" b="1">
              <a:latin typeface="Arial" charset="0"/>
            </a:endParaRPr>
          </a:p>
        </p:txBody>
      </p:sp>
      <p:sp>
        <p:nvSpPr>
          <p:cNvPr id="27704" name="Rectangle 56"/>
          <p:cNvSpPr>
            <a:spLocks noChangeArrowheads="1"/>
          </p:cNvSpPr>
          <p:nvPr/>
        </p:nvSpPr>
        <p:spPr bwMode="auto">
          <a:xfrm>
            <a:off x="385763" y="277813"/>
            <a:ext cx="7772400" cy="3836987"/>
          </a:xfrm>
          <a:prstGeom prst="rect">
            <a:avLst/>
          </a:prstGeom>
          <a:noFill/>
          <a:ln w="9525">
            <a:noFill/>
            <a:miter lim="800000"/>
            <a:headEnd/>
            <a:tailEnd/>
          </a:ln>
          <a:effectLst/>
        </p:spPr>
        <p:txBody>
          <a:bodyPr anchor="ctr"/>
          <a:lstStyle/>
          <a:p>
            <a:pPr algn="ctr">
              <a:defRPr/>
            </a:pPr>
            <a:br>
              <a:rPr lang="en-US" sz="4400" b="1" dirty="0">
                <a:solidFill>
                  <a:schemeClr val="accent2"/>
                </a:solidFill>
                <a:effectLst>
                  <a:outerShdw blurRad="38100" dist="38100" dir="2700000" algn="tl">
                    <a:srgbClr val="000000"/>
                  </a:outerShdw>
                </a:effectLst>
                <a:latin typeface="Arial" charset="0"/>
                <a:ea typeface="+mn-ea"/>
              </a:rPr>
            </a:br>
            <a:r>
              <a:rPr lang="en-US" sz="4800" b="1" dirty="0">
                <a:solidFill>
                  <a:schemeClr val="accent2"/>
                </a:solidFill>
                <a:effectLst>
                  <a:outerShdw blurRad="38100" dist="38100" dir="2700000" algn="tl">
                    <a:srgbClr val="000000"/>
                  </a:outerShdw>
                </a:effectLst>
                <a:latin typeface="Arial" charset="0"/>
                <a:ea typeface="+mn-ea"/>
              </a:rPr>
              <a:t>Recovery System</a:t>
            </a:r>
            <a:endParaRPr lang="en-GB" sz="4800" b="1" dirty="0">
              <a:solidFill>
                <a:schemeClr val="accent2"/>
              </a:solidFill>
              <a:effectLst>
                <a:outerShdw blurRad="38100" dist="38100" dir="2700000" algn="tl">
                  <a:srgbClr val="000000"/>
                </a:outerShdw>
              </a:effectLst>
              <a:latin typeface="Arial"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27703">
                                            <p:txEl>
                                              <p:pRg st="0" end="0"/>
                                            </p:txEl>
                                          </p:spTgt>
                                        </p:tgtEl>
                                        <p:attrNameLst>
                                          <p:attrName>style.visibility</p:attrName>
                                        </p:attrNameLst>
                                      </p:cBhvr>
                                      <p:to>
                                        <p:strVal val="visible"/>
                                      </p:to>
                                    </p:set>
                                    <p:animEffect transition="in" filter="dissolve">
                                      <p:cBhvr>
                                        <p:cTn id="7" dur="500"/>
                                        <p:tgtEl>
                                          <p:spTgt spid="277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fontScale="90000"/>
          </a:bodyPr>
          <a:lstStyle/>
          <a:p>
            <a:pPr algn="ctr"/>
            <a:r>
              <a:rPr lang="en-US" b="1" dirty="0">
                <a:solidFill>
                  <a:srgbClr val="BD0773"/>
                </a:solidFill>
              </a:rPr>
              <a:t>Log Records and Database Modification</a:t>
            </a:r>
            <a:endParaRPr lang="en-US" dirty="0">
              <a:solidFill>
                <a:srgbClr val="BD0773"/>
              </a:solidFill>
            </a:endParaRPr>
          </a:p>
        </p:txBody>
      </p:sp>
      <p:sp>
        <p:nvSpPr>
          <p:cNvPr id="33795" name="Rectangle 3"/>
          <p:cNvSpPr>
            <a:spLocks noGrp="1" noChangeArrowheads="1"/>
          </p:cNvSpPr>
          <p:nvPr>
            <p:ph sz="quarter" idx="1"/>
          </p:nvPr>
        </p:nvSpPr>
        <p:spPr>
          <a:xfrm>
            <a:off x="0" y="620688"/>
            <a:ext cx="8820472" cy="648072"/>
          </a:xfrm>
        </p:spPr>
        <p:txBody>
          <a:bodyPr>
            <a:noAutofit/>
          </a:bodyPr>
          <a:lstStyle/>
          <a:p>
            <a:r>
              <a:rPr lang="en-US" dirty="0"/>
              <a:t>Consider our simplified banking system. </a:t>
            </a:r>
          </a:p>
          <a:p>
            <a:pPr algn="just">
              <a:buNone/>
            </a:pPr>
            <a:endParaRPr lang="en-US" dirty="0"/>
          </a:p>
          <a:p>
            <a:pPr lvl="0" algn="just">
              <a:buNone/>
            </a:pPr>
            <a:endParaRPr lang="en-US" dirty="0"/>
          </a:p>
          <a:p>
            <a:pPr marL="273050" indent="-36513" algn="just">
              <a:buNone/>
            </a:pPr>
            <a:endParaRPr lang="en-US" dirty="0"/>
          </a:p>
        </p:txBody>
      </p:sp>
      <p:sp>
        <p:nvSpPr>
          <p:cNvPr id="4" name="TextBox 3"/>
          <p:cNvSpPr txBox="1"/>
          <p:nvPr/>
        </p:nvSpPr>
        <p:spPr>
          <a:xfrm>
            <a:off x="395536" y="1412776"/>
            <a:ext cx="3600400" cy="4154984"/>
          </a:xfrm>
          <a:prstGeom prst="rect">
            <a:avLst/>
          </a:prstGeom>
          <a:noFill/>
        </p:spPr>
        <p:txBody>
          <a:bodyPr wrap="square" rtlCol="0">
            <a:spAutoFit/>
          </a:bodyPr>
          <a:lstStyle/>
          <a:p>
            <a:r>
              <a:rPr lang="en-US" dirty="0">
                <a:solidFill>
                  <a:srgbClr val="002060"/>
                </a:solidFill>
              </a:rPr>
              <a:t>Let </a:t>
            </a:r>
            <a:r>
              <a:rPr lang="en-US" i="1" dirty="0">
                <a:solidFill>
                  <a:srgbClr val="002060"/>
                </a:solidFill>
              </a:rPr>
              <a:t>T</a:t>
            </a:r>
            <a:r>
              <a:rPr lang="en-US" dirty="0">
                <a:solidFill>
                  <a:srgbClr val="002060"/>
                </a:solidFill>
              </a:rPr>
              <a:t>0 be a transaction that transfers $50 from account </a:t>
            </a:r>
            <a:r>
              <a:rPr lang="en-US" i="1" dirty="0">
                <a:solidFill>
                  <a:srgbClr val="002060"/>
                </a:solidFill>
              </a:rPr>
              <a:t>A </a:t>
            </a:r>
            <a:r>
              <a:rPr lang="en-US" dirty="0">
                <a:solidFill>
                  <a:srgbClr val="002060"/>
                </a:solidFill>
              </a:rPr>
              <a:t>to account </a:t>
            </a:r>
            <a:r>
              <a:rPr lang="en-US" i="1" dirty="0">
                <a:solidFill>
                  <a:srgbClr val="002060"/>
                </a:solidFill>
              </a:rPr>
              <a:t>B</a:t>
            </a:r>
            <a:r>
              <a:rPr lang="en-US" dirty="0">
                <a:solidFill>
                  <a:srgbClr val="002060"/>
                </a:solidFill>
              </a:rPr>
              <a:t>:</a:t>
            </a:r>
          </a:p>
          <a:p>
            <a:endParaRPr lang="en-US" i="1" dirty="0"/>
          </a:p>
          <a:p>
            <a:r>
              <a:rPr lang="en-US" i="1" dirty="0"/>
              <a:t>T</a:t>
            </a:r>
            <a:r>
              <a:rPr lang="en-US" dirty="0"/>
              <a:t>0: read(</a:t>
            </a:r>
            <a:r>
              <a:rPr lang="en-US" i="1" dirty="0"/>
              <a:t>A</a:t>
            </a:r>
            <a:r>
              <a:rPr lang="en-US" dirty="0"/>
              <a:t>);</a:t>
            </a:r>
          </a:p>
          <a:p>
            <a:r>
              <a:rPr lang="en-US" i="1" dirty="0"/>
              <a:t>A </a:t>
            </a:r>
            <a:r>
              <a:rPr lang="en-US" dirty="0"/>
              <a:t>:= </a:t>
            </a:r>
            <a:r>
              <a:rPr lang="en-US" i="1" dirty="0"/>
              <a:t>A </a:t>
            </a:r>
            <a:r>
              <a:rPr lang="en-US" dirty="0"/>
              <a:t>− 50;</a:t>
            </a:r>
          </a:p>
          <a:p>
            <a:r>
              <a:rPr lang="en-US" dirty="0"/>
              <a:t>write(</a:t>
            </a:r>
            <a:r>
              <a:rPr lang="en-US" i="1" dirty="0"/>
              <a:t>A</a:t>
            </a:r>
            <a:r>
              <a:rPr lang="en-US" dirty="0"/>
              <a:t>);</a:t>
            </a:r>
          </a:p>
          <a:p>
            <a:r>
              <a:rPr lang="en-US" dirty="0"/>
              <a:t>read(</a:t>
            </a:r>
            <a:r>
              <a:rPr lang="en-US" i="1" dirty="0"/>
              <a:t>B</a:t>
            </a:r>
            <a:r>
              <a:rPr lang="en-US" dirty="0"/>
              <a:t>);</a:t>
            </a:r>
          </a:p>
          <a:p>
            <a:r>
              <a:rPr lang="en-US" i="1" dirty="0"/>
              <a:t>B </a:t>
            </a:r>
            <a:r>
              <a:rPr lang="en-US" dirty="0"/>
              <a:t>:= </a:t>
            </a:r>
            <a:r>
              <a:rPr lang="en-US" i="1" dirty="0"/>
              <a:t>B </a:t>
            </a:r>
            <a:r>
              <a:rPr lang="en-US" dirty="0"/>
              <a:t>+ 50;</a:t>
            </a:r>
          </a:p>
          <a:p>
            <a:r>
              <a:rPr lang="en-US" dirty="0"/>
              <a:t>write(</a:t>
            </a:r>
            <a:r>
              <a:rPr lang="en-US" i="1" dirty="0"/>
              <a:t>B</a:t>
            </a:r>
            <a:r>
              <a:rPr lang="en-US" dirty="0"/>
              <a:t>).</a:t>
            </a:r>
          </a:p>
          <a:p>
            <a:endParaRPr lang="en-US" dirty="0"/>
          </a:p>
        </p:txBody>
      </p:sp>
      <p:sp>
        <p:nvSpPr>
          <p:cNvPr id="5" name="TextBox 4"/>
          <p:cNvSpPr txBox="1"/>
          <p:nvPr/>
        </p:nvSpPr>
        <p:spPr>
          <a:xfrm>
            <a:off x="4932040" y="1556792"/>
            <a:ext cx="3168352" cy="3416320"/>
          </a:xfrm>
          <a:prstGeom prst="rect">
            <a:avLst/>
          </a:prstGeom>
          <a:noFill/>
        </p:spPr>
        <p:txBody>
          <a:bodyPr wrap="square" rtlCol="0">
            <a:spAutoFit/>
          </a:bodyPr>
          <a:lstStyle/>
          <a:p>
            <a:r>
              <a:rPr lang="en-US" dirty="0">
                <a:solidFill>
                  <a:srgbClr val="002060"/>
                </a:solidFill>
              </a:rPr>
              <a:t>Let </a:t>
            </a:r>
            <a:r>
              <a:rPr lang="en-US" i="1" dirty="0">
                <a:solidFill>
                  <a:srgbClr val="002060"/>
                </a:solidFill>
              </a:rPr>
              <a:t>T</a:t>
            </a:r>
            <a:r>
              <a:rPr lang="en-US" dirty="0">
                <a:solidFill>
                  <a:srgbClr val="002060"/>
                </a:solidFill>
              </a:rPr>
              <a:t>1 be a transaction that withdraws $100 from account </a:t>
            </a:r>
            <a:r>
              <a:rPr lang="en-US" i="1" dirty="0">
                <a:solidFill>
                  <a:srgbClr val="002060"/>
                </a:solidFill>
              </a:rPr>
              <a:t>C</a:t>
            </a:r>
            <a:r>
              <a:rPr lang="en-US" dirty="0">
                <a:solidFill>
                  <a:srgbClr val="002060"/>
                </a:solidFill>
              </a:rPr>
              <a:t>:</a:t>
            </a:r>
          </a:p>
          <a:p>
            <a:r>
              <a:rPr lang="en-US" i="1" dirty="0"/>
              <a:t> </a:t>
            </a:r>
            <a:endParaRPr lang="en-US" dirty="0"/>
          </a:p>
          <a:p>
            <a:r>
              <a:rPr lang="en-US" i="1" dirty="0"/>
              <a:t>T</a:t>
            </a:r>
            <a:r>
              <a:rPr lang="en-US" dirty="0"/>
              <a:t>1: read(</a:t>
            </a:r>
            <a:r>
              <a:rPr lang="en-US" i="1" dirty="0"/>
              <a:t>C</a:t>
            </a:r>
            <a:r>
              <a:rPr lang="en-US" dirty="0"/>
              <a:t>);</a:t>
            </a:r>
          </a:p>
          <a:p>
            <a:r>
              <a:rPr lang="en-US" i="1" dirty="0"/>
              <a:t>C </a:t>
            </a:r>
            <a:r>
              <a:rPr lang="en-US" dirty="0"/>
              <a:t>:= </a:t>
            </a:r>
            <a:r>
              <a:rPr lang="en-US" i="1" dirty="0"/>
              <a:t>C </a:t>
            </a:r>
            <a:r>
              <a:rPr lang="en-US" dirty="0"/>
              <a:t>− 100;</a:t>
            </a:r>
          </a:p>
          <a:p>
            <a:r>
              <a:rPr lang="en-US" dirty="0"/>
              <a:t>write(</a:t>
            </a:r>
            <a:r>
              <a:rPr lang="en-US" i="1" dirty="0"/>
              <a:t>C</a:t>
            </a:r>
            <a:r>
              <a:rPr lang="en-US" dirty="0"/>
              <a:t>).</a:t>
            </a:r>
          </a:p>
          <a:p>
            <a:r>
              <a:rPr lang="en-US" dirty="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fontScale="90000"/>
          </a:bodyPr>
          <a:lstStyle/>
          <a:p>
            <a:pPr algn="ctr"/>
            <a:r>
              <a:rPr lang="en-US" b="1" dirty="0">
                <a:solidFill>
                  <a:srgbClr val="BD0773"/>
                </a:solidFill>
              </a:rPr>
              <a:t>Log Records and Database Modification</a:t>
            </a:r>
            <a:endParaRPr lang="en-US" dirty="0">
              <a:solidFill>
                <a:srgbClr val="BD0773"/>
              </a:solidFill>
            </a:endParaRPr>
          </a:p>
        </p:txBody>
      </p:sp>
      <p:sp>
        <p:nvSpPr>
          <p:cNvPr id="33795" name="Rectangle 3"/>
          <p:cNvSpPr>
            <a:spLocks noGrp="1" noChangeArrowheads="1"/>
          </p:cNvSpPr>
          <p:nvPr>
            <p:ph sz="quarter" idx="1"/>
          </p:nvPr>
        </p:nvSpPr>
        <p:spPr>
          <a:xfrm>
            <a:off x="0" y="620688"/>
            <a:ext cx="8820472" cy="648072"/>
          </a:xfrm>
        </p:spPr>
        <p:txBody>
          <a:bodyPr>
            <a:noAutofit/>
          </a:bodyPr>
          <a:lstStyle/>
          <a:p>
            <a:r>
              <a:rPr lang="en-US" dirty="0"/>
              <a:t>The following figure  shows the log records of the combined effect of both the transactions:</a:t>
            </a:r>
          </a:p>
          <a:p>
            <a:pPr>
              <a:buNone/>
            </a:pPr>
            <a:r>
              <a:rPr lang="en-US" dirty="0"/>
              <a:t> </a:t>
            </a:r>
          </a:p>
          <a:p>
            <a:pPr algn="just">
              <a:buNone/>
            </a:pPr>
            <a:endParaRPr lang="en-US" dirty="0"/>
          </a:p>
          <a:p>
            <a:pPr lvl="0" algn="just">
              <a:buNone/>
            </a:pPr>
            <a:endParaRPr lang="en-US" dirty="0"/>
          </a:p>
          <a:p>
            <a:pPr marL="273050" indent="-36513" algn="just">
              <a:buNone/>
            </a:pPr>
            <a:endParaRPr lang="en-US" dirty="0"/>
          </a:p>
        </p:txBody>
      </p:sp>
      <p:sp>
        <p:nvSpPr>
          <p:cNvPr id="4" name="TextBox 3"/>
          <p:cNvSpPr txBox="1"/>
          <p:nvPr/>
        </p:nvSpPr>
        <p:spPr>
          <a:xfrm>
            <a:off x="1907704" y="2110204"/>
            <a:ext cx="4392488" cy="3539430"/>
          </a:xfrm>
          <a:prstGeom prst="rect">
            <a:avLst/>
          </a:prstGeom>
          <a:noFill/>
        </p:spPr>
        <p:txBody>
          <a:bodyPr wrap="square" rtlCol="0">
            <a:spAutoFit/>
          </a:bodyPr>
          <a:lstStyle/>
          <a:p>
            <a:r>
              <a:rPr lang="en-US" sz="2800" dirty="0"/>
              <a:t>&lt;</a:t>
            </a:r>
            <a:r>
              <a:rPr lang="en-US" sz="2800" i="1" dirty="0"/>
              <a:t>T</a:t>
            </a:r>
            <a:r>
              <a:rPr lang="en-US" sz="2800" dirty="0"/>
              <a:t>0 start&gt;</a:t>
            </a:r>
          </a:p>
          <a:p>
            <a:r>
              <a:rPr lang="en-US" sz="2800" dirty="0"/>
              <a:t>&lt;</a:t>
            </a:r>
            <a:r>
              <a:rPr lang="en-US" sz="2800" i="1" dirty="0"/>
              <a:t>T</a:t>
            </a:r>
            <a:r>
              <a:rPr lang="en-US" sz="2800" dirty="0"/>
              <a:t>0 , </a:t>
            </a:r>
            <a:r>
              <a:rPr lang="en-US" sz="2800" i="1" dirty="0"/>
              <a:t>A</a:t>
            </a:r>
            <a:r>
              <a:rPr lang="en-US" sz="2800" dirty="0"/>
              <a:t>, 1000, 950&gt;</a:t>
            </a:r>
          </a:p>
          <a:p>
            <a:r>
              <a:rPr lang="en-US" sz="2800" dirty="0"/>
              <a:t>&lt;</a:t>
            </a:r>
            <a:r>
              <a:rPr lang="en-US" sz="2800" i="1" dirty="0"/>
              <a:t>T</a:t>
            </a:r>
            <a:r>
              <a:rPr lang="en-US" sz="2800" dirty="0"/>
              <a:t>0 , </a:t>
            </a:r>
            <a:r>
              <a:rPr lang="en-US" sz="2800" i="1" dirty="0"/>
              <a:t>B</a:t>
            </a:r>
            <a:r>
              <a:rPr lang="en-US" sz="2800" dirty="0"/>
              <a:t>, 2000, 2050&gt;</a:t>
            </a:r>
          </a:p>
          <a:p>
            <a:r>
              <a:rPr lang="en-US" sz="2800" dirty="0"/>
              <a:t>&lt;</a:t>
            </a:r>
            <a:r>
              <a:rPr lang="en-US" sz="2800" i="1" dirty="0"/>
              <a:t>T</a:t>
            </a:r>
            <a:r>
              <a:rPr lang="en-US" sz="2800" dirty="0"/>
              <a:t>0 commit&gt;</a:t>
            </a:r>
          </a:p>
          <a:p>
            <a:r>
              <a:rPr lang="en-US" sz="2800" dirty="0"/>
              <a:t>&lt;</a:t>
            </a:r>
            <a:r>
              <a:rPr lang="en-US" sz="2800" i="1" dirty="0"/>
              <a:t>T</a:t>
            </a:r>
            <a:r>
              <a:rPr lang="en-US" sz="2800" dirty="0"/>
              <a:t>1 start&gt;</a:t>
            </a:r>
          </a:p>
          <a:p>
            <a:r>
              <a:rPr lang="en-US" sz="2800" dirty="0"/>
              <a:t>&lt;</a:t>
            </a:r>
            <a:r>
              <a:rPr lang="en-US" sz="2800" i="1" dirty="0"/>
              <a:t>T</a:t>
            </a:r>
            <a:r>
              <a:rPr lang="en-US" sz="2800" dirty="0"/>
              <a:t>1 , </a:t>
            </a:r>
            <a:r>
              <a:rPr lang="en-US" sz="2800" i="1" dirty="0"/>
              <a:t>C</a:t>
            </a:r>
            <a:r>
              <a:rPr lang="en-US" sz="2800" dirty="0"/>
              <a:t>, 700, 600&gt;</a:t>
            </a:r>
          </a:p>
          <a:p>
            <a:r>
              <a:rPr lang="en-US" sz="2800" dirty="0"/>
              <a:t>&lt;</a:t>
            </a:r>
            <a:r>
              <a:rPr lang="en-US" sz="2800" i="1" dirty="0"/>
              <a:t>T</a:t>
            </a:r>
            <a:r>
              <a:rPr lang="en-US" sz="2800" dirty="0"/>
              <a:t>1 commit&gt;</a:t>
            </a:r>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fontScale="90000"/>
          </a:bodyPr>
          <a:lstStyle/>
          <a:p>
            <a:pPr algn="ctr"/>
            <a:r>
              <a:rPr lang="en-US" b="1" dirty="0">
                <a:solidFill>
                  <a:srgbClr val="BD0773"/>
                </a:solidFill>
              </a:rPr>
              <a:t>Log Records and Database Modification</a:t>
            </a:r>
            <a:endParaRPr lang="en-US" dirty="0">
              <a:solidFill>
                <a:srgbClr val="BD0773"/>
              </a:solidFill>
            </a:endParaRPr>
          </a:p>
        </p:txBody>
      </p:sp>
      <p:sp>
        <p:nvSpPr>
          <p:cNvPr id="33795" name="Rectangle 3"/>
          <p:cNvSpPr>
            <a:spLocks noGrp="1" noChangeArrowheads="1"/>
          </p:cNvSpPr>
          <p:nvPr>
            <p:ph sz="quarter" idx="1"/>
          </p:nvPr>
        </p:nvSpPr>
        <p:spPr>
          <a:xfrm>
            <a:off x="0" y="620688"/>
            <a:ext cx="8820472" cy="4752528"/>
          </a:xfrm>
        </p:spPr>
        <p:txBody>
          <a:bodyPr>
            <a:noAutofit/>
          </a:bodyPr>
          <a:lstStyle/>
          <a:p>
            <a:pPr algn="just"/>
            <a:r>
              <a:rPr lang="en-US" dirty="0"/>
              <a:t>After a </a:t>
            </a:r>
            <a:r>
              <a:rPr lang="en-US" dirty="0">
                <a:solidFill>
                  <a:srgbClr val="0070C0"/>
                </a:solidFill>
              </a:rPr>
              <a:t>system crash has occurred</a:t>
            </a:r>
            <a:r>
              <a:rPr lang="en-US" dirty="0"/>
              <a:t>, the </a:t>
            </a:r>
            <a:r>
              <a:rPr lang="en-US" dirty="0">
                <a:solidFill>
                  <a:srgbClr val="0070C0"/>
                </a:solidFill>
              </a:rPr>
              <a:t>system consults the log to determine which transactions need to be redone, and which need to be undone </a:t>
            </a:r>
            <a:r>
              <a:rPr lang="en-US" dirty="0"/>
              <a:t>so as to ensure atomicity. </a:t>
            </a:r>
          </a:p>
          <a:p>
            <a:pPr algn="just">
              <a:buNone/>
            </a:pPr>
            <a:endParaRPr lang="en-US" dirty="0"/>
          </a:p>
          <a:p>
            <a:pPr lvl="0" algn="just">
              <a:buNone/>
            </a:pPr>
            <a:r>
              <a:rPr lang="en-US" dirty="0"/>
              <a:t>1. Transaction </a:t>
            </a:r>
            <a:r>
              <a:rPr lang="en-US" i="1" dirty="0"/>
              <a:t>Ti </a:t>
            </a:r>
            <a:r>
              <a:rPr lang="en-US" dirty="0"/>
              <a:t>needs to be </a:t>
            </a:r>
            <a:r>
              <a:rPr lang="en-US" dirty="0">
                <a:solidFill>
                  <a:srgbClr val="002060"/>
                </a:solidFill>
              </a:rPr>
              <a:t>undone</a:t>
            </a:r>
            <a:r>
              <a:rPr lang="en-US" dirty="0"/>
              <a:t> </a:t>
            </a:r>
            <a:r>
              <a:rPr lang="en-US" dirty="0">
                <a:solidFill>
                  <a:srgbClr val="00B050"/>
                </a:solidFill>
              </a:rPr>
              <a:t>if the log contains the record </a:t>
            </a:r>
            <a:r>
              <a:rPr lang="en-US" i="1" dirty="0">
                <a:solidFill>
                  <a:srgbClr val="00B050"/>
                </a:solidFill>
              </a:rPr>
              <a:t>&lt;Ti </a:t>
            </a:r>
            <a:r>
              <a:rPr lang="en-US" dirty="0">
                <a:solidFill>
                  <a:srgbClr val="00B050"/>
                </a:solidFill>
              </a:rPr>
              <a:t>start</a:t>
            </a:r>
            <a:r>
              <a:rPr lang="en-US" i="1" dirty="0">
                <a:solidFill>
                  <a:srgbClr val="00B050"/>
                </a:solidFill>
              </a:rPr>
              <a:t>&gt;</a:t>
            </a:r>
            <a:r>
              <a:rPr lang="en-US" dirty="0">
                <a:solidFill>
                  <a:srgbClr val="00B050"/>
                </a:solidFill>
              </a:rPr>
              <a:t>, but does not contain either the record </a:t>
            </a:r>
            <a:r>
              <a:rPr lang="en-US" i="1" dirty="0">
                <a:solidFill>
                  <a:srgbClr val="00B050"/>
                </a:solidFill>
              </a:rPr>
              <a:t>&lt;Ti </a:t>
            </a:r>
            <a:r>
              <a:rPr lang="en-US" dirty="0">
                <a:solidFill>
                  <a:srgbClr val="00B050"/>
                </a:solidFill>
              </a:rPr>
              <a:t>commit</a:t>
            </a:r>
            <a:r>
              <a:rPr lang="en-US" i="1" dirty="0">
                <a:solidFill>
                  <a:srgbClr val="00B050"/>
                </a:solidFill>
              </a:rPr>
              <a:t>&gt; </a:t>
            </a:r>
            <a:r>
              <a:rPr lang="en-US" dirty="0">
                <a:solidFill>
                  <a:srgbClr val="00B050"/>
                </a:solidFill>
              </a:rPr>
              <a:t>or the record </a:t>
            </a:r>
            <a:r>
              <a:rPr lang="en-US" i="1" dirty="0">
                <a:solidFill>
                  <a:srgbClr val="00B050"/>
                </a:solidFill>
              </a:rPr>
              <a:t>&lt;Ti </a:t>
            </a:r>
            <a:r>
              <a:rPr lang="en-US" dirty="0">
                <a:solidFill>
                  <a:srgbClr val="00B050"/>
                </a:solidFill>
              </a:rPr>
              <a:t>abort</a:t>
            </a:r>
            <a:r>
              <a:rPr lang="en-US" i="1" dirty="0">
                <a:solidFill>
                  <a:srgbClr val="00B050"/>
                </a:solidFill>
              </a:rPr>
              <a:t>&gt;</a:t>
            </a:r>
            <a:r>
              <a:rPr lang="en-US" dirty="0">
                <a:solidFill>
                  <a:srgbClr val="00B050"/>
                </a:solidFill>
              </a:rPr>
              <a:t>.</a:t>
            </a:r>
          </a:p>
          <a:p>
            <a:pPr algn="just">
              <a:buNone/>
            </a:pPr>
            <a:endParaRPr lang="en-US" dirty="0"/>
          </a:p>
          <a:p>
            <a:pPr lvl="0" algn="just">
              <a:buNone/>
            </a:pPr>
            <a:r>
              <a:rPr lang="en-US" dirty="0"/>
              <a:t>2. Transaction </a:t>
            </a:r>
            <a:r>
              <a:rPr lang="en-US" i="1" dirty="0"/>
              <a:t>Ti </a:t>
            </a:r>
            <a:r>
              <a:rPr lang="en-US" dirty="0"/>
              <a:t>needs to be </a:t>
            </a:r>
            <a:r>
              <a:rPr lang="en-US" dirty="0">
                <a:solidFill>
                  <a:srgbClr val="002060"/>
                </a:solidFill>
              </a:rPr>
              <a:t>redone</a:t>
            </a:r>
            <a:r>
              <a:rPr lang="en-US" dirty="0"/>
              <a:t> </a:t>
            </a:r>
            <a:r>
              <a:rPr lang="en-US" dirty="0">
                <a:solidFill>
                  <a:srgbClr val="00B050"/>
                </a:solidFill>
              </a:rPr>
              <a:t>if the log contains the record</a:t>
            </a:r>
            <a:r>
              <a:rPr lang="en-US" i="1" dirty="0">
                <a:solidFill>
                  <a:srgbClr val="00B050"/>
                </a:solidFill>
              </a:rPr>
              <a:t>&lt;Ti </a:t>
            </a:r>
            <a:r>
              <a:rPr lang="en-US" dirty="0">
                <a:solidFill>
                  <a:srgbClr val="00B050"/>
                </a:solidFill>
              </a:rPr>
              <a:t>start</a:t>
            </a:r>
            <a:r>
              <a:rPr lang="en-US" i="1" dirty="0">
                <a:solidFill>
                  <a:srgbClr val="00B050"/>
                </a:solidFill>
              </a:rPr>
              <a:t>&gt;</a:t>
            </a:r>
            <a:r>
              <a:rPr lang="en-US" dirty="0">
                <a:solidFill>
                  <a:srgbClr val="00B050"/>
                </a:solidFill>
              </a:rPr>
              <a:t>and either the record </a:t>
            </a:r>
            <a:r>
              <a:rPr lang="en-US" i="1" dirty="0">
                <a:solidFill>
                  <a:srgbClr val="00B050"/>
                </a:solidFill>
              </a:rPr>
              <a:t>&lt;Ti </a:t>
            </a:r>
            <a:r>
              <a:rPr lang="en-US" dirty="0">
                <a:solidFill>
                  <a:srgbClr val="00B050"/>
                </a:solidFill>
              </a:rPr>
              <a:t>commit</a:t>
            </a:r>
            <a:r>
              <a:rPr lang="en-US" i="1" dirty="0">
                <a:solidFill>
                  <a:srgbClr val="00B050"/>
                </a:solidFill>
              </a:rPr>
              <a:t>&gt; </a:t>
            </a:r>
            <a:r>
              <a:rPr lang="en-US" dirty="0">
                <a:solidFill>
                  <a:srgbClr val="00B050"/>
                </a:solidFill>
              </a:rPr>
              <a:t>or the record </a:t>
            </a:r>
            <a:r>
              <a:rPr lang="en-US" i="1" dirty="0">
                <a:solidFill>
                  <a:srgbClr val="00B050"/>
                </a:solidFill>
              </a:rPr>
              <a:t>&lt;Ti </a:t>
            </a:r>
            <a:r>
              <a:rPr lang="en-US" dirty="0">
                <a:solidFill>
                  <a:srgbClr val="00B050"/>
                </a:solidFill>
              </a:rPr>
              <a:t>abort</a:t>
            </a:r>
            <a:r>
              <a:rPr lang="en-US" i="1" dirty="0">
                <a:solidFill>
                  <a:srgbClr val="00B050"/>
                </a:solidFill>
              </a:rPr>
              <a:t>&gt;</a:t>
            </a:r>
            <a:r>
              <a:rPr lang="en-US" dirty="0"/>
              <a:t>. It may seem strange to redo </a:t>
            </a:r>
            <a:r>
              <a:rPr lang="en-US" i="1" dirty="0"/>
              <a:t>Ti </a:t>
            </a:r>
            <a:r>
              <a:rPr lang="en-US" dirty="0"/>
              <a:t>if the record </a:t>
            </a:r>
            <a:r>
              <a:rPr lang="en-US" i="1" dirty="0"/>
              <a:t>&lt;Ti </a:t>
            </a:r>
            <a:r>
              <a:rPr lang="en-US" dirty="0"/>
              <a:t>abort</a:t>
            </a:r>
            <a:r>
              <a:rPr lang="en-US" i="1" dirty="0"/>
              <a:t>&gt; </a:t>
            </a:r>
            <a:r>
              <a:rPr lang="en-US" dirty="0"/>
              <a:t>is in the log. To see why this works, note that</a:t>
            </a:r>
            <a:r>
              <a:rPr lang="en-US" dirty="0">
                <a:solidFill>
                  <a:srgbClr val="FF0000"/>
                </a:solidFill>
              </a:rPr>
              <a:t> </a:t>
            </a:r>
            <a:r>
              <a:rPr lang="en-US" b="1" dirty="0">
                <a:solidFill>
                  <a:srgbClr val="002060"/>
                </a:solidFill>
              </a:rPr>
              <a:t>if </a:t>
            </a:r>
            <a:r>
              <a:rPr lang="en-US" b="1" i="1" dirty="0">
                <a:solidFill>
                  <a:srgbClr val="002060"/>
                </a:solidFill>
              </a:rPr>
              <a:t>&lt;Ti </a:t>
            </a:r>
            <a:r>
              <a:rPr lang="en-US" b="1" dirty="0">
                <a:solidFill>
                  <a:srgbClr val="002060"/>
                </a:solidFill>
              </a:rPr>
              <a:t>abort</a:t>
            </a:r>
            <a:r>
              <a:rPr lang="en-US" b="1" i="1" dirty="0">
                <a:solidFill>
                  <a:srgbClr val="002060"/>
                </a:solidFill>
              </a:rPr>
              <a:t>&gt; </a:t>
            </a:r>
            <a:r>
              <a:rPr lang="en-US" b="1" dirty="0">
                <a:solidFill>
                  <a:srgbClr val="002060"/>
                </a:solidFill>
              </a:rPr>
              <a:t>is in the log, so are the redo-only records written by the undo operation</a:t>
            </a:r>
            <a:r>
              <a:rPr lang="en-US" b="1" dirty="0"/>
              <a:t>. </a:t>
            </a:r>
            <a:r>
              <a:rPr lang="en-US" dirty="0"/>
              <a:t>Thus, the end result will be to undo </a:t>
            </a:r>
            <a:r>
              <a:rPr lang="en-US" i="1" dirty="0"/>
              <a:t>Ti </a:t>
            </a:r>
            <a:r>
              <a:rPr lang="en-US" dirty="0"/>
              <a:t>’s modifications in this case.</a:t>
            </a:r>
          </a:p>
          <a:p>
            <a:pPr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fontScale="90000"/>
          </a:bodyPr>
          <a:lstStyle/>
          <a:p>
            <a:pPr algn="ctr"/>
            <a:r>
              <a:rPr lang="en-US" b="1" dirty="0">
                <a:solidFill>
                  <a:srgbClr val="BD0773"/>
                </a:solidFill>
              </a:rPr>
              <a:t>Log Records and Database Modification</a:t>
            </a:r>
            <a:endParaRPr lang="en-US" dirty="0">
              <a:solidFill>
                <a:srgbClr val="BD0773"/>
              </a:solidFill>
            </a:endParaRPr>
          </a:p>
        </p:txBody>
      </p:sp>
      <p:sp>
        <p:nvSpPr>
          <p:cNvPr id="33795" name="Rectangle 3"/>
          <p:cNvSpPr>
            <a:spLocks noGrp="1" noChangeArrowheads="1"/>
          </p:cNvSpPr>
          <p:nvPr>
            <p:ph sz="quarter" idx="1"/>
          </p:nvPr>
        </p:nvSpPr>
        <p:spPr>
          <a:xfrm>
            <a:off x="0" y="620688"/>
            <a:ext cx="8820472" cy="1152128"/>
          </a:xfrm>
        </p:spPr>
        <p:txBody>
          <a:bodyPr>
            <a:noAutofit/>
          </a:bodyPr>
          <a:lstStyle/>
          <a:p>
            <a:r>
              <a:rPr lang="en-US" dirty="0"/>
              <a:t>with transaction </a:t>
            </a:r>
            <a:r>
              <a:rPr lang="en-US" i="1" dirty="0"/>
              <a:t>T</a:t>
            </a:r>
            <a:r>
              <a:rPr lang="en-US" dirty="0"/>
              <a:t>0 and </a:t>
            </a:r>
            <a:r>
              <a:rPr lang="en-US" i="1" dirty="0"/>
              <a:t>T</a:t>
            </a:r>
            <a:r>
              <a:rPr lang="en-US" dirty="0"/>
              <a:t>1 executed one after the other in the order </a:t>
            </a:r>
            <a:r>
              <a:rPr lang="en-US" i="1" dirty="0"/>
              <a:t>T</a:t>
            </a:r>
            <a:r>
              <a:rPr lang="en-US" dirty="0"/>
              <a:t>0 followed by </a:t>
            </a:r>
            <a:r>
              <a:rPr lang="en-US" i="1" dirty="0"/>
              <a:t>T</a:t>
            </a:r>
            <a:r>
              <a:rPr lang="en-US" dirty="0"/>
              <a:t>1. Suppose that the system crashes before the completion of the transactions.</a:t>
            </a:r>
          </a:p>
          <a:p>
            <a:r>
              <a:rPr lang="en-US" dirty="0"/>
              <a:t> initial balance of T0 and T1 are $1000 and $2000 respectively</a:t>
            </a:r>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pic>
        <p:nvPicPr>
          <p:cNvPr id="4" name="Picture 3"/>
          <p:cNvPicPr/>
          <p:nvPr/>
        </p:nvPicPr>
        <p:blipFill>
          <a:blip r:embed="rId2" cstate="print"/>
          <a:srcRect l="22322" t="20000" r="15327" b="45333"/>
          <a:stretch>
            <a:fillRect/>
          </a:stretch>
        </p:blipFill>
        <p:spPr bwMode="auto">
          <a:xfrm>
            <a:off x="251520" y="2636912"/>
            <a:ext cx="8352928" cy="396044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a:bodyPr>
          <a:lstStyle/>
          <a:p>
            <a:pPr algn="ctr"/>
            <a:r>
              <a:rPr lang="en-US" b="1" dirty="0">
                <a:solidFill>
                  <a:srgbClr val="BD0773"/>
                </a:solidFill>
              </a:rPr>
              <a:t>Checkpoints</a:t>
            </a:r>
            <a:endParaRPr lang="en-US" dirty="0">
              <a:solidFill>
                <a:srgbClr val="BD0773"/>
              </a:solidFill>
            </a:endParaRPr>
          </a:p>
        </p:txBody>
      </p:sp>
      <p:sp>
        <p:nvSpPr>
          <p:cNvPr id="33795" name="Rectangle 3"/>
          <p:cNvSpPr>
            <a:spLocks noGrp="1" noChangeArrowheads="1"/>
          </p:cNvSpPr>
          <p:nvPr>
            <p:ph sz="quarter" idx="1"/>
          </p:nvPr>
        </p:nvSpPr>
        <p:spPr>
          <a:xfrm>
            <a:off x="0" y="620688"/>
            <a:ext cx="8820472" cy="6048672"/>
          </a:xfrm>
        </p:spPr>
        <p:txBody>
          <a:bodyPr>
            <a:noAutofit/>
          </a:bodyPr>
          <a:lstStyle/>
          <a:p>
            <a:pPr algn="just"/>
            <a:r>
              <a:rPr lang="en-US" dirty="0"/>
              <a:t>The log based recovery approach has following issues:</a:t>
            </a:r>
          </a:p>
          <a:p>
            <a:pPr algn="just">
              <a:buNone/>
            </a:pPr>
            <a:r>
              <a:rPr lang="en-US" dirty="0"/>
              <a:t>1. The search process is time-consuming.</a:t>
            </a:r>
          </a:p>
          <a:p>
            <a:pPr algn="just">
              <a:buNone/>
            </a:pPr>
            <a:r>
              <a:rPr lang="en-US" dirty="0"/>
              <a:t>2. Most of the transactions that, according to our algorithm, need to be </a:t>
            </a:r>
            <a:r>
              <a:rPr lang="en-US" dirty="0">
                <a:solidFill>
                  <a:srgbClr val="2D57A3"/>
                </a:solidFill>
              </a:rPr>
              <a:t>redone have already written their updates into the database</a:t>
            </a:r>
            <a:r>
              <a:rPr lang="en-US" dirty="0"/>
              <a:t>. Although redoing them will cause no harm, it will cause recovery to take longer.</a:t>
            </a:r>
          </a:p>
          <a:p>
            <a:pPr algn="just"/>
            <a:r>
              <a:rPr lang="en-US" dirty="0"/>
              <a:t>To reduce these types of overhead, we introduce another type of entry in the log called a </a:t>
            </a:r>
            <a:r>
              <a:rPr lang="en-US" b="1" dirty="0">
                <a:solidFill>
                  <a:srgbClr val="7030A0"/>
                </a:solidFill>
              </a:rPr>
              <a:t>checkpoint</a:t>
            </a:r>
            <a:r>
              <a:rPr lang="en-US" dirty="0"/>
              <a:t>.</a:t>
            </a:r>
          </a:p>
          <a:p>
            <a:pPr algn="just"/>
            <a:r>
              <a:rPr lang="en-US" dirty="0"/>
              <a:t>A [checkpoint, </a:t>
            </a:r>
            <a:r>
              <a:rPr lang="en-US" dirty="0">
                <a:solidFill>
                  <a:srgbClr val="00B050"/>
                </a:solidFill>
              </a:rPr>
              <a:t>list of active transactions</a:t>
            </a:r>
            <a:r>
              <a:rPr lang="en-US" dirty="0"/>
              <a:t>] record is written into the log periodically at that point when the system writes out to the database on disk all DBMS buffers that have been modified.</a:t>
            </a:r>
          </a:p>
          <a:p>
            <a:pPr algn="just"/>
            <a:r>
              <a:rPr lang="en-US" dirty="0"/>
              <a:t>all transactions that have their [commit, T ] entries in the log before a [checkpoint] entry do not need to have their WRITE operations redone in case of a system crash.</a:t>
            </a:r>
          </a:p>
          <a:p>
            <a:pPr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a:bodyPr>
          <a:lstStyle/>
          <a:p>
            <a:pPr algn="ctr"/>
            <a:r>
              <a:rPr lang="en-US" b="1" dirty="0">
                <a:solidFill>
                  <a:srgbClr val="BD0773"/>
                </a:solidFill>
              </a:rPr>
              <a:t>Checkpoints</a:t>
            </a:r>
            <a:endParaRPr lang="en-US" dirty="0">
              <a:solidFill>
                <a:srgbClr val="BD0773"/>
              </a:solidFill>
            </a:endParaRPr>
          </a:p>
        </p:txBody>
      </p:sp>
      <p:sp>
        <p:nvSpPr>
          <p:cNvPr id="33795" name="Rectangle 3"/>
          <p:cNvSpPr>
            <a:spLocks noGrp="1" noChangeArrowheads="1"/>
          </p:cNvSpPr>
          <p:nvPr>
            <p:ph sz="quarter" idx="1"/>
          </p:nvPr>
        </p:nvSpPr>
        <p:spPr>
          <a:xfrm>
            <a:off x="0" y="620688"/>
            <a:ext cx="8820472" cy="6048672"/>
          </a:xfrm>
        </p:spPr>
        <p:txBody>
          <a:bodyPr>
            <a:noAutofit/>
          </a:bodyPr>
          <a:lstStyle/>
          <a:p>
            <a:pPr algn="just"/>
            <a:r>
              <a:rPr lang="en-US" dirty="0"/>
              <a:t>The recovery manager of a DBMS must decide at what intervals to take a checkpoint.</a:t>
            </a:r>
          </a:p>
          <a:p>
            <a:pPr algn="just"/>
            <a:r>
              <a:rPr lang="en-US" dirty="0"/>
              <a:t>The interval may be measured in time—say, every m minutes—or in the number </a:t>
            </a:r>
            <a:r>
              <a:rPr lang="en-US" b="1" dirty="0">
                <a:solidFill>
                  <a:srgbClr val="4F2270"/>
                </a:solidFill>
              </a:rPr>
              <a:t>t</a:t>
            </a:r>
            <a:r>
              <a:rPr lang="en-US" dirty="0"/>
              <a:t> of committed transactions since the last checkpoint, where the values of </a:t>
            </a:r>
            <a:r>
              <a:rPr lang="en-US" b="1" dirty="0">
                <a:solidFill>
                  <a:srgbClr val="4F2270"/>
                </a:solidFill>
              </a:rPr>
              <a:t>m </a:t>
            </a:r>
            <a:r>
              <a:rPr lang="en-US" dirty="0"/>
              <a:t>or t are system parameters.</a:t>
            </a:r>
          </a:p>
          <a:p>
            <a:pPr algn="just"/>
            <a:r>
              <a:rPr lang="en-US" dirty="0"/>
              <a:t>Taking a checkpoint consists of the following actions:</a:t>
            </a:r>
          </a:p>
          <a:p>
            <a:pPr algn="just">
              <a:buNone/>
            </a:pPr>
            <a:r>
              <a:rPr lang="en-US" dirty="0"/>
              <a:t>1</a:t>
            </a:r>
            <a:r>
              <a:rPr lang="en-US" dirty="0">
                <a:solidFill>
                  <a:srgbClr val="002060"/>
                </a:solidFill>
              </a:rPr>
              <a:t>. Suspend execution of transactions temporarily.</a:t>
            </a:r>
          </a:p>
          <a:p>
            <a:pPr algn="just">
              <a:buNone/>
            </a:pPr>
            <a:r>
              <a:rPr lang="en-US" dirty="0">
                <a:solidFill>
                  <a:srgbClr val="002060"/>
                </a:solidFill>
              </a:rPr>
              <a:t>2. Force-write all main memory buffers that have been modified to disk.</a:t>
            </a:r>
          </a:p>
          <a:p>
            <a:pPr algn="just">
              <a:buNone/>
            </a:pPr>
            <a:r>
              <a:rPr lang="en-US" dirty="0">
                <a:solidFill>
                  <a:srgbClr val="002060"/>
                </a:solidFill>
              </a:rPr>
              <a:t>3. Write a [checkpoint] record </a:t>
            </a:r>
            <a:r>
              <a:rPr lang="en-US" dirty="0">
                <a:solidFill>
                  <a:srgbClr val="C00000"/>
                </a:solidFill>
              </a:rPr>
              <a:t>&lt;checkpoint L&gt; </a:t>
            </a:r>
            <a:r>
              <a:rPr lang="en-US" dirty="0">
                <a:solidFill>
                  <a:srgbClr val="002060"/>
                </a:solidFill>
              </a:rPr>
              <a:t>(where L is a list of transactions active at the time of the checkpoint) to the log, and force-write the log to disk.</a:t>
            </a:r>
          </a:p>
          <a:p>
            <a:pPr algn="just">
              <a:buNone/>
            </a:pPr>
            <a:r>
              <a:rPr lang="en-US" dirty="0">
                <a:solidFill>
                  <a:srgbClr val="002060"/>
                </a:solidFill>
              </a:rPr>
              <a:t>4. Resume executing transactions.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a:bodyPr>
          <a:lstStyle/>
          <a:p>
            <a:pPr algn="ctr"/>
            <a:r>
              <a:rPr lang="en-US" b="1" dirty="0">
                <a:solidFill>
                  <a:srgbClr val="BD0773"/>
                </a:solidFill>
              </a:rPr>
              <a:t>Checkpoints</a:t>
            </a:r>
            <a:endParaRPr lang="en-US" dirty="0">
              <a:solidFill>
                <a:srgbClr val="BD0773"/>
              </a:solidFill>
            </a:endParaRPr>
          </a:p>
        </p:txBody>
      </p:sp>
      <p:sp>
        <p:nvSpPr>
          <p:cNvPr id="33795" name="Rectangle 3"/>
          <p:cNvSpPr>
            <a:spLocks noGrp="1" noChangeArrowheads="1"/>
          </p:cNvSpPr>
          <p:nvPr>
            <p:ph sz="quarter" idx="1"/>
          </p:nvPr>
        </p:nvSpPr>
        <p:spPr>
          <a:xfrm>
            <a:off x="0" y="620688"/>
            <a:ext cx="8820472" cy="6048672"/>
          </a:xfrm>
        </p:spPr>
        <p:txBody>
          <a:bodyPr>
            <a:noAutofit/>
          </a:bodyPr>
          <a:lstStyle/>
          <a:p>
            <a:pPr algn="just"/>
            <a:r>
              <a:rPr lang="en-US" dirty="0"/>
              <a:t>After a system crash has occurred, the system examines the log to find the last &lt;checkpoint L&gt; record. </a:t>
            </a:r>
          </a:p>
          <a:p>
            <a:pPr algn="just"/>
            <a:r>
              <a:rPr lang="en-US" dirty="0"/>
              <a:t>The redo or undo operations need to be applied only to transactions in L, and to all transactions that started execution after the &lt;checkpoint L&gt; record was written to the log. </a:t>
            </a:r>
          </a:p>
          <a:p>
            <a:pPr algn="just"/>
            <a:r>
              <a:rPr lang="en-US" dirty="0"/>
              <a:t>Let us denote this set of transactions as T:</a:t>
            </a:r>
          </a:p>
          <a:p>
            <a:pPr lvl="0">
              <a:buNone/>
            </a:pPr>
            <a:endParaRPr lang="en-US" dirty="0"/>
          </a:p>
          <a:p>
            <a:pPr lvl="0">
              <a:buNone/>
            </a:pPr>
            <a:r>
              <a:rPr lang="en-US" dirty="0"/>
              <a:t>1</a:t>
            </a:r>
            <a:r>
              <a:rPr lang="en-US" dirty="0">
                <a:solidFill>
                  <a:srgbClr val="002060"/>
                </a:solidFill>
              </a:rPr>
              <a:t>.	For all transactions </a:t>
            </a:r>
            <a:r>
              <a:rPr lang="en-US" dirty="0" err="1">
                <a:solidFill>
                  <a:srgbClr val="002060"/>
                </a:solidFill>
              </a:rPr>
              <a:t>Tk</a:t>
            </a:r>
            <a:r>
              <a:rPr lang="en-US" dirty="0">
                <a:solidFill>
                  <a:srgbClr val="002060"/>
                </a:solidFill>
              </a:rPr>
              <a:t> in T that have no &lt;</a:t>
            </a:r>
            <a:r>
              <a:rPr lang="en-US" dirty="0" err="1">
                <a:solidFill>
                  <a:srgbClr val="002060"/>
                </a:solidFill>
              </a:rPr>
              <a:t>Tk</a:t>
            </a:r>
            <a:r>
              <a:rPr lang="en-US" dirty="0">
                <a:solidFill>
                  <a:srgbClr val="002060"/>
                </a:solidFill>
              </a:rPr>
              <a:t> commit&gt; record or &lt;</a:t>
            </a:r>
            <a:r>
              <a:rPr lang="en-US" dirty="0" err="1">
                <a:solidFill>
                  <a:srgbClr val="002060"/>
                </a:solidFill>
              </a:rPr>
              <a:t>Tk</a:t>
            </a:r>
            <a:r>
              <a:rPr lang="en-US" dirty="0">
                <a:solidFill>
                  <a:srgbClr val="002060"/>
                </a:solidFill>
              </a:rPr>
              <a:t> abort&gt; record in the log, execute undo(</a:t>
            </a:r>
            <a:r>
              <a:rPr lang="en-US" dirty="0" err="1">
                <a:solidFill>
                  <a:srgbClr val="002060"/>
                </a:solidFill>
              </a:rPr>
              <a:t>Tk</a:t>
            </a:r>
            <a:r>
              <a:rPr lang="en-US" dirty="0">
                <a:solidFill>
                  <a:srgbClr val="002060"/>
                </a:solidFill>
              </a:rPr>
              <a:t> ).</a:t>
            </a:r>
          </a:p>
          <a:p>
            <a:pPr lvl="0">
              <a:buNone/>
            </a:pPr>
            <a:r>
              <a:rPr lang="en-US" dirty="0">
                <a:solidFill>
                  <a:srgbClr val="002060"/>
                </a:solidFill>
              </a:rPr>
              <a:t>2. For all transactions </a:t>
            </a:r>
            <a:r>
              <a:rPr lang="en-US" dirty="0" err="1">
                <a:solidFill>
                  <a:srgbClr val="002060"/>
                </a:solidFill>
              </a:rPr>
              <a:t>Tk</a:t>
            </a:r>
            <a:r>
              <a:rPr lang="en-US" dirty="0">
                <a:solidFill>
                  <a:srgbClr val="002060"/>
                </a:solidFill>
              </a:rPr>
              <a:t> in T such that either the record &lt;</a:t>
            </a:r>
            <a:r>
              <a:rPr lang="en-US" dirty="0" err="1">
                <a:solidFill>
                  <a:srgbClr val="002060"/>
                </a:solidFill>
              </a:rPr>
              <a:t>Tk</a:t>
            </a:r>
            <a:r>
              <a:rPr lang="en-US" dirty="0">
                <a:solidFill>
                  <a:srgbClr val="002060"/>
                </a:solidFill>
              </a:rPr>
              <a:t> commit&gt; or the record &lt;</a:t>
            </a:r>
            <a:r>
              <a:rPr lang="en-US" dirty="0" err="1">
                <a:solidFill>
                  <a:srgbClr val="002060"/>
                </a:solidFill>
              </a:rPr>
              <a:t>Tk</a:t>
            </a:r>
            <a:r>
              <a:rPr lang="en-US" dirty="0">
                <a:solidFill>
                  <a:srgbClr val="002060"/>
                </a:solidFill>
              </a:rPr>
              <a:t> abort&gt; appears in the log, execute redo(</a:t>
            </a:r>
            <a:r>
              <a:rPr lang="en-US" dirty="0" err="1">
                <a:solidFill>
                  <a:srgbClr val="002060"/>
                </a:solidFill>
              </a:rPr>
              <a:t>Tk</a:t>
            </a:r>
            <a:r>
              <a:rPr lang="en-US" dirty="0">
                <a:solidFill>
                  <a:srgbClr val="002060"/>
                </a:solidFill>
              </a:rPr>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a:bodyPr>
          <a:lstStyle/>
          <a:p>
            <a:pPr algn="ctr"/>
            <a:r>
              <a:rPr lang="en-US" b="1" dirty="0">
                <a:solidFill>
                  <a:srgbClr val="BD0773"/>
                </a:solidFill>
              </a:rPr>
              <a:t>Checkpoints</a:t>
            </a:r>
            <a:endParaRPr lang="en-US" dirty="0">
              <a:solidFill>
                <a:srgbClr val="BD0773"/>
              </a:solidFill>
            </a:endParaRPr>
          </a:p>
        </p:txBody>
      </p:sp>
      <p:sp>
        <p:nvSpPr>
          <p:cNvPr id="33795" name="Rectangle 3"/>
          <p:cNvSpPr>
            <a:spLocks noGrp="1" noChangeArrowheads="1"/>
          </p:cNvSpPr>
          <p:nvPr>
            <p:ph sz="quarter" idx="1"/>
          </p:nvPr>
        </p:nvSpPr>
        <p:spPr>
          <a:xfrm>
            <a:off x="0" y="620688"/>
            <a:ext cx="8820472" cy="4176464"/>
          </a:xfrm>
        </p:spPr>
        <p:txBody>
          <a:bodyPr>
            <a:noAutofit/>
          </a:bodyPr>
          <a:lstStyle/>
          <a:p>
            <a:pPr algn="just">
              <a:buNone/>
            </a:pPr>
            <a:endParaRPr lang="en-US" dirty="0"/>
          </a:p>
          <a:p>
            <a:pPr algn="just"/>
            <a:r>
              <a:rPr lang="en-US" u="sng" dirty="0"/>
              <a:t>Example</a:t>
            </a:r>
            <a:r>
              <a:rPr lang="en-US" dirty="0"/>
              <a:t>: Consider the set of transactions {T0, T1, . . . , T100}. Suppose that the most recent checkpoint took place during the execution of transaction T67 and T69, while T68 and all transactions with subscripts lower than 67 completed before the checkpoint. Thus, only transactions T67, T69. . ., T100 need to be considered during the recovery scheme. Each of them needs to be redone if it has</a:t>
            </a:r>
          </a:p>
          <a:p>
            <a:pPr algn="just"/>
            <a:r>
              <a:rPr lang="en-US" dirty="0"/>
              <a:t>completed (that is, either committed or aborted); otherwise, it was incomplete, and needs to be undone.</a:t>
            </a:r>
          </a:p>
          <a:p>
            <a:pPr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a:bodyPr>
          <a:lstStyle/>
          <a:p>
            <a:pPr algn="ctr"/>
            <a:r>
              <a:rPr lang="en-US" b="1" dirty="0">
                <a:solidFill>
                  <a:srgbClr val="BD0773"/>
                </a:solidFill>
              </a:rPr>
              <a:t>Concept of Shadow Paging</a:t>
            </a:r>
            <a:endParaRPr lang="en-US" dirty="0">
              <a:solidFill>
                <a:srgbClr val="BD0773"/>
              </a:solidFill>
            </a:endParaRPr>
          </a:p>
        </p:txBody>
      </p:sp>
      <p:sp>
        <p:nvSpPr>
          <p:cNvPr id="33795" name="Rectangle 3"/>
          <p:cNvSpPr>
            <a:spLocks noGrp="1" noChangeArrowheads="1"/>
          </p:cNvSpPr>
          <p:nvPr>
            <p:ph sz="quarter" idx="1"/>
          </p:nvPr>
        </p:nvSpPr>
        <p:spPr>
          <a:xfrm>
            <a:off x="0" y="548680"/>
            <a:ext cx="8820472" cy="6120680"/>
          </a:xfrm>
        </p:spPr>
        <p:txBody>
          <a:bodyPr>
            <a:noAutofit/>
          </a:bodyPr>
          <a:lstStyle/>
          <a:p>
            <a:pPr algn="just"/>
            <a:r>
              <a:rPr lang="en-US" dirty="0"/>
              <a:t>This recovery scheme does not require the use of a log in a single-user environment. In a multiuser environment, a log may be needed for the concurrency control method.</a:t>
            </a:r>
          </a:p>
          <a:p>
            <a:pPr algn="just">
              <a:buFont typeface="Wingdings" pitchFamily="2" charset="2"/>
              <a:buChar char="ü"/>
            </a:pPr>
            <a:r>
              <a:rPr lang="en-US" dirty="0"/>
              <a:t>considers the database to be made up of a number of fixed size disk pages (or disk blocks)—say, n—for recovery purposes</a:t>
            </a:r>
          </a:p>
          <a:p>
            <a:pPr algn="just">
              <a:buFont typeface="Wingdings" pitchFamily="2" charset="2"/>
              <a:buChar char="ü"/>
            </a:pPr>
            <a:r>
              <a:rPr lang="en-US" dirty="0"/>
              <a:t>A directory with n entries is constructed, where the </a:t>
            </a:r>
            <a:r>
              <a:rPr lang="en-US" dirty="0" err="1">
                <a:solidFill>
                  <a:srgbClr val="0070C0"/>
                </a:solidFill>
              </a:rPr>
              <a:t>i</a:t>
            </a:r>
            <a:r>
              <a:rPr lang="en-US" baseline="30000" dirty="0" err="1">
                <a:solidFill>
                  <a:srgbClr val="0070C0"/>
                </a:solidFill>
              </a:rPr>
              <a:t>th</a:t>
            </a:r>
            <a:r>
              <a:rPr lang="en-US" dirty="0">
                <a:solidFill>
                  <a:srgbClr val="0070C0"/>
                </a:solidFill>
              </a:rPr>
              <a:t> entry points to the </a:t>
            </a:r>
            <a:r>
              <a:rPr lang="en-US" dirty="0" err="1">
                <a:solidFill>
                  <a:srgbClr val="0070C0"/>
                </a:solidFill>
              </a:rPr>
              <a:t>i</a:t>
            </a:r>
            <a:r>
              <a:rPr lang="en-US" baseline="30000" dirty="0" err="1">
                <a:solidFill>
                  <a:srgbClr val="0070C0"/>
                </a:solidFill>
              </a:rPr>
              <a:t>th</a:t>
            </a:r>
            <a:r>
              <a:rPr lang="en-US" dirty="0">
                <a:solidFill>
                  <a:srgbClr val="0070C0"/>
                </a:solidFill>
              </a:rPr>
              <a:t> database page on disk</a:t>
            </a:r>
            <a:r>
              <a:rPr lang="en-US" dirty="0"/>
              <a:t>. The directory is kept in main memory if it is not too large, and all references—reads or writes—to database pages on disk go through it.</a:t>
            </a:r>
          </a:p>
          <a:p>
            <a:pPr algn="just">
              <a:buFont typeface="Wingdings" pitchFamily="2" charset="2"/>
              <a:buChar char="ü"/>
            </a:pPr>
            <a:r>
              <a:rPr lang="en-US" dirty="0"/>
              <a:t>When a transaction begins executing, the current directory—whose entries point to the most recent or current database pages on disk—is copied into a shadow directory</a:t>
            </a:r>
          </a:p>
          <a:p>
            <a:pPr algn="just">
              <a:buFont typeface="Wingdings" pitchFamily="2" charset="2"/>
              <a:buChar char="ü"/>
            </a:pPr>
            <a:endParaRPr lang="en-US" dirty="0"/>
          </a:p>
          <a:p>
            <a:pPr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a:bodyPr>
          <a:lstStyle/>
          <a:p>
            <a:pPr algn="ctr"/>
            <a:r>
              <a:rPr lang="en-US" b="1" dirty="0">
                <a:solidFill>
                  <a:srgbClr val="BD0773"/>
                </a:solidFill>
              </a:rPr>
              <a:t>Concept of Shadow Paging</a:t>
            </a:r>
            <a:endParaRPr lang="en-US" dirty="0">
              <a:solidFill>
                <a:srgbClr val="BD0773"/>
              </a:solidFill>
            </a:endParaRPr>
          </a:p>
        </p:txBody>
      </p:sp>
      <p:sp>
        <p:nvSpPr>
          <p:cNvPr id="33795" name="Rectangle 3"/>
          <p:cNvSpPr>
            <a:spLocks noGrp="1" noChangeArrowheads="1"/>
          </p:cNvSpPr>
          <p:nvPr>
            <p:ph sz="quarter" idx="1"/>
          </p:nvPr>
        </p:nvSpPr>
        <p:spPr>
          <a:xfrm>
            <a:off x="0" y="548680"/>
            <a:ext cx="8820472" cy="6120680"/>
          </a:xfrm>
        </p:spPr>
        <p:txBody>
          <a:bodyPr>
            <a:noAutofit/>
          </a:bodyPr>
          <a:lstStyle/>
          <a:p>
            <a:pPr algn="just">
              <a:buFont typeface="Wingdings" pitchFamily="2" charset="2"/>
              <a:buChar char="ü"/>
            </a:pPr>
            <a:r>
              <a:rPr lang="en-US" dirty="0"/>
              <a:t>The shadow directory is then saved on disk while the current directory is used by the transaction.</a:t>
            </a:r>
          </a:p>
          <a:p>
            <a:pPr algn="just">
              <a:buFont typeface="Wingdings" pitchFamily="2" charset="2"/>
              <a:buChar char="ü"/>
            </a:pPr>
            <a:r>
              <a:rPr lang="en-US" dirty="0">
                <a:solidFill>
                  <a:srgbClr val="0070C0"/>
                </a:solidFill>
              </a:rPr>
              <a:t>During transaction execution</a:t>
            </a:r>
            <a:r>
              <a:rPr lang="en-US" dirty="0"/>
              <a:t>, the shadow directory is never modified. </a:t>
            </a:r>
          </a:p>
          <a:p>
            <a:pPr algn="just">
              <a:buFont typeface="Wingdings" pitchFamily="2" charset="2"/>
              <a:buChar char="ü"/>
            </a:pPr>
            <a:r>
              <a:rPr lang="en-US" dirty="0"/>
              <a:t>When a </a:t>
            </a:r>
            <a:r>
              <a:rPr lang="en-US" dirty="0" err="1"/>
              <a:t>write_item</a:t>
            </a:r>
            <a:r>
              <a:rPr lang="en-US" dirty="0"/>
              <a:t> operation is performed, a new copy of the modified database page is created, but the old copy of that page is not overwritten. Instead, the new page is written elsewhere—</a:t>
            </a:r>
            <a:r>
              <a:rPr lang="en-US" dirty="0">
                <a:solidFill>
                  <a:srgbClr val="0070C0"/>
                </a:solidFill>
              </a:rPr>
              <a:t>on some previously unused disk block</a:t>
            </a:r>
            <a:r>
              <a:rPr lang="en-US" dirty="0"/>
              <a:t>. </a:t>
            </a:r>
          </a:p>
          <a:p>
            <a:pPr algn="just">
              <a:buFont typeface="Wingdings" pitchFamily="2" charset="2"/>
              <a:buChar char="ü"/>
            </a:pPr>
            <a:r>
              <a:rPr lang="en-US" dirty="0"/>
              <a:t>The current directory entry is modified to point to the new disk block, whereas the shadow directory is not modified and continues to point to the old unmodified disk block. </a:t>
            </a:r>
          </a:p>
          <a:p>
            <a:pPr algn="just">
              <a:buFont typeface="Wingdings" pitchFamily="2" charset="2"/>
              <a:buChar char="ü"/>
            </a:pPr>
            <a:endParaRPr lang="en-US" dirty="0"/>
          </a:p>
          <a:p>
            <a:pPr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251520" y="1352957"/>
            <a:ext cx="8715375" cy="5262979"/>
          </a:xfrm>
          <a:prstGeom prst="rect">
            <a:avLst/>
          </a:prstGeom>
          <a:noFill/>
          <a:ln w="9525">
            <a:noFill/>
            <a:miter lim="800000"/>
            <a:headEnd/>
            <a:tailEnd/>
          </a:ln>
        </p:spPr>
        <p:txBody>
          <a:bodyPr wrap="square">
            <a:spAutoFit/>
          </a:bodyPr>
          <a:lstStyle/>
          <a:p>
            <a:pPr algn="just">
              <a:buFont typeface="Wingdings" pitchFamily="2" charset="2"/>
              <a:buChar char="Ø"/>
            </a:pPr>
            <a:r>
              <a:rPr lang="en-US" sz="2800" dirty="0"/>
              <a:t>An integral part of a database system is a </a:t>
            </a:r>
            <a:r>
              <a:rPr lang="en-US" sz="2800" b="1" dirty="0"/>
              <a:t>recovery scheme </a:t>
            </a:r>
            <a:r>
              <a:rPr lang="en-US" sz="2800" dirty="0"/>
              <a:t>that can restore the database to the consistent state that existed before the failure.</a:t>
            </a:r>
          </a:p>
          <a:p>
            <a:pPr algn="just"/>
            <a:r>
              <a:rPr lang="en-US" sz="2800" dirty="0"/>
              <a:t> </a:t>
            </a:r>
          </a:p>
          <a:p>
            <a:pPr algn="just">
              <a:buFont typeface="Wingdings" pitchFamily="2" charset="2"/>
              <a:buChar char="Ø"/>
            </a:pPr>
            <a:r>
              <a:rPr lang="en-US" sz="2800" dirty="0"/>
              <a:t>The recovery scheme must also provide </a:t>
            </a:r>
            <a:r>
              <a:rPr lang="en-US" sz="2800" b="1" dirty="0"/>
              <a:t>high availability</a:t>
            </a:r>
            <a:r>
              <a:rPr lang="en-US" sz="2800" dirty="0"/>
              <a:t>; that is, it must ensure that within minimum time the database should be available after failure.</a:t>
            </a:r>
          </a:p>
          <a:p>
            <a:pPr algn="just"/>
            <a:endParaRPr lang="en-US" sz="2800" dirty="0"/>
          </a:p>
          <a:p>
            <a:pPr algn="just"/>
            <a:r>
              <a:rPr lang="en-US" sz="2800" dirty="0"/>
              <a:t> </a:t>
            </a:r>
          </a:p>
          <a:p>
            <a:pPr algn="just"/>
            <a:endParaRPr lang="en-GB" sz="2800" dirty="0">
              <a:solidFill>
                <a:schemeClr val="accent3"/>
              </a:solidFill>
              <a:latin typeface="Arial" charset="0"/>
              <a:cs typeface="Arial" charset="0"/>
            </a:endParaRPr>
          </a:p>
          <a:p>
            <a:pPr marL="280988" indent="-280988" algn="just"/>
            <a:endParaRPr lang="en-GB" sz="2800" dirty="0">
              <a:latin typeface="Arial" charset="0"/>
              <a:cs typeface="Arial" charset="0"/>
            </a:endParaRPr>
          </a:p>
          <a:p>
            <a:pPr algn="just"/>
            <a:endParaRPr lang="en-GB" sz="2800" dirty="0">
              <a:latin typeface="Arial" charset="0"/>
              <a:cs typeface="Arial" charset="0"/>
            </a:endParaRPr>
          </a:p>
        </p:txBody>
      </p:sp>
      <p:sp>
        <p:nvSpPr>
          <p:cNvPr id="3075" name="TextBox 5"/>
          <p:cNvSpPr txBox="1">
            <a:spLocks noChangeArrowheads="1"/>
          </p:cNvSpPr>
          <p:nvPr/>
        </p:nvSpPr>
        <p:spPr bwMode="auto">
          <a:xfrm>
            <a:off x="461143" y="-27384"/>
            <a:ext cx="8215313" cy="553998"/>
          </a:xfrm>
          <a:prstGeom prst="rect">
            <a:avLst/>
          </a:prstGeom>
          <a:noFill/>
          <a:ln w="9525">
            <a:noFill/>
            <a:miter lim="800000"/>
            <a:headEnd/>
            <a:tailEnd/>
          </a:ln>
        </p:spPr>
        <p:txBody>
          <a:bodyPr>
            <a:spAutoFit/>
          </a:bodyPr>
          <a:lstStyle/>
          <a:p>
            <a:pPr algn="ctr">
              <a:defRPr/>
            </a:pPr>
            <a:r>
              <a:rPr lang="en-GB" sz="3000" b="1" cap="small" dirty="0">
                <a:solidFill>
                  <a:srgbClr val="BD0773"/>
                </a:solidFill>
                <a:latin typeface="+mj-lt"/>
                <a:ea typeface="+mj-ea"/>
                <a:cs typeface="+mj-cs"/>
              </a:rPr>
              <a:t>Recovery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a:bodyPr>
          <a:lstStyle/>
          <a:p>
            <a:pPr algn="ctr"/>
            <a:r>
              <a:rPr lang="en-US" b="1" dirty="0">
                <a:solidFill>
                  <a:srgbClr val="BD0773"/>
                </a:solidFill>
              </a:rPr>
              <a:t>Concept of Shadow Paging</a:t>
            </a:r>
            <a:endParaRPr lang="en-US" dirty="0">
              <a:solidFill>
                <a:srgbClr val="BD0773"/>
              </a:solidFill>
            </a:endParaRPr>
          </a:p>
        </p:txBody>
      </p:sp>
      <p:sp>
        <p:nvSpPr>
          <p:cNvPr id="33795" name="Rectangle 3"/>
          <p:cNvSpPr>
            <a:spLocks noGrp="1" noChangeArrowheads="1"/>
          </p:cNvSpPr>
          <p:nvPr>
            <p:ph sz="quarter" idx="1"/>
          </p:nvPr>
        </p:nvSpPr>
        <p:spPr>
          <a:xfrm>
            <a:off x="0" y="548680"/>
            <a:ext cx="8820472" cy="1224136"/>
          </a:xfrm>
        </p:spPr>
        <p:txBody>
          <a:bodyPr>
            <a:noAutofit/>
          </a:bodyPr>
          <a:lstStyle/>
          <a:p>
            <a:pPr algn="just"/>
            <a:r>
              <a:rPr lang="en-US" b="1" dirty="0">
                <a:solidFill>
                  <a:srgbClr val="C00000"/>
                </a:solidFill>
              </a:rPr>
              <a:t>The old version is referenced by the shadow directory and the new version by the current directory</a:t>
            </a:r>
            <a:endParaRPr lang="en-US" dirty="0">
              <a:solidFill>
                <a:srgbClr val="C00000"/>
              </a:solidFill>
            </a:endParaRPr>
          </a:p>
          <a:p>
            <a:pPr algn="just">
              <a:buFont typeface="Wingdings" pitchFamily="2" charset="2"/>
              <a:buChar char="ü"/>
            </a:pPr>
            <a:endParaRPr lang="en-US" dirty="0"/>
          </a:p>
          <a:p>
            <a:pPr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pic>
        <p:nvPicPr>
          <p:cNvPr id="4" name="Picture 3"/>
          <p:cNvPicPr/>
          <p:nvPr/>
        </p:nvPicPr>
        <p:blipFill>
          <a:blip r:embed="rId2" cstate="print"/>
          <a:srcRect l="18155" t="42239" r="6399" b="15343"/>
          <a:stretch>
            <a:fillRect/>
          </a:stretch>
        </p:blipFill>
        <p:spPr bwMode="auto">
          <a:xfrm>
            <a:off x="179512" y="1772817"/>
            <a:ext cx="8496944" cy="489654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a:bodyPr>
          <a:lstStyle/>
          <a:p>
            <a:pPr algn="ctr"/>
            <a:r>
              <a:rPr lang="en-US" b="1" dirty="0">
                <a:solidFill>
                  <a:srgbClr val="BD0773"/>
                </a:solidFill>
              </a:rPr>
              <a:t>Recovery using Shadow Paging</a:t>
            </a:r>
            <a:endParaRPr lang="en-US" dirty="0">
              <a:solidFill>
                <a:srgbClr val="BD0773"/>
              </a:solidFill>
            </a:endParaRPr>
          </a:p>
        </p:txBody>
      </p:sp>
      <p:sp>
        <p:nvSpPr>
          <p:cNvPr id="33795" name="Rectangle 3"/>
          <p:cNvSpPr>
            <a:spLocks noGrp="1" noChangeArrowheads="1"/>
          </p:cNvSpPr>
          <p:nvPr>
            <p:ph sz="quarter" idx="1"/>
          </p:nvPr>
        </p:nvSpPr>
        <p:spPr>
          <a:xfrm>
            <a:off x="0" y="548680"/>
            <a:ext cx="8820472" cy="4104456"/>
          </a:xfrm>
        </p:spPr>
        <p:txBody>
          <a:bodyPr vert="horz" lIns="91440" tIns="45720" rIns="91440" bIns="45720" anchor="t">
            <a:noAutofit/>
          </a:bodyPr>
          <a:lstStyle/>
          <a:p>
            <a:pPr algn="just"/>
            <a:r>
              <a:rPr lang="en-US" dirty="0">
                <a:solidFill>
                  <a:srgbClr val="FF0000"/>
                </a:solidFill>
              </a:rPr>
              <a:t>Issues in Shadow Paging</a:t>
            </a:r>
            <a:r>
              <a:rPr lang="en-US" dirty="0">
                <a:solidFill>
                  <a:srgbClr val="C00000"/>
                </a:solidFill>
              </a:rPr>
              <a:t>:</a:t>
            </a:r>
          </a:p>
          <a:p>
            <a:pPr algn="just"/>
            <a:r>
              <a:rPr lang="en-US" dirty="0">
                <a:solidFill>
                  <a:srgbClr val="2D57A3"/>
                </a:solidFill>
              </a:rPr>
              <a:t>1. </a:t>
            </a:r>
            <a:r>
              <a:rPr lang="en-US" dirty="0">
                <a:ea typeface="+mn-lt"/>
                <a:cs typeface="+mn-lt"/>
              </a:rPr>
              <a:t>To recover from a failure (</a:t>
            </a:r>
            <a:r>
              <a:rPr lang="en-US" b="1" dirty="0">
                <a:ea typeface="+mn-lt"/>
                <a:cs typeface="+mn-lt"/>
              </a:rPr>
              <a:t>not committed</a:t>
            </a:r>
            <a:r>
              <a:rPr lang="en-US" dirty="0">
                <a:ea typeface="+mn-lt"/>
                <a:cs typeface="+mn-lt"/>
              </a:rPr>
              <a:t>) during transaction execution, it is sufficient to free the modified database pages and to discard the current directory. </a:t>
            </a:r>
            <a:r>
              <a:rPr lang="en-US" dirty="0">
                <a:solidFill>
                  <a:srgbClr val="2D57A3"/>
                </a:solidFill>
                <a:ea typeface="+mn-lt"/>
                <a:cs typeface="+mn-lt"/>
              </a:rPr>
              <a:t>The state of the database before transaction execution is available through the shadow directory.</a:t>
            </a:r>
          </a:p>
          <a:p>
            <a:pPr algn="just"/>
            <a:r>
              <a:rPr lang="en-US" dirty="0">
                <a:solidFill>
                  <a:srgbClr val="2D57A3"/>
                </a:solidFill>
                <a:ea typeface="+mn-lt"/>
                <a:cs typeface="+mn-lt"/>
              </a:rPr>
              <a:t> </a:t>
            </a:r>
            <a:r>
              <a:rPr lang="en-US" b="1" dirty="0">
                <a:ea typeface="+mn-lt"/>
                <a:cs typeface="+mn-lt"/>
              </a:rPr>
              <a:t>Committing</a:t>
            </a:r>
            <a:r>
              <a:rPr lang="en-US" dirty="0">
                <a:ea typeface="+mn-lt"/>
                <a:cs typeface="+mn-lt"/>
              </a:rPr>
              <a:t> a transaction corresponds to discarding the previous shadow directory. </a:t>
            </a:r>
          </a:p>
          <a:p>
            <a:pPr algn="just"/>
            <a:r>
              <a:rPr lang="en-US" dirty="0">
                <a:ea typeface="+mn-lt"/>
                <a:cs typeface="+mn-lt"/>
              </a:rPr>
              <a:t>Since recovery involves neither undoing nor redoing data items, this technique can be categorized as a </a:t>
            </a:r>
            <a:r>
              <a:rPr lang="en-US" b="1" dirty="0">
                <a:solidFill>
                  <a:srgbClr val="C00000"/>
                </a:solidFill>
                <a:ea typeface="+mn-lt"/>
                <a:cs typeface="+mn-lt"/>
              </a:rPr>
              <a:t>NOUNDO/ NO-REDO</a:t>
            </a:r>
            <a:r>
              <a:rPr lang="en-US" dirty="0">
                <a:ea typeface="+mn-lt"/>
                <a:cs typeface="+mn-lt"/>
              </a:rPr>
              <a:t> technique for recovery.</a:t>
            </a:r>
          </a:p>
          <a:p>
            <a:pPr lvl="0" algn="just">
              <a:buNone/>
            </a:pPr>
            <a:endParaRPr lang="en-US" dirty="0">
              <a:solidFill>
                <a:srgbClr val="2D57A3"/>
              </a:solidFill>
            </a:endParaRPr>
          </a:p>
          <a:p>
            <a:pPr algn="just">
              <a:buFont typeface="Wingdings" pitchFamily="2" charset="2"/>
              <a:buChar char="ü"/>
            </a:pPr>
            <a:endParaRPr lang="en-US" dirty="0">
              <a:solidFill>
                <a:srgbClr val="2D57A3"/>
              </a:solidFill>
            </a:endParaRPr>
          </a:p>
          <a:p>
            <a:pPr algn="just">
              <a:buNone/>
            </a:pPr>
            <a:endParaRPr lang="en-US" dirty="0">
              <a:solidFill>
                <a:srgbClr val="2D57A3"/>
              </a:solidFill>
            </a:endParaRPr>
          </a:p>
          <a:p>
            <a:pPr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a:bodyPr>
          <a:lstStyle/>
          <a:p>
            <a:pPr algn="ctr"/>
            <a:r>
              <a:rPr lang="en-US" b="1" dirty="0">
                <a:solidFill>
                  <a:srgbClr val="BD0773"/>
                </a:solidFill>
              </a:rPr>
              <a:t>Recovery using Shadow Paging</a:t>
            </a:r>
            <a:endParaRPr lang="en-US" dirty="0">
              <a:solidFill>
                <a:srgbClr val="BD0773"/>
              </a:solidFill>
            </a:endParaRPr>
          </a:p>
        </p:txBody>
      </p:sp>
      <p:sp>
        <p:nvSpPr>
          <p:cNvPr id="33795" name="Rectangle 3"/>
          <p:cNvSpPr>
            <a:spLocks noGrp="1" noChangeArrowheads="1"/>
          </p:cNvSpPr>
          <p:nvPr>
            <p:ph sz="quarter" idx="1"/>
          </p:nvPr>
        </p:nvSpPr>
        <p:spPr>
          <a:xfrm>
            <a:off x="0" y="548680"/>
            <a:ext cx="8820472" cy="4104456"/>
          </a:xfrm>
        </p:spPr>
        <p:txBody>
          <a:bodyPr>
            <a:noAutofit/>
          </a:bodyPr>
          <a:lstStyle/>
          <a:p>
            <a:pPr algn="just"/>
            <a:r>
              <a:rPr lang="en-US" dirty="0"/>
              <a:t>To recover from a failure (</a:t>
            </a:r>
            <a:r>
              <a:rPr lang="en-US" b="1" dirty="0"/>
              <a:t>not committed</a:t>
            </a:r>
            <a:r>
              <a:rPr lang="en-US" dirty="0"/>
              <a:t>) during transaction execution, it is sufficient to free the modified database pages and to discard the current directory. </a:t>
            </a:r>
            <a:r>
              <a:rPr lang="en-US" dirty="0">
                <a:solidFill>
                  <a:srgbClr val="2D57A3"/>
                </a:solidFill>
              </a:rPr>
              <a:t>The state of the database before transaction execution is available through the shadow directory.</a:t>
            </a:r>
          </a:p>
          <a:p>
            <a:pPr algn="just"/>
            <a:r>
              <a:rPr lang="en-US" dirty="0">
                <a:solidFill>
                  <a:srgbClr val="2D57A3"/>
                </a:solidFill>
              </a:rPr>
              <a:t> </a:t>
            </a:r>
            <a:r>
              <a:rPr lang="en-US" b="1" dirty="0"/>
              <a:t>Committing</a:t>
            </a:r>
            <a:r>
              <a:rPr lang="en-US" dirty="0"/>
              <a:t> a transaction corresponds to discarding the previous shadow directory. </a:t>
            </a:r>
          </a:p>
          <a:p>
            <a:pPr algn="just"/>
            <a:r>
              <a:rPr lang="en-US" dirty="0"/>
              <a:t>Since recovery involves neither undoing nor redoing data items, this technique can be categorized as a </a:t>
            </a:r>
            <a:r>
              <a:rPr lang="en-US" b="1" dirty="0">
                <a:solidFill>
                  <a:srgbClr val="C00000"/>
                </a:solidFill>
              </a:rPr>
              <a:t>NOUNDO/ NO-REDO</a:t>
            </a:r>
            <a:r>
              <a:rPr lang="en-US" dirty="0"/>
              <a:t> technique for recovery.</a:t>
            </a:r>
          </a:p>
          <a:p>
            <a:pPr algn="just"/>
            <a:endParaRPr lang="en-US" dirty="0">
              <a:solidFill>
                <a:srgbClr val="2D57A3"/>
              </a:solidFill>
            </a:endParaRPr>
          </a:p>
          <a:p>
            <a:pPr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buNone/>
            </a:pPr>
            <a:endParaRPr lang="en-US" dirty="0"/>
          </a:p>
          <a:p>
            <a:pPr lvl="0"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dirty="0">
                <a:solidFill>
                  <a:srgbClr val="BD0773"/>
                </a:solidFill>
              </a:rPr>
              <a:t>Failure Classification</a:t>
            </a:r>
            <a:endParaRPr lang="en-US" dirty="0">
              <a:solidFill>
                <a:srgbClr val="BD0773"/>
              </a:solidFill>
            </a:endParaRPr>
          </a:p>
        </p:txBody>
      </p:sp>
      <p:sp>
        <p:nvSpPr>
          <p:cNvPr id="33795" name="Rectangle 3"/>
          <p:cNvSpPr>
            <a:spLocks noGrp="1" noChangeArrowheads="1"/>
          </p:cNvSpPr>
          <p:nvPr>
            <p:ph sz="quarter" idx="1"/>
          </p:nvPr>
        </p:nvSpPr>
        <p:spPr>
          <a:xfrm>
            <a:off x="0" y="669032"/>
            <a:ext cx="8820472" cy="5352256"/>
          </a:xfrm>
        </p:spPr>
        <p:txBody>
          <a:bodyPr>
            <a:normAutofit lnSpcReduction="10000"/>
          </a:bodyPr>
          <a:lstStyle/>
          <a:p>
            <a:pPr marL="58738" indent="-58738" algn="just">
              <a:buNone/>
              <a:defRPr/>
            </a:pPr>
            <a:r>
              <a:rPr lang="en-US" dirty="0"/>
              <a:t>A Failure is an event at which the system does not perform according to specifications. </a:t>
            </a:r>
            <a:endParaRPr lang="en-GB" dirty="0">
              <a:latin typeface="Arial" charset="0"/>
              <a:cs typeface="Arial" charset="0"/>
            </a:endParaRPr>
          </a:p>
          <a:p>
            <a:pPr lvl="0" algn="just">
              <a:buNone/>
            </a:pPr>
            <a:r>
              <a:rPr lang="en-US" dirty="0"/>
              <a:t>1. </a:t>
            </a:r>
            <a:r>
              <a:rPr lang="en-US" b="1" dirty="0"/>
              <a:t>Transaction failure</a:t>
            </a:r>
            <a:r>
              <a:rPr lang="en-US" dirty="0"/>
              <a:t>. There are two types of errors that may cause a transaction to fail:</a:t>
            </a:r>
          </a:p>
          <a:p>
            <a:pPr algn="just">
              <a:buNone/>
            </a:pPr>
            <a:endParaRPr lang="en-US" dirty="0"/>
          </a:p>
          <a:p>
            <a:pPr marL="273050" lvl="0" indent="66675" algn="just"/>
            <a:r>
              <a:rPr lang="en-US" b="1" dirty="0"/>
              <a:t>Logical error</a:t>
            </a:r>
            <a:r>
              <a:rPr lang="en-US" dirty="0"/>
              <a:t>. The transaction can no longer continue with its normal execution because of some internal condition, such as </a:t>
            </a:r>
            <a:r>
              <a:rPr lang="en-US" dirty="0">
                <a:solidFill>
                  <a:srgbClr val="0070C0"/>
                </a:solidFill>
              </a:rPr>
              <a:t>bad input, data not found, overflow, or resource limit exceeded.</a:t>
            </a:r>
          </a:p>
          <a:p>
            <a:pPr algn="just">
              <a:buNone/>
            </a:pPr>
            <a:endParaRPr lang="en-US" dirty="0"/>
          </a:p>
          <a:p>
            <a:pPr marL="273050" lvl="0" indent="66675" algn="just"/>
            <a:r>
              <a:rPr lang="en-US" b="1" dirty="0"/>
              <a:t>System error</a:t>
            </a:r>
            <a:r>
              <a:rPr lang="en-US" dirty="0"/>
              <a:t>. The system has entered an undesirable state (for example, </a:t>
            </a:r>
            <a:r>
              <a:rPr lang="en-US" dirty="0">
                <a:solidFill>
                  <a:srgbClr val="0070C0"/>
                </a:solidFill>
              </a:rPr>
              <a:t>deadlock</a:t>
            </a:r>
            <a:r>
              <a:rPr lang="en-US" dirty="0"/>
              <a:t>), as a result of which a transaction cannot continue with its normal execution. The transaction, however, can be re -executed at a later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dirty="0">
                <a:solidFill>
                  <a:srgbClr val="BD0773"/>
                </a:solidFill>
              </a:rPr>
              <a:t>Failure Classification</a:t>
            </a:r>
            <a:endParaRPr lang="en-US" dirty="0">
              <a:solidFill>
                <a:srgbClr val="BD0773"/>
              </a:solidFill>
            </a:endParaRPr>
          </a:p>
        </p:txBody>
      </p:sp>
      <p:sp>
        <p:nvSpPr>
          <p:cNvPr id="33795" name="Rectangle 3"/>
          <p:cNvSpPr>
            <a:spLocks noGrp="1" noChangeArrowheads="1"/>
          </p:cNvSpPr>
          <p:nvPr>
            <p:ph sz="quarter" idx="1"/>
          </p:nvPr>
        </p:nvSpPr>
        <p:spPr>
          <a:xfrm>
            <a:off x="0" y="669032"/>
            <a:ext cx="8820472" cy="5352256"/>
          </a:xfrm>
        </p:spPr>
        <p:txBody>
          <a:bodyPr>
            <a:normAutofit/>
          </a:bodyPr>
          <a:lstStyle/>
          <a:p>
            <a:pPr lvl="0" algn="just">
              <a:buNone/>
            </a:pPr>
            <a:r>
              <a:rPr lang="en-US" dirty="0"/>
              <a:t>2. </a:t>
            </a:r>
            <a:r>
              <a:rPr lang="en-US" b="1" dirty="0"/>
              <a:t>System crash</a:t>
            </a:r>
            <a:r>
              <a:rPr lang="en-US" dirty="0"/>
              <a:t>. </a:t>
            </a:r>
          </a:p>
          <a:p>
            <a:pPr marL="273050" indent="-36513" algn="just"/>
            <a:r>
              <a:rPr lang="en-US" dirty="0">
                <a:solidFill>
                  <a:srgbClr val="0070C0"/>
                </a:solidFill>
              </a:rPr>
              <a:t>There is a hardware malfunction, or a bug in the database software or the operating system, that causes the loss of the content of volatile storage, and brings transaction processing to a halt</a:t>
            </a:r>
            <a:r>
              <a:rPr lang="en-US" dirty="0"/>
              <a:t>. </a:t>
            </a:r>
          </a:p>
          <a:p>
            <a:pPr lvl="0" algn="just"/>
            <a:r>
              <a:rPr lang="en-US" dirty="0"/>
              <a:t>The content of nonvolatile storage remains intact, and is not corrupted. (Fail Stop Assumption)</a:t>
            </a:r>
          </a:p>
          <a:p>
            <a:pPr lvl="0" algn="just">
              <a:buNone/>
            </a:pPr>
            <a:endParaRPr lang="en-US" dirty="0"/>
          </a:p>
          <a:p>
            <a:pPr algn="just">
              <a:buNone/>
            </a:pPr>
            <a:r>
              <a:rPr lang="en-US" dirty="0"/>
              <a:t>3. </a:t>
            </a:r>
            <a:r>
              <a:rPr lang="en-US" b="1" dirty="0"/>
              <a:t>Disk failure</a:t>
            </a:r>
            <a:r>
              <a:rPr lang="en-US" dirty="0"/>
              <a:t>. A disk block loses its content </a:t>
            </a:r>
            <a:r>
              <a:rPr lang="en-US" dirty="0">
                <a:solidFill>
                  <a:srgbClr val="0070C0"/>
                </a:solidFill>
              </a:rPr>
              <a:t>as a result of either a head crash or failure during a data-transfer operation.</a:t>
            </a:r>
            <a:r>
              <a:rPr lang="en-US" dirty="0"/>
              <a:t> Copies of the data on other disks, or archival backups on tertiary media, such as DVD or tapes, are used to recover from the failure.</a:t>
            </a:r>
          </a:p>
          <a:p>
            <a:pPr lvl="0" algn="just">
              <a:buNone/>
            </a:pPr>
            <a:endParaRPr lang="en-US" dirty="0"/>
          </a:p>
          <a:p>
            <a:pPr marL="273050" indent="-36513"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dirty="0">
                <a:solidFill>
                  <a:srgbClr val="BD0773"/>
                </a:solidFill>
              </a:rPr>
              <a:t>Determination of Recovery</a:t>
            </a:r>
            <a:endParaRPr lang="en-US" dirty="0">
              <a:solidFill>
                <a:srgbClr val="BD0773"/>
              </a:solidFill>
            </a:endParaRPr>
          </a:p>
        </p:txBody>
      </p:sp>
      <p:sp>
        <p:nvSpPr>
          <p:cNvPr id="33795" name="Rectangle 3"/>
          <p:cNvSpPr>
            <a:spLocks noGrp="1" noChangeArrowheads="1"/>
          </p:cNvSpPr>
          <p:nvPr>
            <p:ph sz="quarter" idx="1"/>
          </p:nvPr>
        </p:nvSpPr>
        <p:spPr>
          <a:xfrm>
            <a:off x="0" y="669032"/>
            <a:ext cx="8820472" cy="5352256"/>
          </a:xfrm>
        </p:spPr>
        <p:txBody>
          <a:bodyPr>
            <a:normAutofit/>
          </a:bodyPr>
          <a:lstStyle/>
          <a:p>
            <a:pPr algn="just">
              <a:buFont typeface="Wingdings" pitchFamily="2" charset="2"/>
              <a:buChar char="Ø"/>
            </a:pPr>
            <a:r>
              <a:rPr lang="en-US" dirty="0"/>
              <a:t>The determination of  how the system should recover from failures, depends on failure modes of those devices used for storing data. </a:t>
            </a:r>
          </a:p>
          <a:p>
            <a:pPr algn="just">
              <a:buFont typeface="Wingdings" pitchFamily="2" charset="2"/>
              <a:buChar char="Ø"/>
            </a:pPr>
            <a:r>
              <a:rPr lang="en-US" dirty="0"/>
              <a:t>Based on such failures, recovery manager employs algorithm which takes care of the following things:</a:t>
            </a:r>
          </a:p>
          <a:p>
            <a:pPr algn="just">
              <a:buNone/>
            </a:pPr>
            <a:endParaRPr lang="en-US" dirty="0"/>
          </a:p>
          <a:p>
            <a:pPr marL="273050" lvl="0" indent="360363" algn="just"/>
            <a:r>
              <a:rPr lang="en-US" dirty="0">
                <a:solidFill>
                  <a:srgbClr val="0070C0"/>
                </a:solidFill>
              </a:rPr>
              <a:t>Actions taken during normal transaction processing</a:t>
            </a:r>
            <a:r>
              <a:rPr lang="en-US" dirty="0"/>
              <a:t> to ensure that enough information exists to allow recovery from failures.</a:t>
            </a:r>
          </a:p>
          <a:p>
            <a:pPr marL="273050" lvl="0" indent="360363" algn="just"/>
            <a:r>
              <a:rPr lang="en-US" dirty="0">
                <a:solidFill>
                  <a:srgbClr val="0070C0"/>
                </a:solidFill>
              </a:rPr>
              <a:t>Actions taken after a failure</a:t>
            </a:r>
            <a:r>
              <a:rPr lang="en-US" dirty="0"/>
              <a:t> to recover the database contents to a state that ensures database consistency, transaction atomicity, and durability.</a:t>
            </a:r>
          </a:p>
          <a:p>
            <a:pPr algn="just"/>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dirty="0">
                <a:solidFill>
                  <a:srgbClr val="BD0773"/>
                </a:solidFill>
              </a:rPr>
              <a:t>Recovery &amp; Atomicity</a:t>
            </a:r>
            <a:endParaRPr lang="en-US" dirty="0">
              <a:solidFill>
                <a:srgbClr val="BD0773"/>
              </a:solidFill>
            </a:endParaRPr>
          </a:p>
        </p:txBody>
      </p:sp>
      <p:sp>
        <p:nvSpPr>
          <p:cNvPr id="33795" name="Rectangle 3"/>
          <p:cNvSpPr>
            <a:spLocks noGrp="1" noChangeArrowheads="1"/>
          </p:cNvSpPr>
          <p:nvPr>
            <p:ph sz="quarter" idx="1"/>
          </p:nvPr>
        </p:nvSpPr>
        <p:spPr>
          <a:xfrm>
            <a:off x="0" y="885056"/>
            <a:ext cx="8820472" cy="5352256"/>
          </a:xfrm>
        </p:spPr>
        <p:txBody>
          <a:bodyPr>
            <a:normAutofit/>
          </a:bodyPr>
          <a:lstStyle/>
          <a:p>
            <a:pPr algn="just">
              <a:buNone/>
            </a:pPr>
            <a:r>
              <a:rPr lang="en-US" b="1" dirty="0"/>
              <a:t>1. Log Records: </a:t>
            </a:r>
            <a:endParaRPr lang="en-US" dirty="0"/>
          </a:p>
          <a:p>
            <a:pPr algn="just"/>
            <a:r>
              <a:rPr lang="en-US" dirty="0"/>
              <a:t>The most widely used structure for recording database modifications is the </a:t>
            </a:r>
            <a:r>
              <a:rPr lang="en-US" b="1" dirty="0"/>
              <a:t>log</a:t>
            </a:r>
            <a:r>
              <a:rPr lang="en-US" dirty="0"/>
              <a:t>. </a:t>
            </a:r>
          </a:p>
          <a:p>
            <a:pPr algn="just"/>
            <a:r>
              <a:rPr lang="en-US" dirty="0"/>
              <a:t>The log is a sequence of </a:t>
            </a:r>
            <a:r>
              <a:rPr lang="en-US" b="1" dirty="0"/>
              <a:t>log records</a:t>
            </a:r>
            <a:r>
              <a:rPr lang="en-US" dirty="0"/>
              <a:t>, recording all the update activities in the database. </a:t>
            </a:r>
          </a:p>
          <a:p>
            <a:pPr algn="just"/>
            <a:r>
              <a:rPr lang="en-US" dirty="0"/>
              <a:t>There are several types of log records. An </a:t>
            </a:r>
            <a:r>
              <a:rPr lang="en-US" b="1" dirty="0"/>
              <a:t>update log record </a:t>
            </a:r>
            <a:r>
              <a:rPr lang="en-US" dirty="0"/>
              <a:t>describes a single database write. It has these fields:</a:t>
            </a:r>
          </a:p>
          <a:p>
            <a:pPr marL="273050" lvl="0" indent="66675" algn="just">
              <a:buFont typeface="Wingdings" pitchFamily="2" charset="2"/>
              <a:buChar char="q"/>
            </a:pPr>
            <a:r>
              <a:rPr lang="en-US" dirty="0"/>
              <a:t> </a:t>
            </a:r>
            <a:r>
              <a:rPr lang="en-US" b="1" dirty="0"/>
              <a:t>Transaction identifier</a:t>
            </a:r>
            <a:r>
              <a:rPr lang="en-US" dirty="0"/>
              <a:t>: the unique identifier of the transaction that performed the write operation.</a:t>
            </a:r>
          </a:p>
          <a:p>
            <a:pPr algn="just">
              <a:buFont typeface="Wingdings" pitchFamily="2" charset="2"/>
              <a:buChar char="q"/>
            </a:pPr>
            <a:endParaRPr lang="en-US" dirty="0"/>
          </a:p>
          <a:p>
            <a:pPr algn="just"/>
            <a:endParaRPr lang="en-US" dirty="0"/>
          </a:p>
          <a:p>
            <a:pPr lvl="0" algn="just">
              <a:buNone/>
            </a:pPr>
            <a:endParaRPr lang="en-US" dirty="0"/>
          </a:p>
          <a:p>
            <a:pPr marL="273050" indent="-36513"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dirty="0">
                <a:solidFill>
                  <a:srgbClr val="BD0773"/>
                </a:solidFill>
              </a:rPr>
              <a:t>Recovery &amp; Atomicity</a:t>
            </a:r>
            <a:endParaRPr lang="en-US" dirty="0">
              <a:solidFill>
                <a:srgbClr val="BD0773"/>
              </a:solidFill>
            </a:endParaRPr>
          </a:p>
        </p:txBody>
      </p:sp>
      <p:sp>
        <p:nvSpPr>
          <p:cNvPr id="33795" name="Rectangle 3"/>
          <p:cNvSpPr>
            <a:spLocks noGrp="1" noChangeArrowheads="1"/>
          </p:cNvSpPr>
          <p:nvPr>
            <p:ph sz="quarter" idx="1"/>
          </p:nvPr>
        </p:nvSpPr>
        <p:spPr>
          <a:xfrm>
            <a:off x="0" y="885056"/>
            <a:ext cx="8820472" cy="5352256"/>
          </a:xfrm>
        </p:spPr>
        <p:txBody>
          <a:bodyPr>
            <a:normAutofit/>
          </a:bodyPr>
          <a:lstStyle/>
          <a:p>
            <a:pPr lvl="0" algn="just">
              <a:buFont typeface="Wingdings" pitchFamily="2" charset="2"/>
              <a:buChar char="q"/>
            </a:pPr>
            <a:r>
              <a:rPr lang="en-US" b="1" dirty="0"/>
              <a:t>Data-item identifier</a:t>
            </a:r>
            <a:r>
              <a:rPr lang="en-US" dirty="0"/>
              <a:t>: the unique identifier of the data item written. (the location on disk of the data item, consisting of the block identifier of the block on which the data item resides, and an offset within the block)</a:t>
            </a:r>
          </a:p>
          <a:p>
            <a:pPr lvl="0" algn="just">
              <a:buFont typeface="Wingdings" pitchFamily="2" charset="2"/>
              <a:buChar char="q"/>
            </a:pPr>
            <a:r>
              <a:rPr lang="en-US" b="1" dirty="0"/>
              <a:t>Old value</a:t>
            </a:r>
            <a:r>
              <a:rPr lang="en-US" dirty="0"/>
              <a:t>, which is the value of the data item prior to the write.</a:t>
            </a:r>
          </a:p>
          <a:p>
            <a:pPr lvl="0" algn="just">
              <a:buFont typeface="Wingdings" pitchFamily="2" charset="2"/>
              <a:buChar char="q"/>
            </a:pPr>
            <a:r>
              <a:rPr lang="en-US" b="1" dirty="0"/>
              <a:t>New value</a:t>
            </a:r>
            <a:r>
              <a:rPr lang="en-US" dirty="0"/>
              <a:t>, which is the value that the data item will have after the write.</a:t>
            </a:r>
          </a:p>
          <a:p>
            <a:pPr lvl="0" algn="just">
              <a:buNone/>
            </a:pPr>
            <a:endParaRPr lang="en-US" dirty="0"/>
          </a:p>
          <a:p>
            <a:pPr marL="273050" indent="-36513" algn="just">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lstStyle/>
          <a:p>
            <a:pPr algn="ctr"/>
            <a:r>
              <a:rPr lang="en-US" b="1" dirty="0">
                <a:solidFill>
                  <a:srgbClr val="BD0773"/>
                </a:solidFill>
              </a:rPr>
              <a:t>Recovery &amp; Atomicity</a:t>
            </a:r>
            <a:endParaRPr lang="en-US" dirty="0">
              <a:solidFill>
                <a:srgbClr val="BD0773"/>
              </a:solidFill>
            </a:endParaRPr>
          </a:p>
        </p:txBody>
      </p:sp>
      <p:sp>
        <p:nvSpPr>
          <p:cNvPr id="33795" name="Rectangle 3"/>
          <p:cNvSpPr>
            <a:spLocks noGrp="1" noChangeArrowheads="1"/>
          </p:cNvSpPr>
          <p:nvPr>
            <p:ph sz="quarter" idx="1"/>
          </p:nvPr>
        </p:nvSpPr>
        <p:spPr>
          <a:xfrm>
            <a:off x="0" y="548680"/>
            <a:ext cx="8820472" cy="6309320"/>
          </a:xfrm>
        </p:spPr>
        <p:txBody>
          <a:bodyPr>
            <a:normAutofit/>
          </a:bodyPr>
          <a:lstStyle/>
          <a:p>
            <a:pPr algn="just"/>
            <a:r>
              <a:rPr lang="en-US" sz="2200" dirty="0"/>
              <a:t>We represent an update log record as </a:t>
            </a:r>
            <a:r>
              <a:rPr lang="en-US" sz="2200" i="1" dirty="0">
                <a:solidFill>
                  <a:srgbClr val="0070C0"/>
                </a:solidFill>
              </a:rPr>
              <a:t>&lt;Ti , </a:t>
            </a:r>
            <a:r>
              <a:rPr lang="en-US" sz="2200" i="1" dirty="0" err="1">
                <a:solidFill>
                  <a:srgbClr val="0070C0"/>
                </a:solidFill>
              </a:rPr>
              <a:t>Xj</a:t>
            </a:r>
            <a:r>
              <a:rPr lang="en-US" sz="2200" i="1" dirty="0">
                <a:solidFill>
                  <a:srgbClr val="0070C0"/>
                </a:solidFill>
              </a:rPr>
              <a:t> , V</a:t>
            </a:r>
            <a:r>
              <a:rPr lang="en-US" sz="2200" dirty="0">
                <a:solidFill>
                  <a:srgbClr val="0070C0"/>
                </a:solidFill>
              </a:rPr>
              <a:t>1</a:t>
            </a:r>
            <a:r>
              <a:rPr lang="en-US" sz="2200" i="1" dirty="0">
                <a:solidFill>
                  <a:srgbClr val="0070C0"/>
                </a:solidFill>
              </a:rPr>
              <a:t>, V</a:t>
            </a:r>
            <a:r>
              <a:rPr lang="en-US" sz="2200" dirty="0">
                <a:solidFill>
                  <a:srgbClr val="0070C0"/>
                </a:solidFill>
              </a:rPr>
              <a:t>2</a:t>
            </a:r>
            <a:r>
              <a:rPr lang="en-US" sz="2200" i="1" dirty="0">
                <a:solidFill>
                  <a:srgbClr val="0070C0"/>
                </a:solidFill>
              </a:rPr>
              <a:t>&gt;</a:t>
            </a:r>
            <a:r>
              <a:rPr lang="en-US" sz="2200" dirty="0">
                <a:solidFill>
                  <a:srgbClr val="0070C0"/>
                </a:solidFill>
              </a:rPr>
              <a:t>, </a:t>
            </a:r>
            <a:r>
              <a:rPr lang="en-US" sz="2200" dirty="0"/>
              <a:t>indicating that transaction </a:t>
            </a:r>
            <a:r>
              <a:rPr lang="en-US" sz="2200" i="1" dirty="0"/>
              <a:t>Ti </a:t>
            </a:r>
            <a:r>
              <a:rPr lang="en-US" sz="2200" dirty="0"/>
              <a:t>has performed a </a:t>
            </a:r>
            <a:r>
              <a:rPr lang="en-US" sz="2200" dirty="0">
                <a:solidFill>
                  <a:srgbClr val="002060"/>
                </a:solidFill>
              </a:rPr>
              <a:t>write on data item </a:t>
            </a:r>
            <a:r>
              <a:rPr lang="en-US" sz="2200" i="1" dirty="0" err="1">
                <a:solidFill>
                  <a:srgbClr val="002060"/>
                </a:solidFill>
              </a:rPr>
              <a:t>Xj</a:t>
            </a:r>
            <a:r>
              <a:rPr lang="en-US" sz="2200" i="1" dirty="0">
                <a:solidFill>
                  <a:srgbClr val="002060"/>
                </a:solidFill>
              </a:rPr>
              <a:t> </a:t>
            </a:r>
            <a:r>
              <a:rPr lang="en-US" sz="2200" dirty="0"/>
              <a:t>. </a:t>
            </a:r>
            <a:r>
              <a:rPr lang="en-US" sz="2200" i="1" dirty="0" err="1">
                <a:solidFill>
                  <a:srgbClr val="00B0F0"/>
                </a:solidFill>
              </a:rPr>
              <a:t>Xj</a:t>
            </a:r>
            <a:r>
              <a:rPr lang="en-US" sz="2200" i="1" dirty="0">
                <a:solidFill>
                  <a:srgbClr val="00B0F0"/>
                </a:solidFill>
              </a:rPr>
              <a:t> </a:t>
            </a:r>
            <a:r>
              <a:rPr lang="en-US" sz="2200" dirty="0">
                <a:solidFill>
                  <a:srgbClr val="00B0F0"/>
                </a:solidFill>
              </a:rPr>
              <a:t>had value </a:t>
            </a:r>
            <a:r>
              <a:rPr lang="en-US" sz="2200" i="1" dirty="0">
                <a:solidFill>
                  <a:srgbClr val="00B0F0"/>
                </a:solidFill>
              </a:rPr>
              <a:t>V</a:t>
            </a:r>
            <a:r>
              <a:rPr lang="en-US" sz="2200" dirty="0">
                <a:solidFill>
                  <a:srgbClr val="00B0F0"/>
                </a:solidFill>
              </a:rPr>
              <a:t>1 before the write</a:t>
            </a:r>
            <a:r>
              <a:rPr lang="en-US" sz="2200" dirty="0"/>
              <a:t>, and has </a:t>
            </a:r>
            <a:r>
              <a:rPr lang="en-US" sz="2200" dirty="0">
                <a:solidFill>
                  <a:srgbClr val="7030A0"/>
                </a:solidFill>
              </a:rPr>
              <a:t>value </a:t>
            </a:r>
            <a:r>
              <a:rPr lang="en-US" sz="2200" i="1" dirty="0">
                <a:solidFill>
                  <a:srgbClr val="7030A0"/>
                </a:solidFill>
              </a:rPr>
              <a:t>V</a:t>
            </a:r>
            <a:r>
              <a:rPr lang="en-US" sz="2200" dirty="0">
                <a:solidFill>
                  <a:srgbClr val="7030A0"/>
                </a:solidFill>
              </a:rPr>
              <a:t>2 after the write</a:t>
            </a:r>
            <a:r>
              <a:rPr lang="en-US" sz="2200" dirty="0"/>
              <a:t>. </a:t>
            </a:r>
          </a:p>
          <a:p>
            <a:pPr algn="just"/>
            <a:r>
              <a:rPr lang="en-US" sz="2200" dirty="0"/>
              <a:t>Other special log records exist to record significant events during transaction processing, such as the start of a transaction and the commit or abort of a transaction. </a:t>
            </a:r>
          </a:p>
          <a:p>
            <a:pPr algn="just">
              <a:buNone/>
            </a:pPr>
            <a:r>
              <a:rPr lang="en-US" sz="2200" dirty="0"/>
              <a:t> Among the types of log records are:</a:t>
            </a:r>
          </a:p>
          <a:p>
            <a:pPr lvl="0" algn="just">
              <a:buFont typeface="Wingdings" pitchFamily="2" charset="2"/>
              <a:buChar char="ü"/>
            </a:pPr>
            <a:r>
              <a:rPr lang="en-US" sz="2200" i="1" dirty="0"/>
              <a:t>&lt;Ti </a:t>
            </a:r>
            <a:r>
              <a:rPr lang="en-US" sz="2200" dirty="0"/>
              <a:t>start</a:t>
            </a:r>
            <a:r>
              <a:rPr lang="en-US" sz="2200" i="1" dirty="0"/>
              <a:t>&gt;</a:t>
            </a:r>
            <a:r>
              <a:rPr lang="en-US" sz="2200" dirty="0"/>
              <a:t>  - Transaction </a:t>
            </a:r>
            <a:r>
              <a:rPr lang="en-US" sz="2200" i="1" dirty="0"/>
              <a:t>Ti </a:t>
            </a:r>
            <a:r>
              <a:rPr lang="en-US" sz="2200" dirty="0"/>
              <a:t>has started.</a:t>
            </a:r>
          </a:p>
          <a:p>
            <a:pPr lvl="0" algn="just">
              <a:buFont typeface="Wingdings" pitchFamily="2" charset="2"/>
              <a:buChar char="ü"/>
            </a:pPr>
            <a:r>
              <a:rPr lang="en-US" sz="2200" i="1" dirty="0"/>
              <a:t>&lt;Ti </a:t>
            </a:r>
            <a:r>
              <a:rPr lang="en-US" sz="2200" dirty="0"/>
              <a:t>commit</a:t>
            </a:r>
            <a:r>
              <a:rPr lang="en-US" sz="2200" i="1" dirty="0"/>
              <a:t>&gt;</a:t>
            </a:r>
            <a:r>
              <a:rPr lang="en-US" sz="2200" dirty="0"/>
              <a:t> - Transaction </a:t>
            </a:r>
            <a:r>
              <a:rPr lang="en-US" sz="2200" i="1" dirty="0"/>
              <a:t>Ti </a:t>
            </a:r>
            <a:r>
              <a:rPr lang="en-US" sz="2200" dirty="0"/>
              <a:t>has committed.</a:t>
            </a:r>
          </a:p>
          <a:p>
            <a:pPr lvl="0" algn="just">
              <a:buFont typeface="Wingdings" pitchFamily="2" charset="2"/>
              <a:buChar char="ü"/>
            </a:pPr>
            <a:r>
              <a:rPr lang="en-US" sz="2200" i="1" dirty="0"/>
              <a:t>&lt;Ti </a:t>
            </a:r>
            <a:r>
              <a:rPr lang="en-US" sz="2200" dirty="0"/>
              <a:t>abort</a:t>
            </a:r>
            <a:r>
              <a:rPr lang="en-US" sz="2200" i="1" dirty="0"/>
              <a:t>&gt;</a:t>
            </a:r>
            <a:r>
              <a:rPr lang="en-US" sz="2200" dirty="0"/>
              <a:t> - Transaction </a:t>
            </a:r>
            <a:r>
              <a:rPr lang="en-US" sz="2200" i="1" dirty="0"/>
              <a:t>Ti </a:t>
            </a:r>
            <a:r>
              <a:rPr lang="en-US" sz="2200" dirty="0"/>
              <a:t>has aborted.</a:t>
            </a:r>
          </a:p>
          <a:p>
            <a:pPr lvl="0" algn="just">
              <a:buFont typeface="Courier New" pitchFamily="49" charset="0"/>
              <a:buChar char="o"/>
            </a:pPr>
            <a:r>
              <a:rPr lang="en-US" sz="2200" dirty="0">
                <a:solidFill>
                  <a:srgbClr val="00B050"/>
                </a:solidFill>
              </a:rPr>
              <a:t>Whenever a transaction performs a write, it is essential that the log record for that write be created and added to the log</a:t>
            </a:r>
            <a:r>
              <a:rPr lang="en-US" sz="2200" dirty="0"/>
              <a:t>, </a:t>
            </a:r>
            <a:r>
              <a:rPr lang="en-US" sz="2200" dirty="0">
                <a:solidFill>
                  <a:srgbClr val="0070C0"/>
                </a:solidFill>
              </a:rPr>
              <a:t>before the database is modified. </a:t>
            </a:r>
          </a:p>
          <a:p>
            <a:pPr lvl="0" algn="just">
              <a:buFont typeface="Courier New" pitchFamily="49" charset="0"/>
              <a:buChar char="o"/>
            </a:pPr>
            <a:r>
              <a:rPr lang="en-US" sz="2200" dirty="0">
                <a:solidFill>
                  <a:srgbClr val="00B050"/>
                </a:solidFill>
              </a:rPr>
              <a:t>For log records to be useful for recovery from system and disk failures, the log must reside in stable storage.</a:t>
            </a:r>
          </a:p>
          <a:p>
            <a:pPr algn="just">
              <a:buNone/>
            </a:pPr>
            <a:endParaRPr lang="en-US" sz="2200" dirty="0"/>
          </a:p>
          <a:p>
            <a:pPr lvl="0" algn="just">
              <a:buNone/>
            </a:pPr>
            <a:endParaRPr lang="en-US" sz="2200" dirty="0"/>
          </a:p>
          <a:p>
            <a:pPr marL="273050" indent="-36513" algn="just">
              <a:buNone/>
            </a:pP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27384"/>
            <a:ext cx="7772400" cy="638944"/>
          </a:xfrm>
        </p:spPr>
        <p:txBody>
          <a:bodyPr>
            <a:normAutofit fontScale="90000"/>
          </a:bodyPr>
          <a:lstStyle/>
          <a:p>
            <a:pPr algn="ctr"/>
            <a:r>
              <a:rPr lang="en-US" b="1" dirty="0">
                <a:solidFill>
                  <a:srgbClr val="BD0773"/>
                </a:solidFill>
              </a:rPr>
              <a:t>Log Records and Database Modification</a:t>
            </a:r>
            <a:endParaRPr lang="en-US" dirty="0">
              <a:solidFill>
                <a:srgbClr val="BD0773"/>
              </a:solidFill>
            </a:endParaRPr>
          </a:p>
        </p:txBody>
      </p:sp>
      <p:sp>
        <p:nvSpPr>
          <p:cNvPr id="33795" name="Rectangle 3"/>
          <p:cNvSpPr>
            <a:spLocks noGrp="1" noChangeArrowheads="1"/>
          </p:cNvSpPr>
          <p:nvPr>
            <p:ph sz="quarter" idx="1"/>
          </p:nvPr>
        </p:nvSpPr>
        <p:spPr>
          <a:xfrm>
            <a:off x="0" y="620688"/>
            <a:ext cx="8820472" cy="4752528"/>
          </a:xfrm>
        </p:spPr>
        <p:txBody>
          <a:bodyPr>
            <a:noAutofit/>
          </a:bodyPr>
          <a:lstStyle/>
          <a:p>
            <a:pPr algn="just"/>
            <a:r>
              <a:rPr lang="en-US" dirty="0"/>
              <a:t>The log records allow the system to undo changes made by a transaction in the event that the transaction must be aborted; </a:t>
            </a:r>
          </a:p>
          <a:p>
            <a:pPr algn="just"/>
            <a:r>
              <a:rPr lang="en-US" dirty="0"/>
              <a:t>They allow the system also to redo changes made by a transaction if the transaction has committed but the system crashed before those changes could be stored in the database on disk. </a:t>
            </a:r>
          </a:p>
          <a:p>
            <a:pPr algn="just"/>
            <a:r>
              <a:rPr lang="en-US" dirty="0"/>
              <a:t>We need to consider the steps a transaction takes in modifying a data item:</a:t>
            </a:r>
          </a:p>
          <a:p>
            <a:pPr algn="just">
              <a:buNone/>
            </a:pPr>
            <a:r>
              <a:rPr lang="en-US" b="1" dirty="0"/>
              <a:t>1. </a:t>
            </a:r>
            <a:r>
              <a:rPr lang="en-US" dirty="0"/>
              <a:t>The transaction performs some computations in its own private part of main memory.</a:t>
            </a:r>
          </a:p>
          <a:p>
            <a:pPr algn="just">
              <a:buNone/>
            </a:pPr>
            <a:r>
              <a:rPr lang="en-US" b="1" dirty="0"/>
              <a:t>2. </a:t>
            </a:r>
            <a:r>
              <a:rPr lang="en-US" dirty="0"/>
              <a:t>The transaction modifies the data block in the disk buffer in main memory holding the data item.</a:t>
            </a:r>
          </a:p>
          <a:p>
            <a:pPr algn="just">
              <a:buNone/>
            </a:pPr>
            <a:r>
              <a:rPr lang="en-US" b="1" dirty="0"/>
              <a:t>3. </a:t>
            </a:r>
            <a:r>
              <a:rPr lang="en-US" dirty="0"/>
              <a:t>The database system executes the output operation that writes the data block to disk.</a:t>
            </a:r>
          </a:p>
          <a:p>
            <a:pPr algn="just">
              <a:buNone/>
            </a:pPr>
            <a:endParaRPr lang="en-US" dirty="0"/>
          </a:p>
          <a:p>
            <a:pPr lvl="0" algn="just">
              <a:buNone/>
            </a:pPr>
            <a:endParaRPr lang="en-US" dirty="0"/>
          </a:p>
          <a:p>
            <a:pPr marL="273050" indent="-36513" algn="just">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97B812EAD2E74D958C70E3944E9CA3" ma:contentTypeVersion="2" ma:contentTypeDescription="Create a new document." ma:contentTypeScope="" ma:versionID="476c68c69262c95b975fe8de5b824441">
  <xsd:schema xmlns:xsd="http://www.w3.org/2001/XMLSchema" xmlns:xs="http://www.w3.org/2001/XMLSchema" xmlns:p="http://schemas.microsoft.com/office/2006/metadata/properties" xmlns:ns2="44866d52-1584-4d38-9e3d-4a676753bb1f" targetNamespace="http://schemas.microsoft.com/office/2006/metadata/properties" ma:root="true" ma:fieldsID="d992bf5b52c343ba492f4190894d6ae8" ns2:_="">
    <xsd:import namespace="44866d52-1584-4d38-9e3d-4a676753bb1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66d52-1584-4d38-9e3d-4a676753bb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50F311-7D0F-41C5-B9C2-A5B9CB7203D0}">
  <ds:schemaRefs>
    <ds:schemaRef ds:uri="http://schemas.microsoft.com/sharepoint/v3/contenttype/forms"/>
  </ds:schemaRefs>
</ds:datastoreItem>
</file>

<file path=customXml/itemProps2.xml><?xml version="1.0" encoding="utf-8"?>
<ds:datastoreItem xmlns:ds="http://schemas.openxmlformats.org/officeDocument/2006/customXml" ds:itemID="{6D138DFD-9618-4E47-B9C6-2011A4F7DA1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D0105D0-276B-4572-92CF-297F2909D3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866d52-1584-4d38-9e3d-4a676753bb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Oriel</Template>
  <TotalTime>1428</TotalTime>
  <Words>2018</Words>
  <Application>Microsoft Office PowerPoint</Application>
  <PresentationFormat>On-screen Show (4:3)</PresentationFormat>
  <Paragraphs>247</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PowerPoint Presentation</vt:lpstr>
      <vt:lpstr>PowerPoint Presentation</vt:lpstr>
      <vt:lpstr>Failure Classification</vt:lpstr>
      <vt:lpstr>Failure Classification</vt:lpstr>
      <vt:lpstr>Determination of Recovery</vt:lpstr>
      <vt:lpstr>Recovery &amp; Atomicity</vt:lpstr>
      <vt:lpstr>Recovery &amp; Atomicity</vt:lpstr>
      <vt:lpstr>Recovery &amp; Atomicity</vt:lpstr>
      <vt:lpstr>Log Records and Database Modification</vt:lpstr>
      <vt:lpstr>Log Records and Database Modification</vt:lpstr>
      <vt:lpstr>Log Records and Database Modification</vt:lpstr>
      <vt:lpstr>Log Records and Database Modification</vt:lpstr>
      <vt:lpstr>Log Records and Database Modification</vt:lpstr>
      <vt:lpstr>Checkpoints</vt:lpstr>
      <vt:lpstr>Checkpoints</vt:lpstr>
      <vt:lpstr>Checkpoints</vt:lpstr>
      <vt:lpstr>Checkpoints</vt:lpstr>
      <vt:lpstr>Concept of Shadow Paging</vt:lpstr>
      <vt:lpstr>Concept of Shadow Paging</vt:lpstr>
      <vt:lpstr>Concept of Shadow Paging</vt:lpstr>
      <vt:lpstr>Recovery using Shadow Paging</vt:lpstr>
      <vt:lpstr>Recovery using Shadow Paging</vt:lpstr>
    </vt:vector>
  </TitlesOfParts>
  <Company>Northumbria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IZDT2</dc:creator>
  <cp:lastModifiedBy>mrs</cp:lastModifiedBy>
  <cp:revision>168</cp:revision>
  <dcterms:created xsi:type="dcterms:W3CDTF">2003-12-09T09:40:58Z</dcterms:created>
  <dcterms:modified xsi:type="dcterms:W3CDTF">2023-05-08T15:08:50Z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0x010100E197B812EAD2E74D958C70E3944E9CA3</vt:lpwstr>
  </property>
</Properties>
</file>