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75" r:id="rId11"/>
    <p:sldId id="266" r:id="rId12"/>
    <p:sldId id="277" r:id="rId13"/>
    <p:sldId id="267" r:id="rId14"/>
    <p:sldId id="268" r:id="rId15"/>
    <p:sldId id="270" r:id="rId16"/>
    <p:sldId id="276" r:id="rId17"/>
    <p:sldId id="278" r:id="rId18"/>
    <p:sldId id="279" r:id="rId19"/>
    <p:sldId id="280"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A74286-70B5-4836-B9EC-A3C9F8E35C2F}"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1110859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A74286-70B5-4836-B9EC-A3C9F8E35C2F}"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2583196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A74286-70B5-4836-B9EC-A3C9F8E35C2F}"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59728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A74286-70B5-4836-B9EC-A3C9F8E35C2F}"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1537760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74286-70B5-4836-B9EC-A3C9F8E35C2F}"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1453753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A74286-70B5-4836-B9EC-A3C9F8E35C2F}"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237227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A74286-70B5-4836-B9EC-A3C9F8E35C2F}" type="datetimeFigureOut">
              <a:rPr lang="en-IN" smtClean="0"/>
              <a:t>04-02-2020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1557328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A74286-70B5-4836-B9EC-A3C9F8E35C2F}" type="datetimeFigureOut">
              <a:rPr lang="en-IN" smtClean="0"/>
              <a:t>04-02-2020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277315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74286-70B5-4836-B9EC-A3C9F8E35C2F}" type="datetimeFigureOut">
              <a:rPr lang="en-IN" smtClean="0"/>
              <a:t>04-02-2020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1155925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A74286-70B5-4836-B9EC-A3C9F8E35C2F}"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17863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A74286-70B5-4836-B9EC-A3C9F8E35C2F}"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82CDF0-8246-4306-9665-4E10D6D63D6B}" type="slidenum">
              <a:rPr lang="en-IN" smtClean="0"/>
              <a:t>‹#›</a:t>
            </a:fld>
            <a:endParaRPr lang="en-IN"/>
          </a:p>
        </p:txBody>
      </p:sp>
    </p:spTree>
    <p:extLst>
      <p:ext uri="{BB962C8B-B14F-4D97-AF65-F5344CB8AC3E}">
        <p14:creationId xmlns:p14="http://schemas.microsoft.com/office/powerpoint/2010/main" val="1895914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74286-70B5-4836-B9EC-A3C9F8E35C2F}" type="datetimeFigureOut">
              <a:rPr lang="en-IN" smtClean="0"/>
              <a:t>04-02-2020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2CDF0-8246-4306-9665-4E10D6D63D6B}" type="slidenum">
              <a:rPr lang="en-IN" smtClean="0"/>
              <a:t>‹#›</a:t>
            </a:fld>
            <a:endParaRPr lang="en-IN"/>
          </a:p>
        </p:txBody>
      </p:sp>
    </p:spTree>
    <p:extLst>
      <p:ext uri="{BB962C8B-B14F-4D97-AF65-F5344CB8AC3E}">
        <p14:creationId xmlns:p14="http://schemas.microsoft.com/office/powerpoint/2010/main" val="14579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9636" y="2967335"/>
            <a:ext cx="481272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SQL FUNCTIONS</a:t>
            </a:r>
            <a:endParaRPr lang="en-I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44789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dirty="0" smtClean="0">
                <a:solidFill>
                  <a:schemeClr val="accent1">
                    <a:lumMod val="75000"/>
                  </a:schemeClr>
                </a:solidFill>
              </a:rPr>
              <a:t>2</a:t>
            </a:r>
            <a:r>
              <a:rPr lang="en-US" sz="3000" b="1" u="sng" dirty="0" smtClean="0">
                <a:solidFill>
                  <a:schemeClr val="accent1">
                    <a:lumMod val="75000"/>
                  </a:schemeClr>
                </a:solidFill>
              </a:rPr>
              <a:t>.INITCAP</a:t>
            </a:r>
            <a:r>
              <a:rPr lang="en-US" dirty="0" smtClean="0"/>
              <a:t>:- returns a string with the first letter of each word in upper case.</a:t>
            </a:r>
          </a:p>
          <a:p>
            <a:pPr>
              <a:buNone/>
            </a:pPr>
            <a:r>
              <a:rPr lang="en-US" dirty="0" smtClean="0"/>
              <a:t>		Syntax:- </a:t>
            </a:r>
            <a:r>
              <a:rPr lang="en-US" dirty="0" err="1" smtClean="0"/>
              <a:t>initcap</a:t>
            </a:r>
            <a:r>
              <a:rPr lang="en-US" dirty="0" smtClean="0"/>
              <a:t>(char)</a:t>
            </a:r>
          </a:p>
          <a:p>
            <a:pPr>
              <a:buNone/>
            </a:pPr>
            <a:r>
              <a:rPr lang="en-US" dirty="0" smtClean="0"/>
              <a:t>		</a:t>
            </a:r>
            <a:r>
              <a:rPr lang="en-US" dirty="0" smtClean="0">
                <a:solidFill>
                  <a:srgbClr val="FF0000"/>
                </a:solidFill>
              </a:rPr>
              <a:t>e.g. select </a:t>
            </a:r>
            <a:r>
              <a:rPr lang="en-US" dirty="0" err="1" smtClean="0">
                <a:solidFill>
                  <a:srgbClr val="FF0000"/>
                </a:solidFill>
              </a:rPr>
              <a:t>initcap</a:t>
            </a:r>
            <a:r>
              <a:rPr lang="en-US" dirty="0" smtClean="0">
                <a:solidFill>
                  <a:srgbClr val="FF0000"/>
                </a:solidFill>
              </a:rPr>
              <a:t>(‘IVAN BAYROSS’) from dual;</a:t>
            </a:r>
          </a:p>
          <a:p>
            <a:pPr>
              <a:buNone/>
            </a:pPr>
            <a:r>
              <a:rPr lang="en-US" dirty="0" smtClean="0">
                <a:solidFill>
                  <a:srgbClr val="FF0000"/>
                </a:solidFill>
              </a:rPr>
              <a:t>		Output=Ivan </a:t>
            </a:r>
            <a:r>
              <a:rPr lang="en-US" dirty="0" err="1" smtClean="0">
                <a:solidFill>
                  <a:srgbClr val="FF0000"/>
                </a:solidFill>
              </a:rPr>
              <a:t>Bayross</a:t>
            </a:r>
            <a:endParaRPr lang="en-US" dirty="0" smtClean="0">
              <a:solidFill>
                <a:srgbClr val="FF0000"/>
              </a:solidFill>
            </a:endParaRPr>
          </a:p>
          <a:p>
            <a:endParaRPr lang="en-IN" dirty="0"/>
          </a:p>
        </p:txBody>
      </p:sp>
    </p:spTree>
    <p:extLst>
      <p:ext uri="{BB962C8B-B14F-4D97-AF65-F5344CB8AC3E}">
        <p14:creationId xmlns:p14="http://schemas.microsoft.com/office/powerpoint/2010/main" val="4063311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381000"/>
            <a:ext cx="9133114" cy="6074736"/>
          </a:xfrm>
        </p:spPr>
        <p:txBody>
          <a:bodyPr>
            <a:normAutofit/>
          </a:bodyPr>
          <a:lstStyle/>
          <a:p>
            <a:r>
              <a:rPr lang="en-US" b="1" u="sng" dirty="0">
                <a:solidFill>
                  <a:schemeClr val="accent1">
                    <a:lumMod val="75000"/>
                  </a:schemeClr>
                </a:solidFill>
              </a:rPr>
              <a:t>3.UPPER</a:t>
            </a:r>
            <a:r>
              <a:rPr lang="en-US" dirty="0" smtClean="0"/>
              <a:t>:- returns char, with all letters in uppercase.</a:t>
            </a:r>
          </a:p>
          <a:p>
            <a:pPr>
              <a:buNone/>
            </a:pPr>
            <a:r>
              <a:rPr lang="en-US" dirty="0" smtClean="0"/>
              <a:t>		syntax:- upper(char)</a:t>
            </a:r>
          </a:p>
          <a:p>
            <a:pPr>
              <a:buNone/>
            </a:pPr>
            <a:r>
              <a:rPr lang="en-US" dirty="0" smtClean="0"/>
              <a:t>		</a:t>
            </a:r>
            <a:r>
              <a:rPr lang="en-US" dirty="0" smtClean="0">
                <a:solidFill>
                  <a:srgbClr val="FF0000"/>
                </a:solidFill>
              </a:rPr>
              <a:t>e.g. select upper(‘ivan 	</a:t>
            </a:r>
            <a:r>
              <a:rPr lang="en-US" dirty="0" err="1" smtClean="0">
                <a:solidFill>
                  <a:srgbClr val="FF0000"/>
                </a:solidFill>
              </a:rPr>
              <a:t>bayross</a:t>
            </a:r>
            <a:r>
              <a:rPr lang="en-US" dirty="0" smtClean="0">
                <a:solidFill>
                  <a:srgbClr val="FF0000"/>
                </a:solidFill>
              </a:rPr>
              <a:t>’) from dual;</a:t>
            </a:r>
          </a:p>
          <a:p>
            <a:pPr>
              <a:buNone/>
            </a:pPr>
            <a:r>
              <a:rPr lang="en-US" dirty="0" smtClean="0">
                <a:solidFill>
                  <a:srgbClr val="FF0000"/>
                </a:solidFill>
              </a:rPr>
              <a:t>		Output= IVAN BAYROSS</a:t>
            </a:r>
          </a:p>
          <a:p>
            <a:pPr>
              <a:buNone/>
            </a:pPr>
            <a:endParaRPr lang="en-US" dirty="0"/>
          </a:p>
        </p:txBody>
      </p:sp>
    </p:spTree>
    <p:extLst>
      <p:ext uri="{BB962C8B-B14F-4D97-AF65-F5344CB8AC3E}">
        <p14:creationId xmlns:p14="http://schemas.microsoft.com/office/powerpoint/2010/main" val="343621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b="1" u="sng" dirty="0">
                <a:solidFill>
                  <a:schemeClr val="accent1">
                    <a:lumMod val="75000"/>
                  </a:schemeClr>
                </a:solidFill>
              </a:rPr>
              <a:t>4.SUBSTR</a:t>
            </a:r>
            <a:r>
              <a:rPr lang="en-US" dirty="0"/>
              <a:t>:-returns a portion of characters beginning at character m, and going up to character n. if n is omitted the result returned is up to the last character in the string. The first position of char is 1.</a:t>
            </a:r>
          </a:p>
          <a:p>
            <a:pPr lvl="2">
              <a:buNone/>
            </a:pPr>
            <a:r>
              <a:rPr lang="en-US" dirty="0"/>
              <a:t>Syntax:- </a:t>
            </a:r>
            <a:r>
              <a:rPr lang="en-US" dirty="0" err="1"/>
              <a:t>substr</a:t>
            </a:r>
            <a:r>
              <a:rPr lang="en-US" dirty="0"/>
              <a:t>(&lt;string&gt;,&lt;</a:t>
            </a:r>
            <a:r>
              <a:rPr lang="en-US" dirty="0" err="1"/>
              <a:t>start_position</a:t>
            </a:r>
            <a:r>
              <a:rPr lang="en-US" dirty="0"/>
              <a:t>&gt;,[&lt;length&gt;])</a:t>
            </a:r>
          </a:p>
          <a:p>
            <a:endParaRPr lang="en-IN" dirty="0"/>
          </a:p>
        </p:txBody>
      </p:sp>
    </p:spTree>
    <p:extLst>
      <p:ext uri="{BB962C8B-B14F-4D97-AF65-F5344CB8AC3E}">
        <p14:creationId xmlns:p14="http://schemas.microsoft.com/office/powerpoint/2010/main" val="81977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7239000" cy="6074736"/>
          </a:xfrm>
        </p:spPr>
        <p:txBody>
          <a:bodyPr>
            <a:normAutofit/>
          </a:bodyPr>
          <a:lstStyle/>
          <a:p>
            <a:r>
              <a:rPr lang="en-US" dirty="0" smtClean="0"/>
              <a:t>Where string is source string</a:t>
            </a:r>
          </a:p>
          <a:p>
            <a:r>
              <a:rPr lang="en-US" dirty="0" smtClean="0"/>
              <a:t>start_position is the position for extraction. The first position in the string is always 1.</a:t>
            </a:r>
          </a:p>
          <a:p>
            <a:r>
              <a:rPr lang="en-US" dirty="0" smtClean="0"/>
              <a:t>Length is the number of character is extract.</a:t>
            </a:r>
          </a:p>
          <a:p>
            <a:pPr>
              <a:buNone/>
            </a:pPr>
            <a:r>
              <a:rPr lang="en-US" dirty="0" smtClean="0"/>
              <a:t>		</a:t>
            </a:r>
            <a:r>
              <a:rPr lang="en-US" dirty="0" smtClean="0">
                <a:solidFill>
                  <a:srgbClr val="FF0000"/>
                </a:solidFill>
              </a:rPr>
              <a:t>e.g. select substr(“secure”,3,4) 	 from dual;</a:t>
            </a:r>
          </a:p>
          <a:p>
            <a:pPr>
              <a:buNone/>
            </a:pPr>
            <a:r>
              <a:rPr lang="en-US" dirty="0" smtClean="0">
                <a:solidFill>
                  <a:srgbClr val="FF0000"/>
                </a:solidFill>
              </a:rPr>
              <a:t>		Output= cure</a:t>
            </a:r>
          </a:p>
        </p:txBody>
      </p:sp>
    </p:spTree>
    <p:extLst>
      <p:ext uri="{BB962C8B-B14F-4D97-AF65-F5344CB8AC3E}">
        <p14:creationId xmlns:p14="http://schemas.microsoft.com/office/powerpoint/2010/main" val="1327840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7239000" cy="5867400"/>
          </a:xfrm>
        </p:spPr>
        <p:txBody>
          <a:bodyPr/>
          <a:lstStyle/>
          <a:p>
            <a:pPr>
              <a:buNone/>
            </a:pPr>
            <a:r>
              <a:rPr lang="en-US" u="sng" dirty="0">
                <a:solidFill>
                  <a:schemeClr val="accent1">
                    <a:lumMod val="75000"/>
                  </a:schemeClr>
                </a:solidFill>
              </a:rPr>
              <a:t>5.</a:t>
            </a:r>
            <a:r>
              <a:rPr lang="en-US" b="1" u="sng" dirty="0">
                <a:solidFill>
                  <a:schemeClr val="accent1">
                    <a:lumMod val="75000"/>
                  </a:schemeClr>
                </a:solidFill>
              </a:rPr>
              <a:t>ASCII</a:t>
            </a:r>
            <a:r>
              <a:rPr lang="en-US" dirty="0" smtClean="0"/>
              <a:t>:-returns the number code that represents the specified character. If more than one character is entered, the function will return the value for the first character and ignore all the characters after the first.</a:t>
            </a:r>
          </a:p>
          <a:p>
            <a:pPr>
              <a:buNone/>
            </a:pPr>
            <a:r>
              <a:rPr lang="en-US" dirty="0" smtClean="0"/>
              <a:t>		syntax:-ascii(character)</a:t>
            </a:r>
          </a:p>
          <a:p>
            <a:pPr>
              <a:buNone/>
            </a:pPr>
            <a:r>
              <a:rPr lang="en-US" dirty="0" smtClean="0"/>
              <a:t>		</a:t>
            </a:r>
            <a:r>
              <a:rPr lang="en-US" dirty="0" smtClean="0">
                <a:solidFill>
                  <a:srgbClr val="FF0000"/>
                </a:solidFill>
              </a:rPr>
              <a:t>e.g. select ascii(‘a’) from dual;</a:t>
            </a:r>
          </a:p>
          <a:p>
            <a:pPr>
              <a:buNone/>
            </a:pPr>
            <a:r>
              <a:rPr lang="en-US" dirty="0" smtClean="0">
                <a:solidFill>
                  <a:srgbClr val="FF0000"/>
                </a:solidFill>
              </a:rPr>
              <a:t>		ouput= 97    </a:t>
            </a:r>
            <a:endParaRPr lang="en-US" dirty="0"/>
          </a:p>
        </p:txBody>
      </p:sp>
    </p:spTree>
    <p:extLst>
      <p:ext uri="{BB962C8B-B14F-4D97-AF65-F5344CB8AC3E}">
        <p14:creationId xmlns:p14="http://schemas.microsoft.com/office/powerpoint/2010/main" val="82876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7239000" cy="6150936"/>
          </a:xfrm>
        </p:spPr>
        <p:txBody>
          <a:bodyPr/>
          <a:lstStyle/>
          <a:p>
            <a:pPr>
              <a:buNone/>
            </a:pPr>
            <a:r>
              <a:rPr lang="en-US" b="1" u="sng" dirty="0" smtClean="0">
                <a:solidFill>
                  <a:schemeClr val="accent1">
                    <a:lumMod val="75000"/>
                  </a:schemeClr>
                </a:solidFill>
              </a:rPr>
              <a:t> 6.LENGTH</a:t>
            </a:r>
            <a:r>
              <a:rPr lang="en-US" dirty="0" smtClean="0"/>
              <a:t>:- returns a length of a word.</a:t>
            </a:r>
          </a:p>
          <a:p>
            <a:pPr>
              <a:buNone/>
            </a:pPr>
            <a:r>
              <a:rPr lang="en-US" dirty="0" smtClean="0"/>
              <a:t>		Syntax:- length(word)</a:t>
            </a:r>
          </a:p>
          <a:p>
            <a:pPr>
              <a:buNone/>
            </a:pPr>
            <a:r>
              <a:rPr lang="en-US" dirty="0" smtClean="0"/>
              <a:t>		</a:t>
            </a:r>
            <a:r>
              <a:rPr lang="en-US" dirty="0" smtClean="0">
                <a:solidFill>
                  <a:srgbClr val="FF0000"/>
                </a:solidFill>
              </a:rPr>
              <a:t>e.g. select length(‘sharanam’) 	from dual;</a:t>
            </a:r>
          </a:p>
          <a:p>
            <a:pPr>
              <a:buNone/>
            </a:pPr>
            <a:r>
              <a:rPr lang="en-US" dirty="0" smtClean="0">
                <a:solidFill>
                  <a:srgbClr val="FF0000"/>
                </a:solidFill>
              </a:rPr>
              <a:t>		Output= 8</a:t>
            </a:r>
            <a:endParaRPr lang="en-US" dirty="0">
              <a:solidFill>
                <a:srgbClr val="FF0000"/>
              </a:solidFill>
            </a:endParaRPr>
          </a:p>
        </p:txBody>
      </p:sp>
    </p:spTree>
    <p:extLst>
      <p:ext uri="{BB962C8B-B14F-4D97-AF65-F5344CB8AC3E}">
        <p14:creationId xmlns:p14="http://schemas.microsoft.com/office/powerpoint/2010/main" val="1582182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7030A0"/>
                </a:solidFill>
              </a:rPr>
              <a:t>Continue;</a:t>
            </a:r>
            <a:endParaRPr lang="en-IN" dirty="0">
              <a:solidFill>
                <a:srgbClr val="7030A0"/>
              </a:solidFill>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33681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239000" cy="1143000"/>
          </a:xfrm>
        </p:spPr>
        <p:txBody>
          <a:bodyPr/>
          <a:lstStyle/>
          <a:p>
            <a:r>
              <a:rPr lang="en-US" dirty="0" smtClean="0"/>
              <a:t>NUMERIC FUNCTIONS…..</a:t>
            </a:r>
            <a:endParaRPr lang="en-US" dirty="0"/>
          </a:p>
        </p:txBody>
      </p:sp>
      <p:sp>
        <p:nvSpPr>
          <p:cNvPr id="3" name="Content Placeholder 2"/>
          <p:cNvSpPr>
            <a:spLocks noGrp="1"/>
          </p:cNvSpPr>
          <p:nvPr>
            <p:ph idx="1"/>
          </p:nvPr>
        </p:nvSpPr>
        <p:spPr>
          <a:xfrm>
            <a:off x="1981200" y="1371600"/>
            <a:ext cx="7239000" cy="4846320"/>
          </a:xfrm>
        </p:spPr>
        <p:txBody>
          <a:bodyPr>
            <a:normAutofit lnSpcReduction="10000"/>
          </a:bodyPr>
          <a:lstStyle/>
          <a:p>
            <a:pPr>
              <a:buFont typeface="Arial" pitchFamily="34" charset="0"/>
              <a:buChar char="•"/>
            </a:pPr>
            <a:r>
              <a:rPr lang="en-US" dirty="0" smtClean="0"/>
              <a:t>1. </a:t>
            </a:r>
            <a:r>
              <a:rPr lang="en-US" b="1" u="sng" dirty="0">
                <a:solidFill>
                  <a:schemeClr val="accent1">
                    <a:lumMod val="75000"/>
                  </a:schemeClr>
                </a:solidFill>
              </a:rPr>
              <a:t>ABS</a:t>
            </a:r>
            <a:r>
              <a:rPr lang="en-US" dirty="0" smtClean="0"/>
              <a:t>:- returns the absolute value of ‘n’.</a:t>
            </a:r>
          </a:p>
          <a:p>
            <a:pPr>
              <a:buNone/>
            </a:pPr>
            <a:r>
              <a:rPr lang="en-US" dirty="0" smtClean="0"/>
              <a:t>		</a:t>
            </a:r>
            <a:r>
              <a:rPr lang="en-US" dirty="0" smtClean="0">
                <a:solidFill>
                  <a:srgbClr val="FF0000"/>
                </a:solidFill>
              </a:rPr>
              <a:t>syntax:- ABS(-15)</a:t>
            </a:r>
          </a:p>
          <a:p>
            <a:pPr>
              <a:buNone/>
            </a:pPr>
            <a:r>
              <a:rPr lang="en-US" dirty="0" smtClean="0"/>
              <a:t>		</a:t>
            </a:r>
            <a:r>
              <a:rPr lang="en-US" dirty="0" smtClean="0">
                <a:solidFill>
                  <a:srgbClr val="FF0000"/>
                </a:solidFill>
              </a:rPr>
              <a:t>e.g. Select ABS(-15)  from 				dual;</a:t>
            </a:r>
          </a:p>
          <a:p>
            <a:pPr>
              <a:buNone/>
            </a:pPr>
            <a:endParaRPr lang="en-US" dirty="0" smtClean="0"/>
          </a:p>
          <a:p>
            <a:pPr>
              <a:buFont typeface="Arial" pitchFamily="34" charset="0"/>
              <a:buChar char="•"/>
            </a:pPr>
            <a:r>
              <a:rPr lang="en-US" dirty="0" smtClean="0"/>
              <a:t>2.</a:t>
            </a:r>
            <a:r>
              <a:rPr lang="en-US" b="1" u="sng" dirty="0">
                <a:solidFill>
                  <a:schemeClr val="accent1">
                    <a:lumMod val="75000"/>
                  </a:schemeClr>
                </a:solidFill>
              </a:rPr>
              <a:t>POWER</a:t>
            </a:r>
            <a:r>
              <a:rPr lang="en-US" dirty="0" smtClean="0"/>
              <a:t>:- returns m raised to the nth power. 	n must be an integer else an error is 	returned.</a:t>
            </a:r>
          </a:p>
          <a:p>
            <a:pPr>
              <a:buNone/>
            </a:pPr>
            <a:r>
              <a:rPr lang="en-US" dirty="0" smtClean="0"/>
              <a:t>		</a:t>
            </a:r>
            <a:r>
              <a:rPr lang="en-US" dirty="0" smtClean="0">
                <a:solidFill>
                  <a:srgbClr val="FF0000"/>
                </a:solidFill>
              </a:rPr>
              <a:t>syntax:-power(m,n)</a:t>
            </a:r>
          </a:p>
          <a:p>
            <a:pPr>
              <a:buNone/>
            </a:pPr>
            <a:r>
              <a:rPr lang="en-US" dirty="0" smtClean="0">
                <a:solidFill>
                  <a:srgbClr val="FF0000"/>
                </a:solidFill>
              </a:rPr>
              <a:t>		e.g. Select power(3,2) from 					dual; </a:t>
            </a:r>
          </a:p>
        </p:txBody>
      </p:sp>
    </p:spTree>
    <p:extLst>
      <p:ext uri="{BB962C8B-B14F-4D97-AF65-F5344CB8AC3E}">
        <p14:creationId xmlns:p14="http://schemas.microsoft.com/office/powerpoint/2010/main" val="808045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7239000" cy="6227136"/>
          </a:xfrm>
        </p:spPr>
        <p:txBody>
          <a:bodyPr/>
          <a:lstStyle/>
          <a:p>
            <a:r>
              <a:rPr lang="en-US" dirty="0" smtClean="0"/>
              <a:t>3.</a:t>
            </a:r>
            <a:r>
              <a:rPr lang="en-US" sz="3200" b="1" u="sng" dirty="0">
                <a:solidFill>
                  <a:schemeClr val="accent1">
                    <a:lumMod val="75000"/>
                  </a:schemeClr>
                </a:solidFill>
              </a:rPr>
              <a:t>Round</a:t>
            </a:r>
            <a:r>
              <a:rPr lang="en-US" dirty="0" smtClean="0"/>
              <a:t>:-returns n, rounded to m places to the right of the decimal point. </a:t>
            </a:r>
          </a:p>
          <a:p>
            <a:r>
              <a:rPr lang="en-US" dirty="0" smtClean="0"/>
              <a:t>m must be an integer</a:t>
            </a:r>
          </a:p>
          <a:p>
            <a:pPr>
              <a:buNone/>
            </a:pPr>
            <a:r>
              <a:rPr lang="en-US" dirty="0" smtClean="0"/>
              <a:t>		</a:t>
            </a:r>
            <a:r>
              <a:rPr lang="en-US" dirty="0" smtClean="0">
                <a:solidFill>
                  <a:srgbClr val="FF0000"/>
                </a:solidFill>
              </a:rPr>
              <a:t>syntax:-round(n,[m])</a:t>
            </a:r>
          </a:p>
          <a:p>
            <a:pPr>
              <a:buNone/>
            </a:pPr>
            <a:r>
              <a:rPr lang="en-US" dirty="0" smtClean="0">
                <a:solidFill>
                  <a:srgbClr val="FF0000"/>
                </a:solidFill>
              </a:rPr>
              <a:t>	e.g. select round(15.91,1) from dual;</a:t>
            </a:r>
          </a:p>
          <a:p>
            <a:pPr>
              <a:buNone/>
            </a:pPr>
            <a:r>
              <a:rPr lang="en-US" dirty="0" smtClean="0">
                <a:solidFill>
                  <a:srgbClr val="FF0000"/>
                </a:solidFill>
              </a:rPr>
              <a:t>	output=15.2</a:t>
            </a:r>
          </a:p>
          <a:p>
            <a:pPr>
              <a:buNone/>
            </a:pPr>
            <a:r>
              <a:rPr lang="en-US" dirty="0" smtClean="0"/>
              <a:t>4.</a:t>
            </a:r>
            <a:r>
              <a:rPr lang="en-US" b="1" u="sng" dirty="0">
                <a:solidFill>
                  <a:schemeClr val="accent1">
                    <a:lumMod val="75000"/>
                  </a:schemeClr>
                </a:solidFill>
              </a:rPr>
              <a:t>SQRT</a:t>
            </a:r>
            <a:r>
              <a:rPr lang="en-US" dirty="0" smtClean="0"/>
              <a:t>:- returns square root of n. </a:t>
            </a:r>
          </a:p>
          <a:p>
            <a:pPr>
              <a:buNone/>
            </a:pPr>
            <a:r>
              <a:rPr lang="en-US" dirty="0" smtClean="0"/>
              <a:t>		</a:t>
            </a:r>
            <a:r>
              <a:rPr lang="en-US" dirty="0" smtClean="0">
                <a:solidFill>
                  <a:srgbClr val="FF0000"/>
                </a:solidFill>
              </a:rPr>
              <a:t>syntax:-sqrt(n)</a:t>
            </a:r>
          </a:p>
          <a:p>
            <a:pPr>
              <a:buNone/>
            </a:pPr>
            <a:r>
              <a:rPr lang="en-US" dirty="0" smtClean="0">
                <a:solidFill>
                  <a:srgbClr val="FF0000"/>
                </a:solidFill>
              </a:rPr>
              <a:t>	e.g. select sqrt(25) from dual;</a:t>
            </a:r>
          </a:p>
          <a:p>
            <a:pPr>
              <a:buNone/>
            </a:pPr>
            <a:r>
              <a:rPr lang="en-US" dirty="0" smtClean="0">
                <a:solidFill>
                  <a:srgbClr val="FF0000"/>
                </a:solidFill>
              </a:rPr>
              <a:t>	output=5</a:t>
            </a:r>
            <a:endParaRPr lang="en-US" dirty="0">
              <a:solidFill>
                <a:srgbClr val="FF0000"/>
              </a:solidFill>
            </a:endParaRPr>
          </a:p>
        </p:txBody>
      </p:sp>
    </p:spTree>
    <p:extLst>
      <p:ext uri="{BB962C8B-B14F-4D97-AF65-F5344CB8AC3E}">
        <p14:creationId xmlns:p14="http://schemas.microsoft.com/office/powerpoint/2010/main" val="867019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7239000" cy="6227136"/>
          </a:xfrm>
        </p:spPr>
        <p:txBody>
          <a:bodyPr>
            <a:normAutofit fontScale="92500" lnSpcReduction="10000"/>
          </a:bodyPr>
          <a:lstStyle/>
          <a:p>
            <a:r>
              <a:rPr lang="en-US" sz="3000" b="1" dirty="0">
                <a:solidFill>
                  <a:schemeClr val="bg2">
                    <a:lumMod val="50000"/>
                  </a:schemeClr>
                </a:solidFill>
              </a:rPr>
              <a:t>5.</a:t>
            </a:r>
            <a:r>
              <a:rPr lang="en-US" sz="3000" b="1" u="sng" dirty="0">
                <a:solidFill>
                  <a:schemeClr val="bg2">
                    <a:lumMod val="50000"/>
                  </a:schemeClr>
                </a:solidFill>
              </a:rPr>
              <a:t>EXP</a:t>
            </a:r>
            <a:r>
              <a:rPr lang="en-US" dirty="0" smtClean="0"/>
              <a:t>:-returns e raised t the nth power where e=2.71828183</a:t>
            </a:r>
          </a:p>
          <a:p>
            <a:pPr>
              <a:buNone/>
            </a:pPr>
            <a:r>
              <a:rPr lang="en-US" dirty="0" smtClean="0"/>
              <a:t>		</a:t>
            </a:r>
            <a:r>
              <a:rPr lang="en-US" dirty="0" smtClean="0">
                <a:solidFill>
                  <a:srgbClr val="FF0000"/>
                </a:solidFill>
              </a:rPr>
              <a:t>syntax:- exp(n)</a:t>
            </a:r>
          </a:p>
          <a:p>
            <a:pPr>
              <a:buNone/>
            </a:pPr>
            <a:r>
              <a:rPr lang="en-US" dirty="0" smtClean="0">
                <a:solidFill>
                  <a:srgbClr val="FF0000"/>
                </a:solidFill>
              </a:rPr>
              <a:t>		E.g. select exp(5) from dual;</a:t>
            </a:r>
          </a:p>
          <a:p>
            <a:pPr>
              <a:buNone/>
            </a:pPr>
            <a:r>
              <a:rPr lang="en-US" dirty="0" smtClean="0">
                <a:solidFill>
                  <a:srgbClr val="FF0000"/>
                </a:solidFill>
              </a:rPr>
              <a:t>		Output=148.413159</a:t>
            </a:r>
          </a:p>
          <a:p>
            <a:pPr>
              <a:buNone/>
            </a:pPr>
            <a:endParaRPr lang="en-US" dirty="0" smtClean="0"/>
          </a:p>
          <a:p>
            <a:r>
              <a:rPr lang="en-US" sz="3000" b="1" dirty="0">
                <a:solidFill>
                  <a:schemeClr val="bg2">
                    <a:lumMod val="50000"/>
                  </a:schemeClr>
                </a:solidFill>
              </a:rPr>
              <a:t>6.</a:t>
            </a:r>
            <a:r>
              <a:rPr lang="en-US" sz="3000" b="1" u="sng" dirty="0">
                <a:solidFill>
                  <a:schemeClr val="bg2">
                    <a:lumMod val="50000"/>
                  </a:schemeClr>
                </a:solidFill>
              </a:rPr>
              <a:t>EXTRACT</a:t>
            </a:r>
            <a:r>
              <a:rPr lang="en-US" dirty="0" smtClean="0"/>
              <a:t>:-returns a value extracted from a date or an integer value. A date can be used only to extract year, month and day, while a timestamp with a time zone data type can be used only to extract timezone_hour and timezone_minute.</a:t>
            </a:r>
          </a:p>
          <a:p>
            <a:pPr>
              <a:buNone/>
            </a:pPr>
            <a:r>
              <a:rPr lang="en-US" dirty="0" smtClean="0"/>
              <a:t>		E.g. select extract(year from date ‘2004-07-	02’)”year”, extract(month from 	sysdate)”month” from dual;   </a:t>
            </a:r>
          </a:p>
          <a:p>
            <a:pPr>
              <a:buNone/>
            </a:pPr>
            <a:r>
              <a:rPr lang="en-US" dirty="0" smtClean="0"/>
              <a:t>		Output=2004  7</a:t>
            </a:r>
          </a:p>
        </p:txBody>
      </p:sp>
    </p:spTree>
    <p:extLst>
      <p:ext uri="{BB962C8B-B14F-4D97-AF65-F5344CB8AC3E}">
        <p14:creationId xmlns:p14="http://schemas.microsoft.com/office/powerpoint/2010/main" val="834954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solidFill>
                  <a:schemeClr val="accent6">
                    <a:lumMod val="75000"/>
                  </a:schemeClr>
                </a:solidFill>
                <a:effectLst>
                  <a:outerShdw blurRad="38100" dist="38100" dir="2700000" algn="tl">
                    <a:srgbClr val="000000">
                      <a:alpha val="43137"/>
                    </a:srgbClr>
                  </a:outerShdw>
                </a:effectLst>
              </a:rPr>
              <a:t>Functions</a:t>
            </a:r>
            <a:endParaRPr lang="en-IN" sz="6600"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79576" y="1556793"/>
            <a:ext cx="7931224" cy="4569371"/>
          </a:xfrm>
        </p:spPr>
        <p:txBody>
          <a:bodyPr>
            <a:normAutofit/>
          </a:bodyPr>
          <a:lstStyle/>
          <a:p>
            <a:r>
              <a:rPr lang="en-US" dirty="0" smtClean="0"/>
              <a:t>Functions are very powerful  feature of SQL used to manipulate data items . </a:t>
            </a:r>
          </a:p>
          <a:p>
            <a:endParaRPr lang="en-US" dirty="0"/>
          </a:p>
          <a:p>
            <a:r>
              <a:rPr lang="en-US" dirty="0" smtClean="0"/>
              <a:t>SQL functions are built into oracle database and are operated for use in various appropriate SQL statements.  </a:t>
            </a:r>
            <a:endParaRPr lang="en-IN" dirty="0"/>
          </a:p>
        </p:txBody>
      </p:sp>
    </p:spTree>
    <p:extLst>
      <p:ext uri="{BB962C8B-B14F-4D97-AF65-F5344CB8AC3E}">
        <p14:creationId xmlns:p14="http://schemas.microsoft.com/office/powerpoint/2010/main" val="857925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7239000" cy="6074736"/>
          </a:xfrm>
        </p:spPr>
        <p:txBody>
          <a:bodyPr>
            <a:normAutofit/>
          </a:bodyPr>
          <a:lstStyle/>
          <a:p>
            <a:pPr>
              <a:buFont typeface="Arial" pitchFamily="34" charset="0"/>
              <a:buChar char="•"/>
            </a:pPr>
            <a:r>
              <a:rPr lang="en-US" b="1" u="sng" dirty="0">
                <a:solidFill>
                  <a:schemeClr val="accent1">
                    <a:lumMod val="75000"/>
                  </a:schemeClr>
                </a:solidFill>
              </a:rPr>
              <a:t>9.MOD </a:t>
            </a:r>
            <a:r>
              <a:rPr lang="en-US" dirty="0" smtClean="0"/>
              <a:t>:-returns the remainder of a first number divided by second number passed a parameter. If the second number is zero the result of the same as the first number</a:t>
            </a:r>
          </a:p>
          <a:p>
            <a:pPr>
              <a:buNone/>
            </a:pPr>
            <a:r>
              <a:rPr lang="en-US" dirty="0" smtClean="0"/>
              <a:t>		Syntax:-mod(m,n)</a:t>
            </a:r>
          </a:p>
          <a:p>
            <a:pPr>
              <a:buNone/>
            </a:pPr>
            <a:r>
              <a:rPr lang="en-US" dirty="0" smtClean="0"/>
              <a:t>		</a:t>
            </a:r>
            <a:r>
              <a:rPr lang="en-US" dirty="0" smtClean="0">
                <a:solidFill>
                  <a:srgbClr val="FF0000"/>
                </a:solidFill>
              </a:rPr>
              <a:t>e.g. select mod(15,7) from dual;</a:t>
            </a:r>
          </a:p>
          <a:p>
            <a:pPr>
              <a:buNone/>
            </a:pPr>
            <a:r>
              <a:rPr lang="en-US" dirty="0" smtClean="0">
                <a:solidFill>
                  <a:srgbClr val="FF0000"/>
                </a:solidFill>
              </a:rPr>
              <a:t>		Output= 1    </a:t>
            </a:r>
          </a:p>
        </p:txBody>
      </p:sp>
    </p:spTree>
    <p:extLst>
      <p:ext uri="{BB962C8B-B14F-4D97-AF65-F5344CB8AC3E}">
        <p14:creationId xmlns:p14="http://schemas.microsoft.com/office/powerpoint/2010/main" val="3679001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7239000" cy="6150936"/>
          </a:xfrm>
        </p:spPr>
        <p:txBody>
          <a:bodyPr/>
          <a:lstStyle/>
          <a:p>
            <a:pPr>
              <a:buNone/>
            </a:pPr>
            <a:r>
              <a:rPr lang="en-US" b="1" u="sng" dirty="0">
                <a:solidFill>
                  <a:schemeClr val="accent1">
                    <a:lumMod val="75000"/>
                  </a:schemeClr>
                </a:solidFill>
              </a:rPr>
              <a:t>11. FLOOR</a:t>
            </a:r>
            <a:r>
              <a:rPr lang="en-US" dirty="0" smtClean="0"/>
              <a:t>:- return a largest integer value that is equal to less than a number.</a:t>
            </a:r>
          </a:p>
          <a:p>
            <a:pPr>
              <a:buNone/>
            </a:pPr>
            <a:r>
              <a:rPr lang="en-US" dirty="0" smtClean="0"/>
              <a:t>		Syntax:-floor(n)</a:t>
            </a:r>
          </a:p>
          <a:p>
            <a:pPr>
              <a:buNone/>
            </a:pPr>
            <a:r>
              <a:rPr lang="en-US" dirty="0" smtClean="0">
                <a:solidFill>
                  <a:srgbClr val="FF0000"/>
                </a:solidFill>
              </a:rPr>
              <a:t>		e.g. select floor(24.8)  from dual;</a:t>
            </a:r>
          </a:p>
          <a:p>
            <a:pPr>
              <a:buNone/>
            </a:pPr>
            <a:r>
              <a:rPr lang="en-US" dirty="0" smtClean="0">
                <a:solidFill>
                  <a:srgbClr val="FF0000"/>
                </a:solidFill>
              </a:rPr>
              <a:t>		Output=24    </a:t>
            </a:r>
          </a:p>
          <a:p>
            <a:pPr>
              <a:buNone/>
            </a:pPr>
            <a:r>
              <a:rPr lang="en-US" b="1" u="sng" dirty="0" smtClean="0">
                <a:solidFill>
                  <a:schemeClr val="accent1">
                    <a:lumMod val="75000"/>
                  </a:schemeClr>
                </a:solidFill>
              </a:rPr>
              <a:t>12.</a:t>
            </a:r>
            <a:r>
              <a:rPr lang="en-US" b="1" u="sng" dirty="0">
                <a:solidFill>
                  <a:schemeClr val="accent1">
                    <a:lumMod val="75000"/>
                  </a:schemeClr>
                </a:solidFill>
              </a:rPr>
              <a:t>CEIL</a:t>
            </a:r>
            <a:r>
              <a:rPr lang="en-US" dirty="0" smtClean="0"/>
              <a:t>:-return the smallest integer value that is greater than or equal to a number.</a:t>
            </a:r>
          </a:p>
          <a:p>
            <a:pPr>
              <a:buNone/>
            </a:pPr>
            <a:r>
              <a:rPr lang="en-US" dirty="0" smtClean="0"/>
              <a:t>		Syntax:-ceil(n)</a:t>
            </a:r>
          </a:p>
          <a:p>
            <a:pPr>
              <a:buNone/>
            </a:pPr>
            <a:r>
              <a:rPr lang="en-US" dirty="0" smtClean="0"/>
              <a:t>		e.g. select ceil(24.8) from dual;</a:t>
            </a:r>
          </a:p>
          <a:p>
            <a:pPr>
              <a:buNone/>
            </a:pPr>
            <a:r>
              <a:rPr lang="en-US" dirty="0" smtClean="0"/>
              <a:t>		Output= 25    </a:t>
            </a:r>
          </a:p>
        </p:txBody>
      </p:sp>
    </p:spTree>
    <p:extLst>
      <p:ext uri="{BB962C8B-B14F-4D97-AF65-F5344CB8AC3E}">
        <p14:creationId xmlns:p14="http://schemas.microsoft.com/office/powerpoint/2010/main" val="1310625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804704"/>
          </a:xfrm>
        </p:spPr>
        <p:txBody>
          <a:bodyPr>
            <a:normAutofit fontScale="90000"/>
          </a:bodyPr>
          <a:lstStyle/>
          <a:p>
            <a:pPr algn="ctr"/>
            <a:r>
              <a:rPr lang="en-US" dirty="0" smtClean="0">
                <a:solidFill>
                  <a:schemeClr val="accent1">
                    <a:lumMod val="75000"/>
                  </a:schemeClr>
                </a:solidFill>
              </a:rPr>
              <a:t>SQL FUNCTION Diagrammatic Representation</a:t>
            </a:r>
            <a:endParaRPr lang="en-IN" dirty="0">
              <a:solidFill>
                <a:schemeClr val="accent1">
                  <a:lumMod val="75000"/>
                </a:schemeClr>
              </a:solidFill>
            </a:endParaRPr>
          </a:p>
        </p:txBody>
      </p:sp>
      <p:sp>
        <p:nvSpPr>
          <p:cNvPr id="3" name="Content Placeholder 2"/>
          <p:cNvSpPr>
            <a:spLocks noGrp="1"/>
          </p:cNvSpPr>
          <p:nvPr>
            <p:ph idx="1"/>
          </p:nvPr>
        </p:nvSpPr>
        <p:spPr>
          <a:xfrm>
            <a:off x="2063552" y="1404257"/>
            <a:ext cx="8147248" cy="4721907"/>
          </a:xfrm>
        </p:spPr>
        <p:txBody>
          <a:bodyPr>
            <a:normAutofit/>
          </a:bodyPr>
          <a:lstStyle/>
          <a:p>
            <a:endParaRPr lang="en-IN" dirty="0"/>
          </a:p>
        </p:txBody>
      </p:sp>
      <p:sp>
        <p:nvSpPr>
          <p:cNvPr id="4" name="Rectangle 3"/>
          <p:cNvSpPr/>
          <p:nvPr/>
        </p:nvSpPr>
        <p:spPr>
          <a:xfrm>
            <a:off x="5301612" y="1957095"/>
            <a:ext cx="1872208" cy="107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Functions</a:t>
            </a:r>
            <a:endParaRPr lang="en-IN" sz="3200" dirty="0">
              <a:solidFill>
                <a:schemeClr val="tx1"/>
              </a:solidFill>
            </a:endParaRPr>
          </a:p>
        </p:txBody>
      </p:sp>
      <p:sp>
        <p:nvSpPr>
          <p:cNvPr id="5" name="Rectangle 4"/>
          <p:cNvSpPr/>
          <p:nvPr/>
        </p:nvSpPr>
        <p:spPr>
          <a:xfrm>
            <a:off x="2812468" y="322217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Arg</a:t>
            </a:r>
            <a:r>
              <a:rPr lang="en-US" sz="2000" dirty="0">
                <a:solidFill>
                  <a:schemeClr val="tx1"/>
                </a:solidFill>
              </a:rPr>
              <a:t> 1</a:t>
            </a:r>
            <a:endParaRPr lang="en-IN" sz="2000" dirty="0">
              <a:solidFill>
                <a:schemeClr val="tx1"/>
              </a:solidFill>
            </a:endParaRPr>
          </a:p>
        </p:txBody>
      </p:sp>
      <p:sp>
        <p:nvSpPr>
          <p:cNvPr id="6" name="Rectangle 5"/>
          <p:cNvSpPr/>
          <p:nvPr/>
        </p:nvSpPr>
        <p:spPr>
          <a:xfrm>
            <a:off x="3208512" y="3717032"/>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arg2</a:t>
            </a:r>
            <a:endParaRPr lang="en-IN" sz="2000" dirty="0">
              <a:solidFill>
                <a:schemeClr val="tx1"/>
              </a:solidFill>
            </a:endParaRPr>
          </a:p>
        </p:txBody>
      </p:sp>
      <p:sp>
        <p:nvSpPr>
          <p:cNvPr id="7" name="Rectangle 6"/>
          <p:cNvSpPr/>
          <p:nvPr/>
        </p:nvSpPr>
        <p:spPr>
          <a:xfrm>
            <a:off x="3972879" y="479715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Arg</a:t>
            </a:r>
            <a:r>
              <a:rPr lang="en-US" sz="2000" dirty="0">
                <a:solidFill>
                  <a:schemeClr val="tx1"/>
                </a:solidFill>
              </a:rPr>
              <a:t> n</a:t>
            </a:r>
            <a:endParaRPr lang="en-IN" sz="2000" dirty="0">
              <a:solidFill>
                <a:schemeClr val="tx1"/>
              </a:solidFill>
            </a:endParaRPr>
          </a:p>
        </p:txBody>
      </p:sp>
      <p:sp>
        <p:nvSpPr>
          <p:cNvPr id="8" name="Rectangle 7"/>
          <p:cNvSpPr/>
          <p:nvPr/>
        </p:nvSpPr>
        <p:spPr>
          <a:xfrm>
            <a:off x="7968208" y="378904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Resullt</a:t>
            </a:r>
            <a:r>
              <a:rPr lang="en-US" sz="2000" dirty="0">
                <a:solidFill>
                  <a:schemeClr val="tx1"/>
                </a:solidFill>
              </a:rPr>
              <a:t> value</a:t>
            </a:r>
            <a:endParaRPr lang="en-IN" sz="2000" dirty="0">
              <a:solidFill>
                <a:schemeClr val="tx1"/>
              </a:solidFill>
            </a:endParaRPr>
          </a:p>
        </p:txBody>
      </p:sp>
      <p:sp>
        <p:nvSpPr>
          <p:cNvPr id="9" name="Rectangle 8"/>
          <p:cNvSpPr/>
          <p:nvPr/>
        </p:nvSpPr>
        <p:spPr>
          <a:xfrm>
            <a:off x="3577553" y="4293096"/>
            <a:ext cx="5400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712568" y="4509120"/>
            <a:ext cx="7917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839614" y="4635976"/>
            <a:ext cx="72008" cy="80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Bent Arrow 14"/>
          <p:cNvSpPr/>
          <p:nvPr/>
        </p:nvSpPr>
        <p:spPr>
          <a:xfrm>
            <a:off x="2999656" y="2060849"/>
            <a:ext cx="2304256" cy="1161322"/>
          </a:xfrm>
          <a:prstGeom prst="bentArrow">
            <a:avLst>
              <a:gd name="adj1" fmla="val 13752"/>
              <a:gd name="adj2" fmla="val 1422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accent6">
                  <a:lumMod val="60000"/>
                  <a:lumOff val="40000"/>
                </a:schemeClr>
              </a:solidFill>
            </a:endParaRPr>
          </a:p>
        </p:txBody>
      </p:sp>
      <p:sp>
        <p:nvSpPr>
          <p:cNvPr id="17" name="Bent Arrow 16"/>
          <p:cNvSpPr/>
          <p:nvPr/>
        </p:nvSpPr>
        <p:spPr>
          <a:xfrm>
            <a:off x="3791744" y="2353140"/>
            <a:ext cx="1509868" cy="1363893"/>
          </a:xfrm>
          <a:prstGeom prst="bentArrow">
            <a:avLst>
              <a:gd name="adj1" fmla="val 10022"/>
              <a:gd name="adj2" fmla="val 13064"/>
              <a:gd name="adj3" fmla="val 25936"/>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ent Arrow 17"/>
          <p:cNvSpPr/>
          <p:nvPr/>
        </p:nvSpPr>
        <p:spPr>
          <a:xfrm>
            <a:off x="4531161" y="2789508"/>
            <a:ext cx="788673" cy="2007644"/>
          </a:xfrm>
          <a:prstGeom prst="bentArrow">
            <a:avLst>
              <a:gd name="adj1" fmla="val 11197"/>
              <a:gd name="adj2" fmla="val 23620"/>
              <a:gd name="adj3" fmla="val 30521"/>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Minus 26"/>
          <p:cNvSpPr/>
          <p:nvPr/>
        </p:nvSpPr>
        <p:spPr>
          <a:xfrm>
            <a:off x="7176121" y="2496091"/>
            <a:ext cx="4571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Minus 27"/>
          <p:cNvSpPr/>
          <p:nvPr/>
        </p:nvSpPr>
        <p:spPr>
          <a:xfrm>
            <a:off x="6888088" y="2132857"/>
            <a:ext cx="2232248" cy="902229"/>
          </a:xfrm>
          <a:prstGeom prst="mathMin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own Arrow 28"/>
          <p:cNvSpPr/>
          <p:nvPr/>
        </p:nvSpPr>
        <p:spPr>
          <a:xfrm>
            <a:off x="8544272" y="2641510"/>
            <a:ext cx="360040" cy="11518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4799856" y="3120546"/>
            <a:ext cx="2808312" cy="400110"/>
          </a:xfrm>
          <a:prstGeom prst="rect">
            <a:avLst/>
          </a:prstGeom>
          <a:noFill/>
        </p:spPr>
        <p:txBody>
          <a:bodyPr wrap="square" rtlCol="0">
            <a:spAutoFit/>
          </a:bodyPr>
          <a:lstStyle/>
          <a:p>
            <a:r>
              <a:rPr lang="en-US" sz="2000" dirty="0"/>
              <a:t>Function performs action</a:t>
            </a:r>
            <a:endParaRPr lang="en-IN" sz="2000" dirty="0"/>
          </a:p>
        </p:txBody>
      </p:sp>
    </p:spTree>
    <p:extLst>
      <p:ext uri="{BB962C8B-B14F-4D97-AF65-F5344CB8AC3E}">
        <p14:creationId xmlns:p14="http://schemas.microsoft.com/office/powerpoint/2010/main" val="1311193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Advantages of function</a:t>
            </a:r>
            <a:endParaRPr lang="en-IN"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Function can be used to perform complex calculations on data.</a:t>
            </a:r>
          </a:p>
          <a:p>
            <a:pPr marL="514350" indent="-514350">
              <a:buFont typeface="+mj-lt"/>
              <a:buAutoNum type="arabicPeriod"/>
            </a:pPr>
            <a:r>
              <a:rPr lang="en-US" dirty="0" smtClean="0"/>
              <a:t>Functions can modify individual data items</a:t>
            </a:r>
          </a:p>
          <a:p>
            <a:pPr marL="514350" indent="-514350">
              <a:buFont typeface="+mj-lt"/>
              <a:buAutoNum type="arabicPeriod"/>
            </a:pPr>
            <a:r>
              <a:rPr lang="en-US" dirty="0" smtClean="0"/>
              <a:t>Function can very easily manipulate output for groups of rows. </a:t>
            </a:r>
          </a:p>
          <a:p>
            <a:pPr marL="514350" indent="-514350">
              <a:buFont typeface="+mj-lt"/>
              <a:buAutoNum type="arabicPeriod"/>
            </a:pPr>
            <a:r>
              <a:rPr lang="en-US" dirty="0" smtClean="0"/>
              <a:t>Function can manipulate character as well as numeric type of data.</a:t>
            </a:r>
          </a:p>
          <a:p>
            <a:pPr marL="514350" indent="-514350">
              <a:buFont typeface="+mj-lt"/>
              <a:buAutoNum type="arabicPeriod"/>
            </a:pPr>
            <a:r>
              <a:rPr lang="en-US" dirty="0" smtClean="0"/>
              <a:t> function can alter date formats for display</a:t>
            </a:r>
          </a:p>
          <a:p>
            <a:pPr marL="514350" indent="-514350">
              <a:buFont typeface="+mj-lt"/>
              <a:buAutoNum type="arabicPeriod"/>
            </a:pPr>
            <a:endParaRPr lang="en-IN" dirty="0"/>
          </a:p>
        </p:txBody>
      </p:sp>
    </p:spTree>
    <p:extLst>
      <p:ext uri="{BB962C8B-B14F-4D97-AF65-F5344CB8AC3E}">
        <p14:creationId xmlns:p14="http://schemas.microsoft.com/office/powerpoint/2010/main" val="565500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260648"/>
            <a:ext cx="8229600" cy="792088"/>
          </a:xfrm>
        </p:spPr>
        <p:txBody>
          <a:bodyPr/>
          <a:lstStyle/>
          <a:p>
            <a:pPr algn="ctr"/>
            <a:r>
              <a:rPr lang="en-US" b="1" dirty="0" smtClean="0">
                <a:solidFill>
                  <a:schemeClr val="accent2">
                    <a:lumMod val="75000"/>
                  </a:schemeClr>
                </a:solidFill>
                <a:effectLst>
                  <a:outerShdw blurRad="38100" dist="38100" dir="2700000" algn="tl">
                    <a:srgbClr val="000000">
                      <a:alpha val="43137"/>
                    </a:srgbClr>
                  </a:outerShdw>
                </a:effectLst>
              </a:rPr>
              <a:t>TYPES OF FUNCTION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91544" y="1143001"/>
            <a:ext cx="8219256" cy="4983164"/>
          </a:xfrm>
        </p:spPr>
        <p:txBody>
          <a:bodyPr/>
          <a:lstStyle/>
          <a:p>
            <a:r>
              <a:rPr lang="en-US" dirty="0" smtClean="0"/>
              <a:t>There are two types of function:</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4" y="2420888"/>
            <a:ext cx="10156370" cy="3816424"/>
          </a:xfrm>
          <a:prstGeom prst="rect">
            <a:avLst/>
          </a:prstGeom>
        </p:spPr>
      </p:pic>
    </p:spTree>
    <p:extLst>
      <p:ext uri="{BB962C8B-B14F-4D97-AF65-F5344CB8AC3E}">
        <p14:creationId xmlns:p14="http://schemas.microsoft.com/office/powerpoint/2010/main" val="3909837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588680"/>
          </a:xfrm>
        </p:spPr>
        <p:txBody>
          <a:bodyPr>
            <a:normAutofit fontScale="90000"/>
          </a:bodyPr>
          <a:lstStyle/>
          <a:p>
            <a:pPr algn="ctr"/>
            <a:r>
              <a:rPr lang="en-US" b="1" dirty="0" smtClean="0">
                <a:solidFill>
                  <a:schemeClr val="accent2">
                    <a:lumMod val="75000"/>
                  </a:schemeClr>
                </a:solidFill>
              </a:rPr>
              <a:t>Single row function</a:t>
            </a:r>
            <a:endParaRPr lang="en-IN" b="1" dirty="0">
              <a:solidFill>
                <a:schemeClr val="accent2">
                  <a:lumMod val="75000"/>
                </a:schemeClr>
              </a:solidFill>
            </a:endParaRPr>
          </a:p>
        </p:txBody>
      </p:sp>
      <p:sp>
        <p:nvSpPr>
          <p:cNvPr id="3" name="Content Placeholder 2"/>
          <p:cNvSpPr>
            <a:spLocks noGrp="1"/>
          </p:cNvSpPr>
          <p:nvPr>
            <p:ph idx="1"/>
          </p:nvPr>
        </p:nvSpPr>
        <p:spPr>
          <a:xfrm>
            <a:off x="1919536" y="1196753"/>
            <a:ext cx="8291264" cy="4929411"/>
          </a:xfrm>
        </p:spPr>
        <p:txBody>
          <a:bodyPr>
            <a:normAutofit/>
          </a:bodyPr>
          <a:lstStyle/>
          <a:p>
            <a:r>
              <a:rPr lang="en-US" dirty="0"/>
              <a:t>These function operate on single rows only and return one  value for ach row, column name or an expression. Single-row functions can be used in SELECT. WHERE and ORDER by clauses</a:t>
            </a:r>
            <a:r>
              <a:rPr lang="en-US" dirty="0" smtClean="0"/>
              <a:t>.</a:t>
            </a:r>
          </a:p>
          <a:p>
            <a:r>
              <a:rPr lang="en-US" b="1" dirty="0" smtClean="0">
                <a:solidFill>
                  <a:srgbClr val="FF0000"/>
                </a:solidFill>
              </a:rPr>
              <a:t>Syntax </a:t>
            </a:r>
            <a:r>
              <a:rPr lang="en-US" b="1" dirty="0">
                <a:solidFill>
                  <a:srgbClr val="FF0000"/>
                </a:solidFill>
              </a:rPr>
              <a:t>of using a single-row function is          </a:t>
            </a:r>
            <a:r>
              <a:rPr lang="en-US" b="1" dirty="0" err="1">
                <a:solidFill>
                  <a:srgbClr val="FF0000"/>
                </a:solidFill>
              </a:rPr>
              <a:t>function_name</a:t>
            </a:r>
            <a:r>
              <a:rPr lang="en-US" b="1" dirty="0">
                <a:solidFill>
                  <a:srgbClr val="FF0000"/>
                </a:solidFill>
              </a:rPr>
              <a:t> [(arg1, arg2,…..)]</a:t>
            </a:r>
          </a:p>
          <a:p>
            <a:r>
              <a:rPr lang="en-US" dirty="0" smtClean="0"/>
              <a:t>Where</a:t>
            </a:r>
            <a:r>
              <a:rPr lang="en-US" dirty="0"/>
              <a:t>, </a:t>
            </a:r>
            <a:r>
              <a:rPr lang="en-US" b="1" dirty="0" err="1"/>
              <a:t>function_name</a:t>
            </a:r>
            <a:r>
              <a:rPr lang="en-US" dirty="0"/>
              <a:t> is the name of the function. </a:t>
            </a:r>
            <a:r>
              <a:rPr lang="en-US" b="1" dirty="0"/>
              <a:t>arg1</a:t>
            </a:r>
            <a:r>
              <a:rPr lang="en-US" dirty="0"/>
              <a:t>,</a:t>
            </a:r>
            <a:r>
              <a:rPr lang="en-US" b="1" dirty="0"/>
              <a:t>arg2 </a:t>
            </a:r>
            <a:r>
              <a:rPr lang="en-US" dirty="0"/>
              <a:t>is any argument to be used by the function. This can be represented by a user-supplied constant value, variable value, column name or an expression.</a:t>
            </a:r>
            <a:endParaRPr lang="en-IN" dirty="0"/>
          </a:p>
        </p:txBody>
      </p:sp>
    </p:spTree>
    <p:extLst>
      <p:ext uri="{BB962C8B-B14F-4D97-AF65-F5344CB8AC3E}">
        <p14:creationId xmlns:p14="http://schemas.microsoft.com/office/powerpoint/2010/main" val="3688684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single row functions</a:t>
            </a:r>
            <a:endParaRPr lang="en-IN" dirty="0"/>
          </a:p>
        </p:txBody>
      </p:sp>
      <p:sp>
        <p:nvSpPr>
          <p:cNvPr id="3" name="Content Placeholder 2"/>
          <p:cNvSpPr>
            <a:spLocks noGrp="1"/>
          </p:cNvSpPr>
          <p:nvPr>
            <p:ph idx="1"/>
          </p:nvPr>
        </p:nvSpPr>
        <p:spPr/>
        <p:txBody>
          <a:bodyPr>
            <a:normAutofit/>
          </a:bodyPr>
          <a:lstStyle/>
          <a:p>
            <a:r>
              <a:rPr lang="en-US" dirty="0" smtClean="0">
                <a:solidFill>
                  <a:srgbClr val="00B0F0"/>
                </a:solidFill>
              </a:rPr>
              <a:t>Character functions</a:t>
            </a:r>
          </a:p>
          <a:p>
            <a:r>
              <a:rPr lang="en-US" dirty="0" smtClean="0"/>
              <a:t>arithmetic functions</a:t>
            </a:r>
          </a:p>
          <a:p>
            <a:r>
              <a:rPr lang="en-US" dirty="0" smtClean="0"/>
              <a:t>Date functions</a:t>
            </a:r>
          </a:p>
          <a:p>
            <a:r>
              <a:rPr lang="en-US" dirty="0"/>
              <a:t> </a:t>
            </a:r>
            <a:r>
              <a:rPr lang="en-US" dirty="0" smtClean="0"/>
              <a:t>conversion functions</a:t>
            </a:r>
          </a:p>
          <a:p>
            <a:r>
              <a:rPr lang="en-US" dirty="0" smtClean="0"/>
              <a:t>General functions</a:t>
            </a:r>
          </a:p>
          <a:p>
            <a:r>
              <a:rPr lang="en-US" dirty="0" smtClean="0">
                <a:solidFill>
                  <a:srgbClr val="00B0F0"/>
                </a:solidFill>
              </a:rPr>
              <a:t>Aggregate functions</a:t>
            </a:r>
          </a:p>
          <a:p>
            <a:endParaRPr lang="en-IN" dirty="0"/>
          </a:p>
        </p:txBody>
      </p:sp>
    </p:spTree>
    <p:extLst>
      <p:ext uri="{BB962C8B-B14F-4D97-AF65-F5344CB8AC3E}">
        <p14:creationId xmlns:p14="http://schemas.microsoft.com/office/powerpoint/2010/main" val="115299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034" y="275974"/>
            <a:ext cx="8655766" cy="5734446"/>
          </a:xfrm>
        </p:spPr>
      </p:pic>
    </p:spTree>
    <p:extLst>
      <p:ext uri="{BB962C8B-B14F-4D97-AF65-F5344CB8AC3E}">
        <p14:creationId xmlns:p14="http://schemas.microsoft.com/office/powerpoint/2010/main" val="417031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239000" cy="1143000"/>
          </a:xfrm>
        </p:spPr>
        <p:txBody>
          <a:bodyPr/>
          <a:lstStyle/>
          <a:p>
            <a:r>
              <a:rPr lang="en-US" u="sng" dirty="0" smtClean="0"/>
              <a:t>String/character function</a:t>
            </a:r>
            <a:endParaRPr lang="en-US" u="sng" dirty="0"/>
          </a:p>
        </p:txBody>
      </p:sp>
      <p:sp>
        <p:nvSpPr>
          <p:cNvPr id="3" name="Content Placeholder 2"/>
          <p:cNvSpPr>
            <a:spLocks noGrp="1"/>
          </p:cNvSpPr>
          <p:nvPr>
            <p:ph idx="1"/>
          </p:nvPr>
        </p:nvSpPr>
        <p:spPr>
          <a:xfrm>
            <a:off x="435429" y="1371600"/>
            <a:ext cx="9938657" cy="4846320"/>
          </a:xfrm>
        </p:spPr>
        <p:txBody>
          <a:bodyPr>
            <a:normAutofit/>
          </a:bodyPr>
          <a:lstStyle/>
          <a:p>
            <a:r>
              <a:rPr lang="en-US" dirty="0" smtClean="0">
                <a:solidFill>
                  <a:schemeClr val="accent1">
                    <a:lumMod val="75000"/>
                  </a:schemeClr>
                </a:solidFill>
              </a:rPr>
              <a:t>1.</a:t>
            </a:r>
            <a:r>
              <a:rPr lang="en-US" b="1" u="sng" dirty="0" smtClean="0">
                <a:solidFill>
                  <a:schemeClr val="accent1">
                    <a:lumMod val="75000"/>
                  </a:schemeClr>
                </a:solidFill>
              </a:rPr>
              <a:t>LOWER</a:t>
            </a:r>
            <a:r>
              <a:rPr lang="en-US" dirty="0" smtClean="0"/>
              <a:t>:- returns char, with all letters in lowercase.</a:t>
            </a:r>
          </a:p>
          <a:p>
            <a:pPr>
              <a:buNone/>
            </a:pPr>
            <a:r>
              <a:rPr lang="en-US" dirty="0" smtClean="0"/>
              <a:t>		Syntax:-lower(char)</a:t>
            </a:r>
          </a:p>
          <a:p>
            <a:pPr>
              <a:buNone/>
            </a:pPr>
            <a:r>
              <a:rPr lang="en-US" dirty="0" smtClean="0"/>
              <a:t>	</a:t>
            </a:r>
            <a:r>
              <a:rPr lang="en-US" dirty="0" smtClean="0">
                <a:solidFill>
                  <a:srgbClr val="FF3300"/>
                </a:solidFill>
              </a:rPr>
              <a:t>e.g. select lower(‘IVAN 	BAYROSS’) from dual;</a:t>
            </a:r>
          </a:p>
          <a:p>
            <a:pPr>
              <a:buNone/>
            </a:pPr>
            <a:r>
              <a:rPr lang="en-US" dirty="0" smtClean="0">
                <a:solidFill>
                  <a:srgbClr val="FF3300"/>
                </a:solidFill>
              </a:rPr>
              <a:t>	Output=</a:t>
            </a:r>
            <a:r>
              <a:rPr lang="en-US" dirty="0" err="1" smtClean="0">
                <a:solidFill>
                  <a:srgbClr val="FF3300"/>
                </a:solidFill>
              </a:rPr>
              <a:t>ivan</a:t>
            </a:r>
            <a:r>
              <a:rPr lang="en-US" dirty="0" smtClean="0">
                <a:solidFill>
                  <a:srgbClr val="FF3300"/>
                </a:solidFill>
              </a:rPr>
              <a:t>  </a:t>
            </a:r>
            <a:r>
              <a:rPr lang="en-US" dirty="0" err="1" smtClean="0">
                <a:solidFill>
                  <a:srgbClr val="FF3300"/>
                </a:solidFill>
              </a:rPr>
              <a:t>bayross</a:t>
            </a:r>
            <a:endParaRPr lang="en-US" dirty="0" smtClean="0">
              <a:solidFill>
                <a:srgbClr val="FF3300"/>
              </a:solidFill>
            </a:endParaRPr>
          </a:p>
        </p:txBody>
      </p:sp>
    </p:spTree>
    <p:extLst>
      <p:ext uri="{BB962C8B-B14F-4D97-AF65-F5344CB8AC3E}">
        <p14:creationId xmlns:p14="http://schemas.microsoft.com/office/powerpoint/2010/main" val="3480127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97B812EAD2E74D958C70E3944E9CA3" ma:contentTypeVersion="2" ma:contentTypeDescription="Create a new document." ma:contentTypeScope="" ma:versionID="476c68c69262c95b975fe8de5b824441">
  <xsd:schema xmlns:xsd="http://www.w3.org/2001/XMLSchema" xmlns:xs="http://www.w3.org/2001/XMLSchema" xmlns:p="http://schemas.microsoft.com/office/2006/metadata/properties" xmlns:ns2="44866d52-1584-4d38-9e3d-4a676753bb1f" targetNamespace="http://schemas.microsoft.com/office/2006/metadata/properties" ma:root="true" ma:fieldsID="d992bf5b52c343ba492f4190894d6ae8" ns2:_="">
    <xsd:import namespace="44866d52-1584-4d38-9e3d-4a676753bb1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66d52-1584-4d38-9e3d-4a676753bb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9D484C-DDC7-4A61-BD55-DACD1655DAC1}"/>
</file>

<file path=customXml/itemProps2.xml><?xml version="1.0" encoding="utf-8"?>
<ds:datastoreItem xmlns:ds="http://schemas.openxmlformats.org/officeDocument/2006/customXml" ds:itemID="{A91A9A6D-6A1E-4CE4-90C4-457D7EABC8B4}"/>
</file>

<file path=customXml/itemProps3.xml><?xml version="1.0" encoding="utf-8"?>
<ds:datastoreItem xmlns:ds="http://schemas.openxmlformats.org/officeDocument/2006/customXml" ds:itemID="{1911B9A1-9F44-43F7-9138-0B9EEB52BD32}"/>
</file>

<file path=docProps/app.xml><?xml version="1.0" encoding="utf-8"?>
<Properties xmlns="http://schemas.openxmlformats.org/officeDocument/2006/extended-properties" xmlns:vt="http://schemas.openxmlformats.org/officeDocument/2006/docPropsVTypes">
  <TotalTime>39</TotalTime>
  <Words>493</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Functions</vt:lpstr>
      <vt:lpstr>SQL FUNCTION Diagrammatic Representation</vt:lpstr>
      <vt:lpstr>Advantages of function</vt:lpstr>
      <vt:lpstr>TYPES OF FUNCTION</vt:lpstr>
      <vt:lpstr>Single row function</vt:lpstr>
      <vt:lpstr>Types of single row functions</vt:lpstr>
      <vt:lpstr>PowerPoint Presentation</vt:lpstr>
      <vt:lpstr>String/character function</vt:lpstr>
      <vt:lpstr>PowerPoint Presentation</vt:lpstr>
      <vt:lpstr>PowerPoint Presentation</vt:lpstr>
      <vt:lpstr>PowerPoint Presentation</vt:lpstr>
      <vt:lpstr>PowerPoint Presentation</vt:lpstr>
      <vt:lpstr>PowerPoint Presentation</vt:lpstr>
      <vt:lpstr>PowerPoint Presentation</vt:lpstr>
      <vt:lpstr>Continue;</vt:lpstr>
      <vt:lpstr>NUMERIC FUNCTIONS…..</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 Unnikrishnan</dc:creator>
  <cp:lastModifiedBy>Geetha Unnikrishnan</cp:lastModifiedBy>
  <cp:revision>59</cp:revision>
  <dcterms:created xsi:type="dcterms:W3CDTF">2020-01-14T05:22:42Z</dcterms:created>
  <dcterms:modified xsi:type="dcterms:W3CDTF">2020-02-04T09:21:06Z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0x010100E197B812EAD2E74D958C70E3944E9CA3</vt:lpwstr>
  </property>
</Properties>
</file>