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notesMasterIdLst>
    <p:notesMasterId r:id="rId16"/>
  </p:notesMasterIdLst>
  <p:handoutMasterIdLst>
    <p:handoutMasterId r:id="rId17"/>
  </p:handoutMasterIdLst>
  <p:sldIdLst>
    <p:sldId id="275" r:id="rId5"/>
    <p:sldId id="293" r:id="rId6"/>
    <p:sldId id="316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60" r:id="rId15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7A3"/>
    <a:srgbClr val="BD0773"/>
    <a:srgbClr val="4F2270"/>
    <a:srgbClr val="FF3300"/>
    <a:srgbClr val="0066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2C9C5-C21A-4C42-857C-3FE13BC28832}" v="2" dt="2023-05-01T09:24:41.344"/>
    <p1510:client id="{D68729B8-5F71-4BD6-A774-85D360A7EE9F}" v="3" dt="2023-04-21T15:03:03.154"/>
    <p1510:client id="{E42EBEF6-3F20-4C70-A23F-E9107A0C8E16}" v="3" dt="2023-04-29T12:41:07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MISHRA- 57480210095" userId="S::harsh.mishra95@svkmmumbai.onmicrosoft.com::1884e4c1-0522-4076-8ccf-de34d06f90b0" providerId="AD" clId="Web-{D68729B8-5F71-4BD6-A774-85D360A7EE9F}"/>
    <pc:docChg chg="modSld">
      <pc:chgData name="HARSH MISHRA- 57480210095" userId="S::harsh.mishra95@svkmmumbai.onmicrosoft.com::1884e4c1-0522-4076-8ccf-de34d06f90b0" providerId="AD" clId="Web-{D68729B8-5F71-4BD6-A774-85D360A7EE9F}" dt="2023-04-21T15:03:03.154" v="2"/>
      <pc:docMkLst>
        <pc:docMk/>
      </pc:docMkLst>
      <pc:sldChg chg="delSp modSp">
        <pc:chgData name="HARSH MISHRA- 57480210095" userId="S::harsh.mishra95@svkmmumbai.onmicrosoft.com::1884e4c1-0522-4076-8ccf-de34d06f90b0" providerId="AD" clId="Web-{D68729B8-5F71-4BD6-A774-85D360A7EE9F}" dt="2023-04-21T15:03:03.154" v="2"/>
        <pc:sldMkLst>
          <pc:docMk/>
          <pc:sldMk cId="0" sldId="293"/>
        </pc:sldMkLst>
        <pc:spChg chg="del mod">
          <ac:chgData name="HARSH MISHRA- 57480210095" userId="S::harsh.mishra95@svkmmumbai.onmicrosoft.com::1884e4c1-0522-4076-8ccf-de34d06f90b0" providerId="AD" clId="Web-{D68729B8-5F71-4BD6-A774-85D360A7EE9F}" dt="2023-04-21T15:02:56.450" v="1"/>
          <ac:spMkLst>
            <pc:docMk/>
            <pc:sldMk cId="0" sldId="293"/>
            <ac:spMk id="2" creationId="{00000000-0000-0000-0000-000000000000}"/>
          </ac:spMkLst>
        </pc:spChg>
        <pc:spChg chg="del">
          <ac:chgData name="HARSH MISHRA- 57480210095" userId="S::harsh.mishra95@svkmmumbai.onmicrosoft.com::1884e4c1-0522-4076-8ccf-de34d06f90b0" providerId="AD" clId="Web-{D68729B8-5F71-4BD6-A774-85D360A7EE9F}" dt="2023-04-21T15:03:03.154" v="2"/>
          <ac:spMkLst>
            <pc:docMk/>
            <pc:sldMk cId="0" sldId="293"/>
            <ac:spMk id="3" creationId="{00000000-0000-0000-0000-000000000000}"/>
          </ac:spMkLst>
        </pc:spChg>
      </pc:sldChg>
    </pc:docChg>
  </pc:docChgLst>
  <pc:docChgLst>
    <pc:chgData name="VEDANT CHAVAN- 57480210030" userId="S::vedant.chavan30@svkmmumbai.onmicrosoft.com::98d810c0-cf85-4642-acf9-3b1e2ea6307c" providerId="AD" clId="Web-{D632C9C5-C21A-4C42-857C-3FE13BC28832}"/>
    <pc:docChg chg="modSld">
      <pc:chgData name="VEDANT CHAVAN- 57480210030" userId="S::vedant.chavan30@svkmmumbai.onmicrosoft.com::98d810c0-cf85-4642-acf9-3b1e2ea6307c" providerId="AD" clId="Web-{D632C9C5-C21A-4C42-857C-3FE13BC28832}" dt="2023-05-01T09:24:41.344" v="1" actId="1076"/>
      <pc:docMkLst>
        <pc:docMk/>
      </pc:docMkLst>
      <pc:sldChg chg="modSp">
        <pc:chgData name="VEDANT CHAVAN- 57480210030" userId="S::vedant.chavan30@svkmmumbai.onmicrosoft.com::98d810c0-cf85-4642-acf9-3b1e2ea6307c" providerId="AD" clId="Web-{D632C9C5-C21A-4C42-857C-3FE13BC28832}" dt="2023-05-01T09:24:41.344" v="1" actId="1076"/>
        <pc:sldMkLst>
          <pc:docMk/>
          <pc:sldMk cId="0" sldId="293"/>
        </pc:sldMkLst>
        <pc:picChg chg="mod">
          <ac:chgData name="VEDANT CHAVAN- 57480210030" userId="S::vedant.chavan30@svkmmumbai.onmicrosoft.com::98d810c0-cf85-4642-acf9-3b1e2ea6307c" providerId="AD" clId="Web-{D632C9C5-C21A-4C42-857C-3FE13BC28832}" dt="2023-05-01T09:24:41.344" v="1" actId="1076"/>
          <ac:picMkLst>
            <pc:docMk/>
            <pc:sldMk cId="0" sldId="293"/>
            <ac:picMk id="4" creationId="{00000000-0000-0000-0000-000000000000}"/>
          </ac:picMkLst>
        </pc:picChg>
      </pc:sldChg>
    </pc:docChg>
  </pc:docChgLst>
  <pc:docChgLst>
    <pc:chgData name="DEVANG MEHTA- 57480210003" userId="S::devang.mehta03@svkmmumbai.onmicrosoft.com::c94c658e-9bb4-4113-ae17-ad339ec78923" providerId="AD" clId="Web-{E42EBEF6-3F20-4C70-A23F-E9107A0C8E16}"/>
    <pc:docChg chg="modSld">
      <pc:chgData name="DEVANG MEHTA- 57480210003" userId="S::devang.mehta03@svkmmumbai.onmicrosoft.com::c94c658e-9bb4-4113-ae17-ad339ec78923" providerId="AD" clId="Web-{E42EBEF6-3F20-4C70-A23F-E9107A0C8E16}" dt="2023-04-29T12:41:07.152" v="2" actId="20577"/>
      <pc:docMkLst>
        <pc:docMk/>
      </pc:docMkLst>
      <pc:sldChg chg="modSp">
        <pc:chgData name="DEVANG MEHTA- 57480210003" userId="S::devang.mehta03@svkmmumbai.onmicrosoft.com::c94c658e-9bb4-4113-ae17-ad339ec78923" providerId="AD" clId="Web-{E42EBEF6-3F20-4C70-A23F-E9107A0C8E16}" dt="2023-04-29T12:41:07.152" v="2" actId="20577"/>
        <pc:sldMkLst>
          <pc:docMk/>
          <pc:sldMk cId="0" sldId="341"/>
        </pc:sldMkLst>
        <pc:spChg chg="mod">
          <ac:chgData name="DEVANG MEHTA- 57480210003" userId="S::devang.mehta03@svkmmumbai.onmicrosoft.com::c94c658e-9bb4-4113-ae17-ad339ec78923" providerId="AD" clId="Web-{E42EBEF6-3F20-4C70-A23F-E9107A0C8E16}" dt="2023-04-29T12:41:07.152" v="2" actId="20577"/>
          <ac:spMkLst>
            <pc:docMk/>
            <pc:sldMk cId="0" sldId="341"/>
            <ac:spMk id="3379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3C2DB4A7-18CE-433E-B5BB-F2903ACB9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11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AB277CAB-F9DD-4239-883C-6A5E569C3E44}" type="datetimeFigureOut">
              <a:rPr lang="en-US"/>
              <a:pPr>
                <a:defRPr/>
              </a:pPr>
              <a:t>5/1/2023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8F52D4A4-F38F-47EA-BDF2-9AFD910B7C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1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7E9C4F-4109-4AC4-8459-D0F0BE068AED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8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2B8E92-24B5-49B2-B6EE-4D448AB7D571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2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1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EA21B-4673-4515-A2F8-976B4968F4F8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816CD-6A68-4AFF-9B69-552A941647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1BD977-9EF5-489D-9B45-548BB9D28F8A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47B55-F1C3-465F-BCEC-A98E5FFAC6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35CF3C-B17D-499A-A222-5A1B9A6A20C5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CBA74-417D-42EA-A395-96F8BAF8B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447F3-A480-4669-A60D-EEBFCF4C6304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C9EA0-1889-40C4-8B71-3B27B394E5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DB683-93B3-4AB7-8FF9-081ECBD100DF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A0765-21ED-4523-96AB-CE05541C44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13A65-3681-4238-9E98-A1EE8F88C088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9435F-CCE2-4060-ACD9-5B5345E763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6E6119-BDEA-4F21-9B79-76B74CCFE8C0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768CE-5888-4D68-B3D7-2F9724F2F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BBC4B-8B7B-4476-B240-D4FDF18D2C17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FB0ED-19D2-4A35-A0A4-C73FC0AD67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4F0BD-8410-4E1E-B8BC-BA293D26F3FB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8E697-B279-46D9-9E0E-BB05175925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6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45DB9-8123-478B-8CCB-0523012AF477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579B9-BC2D-4A88-9800-2AEDE54CD6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A9E30-72BB-49F9-AB0F-D36D8098812B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0FC90-4AF3-4BEA-B56B-229B84838F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AAF47F-2A08-47C2-8E48-D5ABD2A1A8B0}" type="datetimeFigureOut">
              <a:rPr lang="en-US" smtClean="0"/>
              <a:pPr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EEBE38-74C0-4B3F-8ABD-4BA2FF30D6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949325" y="2343150"/>
            <a:ext cx="184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65113" indent="-265113">
              <a:tabLst>
                <a:tab pos="265113" algn="l"/>
              </a:tabLst>
            </a:pPr>
            <a:endParaRPr lang="en-GB" sz="3600" b="1">
              <a:latin typeface="Arial" charset="0"/>
            </a:endParaRPr>
          </a:p>
          <a:p>
            <a:pPr marL="265113" indent="-265113">
              <a:tabLst>
                <a:tab pos="265113" algn="l"/>
              </a:tabLst>
            </a:pPr>
            <a:endParaRPr lang="en-GB" sz="3600" b="1">
              <a:latin typeface="Arial" charset="0"/>
            </a:endParaRP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385763" y="277813"/>
            <a:ext cx="7772400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br>
              <a:rPr lang="en-US" sz="4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</a:br>
            <a:r>
              <a:rPr lang="en-US" sz="4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Unit 5 </a:t>
            </a:r>
          </a:p>
          <a:p>
            <a:pPr algn="ctr">
              <a:defRPr/>
            </a:pPr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Query Processing  </a:t>
            </a:r>
            <a:endParaRPr lang="en-GB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7732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000" b="1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Query Processing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332656"/>
            <a:ext cx="9144000" cy="618896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en-US" b="1" dirty="0"/>
              <a:t>The Intersection ( ∩)</a:t>
            </a:r>
            <a:r>
              <a:rPr lang="en-US" dirty="0"/>
              <a:t> :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finds tuples in both the relations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b="1" dirty="0"/>
              <a:t>Notation</a:t>
            </a:r>
            <a:r>
              <a:rPr lang="en-US" dirty="0"/>
              <a:t>  </a:t>
            </a:r>
            <a:r>
              <a:rPr lang="en-US" b="1" dirty="0"/>
              <a:t>r</a:t>
            </a:r>
            <a:r>
              <a:rPr lang="en-US" dirty="0"/>
              <a:t> ∩</a:t>
            </a:r>
            <a:r>
              <a:rPr lang="en-US" b="1" dirty="0"/>
              <a:t>s</a:t>
            </a:r>
            <a:endParaRPr lang="en-US" dirty="0"/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Example: </a:t>
            </a:r>
          </a:p>
          <a:p>
            <a:pPr marL="574675" indent="-234950" algn="just">
              <a:buNone/>
              <a:defRPr/>
            </a:pPr>
            <a:r>
              <a:rPr lang="en-US" dirty="0"/>
              <a:t>		Π customer-name (Borrower) ∩ Π customer-name 		(Depositor)</a:t>
            </a:r>
          </a:p>
          <a:p>
            <a:pPr marL="273050" indent="-273050" algn="just">
              <a:buFont typeface="Wingdings" pitchFamily="2" charset="2"/>
              <a:buChar char="q"/>
              <a:tabLst>
                <a:tab pos="738188" algn="l"/>
              </a:tabLst>
            </a:pPr>
            <a:r>
              <a:rPr lang="en-US" b="1" dirty="0"/>
              <a:t>The natural join</a:t>
            </a:r>
            <a:r>
              <a:rPr lang="en-US" dirty="0"/>
              <a:t> :</a:t>
            </a:r>
          </a:p>
          <a:p>
            <a:pPr marL="273050" indent="66675" algn="just">
              <a:buFont typeface="Wingdings" pitchFamily="2" charset="2"/>
              <a:buChar char="ü"/>
              <a:tabLst>
                <a:tab pos="738188" algn="l"/>
              </a:tabLst>
            </a:pPr>
            <a:r>
              <a:rPr lang="en-US" dirty="0"/>
              <a:t> Binary operation and a combination of certain selections and a Cartesian product into one operation</a:t>
            </a:r>
          </a:p>
          <a:p>
            <a:pPr marL="273050" indent="66675" algn="just">
              <a:buFont typeface="Wingdings" pitchFamily="2" charset="2"/>
              <a:buChar char="ü"/>
              <a:tabLst>
                <a:tab pos="738188" algn="l"/>
              </a:tabLst>
            </a:pPr>
            <a:r>
              <a:rPr lang="en-US" b="1" dirty="0"/>
              <a:t> Notation</a:t>
            </a:r>
            <a:r>
              <a:rPr lang="en-US" dirty="0"/>
              <a:t>  r |X| s</a:t>
            </a:r>
          </a:p>
          <a:p>
            <a:pPr marL="515938" indent="-176213" algn="just">
              <a:buFont typeface="Wingdings" pitchFamily="2" charset="2"/>
              <a:buChar char="ü"/>
              <a:tabLst>
                <a:tab pos="738188" algn="l"/>
              </a:tabLst>
            </a:pPr>
            <a:r>
              <a:rPr lang="en-US" dirty="0"/>
              <a:t> It forms a Cartesian product of its two arguments. Then performs a selection forcing equality on those attributes those appear in both the relations. And finally removes duplicates attributes.</a:t>
            </a:r>
          </a:p>
          <a:p>
            <a:pPr marL="515938" indent="-176213" algn="just">
              <a:buNone/>
              <a:tabLst>
                <a:tab pos="738188" algn="l"/>
              </a:tabLst>
            </a:pPr>
            <a:r>
              <a:rPr lang="en-US"/>
              <a:t>	Example: </a:t>
            </a:r>
            <a:endParaRPr lang="en-US" dirty="0"/>
          </a:p>
          <a:p>
            <a:pPr algn="just"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CONTINUE;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70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4"/>
          <p:cNvSpPr txBox="1">
            <a:spLocks noChangeArrowheads="1"/>
          </p:cNvSpPr>
          <p:nvPr/>
        </p:nvSpPr>
        <p:spPr bwMode="auto">
          <a:xfrm>
            <a:off x="251520" y="404664"/>
            <a:ext cx="8715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Query processing is a set of activities involving in getting the result of a query expressed in a high-level language.</a:t>
            </a: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61143" y="-27384"/>
            <a:ext cx="82153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000" b="1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Query Processing</a:t>
            </a:r>
          </a:p>
        </p:txBody>
      </p:sp>
      <p:pic>
        <p:nvPicPr>
          <p:cNvPr id="4" name="Picture 3" descr="http://cnx.org/resources/fe7b31977616f37614139e1d453e8848c659f001/graphics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484" y="1286049"/>
            <a:ext cx="6624736" cy="544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7732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000" b="1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Query Processing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669032"/>
            <a:ext cx="8820472" cy="5712296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en-US" b="1" dirty="0"/>
              <a:t>Parser &amp; Translator</a:t>
            </a:r>
            <a:r>
              <a:rPr lang="en-US" dirty="0"/>
              <a:t> :</a:t>
            </a:r>
          </a:p>
          <a:p>
            <a:pPr algn="just">
              <a:buNone/>
              <a:defRPr/>
            </a:pPr>
            <a:endParaRPr lang="en-US" dirty="0"/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Parsing and translating a given high-level language query into its immediate form i.e. relational algebra expressions</a:t>
            </a:r>
          </a:p>
          <a:p>
            <a:pPr marL="574675" indent="-234950" algn="just">
              <a:buNone/>
              <a:defRPr/>
            </a:pPr>
            <a:endParaRPr lang="en-US" dirty="0"/>
          </a:p>
          <a:p>
            <a:pPr marL="633413" indent="-234950" algn="just">
              <a:buFont typeface="Wingdings" pitchFamily="2" charset="2"/>
              <a:buChar char="ü"/>
              <a:defRPr/>
            </a:pPr>
            <a:r>
              <a:rPr lang="en-US" dirty="0"/>
              <a:t>The parser need to check for the syntax of the query and also check for the semantic of the query</a:t>
            </a:r>
          </a:p>
          <a:p>
            <a:pPr marL="633413" indent="-234950" algn="just">
              <a:buFont typeface="Wingdings" pitchFamily="2" charset="2"/>
              <a:buChar char="ü"/>
              <a:defRPr/>
            </a:pPr>
            <a:r>
              <a:rPr lang="en-IN" dirty="0"/>
              <a:t> The syntactic checking verifies that keywords, object names, operators, delimiters, and so on are placed correctly in your SQL statement.</a:t>
            </a:r>
            <a:br>
              <a:rPr lang="en-IN" dirty="0"/>
            </a:br>
            <a:endParaRPr lang="en-US" dirty="0"/>
          </a:p>
          <a:p>
            <a:pPr marL="741363" indent="-342900" algn="just">
              <a:buFont typeface="Wingdings" panose="05000000000000000000" pitchFamily="2" charset="2"/>
              <a:buChar char="ü"/>
              <a:defRPr/>
            </a:pPr>
            <a:r>
              <a:rPr lang="en-IN" dirty="0"/>
              <a:t>semantic checking verifies that references to database objects and host variables are valid and that host-variable </a:t>
            </a:r>
            <a:r>
              <a:rPr lang="en-IN" dirty="0" err="1"/>
              <a:t>datatypes</a:t>
            </a:r>
            <a:r>
              <a:rPr lang="en-IN" dirty="0"/>
              <a:t> are correct.</a:t>
            </a:r>
            <a:endParaRPr lang="en-US" dirty="0"/>
          </a:p>
          <a:p>
            <a:pPr marL="633413" indent="-234950" algn="just">
              <a:buNone/>
              <a:defRPr/>
            </a:pPr>
            <a:endParaRPr lang="en-US" dirty="0"/>
          </a:p>
          <a:p>
            <a:pPr marL="633413" indent="-234950" algn="just">
              <a:buFont typeface="Wingdings" pitchFamily="2" charset="2"/>
              <a:buChar char="ü"/>
              <a:defRPr/>
            </a:pPr>
            <a:r>
              <a:rPr lang="en-US" dirty="0"/>
              <a:t>A parse-tree of the query is constructed and then translated into </a:t>
            </a:r>
            <a:r>
              <a:rPr lang="en-US" b="1" dirty="0"/>
              <a:t>relational algebra expression</a:t>
            </a:r>
            <a:endParaRPr lang="en-US" dirty="0"/>
          </a:p>
          <a:p>
            <a:pPr marL="273050" indent="125413" algn="just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7732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000" b="1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Query Processing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669032"/>
            <a:ext cx="8820472" cy="499221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en-US" b="1" dirty="0"/>
              <a:t>Query Optimizer</a:t>
            </a:r>
            <a:r>
              <a:rPr lang="en-US" dirty="0"/>
              <a:t> :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A relational algebra expression of a query specifies only partially how to evaluate a query, </a:t>
            </a:r>
          </a:p>
          <a:p>
            <a:pPr marL="633095" indent="-234950" algn="just">
              <a:buFont typeface="Wingdings" pitchFamily="2" charset="2"/>
              <a:buChar char="ü"/>
              <a:defRPr/>
            </a:pPr>
            <a:r>
              <a:rPr lang="en-US" dirty="0"/>
              <a:t>There are several ways to evaluate an relational algebra expression</a:t>
            </a:r>
            <a:endParaRPr lang="en-US" dirty="0">
              <a:cs typeface="Calibri" panose="020F0502020204030204"/>
            </a:endParaRPr>
          </a:p>
          <a:p>
            <a:pPr marL="1254125" indent="-855345" algn="just">
              <a:buNone/>
              <a:defRPr/>
            </a:pPr>
            <a:r>
              <a:rPr lang="en-US" dirty="0"/>
              <a:t>    i.e. </a:t>
            </a:r>
            <a:r>
              <a:rPr lang="en-US" sz="2000" b="1" dirty="0"/>
              <a:t>SELECT Salary FROM EMPLOYEE WHERE Salary &gt;= 50000 ;</a:t>
            </a:r>
            <a:endParaRPr lang="en-US" sz="2000" b="1" dirty="0">
              <a:cs typeface="Calibri"/>
            </a:endParaRPr>
          </a:p>
          <a:p>
            <a:pPr marL="737870" indent="-737870">
              <a:buNone/>
            </a:pPr>
            <a:r>
              <a:rPr lang="en-US" dirty="0"/>
              <a:t>	The possible relational algebra expressions for this query are:</a:t>
            </a:r>
            <a:endParaRPr lang="en-US" dirty="0">
              <a:cs typeface="Calibri" panose="020F0502020204030204"/>
            </a:endParaRPr>
          </a:p>
          <a:p>
            <a:pPr marL="1195070" lvl="0" indent="117475"/>
            <a:r>
              <a:rPr lang="en-US" dirty="0"/>
              <a:t> </a:t>
            </a:r>
            <a:r>
              <a:rPr lang="en-US" dirty="0" err="1"/>
              <a:t>ΠSalary</a:t>
            </a:r>
            <a:r>
              <a:rPr lang="en-US" dirty="0"/>
              <a:t>(</a:t>
            </a:r>
            <a:r>
              <a:rPr lang="en-US" dirty="0" err="1"/>
              <a:t>σSalary</a:t>
            </a:r>
            <a:r>
              <a:rPr lang="en-US" dirty="0"/>
              <a:t>&gt;=50000(EMPLOYEE))</a:t>
            </a:r>
            <a:endParaRPr lang="en-US" dirty="0">
              <a:cs typeface="Calibri" panose="020F0502020204030204"/>
            </a:endParaRPr>
          </a:p>
          <a:p>
            <a:pPr marL="1489075" lvl="0" indent="-293370"/>
            <a:r>
              <a:rPr lang="en-US" dirty="0" err="1"/>
              <a:t>σSalary</a:t>
            </a:r>
            <a:r>
              <a:rPr lang="en-US" dirty="0"/>
              <a:t>&gt;=50000(</a:t>
            </a:r>
            <a:r>
              <a:rPr lang="en-US" dirty="0" err="1"/>
              <a:t>ΠSalaryEMPLOYEE</a:t>
            </a:r>
            <a:r>
              <a:rPr lang="en-US" dirty="0"/>
              <a:t>)</a:t>
            </a:r>
            <a:endParaRPr lang="en-US" dirty="0">
              <a:cs typeface="Calibri" panose="020F0502020204030204"/>
            </a:endParaRPr>
          </a:p>
          <a:p>
            <a:pPr marL="515620" indent="117475" algn="just">
              <a:buFont typeface="Wingdings" pitchFamily="2" charset="2"/>
              <a:buChar char="ü"/>
              <a:defRPr/>
            </a:pPr>
            <a:r>
              <a:rPr lang="en-US" dirty="0"/>
              <a:t> Different algorithms are employed to retrieve the tuples i.e. sequential search or indexing 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7732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000" b="1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Query Processing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476672"/>
            <a:ext cx="8820472" cy="638132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en-US" b="1" dirty="0"/>
              <a:t>Query Execution Plan</a:t>
            </a:r>
            <a:r>
              <a:rPr lang="en-US" dirty="0"/>
              <a:t> :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Specifies how to evaluate a query 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Made up of the relational algebra expression and the detailed algorithms to evaluate each operation in that expression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Among all semantically equivalent expressions, the one with the least costly evaluation plan is chosen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Cost estimate of a plan is based on statistical information in the system catalogs.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The process of choosing a suitable query execution plan is known as </a:t>
            </a:r>
            <a:r>
              <a:rPr lang="en-US" u="sng" dirty="0"/>
              <a:t>query optimization</a:t>
            </a:r>
            <a:endParaRPr lang="en-US" dirty="0"/>
          </a:p>
          <a:p>
            <a:pPr marL="339725" indent="-339725" algn="just">
              <a:buFont typeface="Wingdings" pitchFamily="2" charset="2"/>
              <a:buChar char="q"/>
              <a:defRPr/>
            </a:pPr>
            <a:r>
              <a:rPr lang="en-US" b="1" dirty="0"/>
              <a:t>Query Execution Engine</a:t>
            </a:r>
            <a:r>
              <a:rPr lang="en-US" dirty="0"/>
              <a:t> :</a:t>
            </a:r>
          </a:p>
          <a:p>
            <a:pPr marL="339725" indent="-339725" algn="just">
              <a:buNone/>
              <a:defRPr/>
            </a:pPr>
            <a:r>
              <a:rPr lang="en-US" dirty="0"/>
              <a:t>	Once the query plan is chosen, the Query Execution Engine lastly take the plan, executes that plan and returns the answer of the query</a:t>
            </a:r>
          </a:p>
          <a:p>
            <a:pPr marL="339725" indent="-339725" algn="just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7732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000" b="1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Relational Algebra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404664"/>
            <a:ext cx="8820472" cy="6188968"/>
          </a:xfrm>
        </p:spPr>
        <p:txBody>
          <a:bodyPr>
            <a:noAutofit/>
          </a:bodyPr>
          <a:lstStyle/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A procedural query language, which takes instances of relations as input and yields instances of relations as output</a:t>
            </a:r>
          </a:p>
          <a:p>
            <a:pPr marL="633413" indent="-234950" algn="just">
              <a:buFont typeface="Wingdings" pitchFamily="2" charset="2"/>
              <a:buChar char="ü"/>
              <a:defRPr/>
            </a:pPr>
            <a:r>
              <a:rPr lang="en-US" dirty="0"/>
              <a:t>Uses operators to perform queries</a:t>
            </a:r>
          </a:p>
          <a:p>
            <a:pPr marL="633413" indent="-234950" algn="just">
              <a:buFont typeface="Wingdings" pitchFamily="2" charset="2"/>
              <a:buChar char="ü"/>
              <a:defRPr/>
            </a:pPr>
            <a:r>
              <a:rPr lang="en-US" dirty="0"/>
              <a:t>An operator can be either </a:t>
            </a:r>
            <a:r>
              <a:rPr lang="en-US" b="1" dirty="0"/>
              <a:t>unary</a:t>
            </a:r>
            <a:r>
              <a:rPr lang="en-US" dirty="0"/>
              <a:t> or </a:t>
            </a:r>
            <a:r>
              <a:rPr lang="en-US" b="1" dirty="0"/>
              <a:t>binary</a:t>
            </a:r>
            <a:endParaRPr lang="en-US" dirty="0"/>
          </a:p>
          <a:p>
            <a:pPr marL="633413" indent="-234950" algn="just">
              <a:buFont typeface="Wingdings" pitchFamily="2" charset="2"/>
              <a:buChar char="ü"/>
              <a:defRPr/>
            </a:pPr>
            <a:r>
              <a:rPr lang="en-US" dirty="0"/>
              <a:t>Performed recursively on a relation and intermediate results are also considered relations.</a:t>
            </a:r>
          </a:p>
          <a:p>
            <a:pPr marL="633413" indent="-234950" algn="just">
              <a:buFont typeface="Wingdings" pitchFamily="2" charset="2"/>
              <a:buChar char="ü"/>
              <a:defRPr/>
            </a:pPr>
            <a:r>
              <a:rPr lang="en-US" dirty="0"/>
              <a:t> The fundamental operations of relational algebra are as follows </a:t>
            </a:r>
          </a:p>
          <a:p>
            <a:pPr marL="738188" lvl="0" indent="352425" algn="just"/>
            <a:r>
              <a:rPr lang="en-US" dirty="0"/>
              <a:t>Select</a:t>
            </a:r>
          </a:p>
          <a:p>
            <a:pPr marL="738188" lvl="0" indent="352425" algn="just"/>
            <a:r>
              <a:rPr lang="en-US" dirty="0"/>
              <a:t>Project</a:t>
            </a:r>
          </a:p>
          <a:p>
            <a:pPr marL="738188" lvl="0" indent="352425" algn="just"/>
            <a:r>
              <a:rPr lang="en-US" dirty="0"/>
              <a:t>Union</a:t>
            </a:r>
          </a:p>
          <a:p>
            <a:pPr marL="738188" lvl="0" indent="352425" algn="just"/>
            <a:r>
              <a:rPr lang="en-US" dirty="0"/>
              <a:t>Set different</a:t>
            </a:r>
          </a:p>
          <a:p>
            <a:pPr marL="738188" lvl="0" indent="352425" algn="just"/>
            <a:r>
              <a:rPr lang="en-US" dirty="0"/>
              <a:t>Cartesian product</a:t>
            </a:r>
          </a:p>
          <a:p>
            <a:pPr marL="738188" lvl="0" indent="352425" algn="just"/>
            <a:r>
              <a:rPr lang="en-US" dirty="0"/>
              <a:t>Rename</a:t>
            </a:r>
          </a:p>
          <a:p>
            <a:pPr marL="633413" indent="-234950" algn="just">
              <a:buFont typeface="Wingdings" pitchFamily="2" charset="2"/>
              <a:buChar char="ü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7732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000" b="1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Query Processing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669032"/>
            <a:ext cx="8820472" cy="618896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en-US" b="1" dirty="0"/>
              <a:t>Select Operation (σ)</a:t>
            </a:r>
            <a:r>
              <a:rPr lang="en-US" dirty="0"/>
              <a:t> :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Selects tuples that satisfy the given predicate from a relation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 </a:t>
            </a:r>
            <a:r>
              <a:rPr lang="en-US" b="1" dirty="0"/>
              <a:t>Notation</a:t>
            </a:r>
            <a:r>
              <a:rPr lang="en-US" dirty="0"/>
              <a:t> − </a:t>
            </a:r>
            <a:r>
              <a:rPr lang="en-US" dirty="0" err="1"/>
              <a:t>σ</a:t>
            </a:r>
            <a:r>
              <a:rPr lang="en-US" i="1" baseline="-25000" dirty="0" err="1"/>
              <a:t>p</a:t>
            </a:r>
            <a:r>
              <a:rPr lang="en-US" dirty="0"/>
              <a:t>(r)</a:t>
            </a:r>
          </a:p>
          <a:p>
            <a:pPr marL="574675" indent="-234950" algn="just">
              <a:buNone/>
              <a:defRPr/>
            </a:pPr>
            <a:r>
              <a:rPr lang="en-US" dirty="0"/>
              <a:t>	Where </a:t>
            </a:r>
            <a:r>
              <a:rPr lang="en-US" b="1" dirty="0"/>
              <a:t>σ</a:t>
            </a:r>
            <a:r>
              <a:rPr lang="en-US" dirty="0"/>
              <a:t> stands for selection predicate and </a:t>
            </a:r>
            <a:r>
              <a:rPr lang="en-US" b="1" dirty="0"/>
              <a:t>r</a:t>
            </a:r>
            <a:r>
              <a:rPr lang="en-US" dirty="0"/>
              <a:t> stands for relation. </a:t>
            </a:r>
            <a:r>
              <a:rPr lang="en-US" i="1" dirty="0"/>
              <a:t>p</a:t>
            </a:r>
            <a:r>
              <a:rPr lang="en-US" dirty="0"/>
              <a:t> is prepositional logic formula which may use connectors like </a:t>
            </a:r>
            <a:r>
              <a:rPr lang="en-US" b="1" dirty="0"/>
              <a:t>and, or,</a:t>
            </a:r>
            <a:r>
              <a:rPr lang="en-US" dirty="0"/>
              <a:t> and </a:t>
            </a:r>
            <a:r>
              <a:rPr lang="en-US" b="1" dirty="0"/>
              <a:t>not</a:t>
            </a:r>
            <a:r>
              <a:rPr lang="en-US" dirty="0"/>
              <a:t>. These terms may use relational operators like − =, ≠, ≥, &lt; ,  &gt;,  ≤.</a:t>
            </a:r>
          </a:p>
          <a:p>
            <a:pPr marL="515938" indent="117475" algn="just">
              <a:buFont typeface="Wingdings" pitchFamily="2" charset="2"/>
              <a:buChar char="ü"/>
              <a:defRPr/>
            </a:pPr>
            <a:r>
              <a:rPr lang="en-US" dirty="0"/>
              <a:t> Examples:</a:t>
            </a:r>
          </a:p>
          <a:p>
            <a:pPr marL="515938" indent="117475" algn="just">
              <a:buNone/>
              <a:defRPr/>
            </a:pPr>
            <a:r>
              <a:rPr lang="en-US" dirty="0" err="1"/>
              <a:t>σsubject</a:t>
            </a:r>
            <a:r>
              <a:rPr lang="en-US" dirty="0"/>
              <a:t> = "database"(Books)</a:t>
            </a:r>
          </a:p>
          <a:p>
            <a:pPr marL="515938" indent="117475" algn="just">
              <a:buNone/>
              <a:defRPr/>
            </a:pPr>
            <a:r>
              <a:rPr lang="en-US" dirty="0" err="1"/>
              <a:t>σsubject</a:t>
            </a:r>
            <a:r>
              <a:rPr lang="en-US" dirty="0"/>
              <a:t> = "database" and price = "450"(Books)</a:t>
            </a:r>
          </a:p>
          <a:p>
            <a:pPr marL="515938" indent="117475" algn="just">
              <a:buNone/>
              <a:defRPr/>
            </a:pPr>
            <a:r>
              <a:rPr lang="en-US" dirty="0" err="1"/>
              <a:t>σsubject</a:t>
            </a:r>
            <a:r>
              <a:rPr lang="en-US" dirty="0"/>
              <a:t> = "database" and price = "450" or year &gt; "2010"(Books)</a:t>
            </a:r>
          </a:p>
          <a:p>
            <a:pPr marL="515938" indent="117475" algn="just">
              <a:buNone/>
              <a:defRPr/>
            </a:pPr>
            <a:endParaRPr lang="en-US" dirty="0"/>
          </a:p>
          <a:p>
            <a:pPr marL="515938" indent="117475" algn="just">
              <a:buFont typeface="Wingdings" pitchFamily="2" charset="2"/>
              <a:buChar char="ü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7732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000" b="1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Query Processing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669032"/>
            <a:ext cx="9144000" cy="618896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en-US" b="1" dirty="0"/>
              <a:t>Project Operation (∏)</a:t>
            </a:r>
            <a:r>
              <a:rPr lang="en-US" dirty="0"/>
              <a:t> :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Projects column(s) that satisfy a given predicate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 Notation − ∏</a:t>
            </a:r>
            <a:r>
              <a:rPr lang="en-US" baseline="-25000" dirty="0"/>
              <a:t>A1, A2, An</a:t>
            </a:r>
            <a:r>
              <a:rPr lang="en-US" dirty="0"/>
              <a:t> (r)</a:t>
            </a:r>
          </a:p>
          <a:p>
            <a:pPr marL="574675" indent="-234950" algn="just">
              <a:buNone/>
              <a:defRPr/>
            </a:pPr>
            <a:r>
              <a:rPr lang="en-US" dirty="0"/>
              <a:t>		Where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 , A</a:t>
            </a:r>
            <a:r>
              <a:rPr lang="en-US" baseline="-25000" dirty="0"/>
              <a:t>n</a:t>
            </a:r>
            <a:r>
              <a:rPr lang="en-US" dirty="0"/>
              <a:t> are attribute names of relation </a:t>
            </a:r>
            <a:r>
              <a:rPr lang="en-US" b="1" dirty="0"/>
              <a:t>r</a:t>
            </a:r>
            <a:r>
              <a:rPr lang="en-US" dirty="0"/>
              <a:t>.</a:t>
            </a:r>
          </a:p>
          <a:p>
            <a:pPr marL="515938" indent="-176213" algn="just">
              <a:buFont typeface="Wingdings" pitchFamily="2" charset="2"/>
              <a:buChar char="ü"/>
              <a:defRPr/>
            </a:pPr>
            <a:r>
              <a:rPr lang="en-US" dirty="0"/>
              <a:t> Examples:</a:t>
            </a:r>
          </a:p>
          <a:p>
            <a:pPr marL="273050" indent="1157288" algn="just">
              <a:buNone/>
              <a:tabLst>
                <a:tab pos="738188" algn="l"/>
              </a:tabLst>
            </a:pPr>
            <a:r>
              <a:rPr lang="en-US" dirty="0"/>
              <a:t>∏subject, author (Books)</a:t>
            </a:r>
          </a:p>
          <a:p>
            <a:pPr marL="273050" indent="-273050" algn="just">
              <a:buFont typeface="Wingdings" pitchFamily="2" charset="2"/>
              <a:buChar char="q"/>
              <a:tabLst>
                <a:tab pos="738188" algn="l"/>
              </a:tabLst>
            </a:pPr>
            <a:r>
              <a:rPr lang="en-US" b="1" dirty="0"/>
              <a:t>Union Operation (∪)</a:t>
            </a:r>
            <a:r>
              <a:rPr lang="en-US" dirty="0"/>
              <a:t> :performs binary union between two given relations and is defined as r ∪ s = { t | t ∈ r or t ∈ s}</a:t>
            </a:r>
          </a:p>
          <a:p>
            <a:pPr marL="273050" indent="66675"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Notation</a:t>
            </a:r>
            <a:r>
              <a:rPr lang="en-US" dirty="0"/>
              <a:t>  r U s</a:t>
            </a:r>
          </a:p>
          <a:p>
            <a:pPr algn="just">
              <a:buNone/>
            </a:pPr>
            <a:r>
              <a:rPr lang="en-US" dirty="0"/>
              <a:t>		Where </a:t>
            </a:r>
            <a:r>
              <a:rPr lang="en-US" b="1" dirty="0"/>
              <a:t>r</a:t>
            </a:r>
            <a:r>
              <a:rPr lang="en-US" dirty="0"/>
              <a:t> and </a:t>
            </a:r>
            <a:r>
              <a:rPr lang="en-US" b="1" dirty="0"/>
              <a:t>s</a:t>
            </a:r>
            <a:r>
              <a:rPr lang="en-US" dirty="0"/>
              <a:t> are either database relations or relation 	result set (temporary relation).</a:t>
            </a:r>
          </a:p>
          <a:p>
            <a:pPr marL="515938" indent="-234950" algn="just">
              <a:buFont typeface="Wingdings" pitchFamily="2" charset="2"/>
              <a:buChar char="ü"/>
              <a:defRPr/>
            </a:pPr>
            <a:r>
              <a:rPr lang="en-US" dirty="0"/>
              <a:t>Example:</a:t>
            </a:r>
          </a:p>
          <a:p>
            <a:pPr marL="515938" indent="-234950" algn="just">
              <a:buNone/>
              <a:defRPr/>
            </a:pPr>
            <a:r>
              <a:rPr lang="en-US" dirty="0"/>
              <a:t>			∏ author (Books) ∪ ∏ author (Articles)</a:t>
            </a:r>
          </a:p>
          <a:p>
            <a:pPr marL="515938" indent="-234950" algn="just">
              <a:buFont typeface="Wingdings" pitchFamily="2" charset="2"/>
              <a:buChar char="ü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7732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000" b="1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Query Processing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669032"/>
            <a:ext cx="9144000" cy="618896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en-US" b="1" dirty="0"/>
              <a:t>Set Difference (−)</a:t>
            </a:r>
            <a:r>
              <a:rPr lang="en-US" dirty="0"/>
              <a:t> :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The result is the tuples, which are present in one relation but are not in the second relation Examples:</a:t>
            </a:r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b="1" dirty="0"/>
              <a:t>Notation</a:t>
            </a:r>
            <a:r>
              <a:rPr lang="en-US" dirty="0"/>
              <a:t>  </a:t>
            </a:r>
            <a:r>
              <a:rPr lang="en-US" b="1" dirty="0"/>
              <a:t>r</a:t>
            </a:r>
            <a:r>
              <a:rPr lang="en-US" dirty="0"/>
              <a:t> − </a:t>
            </a:r>
            <a:r>
              <a:rPr lang="en-US" b="1" dirty="0"/>
              <a:t>s</a:t>
            </a:r>
            <a:endParaRPr lang="en-US" dirty="0"/>
          </a:p>
          <a:p>
            <a:pPr marL="574675" indent="-234950" algn="just">
              <a:buFont typeface="Wingdings" pitchFamily="2" charset="2"/>
              <a:buChar char="ü"/>
              <a:defRPr/>
            </a:pPr>
            <a:r>
              <a:rPr lang="en-US" dirty="0"/>
              <a:t>Example: ∏ author (Books) − ∏ author (Articles)</a:t>
            </a:r>
          </a:p>
          <a:p>
            <a:pPr marL="273050" indent="-273050" algn="just">
              <a:buFont typeface="Wingdings" pitchFamily="2" charset="2"/>
              <a:buChar char="q"/>
              <a:tabLst>
                <a:tab pos="738188" algn="l"/>
              </a:tabLst>
            </a:pPr>
            <a:r>
              <a:rPr lang="en-US" b="1" dirty="0"/>
              <a:t>Cartesian Product (Χ)</a:t>
            </a:r>
            <a:r>
              <a:rPr lang="en-US" dirty="0"/>
              <a:t> :</a:t>
            </a:r>
          </a:p>
          <a:p>
            <a:pPr marL="273050" indent="66675" algn="just">
              <a:buFont typeface="Wingdings" pitchFamily="2" charset="2"/>
              <a:buChar char="ü"/>
              <a:tabLst>
                <a:tab pos="738188" algn="l"/>
              </a:tabLst>
            </a:pPr>
            <a:r>
              <a:rPr lang="en-US" dirty="0"/>
              <a:t> Combines information of two different relations into one</a:t>
            </a:r>
          </a:p>
          <a:p>
            <a:pPr marL="273050" indent="66675" algn="just">
              <a:buFont typeface="Wingdings" pitchFamily="2" charset="2"/>
              <a:buChar char="ü"/>
              <a:tabLst>
                <a:tab pos="738188" algn="l"/>
              </a:tabLst>
            </a:pPr>
            <a:r>
              <a:rPr lang="en-US" b="1" dirty="0"/>
              <a:t> Notation</a:t>
            </a:r>
            <a:r>
              <a:rPr lang="en-US" dirty="0"/>
              <a:t>  r Χ s</a:t>
            </a:r>
          </a:p>
          <a:p>
            <a:pPr marL="515938" indent="-515938" algn="just">
              <a:buNone/>
            </a:pPr>
            <a:r>
              <a:rPr lang="en-US" dirty="0"/>
              <a:t>          Where </a:t>
            </a:r>
            <a:r>
              <a:rPr lang="en-US" b="1" dirty="0"/>
              <a:t>r</a:t>
            </a:r>
            <a:r>
              <a:rPr lang="en-US" dirty="0"/>
              <a:t> and </a:t>
            </a:r>
            <a:r>
              <a:rPr lang="en-US" b="1" dirty="0"/>
              <a:t>s</a:t>
            </a:r>
            <a:r>
              <a:rPr lang="en-US" dirty="0"/>
              <a:t> are relations and their output will be  defined as − r Χ s = { q t | q ∈ r and t ∈ s}</a:t>
            </a:r>
          </a:p>
          <a:p>
            <a:pPr marL="273050" indent="66675" algn="just">
              <a:buFont typeface="Wingdings" pitchFamily="2" charset="2"/>
              <a:buChar char="ü"/>
              <a:tabLst>
                <a:tab pos="738188" algn="l"/>
              </a:tabLst>
            </a:pPr>
            <a:r>
              <a:rPr lang="en-US" dirty="0"/>
              <a:t> Example:</a:t>
            </a:r>
          </a:p>
          <a:p>
            <a:pPr marL="273050" indent="66675" algn="just">
              <a:buNone/>
              <a:tabLst>
                <a:tab pos="738188" algn="l"/>
              </a:tabLst>
            </a:pPr>
            <a:r>
              <a:rPr lang="en-US" dirty="0"/>
              <a:t>           </a:t>
            </a:r>
            <a:r>
              <a:rPr lang="en-US" dirty="0" err="1"/>
              <a:t>σauthor</a:t>
            </a:r>
            <a:r>
              <a:rPr lang="en-US" dirty="0"/>
              <a:t> = '</a:t>
            </a:r>
            <a:r>
              <a:rPr lang="en-US" dirty="0" err="1"/>
              <a:t>tutorialspoint</a:t>
            </a:r>
            <a:r>
              <a:rPr lang="en-US" dirty="0"/>
              <a:t>'(Books Χ Articles)</a:t>
            </a:r>
          </a:p>
          <a:p>
            <a:pPr marL="273050" indent="66675" algn="just">
              <a:buNone/>
              <a:tabLst>
                <a:tab pos="738188" algn="l"/>
              </a:tabLst>
            </a:pPr>
            <a:endParaRPr lang="en-US" dirty="0"/>
          </a:p>
          <a:p>
            <a:pPr algn="just"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7B812EAD2E74D958C70E3944E9CA3" ma:contentTypeVersion="2" ma:contentTypeDescription="Create a new document." ma:contentTypeScope="" ma:versionID="476c68c69262c95b975fe8de5b824441">
  <xsd:schema xmlns:xsd="http://www.w3.org/2001/XMLSchema" xmlns:xs="http://www.w3.org/2001/XMLSchema" xmlns:p="http://schemas.microsoft.com/office/2006/metadata/properties" xmlns:ns2="44866d52-1584-4d38-9e3d-4a676753bb1f" targetNamespace="http://schemas.microsoft.com/office/2006/metadata/properties" ma:root="true" ma:fieldsID="d992bf5b52c343ba492f4190894d6ae8" ns2:_="">
    <xsd:import namespace="44866d52-1584-4d38-9e3d-4a676753bb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66d52-1584-4d38-9e3d-4a676753b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CEA81-A596-4D43-B09E-BBF13DA3DD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AEBF1E-A78D-47ED-9AE2-026565A863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683C7D-E51B-4978-A91F-9846AD1F52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66d52-1584-4d38-9e3d-4a676753bb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107</Words>
  <Application>Microsoft Office PowerPoint</Application>
  <PresentationFormat>On-screen Show (4:3)</PresentationFormat>
  <Paragraphs>93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Query Processing</vt:lpstr>
      <vt:lpstr>Query Processing</vt:lpstr>
      <vt:lpstr>Query Processing</vt:lpstr>
      <vt:lpstr>Relational Algebra</vt:lpstr>
      <vt:lpstr>Query Processing</vt:lpstr>
      <vt:lpstr>Query Processing</vt:lpstr>
      <vt:lpstr>Query Processing</vt:lpstr>
      <vt:lpstr>Query Processing</vt:lpstr>
      <vt:lpstr>CONTINUE;</vt:lpstr>
    </vt:vector>
  </TitlesOfParts>
  <Company>Northumbria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IZDT2</dc:creator>
  <cp:lastModifiedBy>Geetha Unnikrishnan</cp:lastModifiedBy>
  <cp:revision>183</cp:revision>
  <dcterms:created xsi:type="dcterms:W3CDTF">2003-12-09T09:40:58Z</dcterms:created>
  <dcterms:modified xsi:type="dcterms:W3CDTF">2023-05-01T09:24:45Z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0x010100E197B812EAD2E74D958C70E3944E9CA3</vt:lpwstr>
  </property>
</Properties>
</file>