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321" r:id="rId6"/>
    <p:sldId id="333" r:id="rId7"/>
    <p:sldId id="331" r:id="rId8"/>
    <p:sldId id="332" r:id="rId9"/>
    <p:sldId id="334" r:id="rId10"/>
    <p:sldId id="322" r:id="rId11"/>
    <p:sldId id="323" r:id="rId12"/>
    <p:sldId id="330" r:id="rId13"/>
    <p:sldId id="325" r:id="rId14"/>
    <p:sldId id="324" r:id="rId15"/>
    <p:sldId id="326" r:id="rId16"/>
    <p:sldId id="327" r:id="rId17"/>
    <p:sldId id="328" r:id="rId18"/>
    <p:sldId id="3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EEB12-52CD-47A1-A4C0-1A4F9D3F6425}" v="3" dt="2023-05-18T11:27:39.191"/>
    <p1510:client id="{97547519-20C1-4A98-A9FC-71924D1D7E04}" v="6" dt="2023-05-18T15:12:09.227"/>
    <p1510:client id="{9AFFA1DD-E157-483C-24AE-CAE5103E7597}" v="14" dt="2023-05-18T10:05:07.003"/>
    <p1510:client id="{CCAF3578-34A8-42D4-A890-406591AC2A24}" v="1" dt="2023-05-08T15:51:27.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SHETTY- 57480210091" userId="S::ayush.shetty91@svkmmumbai.onmicrosoft.com::ad24df3a-5150-4e40-82fb-53f8754f2636" providerId="AD" clId="Web-{013EEB12-52CD-47A1-A4C0-1A4F9D3F6425}"/>
    <pc:docChg chg="sldOrd">
      <pc:chgData name="AYUSH SHETTY- 57480210091" userId="S::ayush.shetty91@svkmmumbai.onmicrosoft.com::ad24df3a-5150-4e40-82fb-53f8754f2636" providerId="AD" clId="Web-{013EEB12-52CD-47A1-A4C0-1A4F9D3F6425}" dt="2023-05-18T11:27:39.191" v="2"/>
      <pc:docMkLst>
        <pc:docMk/>
      </pc:docMkLst>
      <pc:sldChg chg="ord">
        <pc:chgData name="AYUSH SHETTY- 57480210091" userId="S::ayush.shetty91@svkmmumbai.onmicrosoft.com::ad24df3a-5150-4e40-82fb-53f8754f2636" providerId="AD" clId="Web-{013EEB12-52CD-47A1-A4C0-1A4F9D3F6425}" dt="2023-05-18T11:27:39.191" v="2"/>
        <pc:sldMkLst>
          <pc:docMk/>
          <pc:sldMk cId="534404969" sldId="323"/>
        </pc:sldMkLst>
      </pc:sldChg>
    </pc:docChg>
  </pc:docChgLst>
  <pc:docChgLst>
    <pc:chgData name="HARSH MISHRA- 57480210095" userId="S::harsh.mishra95@svkmmumbai.onmicrosoft.com::1884e4c1-0522-4076-8ccf-de34d06f90b0" providerId="AD" clId="Web-{CCAF3578-34A8-42D4-A890-406591AC2A24}"/>
    <pc:docChg chg="modSld">
      <pc:chgData name="HARSH MISHRA- 57480210095" userId="S::harsh.mishra95@svkmmumbai.onmicrosoft.com::1884e4c1-0522-4076-8ccf-de34d06f90b0" providerId="AD" clId="Web-{CCAF3578-34A8-42D4-A890-406591AC2A24}" dt="2023-05-08T15:51:27.745" v="0" actId="1076"/>
      <pc:docMkLst>
        <pc:docMk/>
      </pc:docMkLst>
      <pc:sldChg chg="modSp">
        <pc:chgData name="HARSH MISHRA- 57480210095" userId="S::harsh.mishra95@svkmmumbai.onmicrosoft.com::1884e4c1-0522-4076-8ccf-de34d06f90b0" providerId="AD" clId="Web-{CCAF3578-34A8-42D4-A890-406591AC2A24}" dt="2023-05-08T15:51:27.745" v="0" actId="1076"/>
        <pc:sldMkLst>
          <pc:docMk/>
          <pc:sldMk cId="2634617995" sldId="330"/>
        </pc:sldMkLst>
        <pc:picChg chg="mod">
          <ac:chgData name="HARSH MISHRA- 57480210095" userId="S::harsh.mishra95@svkmmumbai.onmicrosoft.com::1884e4c1-0522-4076-8ccf-de34d06f90b0" providerId="AD" clId="Web-{CCAF3578-34A8-42D4-A890-406591AC2A24}" dt="2023-05-08T15:51:27.745" v="0" actId="1076"/>
          <ac:picMkLst>
            <pc:docMk/>
            <pc:sldMk cId="2634617995" sldId="330"/>
            <ac:picMk id="15" creationId="{A9454B16-1D2E-4F93-A48F-D18C733D4769}"/>
          </ac:picMkLst>
        </pc:picChg>
      </pc:sldChg>
    </pc:docChg>
  </pc:docChgLst>
  <pc:docChgLst>
    <pc:chgData name="KHUSHI NANDHA- 57480210013" userId="S::khushi.nandha13@svkmmumbai.onmicrosoft.com::cfe20cfe-b3af-474d-84e0-7ed4ede2d291" providerId="AD" clId="Web-{9AFFA1DD-E157-483C-24AE-CAE5103E7597}"/>
    <pc:docChg chg="modSld">
      <pc:chgData name="KHUSHI NANDHA- 57480210013" userId="S::khushi.nandha13@svkmmumbai.onmicrosoft.com::cfe20cfe-b3af-474d-84e0-7ed4ede2d291" providerId="AD" clId="Web-{9AFFA1DD-E157-483C-24AE-CAE5103E7597}" dt="2023-05-18T10:05:07.003" v="13" actId="14100"/>
      <pc:docMkLst>
        <pc:docMk/>
      </pc:docMkLst>
      <pc:sldChg chg="modSp">
        <pc:chgData name="KHUSHI NANDHA- 57480210013" userId="S::khushi.nandha13@svkmmumbai.onmicrosoft.com::cfe20cfe-b3af-474d-84e0-7ed4ede2d291" providerId="AD" clId="Web-{9AFFA1DD-E157-483C-24AE-CAE5103E7597}" dt="2023-05-18T10:03:27.189" v="8" actId="1076"/>
        <pc:sldMkLst>
          <pc:docMk/>
          <pc:sldMk cId="1828354404" sldId="325"/>
        </pc:sldMkLst>
        <pc:picChg chg="mod">
          <ac:chgData name="KHUSHI NANDHA- 57480210013" userId="S::khushi.nandha13@svkmmumbai.onmicrosoft.com::cfe20cfe-b3af-474d-84e0-7ed4ede2d291" providerId="AD" clId="Web-{9AFFA1DD-E157-483C-24AE-CAE5103E7597}" dt="2023-05-18T10:03:27.189" v="8" actId="1076"/>
          <ac:picMkLst>
            <pc:docMk/>
            <pc:sldMk cId="1828354404" sldId="325"/>
            <ac:picMk id="3" creationId="{D6B3313C-CF70-40FF-960C-10B183AE5A92}"/>
          </ac:picMkLst>
        </pc:picChg>
      </pc:sldChg>
      <pc:sldChg chg="modSp">
        <pc:chgData name="KHUSHI NANDHA- 57480210013" userId="S::khushi.nandha13@svkmmumbai.onmicrosoft.com::cfe20cfe-b3af-474d-84e0-7ed4ede2d291" providerId="AD" clId="Web-{9AFFA1DD-E157-483C-24AE-CAE5103E7597}" dt="2023-05-18T10:05:07.003" v="13" actId="14100"/>
        <pc:sldMkLst>
          <pc:docMk/>
          <pc:sldMk cId="1914552670" sldId="326"/>
        </pc:sldMkLst>
        <pc:picChg chg="mod">
          <ac:chgData name="KHUSHI NANDHA- 57480210013" userId="S::khushi.nandha13@svkmmumbai.onmicrosoft.com::cfe20cfe-b3af-474d-84e0-7ed4ede2d291" providerId="AD" clId="Web-{9AFFA1DD-E157-483C-24AE-CAE5103E7597}" dt="2023-05-18T10:05:07.003" v="13" actId="14100"/>
          <ac:picMkLst>
            <pc:docMk/>
            <pc:sldMk cId="1914552670" sldId="326"/>
            <ac:picMk id="4" creationId="{A0CF6F17-9735-4135-AC52-7587139D9B13}"/>
          </ac:picMkLst>
        </pc:picChg>
      </pc:sldChg>
    </pc:docChg>
  </pc:docChgLst>
  <pc:docChgLst>
    <pc:chgData name="VRUSHABH SHAH- 57480210022" userId="S::vrushabh.shah22@svkmmumbai.onmicrosoft.com::2b5c7bfb-3056-4b37-8c89-95b3c4c5c54d" providerId="AD" clId="Web-{97547519-20C1-4A98-A9FC-71924D1D7E04}"/>
    <pc:docChg chg="modSld">
      <pc:chgData name="VRUSHABH SHAH- 57480210022" userId="S::vrushabh.shah22@svkmmumbai.onmicrosoft.com::2b5c7bfb-3056-4b37-8c89-95b3c4c5c54d" providerId="AD" clId="Web-{97547519-20C1-4A98-A9FC-71924D1D7E04}" dt="2023-05-18T15:12:09.227" v="5" actId="1076"/>
      <pc:docMkLst>
        <pc:docMk/>
      </pc:docMkLst>
      <pc:sldChg chg="modSp">
        <pc:chgData name="VRUSHABH SHAH- 57480210022" userId="S::vrushabh.shah22@svkmmumbai.onmicrosoft.com::2b5c7bfb-3056-4b37-8c89-95b3c4c5c54d" providerId="AD" clId="Web-{97547519-20C1-4A98-A9FC-71924D1D7E04}" dt="2023-05-18T15:12:09.227" v="5" actId="1076"/>
        <pc:sldMkLst>
          <pc:docMk/>
          <pc:sldMk cId="413715766" sldId="327"/>
        </pc:sldMkLst>
        <pc:picChg chg="mod">
          <ac:chgData name="VRUSHABH SHAH- 57480210022" userId="S::vrushabh.shah22@svkmmumbai.onmicrosoft.com::2b5c7bfb-3056-4b37-8c89-95b3c4c5c54d" providerId="AD" clId="Web-{97547519-20C1-4A98-A9FC-71924D1D7E04}" dt="2023-05-18T15:12:09.227" v="5" actId="1076"/>
          <ac:picMkLst>
            <pc:docMk/>
            <pc:sldMk cId="413715766" sldId="327"/>
            <ac:picMk id="3" creationId="{64C1087F-55C1-44C0-AC68-0104A0FC0C1B}"/>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B0275-8DD8-4D25-B6D0-2EB907C9C872}"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5CB25-6608-41D1-8A6D-26894C95F969}" type="slidenum">
              <a:rPr lang="en-US" smtClean="0"/>
              <a:t>‹#›</a:t>
            </a:fld>
            <a:endParaRPr lang="en-US"/>
          </a:p>
        </p:txBody>
      </p:sp>
    </p:spTree>
    <p:extLst>
      <p:ext uri="{BB962C8B-B14F-4D97-AF65-F5344CB8AC3E}">
        <p14:creationId xmlns:p14="http://schemas.microsoft.com/office/powerpoint/2010/main" val="312192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mysqltutorial.org/mysql-derived-table/" TargetMode="External"/><Relationship Id="rId3" Type="http://schemas.openxmlformats.org/officeDocument/2006/relationships/hyperlink" Target="https://techgoeasy.com/oracle-insert-table/" TargetMode="External"/><Relationship Id="rId7" Type="http://schemas.openxmlformats.org/officeDocument/2006/relationships/hyperlink" Target="https://www.oracletutorial.com/oracle-view/inline-view-in-oracle/" TargetMode="External"/><Relationship Id="rId12" Type="http://schemas.openxmlformats.org/officeDocument/2006/relationships/hyperlink" Target="https://www.oracletutorial.com/oracle-basics/oracle-unio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techgoeasy.com/oracle-views/" TargetMode="External"/><Relationship Id="rId11" Type="http://schemas.openxmlformats.org/officeDocument/2006/relationships/hyperlink" Target="https://www.oracletutorial.com/oracle-basics/oracle-inner-join/" TargetMode="External"/><Relationship Id="rId5" Type="http://schemas.openxmlformats.org/officeDocument/2006/relationships/hyperlink" Target="https://techgoeasy.com/delete-from-table-statement/" TargetMode="External"/><Relationship Id="rId10" Type="http://schemas.openxmlformats.org/officeDocument/2006/relationships/hyperlink" Target="https://www.oracletutorial.com/oracle-basics/oracle-select/" TargetMode="External"/><Relationship Id="rId4" Type="http://schemas.openxmlformats.org/officeDocument/2006/relationships/hyperlink" Target="https://techgoeasy.com/update-statement-in-oracle/" TargetMode="External"/><Relationship Id="rId9" Type="http://schemas.openxmlformats.org/officeDocument/2006/relationships/hyperlink" Target="https://www.oracletutorial.com/oracle-basics/oracle-wher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mysqltutorial.org/mysql-derived-table/" TargetMode="External"/><Relationship Id="rId3" Type="http://schemas.openxmlformats.org/officeDocument/2006/relationships/hyperlink" Target="https://techgoeasy.com/oracle-insert-table/" TargetMode="External"/><Relationship Id="rId7" Type="http://schemas.openxmlformats.org/officeDocument/2006/relationships/hyperlink" Target="https://www.oracletutorial.com/oracle-view/inline-view-in-oracle/" TargetMode="External"/><Relationship Id="rId12" Type="http://schemas.openxmlformats.org/officeDocument/2006/relationships/hyperlink" Target="https://www.oracletutorial.com/oracle-basics/oracle-un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echgoeasy.com/oracle-views/" TargetMode="External"/><Relationship Id="rId11" Type="http://schemas.openxmlformats.org/officeDocument/2006/relationships/hyperlink" Target="https://www.oracletutorial.com/oracle-basics/oracle-inner-join/" TargetMode="External"/><Relationship Id="rId5" Type="http://schemas.openxmlformats.org/officeDocument/2006/relationships/hyperlink" Target="https://techgoeasy.com/delete-from-table-statement/" TargetMode="External"/><Relationship Id="rId10" Type="http://schemas.openxmlformats.org/officeDocument/2006/relationships/hyperlink" Target="https://www.oracletutorial.com/oracle-basics/oracle-select/" TargetMode="External"/><Relationship Id="rId4" Type="http://schemas.openxmlformats.org/officeDocument/2006/relationships/hyperlink" Target="https://techgoeasy.com/update-statement-in-oracle/" TargetMode="External"/><Relationship Id="rId9" Type="http://schemas.openxmlformats.org/officeDocument/2006/relationships/hyperlink" Target="https://www.oracletutorial.com/oracle-basics/oracle-wher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err="1">
                <a:solidFill>
                  <a:srgbClr val="333333"/>
                </a:solidFill>
                <a:effectLst/>
                <a:latin typeface="source sans pro" panose="020B0503030403020204" pitchFamily="34" charset="0"/>
              </a:rPr>
              <a:t>SubQueries</a:t>
            </a:r>
            <a:r>
              <a:rPr lang="en-US" b="0" i="0">
                <a:solidFill>
                  <a:srgbClr val="333333"/>
                </a:solidFill>
                <a:effectLst/>
                <a:latin typeface="source sans pro" panose="020B0503030403020204" pitchFamily="34" charset="0"/>
              </a:rPr>
              <a:t> in Oracle</a:t>
            </a:r>
          </a:p>
          <a:p>
            <a:pPr algn="l"/>
            <a:r>
              <a:rPr lang="en-US" b="0" i="0">
                <a:solidFill>
                  <a:srgbClr val="333333"/>
                </a:solidFill>
                <a:effectLst/>
                <a:latin typeface="source sans pro" panose="020B0503030403020204" pitchFamily="34" charset="0"/>
              </a:rPr>
              <a:t>(1) A Subquery or Nested query is a query within another SQL query and embedded within the WHERE clause. A subquery is a query within a query</a:t>
            </a:r>
          </a:p>
          <a:p>
            <a:pPr algn="l"/>
            <a:r>
              <a:rPr lang="en-US" b="0" i="0">
                <a:solidFill>
                  <a:srgbClr val="333333"/>
                </a:solidFill>
                <a:effectLst/>
                <a:latin typeface="source sans pro" panose="020B0503030403020204" pitchFamily="34" charset="0"/>
              </a:rPr>
              <a:t>(2) A subquery is used to return data that will be used in the main query as a condition to further restrict the data to be retrieved.</a:t>
            </a:r>
          </a:p>
          <a:p>
            <a:pPr algn="l"/>
            <a:r>
              <a:rPr lang="en-US" b="0" i="0">
                <a:solidFill>
                  <a:srgbClr val="333333"/>
                </a:solidFill>
                <a:effectLst/>
                <a:latin typeface="source sans pro" panose="020B0503030403020204" pitchFamily="34" charset="0"/>
              </a:rPr>
              <a:t>(3) Subqueries answer the queries that have multiple parts. The parent query answers a part and the sub query answers other part</a:t>
            </a:r>
          </a:p>
          <a:p>
            <a:pPr algn="l"/>
            <a:r>
              <a:rPr lang="en-US" b="0" i="0">
                <a:solidFill>
                  <a:srgbClr val="333333"/>
                </a:solidFill>
                <a:effectLst/>
                <a:latin typeface="source sans pro" panose="020B0503030403020204" pitchFamily="34" charset="0"/>
              </a:rPr>
              <a:t>(4)Subqueries can be used with the SELECT, </a:t>
            </a:r>
            <a:r>
              <a:rPr lang="en-US" b="0" i="0" u="sng">
                <a:solidFill>
                  <a:srgbClr val="DD3333"/>
                </a:solidFill>
                <a:effectLst/>
                <a:latin typeface="source sans pro" panose="020B0503030403020204" pitchFamily="34" charset="0"/>
                <a:hlinkClick r:id="rId3"/>
              </a:rPr>
              <a:t>INSERT</a:t>
            </a:r>
            <a:r>
              <a:rPr lang="en-US" b="0" i="0">
                <a:solidFill>
                  <a:srgbClr val="333333"/>
                </a:solidFill>
                <a:effectLst/>
                <a:latin typeface="source sans pro" panose="020B0503030403020204" pitchFamily="34" charset="0"/>
              </a:rPr>
              <a:t>, </a:t>
            </a:r>
            <a:r>
              <a:rPr lang="en-US" b="0" i="0" u="sng">
                <a:solidFill>
                  <a:srgbClr val="DD3333"/>
                </a:solidFill>
                <a:effectLst/>
                <a:latin typeface="source sans pro" panose="020B0503030403020204" pitchFamily="34" charset="0"/>
                <a:hlinkClick r:id="rId4"/>
              </a:rPr>
              <a:t>UPDATE</a:t>
            </a:r>
            <a:r>
              <a:rPr lang="en-US" b="0" i="0">
                <a:solidFill>
                  <a:srgbClr val="333333"/>
                </a:solidFill>
                <a:effectLst/>
                <a:latin typeface="source sans pro" panose="020B0503030403020204" pitchFamily="34" charset="0"/>
              </a:rPr>
              <a:t>, and </a:t>
            </a:r>
            <a:r>
              <a:rPr lang="en-US" b="0" i="0" u="sng">
                <a:solidFill>
                  <a:srgbClr val="DD3333"/>
                </a:solidFill>
                <a:effectLst/>
                <a:latin typeface="source sans pro" panose="020B0503030403020204" pitchFamily="34" charset="0"/>
                <a:hlinkClick r:id="rId5"/>
              </a:rPr>
              <a:t>DELETE statements</a:t>
            </a:r>
            <a:r>
              <a:rPr lang="en-US" b="0" i="0">
                <a:solidFill>
                  <a:srgbClr val="333333"/>
                </a:solidFill>
                <a:effectLst/>
                <a:latin typeface="source sans pro" panose="020B0503030403020204" pitchFamily="34" charset="0"/>
              </a:rPr>
              <a:t> along with the operators like =, &lt;, &gt;, &gt;=, &lt;=, IN, BETWEEN etc.</a:t>
            </a:r>
          </a:p>
          <a:p>
            <a:pPr algn="l"/>
            <a:r>
              <a:rPr lang="en-US" b="0" i="0">
                <a:solidFill>
                  <a:srgbClr val="333333"/>
                </a:solidFill>
                <a:effectLst/>
                <a:latin typeface="source sans pro" panose="020B0503030403020204" pitchFamily="34" charset="0"/>
              </a:rPr>
              <a:t>(5)Using subqueries in a FROM clause is known as an </a:t>
            </a:r>
            <a:r>
              <a:rPr lang="en-US" b="1" i="0">
                <a:solidFill>
                  <a:srgbClr val="333333"/>
                </a:solidFill>
                <a:effectLst/>
                <a:latin typeface="source sans pro" panose="020B0503030403020204" pitchFamily="34" charset="0"/>
              </a:rPr>
              <a:t>inline </a:t>
            </a:r>
            <a:r>
              <a:rPr lang="en-US" b="1" i="0" u="sng">
                <a:solidFill>
                  <a:srgbClr val="DD3333"/>
                </a:solidFill>
                <a:effectLst/>
                <a:latin typeface="source sans pro" panose="020B0503030403020204" pitchFamily="34" charset="0"/>
                <a:hlinkClick r:id="rId6"/>
              </a:rPr>
              <a:t>view</a:t>
            </a:r>
            <a:r>
              <a:rPr lang="en-US" b="0" i="0">
                <a:solidFill>
                  <a:srgbClr val="333333"/>
                </a:solidFill>
                <a:effectLst/>
                <a:latin typeface="source sans pro" panose="020B0503030403020204" pitchFamily="34" charset="0"/>
              </a:rPr>
              <a:t>.</a:t>
            </a:r>
          </a:p>
          <a:p>
            <a:pPr algn="l"/>
            <a:r>
              <a:rPr lang="en-US" b="0" i="0">
                <a:solidFill>
                  <a:srgbClr val="333333"/>
                </a:solidFill>
                <a:effectLst/>
                <a:latin typeface="source sans pro" panose="020B0503030403020204" pitchFamily="34" charset="0"/>
              </a:rPr>
              <a:t>(6) Using subqueries in the WHERE clause is called a </a:t>
            </a:r>
            <a:r>
              <a:rPr lang="en-US" b="1" i="0">
                <a:solidFill>
                  <a:srgbClr val="333333"/>
                </a:solidFill>
                <a:effectLst/>
                <a:latin typeface="source sans pro" panose="020B0503030403020204" pitchFamily="34" charset="0"/>
              </a:rPr>
              <a:t>nested subquery</a:t>
            </a:r>
            <a:r>
              <a:rPr lang="en-US" b="0" i="0">
                <a:solidFill>
                  <a:srgbClr val="333333"/>
                </a:solidFill>
                <a:effectLst/>
                <a:latin typeface="source sans pro" panose="020B0503030403020204" pitchFamily="34" charset="0"/>
              </a:rPr>
              <a:t>. Up to 255 nested queries are allowed.</a:t>
            </a:r>
          </a:p>
          <a:p>
            <a:pPr algn="l"/>
            <a:r>
              <a:rPr lang="en-US" b="0" i="0">
                <a:solidFill>
                  <a:srgbClr val="333333"/>
                </a:solidFill>
                <a:effectLst/>
                <a:latin typeface="source sans pro" panose="020B0503030403020204" pitchFamily="34" charset="0"/>
              </a:rPr>
              <a:t>Some Guidelines for Oracle </a:t>
            </a:r>
            <a:r>
              <a:rPr lang="en-US" b="0" i="0" err="1">
                <a:solidFill>
                  <a:srgbClr val="333333"/>
                </a:solidFill>
                <a:effectLst/>
                <a:latin typeface="source sans pro" panose="020B0503030403020204" pitchFamily="34" charset="0"/>
              </a:rPr>
              <a:t>SubQueries</a:t>
            </a:r>
            <a:endParaRPr lang="en-US" b="0" i="0">
              <a:solidFill>
                <a:srgbClr val="333333"/>
              </a:solidFill>
              <a:effectLst/>
              <a:latin typeface="source sans pro" panose="020B0503030403020204" pitchFamily="34" charset="0"/>
            </a:endParaRPr>
          </a:p>
          <a:p>
            <a:pPr algn="l"/>
            <a:r>
              <a:rPr lang="en-US" b="0" i="0">
                <a:solidFill>
                  <a:srgbClr val="333333"/>
                </a:solidFill>
                <a:effectLst/>
                <a:latin typeface="source sans pro" panose="020B0503030403020204" pitchFamily="34" charset="0"/>
              </a:rPr>
              <a:t>(1) We need to put sub queries in parenthesis always</a:t>
            </a:r>
          </a:p>
          <a:p>
            <a:pPr algn="l"/>
            <a:r>
              <a:rPr lang="en-US" b="0" i="0">
                <a:solidFill>
                  <a:srgbClr val="333333"/>
                </a:solidFill>
                <a:effectLst/>
                <a:latin typeface="source sans pro" panose="020B0503030403020204" pitchFamily="34" charset="0"/>
              </a:rPr>
              <a:t>(2) We need to place subqueries on the right side of the comparison operator</a:t>
            </a:r>
          </a:p>
          <a:p>
            <a:pPr algn="l"/>
            <a:r>
              <a:rPr lang="en-US" b="0" i="0">
                <a:solidFill>
                  <a:srgbClr val="333333"/>
                </a:solidFill>
                <a:effectLst/>
                <a:latin typeface="source sans pro" panose="020B0503030403020204" pitchFamily="34" charset="0"/>
              </a:rPr>
              <a:t>(3) Use single row operator with single row subqueries and multiple row operator with multiple row subqueries</a:t>
            </a:r>
          </a:p>
          <a:p>
            <a:pPr algn="l"/>
            <a:endParaRPr lang="en-US" b="0" i="0">
              <a:solidFill>
                <a:srgbClr val="000000"/>
              </a:solidFill>
              <a:effectLst/>
              <a:latin typeface="-apple-system"/>
            </a:endParaRPr>
          </a:p>
          <a:p>
            <a:pPr algn="l"/>
            <a:r>
              <a:rPr lang="en-US" b="0" i="0">
                <a:solidFill>
                  <a:srgbClr val="000000"/>
                </a:solidFill>
                <a:effectLst/>
                <a:latin typeface="-apple-system"/>
              </a:rPr>
              <a:t>Oracle evaluates the whole query above in two steps:</a:t>
            </a:r>
          </a:p>
          <a:p>
            <a:pPr algn="l">
              <a:buFont typeface="Arial" panose="020B0604020202020204" pitchFamily="34" charset="0"/>
              <a:buChar char="•"/>
            </a:pPr>
            <a:r>
              <a:rPr lang="en-US" b="0" i="0">
                <a:solidFill>
                  <a:srgbClr val="000000"/>
                </a:solidFill>
                <a:effectLst/>
                <a:latin typeface="-apple-system"/>
              </a:rPr>
              <a:t>First, execute the subquery.</a:t>
            </a:r>
          </a:p>
          <a:p>
            <a:pPr algn="l">
              <a:buFont typeface="Arial" panose="020B0604020202020204" pitchFamily="34" charset="0"/>
              <a:buChar char="•"/>
            </a:pPr>
            <a:r>
              <a:rPr lang="en-US" b="0" i="0">
                <a:solidFill>
                  <a:srgbClr val="000000"/>
                </a:solidFill>
                <a:effectLst/>
                <a:latin typeface="-apple-system"/>
              </a:rPr>
              <a:t>Second, use the result of the subquery in the outer query.</a:t>
            </a:r>
          </a:p>
          <a:p>
            <a:pPr algn="l"/>
            <a:r>
              <a:rPr lang="en-US" b="0" i="0">
                <a:solidFill>
                  <a:srgbClr val="000000"/>
                </a:solidFill>
                <a:effectLst/>
                <a:latin typeface="-apple-system"/>
              </a:rPr>
              <a:t>A subquery which is nested within the FROM clause of the SELECT statement is called an </a:t>
            </a:r>
            <a:r>
              <a:rPr lang="en-US" b="1" i="0" u="none" strike="noStrike">
                <a:solidFill>
                  <a:srgbClr val="000000"/>
                </a:solidFill>
                <a:effectLst/>
                <a:latin typeface="-apple-system"/>
                <a:hlinkClick r:id="rId7"/>
              </a:rPr>
              <a:t>inline view</a:t>
            </a:r>
            <a:r>
              <a:rPr lang="en-US" b="0" i="0">
                <a:solidFill>
                  <a:srgbClr val="000000"/>
                </a:solidFill>
                <a:effectLst/>
                <a:latin typeface="-apple-system"/>
              </a:rPr>
              <a:t>. Note that other RDBMS such as MySQL and PostgreSQL use the term </a:t>
            </a:r>
            <a:r>
              <a:rPr lang="en-US" b="1" i="0" u="none" strike="noStrike">
                <a:solidFill>
                  <a:srgbClr val="000000"/>
                </a:solidFill>
                <a:effectLst/>
                <a:latin typeface="-apple-system"/>
                <a:hlinkClick r:id="rId8"/>
              </a:rPr>
              <a:t>derived table</a:t>
            </a:r>
            <a:r>
              <a:rPr lang="en-US" b="0" i="0">
                <a:solidFill>
                  <a:srgbClr val="000000"/>
                </a:solidFill>
                <a:effectLst/>
                <a:latin typeface="-apple-system"/>
              </a:rPr>
              <a:t> instead of the inline view.</a:t>
            </a:r>
          </a:p>
          <a:p>
            <a:pPr algn="l"/>
            <a:r>
              <a:rPr lang="en-US" b="0" i="0">
                <a:solidFill>
                  <a:srgbClr val="000000"/>
                </a:solidFill>
                <a:effectLst/>
                <a:latin typeface="-apple-system"/>
              </a:rPr>
              <a:t>A subquery nested in the </a:t>
            </a:r>
            <a:r>
              <a:rPr lang="en-US" b="0" i="0" u="none" strike="noStrike">
                <a:solidFill>
                  <a:srgbClr val="000000"/>
                </a:solidFill>
                <a:effectLst/>
                <a:latin typeface="-apple-system"/>
                <a:hlinkClick r:id="rId9"/>
              </a:rPr>
              <a:t>WHERE</a:t>
            </a:r>
            <a:r>
              <a:rPr lang="en-US" b="0" i="0">
                <a:solidFill>
                  <a:srgbClr val="000000"/>
                </a:solidFill>
                <a:effectLst/>
                <a:latin typeface="-apple-system"/>
              </a:rPr>
              <a:t> clause of the </a:t>
            </a:r>
            <a:r>
              <a:rPr lang="en-US" b="0" i="0" u="none" strike="noStrike">
                <a:solidFill>
                  <a:srgbClr val="000000"/>
                </a:solidFill>
                <a:effectLst/>
                <a:latin typeface="-apple-system"/>
                <a:hlinkClick r:id="rId10"/>
              </a:rPr>
              <a:t>SELECT</a:t>
            </a:r>
            <a:r>
              <a:rPr lang="en-US" b="0" i="0">
                <a:solidFill>
                  <a:srgbClr val="000000"/>
                </a:solidFill>
                <a:effectLst/>
                <a:latin typeface="-apple-system"/>
              </a:rPr>
              <a:t> statement is called a </a:t>
            </a:r>
            <a:r>
              <a:rPr lang="en-US" b="1" i="0">
                <a:solidFill>
                  <a:srgbClr val="000000"/>
                </a:solidFill>
                <a:effectLst/>
                <a:latin typeface="-apple-system"/>
              </a:rPr>
              <a:t>nested subquery</a:t>
            </a:r>
            <a:r>
              <a:rPr lang="en-US" b="0" i="0">
                <a:solidFill>
                  <a:srgbClr val="000000"/>
                </a:solidFill>
                <a:effectLst/>
                <a:latin typeface="-apple-system"/>
              </a:rPr>
              <a:t>.</a:t>
            </a:r>
          </a:p>
          <a:p>
            <a:pPr algn="l"/>
            <a:r>
              <a:rPr lang="en-US" b="0" i="0">
                <a:solidFill>
                  <a:srgbClr val="000000"/>
                </a:solidFill>
                <a:effectLst/>
                <a:latin typeface="-apple-system"/>
              </a:rPr>
              <a:t>A subquery can contain another subquery. Oracle allows you to have an unlimited number of subquery levels in the FROM clause of the top-level query and up to 255 subquery levels in the </a:t>
            </a:r>
            <a:r>
              <a:rPr lang="en-US" b="0" i="0" u="none" strike="noStrike">
                <a:solidFill>
                  <a:srgbClr val="000000"/>
                </a:solidFill>
                <a:effectLst/>
                <a:latin typeface="-apple-system"/>
                <a:hlinkClick r:id="rId9"/>
              </a:rPr>
              <a:t>WHERE</a:t>
            </a:r>
            <a:r>
              <a:rPr lang="en-US" b="0" i="0">
                <a:solidFill>
                  <a:srgbClr val="000000"/>
                </a:solidFill>
                <a:effectLst/>
                <a:latin typeface="-apple-system"/>
              </a:rPr>
              <a:t> clause.</a:t>
            </a:r>
          </a:p>
          <a:p>
            <a:pPr algn="l"/>
            <a:r>
              <a:rPr lang="en-US" b="0" i="0">
                <a:solidFill>
                  <a:srgbClr val="262626"/>
                </a:solidFill>
                <a:effectLst/>
                <a:latin typeface="-apple-system"/>
              </a:rPr>
              <a:t>Advantages of Oracle subqueries</a:t>
            </a:r>
          </a:p>
          <a:p>
            <a:pPr algn="l"/>
            <a:r>
              <a:rPr lang="en-US" b="0" i="0">
                <a:solidFill>
                  <a:srgbClr val="000000"/>
                </a:solidFill>
                <a:effectLst/>
                <a:latin typeface="-apple-system"/>
              </a:rPr>
              <a:t>These are the main advantages of subqueries:</a:t>
            </a:r>
          </a:p>
          <a:p>
            <a:pPr algn="l">
              <a:buFont typeface="Arial" panose="020B0604020202020204" pitchFamily="34" charset="0"/>
              <a:buChar char="•"/>
            </a:pPr>
            <a:r>
              <a:rPr lang="en-US" b="0" i="0">
                <a:solidFill>
                  <a:srgbClr val="000000"/>
                </a:solidFill>
                <a:effectLst/>
                <a:latin typeface="-apple-system"/>
              </a:rPr>
              <a:t>Provide an alternative way to query data that would require complex </a:t>
            </a:r>
            <a:r>
              <a:rPr lang="en-US" b="0" i="0" u="none" strike="noStrike">
                <a:solidFill>
                  <a:srgbClr val="000000"/>
                </a:solidFill>
                <a:effectLst/>
                <a:latin typeface="-apple-system"/>
                <a:hlinkClick r:id="rId11"/>
              </a:rPr>
              <a:t>joins</a:t>
            </a:r>
            <a:r>
              <a:rPr lang="en-US" b="0" i="0">
                <a:solidFill>
                  <a:srgbClr val="000000"/>
                </a:solidFill>
                <a:effectLst/>
                <a:latin typeface="-apple-system"/>
              </a:rPr>
              <a:t> and </a:t>
            </a:r>
            <a:r>
              <a:rPr lang="en-US" b="0" i="0" u="none" strike="noStrike">
                <a:solidFill>
                  <a:srgbClr val="000000"/>
                </a:solidFill>
                <a:effectLst/>
                <a:latin typeface="-apple-system"/>
                <a:hlinkClick r:id="rId12"/>
              </a:rPr>
              <a:t>unions</a:t>
            </a:r>
            <a:r>
              <a:rPr lang="en-US" b="0" i="0">
                <a:solidFill>
                  <a:srgbClr val="000000"/>
                </a:solidFill>
                <a:effectLst/>
                <a:latin typeface="-apple-system"/>
              </a:rPr>
              <a:t>.</a:t>
            </a:r>
          </a:p>
          <a:p>
            <a:pPr algn="l">
              <a:buFont typeface="Arial" panose="020B0604020202020204" pitchFamily="34" charset="0"/>
              <a:buChar char="•"/>
            </a:pPr>
            <a:r>
              <a:rPr lang="en-US" b="0" i="0">
                <a:solidFill>
                  <a:srgbClr val="000000"/>
                </a:solidFill>
                <a:effectLst/>
                <a:latin typeface="-apple-system"/>
              </a:rPr>
              <a:t>Make the complex queries more readable.</a:t>
            </a:r>
          </a:p>
          <a:p>
            <a:pPr algn="l">
              <a:buFont typeface="Arial" panose="020B0604020202020204" pitchFamily="34" charset="0"/>
              <a:buChar char="•"/>
            </a:pPr>
            <a:r>
              <a:rPr lang="en-US" b="0" i="0">
                <a:solidFill>
                  <a:srgbClr val="000000"/>
                </a:solidFill>
                <a:effectLst/>
                <a:latin typeface="-apple-system"/>
              </a:rPr>
              <a:t>Allow a complex query to be structured in a way that it is possible to isolate each part.</a:t>
            </a:r>
          </a:p>
          <a:p>
            <a:endParaRPr lang="en-US"/>
          </a:p>
          <a:p>
            <a:endParaRPr lang="en-US"/>
          </a:p>
          <a:p>
            <a:pPr algn="l"/>
            <a:r>
              <a:rPr lang="en-US" b="0" i="0">
                <a:effectLst/>
                <a:latin typeface="Arial" panose="020B0604020202020204" pitchFamily="34" charset="0"/>
              </a:rPr>
              <a:t>Types of Subqueries</a:t>
            </a:r>
          </a:p>
          <a:p>
            <a:pPr algn="just"/>
            <a:r>
              <a:rPr lang="en-US" b="1" i="0">
                <a:solidFill>
                  <a:srgbClr val="000000"/>
                </a:solidFill>
                <a:effectLst/>
                <a:latin typeface="Arial" panose="020B0604020202020204" pitchFamily="34" charset="0"/>
              </a:rPr>
              <a:t>Single Row Sub Query: </a:t>
            </a:r>
            <a:r>
              <a:rPr lang="en-US" b="0" i="0">
                <a:solidFill>
                  <a:srgbClr val="000000"/>
                </a:solidFill>
                <a:effectLst/>
                <a:latin typeface="Arial" panose="020B0604020202020204" pitchFamily="34" charset="0"/>
              </a:rPr>
              <a:t>Sub query which returns single row output. They mark the usage of single row comparison operators, when used in WHERE conditions.</a:t>
            </a:r>
          </a:p>
          <a:p>
            <a:pPr algn="just"/>
            <a:r>
              <a:rPr lang="en-US" b="1" i="0">
                <a:solidFill>
                  <a:srgbClr val="000000"/>
                </a:solidFill>
                <a:effectLst/>
                <a:latin typeface="Arial" panose="020B0604020202020204" pitchFamily="34" charset="0"/>
              </a:rPr>
              <a:t>Multiple row sub query: </a:t>
            </a:r>
            <a:r>
              <a:rPr lang="en-US" b="0" i="0">
                <a:solidFill>
                  <a:srgbClr val="000000"/>
                </a:solidFill>
                <a:effectLst/>
                <a:latin typeface="Arial" panose="020B0604020202020204" pitchFamily="34" charset="0"/>
              </a:rPr>
              <a:t>Sub query returning multiple row output. They make use of multiple row comparison operators like IN, ANY, ALL. There can be sub queries returning multiple columns also.</a:t>
            </a:r>
          </a:p>
          <a:p>
            <a:pPr algn="just"/>
            <a:r>
              <a:rPr lang="en-US" b="1" i="0">
                <a:solidFill>
                  <a:srgbClr val="000000"/>
                </a:solidFill>
                <a:effectLst/>
                <a:latin typeface="Arial" panose="020B0604020202020204" pitchFamily="34" charset="0"/>
              </a:rPr>
              <a:t>Correlated Sub Query:</a:t>
            </a:r>
            <a:r>
              <a:rPr lang="en-US" b="0" i="0">
                <a:solidFill>
                  <a:srgbClr val="000000"/>
                </a:solidFill>
                <a:effectLst/>
                <a:latin typeface="Arial" panose="020B0604020202020204" pitchFamily="34" charset="0"/>
              </a:rPr>
              <a:t> Correlated subqueries depend on data provided by the outer </a:t>
            </a:r>
            <a:r>
              <a:rPr lang="en-US" b="0" i="0" err="1">
                <a:solidFill>
                  <a:srgbClr val="000000"/>
                </a:solidFill>
                <a:effectLst/>
                <a:latin typeface="Arial" panose="020B0604020202020204" pitchFamily="34" charset="0"/>
              </a:rPr>
              <a:t>query.This</a:t>
            </a:r>
            <a:r>
              <a:rPr lang="en-US" b="0" i="0">
                <a:solidFill>
                  <a:srgbClr val="000000"/>
                </a:solidFill>
                <a:effectLst/>
                <a:latin typeface="Arial" panose="020B0604020202020204" pitchFamily="34" charset="0"/>
              </a:rPr>
              <a:t> type of subquery also includes subqueries that use the EXISTS operator to test the existence of data rows satisfying specified criteria.</a:t>
            </a:r>
          </a:p>
          <a:p>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2</a:t>
            </a:fld>
            <a:endParaRPr lang="en-US"/>
          </a:p>
        </p:txBody>
      </p:sp>
    </p:spTree>
    <p:extLst>
      <p:ext uri="{BB962C8B-B14F-4D97-AF65-F5344CB8AC3E}">
        <p14:creationId xmlns:p14="http://schemas.microsoft.com/office/powerpoint/2010/main" val="4120098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solidFill>
                  <a:srgbClr val="40424E"/>
                </a:solidFill>
                <a:effectLst/>
                <a:latin typeface="urw-din"/>
              </a:rPr>
              <a:t>FULL JOIN:</a:t>
            </a:r>
            <a:r>
              <a:rPr lang="en-US" b="0" i="0">
                <a:solidFill>
                  <a:srgbClr val="40424E"/>
                </a:solidFill>
                <a:effectLst/>
                <a:latin typeface="urw-din"/>
              </a:rPr>
              <a:t> FULL JOIN creates the result-set by combining result of both LEFT JOIN and RIGHT JOIN. The result-set will contain all the rows from both the tables. The rows for which there is no matching, the result-set will contain </a:t>
            </a:r>
            <a:r>
              <a:rPr lang="en-US" b="0" i="1">
                <a:solidFill>
                  <a:srgbClr val="40424E"/>
                </a:solidFill>
                <a:effectLst/>
                <a:latin typeface="urw-din"/>
              </a:rPr>
              <a:t>NULL</a:t>
            </a:r>
            <a:r>
              <a:rPr lang="en-US" b="0" i="0">
                <a:solidFill>
                  <a:srgbClr val="40424E"/>
                </a:solidFill>
                <a:effectLst/>
                <a:latin typeface="urw-din"/>
              </a:rPr>
              <a:t> values.</a:t>
            </a:r>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14</a:t>
            </a:fld>
            <a:endParaRPr lang="en-US"/>
          </a:p>
        </p:txBody>
      </p:sp>
    </p:spTree>
    <p:extLst>
      <p:ext uri="{BB962C8B-B14F-4D97-AF65-F5344CB8AC3E}">
        <p14:creationId xmlns:p14="http://schemas.microsoft.com/office/powerpoint/2010/main" val="418236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15</a:t>
            </a:fld>
            <a:endParaRPr lang="en-US"/>
          </a:p>
        </p:txBody>
      </p:sp>
    </p:spTree>
    <p:extLst>
      <p:ext uri="{BB962C8B-B14F-4D97-AF65-F5344CB8AC3E}">
        <p14:creationId xmlns:p14="http://schemas.microsoft.com/office/powerpoint/2010/main" val="8729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err="1">
                <a:solidFill>
                  <a:srgbClr val="333333"/>
                </a:solidFill>
                <a:effectLst/>
                <a:latin typeface="source sans pro" panose="020B0503030403020204" pitchFamily="34" charset="0"/>
              </a:rPr>
              <a:t>SubQueries</a:t>
            </a:r>
            <a:r>
              <a:rPr lang="en-US" b="0" i="0">
                <a:solidFill>
                  <a:srgbClr val="333333"/>
                </a:solidFill>
                <a:effectLst/>
                <a:latin typeface="source sans pro" panose="020B0503030403020204" pitchFamily="34" charset="0"/>
              </a:rPr>
              <a:t> in Oracle</a:t>
            </a:r>
          </a:p>
          <a:p>
            <a:pPr algn="l"/>
            <a:r>
              <a:rPr lang="en-US" b="0" i="0">
                <a:solidFill>
                  <a:srgbClr val="333333"/>
                </a:solidFill>
                <a:effectLst/>
                <a:latin typeface="source sans pro" panose="020B0503030403020204" pitchFamily="34" charset="0"/>
              </a:rPr>
              <a:t>(1) A Subquery or Nested query is a query within another SQL query and embedded within the WHERE clause. A subquery is a query within a query</a:t>
            </a:r>
          </a:p>
          <a:p>
            <a:pPr algn="l"/>
            <a:r>
              <a:rPr lang="en-US" b="0" i="0">
                <a:solidFill>
                  <a:srgbClr val="333333"/>
                </a:solidFill>
                <a:effectLst/>
                <a:latin typeface="source sans pro" panose="020B0503030403020204" pitchFamily="34" charset="0"/>
              </a:rPr>
              <a:t>(2) A subquery is used to return data that will be used in the main query as a condition to further restrict the data to be retrieved.</a:t>
            </a:r>
          </a:p>
          <a:p>
            <a:pPr algn="l"/>
            <a:r>
              <a:rPr lang="en-US" b="0" i="0">
                <a:solidFill>
                  <a:srgbClr val="333333"/>
                </a:solidFill>
                <a:effectLst/>
                <a:latin typeface="source sans pro" panose="020B0503030403020204" pitchFamily="34" charset="0"/>
              </a:rPr>
              <a:t>(3) Subqueries answer the queries that have multiple parts. The parent query answers a part and the sub query answers other part</a:t>
            </a:r>
          </a:p>
          <a:p>
            <a:pPr algn="l"/>
            <a:r>
              <a:rPr lang="en-US" b="0" i="0">
                <a:solidFill>
                  <a:srgbClr val="333333"/>
                </a:solidFill>
                <a:effectLst/>
                <a:latin typeface="source sans pro" panose="020B0503030403020204" pitchFamily="34" charset="0"/>
              </a:rPr>
              <a:t>(4)Subqueries can be used with the SELECT, </a:t>
            </a:r>
            <a:r>
              <a:rPr lang="en-US" b="0" i="0" u="sng">
                <a:solidFill>
                  <a:srgbClr val="DD3333"/>
                </a:solidFill>
                <a:effectLst/>
                <a:latin typeface="source sans pro" panose="020B0503030403020204" pitchFamily="34" charset="0"/>
                <a:hlinkClick r:id="rId3"/>
              </a:rPr>
              <a:t>INSERT</a:t>
            </a:r>
            <a:r>
              <a:rPr lang="en-US" b="0" i="0">
                <a:solidFill>
                  <a:srgbClr val="333333"/>
                </a:solidFill>
                <a:effectLst/>
                <a:latin typeface="source sans pro" panose="020B0503030403020204" pitchFamily="34" charset="0"/>
              </a:rPr>
              <a:t>, </a:t>
            </a:r>
            <a:r>
              <a:rPr lang="en-US" b="0" i="0" u="sng">
                <a:solidFill>
                  <a:srgbClr val="DD3333"/>
                </a:solidFill>
                <a:effectLst/>
                <a:latin typeface="source sans pro" panose="020B0503030403020204" pitchFamily="34" charset="0"/>
                <a:hlinkClick r:id="rId4"/>
              </a:rPr>
              <a:t>UPDATE</a:t>
            </a:r>
            <a:r>
              <a:rPr lang="en-US" b="0" i="0">
                <a:solidFill>
                  <a:srgbClr val="333333"/>
                </a:solidFill>
                <a:effectLst/>
                <a:latin typeface="source sans pro" panose="020B0503030403020204" pitchFamily="34" charset="0"/>
              </a:rPr>
              <a:t>, and </a:t>
            </a:r>
            <a:r>
              <a:rPr lang="en-US" b="0" i="0" u="sng">
                <a:solidFill>
                  <a:srgbClr val="DD3333"/>
                </a:solidFill>
                <a:effectLst/>
                <a:latin typeface="source sans pro" panose="020B0503030403020204" pitchFamily="34" charset="0"/>
                <a:hlinkClick r:id="rId5"/>
              </a:rPr>
              <a:t>DELETE statements</a:t>
            </a:r>
            <a:r>
              <a:rPr lang="en-US" b="0" i="0">
                <a:solidFill>
                  <a:srgbClr val="333333"/>
                </a:solidFill>
                <a:effectLst/>
                <a:latin typeface="source sans pro" panose="020B0503030403020204" pitchFamily="34" charset="0"/>
              </a:rPr>
              <a:t> along with the operators like =, &lt;, &gt;, &gt;=, &lt;=, IN, BETWEEN etc.</a:t>
            </a:r>
          </a:p>
          <a:p>
            <a:pPr algn="l"/>
            <a:r>
              <a:rPr lang="en-US" b="0" i="0">
                <a:solidFill>
                  <a:srgbClr val="333333"/>
                </a:solidFill>
                <a:effectLst/>
                <a:latin typeface="source sans pro" panose="020B0503030403020204" pitchFamily="34" charset="0"/>
              </a:rPr>
              <a:t>(5)Using subqueries in a FROM clause is known as an </a:t>
            </a:r>
            <a:r>
              <a:rPr lang="en-US" b="1" i="0">
                <a:solidFill>
                  <a:srgbClr val="333333"/>
                </a:solidFill>
                <a:effectLst/>
                <a:latin typeface="source sans pro" panose="020B0503030403020204" pitchFamily="34" charset="0"/>
              </a:rPr>
              <a:t>inline </a:t>
            </a:r>
            <a:r>
              <a:rPr lang="en-US" b="1" i="0" u="sng">
                <a:solidFill>
                  <a:srgbClr val="DD3333"/>
                </a:solidFill>
                <a:effectLst/>
                <a:latin typeface="source sans pro" panose="020B0503030403020204" pitchFamily="34" charset="0"/>
                <a:hlinkClick r:id="rId6"/>
              </a:rPr>
              <a:t>view</a:t>
            </a:r>
            <a:r>
              <a:rPr lang="en-US" b="0" i="0">
                <a:solidFill>
                  <a:srgbClr val="333333"/>
                </a:solidFill>
                <a:effectLst/>
                <a:latin typeface="source sans pro" panose="020B0503030403020204" pitchFamily="34" charset="0"/>
              </a:rPr>
              <a:t>.</a:t>
            </a:r>
          </a:p>
          <a:p>
            <a:pPr algn="l"/>
            <a:r>
              <a:rPr lang="en-US" b="0" i="0">
                <a:solidFill>
                  <a:srgbClr val="333333"/>
                </a:solidFill>
                <a:effectLst/>
                <a:latin typeface="source sans pro" panose="020B0503030403020204" pitchFamily="34" charset="0"/>
              </a:rPr>
              <a:t>(6) Using subqueries in the WHERE clause is called a </a:t>
            </a:r>
            <a:r>
              <a:rPr lang="en-US" b="1" i="0">
                <a:solidFill>
                  <a:srgbClr val="333333"/>
                </a:solidFill>
                <a:effectLst/>
                <a:latin typeface="source sans pro" panose="020B0503030403020204" pitchFamily="34" charset="0"/>
              </a:rPr>
              <a:t>nested subquery</a:t>
            </a:r>
            <a:r>
              <a:rPr lang="en-US" b="0" i="0">
                <a:solidFill>
                  <a:srgbClr val="333333"/>
                </a:solidFill>
                <a:effectLst/>
                <a:latin typeface="source sans pro" panose="020B0503030403020204" pitchFamily="34" charset="0"/>
              </a:rPr>
              <a:t>. Up to 255 nested queries are allowed.</a:t>
            </a:r>
          </a:p>
          <a:p>
            <a:pPr algn="l"/>
            <a:r>
              <a:rPr lang="en-US" b="0" i="0">
                <a:solidFill>
                  <a:srgbClr val="333333"/>
                </a:solidFill>
                <a:effectLst/>
                <a:latin typeface="source sans pro" panose="020B0503030403020204" pitchFamily="34" charset="0"/>
              </a:rPr>
              <a:t>Some Guidelines for Oracle </a:t>
            </a:r>
            <a:r>
              <a:rPr lang="en-US" b="0" i="0" err="1">
                <a:solidFill>
                  <a:srgbClr val="333333"/>
                </a:solidFill>
                <a:effectLst/>
                <a:latin typeface="source sans pro" panose="020B0503030403020204" pitchFamily="34" charset="0"/>
              </a:rPr>
              <a:t>SubQueries</a:t>
            </a:r>
            <a:endParaRPr lang="en-US" b="0" i="0">
              <a:solidFill>
                <a:srgbClr val="333333"/>
              </a:solidFill>
              <a:effectLst/>
              <a:latin typeface="source sans pro" panose="020B0503030403020204" pitchFamily="34" charset="0"/>
            </a:endParaRPr>
          </a:p>
          <a:p>
            <a:pPr algn="l"/>
            <a:r>
              <a:rPr lang="en-US" b="0" i="0">
                <a:solidFill>
                  <a:srgbClr val="333333"/>
                </a:solidFill>
                <a:effectLst/>
                <a:latin typeface="source sans pro" panose="020B0503030403020204" pitchFamily="34" charset="0"/>
              </a:rPr>
              <a:t>(1) We need to put sub queries in parenthesis always</a:t>
            </a:r>
          </a:p>
          <a:p>
            <a:pPr algn="l"/>
            <a:r>
              <a:rPr lang="en-US" b="0" i="0">
                <a:solidFill>
                  <a:srgbClr val="333333"/>
                </a:solidFill>
                <a:effectLst/>
                <a:latin typeface="source sans pro" panose="020B0503030403020204" pitchFamily="34" charset="0"/>
              </a:rPr>
              <a:t>(2) We need to place subqueries on the right side of the comparison operator</a:t>
            </a:r>
          </a:p>
          <a:p>
            <a:pPr algn="l"/>
            <a:r>
              <a:rPr lang="en-US" b="0" i="0">
                <a:solidFill>
                  <a:srgbClr val="333333"/>
                </a:solidFill>
                <a:effectLst/>
                <a:latin typeface="source sans pro" panose="020B0503030403020204" pitchFamily="34" charset="0"/>
              </a:rPr>
              <a:t>(3) Use single row operator with single row subqueries and multiple row operator with multiple row subqueries</a:t>
            </a:r>
          </a:p>
          <a:p>
            <a:pPr algn="l"/>
            <a:endParaRPr lang="en-US" b="0" i="0">
              <a:solidFill>
                <a:srgbClr val="000000"/>
              </a:solidFill>
              <a:effectLst/>
              <a:latin typeface="-apple-system"/>
            </a:endParaRPr>
          </a:p>
          <a:p>
            <a:pPr algn="l"/>
            <a:r>
              <a:rPr lang="en-US" b="0" i="0">
                <a:solidFill>
                  <a:srgbClr val="000000"/>
                </a:solidFill>
                <a:effectLst/>
                <a:latin typeface="-apple-system"/>
              </a:rPr>
              <a:t>Oracle evaluates the whole query above in two steps:</a:t>
            </a:r>
          </a:p>
          <a:p>
            <a:pPr algn="l">
              <a:buFont typeface="Arial" panose="020B0604020202020204" pitchFamily="34" charset="0"/>
              <a:buChar char="•"/>
            </a:pPr>
            <a:r>
              <a:rPr lang="en-US" b="0" i="0">
                <a:solidFill>
                  <a:srgbClr val="000000"/>
                </a:solidFill>
                <a:effectLst/>
                <a:latin typeface="-apple-system"/>
              </a:rPr>
              <a:t>First, execute the subquery.</a:t>
            </a:r>
          </a:p>
          <a:p>
            <a:pPr algn="l">
              <a:buFont typeface="Arial" panose="020B0604020202020204" pitchFamily="34" charset="0"/>
              <a:buChar char="•"/>
            </a:pPr>
            <a:r>
              <a:rPr lang="en-US" b="0" i="0">
                <a:solidFill>
                  <a:srgbClr val="000000"/>
                </a:solidFill>
                <a:effectLst/>
                <a:latin typeface="-apple-system"/>
              </a:rPr>
              <a:t>Second, use the result of the subquery in the outer query.</a:t>
            </a:r>
          </a:p>
          <a:p>
            <a:pPr algn="l"/>
            <a:r>
              <a:rPr lang="en-US" b="0" i="0">
                <a:solidFill>
                  <a:srgbClr val="000000"/>
                </a:solidFill>
                <a:effectLst/>
                <a:latin typeface="-apple-system"/>
              </a:rPr>
              <a:t>A subquery which is nested within the FROM clause of the SELECT statement is called an </a:t>
            </a:r>
            <a:r>
              <a:rPr lang="en-US" b="1" i="0" u="none" strike="noStrike">
                <a:solidFill>
                  <a:srgbClr val="000000"/>
                </a:solidFill>
                <a:effectLst/>
                <a:latin typeface="-apple-system"/>
                <a:hlinkClick r:id="rId7"/>
              </a:rPr>
              <a:t>inline view</a:t>
            </a:r>
            <a:r>
              <a:rPr lang="en-US" b="0" i="0">
                <a:solidFill>
                  <a:srgbClr val="000000"/>
                </a:solidFill>
                <a:effectLst/>
                <a:latin typeface="-apple-system"/>
              </a:rPr>
              <a:t>. Note that other RDBMS such as MySQL and PostgreSQL use the term </a:t>
            </a:r>
            <a:r>
              <a:rPr lang="en-US" b="1" i="0" u="none" strike="noStrike">
                <a:solidFill>
                  <a:srgbClr val="000000"/>
                </a:solidFill>
                <a:effectLst/>
                <a:latin typeface="-apple-system"/>
                <a:hlinkClick r:id="rId8"/>
              </a:rPr>
              <a:t>derived table</a:t>
            </a:r>
            <a:r>
              <a:rPr lang="en-US" b="0" i="0">
                <a:solidFill>
                  <a:srgbClr val="000000"/>
                </a:solidFill>
                <a:effectLst/>
                <a:latin typeface="-apple-system"/>
              </a:rPr>
              <a:t> instead of the inline view.</a:t>
            </a:r>
          </a:p>
          <a:p>
            <a:pPr algn="l"/>
            <a:r>
              <a:rPr lang="en-US" b="0" i="0">
                <a:solidFill>
                  <a:srgbClr val="000000"/>
                </a:solidFill>
                <a:effectLst/>
                <a:latin typeface="-apple-system"/>
              </a:rPr>
              <a:t>A subquery nested in the </a:t>
            </a:r>
            <a:r>
              <a:rPr lang="en-US" b="0" i="0" u="none" strike="noStrike">
                <a:solidFill>
                  <a:srgbClr val="000000"/>
                </a:solidFill>
                <a:effectLst/>
                <a:latin typeface="-apple-system"/>
                <a:hlinkClick r:id="rId9"/>
              </a:rPr>
              <a:t>WHERE</a:t>
            </a:r>
            <a:r>
              <a:rPr lang="en-US" b="0" i="0">
                <a:solidFill>
                  <a:srgbClr val="000000"/>
                </a:solidFill>
                <a:effectLst/>
                <a:latin typeface="-apple-system"/>
              </a:rPr>
              <a:t> clause of the </a:t>
            </a:r>
            <a:r>
              <a:rPr lang="en-US" b="0" i="0" u="none" strike="noStrike">
                <a:solidFill>
                  <a:srgbClr val="000000"/>
                </a:solidFill>
                <a:effectLst/>
                <a:latin typeface="-apple-system"/>
                <a:hlinkClick r:id="rId10"/>
              </a:rPr>
              <a:t>SELECT</a:t>
            </a:r>
            <a:r>
              <a:rPr lang="en-US" b="0" i="0">
                <a:solidFill>
                  <a:srgbClr val="000000"/>
                </a:solidFill>
                <a:effectLst/>
                <a:latin typeface="-apple-system"/>
              </a:rPr>
              <a:t> statement is called a </a:t>
            </a:r>
            <a:r>
              <a:rPr lang="en-US" b="1" i="0">
                <a:solidFill>
                  <a:srgbClr val="000000"/>
                </a:solidFill>
                <a:effectLst/>
                <a:latin typeface="-apple-system"/>
              </a:rPr>
              <a:t>nested subquery</a:t>
            </a:r>
            <a:r>
              <a:rPr lang="en-US" b="0" i="0">
                <a:solidFill>
                  <a:srgbClr val="000000"/>
                </a:solidFill>
                <a:effectLst/>
                <a:latin typeface="-apple-system"/>
              </a:rPr>
              <a:t>.</a:t>
            </a:r>
          </a:p>
          <a:p>
            <a:pPr algn="l"/>
            <a:r>
              <a:rPr lang="en-US" b="0" i="0">
                <a:solidFill>
                  <a:srgbClr val="000000"/>
                </a:solidFill>
                <a:effectLst/>
                <a:latin typeface="-apple-system"/>
              </a:rPr>
              <a:t>A subquery can contain another subquery. Oracle allows you to have an unlimited number of subquery levels in the FROM clause of the top-level query and up to 255 subquery levels in the </a:t>
            </a:r>
            <a:r>
              <a:rPr lang="en-US" b="0" i="0" u="none" strike="noStrike">
                <a:solidFill>
                  <a:srgbClr val="000000"/>
                </a:solidFill>
                <a:effectLst/>
                <a:latin typeface="-apple-system"/>
                <a:hlinkClick r:id="rId9"/>
              </a:rPr>
              <a:t>WHERE</a:t>
            </a:r>
            <a:r>
              <a:rPr lang="en-US" b="0" i="0">
                <a:solidFill>
                  <a:srgbClr val="000000"/>
                </a:solidFill>
                <a:effectLst/>
                <a:latin typeface="-apple-system"/>
              </a:rPr>
              <a:t> clause.</a:t>
            </a:r>
          </a:p>
          <a:p>
            <a:pPr algn="l"/>
            <a:r>
              <a:rPr lang="en-US" b="0" i="0">
                <a:solidFill>
                  <a:srgbClr val="262626"/>
                </a:solidFill>
                <a:effectLst/>
                <a:latin typeface="-apple-system"/>
              </a:rPr>
              <a:t>Advantages of Oracle subqueries</a:t>
            </a:r>
          </a:p>
          <a:p>
            <a:pPr algn="l"/>
            <a:r>
              <a:rPr lang="en-US" b="0" i="0">
                <a:solidFill>
                  <a:srgbClr val="000000"/>
                </a:solidFill>
                <a:effectLst/>
                <a:latin typeface="-apple-system"/>
              </a:rPr>
              <a:t>These are the main advantages of subqueries:</a:t>
            </a:r>
          </a:p>
          <a:p>
            <a:pPr algn="l">
              <a:buFont typeface="Arial" panose="020B0604020202020204" pitchFamily="34" charset="0"/>
              <a:buChar char="•"/>
            </a:pPr>
            <a:r>
              <a:rPr lang="en-US" b="0" i="0">
                <a:solidFill>
                  <a:srgbClr val="000000"/>
                </a:solidFill>
                <a:effectLst/>
                <a:latin typeface="-apple-system"/>
              </a:rPr>
              <a:t>Provide an alternative way to query data that would require complex </a:t>
            </a:r>
            <a:r>
              <a:rPr lang="en-US" b="0" i="0" u="none" strike="noStrike">
                <a:solidFill>
                  <a:srgbClr val="000000"/>
                </a:solidFill>
                <a:effectLst/>
                <a:latin typeface="-apple-system"/>
                <a:hlinkClick r:id="rId11"/>
              </a:rPr>
              <a:t>joins</a:t>
            </a:r>
            <a:r>
              <a:rPr lang="en-US" b="0" i="0">
                <a:solidFill>
                  <a:srgbClr val="000000"/>
                </a:solidFill>
                <a:effectLst/>
                <a:latin typeface="-apple-system"/>
              </a:rPr>
              <a:t> and </a:t>
            </a:r>
            <a:r>
              <a:rPr lang="en-US" b="0" i="0" u="none" strike="noStrike">
                <a:solidFill>
                  <a:srgbClr val="000000"/>
                </a:solidFill>
                <a:effectLst/>
                <a:latin typeface="-apple-system"/>
                <a:hlinkClick r:id="rId12"/>
              </a:rPr>
              <a:t>unions</a:t>
            </a:r>
            <a:r>
              <a:rPr lang="en-US" b="0" i="0">
                <a:solidFill>
                  <a:srgbClr val="000000"/>
                </a:solidFill>
                <a:effectLst/>
                <a:latin typeface="-apple-system"/>
              </a:rPr>
              <a:t>.</a:t>
            </a:r>
          </a:p>
          <a:p>
            <a:pPr algn="l">
              <a:buFont typeface="Arial" panose="020B0604020202020204" pitchFamily="34" charset="0"/>
              <a:buChar char="•"/>
            </a:pPr>
            <a:r>
              <a:rPr lang="en-US" b="0" i="0">
                <a:solidFill>
                  <a:srgbClr val="000000"/>
                </a:solidFill>
                <a:effectLst/>
                <a:latin typeface="-apple-system"/>
              </a:rPr>
              <a:t>Make the complex queries more readable.</a:t>
            </a:r>
          </a:p>
          <a:p>
            <a:pPr algn="l">
              <a:buFont typeface="Arial" panose="020B0604020202020204" pitchFamily="34" charset="0"/>
              <a:buChar char="•"/>
            </a:pPr>
            <a:r>
              <a:rPr lang="en-US" b="0" i="0">
                <a:solidFill>
                  <a:srgbClr val="000000"/>
                </a:solidFill>
                <a:effectLst/>
                <a:latin typeface="-apple-system"/>
              </a:rPr>
              <a:t>Allow a complex query to be structured in a way that it is possible to isolate each part.</a:t>
            </a:r>
          </a:p>
          <a:p>
            <a:endParaRPr lang="en-US"/>
          </a:p>
          <a:p>
            <a:endParaRPr lang="en-US"/>
          </a:p>
          <a:p>
            <a:pPr algn="l"/>
            <a:r>
              <a:rPr lang="en-US" b="0" i="0">
                <a:effectLst/>
                <a:latin typeface="Arial" panose="020B0604020202020204" pitchFamily="34" charset="0"/>
              </a:rPr>
              <a:t>Types of Subqueries</a:t>
            </a:r>
          </a:p>
          <a:p>
            <a:pPr algn="just"/>
            <a:r>
              <a:rPr lang="en-US" b="1" i="0">
                <a:solidFill>
                  <a:srgbClr val="000000"/>
                </a:solidFill>
                <a:effectLst/>
                <a:latin typeface="Arial" panose="020B0604020202020204" pitchFamily="34" charset="0"/>
              </a:rPr>
              <a:t>Single Row Sub Query: </a:t>
            </a:r>
            <a:r>
              <a:rPr lang="en-US" b="0" i="0">
                <a:solidFill>
                  <a:srgbClr val="000000"/>
                </a:solidFill>
                <a:effectLst/>
                <a:latin typeface="Arial" panose="020B0604020202020204" pitchFamily="34" charset="0"/>
              </a:rPr>
              <a:t>Sub query which returns single row output. They mark the usage of single row comparison operators, when used in WHERE conditions.</a:t>
            </a:r>
          </a:p>
          <a:p>
            <a:pPr algn="just"/>
            <a:r>
              <a:rPr lang="en-US" b="1" i="0">
                <a:solidFill>
                  <a:srgbClr val="000000"/>
                </a:solidFill>
                <a:effectLst/>
                <a:latin typeface="Arial" panose="020B0604020202020204" pitchFamily="34" charset="0"/>
              </a:rPr>
              <a:t>Multiple row sub query: </a:t>
            </a:r>
            <a:r>
              <a:rPr lang="en-US" b="0" i="0">
                <a:solidFill>
                  <a:srgbClr val="000000"/>
                </a:solidFill>
                <a:effectLst/>
                <a:latin typeface="Arial" panose="020B0604020202020204" pitchFamily="34" charset="0"/>
              </a:rPr>
              <a:t>Sub query returning multiple row output. They make use of multiple row comparison operators like IN, ANY, ALL. There can be sub queries returning multiple columns also.</a:t>
            </a:r>
          </a:p>
          <a:p>
            <a:pPr algn="just"/>
            <a:r>
              <a:rPr lang="en-US" b="1" i="0">
                <a:solidFill>
                  <a:srgbClr val="000000"/>
                </a:solidFill>
                <a:effectLst/>
                <a:latin typeface="Arial" panose="020B0604020202020204" pitchFamily="34" charset="0"/>
              </a:rPr>
              <a:t>Correlated Sub Query:</a:t>
            </a:r>
            <a:r>
              <a:rPr lang="en-US" b="0" i="0">
                <a:solidFill>
                  <a:srgbClr val="000000"/>
                </a:solidFill>
                <a:effectLst/>
                <a:latin typeface="Arial" panose="020B0604020202020204" pitchFamily="34" charset="0"/>
              </a:rPr>
              <a:t> Correlated subqueries depend on data provided by the outer </a:t>
            </a:r>
            <a:r>
              <a:rPr lang="en-US" b="0" i="0" err="1">
                <a:solidFill>
                  <a:srgbClr val="000000"/>
                </a:solidFill>
                <a:effectLst/>
                <a:latin typeface="Arial" panose="020B0604020202020204" pitchFamily="34" charset="0"/>
              </a:rPr>
              <a:t>query.This</a:t>
            </a:r>
            <a:r>
              <a:rPr lang="en-US" b="0" i="0">
                <a:solidFill>
                  <a:srgbClr val="000000"/>
                </a:solidFill>
                <a:effectLst/>
                <a:latin typeface="Arial" panose="020B0604020202020204" pitchFamily="34" charset="0"/>
              </a:rPr>
              <a:t> type of subquery also includes subqueries that use the EXISTS operator to test the existence of data rows satisfying specified criteria.</a:t>
            </a:r>
          </a:p>
          <a:p>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3</a:t>
            </a:fld>
            <a:endParaRPr lang="en-US"/>
          </a:p>
        </p:txBody>
      </p:sp>
    </p:spTree>
    <p:extLst>
      <p:ext uri="{BB962C8B-B14F-4D97-AF65-F5344CB8AC3E}">
        <p14:creationId xmlns:p14="http://schemas.microsoft.com/office/powerpoint/2010/main" val="66554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solidFill>
                  <a:srgbClr val="333333"/>
                </a:solidFill>
                <a:effectLst/>
                <a:latin typeface="PT Serif"/>
              </a:rPr>
              <a:t>In DBMS, a join statement is mainly used to combine two tables based on a specified common field between them. </a:t>
            </a:r>
            <a:r>
              <a:rPr lang="en-US" b="0" i="0">
                <a:solidFill>
                  <a:srgbClr val="333333"/>
                </a:solidFill>
                <a:effectLst/>
                <a:latin typeface="PT Serif"/>
              </a:rPr>
              <a:t>If we talk in terms of Relational algebra, it is the cartesian product of two tables followed by the selection operation. Thus, we can execute the product and selection process on two tables using a single join statement. We can use either 'on' or 'using' clause in MySQL to apply predicates to the join queries.</a:t>
            </a:r>
          </a:p>
          <a:p>
            <a:pPr algn="l" fontAlgn="base"/>
            <a:r>
              <a:rPr lang="en-US" b="0" i="0">
                <a:solidFill>
                  <a:srgbClr val="000000"/>
                </a:solidFill>
                <a:effectLst/>
                <a:latin typeface="inherit"/>
              </a:rPr>
              <a:t>The JOIN operation is essentially used to combine related tuples from two or more relations into a single type. In simple words, it is used to combine data or rows from two or more tables based on the known common attribute that has similar values.</a:t>
            </a:r>
            <a:endParaRPr lang="en-US" b="0" i="0">
              <a:solidFill>
                <a:srgbClr val="000000"/>
              </a:solidFill>
              <a:effectLst/>
              <a:latin typeface="Open Sans" panose="020B0604020202020204" pitchFamily="34" charset="0"/>
            </a:endParaRPr>
          </a:p>
          <a:p>
            <a:pPr algn="l" fontAlgn="base"/>
            <a:r>
              <a:rPr lang="en-US" b="0" i="0">
                <a:solidFill>
                  <a:srgbClr val="000000"/>
                </a:solidFill>
                <a:effectLst/>
                <a:latin typeface="inherit"/>
              </a:rPr>
              <a:t>You might be aware of the Cartesian product that returns a set of all records from two or more tables. JOIN performs the same functionality except for the fact that a Cartesian product returns all the possible combinations of relations whereas a join returns only those combinations that satisfy the specified conditions.</a:t>
            </a:r>
            <a:endParaRPr lang="en-US" b="0" i="0">
              <a:solidFill>
                <a:srgbClr val="000000"/>
              </a:solidFill>
              <a:effectLst/>
              <a:latin typeface="Open Sans" panose="020B0604020202020204" pitchFamily="34" charset="0"/>
            </a:endParaRPr>
          </a:p>
          <a:p>
            <a:pPr algn="l" fontAlgn="base"/>
            <a:r>
              <a:rPr lang="en-US" b="1" i="0" u="sng">
                <a:solidFill>
                  <a:srgbClr val="000000"/>
                </a:solidFill>
                <a:effectLst/>
                <a:latin typeface="inherit"/>
              </a:rPr>
              <a:t>Types of JOINS are</a:t>
            </a:r>
            <a:endParaRPr lang="en-US" b="1" i="0">
              <a:solidFill>
                <a:srgbClr val="555555"/>
              </a:solidFill>
              <a:effectLst/>
              <a:latin typeface="Open Sans" panose="020B0606030504020204" pitchFamily="34" charset="0"/>
            </a:endParaRPr>
          </a:p>
          <a:p>
            <a:pPr algn="l" fontAlgn="base"/>
            <a:r>
              <a:rPr lang="en-US" b="1" i="0">
                <a:solidFill>
                  <a:srgbClr val="800000"/>
                </a:solidFill>
                <a:effectLst/>
                <a:latin typeface="inherit"/>
              </a:rPr>
              <a:t>1.CROSS Join</a:t>
            </a:r>
            <a:endParaRPr lang="en-US" b="0" i="0">
              <a:solidFill>
                <a:srgbClr val="000000"/>
              </a:solidFill>
              <a:effectLst/>
              <a:latin typeface="Open Sans" panose="020B0606030504020204" pitchFamily="34" charset="0"/>
            </a:endParaRPr>
          </a:p>
          <a:p>
            <a:pPr algn="l" fontAlgn="base"/>
            <a:r>
              <a:rPr lang="en-US" b="1" i="0">
                <a:solidFill>
                  <a:srgbClr val="800000"/>
                </a:solidFill>
                <a:effectLst/>
                <a:latin typeface="inherit"/>
              </a:rPr>
              <a:t>2. INNER Join</a:t>
            </a:r>
            <a:endParaRPr lang="en-US" b="0" i="0">
              <a:solidFill>
                <a:srgbClr val="000000"/>
              </a:solidFill>
              <a:effectLst/>
              <a:latin typeface="Open Sans" panose="020B0606030504020204" pitchFamily="34" charset="0"/>
            </a:endParaRPr>
          </a:p>
          <a:p>
            <a:pPr algn="l" fontAlgn="base"/>
            <a:r>
              <a:rPr lang="en-US" b="1" i="0">
                <a:solidFill>
                  <a:srgbClr val="000000"/>
                </a:solidFill>
                <a:effectLst/>
                <a:latin typeface="inherit"/>
              </a:rPr>
              <a:t>Inner join is further classified into</a:t>
            </a:r>
            <a:endParaRPr lang="en-US" b="0" i="0">
              <a:solidFill>
                <a:srgbClr val="000000"/>
              </a:solidFill>
              <a:effectLst/>
              <a:latin typeface="Open Sans" panose="020B0606030504020204" pitchFamily="34" charset="0"/>
            </a:endParaRPr>
          </a:p>
          <a:p>
            <a:pPr algn="l" fontAlgn="base">
              <a:buFont typeface="+mj-lt"/>
              <a:buAutoNum type="arabicPeriod"/>
            </a:pPr>
            <a:r>
              <a:rPr lang="en-US" b="0" i="0">
                <a:solidFill>
                  <a:srgbClr val="008000"/>
                </a:solidFill>
                <a:effectLst/>
                <a:latin typeface="inherit"/>
              </a:rPr>
              <a:t>Theta Join</a:t>
            </a:r>
            <a:endParaRPr lang="en-US" b="0" i="0">
              <a:solidFill>
                <a:srgbClr val="555555"/>
              </a:solidFill>
              <a:effectLst/>
              <a:latin typeface="inherit"/>
            </a:endParaRPr>
          </a:p>
          <a:p>
            <a:pPr algn="l" fontAlgn="base">
              <a:buFont typeface="+mj-lt"/>
              <a:buAutoNum type="arabicPeriod"/>
            </a:pPr>
            <a:r>
              <a:rPr lang="en-US" b="0" i="0" err="1">
                <a:solidFill>
                  <a:srgbClr val="008000"/>
                </a:solidFill>
                <a:effectLst/>
                <a:latin typeface="inherit"/>
              </a:rPr>
              <a:t>Equi</a:t>
            </a:r>
            <a:r>
              <a:rPr lang="en-US" b="0" i="0">
                <a:solidFill>
                  <a:srgbClr val="008000"/>
                </a:solidFill>
                <a:effectLst/>
                <a:latin typeface="inherit"/>
              </a:rPr>
              <a:t> Join</a:t>
            </a:r>
            <a:endParaRPr lang="en-US" b="0" i="0">
              <a:solidFill>
                <a:srgbClr val="555555"/>
              </a:solidFill>
              <a:effectLst/>
              <a:latin typeface="inherit"/>
            </a:endParaRPr>
          </a:p>
          <a:p>
            <a:pPr algn="l" fontAlgn="base">
              <a:buFont typeface="+mj-lt"/>
              <a:buAutoNum type="arabicPeriod"/>
            </a:pPr>
            <a:r>
              <a:rPr lang="en-US" b="0" i="0">
                <a:solidFill>
                  <a:srgbClr val="008000"/>
                </a:solidFill>
                <a:effectLst/>
                <a:latin typeface="inherit"/>
              </a:rPr>
              <a:t>Non-</a:t>
            </a:r>
            <a:r>
              <a:rPr lang="en-US" b="0" i="0" err="1">
                <a:solidFill>
                  <a:srgbClr val="008000"/>
                </a:solidFill>
                <a:effectLst/>
                <a:latin typeface="inherit"/>
              </a:rPr>
              <a:t>Equi</a:t>
            </a:r>
            <a:r>
              <a:rPr lang="en-US" b="0" i="0">
                <a:solidFill>
                  <a:srgbClr val="008000"/>
                </a:solidFill>
                <a:effectLst/>
                <a:latin typeface="inherit"/>
              </a:rPr>
              <a:t> Join</a:t>
            </a:r>
            <a:endParaRPr lang="en-US" b="0" i="0">
              <a:solidFill>
                <a:srgbClr val="555555"/>
              </a:solidFill>
              <a:effectLst/>
              <a:latin typeface="inherit"/>
            </a:endParaRPr>
          </a:p>
          <a:p>
            <a:pPr algn="l" fontAlgn="base">
              <a:buFont typeface="+mj-lt"/>
              <a:buAutoNum type="arabicPeriod"/>
            </a:pPr>
            <a:r>
              <a:rPr lang="en-US" b="0" i="0">
                <a:solidFill>
                  <a:srgbClr val="008000"/>
                </a:solidFill>
                <a:effectLst/>
                <a:latin typeface="inherit"/>
              </a:rPr>
              <a:t>Natural Join</a:t>
            </a:r>
            <a:endParaRPr lang="en-US" b="0" i="0">
              <a:solidFill>
                <a:srgbClr val="555555"/>
              </a:solidFill>
              <a:effectLst/>
              <a:latin typeface="inherit"/>
            </a:endParaRPr>
          </a:p>
          <a:p>
            <a:pPr algn="l" fontAlgn="base"/>
            <a:r>
              <a:rPr lang="en-US" b="1" i="0">
                <a:solidFill>
                  <a:srgbClr val="800000"/>
                </a:solidFill>
                <a:effectLst/>
                <a:latin typeface="inherit"/>
              </a:rPr>
              <a:t>3. OUTER Join</a:t>
            </a:r>
            <a:endParaRPr lang="en-US" b="0" i="0">
              <a:solidFill>
                <a:srgbClr val="000000"/>
              </a:solidFill>
              <a:effectLst/>
              <a:latin typeface="Open Sans" panose="020B0606030504020204" pitchFamily="34" charset="0"/>
            </a:endParaRPr>
          </a:p>
          <a:p>
            <a:pPr algn="l" fontAlgn="base"/>
            <a:r>
              <a:rPr lang="en-US" b="1" i="0">
                <a:solidFill>
                  <a:srgbClr val="000000"/>
                </a:solidFill>
                <a:effectLst/>
                <a:latin typeface="inherit"/>
              </a:rPr>
              <a:t>Outer join is further classified into</a:t>
            </a:r>
            <a:endParaRPr lang="en-US" b="0" i="0">
              <a:solidFill>
                <a:srgbClr val="000000"/>
              </a:solidFill>
              <a:effectLst/>
              <a:latin typeface="Open Sans" panose="020B0606030504020204" pitchFamily="34" charset="0"/>
            </a:endParaRPr>
          </a:p>
          <a:p>
            <a:pPr algn="l" fontAlgn="base">
              <a:buFont typeface="+mj-lt"/>
              <a:buAutoNum type="arabicPeriod"/>
            </a:pPr>
            <a:r>
              <a:rPr lang="en-US" b="0" i="0">
                <a:solidFill>
                  <a:srgbClr val="008000"/>
                </a:solidFill>
                <a:effectLst/>
                <a:latin typeface="inherit"/>
              </a:rPr>
              <a:t>Left Outer Join</a:t>
            </a:r>
            <a:endParaRPr lang="en-US" b="0" i="0">
              <a:solidFill>
                <a:srgbClr val="555555"/>
              </a:solidFill>
              <a:effectLst/>
              <a:latin typeface="inherit"/>
            </a:endParaRPr>
          </a:p>
          <a:p>
            <a:pPr algn="l" fontAlgn="base">
              <a:buFont typeface="+mj-lt"/>
              <a:buAutoNum type="arabicPeriod"/>
            </a:pPr>
            <a:r>
              <a:rPr lang="en-US" b="0" i="0">
                <a:solidFill>
                  <a:srgbClr val="008000"/>
                </a:solidFill>
                <a:effectLst/>
                <a:latin typeface="inherit"/>
              </a:rPr>
              <a:t>Right Outer Join</a:t>
            </a:r>
            <a:endParaRPr lang="en-US" b="0" i="0">
              <a:solidFill>
                <a:srgbClr val="555555"/>
              </a:solidFill>
              <a:effectLst/>
              <a:latin typeface="inherit"/>
            </a:endParaRPr>
          </a:p>
          <a:p>
            <a:pPr algn="l" fontAlgn="base">
              <a:buFont typeface="+mj-lt"/>
              <a:buAutoNum type="arabicPeriod"/>
            </a:pPr>
            <a:r>
              <a:rPr lang="en-US" b="0" i="0">
                <a:solidFill>
                  <a:srgbClr val="008000"/>
                </a:solidFill>
                <a:effectLst/>
                <a:latin typeface="inherit"/>
              </a:rPr>
              <a:t>Full Outer Join</a:t>
            </a:r>
            <a:endParaRPr lang="en-US" b="0" i="0">
              <a:solidFill>
                <a:srgbClr val="555555"/>
              </a:solidFill>
              <a:effectLst/>
              <a:latin typeface="inherit"/>
            </a:endParaRPr>
          </a:p>
          <a:p>
            <a:pPr algn="l" fontAlgn="base"/>
            <a:r>
              <a:rPr lang="en-US" b="1" i="0">
                <a:solidFill>
                  <a:srgbClr val="800000"/>
                </a:solidFill>
                <a:effectLst/>
                <a:latin typeface="inherit"/>
              </a:rPr>
              <a:t>4. SELF Join</a:t>
            </a:r>
            <a:endParaRPr lang="en-US" b="0" i="0">
              <a:solidFill>
                <a:srgbClr val="000000"/>
              </a:solidFill>
              <a:effectLst/>
              <a:latin typeface="Open Sans" panose="020B0606030504020204" pitchFamily="34" charset="0"/>
            </a:endParaRPr>
          </a:p>
          <a:p>
            <a:pPr algn="l" fontAlgn="base"/>
            <a:r>
              <a:rPr lang="en-US" b="1" i="0">
                <a:solidFill>
                  <a:srgbClr val="800000"/>
                </a:solidFill>
                <a:effectLst/>
                <a:latin typeface="inherit"/>
              </a:rPr>
              <a:t>5. SEMI Join</a:t>
            </a:r>
            <a:endParaRPr lang="en-US" b="0" i="0">
              <a:solidFill>
                <a:srgbClr val="000000"/>
              </a:solidFill>
              <a:effectLst/>
              <a:latin typeface="Open Sans" panose="020B0606030504020204" pitchFamily="34" charset="0"/>
            </a:endParaRPr>
          </a:p>
          <a:p>
            <a:pPr algn="l" fontAlgn="base"/>
            <a:r>
              <a:rPr lang="en-US" b="1" i="0">
                <a:solidFill>
                  <a:srgbClr val="800000"/>
                </a:solidFill>
                <a:effectLst/>
                <a:latin typeface="inherit"/>
              </a:rPr>
              <a:t>6. ANTI Join</a:t>
            </a:r>
            <a:endParaRPr lang="en-US" b="0" i="0">
              <a:solidFill>
                <a:srgbClr val="000000"/>
              </a:solidFill>
              <a:effectLst/>
              <a:latin typeface="Open Sans" panose="020B0606030504020204" pitchFamily="34" charset="0"/>
            </a:endParaRPr>
          </a:p>
          <a:p>
            <a:endParaRPr lang="en-US"/>
          </a:p>
          <a:p>
            <a:pPr algn="l" fontAlgn="base"/>
            <a:r>
              <a:rPr lang="en-US" sz="1800" b="1" i="0">
                <a:solidFill>
                  <a:srgbClr val="008000"/>
                </a:solidFill>
                <a:effectLst/>
                <a:latin typeface="inherit"/>
              </a:rPr>
              <a:t>b) </a:t>
            </a:r>
            <a:r>
              <a:rPr lang="en-US" sz="1800" b="1" i="0" err="1">
                <a:solidFill>
                  <a:srgbClr val="008000"/>
                </a:solidFill>
                <a:effectLst/>
                <a:latin typeface="inherit"/>
              </a:rPr>
              <a:t>Equi</a:t>
            </a:r>
            <a:r>
              <a:rPr lang="en-US" sz="1800" b="1" i="0">
                <a:solidFill>
                  <a:srgbClr val="008000"/>
                </a:solidFill>
                <a:effectLst/>
                <a:latin typeface="inherit"/>
              </a:rPr>
              <a:t> Join:</a:t>
            </a:r>
            <a:endParaRPr lang="en-US" b="0" i="0">
              <a:solidFill>
                <a:srgbClr val="000000"/>
              </a:solidFill>
              <a:effectLst/>
              <a:latin typeface="Open Sans" panose="020B0606030504020204" pitchFamily="34" charset="0"/>
            </a:endParaRPr>
          </a:p>
          <a:p>
            <a:pPr algn="l" fontAlgn="base"/>
            <a:r>
              <a:rPr lang="en-US" b="0" i="0">
                <a:solidFill>
                  <a:srgbClr val="000000"/>
                </a:solidFill>
                <a:effectLst/>
                <a:latin typeface="inherit"/>
              </a:rPr>
              <a:t>An </a:t>
            </a:r>
            <a:r>
              <a:rPr lang="en-US" b="0" i="0" err="1">
                <a:solidFill>
                  <a:srgbClr val="000000"/>
                </a:solidFill>
                <a:effectLst/>
                <a:latin typeface="inherit"/>
              </a:rPr>
              <a:t>Equi</a:t>
            </a:r>
            <a:r>
              <a:rPr lang="en-US" b="0" i="0">
                <a:solidFill>
                  <a:srgbClr val="000000"/>
                </a:solidFill>
                <a:effectLst/>
                <a:latin typeface="inherit"/>
              </a:rPr>
              <a:t> join is a Theta join which uses an equality operator (=). Whenever an equivalence condition is found in a join, it is said to be an </a:t>
            </a:r>
            <a:r>
              <a:rPr lang="en-US" b="0" i="0" err="1">
                <a:solidFill>
                  <a:srgbClr val="000000"/>
                </a:solidFill>
                <a:effectLst/>
                <a:latin typeface="inherit"/>
              </a:rPr>
              <a:t>Equi</a:t>
            </a:r>
            <a:r>
              <a:rPr lang="en-US" b="0" i="0">
                <a:solidFill>
                  <a:srgbClr val="000000"/>
                </a:solidFill>
                <a:effectLst/>
                <a:latin typeface="inherit"/>
              </a:rPr>
              <a:t> join.</a:t>
            </a:r>
            <a:endParaRPr lang="en-US" b="0" i="0">
              <a:solidFill>
                <a:srgbClr val="000000"/>
              </a:solidFill>
              <a:effectLst/>
              <a:latin typeface="Open Sans" panose="020B0606030504020204" pitchFamily="34" charset="0"/>
            </a:endParaRPr>
          </a:p>
          <a:p>
            <a:pPr algn="l" fontAlgn="base"/>
            <a:r>
              <a:rPr lang="en-US" b="1" i="0">
                <a:solidFill>
                  <a:srgbClr val="008000"/>
                </a:solidFill>
                <a:effectLst/>
                <a:latin typeface="inherit"/>
              </a:rPr>
              <a:t>c) Non-</a:t>
            </a:r>
            <a:r>
              <a:rPr lang="en-US" b="1" i="0" err="1">
                <a:solidFill>
                  <a:srgbClr val="008000"/>
                </a:solidFill>
                <a:effectLst/>
                <a:latin typeface="inherit"/>
              </a:rPr>
              <a:t>Equi</a:t>
            </a:r>
            <a:r>
              <a:rPr lang="en-US" b="1" i="0">
                <a:solidFill>
                  <a:srgbClr val="008000"/>
                </a:solidFill>
                <a:effectLst/>
                <a:latin typeface="inherit"/>
              </a:rPr>
              <a:t> Join:</a:t>
            </a:r>
            <a:endParaRPr lang="en-US" b="1" i="0">
              <a:solidFill>
                <a:srgbClr val="555555"/>
              </a:solidFill>
              <a:effectLst/>
              <a:latin typeface="Open Sans" panose="020B0606030504020204" pitchFamily="34" charset="0"/>
            </a:endParaRPr>
          </a:p>
          <a:p>
            <a:pPr algn="l" fontAlgn="base"/>
            <a:r>
              <a:rPr lang="en-US" b="0" i="0">
                <a:solidFill>
                  <a:srgbClr val="000000"/>
                </a:solidFill>
                <a:effectLst/>
                <a:latin typeface="inherit"/>
              </a:rPr>
              <a:t>As the name itself signifies, non-</a:t>
            </a:r>
            <a:r>
              <a:rPr lang="en-US" b="0" i="0" err="1">
                <a:solidFill>
                  <a:srgbClr val="000000"/>
                </a:solidFill>
                <a:effectLst/>
                <a:latin typeface="inherit"/>
              </a:rPr>
              <a:t>equi</a:t>
            </a:r>
            <a:r>
              <a:rPr lang="en-US" b="0" i="0">
                <a:solidFill>
                  <a:srgbClr val="000000"/>
                </a:solidFill>
                <a:effectLst/>
                <a:latin typeface="inherit"/>
              </a:rPr>
              <a:t> join is opposite of the equijoin, i.e. when you use any other operator except equality operator.</a:t>
            </a:r>
            <a:endParaRPr lang="en-US" b="0" i="0">
              <a:solidFill>
                <a:srgbClr val="000000"/>
              </a:solidFill>
              <a:effectLst/>
              <a:latin typeface="Open Sans" panose="020B0606030504020204" pitchFamily="34" charset="0"/>
            </a:endParaRPr>
          </a:p>
          <a:p>
            <a:pPr algn="l" fontAlgn="base"/>
            <a:r>
              <a:rPr lang="en-US" b="0" i="0">
                <a:solidFill>
                  <a:srgbClr val="000000"/>
                </a:solidFill>
                <a:effectLst/>
                <a:latin typeface="inherit"/>
              </a:rPr>
              <a:t>Both </a:t>
            </a:r>
            <a:r>
              <a:rPr lang="en-US" b="0" i="0" err="1">
                <a:solidFill>
                  <a:srgbClr val="000000"/>
                </a:solidFill>
                <a:effectLst/>
                <a:latin typeface="inherit"/>
              </a:rPr>
              <a:t>equi</a:t>
            </a:r>
            <a:r>
              <a:rPr lang="en-US" b="0" i="0">
                <a:solidFill>
                  <a:srgbClr val="000000"/>
                </a:solidFill>
                <a:effectLst/>
                <a:latin typeface="inherit"/>
              </a:rPr>
              <a:t> join and non-</a:t>
            </a:r>
            <a:r>
              <a:rPr lang="en-US" b="0" i="0" err="1">
                <a:solidFill>
                  <a:srgbClr val="000000"/>
                </a:solidFill>
                <a:effectLst/>
                <a:latin typeface="inherit"/>
              </a:rPr>
              <a:t>equi</a:t>
            </a:r>
            <a:r>
              <a:rPr lang="en-US" b="0" i="0">
                <a:solidFill>
                  <a:srgbClr val="000000"/>
                </a:solidFill>
                <a:effectLst/>
                <a:latin typeface="inherit"/>
              </a:rPr>
              <a:t> join are a subset of Theta join. However, there are some differences. The first difference between the two is obviously regarding the equality operator. The second difference is that in the case of non </a:t>
            </a:r>
            <a:r>
              <a:rPr lang="en-US" b="0" i="0" err="1">
                <a:solidFill>
                  <a:srgbClr val="000000"/>
                </a:solidFill>
                <a:effectLst/>
                <a:latin typeface="inherit"/>
              </a:rPr>
              <a:t>equi</a:t>
            </a:r>
            <a:r>
              <a:rPr lang="en-US" b="0" i="0">
                <a:solidFill>
                  <a:srgbClr val="000000"/>
                </a:solidFill>
                <a:effectLst/>
                <a:latin typeface="inherit"/>
              </a:rPr>
              <a:t> join, databases are not optimized whereas for </a:t>
            </a:r>
            <a:r>
              <a:rPr lang="en-US" b="0" i="0" err="1">
                <a:solidFill>
                  <a:srgbClr val="000000"/>
                </a:solidFill>
                <a:effectLst/>
                <a:latin typeface="inherit"/>
              </a:rPr>
              <a:t>equi</a:t>
            </a:r>
            <a:r>
              <a:rPr lang="en-US" b="0" i="0">
                <a:solidFill>
                  <a:srgbClr val="000000"/>
                </a:solidFill>
                <a:effectLst/>
                <a:latin typeface="inherit"/>
              </a:rPr>
              <a:t> join databases are optimized.</a:t>
            </a:r>
            <a:endParaRPr lang="en-US" b="0" i="0">
              <a:solidFill>
                <a:srgbClr val="000000"/>
              </a:solidFill>
              <a:effectLst/>
              <a:latin typeface="Open Sans" panose="020B0606030504020204" pitchFamily="34" charset="0"/>
            </a:endParaRPr>
          </a:p>
          <a:p>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7</a:t>
            </a:fld>
            <a:endParaRPr lang="en-US"/>
          </a:p>
        </p:txBody>
      </p:sp>
    </p:spTree>
    <p:extLst>
      <p:ext uri="{BB962C8B-B14F-4D97-AF65-F5344CB8AC3E}">
        <p14:creationId xmlns:p14="http://schemas.microsoft.com/office/powerpoint/2010/main" val="424369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3D3D4E"/>
                </a:solidFill>
                <a:effectLst/>
                <a:latin typeface="Droid Serif"/>
              </a:rPr>
              <a:t>​The </a:t>
            </a:r>
            <a:r>
              <a:rPr lang="en-US" b="1" i="0">
                <a:solidFill>
                  <a:srgbClr val="3D3D4E"/>
                </a:solidFill>
                <a:effectLst/>
                <a:latin typeface="Droid Serif"/>
              </a:rPr>
              <a:t>join clause</a:t>
            </a:r>
            <a:r>
              <a:rPr lang="en-US" b="0" i="0">
                <a:solidFill>
                  <a:srgbClr val="3D3D4E"/>
                </a:solidFill>
                <a:effectLst/>
                <a:latin typeface="Droid Serif"/>
              </a:rPr>
              <a:t> is used to combine tables based on a common column and a join condition. Please remember that:</a:t>
            </a:r>
          </a:p>
          <a:p>
            <a:pPr algn="l">
              <a:buFont typeface="Arial" panose="020B0604020202020204" pitchFamily="34" charset="0"/>
              <a:buChar char="•"/>
            </a:pPr>
            <a:r>
              <a:rPr lang="en-US" b="0" i="0">
                <a:solidFill>
                  <a:srgbClr val="3D3D4E"/>
                </a:solidFill>
                <a:effectLst/>
                <a:latin typeface="Droid Serif"/>
              </a:rPr>
              <a:t>The column names do not need to be the same.</a:t>
            </a:r>
          </a:p>
          <a:p>
            <a:pPr algn="l">
              <a:buFont typeface="Arial" panose="020B0604020202020204" pitchFamily="34" charset="0"/>
              <a:buChar char="•"/>
            </a:pPr>
            <a:r>
              <a:rPr lang="en-US" b="0" i="0">
                <a:solidFill>
                  <a:srgbClr val="3D3D4E"/>
                </a:solidFill>
                <a:effectLst/>
                <a:latin typeface="Droid Serif"/>
              </a:rPr>
              <a:t>The resultant table contains repeated columns.</a:t>
            </a:r>
          </a:p>
          <a:p>
            <a:pPr algn="l">
              <a:buFont typeface="Arial" panose="020B0604020202020204" pitchFamily="34" charset="0"/>
              <a:buChar char="•"/>
            </a:pPr>
            <a:r>
              <a:rPr lang="en-US" b="0" i="0">
                <a:solidFill>
                  <a:srgbClr val="3D3D4E"/>
                </a:solidFill>
                <a:effectLst/>
                <a:latin typeface="Droid Serif"/>
              </a:rPr>
              <a:t>It is possible to perform an </a:t>
            </a:r>
            <a:r>
              <a:rPr lang="en-US" b="0" i="0" err="1">
                <a:solidFill>
                  <a:srgbClr val="3D3D4E"/>
                </a:solidFill>
                <a:effectLst/>
                <a:latin typeface="Droid Serif"/>
              </a:rPr>
              <a:t>equi</a:t>
            </a:r>
            <a:r>
              <a:rPr lang="en-US" b="0" i="0">
                <a:solidFill>
                  <a:srgbClr val="3D3D4E"/>
                </a:solidFill>
                <a:effectLst/>
                <a:latin typeface="Droid Serif"/>
              </a:rPr>
              <a:t> join on more than two tables.</a:t>
            </a:r>
          </a:p>
          <a:p>
            <a:pPr algn="l">
              <a:buFont typeface="Arial" panose="020B0604020202020204" pitchFamily="34" charset="0"/>
              <a:buChar char="•"/>
            </a:pPr>
            <a:endParaRPr lang="en-US" b="0" i="0">
              <a:solidFill>
                <a:srgbClr val="3D3D4E"/>
              </a:solidFill>
              <a:effectLst/>
              <a:latin typeface="Droid Serif"/>
            </a:endParaRPr>
          </a:p>
          <a:p>
            <a:pPr algn="l"/>
            <a:r>
              <a:rPr lang="en-US" b="0" i="0">
                <a:solidFill>
                  <a:srgbClr val="3D3D4E"/>
                </a:solidFill>
                <a:effectLst/>
                <a:latin typeface="Droid Serif"/>
              </a:rPr>
              <a:t>There are two ways to use </a:t>
            </a:r>
            <a:r>
              <a:rPr lang="en-US" b="0" i="0" err="1">
                <a:solidFill>
                  <a:srgbClr val="3D3D4E"/>
                </a:solidFill>
                <a:effectLst/>
                <a:latin typeface="Droid Serif"/>
              </a:rPr>
              <a:t>equi</a:t>
            </a:r>
            <a:r>
              <a:rPr lang="en-US" b="0" i="0">
                <a:solidFill>
                  <a:srgbClr val="3D3D4E"/>
                </a:solidFill>
                <a:effectLst/>
                <a:latin typeface="Droid Serif"/>
              </a:rPr>
              <a:t> join in SQL:</a:t>
            </a:r>
          </a:p>
          <a:p>
            <a:pPr algn="r" fontAlgn="ctr"/>
            <a:r>
              <a:rPr lang="en-US" b="0" i="0">
                <a:solidFill>
                  <a:srgbClr val="C6C6C6"/>
                </a:solidFill>
                <a:effectLst/>
                <a:latin typeface="Consolas" panose="020B0609020204030204" pitchFamily="49" charset="0"/>
              </a:rPr>
              <a:t>1</a:t>
            </a:r>
          </a:p>
          <a:p>
            <a:pPr algn="l"/>
            <a:r>
              <a:rPr lang="en-US" b="0" i="0">
                <a:solidFill>
                  <a:srgbClr val="3D3D4E"/>
                </a:solidFill>
                <a:effectLst/>
                <a:latin typeface="Droid Serif"/>
              </a:rPr>
              <a:t>In the </a:t>
            </a:r>
            <a:r>
              <a:rPr lang="en-US" b="0" i="1">
                <a:solidFill>
                  <a:srgbClr val="3D3D4E"/>
                </a:solidFill>
                <a:effectLst/>
                <a:latin typeface="Droid Serif"/>
              </a:rPr>
              <a:t>first</a:t>
            </a:r>
            <a:r>
              <a:rPr lang="en-US" b="0" i="0">
                <a:solidFill>
                  <a:srgbClr val="3D3D4E"/>
                </a:solidFill>
                <a:effectLst/>
                <a:latin typeface="Droid Serif"/>
              </a:rPr>
              <a:t> method, after the SELECT keyword, the names of the columns that are to be included in the result of the query are specified. The * operator is used if all the columns need to be selected. After the FROM keyword, the tables which need to be joined are specified. In the WHERE clause, the table and column names are specified along with an = operator.</a:t>
            </a:r>
          </a:p>
          <a:p>
            <a:pPr algn="l"/>
            <a:endParaRPr lang="en-US" b="0" i="0">
              <a:solidFill>
                <a:srgbClr val="3D3D4E"/>
              </a:solidFill>
              <a:effectLst/>
              <a:latin typeface="Droid Serif"/>
            </a:endParaRPr>
          </a:p>
          <a:p>
            <a:pPr algn="l"/>
            <a:r>
              <a:rPr lang="en-US" b="0" i="0">
                <a:solidFill>
                  <a:srgbClr val="3D3D4E"/>
                </a:solidFill>
                <a:effectLst/>
                <a:latin typeface="Droid Serif"/>
              </a:rPr>
              <a:t>In the </a:t>
            </a:r>
            <a:r>
              <a:rPr lang="en-US" b="0" i="1">
                <a:solidFill>
                  <a:srgbClr val="3D3D4E"/>
                </a:solidFill>
                <a:effectLst/>
                <a:latin typeface="Droid Serif"/>
              </a:rPr>
              <a:t>second</a:t>
            </a:r>
            <a:r>
              <a:rPr lang="en-US" b="0" i="0">
                <a:solidFill>
                  <a:srgbClr val="3D3D4E"/>
                </a:solidFill>
                <a:effectLst/>
                <a:latin typeface="Droid Serif"/>
              </a:rPr>
              <a:t> method, the JOIN keyword is used to join the tables based on the condition provided after the ON keyword.</a:t>
            </a:r>
          </a:p>
          <a:p>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8</a:t>
            </a:fld>
            <a:endParaRPr lang="en-US"/>
          </a:p>
        </p:txBody>
      </p:sp>
    </p:spTree>
    <p:extLst>
      <p:ext uri="{BB962C8B-B14F-4D97-AF65-F5344CB8AC3E}">
        <p14:creationId xmlns:p14="http://schemas.microsoft.com/office/powerpoint/2010/main" val="497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3D3D4E"/>
                </a:solidFill>
                <a:effectLst/>
                <a:latin typeface="Droid Serif"/>
              </a:rPr>
              <a:t>​Aliases for the actual table names are used to distinguish ​column names from one another since both of the tables have the same name. </a:t>
            </a:r>
            <a:r>
              <a:rPr lang="en-US"/>
              <a:t>T1</a:t>
            </a:r>
            <a:r>
              <a:rPr lang="en-US" b="0" i="0">
                <a:solidFill>
                  <a:srgbClr val="3D3D4E"/>
                </a:solidFill>
                <a:effectLst/>
                <a:latin typeface="Droid Serif"/>
              </a:rPr>
              <a:t> and </a:t>
            </a:r>
            <a:r>
              <a:rPr lang="en-US"/>
              <a:t>T2</a:t>
            </a:r>
            <a:r>
              <a:rPr lang="en-US" b="0" i="0">
                <a:solidFill>
                  <a:srgbClr val="3D3D4E"/>
                </a:solidFill>
                <a:effectLst/>
                <a:latin typeface="Droid Serif"/>
              </a:rPr>
              <a:t> are aliases for the same table.</a:t>
            </a:r>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9</a:t>
            </a:fld>
            <a:endParaRPr lang="en-US"/>
          </a:p>
        </p:txBody>
      </p:sp>
    </p:spTree>
    <p:extLst>
      <p:ext uri="{BB962C8B-B14F-4D97-AF65-F5344CB8AC3E}">
        <p14:creationId xmlns:p14="http://schemas.microsoft.com/office/powerpoint/2010/main" val="40883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10</a:t>
            </a:fld>
            <a:endParaRPr lang="en-US"/>
          </a:p>
        </p:txBody>
      </p:sp>
    </p:spTree>
    <p:extLst>
      <p:ext uri="{BB962C8B-B14F-4D97-AF65-F5344CB8AC3E}">
        <p14:creationId xmlns:p14="http://schemas.microsoft.com/office/powerpoint/2010/main" val="357688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a:solidFill>
                  <a:srgbClr val="40424E"/>
                </a:solidFill>
                <a:effectLst/>
                <a:latin typeface="urw-din"/>
              </a:rPr>
              <a:t>The simplest Join is INNER JOIN.</a:t>
            </a:r>
          </a:p>
          <a:p>
            <a:pPr algn="l" fontAlgn="base">
              <a:buFont typeface="+mj-lt"/>
              <a:buAutoNum type="arabicPeriod"/>
            </a:pPr>
            <a:r>
              <a:rPr lang="en-US" b="1" i="0">
                <a:solidFill>
                  <a:srgbClr val="40424E"/>
                </a:solidFill>
                <a:effectLst/>
                <a:latin typeface="urw-din"/>
              </a:rPr>
              <a:t>INNER JOIN:</a:t>
            </a:r>
            <a:r>
              <a:rPr lang="en-US" b="0" i="0">
                <a:solidFill>
                  <a:srgbClr val="40424E"/>
                </a:solidFill>
                <a:effectLst/>
                <a:latin typeface="urw-din"/>
              </a:rPr>
              <a:t> The INNER JOIN keyword selects all rows from both the tables as long as the condition satisfies. This keyword will create the result-set by combining all rows from both the tables where the condition satisfies </a:t>
            </a:r>
            <a:r>
              <a:rPr lang="en-US" b="0" i="0" err="1">
                <a:solidFill>
                  <a:srgbClr val="40424E"/>
                </a:solidFill>
                <a:effectLst/>
                <a:latin typeface="urw-din"/>
              </a:rPr>
              <a:t>i.e</a:t>
            </a:r>
            <a:r>
              <a:rPr lang="en-US" b="0" i="0">
                <a:solidFill>
                  <a:srgbClr val="40424E"/>
                </a:solidFill>
                <a:effectLst/>
                <a:latin typeface="urw-din"/>
              </a:rPr>
              <a:t> value of the common field will be same.</a:t>
            </a:r>
            <a:br>
              <a:rPr lang="en-US" b="0" i="0">
                <a:solidFill>
                  <a:srgbClr val="40424E"/>
                </a:solidFill>
                <a:effectLst/>
                <a:latin typeface="urw-din"/>
              </a:rPr>
            </a:br>
            <a:r>
              <a:rPr lang="en-US" b="1" i="0" err="1">
                <a:solidFill>
                  <a:srgbClr val="40424E"/>
                </a:solidFill>
                <a:effectLst/>
                <a:latin typeface="urw-din"/>
              </a:rPr>
              <a:t>Syntax</a:t>
            </a:r>
            <a:r>
              <a:rPr lang="en-US" b="0" i="0" err="1">
                <a:solidFill>
                  <a:srgbClr val="40424E"/>
                </a:solidFill>
                <a:effectLst/>
                <a:latin typeface="urw-din"/>
              </a:rPr>
              <a:t>:SELECT</a:t>
            </a:r>
            <a:r>
              <a:rPr lang="en-US" b="0" i="0">
                <a:solidFill>
                  <a:srgbClr val="40424E"/>
                </a:solidFill>
                <a:effectLst/>
                <a:latin typeface="urw-din"/>
              </a:rPr>
              <a:t> table1.column1,table1.column2,table2.column1,.... </a:t>
            </a:r>
          </a:p>
          <a:p>
            <a:pPr algn="l" fontAlgn="base">
              <a:buFont typeface="+mj-lt"/>
              <a:buAutoNum type="arabicPeriod"/>
            </a:pPr>
            <a:r>
              <a:rPr lang="en-US" b="0" i="0">
                <a:solidFill>
                  <a:srgbClr val="40424E"/>
                </a:solidFill>
                <a:effectLst/>
                <a:latin typeface="urw-din"/>
              </a:rPr>
              <a:t>FROM table1 </a:t>
            </a:r>
          </a:p>
          <a:p>
            <a:pPr algn="l" fontAlgn="base">
              <a:buFont typeface="+mj-lt"/>
              <a:buAutoNum type="arabicPeriod"/>
            </a:pPr>
            <a:r>
              <a:rPr lang="en-US" b="0" i="0">
                <a:solidFill>
                  <a:srgbClr val="40424E"/>
                </a:solidFill>
                <a:effectLst/>
                <a:latin typeface="urw-din"/>
              </a:rPr>
              <a:t>INNER JOIN table2 </a:t>
            </a:r>
          </a:p>
          <a:p>
            <a:pPr algn="l" fontAlgn="base">
              <a:buFont typeface="+mj-lt"/>
              <a:buAutoNum type="arabicPeriod"/>
            </a:pPr>
            <a:r>
              <a:rPr lang="en-US" b="0" i="0">
                <a:solidFill>
                  <a:srgbClr val="40424E"/>
                </a:solidFill>
                <a:effectLst/>
                <a:latin typeface="urw-din"/>
              </a:rPr>
              <a:t>ON table1.matching_column = table2.matching_column;</a:t>
            </a:r>
          </a:p>
          <a:p>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11</a:t>
            </a:fld>
            <a:endParaRPr lang="en-US"/>
          </a:p>
        </p:txBody>
      </p:sp>
    </p:spTree>
    <p:extLst>
      <p:ext uri="{BB962C8B-B14F-4D97-AF65-F5344CB8AC3E}">
        <p14:creationId xmlns:p14="http://schemas.microsoft.com/office/powerpoint/2010/main" val="236729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solidFill>
                  <a:srgbClr val="40424E"/>
                </a:solidFill>
                <a:effectLst/>
                <a:latin typeface="urw-din"/>
              </a:rPr>
              <a:t>LEFT JOIN</a:t>
            </a:r>
            <a:r>
              <a:rPr lang="en-US" b="0" i="0">
                <a:solidFill>
                  <a:srgbClr val="40424E"/>
                </a:solidFill>
                <a:effectLst/>
                <a:latin typeface="urw-din"/>
              </a:rPr>
              <a:t>: This join returns all the rows of the table on the left side of the join and matching rows for the table on the right side of join. The rows for which there is no matching row on right side, the result-set will contain </a:t>
            </a:r>
            <a:r>
              <a:rPr lang="en-US" b="0" i="1">
                <a:solidFill>
                  <a:srgbClr val="40424E"/>
                </a:solidFill>
                <a:effectLst/>
                <a:latin typeface="urw-din"/>
              </a:rPr>
              <a:t>null</a:t>
            </a:r>
            <a:r>
              <a:rPr lang="en-US" b="0" i="0">
                <a:solidFill>
                  <a:srgbClr val="40424E"/>
                </a:solidFill>
                <a:effectLst/>
                <a:latin typeface="urw-din"/>
              </a:rPr>
              <a:t>. LEFT JOIN is also known as LEFT OUTER JOIN.</a:t>
            </a:r>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12</a:t>
            </a:fld>
            <a:endParaRPr lang="en-US"/>
          </a:p>
        </p:txBody>
      </p:sp>
    </p:spTree>
    <p:extLst>
      <p:ext uri="{BB962C8B-B14F-4D97-AF65-F5344CB8AC3E}">
        <p14:creationId xmlns:p14="http://schemas.microsoft.com/office/powerpoint/2010/main" val="2259045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solidFill>
                  <a:srgbClr val="40424E"/>
                </a:solidFill>
                <a:effectLst/>
                <a:latin typeface="urw-din"/>
              </a:rPr>
              <a:t>RIGHT JOIN</a:t>
            </a:r>
            <a:r>
              <a:rPr lang="en-US" b="0" i="0">
                <a:solidFill>
                  <a:srgbClr val="40424E"/>
                </a:solidFill>
                <a:effectLst/>
                <a:latin typeface="urw-din"/>
              </a:rPr>
              <a:t>: RIGHT JOIN is similar to LEFT JOIN. This join returns all the rows of the table on the right side of the join and matching rows for the table on the left side of join. The rows for which there is no matching row on left side, the result-set will contain </a:t>
            </a:r>
            <a:r>
              <a:rPr lang="en-US" b="0" i="1">
                <a:solidFill>
                  <a:srgbClr val="40424E"/>
                </a:solidFill>
                <a:effectLst/>
                <a:latin typeface="urw-din"/>
              </a:rPr>
              <a:t>null</a:t>
            </a:r>
            <a:r>
              <a:rPr lang="en-US" b="0" i="0">
                <a:solidFill>
                  <a:srgbClr val="40424E"/>
                </a:solidFill>
                <a:effectLst/>
                <a:latin typeface="urw-din"/>
              </a:rPr>
              <a:t>. RIGHT JOIN is also known as RIGHT OUTER JOIN.</a:t>
            </a:r>
            <a:endParaRPr lang="en-US"/>
          </a:p>
        </p:txBody>
      </p:sp>
      <p:sp>
        <p:nvSpPr>
          <p:cNvPr id="4" name="Slide Number Placeholder 3"/>
          <p:cNvSpPr>
            <a:spLocks noGrp="1"/>
          </p:cNvSpPr>
          <p:nvPr>
            <p:ph type="sldNum" sz="quarter" idx="5"/>
          </p:nvPr>
        </p:nvSpPr>
        <p:spPr/>
        <p:txBody>
          <a:bodyPr/>
          <a:lstStyle/>
          <a:p>
            <a:fld id="{0F35CB25-6608-41D1-8A6D-26894C95F969}" type="slidenum">
              <a:rPr lang="en-US" smtClean="0"/>
              <a:t>13</a:t>
            </a:fld>
            <a:endParaRPr lang="en-US"/>
          </a:p>
        </p:txBody>
      </p:sp>
    </p:spTree>
    <p:extLst>
      <p:ext uri="{BB962C8B-B14F-4D97-AF65-F5344CB8AC3E}">
        <p14:creationId xmlns:p14="http://schemas.microsoft.com/office/powerpoint/2010/main" val="32609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C6C1-8495-4694-851B-E955613CBC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F849D3-AF72-4C3A-B6CD-02D6681A4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867AAC-AD48-4E64-8BA3-E7CB243FC7CD}"/>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5" name="Footer Placeholder 4">
            <a:extLst>
              <a:ext uri="{FF2B5EF4-FFF2-40B4-BE49-F238E27FC236}">
                <a16:creationId xmlns:a16="http://schemas.microsoft.com/office/drawing/2014/main" id="{71EC922F-9C24-4332-BF72-CA3BFCE28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9ABEB-8103-4E19-A093-F20912CBBB7B}"/>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415331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70E5-BBEF-4D62-B940-F760F701D5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654B5B-0695-42AC-A641-CB0AF808E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74C28-5C5C-46FB-ACC6-208A5DAE1753}"/>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5" name="Footer Placeholder 4">
            <a:extLst>
              <a:ext uri="{FF2B5EF4-FFF2-40B4-BE49-F238E27FC236}">
                <a16:creationId xmlns:a16="http://schemas.microsoft.com/office/drawing/2014/main" id="{F3DC0A1D-7ED0-4A72-8B3A-4B3B5FD74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4AD47-8E98-41AE-B09A-C8576F58B972}"/>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24678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21B85-B6A0-4E95-8270-53BF8ABC1C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D5AF85-3574-4662-BF30-71D4DABE05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8C2D9-38A3-4680-BEF5-A87CF4AB7FA4}"/>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5" name="Footer Placeholder 4">
            <a:extLst>
              <a:ext uri="{FF2B5EF4-FFF2-40B4-BE49-F238E27FC236}">
                <a16:creationId xmlns:a16="http://schemas.microsoft.com/office/drawing/2014/main" id="{059CF589-4B91-4DDC-9CB5-9DD97EEFE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44CF7-4621-4D56-8702-05D17DC1C957}"/>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364845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EFE9-0805-40C2-B403-CCF220F66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89A65-45A6-4948-ABCB-33B3D56DB4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1D819-B542-435C-BD85-9F72B094AFE1}"/>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5" name="Footer Placeholder 4">
            <a:extLst>
              <a:ext uri="{FF2B5EF4-FFF2-40B4-BE49-F238E27FC236}">
                <a16:creationId xmlns:a16="http://schemas.microsoft.com/office/drawing/2014/main" id="{FEA01F93-F764-475F-89B4-C8DC54FC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A0B8A-33DC-408C-B8F0-4D99B22E5E8C}"/>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11164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E89F-C721-4EA0-BF90-1184B92B53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26F7D9-9A6A-4989-8F98-98BAF10D78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B394EE-105C-4D02-BA37-C9FD0F60900E}"/>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5" name="Footer Placeholder 4">
            <a:extLst>
              <a:ext uri="{FF2B5EF4-FFF2-40B4-BE49-F238E27FC236}">
                <a16:creationId xmlns:a16="http://schemas.microsoft.com/office/drawing/2014/main" id="{F4F75F34-6F6F-4A98-B7C7-B02F75FD5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C3D8A-D9F3-48D1-AE91-D7CC49E683C0}"/>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244284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7364-013A-4138-A85B-D7EBFF4B95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5269D2-F06E-4996-B0EC-EEEC07550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E8D72-2691-4268-840A-09AAB8FD31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38F815-2668-4095-A0CD-DA461889BAC5}"/>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6" name="Footer Placeholder 5">
            <a:extLst>
              <a:ext uri="{FF2B5EF4-FFF2-40B4-BE49-F238E27FC236}">
                <a16:creationId xmlns:a16="http://schemas.microsoft.com/office/drawing/2014/main" id="{39C0EEED-70A3-4791-B079-0074CB0E1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688B4-DF66-433C-848F-A62AEFDF8AA2}"/>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26522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9D03-79C6-4A4B-A689-46D09AAE62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6BB1F8-187A-4BA8-B2EE-6F5BA0B25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37ABF-40C4-41F9-B4C3-6699452033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C80356-49CE-4E45-B7C1-FCB7DFCB0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E1D8D2-DB25-4DC9-A15F-777C28E7ED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E22335-A655-47F3-9784-97780C831185}"/>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8" name="Footer Placeholder 7">
            <a:extLst>
              <a:ext uri="{FF2B5EF4-FFF2-40B4-BE49-F238E27FC236}">
                <a16:creationId xmlns:a16="http://schemas.microsoft.com/office/drawing/2014/main" id="{5DF54E22-797C-4F49-8E39-B625693893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15E826-E8B0-4B00-A48A-E2A784DD2C38}"/>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314621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8787-0BCF-4B25-A7E8-8F4B5FADAD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95BD7B-264F-4ACC-BE7A-CFBCC10CD2A8}"/>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4" name="Footer Placeholder 3">
            <a:extLst>
              <a:ext uri="{FF2B5EF4-FFF2-40B4-BE49-F238E27FC236}">
                <a16:creationId xmlns:a16="http://schemas.microsoft.com/office/drawing/2014/main" id="{D6F5A170-6BCC-4631-ADC7-38321DB25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D6219-08F0-4C73-8B0B-6765D0B583C7}"/>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381071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97F605-A19C-476D-9181-BEB116FAB12A}"/>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3" name="Footer Placeholder 2">
            <a:extLst>
              <a:ext uri="{FF2B5EF4-FFF2-40B4-BE49-F238E27FC236}">
                <a16:creationId xmlns:a16="http://schemas.microsoft.com/office/drawing/2014/main" id="{08021A30-7D2D-4546-A308-FC58AF1BE3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C4BF9-080A-4425-ACF3-601E2EC1BFED}"/>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61527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1B0D-79C8-4C82-B3C9-CB5C0DF36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00B41B-7453-4950-B0FC-0D8B9AADE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712163-526B-4AE2-829A-F60C6864B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B1B769-4467-4185-B034-7B057FB64D40}"/>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6" name="Footer Placeholder 5">
            <a:extLst>
              <a:ext uri="{FF2B5EF4-FFF2-40B4-BE49-F238E27FC236}">
                <a16:creationId xmlns:a16="http://schemas.microsoft.com/office/drawing/2014/main" id="{13812400-EDB6-4BDD-928B-38E7557FD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CCAC1-C502-4296-9A85-BDF8C3E656B2}"/>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101863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0645-4573-4779-BAC3-CBF459F09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D6FB6E-1615-4DBB-8E3B-8CEF3F3346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834536-27C4-4CB4-8663-30DDC6840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766E8-A675-433C-A000-E463F7CB4244}"/>
              </a:ext>
            </a:extLst>
          </p:cNvPr>
          <p:cNvSpPr>
            <a:spLocks noGrp="1"/>
          </p:cNvSpPr>
          <p:nvPr>
            <p:ph type="dt" sz="half" idx="10"/>
          </p:nvPr>
        </p:nvSpPr>
        <p:spPr/>
        <p:txBody>
          <a:bodyPr/>
          <a:lstStyle/>
          <a:p>
            <a:fld id="{901B1C1F-2D11-4D32-AADF-A1C3AB365E55}" type="datetimeFigureOut">
              <a:rPr lang="en-US" smtClean="0"/>
              <a:t>5/18/2023</a:t>
            </a:fld>
            <a:endParaRPr lang="en-US"/>
          </a:p>
        </p:txBody>
      </p:sp>
      <p:sp>
        <p:nvSpPr>
          <p:cNvPr id="6" name="Footer Placeholder 5">
            <a:extLst>
              <a:ext uri="{FF2B5EF4-FFF2-40B4-BE49-F238E27FC236}">
                <a16:creationId xmlns:a16="http://schemas.microsoft.com/office/drawing/2014/main" id="{007FF32B-D457-49A7-A666-651ABC946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1F653-4702-455E-BB5C-EF15A17DF8B6}"/>
              </a:ext>
            </a:extLst>
          </p:cNvPr>
          <p:cNvSpPr>
            <a:spLocks noGrp="1"/>
          </p:cNvSpPr>
          <p:nvPr>
            <p:ph type="sldNum" sz="quarter" idx="12"/>
          </p:nvPr>
        </p:nvSpPr>
        <p:spPr/>
        <p:txBody>
          <a:bodyPr/>
          <a:lstStyle/>
          <a:p>
            <a:fld id="{3D085077-0839-4080-96EA-A75406D9C263}" type="slidenum">
              <a:rPr lang="en-US" smtClean="0"/>
              <a:t>‹#›</a:t>
            </a:fld>
            <a:endParaRPr lang="en-US"/>
          </a:p>
        </p:txBody>
      </p:sp>
    </p:spTree>
    <p:extLst>
      <p:ext uri="{BB962C8B-B14F-4D97-AF65-F5344CB8AC3E}">
        <p14:creationId xmlns:p14="http://schemas.microsoft.com/office/powerpoint/2010/main" val="216702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DF372-5C56-48CA-84C5-8C376B65F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C71244-B0F8-4197-9245-413E687BB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7D44-5271-451A-9053-A77069C2B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B1C1F-2D11-4D32-AADF-A1C3AB365E55}" type="datetimeFigureOut">
              <a:rPr lang="en-US" smtClean="0"/>
              <a:t>5/18/2023</a:t>
            </a:fld>
            <a:endParaRPr lang="en-US"/>
          </a:p>
        </p:txBody>
      </p:sp>
      <p:sp>
        <p:nvSpPr>
          <p:cNvPr id="5" name="Footer Placeholder 4">
            <a:extLst>
              <a:ext uri="{FF2B5EF4-FFF2-40B4-BE49-F238E27FC236}">
                <a16:creationId xmlns:a16="http://schemas.microsoft.com/office/drawing/2014/main" id="{8461EB0A-77E7-46D9-B22E-9CC04AF20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0E082D-6C4E-4DEC-9F97-7D5DDE965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85077-0839-4080-96EA-A75406D9C263}" type="slidenum">
              <a:rPr lang="en-US" smtClean="0"/>
              <a:t>‹#›</a:t>
            </a:fld>
            <a:endParaRPr lang="en-US"/>
          </a:p>
        </p:txBody>
      </p:sp>
    </p:spTree>
    <p:extLst>
      <p:ext uri="{BB962C8B-B14F-4D97-AF65-F5344CB8AC3E}">
        <p14:creationId xmlns:p14="http://schemas.microsoft.com/office/powerpoint/2010/main" val="24449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7.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F429C5-EEF8-4826-8C4F-C6D77AE049EB}"/>
              </a:ext>
            </a:extLst>
          </p:cNvPr>
          <p:cNvSpPr>
            <a:spLocks noGrp="1"/>
          </p:cNvSpPr>
          <p:nvPr>
            <p:ph type="subTitle" idx="1"/>
          </p:nvPr>
        </p:nvSpPr>
        <p:spPr>
          <a:xfrm>
            <a:off x="1524000" y="2459038"/>
            <a:ext cx="9144000" cy="1655762"/>
          </a:xfrm>
        </p:spPr>
        <p:txBody>
          <a:bodyPr>
            <a:normAutofit/>
          </a:bodyPr>
          <a:lstStyle/>
          <a:p>
            <a:r>
              <a:rPr lang="en-US" sz="7200" b="1"/>
              <a:t>SUBQUERY</a:t>
            </a:r>
          </a:p>
        </p:txBody>
      </p:sp>
    </p:spTree>
    <p:extLst>
      <p:ext uri="{BB962C8B-B14F-4D97-AF65-F5344CB8AC3E}">
        <p14:creationId xmlns:p14="http://schemas.microsoft.com/office/powerpoint/2010/main" val="84467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B3313C-CF70-40FF-960C-10B183AE5A92}"/>
              </a:ext>
            </a:extLst>
          </p:cNvPr>
          <p:cNvPicPr>
            <a:picLocks noChangeAspect="1"/>
          </p:cNvPicPr>
          <p:nvPr/>
        </p:nvPicPr>
        <p:blipFill rotWithShape="1">
          <a:blip r:embed="rId3"/>
          <a:srcRect t="2238"/>
          <a:stretch/>
        </p:blipFill>
        <p:spPr>
          <a:xfrm>
            <a:off x="261111" y="51887"/>
            <a:ext cx="11659492" cy="6635723"/>
          </a:xfrm>
          <a:prstGeom prst="rect">
            <a:avLst/>
          </a:prstGeom>
        </p:spPr>
      </p:pic>
    </p:spTree>
    <p:extLst>
      <p:ext uri="{BB962C8B-B14F-4D97-AF65-F5344CB8AC3E}">
        <p14:creationId xmlns:p14="http://schemas.microsoft.com/office/powerpoint/2010/main" val="182835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5A93A9-60AF-4753-BD2E-198A806BA5A5}"/>
              </a:ext>
            </a:extLst>
          </p:cNvPr>
          <p:cNvPicPr>
            <a:picLocks noChangeAspect="1"/>
          </p:cNvPicPr>
          <p:nvPr/>
        </p:nvPicPr>
        <p:blipFill>
          <a:blip r:embed="rId3"/>
          <a:stretch>
            <a:fillRect/>
          </a:stretch>
        </p:blipFill>
        <p:spPr>
          <a:xfrm>
            <a:off x="0" y="201881"/>
            <a:ext cx="12192000" cy="6656120"/>
          </a:xfrm>
          <a:prstGeom prst="rect">
            <a:avLst/>
          </a:prstGeom>
        </p:spPr>
      </p:pic>
    </p:spTree>
    <p:extLst>
      <p:ext uri="{BB962C8B-B14F-4D97-AF65-F5344CB8AC3E}">
        <p14:creationId xmlns:p14="http://schemas.microsoft.com/office/powerpoint/2010/main" val="187593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CF6F17-9735-4135-AC52-7587139D9B13}"/>
              </a:ext>
            </a:extLst>
          </p:cNvPr>
          <p:cNvPicPr>
            <a:picLocks noChangeAspect="1"/>
          </p:cNvPicPr>
          <p:nvPr/>
        </p:nvPicPr>
        <p:blipFill>
          <a:blip r:embed="rId3"/>
          <a:stretch>
            <a:fillRect/>
          </a:stretch>
        </p:blipFill>
        <p:spPr>
          <a:xfrm>
            <a:off x="0" y="46744"/>
            <a:ext cx="12077179" cy="6644244"/>
          </a:xfrm>
          <a:prstGeom prst="rect">
            <a:avLst/>
          </a:prstGeom>
        </p:spPr>
      </p:pic>
    </p:spTree>
    <p:extLst>
      <p:ext uri="{BB962C8B-B14F-4D97-AF65-F5344CB8AC3E}">
        <p14:creationId xmlns:p14="http://schemas.microsoft.com/office/powerpoint/2010/main" val="191455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C1087F-55C1-44C0-AC68-0104A0FC0C1B}"/>
              </a:ext>
            </a:extLst>
          </p:cNvPr>
          <p:cNvPicPr>
            <a:picLocks noChangeAspect="1"/>
          </p:cNvPicPr>
          <p:nvPr/>
        </p:nvPicPr>
        <p:blipFill>
          <a:blip r:embed="rId3"/>
          <a:stretch>
            <a:fillRect/>
          </a:stretch>
        </p:blipFill>
        <p:spPr>
          <a:xfrm>
            <a:off x="0" y="49728"/>
            <a:ext cx="12192000" cy="6751122"/>
          </a:xfrm>
          <a:prstGeom prst="rect">
            <a:avLst/>
          </a:prstGeom>
        </p:spPr>
      </p:pic>
    </p:spTree>
    <p:extLst>
      <p:ext uri="{BB962C8B-B14F-4D97-AF65-F5344CB8AC3E}">
        <p14:creationId xmlns:p14="http://schemas.microsoft.com/office/powerpoint/2010/main" val="41371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B7DB70-AD59-4498-AB69-0FE356CD2D9C}"/>
              </a:ext>
            </a:extLst>
          </p:cNvPr>
          <p:cNvPicPr>
            <a:picLocks noChangeAspect="1"/>
          </p:cNvPicPr>
          <p:nvPr/>
        </p:nvPicPr>
        <p:blipFill>
          <a:blip r:embed="rId3"/>
          <a:stretch>
            <a:fillRect/>
          </a:stretch>
        </p:blipFill>
        <p:spPr>
          <a:xfrm>
            <a:off x="0" y="142504"/>
            <a:ext cx="12192000" cy="6715496"/>
          </a:xfrm>
          <a:prstGeom prst="rect">
            <a:avLst/>
          </a:prstGeom>
        </p:spPr>
      </p:pic>
    </p:spTree>
    <p:extLst>
      <p:ext uri="{BB962C8B-B14F-4D97-AF65-F5344CB8AC3E}">
        <p14:creationId xmlns:p14="http://schemas.microsoft.com/office/powerpoint/2010/main" val="219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47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2359B-CCF6-427C-9095-59B6CF319A46}"/>
              </a:ext>
            </a:extLst>
          </p:cNvPr>
          <p:cNvPicPr>
            <a:picLocks noChangeAspect="1"/>
          </p:cNvPicPr>
          <p:nvPr/>
        </p:nvPicPr>
        <p:blipFill rotWithShape="1">
          <a:blip r:embed="rId3"/>
          <a:srcRect b="20262"/>
          <a:stretch/>
        </p:blipFill>
        <p:spPr>
          <a:xfrm>
            <a:off x="314200" y="137931"/>
            <a:ext cx="11631767" cy="1168356"/>
          </a:xfrm>
          <a:prstGeom prst="rect">
            <a:avLst/>
          </a:prstGeom>
        </p:spPr>
      </p:pic>
      <p:sp>
        <p:nvSpPr>
          <p:cNvPr id="2" name="Rectangle 1"/>
          <p:cNvSpPr/>
          <p:nvPr/>
        </p:nvSpPr>
        <p:spPr>
          <a:xfrm>
            <a:off x="447303" y="1199412"/>
            <a:ext cx="11498663" cy="5632311"/>
          </a:xfrm>
          <a:prstGeom prst="rect">
            <a:avLst/>
          </a:prstGeom>
        </p:spPr>
        <p:txBody>
          <a:bodyPr wrap="square">
            <a:spAutoFit/>
          </a:bodyPr>
          <a:lstStyle/>
          <a:p>
            <a:r>
              <a:rPr lang="en-US" sz="2400"/>
              <a:t>Subquery can be simply defined as a query within another query. A Subquery or Inner query or a Nested query is a query within another SQL query. </a:t>
            </a:r>
          </a:p>
          <a:p>
            <a:r>
              <a:rPr lang="en-US" sz="2400"/>
              <a:t>A subquery may occur in :</a:t>
            </a:r>
          </a:p>
          <a:p>
            <a:pPr lvl="1"/>
            <a:r>
              <a:rPr lang="en-US" sz="2400" b="1"/>
              <a:t>- A SELECT clause</a:t>
            </a:r>
          </a:p>
          <a:p>
            <a:pPr lvl="1"/>
            <a:r>
              <a:rPr lang="en-US" sz="2400" b="1"/>
              <a:t>- A FROM clause</a:t>
            </a:r>
          </a:p>
          <a:p>
            <a:pPr lvl="1"/>
            <a:r>
              <a:rPr lang="en-US" sz="2400" b="1"/>
              <a:t>- A WHERE clause</a:t>
            </a:r>
          </a:p>
          <a:p>
            <a:r>
              <a:rPr lang="en-US" sz="2400"/>
              <a:t>The subquery can be nested inside a SELECT, INSERT, UPDATE, or DELETE statement or inside another subquery.</a:t>
            </a:r>
          </a:p>
          <a:p>
            <a:r>
              <a:rPr lang="en-US" sz="2400"/>
              <a:t>A subquery is usually added within the WHERE Clause of another SQL SELECT statement.</a:t>
            </a:r>
          </a:p>
          <a:p>
            <a:r>
              <a:rPr lang="en-US" sz="2400"/>
              <a:t>You can use the comparison operators, such as &gt;, &lt;, or =. The comparison operator can also be a multiple-row operator, such as IN, ANY, or ALL.</a:t>
            </a:r>
          </a:p>
          <a:p>
            <a:r>
              <a:rPr lang="en-US" sz="2400"/>
              <a:t>A subquery is also called an inner query or inner select, while the statement containing a subquery is also called an outer query or outer select.</a:t>
            </a:r>
          </a:p>
          <a:p>
            <a:r>
              <a:rPr lang="en-US" sz="2400"/>
              <a:t>The inner query executes first before its parent query so that the results of an inner query can be passed to the outer query.</a:t>
            </a:r>
            <a:endParaRPr lang="en-IN"/>
          </a:p>
        </p:txBody>
      </p:sp>
    </p:spTree>
    <p:extLst>
      <p:ext uri="{BB962C8B-B14F-4D97-AF65-F5344CB8AC3E}">
        <p14:creationId xmlns:p14="http://schemas.microsoft.com/office/powerpoint/2010/main" val="29466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2359B-CCF6-427C-9095-59B6CF319A46}"/>
              </a:ext>
            </a:extLst>
          </p:cNvPr>
          <p:cNvPicPr>
            <a:picLocks noChangeAspect="1"/>
          </p:cNvPicPr>
          <p:nvPr/>
        </p:nvPicPr>
        <p:blipFill>
          <a:blip r:embed="rId3"/>
          <a:stretch>
            <a:fillRect/>
          </a:stretch>
        </p:blipFill>
        <p:spPr>
          <a:xfrm>
            <a:off x="314200" y="292306"/>
            <a:ext cx="11631767" cy="1465242"/>
          </a:xfrm>
          <a:prstGeom prst="rect">
            <a:avLst/>
          </a:prstGeom>
        </p:spPr>
      </p:pic>
      <p:sp>
        <p:nvSpPr>
          <p:cNvPr id="18" name="TextBox 17">
            <a:extLst>
              <a:ext uri="{FF2B5EF4-FFF2-40B4-BE49-F238E27FC236}">
                <a16:creationId xmlns:a16="http://schemas.microsoft.com/office/drawing/2014/main" id="{E3ACB929-032E-41BB-8630-12C3C9ACB6DC}"/>
              </a:ext>
            </a:extLst>
          </p:cNvPr>
          <p:cNvSpPr txBox="1"/>
          <p:nvPr/>
        </p:nvSpPr>
        <p:spPr>
          <a:xfrm>
            <a:off x="510639" y="1615044"/>
            <a:ext cx="5201392" cy="2862322"/>
          </a:xfrm>
          <a:prstGeom prst="rect">
            <a:avLst/>
          </a:prstGeom>
          <a:noFill/>
        </p:spPr>
        <p:txBody>
          <a:bodyPr wrap="square">
            <a:spAutoFit/>
          </a:bodyPr>
          <a:lstStyle/>
          <a:p>
            <a:pPr algn="just"/>
            <a:r>
              <a:rPr lang="en-US" b="1"/>
              <a:t>A subquery is a SELECT statement nested inside another statement such as SELECT, INSERT, UPDATE, or DELETE. Typically, you can use a subquery anywhere that you use an expression. </a:t>
            </a:r>
          </a:p>
          <a:p>
            <a:pPr algn="just"/>
            <a:r>
              <a:rPr lang="en-US" b="1"/>
              <a:t>Oracle allows a maximum nesting of 255 subquery levels in a WHERE clause. There is no limit for nesting subqueries expressed in a FROM clause. In practice, the limit of 255 levels is not really a limit at all because it is rare to encounter subqueries nested beyond three or four levels.</a:t>
            </a:r>
          </a:p>
        </p:txBody>
      </p:sp>
      <p:pic>
        <p:nvPicPr>
          <p:cNvPr id="14" name="Picture 13">
            <a:extLst>
              <a:ext uri="{FF2B5EF4-FFF2-40B4-BE49-F238E27FC236}">
                <a16:creationId xmlns:a16="http://schemas.microsoft.com/office/drawing/2014/main" id="{6BDF2BFD-44A3-405F-B0B3-9E0FDF1F4AF8}"/>
              </a:ext>
            </a:extLst>
          </p:cNvPr>
          <p:cNvPicPr>
            <a:picLocks noChangeAspect="1"/>
          </p:cNvPicPr>
          <p:nvPr/>
        </p:nvPicPr>
        <p:blipFill>
          <a:blip r:embed="rId4"/>
          <a:stretch>
            <a:fillRect/>
          </a:stretch>
        </p:blipFill>
        <p:spPr>
          <a:xfrm>
            <a:off x="6130083" y="2142970"/>
            <a:ext cx="5716062" cy="2159640"/>
          </a:xfrm>
          <a:prstGeom prst="rect">
            <a:avLst/>
          </a:prstGeom>
        </p:spPr>
      </p:pic>
      <p:sp>
        <p:nvSpPr>
          <p:cNvPr id="22" name="TextBox 21">
            <a:extLst>
              <a:ext uri="{FF2B5EF4-FFF2-40B4-BE49-F238E27FC236}">
                <a16:creationId xmlns:a16="http://schemas.microsoft.com/office/drawing/2014/main" id="{85BA5A55-243D-45D3-A1BA-E4075DEC50FD}"/>
              </a:ext>
            </a:extLst>
          </p:cNvPr>
          <p:cNvSpPr txBox="1"/>
          <p:nvPr/>
        </p:nvSpPr>
        <p:spPr>
          <a:xfrm>
            <a:off x="6094022" y="1557493"/>
            <a:ext cx="6097978" cy="400110"/>
          </a:xfrm>
          <a:prstGeom prst="rect">
            <a:avLst/>
          </a:prstGeom>
          <a:noFill/>
        </p:spPr>
        <p:txBody>
          <a:bodyPr wrap="square">
            <a:spAutoFit/>
          </a:bodyPr>
          <a:lstStyle/>
          <a:p>
            <a:pPr marL="30480" marR="30480" algn="just">
              <a:spcBef>
                <a:spcPts val="600"/>
              </a:spcBef>
              <a:spcAft>
                <a:spcPts val="720"/>
              </a:spcAft>
            </a:pPr>
            <a:r>
              <a:rPr lang="en-US" sz="2000" b="1">
                <a:effectLst/>
                <a:latin typeface="Calibri" panose="020F0502020204030204" pitchFamily="34" charset="0"/>
                <a:ea typeface="Times New Roman" panose="02020603050405020304" pitchFamily="18" charset="0"/>
              </a:rPr>
              <a:t>The complete syntax of a subquery is:</a:t>
            </a:r>
            <a:endParaRPr lang="en-US" sz="1200">
              <a:effectLst/>
              <a:latin typeface="Times New Roman" panose="02020603050405020304" pitchFamily="18" charset="0"/>
              <a:ea typeface="Times New Roman" panose="02020603050405020304" pitchFamily="18" charset="0"/>
            </a:endParaRPr>
          </a:p>
        </p:txBody>
      </p:sp>
      <p:pic>
        <p:nvPicPr>
          <p:cNvPr id="24" name="Picture 23">
            <a:extLst>
              <a:ext uri="{FF2B5EF4-FFF2-40B4-BE49-F238E27FC236}">
                <a16:creationId xmlns:a16="http://schemas.microsoft.com/office/drawing/2014/main" id="{AD009DC2-0FBB-46B5-B4B9-50A00A49FE16}"/>
              </a:ext>
            </a:extLst>
          </p:cNvPr>
          <p:cNvPicPr>
            <a:picLocks noChangeAspect="1"/>
          </p:cNvPicPr>
          <p:nvPr/>
        </p:nvPicPr>
        <p:blipFill>
          <a:blip r:embed="rId5"/>
          <a:stretch>
            <a:fillRect/>
          </a:stretch>
        </p:blipFill>
        <p:spPr>
          <a:xfrm>
            <a:off x="6094022" y="4771158"/>
            <a:ext cx="5376331" cy="1380259"/>
          </a:xfrm>
          <a:prstGeom prst="rect">
            <a:avLst/>
          </a:prstGeom>
        </p:spPr>
      </p:pic>
      <p:pic>
        <p:nvPicPr>
          <p:cNvPr id="26" name="Picture 25">
            <a:extLst>
              <a:ext uri="{FF2B5EF4-FFF2-40B4-BE49-F238E27FC236}">
                <a16:creationId xmlns:a16="http://schemas.microsoft.com/office/drawing/2014/main" id="{18DB28A3-E41B-4F3F-A2D8-AB9CF2DE3070}"/>
              </a:ext>
            </a:extLst>
          </p:cNvPr>
          <p:cNvPicPr>
            <a:picLocks noChangeAspect="1"/>
          </p:cNvPicPr>
          <p:nvPr/>
        </p:nvPicPr>
        <p:blipFill>
          <a:blip r:embed="rId6"/>
          <a:stretch>
            <a:fillRect/>
          </a:stretch>
        </p:blipFill>
        <p:spPr>
          <a:xfrm>
            <a:off x="510639" y="4771158"/>
            <a:ext cx="4907588" cy="1380259"/>
          </a:xfrm>
          <a:prstGeom prst="rect">
            <a:avLst/>
          </a:prstGeom>
        </p:spPr>
      </p:pic>
    </p:spTree>
    <p:extLst>
      <p:ext uri="{BB962C8B-B14F-4D97-AF65-F5344CB8AC3E}">
        <p14:creationId xmlns:p14="http://schemas.microsoft.com/office/powerpoint/2010/main" val="78073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B5022E-AE6F-4534-BBC5-BE1BDF1BCF48}"/>
              </a:ext>
            </a:extLst>
          </p:cNvPr>
          <p:cNvPicPr>
            <a:picLocks noChangeAspect="1"/>
          </p:cNvPicPr>
          <p:nvPr/>
        </p:nvPicPr>
        <p:blipFill rotWithShape="1">
          <a:blip r:embed="rId2"/>
          <a:srcRect b="29177"/>
          <a:stretch/>
        </p:blipFill>
        <p:spPr>
          <a:xfrm>
            <a:off x="314200" y="197306"/>
            <a:ext cx="11631767" cy="1037730"/>
          </a:xfrm>
          <a:prstGeom prst="rect">
            <a:avLst/>
          </a:prstGeom>
        </p:spPr>
      </p:pic>
      <p:sp>
        <p:nvSpPr>
          <p:cNvPr id="2" name="Rectangle 1"/>
          <p:cNvSpPr/>
          <p:nvPr/>
        </p:nvSpPr>
        <p:spPr>
          <a:xfrm>
            <a:off x="756062" y="1348287"/>
            <a:ext cx="4991596" cy="2062103"/>
          </a:xfrm>
          <a:prstGeom prst="rect">
            <a:avLst/>
          </a:prstGeom>
        </p:spPr>
        <p:txBody>
          <a:bodyPr wrap="square">
            <a:spAutoFit/>
          </a:bodyPr>
          <a:lstStyle/>
          <a:p>
            <a:r>
              <a:rPr lang="en-US" sz="3200" b="1"/>
              <a:t>Enlist the names of students who have secured marks more than the average of all students in CPP.</a:t>
            </a:r>
          </a:p>
        </p:txBody>
      </p:sp>
      <p:grpSp>
        <p:nvGrpSpPr>
          <p:cNvPr id="7" name="Group 6"/>
          <p:cNvGrpSpPr/>
          <p:nvPr/>
        </p:nvGrpSpPr>
        <p:grpSpPr>
          <a:xfrm>
            <a:off x="730768" y="3410390"/>
            <a:ext cx="5551279" cy="2554545"/>
            <a:chOff x="730768" y="3410390"/>
            <a:chExt cx="5551279" cy="2554545"/>
          </a:xfrm>
        </p:grpSpPr>
        <p:sp>
          <p:nvSpPr>
            <p:cNvPr id="22" name="Rounded Rectangle 21"/>
            <p:cNvSpPr/>
            <p:nvPr/>
          </p:nvSpPr>
          <p:spPr>
            <a:xfrm>
              <a:off x="3078480" y="4487609"/>
              <a:ext cx="2948940" cy="43747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730768" y="4964811"/>
              <a:ext cx="2347712" cy="43747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730768" y="5457253"/>
              <a:ext cx="4062212" cy="43747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30768" y="3410390"/>
              <a:ext cx="5551279" cy="2554545"/>
            </a:xfrm>
            <a:prstGeom prst="rect">
              <a:avLst/>
            </a:prstGeom>
          </p:spPr>
          <p:txBody>
            <a:bodyPr wrap="square">
              <a:spAutoFit/>
            </a:bodyPr>
            <a:lstStyle/>
            <a:p>
              <a:r>
                <a:rPr lang="en-US" sz="3200"/>
                <a:t>select name </a:t>
              </a:r>
            </a:p>
            <a:p>
              <a:r>
                <a:rPr lang="en-US" sz="3200"/>
                <a:t>from students </a:t>
              </a:r>
            </a:p>
            <a:p>
              <a:r>
                <a:rPr lang="en-US" sz="3200"/>
                <a:t>where mark&gt; (select </a:t>
              </a:r>
              <a:r>
                <a:rPr lang="en-US" sz="3200" err="1"/>
                <a:t>avg</a:t>
              </a:r>
              <a:r>
                <a:rPr lang="en-US" sz="3200"/>
                <a:t>(mark) from student</a:t>
              </a:r>
            </a:p>
            <a:p>
              <a:r>
                <a:rPr lang="en-US" sz="3200"/>
                <a:t>Where subject = ‘CPP’);</a:t>
              </a:r>
            </a:p>
          </p:txBody>
        </p:sp>
      </p:grpSp>
      <p:sp>
        <p:nvSpPr>
          <p:cNvPr id="9" name="Rectangle 8"/>
          <p:cNvSpPr/>
          <p:nvPr/>
        </p:nvSpPr>
        <p:spPr>
          <a:xfrm>
            <a:off x="6130083" y="1463036"/>
            <a:ext cx="5815884" cy="1077218"/>
          </a:xfrm>
          <a:prstGeom prst="rect">
            <a:avLst/>
          </a:prstGeom>
        </p:spPr>
        <p:txBody>
          <a:bodyPr wrap="square">
            <a:spAutoFit/>
          </a:bodyPr>
          <a:lstStyle/>
          <a:p>
            <a:r>
              <a:rPr lang="en-US" sz="3200" b="1"/>
              <a:t>Find the Students who are living in the same area as ‘Deep’</a:t>
            </a:r>
          </a:p>
        </p:txBody>
      </p:sp>
      <p:grpSp>
        <p:nvGrpSpPr>
          <p:cNvPr id="13" name="Group 12"/>
          <p:cNvGrpSpPr/>
          <p:nvPr/>
        </p:nvGrpSpPr>
        <p:grpSpPr>
          <a:xfrm>
            <a:off x="6162590" y="3413057"/>
            <a:ext cx="5783377" cy="2062103"/>
            <a:chOff x="6130083" y="2768254"/>
            <a:chExt cx="5783377" cy="2062103"/>
          </a:xfrm>
        </p:grpSpPr>
        <p:sp>
          <p:nvSpPr>
            <p:cNvPr id="24" name="Rounded Rectangle 23"/>
            <p:cNvSpPr/>
            <p:nvPr/>
          </p:nvSpPr>
          <p:spPr>
            <a:xfrm>
              <a:off x="6130083" y="4333119"/>
              <a:ext cx="4001469" cy="42223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6162588" y="3835881"/>
              <a:ext cx="2542499" cy="42223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8473440" y="3377074"/>
              <a:ext cx="2157984" cy="42223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162589" y="2768254"/>
              <a:ext cx="5750871" cy="2062103"/>
            </a:xfrm>
            <a:prstGeom prst="rect">
              <a:avLst/>
            </a:prstGeom>
          </p:spPr>
          <p:txBody>
            <a:bodyPr wrap="square">
              <a:spAutoFit/>
            </a:bodyPr>
            <a:lstStyle/>
            <a:p>
              <a:r>
                <a:rPr lang="en-US" sz="3200"/>
                <a:t>select * from students</a:t>
              </a:r>
            </a:p>
            <a:p>
              <a:r>
                <a:rPr lang="en-US" sz="3200"/>
                <a:t>where area = (select area </a:t>
              </a:r>
            </a:p>
            <a:p>
              <a:r>
                <a:rPr lang="en-US" sz="3200"/>
                <a:t>from students </a:t>
              </a:r>
            </a:p>
            <a:p>
              <a:r>
                <a:rPr lang="en-US" sz="3200"/>
                <a:t>where name = ‘Deep’);</a:t>
              </a:r>
            </a:p>
          </p:txBody>
        </p:sp>
      </p:grpSp>
    </p:spTree>
    <p:extLst>
      <p:ext uri="{BB962C8B-B14F-4D97-AF65-F5344CB8AC3E}">
        <p14:creationId xmlns:p14="http://schemas.microsoft.com/office/powerpoint/2010/main" val="396893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B5022E-AE6F-4534-BBC5-BE1BDF1BCF48}"/>
              </a:ext>
            </a:extLst>
          </p:cNvPr>
          <p:cNvPicPr>
            <a:picLocks noChangeAspect="1"/>
          </p:cNvPicPr>
          <p:nvPr/>
        </p:nvPicPr>
        <p:blipFill rotWithShape="1">
          <a:blip r:embed="rId2"/>
          <a:srcRect b="28420"/>
          <a:stretch/>
        </p:blipFill>
        <p:spPr>
          <a:xfrm>
            <a:off x="314200" y="206962"/>
            <a:ext cx="11631767" cy="1048814"/>
          </a:xfrm>
          <a:prstGeom prst="rect">
            <a:avLst/>
          </a:prstGeom>
        </p:spPr>
      </p:pic>
      <p:sp>
        <p:nvSpPr>
          <p:cNvPr id="2" name="Rectangle 1"/>
          <p:cNvSpPr/>
          <p:nvPr/>
        </p:nvSpPr>
        <p:spPr>
          <a:xfrm>
            <a:off x="402336" y="1362885"/>
            <a:ext cx="11543631" cy="4832092"/>
          </a:xfrm>
          <a:prstGeom prst="rect">
            <a:avLst/>
          </a:prstGeom>
        </p:spPr>
        <p:txBody>
          <a:bodyPr wrap="square">
            <a:spAutoFit/>
          </a:bodyPr>
          <a:lstStyle/>
          <a:p>
            <a:r>
              <a:rPr lang="en-US" sz="2800" b="1"/>
              <a:t>Single Row:</a:t>
            </a:r>
          </a:p>
          <a:p>
            <a:pPr marL="457200" indent="-457200">
              <a:buFont typeface="Arial" panose="020B0604020202020204" pitchFamily="34" charset="0"/>
              <a:buChar char="•"/>
            </a:pPr>
            <a:r>
              <a:rPr lang="en-US" sz="2800"/>
              <a:t>Sub query which returns single row output. </a:t>
            </a:r>
          </a:p>
          <a:p>
            <a:pPr marL="457200" indent="-457200">
              <a:buFont typeface="Arial" panose="020B0604020202020204" pitchFamily="34" charset="0"/>
              <a:buChar char="•"/>
            </a:pPr>
            <a:r>
              <a:rPr lang="en-US" sz="2800"/>
              <a:t>A single row subquery returns zero or one row to the outer SQL statement.</a:t>
            </a:r>
          </a:p>
          <a:p>
            <a:pPr marL="457200" indent="-457200">
              <a:buFont typeface="Arial" panose="020B0604020202020204" pitchFamily="34" charset="0"/>
              <a:buChar char="•"/>
            </a:pPr>
            <a:r>
              <a:rPr lang="en-US" sz="2800"/>
              <a:t>Single row comparison operators i.e. &gt;,= are used with WHERE conditions.</a:t>
            </a:r>
          </a:p>
          <a:p>
            <a:endParaRPr lang="en-US" sz="2800"/>
          </a:p>
          <a:p>
            <a:r>
              <a:rPr lang="en-US" sz="2800" b="1"/>
              <a:t> Multiple Row:</a:t>
            </a:r>
          </a:p>
          <a:p>
            <a:pPr marL="457200" indent="-457200">
              <a:buFont typeface="Arial" panose="020B0604020202020204" pitchFamily="34" charset="0"/>
              <a:buChar char="•"/>
            </a:pPr>
            <a:r>
              <a:rPr lang="en-US" sz="2800"/>
              <a:t>The subquery returns more than one row. </a:t>
            </a:r>
          </a:p>
          <a:p>
            <a:pPr marL="457200" indent="-457200">
              <a:buFont typeface="Arial" panose="020B0604020202020204" pitchFamily="34" charset="0"/>
              <a:buChar char="•"/>
            </a:pPr>
            <a:r>
              <a:rPr lang="en-US" sz="2800"/>
              <a:t>Multiple row subquery returns one or more rows to the outer SQL statement.</a:t>
            </a:r>
          </a:p>
          <a:p>
            <a:pPr marL="457200" indent="-457200">
              <a:buFont typeface="Arial" panose="020B0604020202020204" pitchFamily="34" charset="0"/>
              <a:buChar char="•"/>
            </a:pPr>
            <a:r>
              <a:rPr lang="en-US" sz="2800"/>
              <a:t>Multiple row comparison operators like IN, ANY, ALL are used in the comparisons</a:t>
            </a:r>
            <a:endParaRPr lang="en-IN" sz="2800"/>
          </a:p>
        </p:txBody>
      </p:sp>
    </p:spTree>
    <p:extLst>
      <p:ext uri="{BB962C8B-B14F-4D97-AF65-F5344CB8AC3E}">
        <p14:creationId xmlns:p14="http://schemas.microsoft.com/office/powerpoint/2010/main" val="298058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B5022E-AE6F-4534-BBC5-BE1BDF1BCF48}"/>
              </a:ext>
            </a:extLst>
          </p:cNvPr>
          <p:cNvPicPr>
            <a:picLocks noChangeAspect="1"/>
          </p:cNvPicPr>
          <p:nvPr/>
        </p:nvPicPr>
        <p:blipFill rotWithShape="1">
          <a:blip r:embed="rId2"/>
          <a:srcRect b="28420"/>
          <a:stretch/>
        </p:blipFill>
        <p:spPr>
          <a:xfrm>
            <a:off x="314200" y="206962"/>
            <a:ext cx="11631767" cy="1048814"/>
          </a:xfrm>
          <a:prstGeom prst="rect">
            <a:avLst/>
          </a:prstGeom>
        </p:spPr>
      </p:pic>
      <p:sp>
        <p:nvSpPr>
          <p:cNvPr id="5" name="Text Box 2"/>
          <p:cNvSpPr txBox="1">
            <a:spLocks noChangeArrowheads="1"/>
          </p:cNvSpPr>
          <p:nvPr/>
        </p:nvSpPr>
        <p:spPr bwMode="auto">
          <a:xfrm>
            <a:off x="399802" y="1364654"/>
            <a:ext cx="11393765" cy="1569660"/>
          </a:xfrm>
          <a:prstGeom prst="rect">
            <a:avLst/>
          </a:prstGeom>
          <a:noFill/>
          <a:ln w="9525">
            <a:noFill/>
            <a:miter lim="800000"/>
            <a:headEnd/>
            <a:tailEnd/>
          </a:ln>
        </p:spPr>
        <p:txBody>
          <a:bodyPr wrap="square">
            <a:spAutoFit/>
          </a:bodyPr>
          <a:lstStyle/>
          <a:p>
            <a:pPr algn="just">
              <a:spcBef>
                <a:spcPct val="50000"/>
              </a:spcBef>
            </a:pPr>
            <a:r>
              <a:rPr lang="en-US" sz="3200">
                <a:cs typeface="Times New Roman" pitchFamily="18" charset="0"/>
              </a:rPr>
              <a:t>The basic concept is to pass a single value or many</a:t>
            </a:r>
          </a:p>
          <a:p>
            <a:pPr algn="just"/>
            <a:r>
              <a:rPr lang="en-US" sz="3200">
                <a:cs typeface="Times New Roman" pitchFamily="18" charset="0"/>
              </a:rPr>
              <a:t>values from the innermost subquery to the next (one level up) query and so on.</a:t>
            </a:r>
            <a:endParaRPr lang="en-GB" sz="3200">
              <a:cs typeface="Times New Roman" pitchFamily="18" charset="0"/>
            </a:endParaRPr>
          </a:p>
        </p:txBody>
      </p:sp>
      <p:grpSp>
        <p:nvGrpSpPr>
          <p:cNvPr id="6" name="Group 3"/>
          <p:cNvGrpSpPr>
            <a:grpSpLocks/>
          </p:cNvGrpSpPr>
          <p:nvPr/>
        </p:nvGrpSpPr>
        <p:grpSpPr bwMode="auto">
          <a:xfrm>
            <a:off x="3544783" y="2495636"/>
            <a:ext cx="4387934" cy="2682005"/>
            <a:chOff x="1008" y="1536"/>
            <a:chExt cx="2544" cy="2496"/>
          </a:xfrm>
        </p:grpSpPr>
        <p:sp>
          <p:nvSpPr>
            <p:cNvPr id="7" name="Rectangle 4"/>
            <p:cNvSpPr>
              <a:spLocks noChangeArrowheads="1"/>
            </p:cNvSpPr>
            <p:nvPr/>
          </p:nvSpPr>
          <p:spPr bwMode="auto">
            <a:xfrm>
              <a:off x="1008" y="1536"/>
              <a:ext cx="720" cy="528"/>
            </a:xfrm>
            <a:prstGeom prst="roundRect">
              <a:avLst/>
            </a:prstGeom>
            <a:solidFill>
              <a:schemeClr val="accent2">
                <a:lumMod val="40000"/>
                <a:lumOff val="60000"/>
              </a:schemeClr>
            </a:solidFill>
            <a:ln w="9525">
              <a:noFill/>
              <a:miter lim="800000"/>
              <a:headEnd/>
              <a:tailEnd/>
            </a:ln>
          </p:spPr>
          <p:txBody>
            <a:bodyPr wrap="none" anchor="ctr"/>
            <a:lstStyle/>
            <a:p>
              <a:endParaRPr lang="en-US"/>
            </a:p>
          </p:txBody>
        </p:sp>
        <p:sp>
          <p:nvSpPr>
            <p:cNvPr id="8" name="AutoShape 5"/>
            <p:cNvSpPr>
              <a:spLocks noChangeArrowheads="1"/>
            </p:cNvSpPr>
            <p:nvPr/>
          </p:nvSpPr>
          <p:spPr bwMode="auto">
            <a:xfrm flipH="1">
              <a:off x="1824" y="1680"/>
              <a:ext cx="336"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7 w 21600"/>
                <a:gd name="T13" fmla="*/ 2925 h 21600"/>
                <a:gd name="T14" fmla="*/ 18257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1"/>
            </a:solidFill>
            <a:ln w="9525">
              <a:solidFill>
                <a:schemeClr val="tx1"/>
              </a:solidFill>
              <a:miter lim="800000"/>
              <a:headEnd/>
              <a:tailEnd/>
            </a:ln>
          </p:spPr>
          <p:txBody>
            <a:bodyPr wrap="none" anchor="ctr"/>
            <a:lstStyle/>
            <a:p>
              <a:endParaRPr lang="en-US"/>
            </a:p>
          </p:txBody>
        </p:sp>
        <p:sp>
          <p:nvSpPr>
            <p:cNvPr id="9" name="Rectangle 6"/>
            <p:cNvSpPr>
              <a:spLocks noChangeArrowheads="1"/>
            </p:cNvSpPr>
            <p:nvPr/>
          </p:nvSpPr>
          <p:spPr bwMode="auto">
            <a:xfrm>
              <a:off x="1584" y="2208"/>
              <a:ext cx="720" cy="528"/>
            </a:xfrm>
            <a:prstGeom prst="roundRect">
              <a:avLst/>
            </a:prstGeom>
            <a:solidFill>
              <a:schemeClr val="accent2">
                <a:lumMod val="40000"/>
                <a:lumOff val="60000"/>
              </a:schemeClr>
            </a:solidFill>
            <a:ln w="9525">
              <a:noFill/>
              <a:miter lim="800000"/>
              <a:headEnd/>
              <a:tailEnd/>
            </a:ln>
          </p:spPr>
          <p:txBody>
            <a:bodyPr wrap="none" anchor="ctr"/>
            <a:lstStyle/>
            <a:p>
              <a:endParaRPr lang="en-US"/>
            </a:p>
          </p:txBody>
        </p:sp>
        <p:sp>
          <p:nvSpPr>
            <p:cNvPr id="10" name="AutoShape 7"/>
            <p:cNvSpPr>
              <a:spLocks noChangeArrowheads="1"/>
            </p:cNvSpPr>
            <p:nvPr/>
          </p:nvSpPr>
          <p:spPr bwMode="auto">
            <a:xfrm flipH="1">
              <a:off x="2448" y="2352"/>
              <a:ext cx="336"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7 w 21600"/>
                <a:gd name="T13" fmla="*/ 2925 h 21600"/>
                <a:gd name="T14" fmla="*/ 18257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1"/>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2208" y="2832"/>
              <a:ext cx="720" cy="528"/>
            </a:xfrm>
            <a:prstGeom prst="roundRect">
              <a:avLst/>
            </a:prstGeom>
            <a:solidFill>
              <a:schemeClr val="accent2">
                <a:lumMod val="40000"/>
                <a:lumOff val="60000"/>
              </a:schemeClr>
            </a:solidFill>
            <a:ln w="9525">
              <a:noFill/>
              <a:miter lim="800000"/>
              <a:headEnd/>
              <a:tailEnd/>
            </a:ln>
          </p:spPr>
          <p:txBody>
            <a:bodyPr wrap="none" anchor="ctr"/>
            <a:lstStyle/>
            <a:p>
              <a:endParaRPr lang="en-US"/>
            </a:p>
          </p:txBody>
        </p:sp>
        <p:sp>
          <p:nvSpPr>
            <p:cNvPr id="12" name="AutoShape 9"/>
            <p:cNvSpPr>
              <a:spLocks noChangeArrowheads="1"/>
            </p:cNvSpPr>
            <p:nvPr/>
          </p:nvSpPr>
          <p:spPr bwMode="auto">
            <a:xfrm flipH="1">
              <a:off x="3120" y="2976"/>
              <a:ext cx="336"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7 w 21600"/>
                <a:gd name="T13" fmla="*/ 2925 h 21600"/>
                <a:gd name="T14" fmla="*/ 18257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1"/>
            </a:solidFill>
            <a:ln w="9525">
              <a:solidFill>
                <a:schemeClr val="tx1"/>
              </a:solidFill>
              <a:miter lim="800000"/>
              <a:headEnd/>
              <a:tailEnd/>
            </a:ln>
          </p:spPr>
          <p:txBody>
            <a:bodyPr wrap="none" anchor="ctr"/>
            <a:lstStyle/>
            <a:p>
              <a:endParaRPr lang="en-US"/>
            </a:p>
          </p:txBody>
        </p:sp>
        <p:sp>
          <p:nvSpPr>
            <p:cNvPr id="13" name="Rectangle 10"/>
            <p:cNvSpPr>
              <a:spLocks noChangeArrowheads="1"/>
            </p:cNvSpPr>
            <p:nvPr/>
          </p:nvSpPr>
          <p:spPr bwMode="auto">
            <a:xfrm>
              <a:off x="2832" y="3504"/>
              <a:ext cx="720" cy="528"/>
            </a:xfrm>
            <a:prstGeom prst="roundRect">
              <a:avLst/>
            </a:prstGeom>
            <a:solidFill>
              <a:schemeClr val="accent2">
                <a:lumMod val="40000"/>
                <a:lumOff val="60000"/>
              </a:schemeClr>
            </a:solidFill>
            <a:ln w="9525">
              <a:noFill/>
              <a:miter lim="800000"/>
              <a:headEnd/>
              <a:tailEnd/>
            </a:ln>
          </p:spPr>
          <p:txBody>
            <a:bodyPr wrap="none" anchor="ctr"/>
            <a:lstStyle/>
            <a:p>
              <a:endParaRPr lang="en-US"/>
            </a:p>
          </p:txBody>
        </p:sp>
        <p:sp>
          <p:nvSpPr>
            <p:cNvPr id="14" name="Text Box 11"/>
            <p:cNvSpPr txBox="1">
              <a:spLocks noChangeArrowheads="1"/>
            </p:cNvSpPr>
            <p:nvPr/>
          </p:nvSpPr>
          <p:spPr bwMode="auto">
            <a:xfrm>
              <a:off x="1248" y="1595"/>
              <a:ext cx="241" cy="327"/>
            </a:xfrm>
            <a:prstGeom prst="rect">
              <a:avLst/>
            </a:prstGeom>
            <a:noFill/>
            <a:ln w="9525">
              <a:noFill/>
              <a:miter lim="800000"/>
              <a:headEnd/>
              <a:tailEnd/>
            </a:ln>
          </p:spPr>
          <p:txBody>
            <a:bodyPr wrap="none">
              <a:spAutoFit/>
            </a:bodyPr>
            <a:lstStyle/>
            <a:p>
              <a:r>
                <a:rPr lang="en-US" sz="2800" b="1">
                  <a:latin typeface="Arial" charset="0"/>
                  <a:cs typeface="Times New Roman" pitchFamily="18" charset="0"/>
                </a:rPr>
                <a:t>4</a:t>
              </a:r>
              <a:endParaRPr lang="en-GB" sz="2800" b="1">
                <a:latin typeface="Arial" charset="0"/>
                <a:cs typeface="Times New Roman" pitchFamily="18" charset="0"/>
              </a:endParaRPr>
            </a:p>
          </p:txBody>
        </p:sp>
        <p:sp>
          <p:nvSpPr>
            <p:cNvPr id="15" name="Text Box 12"/>
            <p:cNvSpPr txBox="1">
              <a:spLocks noChangeArrowheads="1"/>
            </p:cNvSpPr>
            <p:nvPr/>
          </p:nvSpPr>
          <p:spPr bwMode="auto">
            <a:xfrm>
              <a:off x="1824" y="2267"/>
              <a:ext cx="241" cy="327"/>
            </a:xfrm>
            <a:prstGeom prst="rect">
              <a:avLst/>
            </a:prstGeom>
            <a:noFill/>
            <a:ln w="9525">
              <a:noFill/>
              <a:miter lim="800000"/>
              <a:headEnd/>
              <a:tailEnd/>
            </a:ln>
          </p:spPr>
          <p:txBody>
            <a:bodyPr wrap="none">
              <a:spAutoFit/>
            </a:bodyPr>
            <a:lstStyle/>
            <a:p>
              <a:r>
                <a:rPr lang="en-US" sz="2800" b="1">
                  <a:latin typeface="Arial" charset="0"/>
                  <a:cs typeface="Times New Roman" pitchFamily="18" charset="0"/>
                </a:rPr>
                <a:t>3</a:t>
              </a:r>
              <a:endParaRPr lang="en-GB" sz="2800" b="1">
                <a:latin typeface="Arial" charset="0"/>
                <a:cs typeface="Times New Roman" pitchFamily="18" charset="0"/>
              </a:endParaRPr>
            </a:p>
          </p:txBody>
        </p:sp>
        <p:sp>
          <p:nvSpPr>
            <p:cNvPr id="16" name="Text Box 13"/>
            <p:cNvSpPr txBox="1">
              <a:spLocks noChangeArrowheads="1"/>
            </p:cNvSpPr>
            <p:nvPr/>
          </p:nvSpPr>
          <p:spPr bwMode="auto">
            <a:xfrm>
              <a:off x="2448" y="2891"/>
              <a:ext cx="241" cy="327"/>
            </a:xfrm>
            <a:prstGeom prst="rect">
              <a:avLst/>
            </a:prstGeom>
            <a:noFill/>
            <a:ln w="9525">
              <a:noFill/>
              <a:miter lim="800000"/>
              <a:headEnd/>
              <a:tailEnd/>
            </a:ln>
          </p:spPr>
          <p:txBody>
            <a:bodyPr wrap="none">
              <a:spAutoFit/>
            </a:bodyPr>
            <a:lstStyle/>
            <a:p>
              <a:r>
                <a:rPr lang="en-US" sz="2800" b="1">
                  <a:latin typeface="Arial" charset="0"/>
                  <a:cs typeface="Times New Roman" pitchFamily="18" charset="0"/>
                </a:rPr>
                <a:t>2</a:t>
              </a:r>
              <a:endParaRPr lang="en-GB" sz="2800" b="1">
                <a:latin typeface="Arial" charset="0"/>
                <a:cs typeface="Times New Roman" pitchFamily="18" charset="0"/>
              </a:endParaRPr>
            </a:p>
          </p:txBody>
        </p:sp>
        <p:sp>
          <p:nvSpPr>
            <p:cNvPr id="17" name="Text Box 14"/>
            <p:cNvSpPr txBox="1">
              <a:spLocks noChangeArrowheads="1"/>
            </p:cNvSpPr>
            <p:nvPr/>
          </p:nvSpPr>
          <p:spPr bwMode="auto">
            <a:xfrm>
              <a:off x="3072" y="3563"/>
              <a:ext cx="241" cy="327"/>
            </a:xfrm>
            <a:prstGeom prst="rect">
              <a:avLst/>
            </a:prstGeom>
            <a:noFill/>
            <a:ln w="9525">
              <a:noFill/>
              <a:miter lim="800000"/>
              <a:headEnd/>
              <a:tailEnd/>
            </a:ln>
          </p:spPr>
          <p:txBody>
            <a:bodyPr wrap="none">
              <a:spAutoFit/>
            </a:bodyPr>
            <a:lstStyle/>
            <a:p>
              <a:r>
                <a:rPr lang="en-US" sz="2800" b="1">
                  <a:latin typeface="Arial" charset="0"/>
                  <a:cs typeface="Times New Roman" pitchFamily="18" charset="0"/>
                </a:rPr>
                <a:t>1</a:t>
              </a:r>
              <a:endParaRPr lang="en-GB" sz="2800" b="1">
                <a:latin typeface="Arial" charset="0"/>
                <a:cs typeface="Times New Roman" pitchFamily="18" charset="0"/>
              </a:endParaRPr>
            </a:p>
          </p:txBody>
        </p:sp>
      </p:grpSp>
      <p:sp>
        <p:nvSpPr>
          <p:cNvPr id="18" name="Rectangle 15"/>
          <p:cNvSpPr>
            <a:spLocks noChangeArrowheads="1"/>
          </p:cNvSpPr>
          <p:nvPr/>
        </p:nvSpPr>
        <p:spPr bwMode="auto">
          <a:xfrm>
            <a:off x="399801" y="5177642"/>
            <a:ext cx="11546165" cy="1569660"/>
          </a:xfrm>
          <a:prstGeom prst="rect">
            <a:avLst/>
          </a:prstGeom>
          <a:noFill/>
          <a:ln w="9525">
            <a:noFill/>
            <a:miter lim="800000"/>
            <a:headEnd/>
            <a:tailEnd/>
          </a:ln>
        </p:spPr>
        <p:txBody>
          <a:bodyPr wrap="square">
            <a:spAutoFit/>
          </a:bodyPr>
          <a:lstStyle/>
          <a:p>
            <a:pPr>
              <a:spcBef>
                <a:spcPct val="50000"/>
              </a:spcBef>
            </a:pPr>
            <a:r>
              <a:rPr lang="en-GB" sz="3200">
                <a:cs typeface="Times New Roman" pitchFamily="18" charset="0"/>
              </a:rPr>
              <a:t>When reading or writing SQL sub queries, you should start from the bottom upwards, working out which data is to be passed to the next query up.</a:t>
            </a:r>
          </a:p>
        </p:txBody>
      </p:sp>
    </p:spTree>
    <p:extLst>
      <p:ext uri="{BB962C8B-B14F-4D97-AF65-F5344CB8AC3E}">
        <p14:creationId xmlns:p14="http://schemas.microsoft.com/office/powerpoint/2010/main" val="16648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26AE59-4D2D-41D3-89A7-B4C0501CB263}"/>
              </a:ext>
            </a:extLst>
          </p:cNvPr>
          <p:cNvPicPr>
            <a:picLocks noChangeAspect="1"/>
          </p:cNvPicPr>
          <p:nvPr/>
        </p:nvPicPr>
        <p:blipFill>
          <a:blip r:embed="rId3"/>
          <a:stretch>
            <a:fillRect/>
          </a:stretch>
        </p:blipFill>
        <p:spPr>
          <a:xfrm>
            <a:off x="0" y="178131"/>
            <a:ext cx="12215006" cy="6679870"/>
          </a:xfrm>
          <a:prstGeom prst="rect">
            <a:avLst/>
          </a:prstGeom>
        </p:spPr>
      </p:pic>
    </p:spTree>
    <p:extLst>
      <p:ext uri="{BB962C8B-B14F-4D97-AF65-F5344CB8AC3E}">
        <p14:creationId xmlns:p14="http://schemas.microsoft.com/office/powerpoint/2010/main" val="13803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5A74BD-9381-413F-B9E6-44110ED56AD3}"/>
              </a:ext>
            </a:extLst>
          </p:cNvPr>
          <p:cNvPicPr>
            <a:picLocks noChangeAspect="1"/>
          </p:cNvPicPr>
          <p:nvPr/>
        </p:nvPicPr>
        <p:blipFill rotWithShape="1">
          <a:blip r:embed="rId4"/>
          <a:srcRect l="11493" b="81244"/>
          <a:stretch/>
        </p:blipFill>
        <p:spPr>
          <a:xfrm>
            <a:off x="700644" y="178130"/>
            <a:ext cx="11533916" cy="1318161"/>
          </a:xfrm>
          <a:prstGeom prst="rect">
            <a:avLst/>
          </a:prstGeom>
        </p:spPr>
      </p:pic>
      <p:sp>
        <p:nvSpPr>
          <p:cNvPr id="4" name="TextBox 3">
            <a:extLst>
              <a:ext uri="{FF2B5EF4-FFF2-40B4-BE49-F238E27FC236}">
                <a16:creationId xmlns:a16="http://schemas.microsoft.com/office/drawing/2014/main" id="{2439B17E-A655-4C51-8D15-AF3A772A0432}"/>
              </a:ext>
            </a:extLst>
          </p:cNvPr>
          <p:cNvSpPr txBox="1"/>
          <p:nvPr/>
        </p:nvSpPr>
        <p:spPr>
          <a:xfrm>
            <a:off x="516575" y="1496291"/>
            <a:ext cx="3414157" cy="1569660"/>
          </a:xfrm>
          <a:prstGeom prst="rect">
            <a:avLst/>
          </a:prstGeom>
          <a:noFill/>
        </p:spPr>
        <p:txBody>
          <a:bodyPr wrap="square">
            <a:spAutoFit/>
          </a:bodyPr>
          <a:lstStyle/>
          <a:p>
            <a:pPr algn="just"/>
            <a:r>
              <a:rPr lang="en-US" sz="2400" b="0" i="0">
                <a:effectLst/>
                <a:latin typeface="Droid Serif"/>
              </a:rPr>
              <a:t>An </a:t>
            </a:r>
            <a:r>
              <a:rPr lang="en-US" sz="2400" b="1" i="0" err="1">
                <a:effectLst/>
                <a:latin typeface="Droid Serif"/>
              </a:rPr>
              <a:t>equi</a:t>
            </a:r>
            <a:r>
              <a:rPr lang="en-US" sz="2400" b="1" i="0">
                <a:effectLst/>
                <a:latin typeface="Droid Serif"/>
              </a:rPr>
              <a:t> join</a:t>
            </a:r>
            <a:r>
              <a:rPr lang="en-US" sz="2400" b="0" i="0">
                <a:effectLst/>
                <a:latin typeface="Droid Serif"/>
              </a:rPr>
              <a:t> is a type of join that combines tables based on matching values in specified columns.</a:t>
            </a:r>
          </a:p>
        </p:txBody>
      </p:sp>
      <p:graphicFrame>
        <p:nvGraphicFramePr>
          <p:cNvPr id="5" name="Object 4">
            <a:extLst>
              <a:ext uri="{FF2B5EF4-FFF2-40B4-BE49-F238E27FC236}">
                <a16:creationId xmlns:a16="http://schemas.microsoft.com/office/drawing/2014/main" id="{64C21D48-4E53-4870-8A8D-AD103E64FBAF}"/>
              </a:ext>
            </a:extLst>
          </p:cNvPr>
          <p:cNvGraphicFramePr>
            <a:graphicFrameLocks noChangeAspect="1"/>
          </p:cNvGraphicFramePr>
          <p:nvPr>
            <p:extLst>
              <p:ext uri="{D42A27DB-BD31-4B8C-83A1-F6EECF244321}">
                <p14:modId xmlns:p14="http://schemas.microsoft.com/office/powerpoint/2010/main" val="4168827936"/>
              </p:ext>
            </p:extLst>
          </p:nvPr>
        </p:nvGraphicFramePr>
        <p:xfrm>
          <a:off x="4418857" y="1384671"/>
          <a:ext cx="5297255" cy="2044329"/>
        </p:xfrm>
        <a:graphic>
          <a:graphicData uri="http://schemas.openxmlformats.org/presentationml/2006/ole">
            <mc:AlternateContent xmlns:mc="http://schemas.openxmlformats.org/markup-compatibility/2006">
              <mc:Choice xmlns:v="urn:schemas-microsoft-com:vml" Requires="v">
                <p:oleObj spid="_x0000_s24577" name="Bitmap Image" r:id="rId5" imgW="3924360" imgH="1514520" progId="Paint.Picture">
                  <p:embed/>
                </p:oleObj>
              </mc:Choice>
              <mc:Fallback>
                <p:oleObj name="Bitmap Image" r:id="rId5" imgW="3924360" imgH="1514520" progId="Paint.Picture">
                  <p:embed/>
                  <p:pic>
                    <p:nvPicPr>
                      <p:cNvPr id="0" name=""/>
                      <p:cNvPicPr/>
                      <p:nvPr/>
                    </p:nvPicPr>
                    <p:blipFill>
                      <a:blip r:embed="rId6"/>
                      <a:stretch>
                        <a:fillRect/>
                      </a:stretch>
                    </p:blipFill>
                    <p:spPr>
                      <a:xfrm>
                        <a:off x="4418857" y="1384671"/>
                        <a:ext cx="5297255" cy="2044329"/>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4BF0F49D-7829-4740-9FAC-B2085E18E09E}"/>
              </a:ext>
            </a:extLst>
          </p:cNvPr>
          <p:cNvPicPr>
            <a:picLocks noChangeAspect="1"/>
          </p:cNvPicPr>
          <p:nvPr/>
        </p:nvPicPr>
        <p:blipFill>
          <a:blip r:embed="rId7"/>
          <a:stretch>
            <a:fillRect/>
          </a:stretch>
        </p:blipFill>
        <p:spPr>
          <a:xfrm>
            <a:off x="638302" y="3594016"/>
            <a:ext cx="6612414" cy="1318161"/>
          </a:xfrm>
          <a:prstGeom prst="rect">
            <a:avLst/>
          </a:prstGeom>
        </p:spPr>
      </p:pic>
      <p:pic>
        <p:nvPicPr>
          <p:cNvPr id="9" name="Picture 8">
            <a:extLst>
              <a:ext uri="{FF2B5EF4-FFF2-40B4-BE49-F238E27FC236}">
                <a16:creationId xmlns:a16="http://schemas.microsoft.com/office/drawing/2014/main" id="{A1DA52CC-8B12-48F4-9686-013D3E2D31B8}"/>
              </a:ext>
            </a:extLst>
          </p:cNvPr>
          <p:cNvPicPr>
            <a:picLocks noChangeAspect="1"/>
          </p:cNvPicPr>
          <p:nvPr/>
        </p:nvPicPr>
        <p:blipFill>
          <a:blip r:embed="rId8"/>
          <a:stretch>
            <a:fillRect/>
          </a:stretch>
        </p:blipFill>
        <p:spPr>
          <a:xfrm>
            <a:off x="638302" y="5077193"/>
            <a:ext cx="6631758" cy="1501737"/>
          </a:xfrm>
          <a:prstGeom prst="rect">
            <a:avLst/>
          </a:prstGeom>
        </p:spPr>
      </p:pic>
    </p:spTree>
    <p:extLst>
      <p:ext uri="{BB962C8B-B14F-4D97-AF65-F5344CB8AC3E}">
        <p14:creationId xmlns:p14="http://schemas.microsoft.com/office/powerpoint/2010/main" val="53440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5A74BD-9381-413F-B9E6-44110ED56AD3}"/>
              </a:ext>
            </a:extLst>
          </p:cNvPr>
          <p:cNvPicPr>
            <a:picLocks noChangeAspect="1"/>
          </p:cNvPicPr>
          <p:nvPr/>
        </p:nvPicPr>
        <p:blipFill rotWithShape="1">
          <a:blip r:embed="rId4"/>
          <a:srcRect l="11493" b="81244"/>
          <a:stretch/>
        </p:blipFill>
        <p:spPr>
          <a:xfrm>
            <a:off x="700644" y="178130"/>
            <a:ext cx="11533916" cy="1318161"/>
          </a:xfrm>
          <a:prstGeom prst="rect">
            <a:avLst/>
          </a:prstGeom>
        </p:spPr>
      </p:pic>
      <p:sp>
        <p:nvSpPr>
          <p:cNvPr id="10" name="TextBox 9">
            <a:extLst>
              <a:ext uri="{FF2B5EF4-FFF2-40B4-BE49-F238E27FC236}">
                <a16:creationId xmlns:a16="http://schemas.microsoft.com/office/drawing/2014/main" id="{FB3F0DF4-A9C4-4FB8-BFA6-3EE9F8549715}"/>
              </a:ext>
            </a:extLst>
          </p:cNvPr>
          <p:cNvSpPr txBox="1"/>
          <p:nvPr/>
        </p:nvSpPr>
        <p:spPr>
          <a:xfrm>
            <a:off x="700643" y="1496291"/>
            <a:ext cx="3574473" cy="1938992"/>
          </a:xfrm>
          <a:prstGeom prst="rect">
            <a:avLst/>
          </a:prstGeom>
          <a:noFill/>
        </p:spPr>
        <p:txBody>
          <a:bodyPr wrap="square">
            <a:spAutoFit/>
          </a:bodyPr>
          <a:lstStyle/>
          <a:p>
            <a:r>
              <a:rPr lang="en-US" sz="2400"/>
              <a:t>A </a:t>
            </a:r>
            <a:r>
              <a:rPr lang="en-US" sz="2400" b="1"/>
              <a:t>self JOIN </a:t>
            </a:r>
            <a:r>
              <a:rPr lang="en-US" sz="2400"/>
              <a:t>is a regular join, but the table is joined with itself – this is extremely useful for comparisons within a table.</a:t>
            </a:r>
          </a:p>
        </p:txBody>
      </p:sp>
      <p:graphicFrame>
        <p:nvGraphicFramePr>
          <p:cNvPr id="11" name="Object 10">
            <a:extLst>
              <a:ext uri="{FF2B5EF4-FFF2-40B4-BE49-F238E27FC236}">
                <a16:creationId xmlns:a16="http://schemas.microsoft.com/office/drawing/2014/main" id="{BAAED715-6419-4078-AF5D-4FFAD24D4724}"/>
              </a:ext>
            </a:extLst>
          </p:cNvPr>
          <p:cNvGraphicFramePr>
            <a:graphicFrameLocks noChangeAspect="1"/>
          </p:cNvGraphicFramePr>
          <p:nvPr>
            <p:extLst>
              <p:ext uri="{D42A27DB-BD31-4B8C-83A1-F6EECF244321}">
                <p14:modId xmlns:p14="http://schemas.microsoft.com/office/powerpoint/2010/main" val="3696767287"/>
              </p:ext>
            </p:extLst>
          </p:nvPr>
        </p:nvGraphicFramePr>
        <p:xfrm>
          <a:off x="4702007" y="1563262"/>
          <a:ext cx="3531190" cy="1208392"/>
        </p:xfrm>
        <a:graphic>
          <a:graphicData uri="http://schemas.openxmlformats.org/presentationml/2006/ole">
            <mc:AlternateContent xmlns:mc="http://schemas.openxmlformats.org/markup-compatibility/2006">
              <mc:Choice xmlns:v="urn:schemas-microsoft-com:vml" Requires="v">
                <p:oleObj spid="_x0000_s26625" name="Bitmap Image" r:id="rId5" imgW="2505240" imgH="857160" progId="Paint.Picture">
                  <p:embed/>
                </p:oleObj>
              </mc:Choice>
              <mc:Fallback>
                <p:oleObj name="Bitmap Image" r:id="rId5" imgW="2505240" imgH="857160" progId="Paint.Picture">
                  <p:embed/>
                  <p:pic>
                    <p:nvPicPr>
                      <p:cNvPr id="0" name=""/>
                      <p:cNvPicPr/>
                      <p:nvPr/>
                    </p:nvPicPr>
                    <p:blipFill>
                      <a:blip r:embed="rId6"/>
                      <a:stretch>
                        <a:fillRect/>
                      </a:stretch>
                    </p:blipFill>
                    <p:spPr>
                      <a:xfrm>
                        <a:off x="4702007" y="1563262"/>
                        <a:ext cx="3531190" cy="1208392"/>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D128919A-B6F1-4BB3-81C1-9546FD27D5B8}"/>
              </a:ext>
            </a:extLst>
          </p:cNvPr>
          <p:cNvPicPr>
            <a:picLocks noChangeAspect="1"/>
          </p:cNvPicPr>
          <p:nvPr/>
        </p:nvPicPr>
        <p:blipFill>
          <a:blip r:embed="rId7"/>
          <a:stretch>
            <a:fillRect/>
          </a:stretch>
        </p:blipFill>
        <p:spPr>
          <a:xfrm>
            <a:off x="469090" y="3725882"/>
            <a:ext cx="4037577" cy="2481943"/>
          </a:xfrm>
          <a:prstGeom prst="rect">
            <a:avLst/>
          </a:prstGeom>
        </p:spPr>
      </p:pic>
      <p:pic>
        <p:nvPicPr>
          <p:cNvPr id="15" name="Picture 14">
            <a:extLst>
              <a:ext uri="{FF2B5EF4-FFF2-40B4-BE49-F238E27FC236}">
                <a16:creationId xmlns:a16="http://schemas.microsoft.com/office/drawing/2014/main" id="{A9454B16-1D2E-4F93-A48F-D18C733D4769}"/>
              </a:ext>
            </a:extLst>
          </p:cNvPr>
          <p:cNvPicPr>
            <a:picLocks noChangeAspect="1"/>
          </p:cNvPicPr>
          <p:nvPr/>
        </p:nvPicPr>
        <p:blipFill>
          <a:blip r:embed="rId8"/>
          <a:stretch>
            <a:fillRect/>
          </a:stretch>
        </p:blipFill>
        <p:spPr>
          <a:xfrm>
            <a:off x="4702007" y="3282535"/>
            <a:ext cx="3550066" cy="1938992"/>
          </a:xfrm>
          <a:prstGeom prst="rect">
            <a:avLst/>
          </a:prstGeom>
        </p:spPr>
      </p:pic>
      <p:pic>
        <p:nvPicPr>
          <p:cNvPr id="17" name="Picture 16">
            <a:extLst>
              <a:ext uri="{FF2B5EF4-FFF2-40B4-BE49-F238E27FC236}">
                <a16:creationId xmlns:a16="http://schemas.microsoft.com/office/drawing/2014/main" id="{8912CB2B-7926-46C6-82D4-D45D6F49668B}"/>
              </a:ext>
            </a:extLst>
          </p:cNvPr>
          <p:cNvPicPr>
            <a:picLocks noChangeAspect="1"/>
          </p:cNvPicPr>
          <p:nvPr/>
        </p:nvPicPr>
        <p:blipFill>
          <a:blip r:embed="rId9"/>
          <a:stretch>
            <a:fillRect/>
          </a:stretch>
        </p:blipFill>
        <p:spPr>
          <a:xfrm>
            <a:off x="8354912" y="1508166"/>
            <a:ext cx="3499296" cy="2588821"/>
          </a:xfrm>
          <a:prstGeom prst="rect">
            <a:avLst/>
          </a:prstGeom>
        </p:spPr>
      </p:pic>
    </p:spTree>
    <p:extLst>
      <p:ext uri="{BB962C8B-B14F-4D97-AF65-F5344CB8AC3E}">
        <p14:creationId xmlns:p14="http://schemas.microsoft.com/office/powerpoint/2010/main" val="2634617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197B812EAD2E74D958C70E3944E9CA3" ma:contentTypeVersion="2" ma:contentTypeDescription="Create a new document." ma:contentTypeScope="" ma:versionID="476c68c69262c95b975fe8de5b824441">
  <xsd:schema xmlns:xsd="http://www.w3.org/2001/XMLSchema" xmlns:xs="http://www.w3.org/2001/XMLSchema" xmlns:p="http://schemas.microsoft.com/office/2006/metadata/properties" xmlns:ns2="44866d52-1584-4d38-9e3d-4a676753bb1f" targetNamespace="http://schemas.microsoft.com/office/2006/metadata/properties" ma:root="true" ma:fieldsID="d992bf5b52c343ba492f4190894d6ae8" ns2:_="">
    <xsd:import namespace="44866d52-1584-4d38-9e3d-4a676753bb1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66d52-1584-4d38-9e3d-4a676753bb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4E145B-C841-484D-A1D5-898A4116DD05}">
  <ds:schemaRefs>
    <ds:schemaRef ds:uri="http://schemas.microsoft.com/sharepoint/v3/contenttype/forms"/>
  </ds:schemaRefs>
</ds:datastoreItem>
</file>

<file path=customXml/itemProps2.xml><?xml version="1.0" encoding="utf-8"?>
<ds:datastoreItem xmlns:ds="http://schemas.openxmlformats.org/officeDocument/2006/customXml" ds:itemID="{B3303D2C-FB93-4252-8644-FB6C14C2C0CE}">
  <ds:schemaRefs>
    <ds:schemaRef ds:uri="44866d52-1584-4d38-9e3d-4a676753bb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3A84117-3C47-49A5-8A54-AC3325E4DB8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shubhada Masurkar</dc:creator>
  <cp:revision>1</cp:revision>
  <dcterms:created xsi:type="dcterms:W3CDTF">2021-04-07T08:45:16Z</dcterms:created>
  <dcterms:modified xsi:type="dcterms:W3CDTF">2023-05-18T15:12:09Z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0x010100E197B812EAD2E74D958C70E3944E9CA3</vt:lpwstr>
  </property>
</Properties>
</file>