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29"/>
  </p:notesMasterIdLst>
  <p:handoutMasterIdLst>
    <p:handoutMasterId r:id="rId30"/>
  </p:handoutMasterIdLst>
  <p:sldIdLst>
    <p:sldId id="275" r:id="rId5"/>
    <p:sldId id="293" r:id="rId6"/>
    <p:sldId id="316" r:id="rId7"/>
    <p:sldId id="327" r:id="rId8"/>
    <p:sldId id="328" r:id="rId9"/>
    <p:sldId id="329" r:id="rId10"/>
    <p:sldId id="330" r:id="rId11"/>
    <p:sldId id="317"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Lst>
  <p:sldSz cx="9144000" cy="6858000" type="screen4x3"/>
  <p:notesSz cx="6858000" cy="9296400"/>
  <p:defaultTextStyle>
    <a:defPPr>
      <a:defRPr lang="en-GB"/>
    </a:defPPr>
    <a:lvl1pPr algn="l" rtl="0" fontAlgn="base">
      <a:spcBef>
        <a:spcPct val="0"/>
      </a:spcBef>
      <a:spcAft>
        <a:spcPct val="0"/>
      </a:spcAft>
      <a:defRPr sz="2400" kern="1200">
        <a:solidFill>
          <a:schemeClr val="tx1"/>
        </a:solidFill>
        <a:latin typeface="Times New Roman" pitchFamily="18" charset="0"/>
        <a:ea typeface="ＭＳ Ｐゴシック" pitchFamily="28" charset="-128"/>
        <a:cs typeface="+mn-cs"/>
      </a:defRPr>
    </a:lvl1pPr>
    <a:lvl2pPr marL="457200" algn="l" rtl="0" fontAlgn="base">
      <a:spcBef>
        <a:spcPct val="0"/>
      </a:spcBef>
      <a:spcAft>
        <a:spcPct val="0"/>
      </a:spcAft>
      <a:defRPr sz="2400" kern="1200">
        <a:solidFill>
          <a:schemeClr val="tx1"/>
        </a:solidFill>
        <a:latin typeface="Times New Roman" pitchFamily="18" charset="0"/>
        <a:ea typeface="ＭＳ Ｐゴシック" pitchFamily="28" charset="-128"/>
        <a:cs typeface="+mn-cs"/>
      </a:defRPr>
    </a:lvl2pPr>
    <a:lvl3pPr marL="914400" algn="l" rtl="0" fontAlgn="base">
      <a:spcBef>
        <a:spcPct val="0"/>
      </a:spcBef>
      <a:spcAft>
        <a:spcPct val="0"/>
      </a:spcAft>
      <a:defRPr sz="2400" kern="1200">
        <a:solidFill>
          <a:schemeClr val="tx1"/>
        </a:solidFill>
        <a:latin typeface="Times New Roman" pitchFamily="18" charset="0"/>
        <a:ea typeface="ＭＳ Ｐゴシック" pitchFamily="28" charset="-128"/>
        <a:cs typeface="+mn-cs"/>
      </a:defRPr>
    </a:lvl3pPr>
    <a:lvl4pPr marL="1371600" algn="l" rtl="0" fontAlgn="base">
      <a:spcBef>
        <a:spcPct val="0"/>
      </a:spcBef>
      <a:spcAft>
        <a:spcPct val="0"/>
      </a:spcAft>
      <a:defRPr sz="2400" kern="1200">
        <a:solidFill>
          <a:schemeClr val="tx1"/>
        </a:solidFill>
        <a:latin typeface="Times New Roman" pitchFamily="18" charset="0"/>
        <a:ea typeface="ＭＳ Ｐゴシック" pitchFamily="28" charset="-128"/>
        <a:cs typeface="+mn-cs"/>
      </a:defRPr>
    </a:lvl4pPr>
    <a:lvl5pPr marL="1828800" algn="l" rtl="0" fontAlgn="base">
      <a:spcBef>
        <a:spcPct val="0"/>
      </a:spcBef>
      <a:spcAft>
        <a:spcPct val="0"/>
      </a:spcAft>
      <a:defRPr sz="2400" kern="1200">
        <a:solidFill>
          <a:schemeClr val="tx1"/>
        </a:solidFill>
        <a:latin typeface="Times New Roman" pitchFamily="18" charset="0"/>
        <a:ea typeface="ＭＳ Ｐゴシック" pitchFamily="28" charset="-128"/>
        <a:cs typeface="+mn-cs"/>
      </a:defRPr>
    </a:lvl5pPr>
    <a:lvl6pPr marL="2286000" algn="l" defTabSz="914400" rtl="0" eaLnBrk="1" latinLnBrk="0" hangingPunct="1">
      <a:defRPr sz="2400" kern="1200">
        <a:solidFill>
          <a:schemeClr val="tx1"/>
        </a:solidFill>
        <a:latin typeface="Times New Roman" pitchFamily="18" charset="0"/>
        <a:ea typeface="ＭＳ Ｐゴシック" pitchFamily="28" charset="-128"/>
        <a:cs typeface="+mn-cs"/>
      </a:defRPr>
    </a:lvl6pPr>
    <a:lvl7pPr marL="2743200" algn="l" defTabSz="914400" rtl="0" eaLnBrk="1" latinLnBrk="0" hangingPunct="1">
      <a:defRPr sz="2400" kern="1200">
        <a:solidFill>
          <a:schemeClr val="tx1"/>
        </a:solidFill>
        <a:latin typeface="Times New Roman" pitchFamily="18" charset="0"/>
        <a:ea typeface="ＭＳ Ｐゴシック" pitchFamily="28" charset="-128"/>
        <a:cs typeface="+mn-cs"/>
      </a:defRPr>
    </a:lvl7pPr>
    <a:lvl8pPr marL="3200400" algn="l" defTabSz="914400" rtl="0" eaLnBrk="1" latinLnBrk="0" hangingPunct="1">
      <a:defRPr sz="2400" kern="1200">
        <a:solidFill>
          <a:schemeClr val="tx1"/>
        </a:solidFill>
        <a:latin typeface="Times New Roman" pitchFamily="18" charset="0"/>
        <a:ea typeface="ＭＳ Ｐゴシック" pitchFamily="28" charset="-128"/>
        <a:cs typeface="+mn-cs"/>
      </a:defRPr>
    </a:lvl8pPr>
    <a:lvl9pPr marL="3657600" algn="l" defTabSz="914400" rtl="0" eaLnBrk="1" latinLnBrk="0" hangingPunct="1">
      <a:defRPr sz="2400" kern="1200">
        <a:solidFill>
          <a:schemeClr val="tx1"/>
        </a:solidFill>
        <a:latin typeface="Times New Roman" pitchFamily="18" charset="0"/>
        <a:ea typeface="ＭＳ Ｐゴシック" pitchFamily="28"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2D57A3"/>
    <a:srgbClr val="BD0773"/>
    <a:srgbClr val="4F2270"/>
    <a:srgbClr val="FF33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3D1C4F-3208-4382-AB67-E78F8C8D80B9}" v="3" dt="2023-05-08T11:01:55.361"/>
    <p1510:client id="{52D28684-4421-4BF4-9ED9-F1B004D56C59}" v="1" dt="2023-04-21T11:24:04.505"/>
    <p1510:client id="{55D7AA32-AD4C-41EB-8F9B-4CD69226D47B}" v="5" dt="2023-06-01T14:27:26.982"/>
    <p1510:client id="{750A0611-C338-422C-83E5-299F1858E40B}" v="3" dt="2023-05-01T06:04:31.323"/>
    <p1510:client id="{8194C2F1-05C9-4E62-AE07-6DA55B75872C}" v="1" dt="2023-04-24T11:45:46.6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NT CHAVAN- 57480210030" userId="S::vedant.chavan30@svkmmumbai.onmicrosoft.com::98d810c0-cf85-4642-acf9-3b1e2ea6307c" providerId="AD" clId="Web-{1B3D1C4F-3208-4382-AB67-E78F8C8D80B9}"/>
    <pc:docChg chg="modSld">
      <pc:chgData name="VEDANT CHAVAN- 57480210030" userId="S::vedant.chavan30@svkmmumbai.onmicrosoft.com::98d810c0-cf85-4642-acf9-3b1e2ea6307c" providerId="AD" clId="Web-{1B3D1C4F-3208-4382-AB67-E78F8C8D80B9}" dt="2023-05-08T11:01:55.361" v="2" actId="20577"/>
      <pc:docMkLst>
        <pc:docMk/>
      </pc:docMkLst>
      <pc:sldChg chg="modSp">
        <pc:chgData name="VEDANT CHAVAN- 57480210030" userId="S::vedant.chavan30@svkmmumbai.onmicrosoft.com::98d810c0-cf85-4642-acf9-3b1e2ea6307c" providerId="AD" clId="Web-{1B3D1C4F-3208-4382-AB67-E78F8C8D80B9}" dt="2023-05-08T11:01:55.361" v="2" actId="20577"/>
        <pc:sldMkLst>
          <pc:docMk/>
          <pc:sldMk cId="0" sldId="327"/>
        </pc:sldMkLst>
        <pc:spChg chg="mod">
          <ac:chgData name="VEDANT CHAVAN- 57480210030" userId="S::vedant.chavan30@svkmmumbai.onmicrosoft.com::98d810c0-cf85-4642-acf9-3b1e2ea6307c" providerId="AD" clId="Web-{1B3D1C4F-3208-4382-AB67-E78F8C8D80B9}" dt="2023-05-08T11:01:55.361" v="2" actId="20577"/>
          <ac:spMkLst>
            <pc:docMk/>
            <pc:sldMk cId="0" sldId="327"/>
            <ac:spMk id="33795" creationId="{00000000-0000-0000-0000-000000000000}"/>
          </ac:spMkLst>
        </pc:spChg>
      </pc:sldChg>
    </pc:docChg>
  </pc:docChgLst>
  <pc:docChgLst>
    <pc:chgData name="AAYUSHI PANCHAL- 57480210008" userId="S::aayushi.panchal08@svkmmumbai.onmicrosoft.com::6533b14a-b2d7-4ef9-9c23-3ce66fa1f3f4" providerId="AD" clId="Web-{52D28684-4421-4BF4-9ED9-F1B004D56C59}"/>
    <pc:docChg chg="modSld">
      <pc:chgData name="AAYUSHI PANCHAL- 57480210008" userId="S::aayushi.panchal08@svkmmumbai.onmicrosoft.com::6533b14a-b2d7-4ef9-9c23-3ce66fa1f3f4" providerId="AD" clId="Web-{52D28684-4421-4BF4-9ED9-F1B004D56C59}" dt="2023-04-21T11:24:04.505" v="0" actId="1076"/>
      <pc:docMkLst>
        <pc:docMk/>
      </pc:docMkLst>
      <pc:sldChg chg="modSp">
        <pc:chgData name="AAYUSHI PANCHAL- 57480210008" userId="S::aayushi.panchal08@svkmmumbai.onmicrosoft.com::6533b14a-b2d7-4ef9-9c23-3ce66fa1f3f4" providerId="AD" clId="Web-{52D28684-4421-4BF4-9ED9-F1B004D56C59}" dt="2023-04-21T11:24:04.505" v="0" actId="1076"/>
        <pc:sldMkLst>
          <pc:docMk/>
          <pc:sldMk cId="0" sldId="337"/>
        </pc:sldMkLst>
        <pc:picChg chg="mod">
          <ac:chgData name="AAYUSHI PANCHAL- 57480210008" userId="S::aayushi.panchal08@svkmmumbai.onmicrosoft.com::6533b14a-b2d7-4ef9-9c23-3ce66fa1f3f4" providerId="AD" clId="Web-{52D28684-4421-4BF4-9ED9-F1B004D56C59}" dt="2023-04-21T11:24:04.505" v="0" actId="1076"/>
          <ac:picMkLst>
            <pc:docMk/>
            <pc:sldMk cId="0" sldId="337"/>
            <ac:picMk id="4" creationId="{00000000-0000-0000-0000-000000000000}"/>
          </ac:picMkLst>
        </pc:picChg>
      </pc:sldChg>
    </pc:docChg>
  </pc:docChgLst>
  <pc:docChgLst>
    <pc:chgData name="DEVANG MEHTA- 57480210003" userId="S::devang.mehta03@svkmmumbai.onmicrosoft.com::c94c658e-9bb4-4113-ae17-ad339ec78923" providerId="AD" clId="Web-{8194C2F1-05C9-4E62-AE07-6DA55B75872C}"/>
    <pc:docChg chg="modSld">
      <pc:chgData name="DEVANG MEHTA- 57480210003" userId="S::devang.mehta03@svkmmumbai.onmicrosoft.com::c94c658e-9bb4-4113-ae17-ad339ec78923" providerId="AD" clId="Web-{8194C2F1-05C9-4E62-AE07-6DA55B75872C}" dt="2023-04-24T11:45:46.638" v="0" actId="1076"/>
      <pc:docMkLst>
        <pc:docMk/>
      </pc:docMkLst>
      <pc:sldChg chg="modSp">
        <pc:chgData name="DEVANG MEHTA- 57480210003" userId="S::devang.mehta03@svkmmumbai.onmicrosoft.com::c94c658e-9bb4-4113-ae17-ad339ec78923" providerId="AD" clId="Web-{8194C2F1-05C9-4E62-AE07-6DA55B75872C}" dt="2023-04-24T11:45:46.638" v="0" actId="1076"/>
        <pc:sldMkLst>
          <pc:docMk/>
          <pc:sldMk cId="0" sldId="330"/>
        </pc:sldMkLst>
        <pc:spChg chg="mod">
          <ac:chgData name="DEVANG MEHTA- 57480210003" userId="S::devang.mehta03@svkmmumbai.onmicrosoft.com::c94c658e-9bb4-4113-ae17-ad339ec78923" providerId="AD" clId="Web-{8194C2F1-05C9-4E62-AE07-6DA55B75872C}" dt="2023-04-24T11:45:46.638" v="0" actId="1076"/>
          <ac:spMkLst>
            <pc:docMk/>
            <pc:sldMk cId="0" sldId="330"/>
            <ac:spMk id="33795" creationId="{00000000-0000-0000-0000-000000000000}"/>
          </ac:spMkLst>
        </pc:spChg>
      </pc:sldChg>
    </pc:docChg>
  </pc:docChgLst>
  <pc:docChgLst>
    <pc:chgData name="VEDANT CHAVAN- 57480210030" userId="S::vedant.chavan30@svkmmumbai.onmicrosoft.com::98d810c0-cf85-4642-acf9-3b1e2ea6307c" providerId="AD" clId="Web-{750A0611-C338-422C-83E5-299F1858E40B}"/>
    <pc:docChg chg="modSld">
      <pc:chgData name="VEDANT CHAVAN- 57480210030" userId="S::vedant.chavan30@svkmmumbai.onmicrosoft.com::98d810c0-cf85-4642-acf9-3b1e2ea6307c" providerId="AD" clId="Web-{750A0611-C338-422C-83E5-299F1858E40B}" dt="2023-05-01T06:04:31.323" v="2" actId="20577"/>
      <pc:docMkLst>
        <pc:docMk/>
      </pc:docMkLst>
      <pc:sldChg chg="modSp">
        <pc:chgData name="VEDANT CHAVAN- 57480210030" userId="S::vedant.chavan30@svkmmumbai.onmicrosoft.com::98d810c0-cf85-4642-acf9-3b1e2ea6307c" providerId="AD" clId="Web-{750A0611-C338-422C-83E5-299F1858E40B}" dt="2023-05-01T06:04:31.323" v="2" actId="20577"/>
        <pc:sldMkLst>
          <pc:docMk/>
          <pc:sldMk cId="0" sldId="316"/>
        </pc:sldMkLst>
        <pc:spChg chg="mod">
          <ac:chgData name="VEDANT CHAVAN- 57480210030" userId="S::vedant.chavan30@svkmmumbai.onmicrosoft.com::98d810c0-cf85-4642-acf9-3b1e2ea6307c" providerId="AD" clId="Web-{750A0611-C338-422C-83E5-299F1858E40B}" dt="2023-05-01T06:04:31.323" v="2" actId="20577"/>
          <ac:spMkLst>
            <pc:docMk/>
            <pc:sldMk cId="0" sldId="316"/>
            <ac:spMk id="33795" creationId="{00000000-0000-0000-0000-000000000000}"/>
          </ac:spMkLst>
        </pc:spChg>
      </pc:sldChg>
    </pc:docChg>
  </pc:docChgLst>
  <pc:docChgLst>
    <pc:chgData name="AARUSHI ARORA- 57480210072" userId="S::aarushi.arora72@svkmmumbai.onmicrosoft.com::61c64dc8-6ed2-46dd-b94f-5b398bce04f7" providerId="AD" clId="Web-{55D7AA32-AD4C-41EB-8F9B-4CD69226D47B}"/>
    <pc:docChg chg="modSld">
      <pc:chgData name="AARUSHI ARORA- 57480210072" userId="S::aarushi.arora72@svkmmumbai.onmicrosoft.com::61c64dc8-6ed2-46dd-b94f-5b398bce04f7" providerId="AD" clId="Web-{55D7AA32-AD4C-41EB-8F9B-4CD69226D47B}" dt="2023-06-01T14:27:20.404" v="2" actId="20577"/>
      <pc:docMkLst>
        <pc:docMk/>
      </pc:docMkLst>
      <pc:sldChg chg="modSp">
        <pc:chgData name="AARUSHI ARORA- 57480210072" userId="S::aarushi.arora72@svkmmumbai.onmicrosoft.com::61c64dc8-6ed2-46dd-b94f-5b398bce04f7" providerId="AD" clId="Web-{55D7AA32-AD4C-41EB-8F9B-4CD69226D47B}" dt="2023-06-01T14:27:20.404" v="2" actId="20577"/>
        <pc:sldMkLst>
          <pc:docMk/>
          <pc:sldMk cId="0" sldId="328"/>
        </pc:sldMkLst>
        <pc:spChg chg="mod">
          <ac:chgData name="AARUSHI ARORA- 57480210072" userId="S::aarushi.arora72@svkmmumbai.onmicrosoft.com::61c64dc8-6ed2-46dd-b94f-5b398bce04f7" providerId="AD" clId="Web-{55D7AA32-AD4C-41EB-8F9B-4CD69226D47B}" dt="2023-06-01T14:27:20.404" v="2" actId="20577"/>
          <ac:spMkLst>
            <pc:docMk/>
            <pc:sldMk cId="0" sldId="328"/>
            <ac:spMk id="3379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ea typeface="+mn-ea"/>
              </a:defRPr>
            </a:lvl1pPr>
          </a:lstStyle>
          <a:p>
            <a:pPr>
              <a:defRPr/>
            </a:pPr>
            <a:endParaRPr lang="en-GB"/>
          </a:p>
        </p:txBody>
      </p:sp>
      <p:sp>
        <p:nvSpPr>
          <p:cNvPr id="18435" name="Rectangle 3"/>
          <p:cNvSpPr>
            <a:spLocks noGrp="1" noChangeArrowheads="1"/>
          </p:cNvSpPr>
          <p:nvPr>
            <p:ph type="dt" sz="quarter" idx="1"/>
          </p:nvPr>
        </p:nvSpPr>
        <p:spPr bwMode="auto">
          <a:xfrm>
            <a:off x="3886200" y="0"/>
            <a:ext cx="2971800"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ea typeface="+mn-ea"/>
              </a:defRPr>
            </a:lvl1pPr>
          </a:lstStyle>
          <a:p>
            <a:pPr>
              <a:defRPr/>
            </a:pPr>
            <a:endParaRPr lang="en-GB"/>
          </a:p>
        </p:txBody>
      </p:sp>
      <p:sp>
        <p:nvSpPr>
          <p:cNvPr id="18436" name="Rectangle 4"/>
          <p:cNvSpPr>
            <a:spLocks noGrp="1" noChangeArrowheads="1"/>
          </p:cNvSpPr>
          <p:nvPr>
            <p:ph type="ftr" sz="quarter" idx="2"/>
          </p:nvPr>
        </p:nvSpPr>
        <p:spPr bwMode="auto">
          <a:xfrm>
            <a:off x="0" y="8832850"/>
            <a:ext cx="2971800"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ea typeface="+mn-ea"/>
              </a:defRPr>
            </a:lvl1pPr>
          </a:lstStyle>
          <a:p>
            <a:pPr>
              <a:defRPr/>
            </a:pPr>
            <a:endParaRPr lang="en-GB"/>
          </a:p>
        </p:txBody>
      </p:sp>
      <p:sp>
        <p:nvSpPr>
          <p:cNvPr id="18437" name="Rectangle 5"/>
          <p:cNvSpPr>
            <a:spLocks noGrp="1" noChangeArrowheads="1"/>
          </p:cNvSpPr>
          <p:nvPr>
            <p:ph type="sldNum" sz="quarter" idx="3"/>
          </p:nvPr>
        </p:nvSpPr>
        <p:spPr bwMode="auto">
          <a:xfrm>
            <a:off x="3886200" y="8832850"/>
            <a:ext cx="2971800"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ea typeface="+mn-ea"/>
              </a:defRPr>
            </a:lvl1pPr>
          </a:lstStyle>
          <a:p>
            <a:pPr>
              <a:defRPr/>
            </a:pPr>
            <a:fld id="{3C2DB4A7-18CE-433E-B5BB-F2903ACB914E}" type="slidenum">
              <a:rPr lang="en-GB"/>
              <a:pPr>
                <a:defRPr/>
              </a:pPr>
              <a:t>‹#›</a:t>
            </a:fld>
            <a:endParaRPr lang="en-GB"/>
          </a:p>
        </p:txBody>
      </p:sp>
    </p:spTree>
    <p:extLst>
      <p:ext uri="{BB962C8B-B14F-4D97-AF65-F5344CB8AC3E}">
        <p14:creationId xmlns:p14="http://schemas.microsoft.com/office/powerpoint/2010/main" val="3658118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atin typeface="Times New Roman" charset="0"/>
                <a:ea typeface="+mn-ea"/>
              </a:defRPr>
            </a:lvl1pPr>
          </a:lstStyle>
          <a:p>
            <a:pPr>
              <a:defRPr/>
            </a:pPr>
            <a:endParaRPr lang="en-GB"/>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atin typeface="Times New Roman" charset="0"/>
                <a:ea typeface="+mn-ea"/>
              </a:defRPr>
            </a:lvl1pPr>
          </a:lstStyle>
          <a:p>
            <a:pPr>
              <a:defRPr/>
            </a:pPr>
            <a:fld id="{AB277CAB-F9DD-4239-883C-6A5E569C3E44}" type="datetimeFigureOut">
              <a:rPr lang="en-US"/>
              <a:pPr>
                <a:defRPr/>
              </a:pPr>
              <a:t>6/1/2023</a:t>
            </a:fld>
            <a:endParaRPr lang="en-GB"/>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atin typeface="Times New Roman" charset="0"/>
                <a:ea typeface="+mn-ea"/>
              </a:defRPr>
            </a:lvl1pPr>
          </a:lstStyle>
          <a:p>
            <a:pPr>
              <a:defRPr/>
            </a:pPr>
            <a:endParaRPr lang="en-GB"/>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atin typeface="Times New Roman" charset="0"/>
                <a:ea typeface="+mn-ea"/>
              </a:defRPr>
            </a:lvl1pPr>
          </a:lstStyle>
          <a:p>
            <a:pPr>
              <a:defRPr/>
            </a:pPr>
            <a:fld id="{8F52D4A4-F38F-47EA-BDF2-9AFD910B7CE8}" type="slidenum">
              <a:rPr lang="en-GB"/>
              <a:pPr>
                <a:defRPr/>
              </a:pPr>
              <a:t>‹#›</a:t>
            </a:fld>
            <a:endParaRPr lang="en-GB"/>
          </a:p>
        </p:txBody>
      </p:sp>
    </p:spTree>
    <p:extLst>
      <p:ext uri="{BB962C8B-B14F-4D97-AF65-F5344CB8AC3E}">
        <p14:creationId xmlns:p14="http://schemas.microsoft.com/office/powerpoint/2010/main" val="38326418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4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7E9C4F-4109-4AC4-8459-D0F0BE068AED}" type="slidenum">
              <a:rPr lang="en-GB" smtClean="0">
                <a:latin typeface="Times New Roman" pitchFamily="18" charset="0"/>
                <a:ea typeface="ＭＳ Ｐゴシック" pitchFamily="28" charset="-128"/>
              </a:rPr>
              <a:pPr/>
              <a:t>1</a:t>
            </a:fld>
            <a:endParaRPr lang="en-GB">
              <a:latin typeface="Times New Roman" pitchFamily="18" charset="0"/>
              <a:ea typeface="ＭＳ Ｐゴシック" pitchFamily="28" charset="-128"/>
            </a:endParaRPr>
          </a:p>
        </p:txBody>
      </p:sp>
    </p:spTree>
    <p:extLst>
      <p:ext uri="{BB962C8B-B14F-4D97-AF65-F5344CB8AC3E}">
        <p14:creationId xmlns:p14="http://schemas.microsoft.com/office/powerpoint/2010/main" val="177781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A2B8E92-24B5-49B2-B6EE-4D448AB7D571}" type="slidenum">
              <a:rPr lang="en-GB" smtClean="0">
                <a:latin typeface="Times New Roman" pitchFamily="18" charset="0"/>
                <a:ea typeface="ＭＳ Ｐゴシック" pitchFamily="28" charset="-128"/>
              </a:rPr>
              <a:pPr/>
              <a:t>2</a:t>
            </a:fld>
            <a:endParaRPr lang="en-GB">
              <a:latin typeface="Times New Roman" pitchFamily="18" charset="0"/>
              <a:ea typeface="ＭＳ Ｐゴシック" pitchFamily="28" charset="-128"/>
            </a:endParaRPr>
          </a:p>
        </p:txBody>
      </p:sp>
    </p:spTree>
    <p:extLst>
      <p:ext uri="{BB962C8B-B14F-4D97-AF65-F5344CB8AC3E}">
        <p14:creationId xmlns:p14="http://schemas.microsoft.com/office/powerpoint/2010/main" val="270013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F52D4A4-F38F-47EA-BDF2-9AFD910B7CE8}" type="slidenum">
              <a:rPr lang="en-GB" smtClean="0"/>
              <a:pPr>
                <a:defRPr/>
              </a:pPr>
              <a:t>19</a:t>
            </a:fld>
            <a:endParaRPr lang="en-GB"/>
          </a:p>
        </p:txBody>
      </p:sp>
    </p:spTree>
    <p:extLst>
      <p:ext uri="{BB962C8B-B14F-4D97-AF65-F5344CB8AC3E}">
        <p14:creationId xmlns:p14="http://schemas.microsoft.com/office/powerpoint/2010/main" val="3102186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F52D4A4-F38F-47EA-BDF2-9AFD910B7CE8}" type="slidenum">
              <a:rPr lang="en-GB" smtClean="0"/>
              <a:pPr>
                <a:defRPr/>
              </a:pPr>
              <a:t>20</a:t>
            </a:fld>
            <a:endParaRPr lang="en-GB"/>
          </a:p>
        </p:txBody>
      </p:sp>
    </p:spTree>
    <p:extLst>
      <p:ext uri="{BB962C8B-B14F-4D97-AF65-F5344CB8AC3E}">
        <p14:creationId xmlns:p14="http://schemas.microsoft.com/office/powerpoint/2010/main" val="3222446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F52D4A4-F38F-47EA-BDF2-9AFD910B7CE8}" type="slidenum">
              <a:rPr lang="en-GB" smtClean="0"/>
              <a:pPr>
                <a:defRPr/>
              </a:pPr>
              <a:t>21</a:t>
            </a:fld>
            <a:endParaRPr lang="en-GB"/>
          </a:p>
        </p:txBody>
      </p:sp>
    </p:spTree>
    <p:extLst>
      <p:ext uri="{BB962C8B-B14F-4D97-AF65-F5344CB8AC3E}">
        <p14:creationId xmlns:p14="http://schemas.microsoft.com/office/powerpoint/2010/main" val="2787017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F52D4A4-F38F-47EA-BDF2-9AFD910B7CE8}" type="slidenum">
              <a:rPr lang="en-GB" smtClean="0"/>
              <a:pPr>
                <a:defRPr/>
              </a:pPr>
              <a:t>22</a:t>
            </a:fld>
            <a:endParaRPr lang="en-GB"/>
          </a:p>
        </p:txBody>
      </p:sp>
    </p:spTree>
    <p:extLst>
      <p:ext uri="{BB962C8B-B14F-4D97-AF65-F5344CB8AC3E}">
        <p14:creationId xmlns:p14="http://schemas.microsoft.com/office/powerpoint/2010/main" val="3695671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F52D4A4-F38F-47EA-BDF2-9AFD910B7CE8}" type="slidenum">
              <a:rPr lang="en-GB" smtClean="0"/>
              <a:pPr>
                <a:defRPr/>
              </a:pPr>
              <a:t>23</a:t>
            </a:fld>
            <a:endParaRPr lang="en-GB"/>
          </a:p>
        </p:txBody>
      </p:sp>
    </p:spTree>
    <p:extLst>
      <p:ext uri="{BB962C8B-B14F-4D97-AF65-F5344CB8AC3E}">
        <p14:creationId xmlns:p14="http://schemas.microsoft.com/office/powerpoint/2010/main" val="77342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F52D4A4-F38F-47EA-BDF2-9AFD910B7CE8}" type="slidenum">
              <a:rPr lang="en-GB" smtClean="0"/>
              <a:pPr>
                <a:defRPr/>
              </a:pPr>
              <a:t>24</a:t>
            </a:fld>
            <a:endParaRPr lang="en-GB"/>
          </a:p>
        </p:txBody>
      </p:sp>
    </p:spTree>
    <p:extLst>
      <p:ext uri="{BB962C8B-B14F-4D97-AF65-F5344CB8AC3E}">
        <p14:creationId xmlns:p14="http://schemas.microsoft.com/office/powerpoint/2010/main" val="1478673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pPr>
              <a:defRPr/>
            </a:pPr>
            <a:fld id="{ECBEA21B-4673-4515-A2F8-976B4968F4F8}" type="datetimeFigureOut">
              <a:rPr lang="en-US" smtClean="0"/>
              <a:pPr>
                <a:defRPr/>
              </a:pPr>
              <a:t>6/1/2023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pPr>
              <a:defRPr/>
            </a:pP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8BD816CD-6A68-4AFF-9B69-552A9416476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851BD977-9EF5-489D-9B45-548BB9D28F8A}" type="datetimeFigureOut">
              <a:rPr lang="en-US" smtClean="0"/>
              <a:pPr>
                <a:defRPr/>
              </a:pPr>
              <a:t>6/1/2023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447B55-F1C3-465F-BCEC-A98E5FFAC619}"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0235CF3C-B17D-499A-A222-5A1B9A6A20C5}" type="datetimeFigureOut">
              <a:rPr lang="en-US" smtClean="0"/>
              <a:pPr>
                <a:defRPr/>
              </a:pPr>
              <a:t>6/1/2023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F7CBA74-417D-42EA-A395-96F8BAF8B01C}"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defRPr/>
            </a:pPr>
            <a:fld id="{88D447F3-A480-4669-A60D-EEBFCF4C6304}" type="datetimeFigureOut">
              <a:rPr lang="en-US" smtClean="0"/>
              <a:pPr>
                <a:defRPr/>
              </a:pPr>
              <a:t>6/1/2023</a:t>
            </a:fld>
            <a:endParaRPr lang="en-US"/>
          </a:p>
        </p:txBody>
      </p:sp>
      <p:sp>
        <p:nvSpPr>
          <p:cNvPr id="9" name="Slide Number Placeholder 8"/>
          <p:cNvSpPr>
            <a:spLocks noGrp="1"/>
          </p:cNvSpPr>
          <p:nvPr>
            <p:ph type="sldNum" sz="quarter" idx="15"/>
          </p:nvPr>
        </p:nvSpPr>
        <p:spPr/>
        <p:txBody>
          <a:bodyPr rtlCol="0"/>
          <a:lstStyle/>
          <a:p>
            <a:pPr>
              <a:defRPr/>
            </a:pPr>
            <a:fld id="{B90C9EA0-1889-40C4-8B71-3B27B394E548}" type="slidenum">
              <a:rPr lang="en-US" smtClean="0"/>
              <a:pPr>
                <a:defRPr/>
              </a:pPr>
              <a:t>‹#›</a:t>
            </a:fld>
            <a:endParaRPr lang="en-US"/>
          </a:p>
        </p:txBody>
      </p:sp>
      <p:sp>
        <p:nvSpPr>
          <p:cNvPr id="10" name="Footer Placeholder 9"/>
          <p:cNvSpPr>
            <a:spLocks noGrp="1"/>
          </p:cNvSpPr>
          <p:nvPr>
            <p:ph type="ftr" sz="quarter" idx="16"/>
          </p:nvPr>
        </p:nvSpPr>
        <p:spPr/>
        <p:txBody>
          <a:bodyPr rtlCol="0"/>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a:defRPr/>
            </a:pPr>
            <a:fld id="{0CEDB683-93B3-4AB7-8FF9-081ECBD100DF}" type="datetimeFigureOut">
              <a:rPr lang="en-US" smtClean="0"/>
              <a:pPr>
                <a:defRPr/>
              </a:pPr>
              <a:t>6/1/2023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A9AA0765-21ED-4523-96AB-CE05541C4441}"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1B13A65-3681-4238-9E98-A1EE8F88C088}" type="datetimeFigureOut">
              <a:rPr lang="en-US" smtClean="0"/>
              <a:pPr>
                <a:defRPr/>
              </a:pPr>
              <a:t>6/1/2023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B9435F-CCE2-4060-ACD9-5B5345E763BE}" type="slidenum">
              <a:rPr lang="en-US" smtClean="0"/>
              <a:pPr>
                <a:defRPr/>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pPr>
              <a:defRPr/>
            </a:pPr>
            <a:fld id="{766E6119-BDEA-4F21-9B79-76B74CCFE8C0}" type="datetimeFigureOut">
              <a:rPr lang="en-US" smtClean="0"/>
              <a:pPr>
                <a:defRPr/>
              </a:pPr>
              <a:t>6/1/2023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ED768CE-5888-4D68-B3D7-2F9724F2FB49}" type="slidenum">
              <a:rPr lang="en-US" smtClean="0"/>
              <a:pPr>
                <a:defRPr/>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defRPr/>
            </a:pPr>
            <a:fld id="{383BBC4B-8B7B-4476-B240-D4FDF18D2C17}" type="datetimeFigureOut">
              <a:rPr lang="en-US" smtClean="0"/>
              <a:pPr>
                <a:defRPr/>
              </a:pPr>
              <a:t>6/1/2023</a:t>
            </a:fld>
            <a:endParaRPr lang="en-US"/>
          </a:p>
        </p:txBody>
      </p:sp>
      <p:sp>
        <p:nvSpPr>
          <p:cNvPr id="7" name="Slide Number Placeholder 6"/>
          <p:cNvSpPr>
            <a:spLocks noGrp="1"/>
          </p:cNvSpPr>
          <p:nvPr>
            <p:ph type="sldNum" sz="quarter" idx="11"/>
          </p:nvPr>
        </p:nvSpPr>
        <p:spPr/>
        <p:txBody>
          <a:bodyPr rtlCol="0"/>
          <a:lstStyle/>
          <a:p>
            <a:pPr>
              <a:defRPr/>
            </a:pPr>
            <a:fld id="{2CCFB0ED-19D2-4A35-A0A4-C73FC0AD67C6}" type="slidenum">
              <a:rPr lang="en-US" smtClean="0"/>
              <a:pPr>
                <a:defRPr/>
              </a:pPr>
              <a:t>‹#›</a:t>
            </a:fld>
            <a:endParaRPr lang="en-US"/>
          </a:p>
        </p:txBody>
      </p:sp>
      <p:sp>
        <p:nvSpPr>
          <p:cNvPr id="8" name="Footer Placeholder 7"/>
          <p:cNvSpPr>
            <a:spLocks noGrp="1"/>
          </p:cNvSpPr>
          <p:nvPr>
            <p:ph type="ftr" sz="quarter" idx="12"/>
          </p:nvPr>
        </p:nvSpPr>
        <p:spPr/>
        <p:txBody>
          <a:bodyPr rtlCol="0"/>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404F0BD-8410-4E1E-B8BC-BA293D26F3FB}" type="datetimeFigureOut">
              <a:rPr lang="en-US" smtClean="0"/>
              <a:pPr>
                <a:defRPr/>
              </a:pPr>
              <a:t>6/1/2023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B628E697-B279-46D9-9E0E-BB05175925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defRPr/>
            </a:pPr>
            <a:fld id="{D1045DB9-8123-478B-8CCB-0523012AF477}" type="datetimeFigureOut">
              <a:rPr lang="en-US" smtClean="0"/>
              <a:pPr>
                <a:defRPr/>
              </a:pPr>
              <a:t>6/1/2023</a:t>
            </a:fld>
            <a:endParaRPr lang="en-US"/>
          </a:p>
        </p:txBody>
      </p:sp>
      <p:sp>
        <p:nvSpPr>
          <p:cNvPr id="22" name="Slide Number Placeholder 21"/>
          <p:cNvSpPr>
            <a:spLocks noGrp="1"/>
          </p:cNvSpPr>
          <p:nvPr>
            <p:ph type="sldNum" sz="quarter" idx="15"/>
          </p:nvPr>
        </p:nvSpPr>
        <p:spPr/>
        <p:txBody>
          <a:bodyPr rtlCol="0"/>
          <a:lstStyle/>
          <a:p>
            <a:pPr>
              <a:defRPr/>
            </a:pPr>
            <a:fld id="{709579B9-BC2D-4A88-9800-2AEDE54CD67B}" type="slidenum">
              <a:rPr lang="en-US" smtClean="0"/>
              <a:pPr>
                <a:defRPr/>
              </a:pPr>
              <a:t>‹#›</a:t>
            </a:fld>
            <a:endParaRPr lang="en-US"/>
          </a:p>
        </p:txBody>
      </p:sp>
      <p:sp>
        <p:nvSpPr>
          <p:cNvPr id="23" name="Footer Placeholder 22"/>
          <p:cNvSpPr>
            <a:spLocks noGrp="1"/>
          </p:cNvSpPr>
          <p:nvPr>
            <p:ph type="ftr" sz="quarter" idx="16"/>
          </p:nvPr>
        </p:nvSpPr>
        <p:spPr/>
        <p:txBody>
          <a:bodyPr rtlCol="0"/>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ate Placeholder 16"/>
          <p:cNvSpPr>
            <a:spLocks noGrp="1"/>
          </p:cNvSpPr>
          <p:nvPr>
            <p:ph type="dt" sz="half" idx="10"/>
          </p:nvPr>
        </p:nvSpPr>
        <p:spPr/>
        <p:txBody>
          <a:bodyPr rtlCol="0"/>
          <a:lstStyle/>
          <a:p>
            <a:pPr>
              <a:defRPr/>
            </a:pPr>
            <a:fld id="{088A9E30-72BB-49F9-AB0F-D36D8098812B}" type="datetimeFigureOut">
              <a:rPr lang="en-US" smtClean="0"/>
              <a:pPr>
                <a:defRPr/>
              </a:pPr>
              <a:t>6/1/2023</a:t>
            </a:fld>
            <a:endParaRPr lang="en-US"/>
          </a:p>
        </p:txBody>
      </p:sp>
      <p:sp>
        <p:nvSpPr>
          <p:cNvPr id="18" name="Slide Number Placeholder 17"/>
          <p:cNvSpPr>
            <a:spLocks noGrp="1"/>
          </p:cNvSpPr>
          <p:nvPr>
            <p:ph type="sldNum" sz="quarter" idx="11"/>
          </p:nvPr>
        </p:nvSpPr>
        <p:spPr/>
        <p:txBody>
          <a:bodyPr rtlCol="0"/>
          <a:lstStyle/>
          <a:p>
            <a:pPr>
              <a:defRPr/>
            </a:pPr>
            <a:fld id="{5AB0FC90-4AF3-4BEA-B56B-229B84838FD3}" type="slidenum">
              <a:rPr lang="en-US" smtClean="0"/>
              <a:pPr>
                <a:defRPr/>
              </a:pPr>
              <a:t>‹#›</a:t>
            </a:fld>
            <a:endParaRPr lang="en-US"/>
          </a:p>
        </p:txBody>
      </p:sp>
      <p:sp>
        <p:nvSpPr>
          <p:cNvPr id="21" name="Footer Placeholder 20"/>
          <p:cNvSpPr>
            <a:spLocks noGrp="1"/>
          </p:cNvSpPr>
          <p:nvPr>
            <p:ph type="ftr" sz="quarter" idx="12"/>
          </p:nvPr>
        </p:nvSpPr>
        <p:spPr/>
        <p:txBody>
          <a:bodyPr rtlCol="0"/>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fld id="{4FAAF47F-2A08-47C2-8E48-D5ABD2A1A8B0}" type="datetimeFigureOut">
              <a:rPr lang="en-US" smtClean="0"/>
              <a:pPr>
                <a:defRPr/>
              </a:pPr>
              <a:t>6/1/2023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9FEEBE38-74C0-4B3F-8ABD-4BA2FF30D627}"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03" name="Text Box 55"/>
          <p:cNvSpPr txBox="1">
            <a:spLocks noChangeArrowheads="1"/>
          </p:cNvSpPr>
          <p:nvPr/>
        </p:nvSpPr>
        <p:spPr bwMode="auto">
          <a:xfrm>
            <a:off x="949325" y="2343150"/>
            <a:ext cx="184150" cy="1190625"/>
          </a:xfrm>
          <a:prstGeom prst="rect">
            <a:avLst/>
          </a:prstGeom>
          <a:noFill/>
          <a:ln w="9525">
            <a:noFill/>
            <a:miter lim="800000"/>
            <a:headEnd/>
            <a:tailEnd/>
          </a:ln>
        </p:spPr>
        <p:txBody>
          <a:bodyPr wrap="none">
            <a:spAutoFit/>
          </a:bodyPr>
          <a:lstStyle/>
          <a:p>
            <a:pPr marL="265113" indent="-265113">
              <a:tabLst>
                <a:tab pos="265113" algn="l"/>
              </a:tabLst>
            </a:pPr>
            <a:endParaRPr lang="en-GB" sz="3600" b="1">
              <a:latin typeface="Arial" charset="0"/>
            </a:endParaRPr>
          </a:p>
          <a:p>
            <a:pPr marL="265113" indent="-265113">
              <a:tabLst>
                <a:tab pos="265113" algn="l"/>
              </a:tabLst>
            </a:pPr>
            <a:endParaRPr lang="en-GB" sz="3600" b="1">
              <a:latin typeface="Arial" charset="0"/>
            </a:endParaRPr>
          </a:p>
        </p:txBody>
      </p:sp>
      <p:sp>
        <p:nvSpPr>
          <p:cNvPr id="27704" name="Rectangle 56"/>
          <p:cNvSpPr>
            <a:spLocks noChangeArrowheads="1"/>
          </p:cNvSpPr>
          <p:nvPr/>
        </p:nvSpPr>
        <p:spPr bwMode="auto">
          <a:xfrm>
            <a:off x="385763" y="277813"/>
            <a:ext cx="7772400" cy="3836987"/>
          </a:xfrm>
          <a:prstGeom prst="rect">
            <a:avLst/>
          </a:prstGeom>
          <a:noFill/>
          <a:ln w="9525">
            <a:noFill/>
            <a:miter lim="800000"/>
            <a:headEnd/>
            <a:tailEnd/>
          </a:ln>
          <a:effectLst/>
        </p:spPr>
        <p:txBody>
          <a:bodyPr anchor="ctr"/>
          <a:lstStyle/>
          <a:p>
            <a:pPr algn="ctr">
              <a:defRPr/>
            </a:pPr>
            <a:br>
              <a:rPr lang="en-US" sz="4400" b="1">
                <a:solidFill>
                  <a:schemeClr val="accent2"/>
                </a:solidFill>
                <a:effectLst>
                  <a:outerShdw blurRad="38100" dist="38100" dir="2700000" algn="tl">
                    <a:srgbClr val="000000"/>
                  </a:outerShdw>
                </a:effectLst>
                <a:latin typeface="Arial" charset="0"/>
                <a:ea typeface="+mn-ea"/>
              </a:rPr>
            </a:br>
            <a:r>
              <a:rPr lang="en-US" sz="4800" b="1">
                <a:solidFill>
                  <a:schemeClr val="accent2"/>
                </a:solidFill>
                <a:effectLst>
                  <a:outerShdw blurRad="38100" dist="38100" dir="2700000" algn="tl">
                    <a:srgbClr val="000000"/>
                  </a:outerShdw>
                </a:effectLst>
                <a:latin typeface="Arial" charset="0"/>
                <a:ea typeface="+mn-ea"/>
              </a:rPr>
              <a:t>Transactions</a:t>
            </a:r>
            <a:endParaRPr lang="en-GB" sz="4800" b="1">
              <a:solidFill>
                <a:schemeClr val="accent2"/>
              </a:solidFill>
              <a:effectLst>
                <a:outerShdw blurRad="38100" dist="38100" dir="2700000" algn="tl">
                  <a:srgbClr val="000000"/>
                </a:outerShdw>
              </a:effectLst>
              <a:latin typeface="Arial"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27703">
                                            <p:txEl>
                                              <p:pRg st="0" end="0"/>
                                            </p:txEl>
                                          </p:spTgt>
                                        </p:tgtEl>
                                        <p:attrNameLst>
                                          <p:attrName>style.visibility</p:attrName>
                                        </p:attrNameLst>
                                      </p:cBhvr>
                                      <p:to>
                                        <p:strVal val="visible"/>
                                      </p:to>
                                    </p:set>
                                    <p:animEffect transition="in" filter="dissolve">
                                      <p:cBhvr>
                                        <p:cTn id="7" dur="500"/>
                                        <p:tgtEl>
                                          <p:spTgt spid="277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3"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1520" y="-171400"/>
            <a:ext cx="7772400" cy="638944"/>
          </a:xfrm>
        </p:spPr>
        <p:txBody>
          <a:bodyPr/>
          <a:lstStyle/>
          <a:p>
            <a:pPr algn="ctr"/>
            <a:r>
              <a:rPr lang="en-US" b="1">
                <a:solidFill>
                  <a:srgbClr val="BD0773"/>
                </a:solidFill>
              </a:rPr>
              <a:t>States of Transactions</a:t>
            </a:r>
            <a:endParaRPr lang="en-US">
              <a:solidFill>
                <a:srgbClr val="BD0773"/>
              </a:solidFill>
            </a:endParaRPr>
          </a:p>
        </p:txBody>
      </p:sp>
      <p:sp>
        <p:nvSpPr>
          <p:cNvPr id="6" name="Rectangle 5"/>
          <p:cNvSpPr/>
          <p:nvPr/>
        </p:nvSpPr>
        <p:spPr>
          <a:xfrm>
            <a:off x="179512" y="476672"/>
            <a:ext cx="8568952" cy="6740307"/>
          </a:xfrm>
          <a:prstGeom prst="rect">
            <a:avLst/>
          </a:prstGeom>
        </p:spPr>
        <p:txBody>
          <a:bodyPr wrap="square">
            <a:spAutoFit/>
          </a:bodyPr>
          <a:lstStyle/>
          <a:p>
            <a:pPr lvl="0" algn="just">
              <a:buFont typeface="Wingdings" pitchFamily="2" charset="2"/>
              <a:buChar char="Ø"/>
            </a:pPr>
            <a:r>
              <a:rPr lang="en-US" b="1"/>
              <a:t>Aborted</a:t>
            </a:r>
            <a:r>
              <a:rPr lang="en-US"/>
              <a:t> − If any of the checks fails and the transaction has reached a failed state, then the recovery manager rolls back all its write operations on the database to bring the database back to its original state where it was prior to the execution of the transaction. Transactions in this state are called aborted. </a:t>
            </a:r>
          </a:p>
          <a:p>
            <a:pPr lvl="0" algn="just"/>
            <a:endParaRPr lang="en-US"/>
          </a:p>
          <a:p>
            <a:pPr lvl="0" algn="just"/>
            <a:r>
              <a:rPr lang="en-US"/>
              <a:t>The database recovery module can select one of the two operations after a transaction aborts −</a:t>
            </a:r>
            <a:endParaRPr lang="en-US" sz="2000"/>
          </a:p>
          <a:p>
            <a:pPr marL="574675" lvl="2" indent="-338138" algn="just">
              <a:buFont typeface="Wingdings" pitchFamily="2" charset="2"/>
              <a:buChar char="ü"/>
            </a:pPr>
            <a:r>
              <a:rPr lang="en-US"/>
              <a:t>Re-start the transaction, but only if the transaction was aborted as a result of some hardware or software error that was not created through the internal logic of the transaction. A restarted transaction is considered to be a new transaction.</a:t>
            </a:r>
          </a:p>
          <a:p>
            <a:pPr marL="574675" lvl="2" indent="-338138" algn="just">
              <a:buFont typeface="Wingdings" pitchFamily="2" charset="2"/>
              <a:buChar char="ü"/>
            </a:pPr>
            <a:r>
              <a:rPr lang="en-US" sz="2000"/>
              <a:t> </a:t>
            </a:r>
            <a:r>
              <a:rPr lang="en-US"/>
              <a:t>Kill the transaction It usually does so because of some internal logical error that can be corrected only by rewriting the application program, or because the input was bad, or because the desired data were not found in the database.</a:t>
            </a:r>
          </a:p>
          <a:p>
            <a:pPr lvl="0" algn="just"/>
            <a:endParaRPr lang="en-US"/>
          </a:p>
          <a:p>
            <a:pPr algn="just"/>
            <a:r>
              <a:rPr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1520" y="-171400"/>
            <a:ext cx="7772400" cy="638944"/>
          </a:xfrm>
        </p:spPr>
        <p:txBody>
          <a:bodyPr/>
          <a:lstStyle/>
          <a:p>
            <a:pPr algn="ctr"/>
            <a:r>
              <a:rPr lang="en-US" b="1">
                <a:solidFill>
                  <a:srgbClr val="BD0773"/>
                </a:solidFill>
              </a:rPr>
              <a:t>States of Transactions</a:t>
            </a:r>
            <a:endParaRPr lang="en-US">
              <a:solidFill>
                <a:srgbClr val="BD0773"/>
              </a:solidFill>
            </a:endParaRPr>
          </a:p>
        </p:txBody>
      </p:sp>
      <p:sp>
        <p:nvSpPr>
          <p:cNvPr id="6" name="Rectangle 5"/>
          <p:cNvSpPr/>
          <p:nvPr/>
        </p:nvSpPr>
        <p:spPr>
          <a:xfrm>
            <a:off x="179512" y="841936"/>
            <a:ext cx="8568952" cy="1938992"/>
          </a:xfrm>
          <a:prstGeom prst="rect">
            <a:avLst/>
          </a:prstGeom>
        </p:spPr>
        <p:txBody>
          <a:bodyPr wrap="square">
            <a:spAutoFit/>
          </a:bodyPr>
          <a:lstStyle/>
          <a:p>
            <a:pPr algn="just">
              <a:buFont typeface="Wingdings" pitchFamily="2" charset="2"/>
              <a:buChar char="Ø"/>
            </a:pPr>
            <a:r>
              <a:rPr lang="en-US" b="1"/>
              <a:t>Committed</a:t>
            </a:r>
            <a:r>
              <a:rPr lang="en-US"/>
              <a:t> − If a transaction executes all its operations successfully, it is said to be committed. All its effects are now permanently established on the database system.</a:t>
            </a:r>
          </a:p>
          <a:p>
            <a:pPr lvl="0" algn="just"/>
            <a:endParaRPr lang="en-US"/>
          </a:p>
          <a:p>
            <a:pPr algn="just"/>
            <a:r>
              <a:rPr lang="en-US"/>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1520" y="-171400"/>
            <a:ext cx="7772400" cy="638944"/>
          </a:xfrm>
        </p:spPr>
        <p:txBody>
          <a:bodyPr/>
          <a:lstStyle/>
          <a:p>
            <a:pPr algn="ctr"/>
            <a:r>
              <a:rPr lang="en-US" b="1" err="1">
                <a:solidFill>
                  <a:srgbClr val="BD0773"/>
                </a:solidFill>
              </a:rPr>
              <a:t>Serializability</a:t>
            </a:r>
            <a:endParaRPr lang="en-US">
              <a:solidFill>
                <a:srgbClr val="BD0773"/>
              </a:solidFill>
            </a:endParaRPr>
          </a:p>
        </p:txBody>
      </p:sp>
      <p:sp>
        <p:nvSpPr>
          <p:cNvPr id="6" name="Rectangle 5"/>
          <p:cNvSpPr/>
          <p:nvPr/>
        </p:nvSpPr>
        <p:spPr>
          <a:xfrm>
            <a:off x="179512" y="476672"/>
            <a:ext cx="8568952" cy="6001643"/>
          </a:xfrm>
          <a:prstGeom prst="rect">
            <a:avLst/>
          </a:prstGeom>
        </p:spPr>
        <p:txBody>
          <a:bodyPr wrap="square">
            <a:spAutoFit/>
          </a:bodyPr>
          <a:lstStyle/>
          <a:p>
            <a:pPr algn="just"/>
            <a:r>
              <a:rPr lang="en-US"/>
              <a:t>When multiple transactions are being executed by the operating system in a multiprogramming environment, there are possibilities that instructions of one transaction are interleaved with some other transaction </a:t>
            </a:r>
          </a:p>
          <a:p>
            <a:pPr algn="just"/>
            <a:endParaRPr lang="en-US"/>
          </a:p>
          <a:p>
            <a:pPr lvl="0" algn="just">
              <a:buFont typeface="Wingdings" pitchFamily="2" charset="2"/>
              <a:buChar char="Ø"/>
            </a:pPr>
            <a:r>
              <a:rPr lang="en-US" b="1"/>
              <a:t>Schedule</a:t>
            </a:r>
            <a:r>
              <a:rPr lang="en-US"/>
              <a:t> − </a:t>
            </a:r>
            <a:r>
              <a:rPr lang="en-US" b="1">
                <a:solidFill>
                  <a:srgbClr val="2D57A3"/>
                </a:solidFill>
              </a:rPr>
              <a:t>A chronological execution sequence of a transaction is called a schedule</a:t>
            </a:r>
            <a:r>
              <a:rPr lang="en-US">
                <a:solidFill>
                  <a:srgbClr val="2D57A3"/>
                </a:solidFill>
              </a:rPr>
              <a:t>.</a:t>
            </a:r>
            <a:r>
              <a:rPr lang="en-US"/>
              <a:t> A schedule can have many transactions in it, each comprising of a number of instructions/tasks.</a:t>
            </a:r>
          </a:p>
          <a:p>
            <a:pPr lvl="0" algn="just"/>
            <a:endParaRPr lang="en-US"/>
          </a:p>
          <a:p>
            <a:pPr lvl="0" algn="just">
              <a:buFont typeface="Wingdings" pitchFamily="2" charset="2"/>
              <a:buChar char="Ø"/>
            </a:pPr>
            <a:r>
              <a:rPr lang="en-US" b="1"/>
              <a:t>Serial Schedule</a:t>
            </a:r>
            <a:r>
              <a:rPr lang="en-US"/>
              <a:t> − It is </a:t>
            </a:r>
            <a:r>
              <a:rPr lang="en-US" b="1">
                <a:solidFill>
                  <a:srgbClr val="2D57A3"/>
                </a:solidFill>
              </a:rPr>
              <a:t>a schedule in which transactions are aligned in such a way that one transaction is executed first</a:t>
            </a:r>
            <a:r>
              <a:rPr lang="en-US"/>
              <a:t>. When the first transaction completes its cycle, then the next transaction is executed. Transactions are ordered one after the other. This type of schedule is called a serial schedule, as transactions are executed in a serial manner.</a:t>
            </a:r>
          </a:p>
          <a:p>
            <a:pPr algn="just"/>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1520" y="-171400"/>
            <a:ext cx="7772400" cy="638944"/>
          </a:xfrm>
        </p:spPr>
        <p:txBody>
          <a:bodyPr/>
          <a:lstStyle/>
          <a:p>
            <a:pPr algn="ctr"/>
            <a:r>
              <a:rPr lang="en-US" b="1">
                <a:solidFill>
                  <a:srgbClr val="BD0773"/>
                </a:solidFill>
              </a:rPr>
              <a:t>Concurrent Transactions</a:t>
            </a:r>
            <a:endParaRPr lang="en-US">
              <a:solidFill>
                <a:srgbClr val="BD0773"/>
              </a:solidFill>
            </a:endParaRPr>
          </a:p>
        </p:txBody>
      </p:sp>
      <p:sp>
        <p:nvSpPr>
          <p:cNvPr id="6" name="Rectangle 5"/>
          <p:cNvSpPr/>
          <p:nvPr/>
        </p:nvSpPr>
        <p:spPr>
          <a:xfrm>
            <a:off x="179512" y="839609"/>
            <a:ext cx="8568952" cy="4893647"/>
          </a:xfrm>
          <a:prstGeom prst="rect">
            <a:avLst/>
          </a:prstGeom>
        </p:spPr>
        <p:txBody>
          <a:bodyPr wrap="square">
            <a:spAutoFit/>
          </a:bodyPr>
          <a:lstStyle/>
          <a:p>
            <a:pPr algn="just">
              <a:buFont typeface="Wingdings" pitchFamily="2" charset="2"/>
              <a:buChar char="Ø"/>
            </a:pPr>
            <a:r>
              <a:rPr lang="en-US"/>
              <a:t>In a multi-transaction environment, serial schedules are considered as a benchmark. The execution sequence of an instruction in a transaction cannot be changed, but two transactions can have their instructions executed in a random fashion.</a:t>
            </a:r>
          </a:p>
          <a:p>
            <a:pPr algn="just">
              <a:buFont typeface="Wingdings" pitchFamily="2" charset="2"/>
              <a:buChar char="Ø"/>
            </a:pPr>
            <a:endParaRPr lang="en-US"/>
          </a:p>
          <a:p>
            <a:pPr algn="just">
              <a:buFont typeface="Wingdings" pitchFamily="2" charset="2"/>
              <a:buChar char="Ø"/>
            </a:pPr>
            <a:r>
              <a:rPr lang="en-US"/>
              <a:t> This execution does no harm if two transactions are mutually independent and working on different segments of data.</a:t>
            </a:r>
          </a:p>
          <a:p>
            <a:pPr algn="just">
              <a:buFont typeface="Wingdings" pitchFamily="2" charset="2"/>
              <a:buChar char="Ø"/>
            </a:pPr>
            <a:endParaRPr lang="en-US"/>
          </a:p>
          <a:p>
            <a:pPr algn="just"/>
            <a:endParaRPr lang="en-US"/>
          </a:p>
          <a:p>
            <a:pPr algn="just">
              <a:buFont typeface="Wingdings" pitchFamily="2" charset="2"/>
              <a:buChar char="Ø"/>
            </a:pPr>
            <a:r>
              <a:rPr lang="en-US"/>
              <a:t>But in case these two transactions are working on the same data, then the results may vary.</a:t>
            </a:r>
          </a:p>
          <a:p>
            <a:pPr algn="just">
              <a:buFont typeface="Wingdings" pitchFamily="2" charset="2"/>
              <a:buChar char="Ø"/>
            </a:pPr>
            <a:endParaRPr lang="en-US"/>
          </a:p>
          <a:p>
            <a:pPr algn="just"/>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1520" y="-171400"/>
            <a:ext cx="7772400" cy="638944"/>
          </a:xfrm>
        </p:spPr>
        <p:txBody>
          <a:bodyPr/>
          <a:lstStyle/>
          <a:p>
            <a:pPr algn="ctr"/>
            <a:r>
              <a:rPr lang="en-US" b="1">
                <a:solidFill>
                  <a:srgbClr val="BD0773"/>
                </a:solidFill>
              </a:rPr>
              <a:t>Checking </a:t>
            </a:r>
            <a:r>
              <a:rPr lang="en-US" b="1" err="1">
                <a:solidFill>
                  <a:srgbClr val="BD0773"/>
                </a:solidFill>
              </a:rPr>
              <a:t>Serializabity</a:t>
            </a:r>
            <a:endParaRPr lang="en-US">
              <a:solidFill>
                <a:srgbClr val="BD0773"/>
              </a:solidFill>
            </a:endParaRPr>
          </a:p>
        </p:txBody>
      </p:sp>
      <p:sp>
        <p:nvSpPr>
          <p:cNvPr id="6" name="Rectangle 5"/>
          <p:cNvSpPr/>
          <p:nvPr/>
        </p:nvSpPr>
        <p:spPr>
          <a:xfrm>
            <a:off x="179512" y="476672"/>
            <a:ext cx="8784976" cy="6186309"/>
          </a:xfrm>
          <a:prstGeom prst="rect">
            <a:avLst/>
          </a:prstGeom>
        </p:spPr>
        <p:txBody>
          <a:bodyPr wrap="square">
            <a:spAutoFit/>
          </a:bodyPr>
          <a:lstStyle/>
          <a:p>
            <a:pPr>
              <a:buFont typeface="Wingdings" pitchFamily="2" charset="2"/>
              <a:buChar char="Ø"/>
            </a:pPr>
            <a:r>
              <a:rPr lang="en-US" sz="2200"/>
              <a:t>Let </a:t>
            </a:r>
            <a:r>
              <a:rPr lang="en-US" sz="2200" i="1"/>
              <a:t>T</a:t>
            </a:r>
            <a:r>
              <a:rPr lang="en-US" sz="2200"/>
              <a:t>1 and </a:t>
            </a:r>
            <a:r>
              <a:rPr lang="en-US" sz="2200" i="1"/>
              <a:t>T</a:t>
            </a:r>
            <a:r>
              <a:rPr lang="en-US" sz="2200"/>
              <a:t>2 be two transactions that transfer funds from one account to another. Transaction </a:t>
            </a:r>
            <a:r>
              <a:rPr lang="en-US" sz="2200" i="1"/>
              <a:t>T</a:t>
            </a:r>
            <a:r>
              <a:rPr lang="en-US" sz="2200"/>
              <a:t>1 transfers $50 from account </a:t>
            </a:r>
            <a:r>
              <a:rPr lang="en-US" sz="2200" i="1"/>
              <a:t>A </a:t>
            </a:r>
            <a:r>
              <a:rPr lang="en-US" sz="2200"/>
              <a:t>to account </a:t>
            </a:r>
            <a:r>
              <a:rPr lang="en-US" sz="2200" i="1"/>
              <a:t>B</a:t>
            </a:r>
            <a:r>
              <a:rPr lang="en-US" sz="2200"/>
              <a:t>. It is defined as:</a:t>
            </a:r>
          </a:p>
          <a:p>
            <a:r>
              <a:rPr lang="en-US" sz="2200" b="1" i="1">
                <a:solidFill>
                  <a:srgbClr val="7030A0"/>
                </a:solidFill>
              </a:rPr>
              <a:t>T</a:t>
            </a:r>
            <a:r>
              <a:rPr lang="en-US" sz="2200" b="1">
                <a:solidFill>
                  <a:srgbClr val="7030A0"/>
                </a:solidFill>
              </a:rPr>
              <a:t>1: read(</a:t>
            </a:r>
            <a:r>
              <a:rPr lang="en-US" sz="2200" b="1" i="1">
                <a:solidFill>
                  <a:srgbClr val="7030A0"/>
                </a:solidFill>
              </a:rPr>
              <a:t>A</a:t>
            </a:r>
            <a:r>
              <a:rPr lang="en-US" sz="2200" b="1">
                <a:solidFill>
                  <a:srgbClr val="7030A0"/>
                </a:solidFill>
              </a:rPr>
              <a:t>);</a:t>
            </a:r>
          </a:p>
          <a:p>
            <a:r>
              <a:rPr lang="en-US" sz="2200" b="1" i="1">
                <a:solidFill>
                  <a:srgbClr val="7030A0"/>
                </a:solidFill>
              </a:rPr>
              <a:t>A </a:t>
            </a:r>
            <a:r>
              <a:rPr lang="en-US" sz="2200" b="1">
                <a:solidFill>
                  <a:srgbClr val="7030A0"/>
                </a:solidFill>
              </a:rPr>
              <a:t>:= </a:t>
            </a:r>
            <a:r>
              <a:rPr lang="en-US" sz="2200" b="1" i="1">
                <a:solidFill>
                  <a:srgbClr val="7030A0"/>
                </a:solidFill>
              </a:rPr>
              <a:t>A </a:t>
            </a:r>
            <a:r>
              <a:rPr lang="en-US" sz="2200" b="1">
                <a:solidFill>
                  <a:srgbClr val="7030A0"/>
                </a:solidFill>
              </a:rPr>
              <a:t>− 50;</a:t>
            </a:r>
          </a:p>
          <a:p>
            <a:r>
              <a:rPr lang="en-US" sz="2200" b="1">
                <a:solidFill>
                  <a:srgbClr val="7030A0"/>
                </a:solidFill>
              </a:rPr>
              <a:t>write(</a:t>
            </a:r>
            <a:r>
              <a:rPr lang="en-US" sz="2200" b="1" i="1">
                <a:solidFill>
                  <a:srgbClr val="7030A0"/>
                </a:solidFill>
              </a:rPr>
              <a:t>A</a:t>
            </a:r>
            <a:r>
              <a:rPr lang="en-US" sz="2200" b="1">
                <a:solidFill>
                  <a:srgbClr val="7030A0"/>
                </a:solidFill>
              </a:rPr>
              <a:t>);</a:t>
            </a:r>
          </a:p>
          <a:p>
            <a:r>
              <a:rPr lang="en-US" sz="2200" b="1">
                <a:solidFill>
                  <a:srgbClr val="7030A0"/>
                </a:solidFill>
              </a:rPr>
              <a:t>read(</a:t>
            </a:r>
            <a:r>
              <a:rPr lang="en-US" sz="2200" b="1" i="1">
                <a:solidFill>
                  <a:srgbClr val="7030A0"/>
                </a:solidFill>
              </a:rPr>
              <a:t>B</a:t>
            </a:r>
            <a:r>
              <a:rPr lang="en-US" sz="2200" b="1">
                <a:solidFill>
                  <a:srgbClr val="7030A0"/>
                </a:solidFill>
              </a:rPr>
              <a:t>);</a:t>
            </a:r>
          </a:p>
          <a:p>
            <a:r>
              <a:rPr lang="en-US" sz="2200" b="1" i="1">
                <a:solidFill>
                  <a:srgbClr val="7030A0"/>
                </a:solidFill>
              </a:rPr>
              <a:t>B </a:t>
            </a:r>
            <a:r>
              <a:rPr lang="en-US" sz="2200" b="1">
                <a:solidFill>
                  <a:srgbClr val="7030A0"/>
                </a:solidFill>
              </a:rPr>
              <a:t>:= </a:t>
            </a:r>
            <a:r>
              <a:rPr lang="en-US" sz="2200" b="1" i="1">
                <a:solidFill>
                  <a:srgbClr val="7030A0"/>
                </a:solidFill>
              </a:rPr>
              <a:t>B </a:t>
            </a:r>
            <a:r>
              <a:rPr lang="en-US" sz="2200" b="1">
                <a:solidFill>
                  <a:srgbClr val="7030A0"/>
                </a:solidFill>
              </a:rPr>
              <a:t>+ 50;</a:t>
            </a:r>
          </a:p>
          <a:p>
            <a:r>
              <a:rPr lang="en-US" sz="2200" b="1">
                <a:solidFill>
                  <a:srgbClr val="7030A0"/>
                </a:solidFill>
              </a:rPr>
              <a:t>write(</a:t>
            </a:r>
            <a:r>
              <a:rPr lang="en-US" sz="2200" b="1" i="1">
                <a:solidFill>
                  <a:srgbClr val="7030A0"/>
                </a:solidFill>
              </a:rPr>
              <a:t>B</a:t>
            </a:r>
            <a:r>
              <a:rPr lang="en-US" sz="2200" b="1">
                <a:solidFill>
                  <a:srgbClr val="7030A0"/>
                </a:solidFill>
              </a:rPr>
              <a:t>)</a:t>
            </a:r>
          </a:p>
          <a:p>
            <a:r>
              <a:rPr lang="en-US" sz="2200"/>
              <a:t>Transaction </a:t>
            </a:r>
            <a:r>
              <a:rPr lang="en-US" sz="2200" i="1"/>
              <a:t>T</a:t>
            </a:r>
            <a:r>
              <a:rPr lang="en-US" sz="2200"/>
              <a:t>2 transfers 10 percent of the balance from account </a:t>
            </a:r>
            <a:r>
              <a:rPr lang="en-US" sz="2200" i="1"/>
              <a:t>A </a:t>
            </a:r>
            <a:r>
              <a:rPr lang="en-US" sz="2200"/>
              <a:t>to account </a:t>
            </a:r>
            <a:r>
              <a:rPr lang="en-US" sz="2200" i="1"/>
              <a:t>B</a:t>
            </a:r>
            <a:r>
              <a:rPr lang="en-US" sz="2200"/>
              <a:t>. It is defined as:</a:t>
            </a:r>
          </a:p>
          <a:p>
            <a:r>
              <a:rPr lang="en-US" sz="2200" b="1">
                <a:solidFill>
                  <a:srgbClr val="7030A0"/>
                </a:solidFill>
              </a:rPr>
              <a:t> </a:t>
            </a:r>
            <a:r>
              <a:rPr lang="en-US" sz="2200" b="1" i="1">
                <a:solidFill>
                  <a:srgbClr val="7030A0"/>
                </a:solidFill>
              </a:rPr>
              <a:t>T</a:t>
            </a:r>
            <a:r>
              <a:rPr lang="en-US" sz="2200" b="1">
                <a:solidFill>
                  <a:srgbClr val="7030A0"/>
                </a:solidFill>
              </a:rPr>
              <a:t>2: read(</a:t>
            </a:r>
            <a:r>
              <a:rPr lang="en-US" sz="2200" b="1" i="1">
                <a:solidFill>
                  <a:srgbClr val="7030A0"/>
                </a:solidFill>
              </a:rPr>
              <a:t>A</a:t>
            </a:r>
            <a:r>
              <a:rPr lang="en-US" sz="2200" b="1">
                <a:solidFill>
                  <a:srgbClr val="7030A0"/>
                </a:solidFill>
              </a:rPr>
              <a:t>);</a:t>
            </a:r>
          </a:p>
          <a:p>
            <a:r>
              <a:rPr lang="en-US" sz="2200" b="1" i="1">
                <a:solidFill>
                  <a:srgbClr val="7030A0"/>
                </a:solidFill>
              </a:rPr>
              <a:t>temp </a:t>
            </a:r>
            <a:r>
              <a:rPr lang="en-US" sz="2200" b="1">
                <a:solidFill>
                  <a:srgbClr val="7030A0"/>
                </a:solidFill>
              </a:rPr>
              <a:t>:= </a:t>
            </a:r>
            <a:r>
              <a:rPr lang="en-US" sz="2200" b="1" i="1">
                <a:solidFill>
                  <a:srgbClr val="7030A0"/>
                </a:solidFill>
              </a:rPr>
              <a:t>A </a:t>
            </a:r>
            <a:r>
              <a:rPr lang="en-US" sz="2200" b="1">
                <a:solidFill>
                  <a:srgbClr val="7030A0"/>
                </a:solidFill>
              </a:rPr>
              <a:t>* 0.1;</a:t>
            </a:r>
          </a:p>
          <a:p>
            <a:r>
              <a:rPr lang="en-US" sz="2200" b="1" i="1">
                <a:solidFill>
                  <a:srgbClr val="7030A0"/>
                </a:solidFill>
              </a:rPr>
              <a:t>A </a:t>
            </a:r>
            <a:r>
              <a:rPr lang="en-US" sz="2200" b="1">
                <a:solidFill>
                  <a:srgbClr val="7030A0"/>
                </a:solidFill>
              </a:rPr>
              <a:t>:= </a:t>
            </a:r>
            <a:r>
              <a:rPr lang="en-US" sz="2200" b="1" i="1">
                <a:solidFill>
                  <a:srgbClr val="7030A0"/>
                </a:solidFill>
              </a:rPr>
              <a:t>A </a:t>
            </a:r>
            <a:r>
              <a:rPr lang="en-US" sz="2200" b="1">
                <a:solidFill>
                  <a:srgbClr val="7030A0"/>
                </a:solidFill>
              </a:rPr>
              <a:t>− </a:t>
            </a:r>
            <a:r>
              <a:rPr lang="en-US" sz="2200" b="1" i="1">
                <a:solidFill>
                  <a:srgbClr val="7030A0"/>
                </a:solidFill>
              </a:rPr>
              <a:t>temp</a:t>
            </a:r>
            <a:r>
              <a:rPr lang="en-US" sz="2200" b="1">
                <a:solidFill>
                  <a:srgbClr val="7030A0"/>
                </a:solidFill>
              </a:rPr>
              <a:t>;</a:t>
            </a:r>
          </a:p>
          <a:p>
            <a:r>
              <a:rPr lang="en-US" sz="2200" b="1">
                <a:solidFill>
                  <a:srgbClr val="7030A0"/>
                </a:solidFill>
              </a:rPr>
              <a:t>write(</a:t>
            </a:r>
            <a:r>
              <a:rPr lang="en-US" sz="2200" b="1" i="1">
                <a:solidFill>
                  <a:srgbClr val="7030A0"/>
                </a:solidFill>
              </a:rPr>
              <a:t>A</a:t>
            </a:r>
            <a:r>
              <a:rPr lang="en-US" sz="2200" b="1">
                <a:solidFill>
                  <a:srgbClr val="7030A0"/>
                </a:solidFill>
              </a:rPr>
              <a:t>);</a:t>
            </a:r>
          </a:p>
          <a:p>
            <a:r>
              <a:rPr lang="en-US" sz="2200" b="1">
                <a:solidFill>
                  <a:srgbClr val="7030A0"/>
                </a:solidFill>
              </a:rPr>
              <a:t>read(</a:t>
            </a:r>
            <a:r>
              <a:rPr lang="en-US" sz="2200" b="1" i="1">
                <a:solidFill>
                  <a:srgbClr val="7030A0"/>
                </a:solidFill>
              </a:rPr>
              <a:t>B</a:t>
            </a:r>
            <a:r>
              <a:rPr lang="en-US" sz="2200" b="1">
                <a:solidFill>
                  <a:srgbClr val="7030A0"/>
                </a:solidFill>
              </a:rPr>
              <a:t>);</a:t>
            </a:r>
          </a:p>
          <a:p>
            <a:r>
              <a:rPr lang="en-US" sz="2200" b="1" i="1">
                <a:solidFill>
                  <a:srgbClr val="7030A0"/>
                </a:solidFill>
              </a:rPr>
              <a:t>B </a:t>
            </a:r>
            <a:r>
              <a:rPr lang="en-US" sz="2200" b="1">
                <a:solidFill>
                  <a:srgbClr val="7030A0"/>
                </a:solidFill>
              </a:rPr>
              <a:t>:= </a:t>
            </a:r>
            <a:r>
              <a:rPr lang="en-US" sz="2200" b="1" i="1">
                <a:solidFill>
                  <a:srgbClr val="7030A0"/>
                </a:solidFill>
              </a:rPr>
              <a:t>B </a:t>
            </a:r>
            <a:r>
              <a:rPr lang="en-US" sz="2200" b="1">
                <a:solidFill>
                  <a:srgbClr val="7030A0"/>
                </a:solidFill>
              </a:rPr>
              <a:t>+ </a:t>
            </a:r>
            <a:r>
              <a:rPr lang="en-US" sz="2200" b="1" i="1">
                <a:solidFill>
                  <a:srgbClr val="7030A0"/>
                </a:solidFill>
              </a:rPr>
              <a:t>temp</a:t>
            </a:r>
            <a:r>
              <a:rPr lang="en-US" sz="2200" b="1">
                <a:solidFill>
                  <a:srgbClr val="7030A0"/>
                </a:solidFill>
              </a:rPr>
              <a:t>;</a:t>
            </a:r>
          </a:p>
          <a:p>
            <a:r>
              <a:rPr lang="en-US" sz="2200" b="1">
                <a:solidFill>
                  <a:srgbClr val="7030A0"/>
                </a:solidFill>
              </a:rPr>
              <a:t>write(</a:t>
            </a:r>
            <a:r>
              <a:rPr lang="en-US" sz="2200" b="1" i="1">
                <a:solidFill>
                  <a:srgbClr val="7030A0"/>
                </a:solidFill>
              </a:rPr>
              <a:t>B</a:t>
            </a:r>
            <a:r>
              <a:rPr lang="en-US" sz="2200" b="1">
                <a:solidFill>
                  <a:srgbClr val="7030A0"/>
                </a:solidFill>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1520" y="-171400"/>
            <a:ext cx="7772400" cy="638944"/>
          </a:xfrm>
        </p:spPr>
        <p:txBody>
          <a:bodyPr/>
          <a:lstStyle/>
          <a:p>
            <a:pPr algn="ctr"/>
            <a:r>
              <a:rPr lang="en-US" b="1">
                <a:solidFill>
                  <a:srgbClr val="BD0773"/>
                </a:solidFill>
              </a:rPr>
              <a:t>Checking </a:t>
            </a:r>
            <a:r>
              <a:rPr lang="en-US" b="1" err="1">
                <a:solidFill>
                  <a:srgbClr val="BD0773"/>
                </a:solidFill>
              </a:rPr>
              <a:t>Serializabity</a:t>
            </a:r>
            <a:endParaRPr lang="en-US">
              <a:solidFill>
                <a:srgbClr val="BD0773"/>
              </a:solidFill>
            </a:endParaRPr>
          </a:p>
        </p:txBody>
      </p:sp>
      <p:sp>
        <p:nvSpPr>
          <p:cNvPr id="6" name="Rectangle 5"/>
          <p:cNvSpPr/>
          <p:nvPr/>
        </p:nvSpPr>
        <p:spPr>
          <a:xfrm>
            <a:off x="179512" y="476672"/>
            <a:ext cx="8784976" cy="1015663"/>
          </a:xfrm>
          <a:prstGeom prst="rect">
            <a:avLst/>
          </a:prstGeom>
        </p:spPr>
        <p:txBody>
          <a:bodyPr wrap="square">
            <a:spAutoFit/>
          </a:bodyPr>
          <a:lstStyle/>
          <a:p>
            <a:pPr>
              <a:buFont typeface="Wingdings" pitchFamily="2" charset="2"/>
              <a:buChar char="Ø"/>
            </a:pPr>
            <a:r>
              <a:rPr lang="en-US" sz="2000"/>
              <a:t>Suppose the current values of accounts </a:t>
            </a:r>
            <a:r>
              <a:rPr lang="en-US" sz="2000" i="1"/>
              <a:t>A </a:t>
            </a:r>
            <a:r>
              <a:rPr lang="en-US" sz="2000"/>
              <a:t>and </a:t>
            </a:r>
            <a:r>
              <a:rPr lang="en-US" sz="2000" i="1"/>
              <a:t>B </a:t>
            </a:r>
            <a:r>
              <a:rPr lang="en-US" sz="2000"/>
              <a:t>are $1000 and $2000, respectively. Suppose also that the two transactions are executed one at a time in the order </a:t>
            </a:r>
            <a:r>
              <a:rPr lang="en-US" sz="2000" i="1"/>
              <a:t>T</a:t>
            </a:r>
            <a:r>
              <a:rPr lang="en-US" sz="2000"/>
              <a:t>1 followed by </a:t>
            </a:r>
            <a:r>
              <a:rPr lang="en-US" sz="2000" i="1"/>
              <a:t>T</a:t>
            </a:r>
            <a:r>
              <a:rPr lang="en-US" sz="2000"/>
              <a:t>2. </a:t>
            </a:r>
            <a:endParaRPr lang="en-US" sz="2200" b="1">
              <a:solidFill>
                <a:srgbClr val="7030A0"/>
              </a:solidFill>
            </a:endParaRPr>
          </a:p>
        </p:txBody>
      </p:sp>
      <p:pic>
        <p:nvPicPr>
          <p:cNvPr id="4" name="Picture 3"/>
          <p:cNvPicPr/>
          <p:nvPr/>
        </p:nvPicPr>
        <p:blipFill>
          <a:blip r:embed="rId2" cstate="print"/>
          <a:srcRect l="39263" t="6021" r="29647" b="36344"/>
          <a:stretch>
            <a:fillRect/>
          </a:stretch>
        </p:blipFill>
        <p:spPr bwMode="auto">
          <a:xfrm>
            <a:off x="569486" y="1486669"/>
            <a:ext cx="7416823" cy="3888432"/>
          </a:xfrm>
          <a:prstGeom prst="rect">
            <a:avLst/>
          </a:prstGeom>
          <a:noFill/>
          <a:ln w="9525">
            <a:noFill/>
            <a:miter lim="800000"/>
            <a:headEnd/>
            <a:tailEnd/>
          </a:ln>
        </p:spPr>
      </p:pic>
      <p:sp>
        <p:nvSpPr>
          <p:cNvPr id="5" name="TextBox 4"/>
          <p:cNvSpPr txBox="1"/>
          <p:nvPr/>
        </p:nvSpPr>
        <p:spPr>
          <a:xfrm>
            <a:off x="144016" y="5517232"/>
            <a:ext cx="8892480" cy="830997"/>
          </a:xfrm>
          <a:prstGeom prst="rect">
            <a:avLst/>
          </a:prstGeom>
          <a:noFill/>
        </p:spPr>
        <p:txBody>
          <a:bodyPr wrap="square" rtlCol="0">
            <a:spAutoFit/>
          </a:bodyPr>
          <a:lstStyle/>
          <a:p>
            <a:r>
              <a:rPr lang="en-US"/>
              <a:t>Figure 1 Schedule 1 – A serial schedule in which T1 is followed by T2</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1520" y="-171400"/>
            <a:ext cx="7772400" cy="638944"/>
          </a:xfrm>
        </p:spPr>
        <p:txBody>
          <a:bodyPr/>
          <a:lstStyle/>
          <a:p>
            <a:pPr algn="ctr"/>
            <a:r>
              <a:rPr lang="en-US" b="1">
                <a:solidFill>
                  <a:srgbClr val="BD0773"/>
                </a:solidFill>
              </a:rPr>
              <a:t>Checking </a:t>
            </a:r>
            <a:r>
              <a:rPr lang="en-US" b="1" err="1">
                <a:solidFill>
                  <a:srgbClr val="BD0773"/>
                </a:solidFill>
              </a:rPr>
              <a:t>Serializabity</a:t>
            </a:r>
            <a:endParaRPr lang="en-US">
              <a:solidFill>
                <a:srgbClr val="BD0773"/>
              </a:solidFill>
            </a:endParaRPr>
          </a:p>
        </p:txBody>
      </p:sp>
      <p:sp>
        <p:nvSpPr>
          <p:cNvPr id="6" name="Rectangle 5"/>
          <p:cNvSpPr/>
          <p:nvPr/>
        </p:nvSpPr>
        <p:spPr>
          <a:xfrm>
            <a:off x="179512" y="476672"/>
            <a:ext cx="8784976" cy="769441"/>
          </a:xfrm>
          <a:prstGeom prst="rect">
            <a:avLst/>
          </a:prstGeom>
        </p:spPr>
        <p:txBody>
          <a:bodyPr wrap="square">
            <a:spAutoFit/>
          </a:bodyPr>
          <a:lstStyle/>
          <a:p>
            <a:pPr>
              <a:buFont typeface="Wingdings" pitchFamily="2" charset="2"/>
              <a:buChar char="Ø"/>
            </a:pPr>
            <a:r>
              <a:rPr lang="en-US" sz="2200" b="1">
                <a:solidFill>
                  <a:srgbClr val="7030A0"/>
                </a:solidFill>
              </a:rPr>
              <a:t> </a:t>
            </a:r>
            <a:r>
              <a:rPr lang="en-US" sz="2200"/>
              <a:t>If the transactions are executed one at a time in the order T2 followed by T1, then the corresponding execution sequence is that of Figure 2.</a:t>
            </a:r>
            <a:endParaRPr lang="en-US" sz="2200" b="1">
              <a:solidFill>
                <a:srgbClr val="7030A0"/>
              </a:solidFill>
            </a:endParaRPr>
          </a:p>
        </p:txBody>
      </p:sp>
      <p:sp>
        <p:nvSpPr>
          <p:cNvPr id="5" name="TextBox 4"/>
          <p:cNvSpPr txBox="1"/>
          <p:nvPr/>
        </p:nvSpPr>
        <p:spPr>
          <a:xfrm>
            <a:off x="-108520" y="5517232"/>
            <a:ext cx="9252520" cy="461665"/>
          </a:xfrm>
          <a:prstGeom prst="rect">
            <a:avLst/>
          </a:prstGeom>
          <a:noFill/>
        </p:spPr>
        <p:txBody>
          <a:bodyPr wrap="square" rtlCol="0">
            <a:spAutoFit/>
          </a:bodyPr>
          <a:lstStyle/>
          <a:p>
            <a:r>
              <a:rPr lang="en-US"/>
              <a:t>Figure 2 Schedule 2 – A serial schedule in which a T2 is followed by T1</a:t>
            </a:r>
          </a:p>
        </p:txBody>
      </p:sp>
      <p:pic>
        <p:nvPicPr>
          <p:cNvPr id="7" name="Picture 6"/>
          <p:cNvPicPr/>
          <p:nvPr/>
        </p:nvPicPr>
        <p:blipFill>
          <a:blip r:embed="rId2" cstate="print"/>
          <a:srcRect l="38942" t="5319" r="29968" b="26064"/>
          <a:stretch>
            <a:fillRect/>
          </a:stretch>
        </p:blipFill>
        <p:spPr bwMode="auto">
          <a:xfrm>
            <a:off x="395536" y="1556792"/>
            <a:ext cx="8208912" cy="381642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1520" y="-171400"/>
            <a:ext cx="7772400" cy="638944"/>
          </a:xfrm>
        </p:spPr>
        <p:txBody>
          <a:bodyPr/>
          <a:lstStyle/>
          <a:p>
            <a:pPr algn="ctr"/>
            <a:r>
              <a:rPr lang="en-US" b="1">
                <a:solidFill>
                  <a:srgbClr val="BD0773"/>
                </a:solidFill>
              </a:rPr>
              <a:t>Checking </a:t>
            </a:r>
            <a:r>
              <a:rPr lang="en-US" b="1" err="1">
                <a:solidFill>
                  <a:srgbClr val="BD0773"/>
                </a:solidFill>
              </a:rPr>
              <a:t>Serializabity</a:t>
            </a:r>
            <a:endParaRPr lang="en-US">
              <a:solidFill>
                <a:srgbClr val="BD0773"/>
              </a:solidFill>
            </a:endParaRPr>
          </a:p>
        </p:txBody>
      </p:sp>
      <p:sp>
        <p:nvSpPr>
          <p:cNvPr id="6" name="Rectangle 5"/>
          <p:cNvSpPr/>
          <p:nvPr/>
        </p:nvSpPr>
        <p:spPr>
          <a:xfrm>
            <a:off x="179512" y="476672"/>
            <a:ext cx="8784976" cy="461665"/>
          </a:xfrm>
          <a:prstGeom prst="rect">
            <a:avLst/>
          </a:prstGeom>
        </p:spPr>
        <p:txBody>
          <a:bodyPr wrap="square">
            <a:spAutoFit/>
          </a:bodyPr>
          <a:lstStyle/>
          <a:p>
            <a:pPr>
              <a:buFont typeface="Wingdings" pitchFamily="2" charset="2"/>
              <a:buChar char="Ø"/>
            </a:pPr>
            <a:r>
              <a:rPr lang="en-US" b="1">
                <a:solidFill>
                  <a:srgbClr val="7030A0"/>
                </a:solidFill>
              </a:rPr>
              <a:t> </a:t>
            </a:r>
            <a:r>
              <a:rPr lang="en-US"/>
              <a:t>One possible schedule appears in Figure 3. </a:t>
            </a:r>
            <a:endParaRPr lang="en-US" b="1">
              <a:solidFill>
                <a:srgbClr val="7030A0"/>
              </a:solidFill>
            </a:endParaRPr>
          </a:p>
        </p:txBody>
      </p:sp>
      <p:sp>
        <p:nvSpPr>
          <p:cNvPr id="5" name="TextBox 4"/>
          <p:cNvSpPr txBox="1"/>
          <p:nvPr/>
        </p:nvSpPr>
        <p:spPr>
          <a:xfrm>
            <a:off x="107504" y="5517232"/>
            <a:ext cx="8855968" cy="461665"/>
          </a:xfrm>
          <a:prstGeom prst="rect">
            <a:avLst/>
          </a:prstGeom>
          <a:noFill/>
        </p:spPr>
        <p:txBody>
          <a:bodyPr wrap="square" rtlCol="0">
            <a:spAutoFit/>
          </a:bodyPr>
          <a:lstStyle/>
          <a:p>
            <a:r>
              <a:rPr lang="en-US"/>
              <a:t>Figure 3 Schedule 3 – A concurrent schedule equivalent to schedule 1</a:t>
            </a:r>
          </a:p>
        </p:txBody>
      </p:sp>
      <p:pic>
        <p:nvPicPr>
          <p:cNvPr id="8" name="Picture 7"/>
          <p:cNvPicPr/>
          <p:nvPr/>
        </p:nvPicPr>
        <p:blipFill>
          <a:blip r:embed="rId2" cstate="print"/>
          <a:srcRect l="38942" t="20215" r="29487" b="24516"/>
          <a:stretch>
            <a:fillRect/>
          </a:stretch>
        </p:blipFill>
        <p:spPr bwMode="auto">
          <a:xfrm>
            <a:off x="395536" y="980728"/>
            <a:ext cx="7560840" cy="424847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1520" y="-171400"/>
            <a:ext cx="7772400" cy="638944"/>
          </a:xfrm>
        </p:spPr>
        <p:txBody>
          <a:bodyPr/>
          <a:lstStyle/>
          <a:p>
            <a:pPr algn="ctr"/>
            <a:r>
              <a:rPr lang="en-US" b="1">
                <a:solidFill>
                  <a:srgbClr val="BD0773"/>
                </a:solidFill>
              </a:rPr>
              <a:t>Checking </a:t>
            </a:r>
            <a:r>
              <a:rPr lang="en-US" b="1" err="1">
                <a:solidFill>
                  <a:srgbClr val="BD0773"/>
                </a:solidFill>
              </a:rPr>
              <a:t>Serializabity</a:t>
            </a:r>
            <a:endParaRPr lang="en-US">
              <a:solidFill>
                <a:srgbClr val="BD0773"/>
              </a:solidFill>
            </a:endParaRPr>
          </a:p>
        </p:txBody>
      </p:sp>
      <p:sp>
        <p:nvSpPr>
          <p:cNvPr id="6" name="Rectangle 5"/>
          <p:cNvSpPr/>
          <p:nvPr/>
        </p:nvSpPr>
        <p:spPr>
          <a:xfrm>
            <a:off x="179512" y="476672"/>
            <a:ext cx="8784976" cy="461665"/>
          </a:xfrm>
          <a:prstGeom prst="rect">
            <a:avLst/>
          </a:prstGeom>
        </p:spPr>
        <p:txBody>
          <a:bodyPr wrap="square">
            <a:spAutoFit/>
          </a:bodyPr>
          <a:lstStyle/>
          <a:p>
            <a:pPr>
              <a:buFont typeface="Wingdings" pitchFamily="2" charset="2"/>
              <a:buChar char="Ø"/>
            </a:pPr>
            <a:r>
              <a:rPr lang="en-US" b="1">
                <a:solidFill>
                  <a:srgbClr val="7030A0"/>
                </a:solidFill>
              </a:rPr>
              <a:t> C</a:t>
            </a:r>
            <a:r>
              <a:rPr lang="en-US"/>
              <a:t>onsider the schedule of Figure 4</a:t>
            </a:r>
            <a:endParaRPr lang="en-US" b="1">
              <a:solidFill>
                <a:srgbClr val="7030A0"/>
              </a:solidFill>
            </a:endParaRPr>
          </a:p>
        </p:txBody>
      </p:sp>
      <p:sp>
        <p:nvSpPr>
          <p:cNvPr id="5" name="TextBox 4"/>
          <p:cNvSpPr txBox="1"/>
          <p:nvPr/>
        </p:nvSpPr>
        <p:spPr>
          <a:xfrm>
            <a:off x="144016" y="4653136"/>
            <a:ext cx="9252520" cy="400110"/>
          </a:xfrm>
          <a:prstGeom prst="rect">
            <a:avLst/>
          </a:prstGeom>
          <a:noFill/>
        </p:spPr>
        <p:txBody>
          <a:bodyPr wrap="square" rtlCol="0">
            <a:spAutoFit/>
          </a:bodyPr>
          <a:lstStyle/>
          <a:p>
            <a:r>
              <a:rPr lang="en-US" sz="2000"/>
              <a:t>Figure 4 Schedule 4 – A concurrent schedule resulting in an inconsistent state</a:t>
            </a:r>
          </a:p>
        </p:txBody>
      </p:sp>
      <p:pic>
        <p:nvPicPr>
          <p:cNvPr id="8" name="Picture 7"/>
          <p:cNvPicPr/>
          <p:nvPr/>
        </p:nvPicPr>
        <p:blipFill>
          <a:blip r:embed="rId2" cstate="print"/>
          <a:srcRect l="39423" t="4313" r="29968" b="26685"/>
          <a:stretch>
            <a:fillRect/>
          </a:stretch>
        </p:blipFill>
        <p:spPr bwMode="auto">
          <a:xfrm>
            <a:off x="323528" y="1124744"/>
            <a:ext cx="8136904" cy="3528391"/>
          </a:xfrm>
          <a:prstGeom prst="rect">
            <a:avLst/>
          </a:prstGeom>
          <a:noFill/>
          <a:ln w="9525">
            <a:noFill/>
            <a:miter lim="800000"/>
            <a:headEnd/>
            <a:tailEnd/>
          </a:ln>
        </p:spPr>
      </p:pic>
      <p:sp>
        <p:nvSpPr>
          <p:cNvPr id="1025" name="Rectangle 1"/>
          <p:cNvSpPr>
            <a:spLocks noChangeArrowheads="1"/>
          </p:cNvSpPr>
          <p:nvPr/>
        </p:nvSpPr>
        <p:spPr bwMode="auto">
          <a:xfrm>
            <a:off x="0" y="5191835"/>
            <a:ext cx="8964488"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It is the job of the database system to ensure that any schedule that is executed will leave the database in a consistent state. The concurrency-control component of the  database system carries out this task.</a:t>
            </a:r>
            <a:endParaRPr kumimoji="0" lang="en-US" sz="22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1520" y="-171400"/>
            <a:ext cx="7772400" cy="638944"/>
          </a:xfrm>
        </p:spPr>
        <p:txBody>
          <a:bodyPr/>
          <a:lstStyle/>
          <a:p>
            <a:pPr algn="ctr"/>
            <a:r>
              <a:rPr lang="en-US" b="1">
                <a:solidFill>
                  <a:srgbClr val="BD0773"/>
                </a:solidFill>
              </a:rPr>
              <a:t>Conflict </a:t>
            </a:r>
            <a:r>
              <a:rPr lang="en-US" b="1" err="1">
                <a:solidFill>
                  <a:srgbClr val="BD0773"/>
                </a:solidFill>
              </a:rPr>
              <a:t>Serializabity</a:t>
            </a:r>
            <a:endParaRPr lang="en-US">
              <a:solidFill>
                <a:srgbClr val="BD0773"/>
              </a:solidFill>
            </a:endParaRPr>
          </a:p>
        </p:txBody>
      </p:sp>
      <p:sp>
        <p:nvSpPr>
          <p:cNvPr id="6" name="Rectangle 5"/>
          <p:cNvSpPr/>
          <p:nvPr/>
        </p:nvSpPr>
        <p:spPr>
          <a:xfrm>
            <a:off x="179512" y="829156"/>
            <a:ext cx="8784976" cy="4832092"/>
          </a:xfrm>
          <a:prstGeom prst="rect">
            <a:avLst/>
          </a:prstGeom>
        </p:spPr>
        <p:txBody>
          <a:bodyPr wrap="square">
            <a:spAutoFit/>
          </a:bodyPr>
          <a:lstStyle/>
          <a:p>
            <a:pPr algn="just">
              <a:buFont typeface="Wingdings" pitchFamily="2" charset="2"/>
              <a:buChar char="Ø"/>
            </a:pPr>
            <a:r>
              <a:rPr lang="en-US" sz="2800" b="1">
                <a:solidFill>
                  <a:srgbClr val="7030A0"/>
                </a:solidFill>
              </a:rPr>
              <a:t> </a:t>
            </a:r>
            <a:r>
              <a:rPr lang="en-US" sz="2800"/>
              <a:t>Serial schedules are serializable, but if steps of multiple transactions are interleaved, it is harder to determine whether a schedule is serializable</a:t>
            </a:r>
          </a:p>
          <a:p>
            <a:pPr algn="just">
              <a:buFont typeface="Wingdings" pitchFamily="2" charset="2"/>
              <a:buChar char="Ø"/>
            </a:pPr>
            <a:r>
              <a:rPr lang="en-US" sz="2800" b="1">
                <a:solidFill>
                  <a:srgbClr val="7030A0"/>
                </a:solidFill>
              </a:rPr>
              <a:t> </a:t>
            </a:r>
            <a:r>
              <a:rPr lang="en-US" sz="2800"/>
              <a:t>It is difficult to determine exactly what operations a transaction performs and how operations of various transactions interact</a:t>
            </a:r>
          </a:p>
          <a:p>
            <a:pPr algn="just">
              <a:buFont typeface="Wingdings" pitchFamily="2" charset="2"/>
              <a:buChar char="Ø"/>
            </a:pPr>
            <a:r>
              <a:rPr lang="en-US" sz="2800"/>
              <a:t>We will consider only two operations: read and write </a:t>
            </a:r>
          </a:p>
          <a:p>
            <a:pPr algn="just">
              <a:buFont typeface="Wingdings" pitchFamily="2" charset="2"/>
              <a:buChar char="Ø"/>
            </a:pPr>
            <a:r>
              <a:rPr lang="en-US" sz="2800" b="1">
                <a:solidFill>
                  <a:srgbClr val="7030A0"/>
                </a:solidFill>
              </a:rPr>
              <a:t> </a:t>
            </a:r>
            <a:r>
              <a:rPr lang="en-US" sz="2800"/>
              <a:t>Between a </a:t>
            </a:r>
            <a:r>
              <a:rPr lang="en-US" sz="2800" b="1">
                <a:solidFill>
                  <a:srgbClr val="0066FF"/>
                </a:solidFill>
              </a:rPr>
              <a:t>read(Q)</a:t>
            </a:r>
            <a:r>
              <a:rPr lang="en-US" sz="2800"/>
              <a:t> instruction and a </a:t>
            </a:r>
            <a:r>
              <a:rPr lang="en-US" sz="2800" b="1">
                <a:solidFill>
                  <a:srgbClr val="0066FF"/>
                </a:solidFill>
              </a:rPr>
              <a:t>write(Q)</a:t>
            </a:r>
            <a:r>
              <a:rPr lang="en-US" sz="2800"/>
              <a:t> instruction on a data item </a:t>
            </a:r>
            <a:r>
              <a:rPr lang="en-US" sz="2800" b="1">
                <a:solidFill>
                  <a:srgbClr val="0066FF"/>
                </a:solidFill>
              </a:rPr>
              <a:t>Q</a:t>
            </a:r>
            <a:r>
              <a:rPr lang="en-US" sz="2800"/>
              <a:t>, a transaction may perform an arbitrary sequence of operations on the copy of Q that is residing in the local buffer of the transaction</a:t>
            </a:r>
            <a:endParaRPr lang="en-US" sz="2800" b="1">
              <a:solidFill>
                <a:srgbClr val="7030A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251520" y="404664"/>
            <a:ext cx="8715375" cy="7848302"/>
          </a:xfrm>
          <a:prstGeom prst="rect">
            <a:avLst/>
          </a:prstGeom>
          <a:noFill/>
          <a:ln w="9525">
            <a:noFill/>
            <a:miter lim="800000"/>
            <a:headEnd/>
            <a:tailEnd/>
          </a:ln>
        </p:spPr>
        <p:txBody>
          <a:bodyPr wrap="square">
            <a:spAutoFit/>
          </a:bodyPr>
          <a:lstStyle/>
          <a:p>
            <a:pPr>
              <a:buFont typeface="Wingdings" pitchFamily="2" charset="2"/>
              <a:buChar char="Ø"/>
            </a:pPr>
            <a:r>
              <a:rPr lang="en-US">
                <a:solidFill>
                  <a:srgbClr val="002060"/>
                </a:solidFill>
              </a:rPr>
              <a:t>A transaction can be defined as a group of tasks. A single task is the minimum processing unit which cannot be divided further</a:t>
            </a:r>
            <a:r>
              <a:rPr lang="en-US">
                <a:solidFill>
                  <a:schemeClr val="accent3"/>
                </a:solidFill>
              </a:rPr>
              <a:t>.</a:t>
            </a:r>
          </a:p>
          <a:p>
            <a:endParaRPr lang="en-US"/>
          </a:p>
          <a:p>
            <a:pPr>
              <a:buFont typeface="Wingdings" pitchFamily="2" charset="2"/>
              <a:buChar char="Ø"/>
            </a:pPr>
            <a:r>
              <a:rPr lang="en-US">
                <a:solidFill>
                  <a:schemeClr val="accent3"/>
                </a:solidFill>
              </a:rPr>
              <a:t> Example:</a:t>
            </a:r>
          </a:p>
          <a:p>
            <a:r>
              <a:rPr lang="en-US" b="1"/>
              <a:t>A’s Account</a:t>
            </a:r>
            <a:endParaRPr lang="en-US"/>
          </a:p>
          <a:p>
            <a:r>
              <a:rPr lang="en-US" err="1"/>
              <a:t>Open_Account</a:t>
            </a:r>
            <a:r>
              <a:rPr lang="en-US"/>
              <a:t>(A)</a:t>
            </a:r>
          </a:p>
          <a:p>
            <a:r>
              <a:rPr lang="en-US" err="1"/>
              <a:t>Old_Balance</a:t>
            </a:r>
            <a:r>
              <a:rPr lang="en-US"/>
              <a:t> = </a:t>
            </a:r>
            <a:r>
              <a:rPr lang="en-US" err="1"/>
              <a:t>A.balance</a:t>
            </a:r>
            <a:endParaRPr lang="en-US"/>
          </a:p>
          <a:p>
            <a:r>
              <a:rPr lang="en-US" err="1"/>
              <a:t>New_Balance</a:t>
            </a:r>
            <a:r>
              <a:rPr lang="en-US"/>
              <a:t> = </a:t>
            </a:r>
            <a:r>
              <a:rPr lang="en-US" err="1"/>
              <a:t>Old_Balance</a:t>
            </a:r>
            <a:r>
              <a:rPr lang="en-US"/>
              <a:t> - 500</a:t>
            </a:r>
          </a:p>
          <a:p>
            <a:r>
              <a:rPr lang="en-US" err="1"/>
              <a:t>A.balance</a:t>
            </a:r>
            <a:r>
              <a:rPr lang="en-US"/>
              <a:t> = </a:t>
            </a:r>
            <a:r>
              <a:rPr lang="en-US" err="1"/>
              <a:t>New_Balance</a:t>
            </a:r>
            <a:endParaRPr lang="en-US"/>
          </a:p>
          <a:p>
            <a:r>
              <a:rPr lang="en-US" err="1"/>
              <a:t>Close_Account</a:t>
            </a:r>
            <a:r>
              <a:rPr lang="en-US"/>
              <a:t>(A)</a:t>
            </a:r>
          </a:p>
          <a:p>
            <a:endParaRPr lang="en-US">
              <a:solidFill>
                <a:schemeClr val="accent3"/>
              </a:solidFill>
            </a:endParaRPr>
          </a:p>
          <a:p>
            <a:r>
              <a:rPr lang="en-US" b="1"/>
              <a:t>B’s Account</a:t>
            </a:r>
            <a:endParaRPr lang="en-US"/>
          </a:p>
          <a:p>
            <a:r>
              <a:rPr lang="en-US" err="1"/>
              <a:t>Open_Account</a:t>
            </a:r>
            <a:r>
              <a:rPr lang="en-US"/>
              <a:t>(B)</a:t>
            </a:r>
          </a:p>
          <a:p>
            <a:r>
              <a:rPr lang="en-US" err="1"/>
              <a:t>Old_Balance</a:t>
            </a:r>
            <a:r>
              <a:rPr lang="en-US"/>
              <a:t> = </a:t>
            </a:r>
            <a:r>
              <a:rPr lang="en-US" err="1"/>
              <a:t>B.balance</a:t>
            </a:r>
            <a:endParaRPr lang="en-US"/>
          </a:p>
          <a:p>
            <a:r>
              <a:rPr lang="en-US" err="1"/>
              <a:t>New_Balance</a:t>
            </a:r>
            <a:r>
              <a:rPr lang="en-US"/>
              <a:t> = </a:t>
            </a:r>
            <a:r>
              <a:rPr lang="en-US" err="1"/>
              <a:t>Old_Balance</a:t>
            </a:r>
            <a:r>
              <a:rPr lang="en-US"/>
              <a:t> + 500</a:t>
            </a:r>
          </a:p>
          <a:p>
            <a:r>
              <a:rPr lang="en-US" err="1"/>
              <a:t>B.balance</a:t>
            </a:r>
            <a:r>
              <a:rPr lang="en-US"/>
              <a:t> = </a:t>
            </a:r>
            <a:r>
              <a:rPr lang="en-US" err="1"/>
              <a:t>New_Balance</a:t>
            </a:r>
            <a:endParaRPr lang="en-US"/>
          </a:p>
          <a:p>
            <a:r>
              <a:rPr lang="en-US" err="1"/>
              <a:t>Close_Account</a:t>
            </a:r>
            <a:r>
              <a:rPr lang="en-US"/>
              <a:t>(B)</a:t>
            </a:r>
          </a:p>
          <a:p>
            <a:r>
              <a:rPr lang="en-US"/>
              <a:t> </a:t>
            </a:r>
          </a:p>
          <a:p>
            <a:endParaRPr lang="en-GB">
              <a:solidFill>
                <a:schemeClr val="accent3"/>
              </a:solidFill>
              <a:latin typeface="Arial" charset="0"/>
              <a:cs typeface="Arial" charset="0"/>
            </a:endParaRPr>
          </a:p>
          <a:p>
            <a:pPr marL="280988" indent="-280988"/>
            <a:endParaRPr lang="en-GB">
              <a:latin typeface="Arial" charset="0"/>
              <a:cs typeface="Arial" charset="0"/>
            </a:endParaRPr>
          </a:p>
          <a:p>
            <a:endParaRPr lang="en-GB">
              <a:latin typeface="Arial" charset="0"/>
              <a:cs typeface="Arial" charset="0"/>
            </a:endParaRPr>
          </a:p>
        </p:txBody>
      </p:sp>
      <p:sp>
        <p:nvSpPr>
          <p:cNvPr id="3075" name="TextBox 5"/>
          <p:cNvSpPr txBox="1">
            <a:spLocks noChangeArrowheads="1"/>
          </p:cNvSpPr>
          <p:nvPr/>
        </p:nvSpPr>
        <p:spPr bwMode="auto">
          <a:xfrm>
            <a:off x="461143" y="-27384"/>
            <a:ext cx="8215313" cy="553998"/>
          </a:xfrm>
          <a:prstGeom prst="rect">
            <a:avLst/>
          </a:prstGeom>
          <a:noFill/>
          <a:ln w="9525">
            <a:noFill/>
            <a:miter lim="800000"/>
            <a:headEnd/>
            <a:tailEnd/>
          </a:ln>
        </p:spPr>
        <p:txBody>
          <a:bodyPr>
            <a:spAutoFit/>
          </a:bodyPr>
          <a:lstStyle/>
          <a:p>
            <a:pPr algn="ctr">
              <a:defRPr/>
            </a:pPr>
            <a:r>
              <a:rPr lang="en-GB" sz="3000" b="1" cap="small">
                <a:solidFill>
                  <a:srgbClr val="BD0773"/>
                </a:solidFill>
                <a:latin typeface="+mj-lt"/>
                <a:ea typeface="+mj-ea"/>
                <a:cs typeface="+mj-cs"/>
              </a:rPr>
              <a:t>Transaction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1520" y="-171400"/>
            <a:ext cx="7772400" cy="638944"/>
          </a:xfrm>
        </p:spPr>
        <p:txBody>
          <a:bodyPr/>
          <a:lstStyle/>
          <a:p>
            <a:pPr algn="ctr"/>
            <a:r>
              <a:rPr lang="en-US" b="1">
                <a:solidFill>
                  <a:srgbClr val="BD0773"/>
                </a:solidFill>
              </a:rPr>
              <a:t>Conflict </a:t>
            </a:r>
            <a:r>
              <a:rPr lang="en-US" b="1" err="1">
                <a:solidFill>
                  <a:srgbClr val="BD0773"/>
                </a:solidFill>
              </a:rPr>
              <a:t>Serializabity</a:t>
            </a:r>
            <a:endParaRPr lang="en-US">
              <a:solidFill>
                <a:srgbClr val="BD0773"/>
              </a:solidFill>
            </a:endParaRPr>
          </a:p>
        </p:txBody>
      </p:sp>
      <p:sp>
        <p:nvSpPr>
          <p:cNvPr id="6" name="Rectangle 5"/>
          <p:cNvSpPr/>
          <p:nvPr/>
        </p:nvSpPr>
        <p:spPr>
          <a:xfrm>
            <a:off x="179512" y="476672"/>
            <a:ext cx="8784976" cy="6124754"/>
          </a:xfrm>
          <a:prstGeom prst="rect">
            <a:avLst/>
          </a:prstGeom>
        </p:spPr>
        <p:txBody>
          <a:bodyPr wrap="square">
            <a:spAutoFit/>
          </a:bodyPr>
          <a:lstStyle/>
          <a:p>
            <a:pPr algn="just">
              <a:buFont typeface="Wingdings" pitchFamily="2" charset="2"/>
              <a:buChar char="Ø"/>
            </a:pPr>
            <a:r>
              <a:rPr lang="en-US" sz="2800" b="1">
                <a:solidFill>
                  <a:srgbClr val="7030A0"/>
                </a:solidFill>
              </a:rPr>
              <a:t> </a:t>
            </a:r>
            <a:r>
              <a:rPr lang="en-US" sz="2800"/>
              <a:t>Let us consider a schedule S in which there are two consecutive instructions, I and J , of transactions T</a:t>
            </a:r>
            <a:r>
              <a:rPr lang="en-US"/>
              <a:t>i</a:t>
            </a:r>
            <a:r>
              <a:rPr lang="en-US" sz="2800"/>
              <a:t> and </a:t>
            </a:r>
            <a:r>
              <a:rPr lang="en-US" sz="2800" err="1"/>
              <a:t>Tj</a:t>
            </a:r>
            <a:r>
              <a:rPr lang="en-US" sz="2800"/>
              <a:t> , respectively (</a:t>
            </a:r>
            <a:r>
              <a:rPr lang="en-US" sz="2800" err="1"/>
              <a:t>i</a:t>
            </a:r>
            <a:r>
              <a:rPr lang="en-US" sz="2800"/>
              <a:t> ≠ j)</a:t>
            </a:r>
          </a:p>
          <a:p>
            <a:pPr algn="just"/>
            <a:endParaRPr lang="en-US" sz="2800"/>
          </a:p>
          <a:p>
            <a:pPr algn="just">
              <a:buFont typeface="Wingdings" pitchFamily="2" charset="2"/>
              <a:buChar char="Ø"/>
            </a:pPr>
            <a:r>
              <a:rPr lang="en-US" sz="2800" b="1">
                <a:solidFill>
                  <a:srgbClr val="7030A0"/>
                </a:solidFill>
              </a:rPr>
              <a:t> </a:t>
            </a:r>
            <a:r>
              <a:rPr lang="en-US" sz="2800"/>
              <a:t>If I and J refer to different data items, then we can swap I and J without affecting the results of any instruction in the schedule</a:t>
            </a:r>
          </a:p>
          <a:p>
            <a:pPr algn="just"/>
            <a:endParaRPr lang="en-US" sz="2800"/>
          </a:p>
          <a:p>
            <a:pPr algn="just">
              <a:buFont typeface="Wingdings" pitchFamily="2" charset="2"/>
              <a:buChar char="Ø"/>
            </a:pPr>
            <a:r>
              <a:rPr lang="en-US" sz="2800" b="1">
                <a:solidFill>
                  <a:srgbClr val="7030A0"/>
                </a:solidFill>
              </a:rPr>
              <a:t> </a:t>
            </a:r>
            <a:r>
              <a:rPr lang="en-US" sz="2800"/>
              <a:t>if I and J refer to the same data item Q, then the order of the two steps may matter</a:t>
            </a:r>
          </a:p>
          <a:p>
            <a:pPr algn="just"/>
            <a:endParaRPr lang="en-US" sz="2800"/>
          </a:p>
          <a:p>
            <a:pPr algn="just">
              <a:buFont typeface="Wingdings" pitchFamily="2" charset="2"/>
              <a:buChar char="Ø"/>
            </a:pPr>
            <a:r>
              <a:rPr lang="en-US" sz="2800" b="1">
                <a:solidFill>
                  <a:srgbClr val="7030A0"/>
                </a:solidFill>
              </a:rPr>
              <a:t> </a:t>
            </a:r>
            <a:r>
              <a:rPr lang="en-US" sz="2800"/>
              <a:t>Since we are dealing with only </a:t>
            </a:r>
            <a:r>
              <a:rPr lang="en-US" sz="2800">
                <a:solidFill>
                  <a:srgbClr val="0066FF"/>
                </a:solidFill>
              </a:rPr>
              <a:t>read</a:t>
            </a:r>
            <a:r>
              <a:rPr lang="en-US" sz="2800"/>
              <a:t> and </a:t>
            </a:r>
            <a:r>
              <a:rPr lang="en-US" sz="2800">
                <a:solidFill>
                  <a:srgbClr val="0066FF"/>
                </a:solidFill>
              </a:rPr>
              <a:t>write</a:t>
            </a:r>
            <a:r>
              <a:rPr lang="en-US" sz="2800"/>
              <a:t> instructions, there are four cases that we need to consider:</a:t>
            </a:r>
          </a:p>
          <a:p>
            <a:pPr algn="just">
              <a:buFont typeface="Wingdings" pitchFamily="2" charset="2"/>
              <a:buChar char="Ø"/>
            </a:pPr>
            <a:endParaRPr lang="en-US" sz="2800" b="1">
              <a:solidFill>
                <a:srgbClr val="7030A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1520" y="-171400"/>
            <a:ext cx="7772400" cy="638944"/>
          </a:xfrm>
        </p:spPr>
        <p:txBody>
          <a:bodyPr/>
          <a:lstStyle/>
          <a:p>
            <a:pPr algn="ctr"/>
            <a:r>
              <a:rPr lang="en-US" b="1">
                <a:solidFill>
                  <a:srgbClr val="BD0773"/>
                </a:solidFill>
              </a:rPr>
              <a:t>Conflict </a:t>
            </a:r>
            <a:r>
              <a:rPr lang="en-US" b="1" err="1">
                <a:solidFill>
                  <a:srgbClr val="BD0773"/>
                </a:solidFill>
              </a:rPr>
              <a:t>Serializabity</a:t>
            </a:r>
            <a:endParaRPr lang="en-US">
              <a:solidFill>
                <a:srgbClr val="BD0773"/>
              </a:solidFill>
            </a:endParaRPr>
          </a:p>
        </p:txBody>
      </p:sp>
      <p:sp>
        <p:nvSpPr>
          <p:cNvPr id="6" name="Rectangle 5"/>
          <p:cNvSpPr/>
          <p:nvPr/>
        </p:nvSpPr>
        <p:spPr>
          <a:xfrm>
            <a:off x="179512" y="476672"/>
            <a:ext cx="8784976" cy="6124754"/>
          </a:xfrm>
          <a:prstGeom prst="rect">
            <a:avLst/>
          </a:prstGeom>
        </p:spPr>
        <p:txBody>
          <a:bodyPr wrap="square">
            <a:spAutoFit/>
          </a:bodyPr>
          <a:lstStyle/>
          <a:p>
            <a:pPr algn="just"/>
            <a:r>
              <a:rPr lang="en-US" sz="2800"/>
              <a:t>1. I = read(Q), J = read(Q). The order of I and J does not matter, (same value of Q is read by Ti and </a:t>
            </a:r>
            <a:r>
              <a:rPr lang="en-US" sz="2800" err="1"/>
              <a:t>Tj</a:t>
            </a:r>
            <a:r>
              <a:rPr lang="en-US" sz="2800"/>
              <a:t>)</a:t>
            </a:r>
          </a:p>
          <a:p>
            <a:pPr algn="just"/>
            <a:endParaRPr lang="en-US" sz="2800"/>
          </a:p>
          <a:p>
            <a:r>
              <a:rPr lang="en-US" sz="2800"/>
              <a:t>2. I = read(Q), J = write(Q). If I comes before J , then Ti does not read the value of Q that is written by </a:t>
            </a:r>
            <a:r>
              <a:rPr lang="en-US" sz="2800" err="1"/>
              <a:t>Tj</a:t>
            </a:r>
            <a:r>
              <a:rPr lang="en-US" sz="2800"/>
              <a:t> in instruction J . If J comes before I, then Ti reads the value of Q that is written by </a:t>
            </a:r>
            <a:r>
              <a:rPr lang="en-US" sz="2800" err="1"/>
              <a:t>Tj</a:t>
            </a:r>
            <a:r>
              <a:rPr lang="en-US" sz="2800"/>
              <a:t>. </a:t>
            </a:r>
            <a:r>
              <a:rPr lang="en-US" sz="2800">
                <a:solidFill>
                  <a:srgbClr val="C00000"/>
                </a:solidFill>
              </a:rPr>
              <a:t>(order of I and J matters)</a:t>
            </a:r>
          </a:p>
          <a:p>
            <a:pPr algn="just"/>
            <a:endParaRPr lang="en-US" sz="2800"/>
          </a:p>
          <a:p>
            <a:r>
              <a:rPr lang="en-US" sz="2800"/>
              <a:t>3. I = write(Q), J = read(Q). </a:t>
            </a:r>
            <a:r>
              <a:rPr lang="en-US" sz="2800">
                <a:solidFill>
                  <a:srgbClr val="C00000"/>
                </a:solidFill>
              </a:rPr>
              <a:t>(order of I and J matters)</a:t>
            </a:r>
          </a:p>
          <a:p>
            <a:pPr algn="just"/>
            <a:endParaRPr lang="en-US" sz="2800"/>
          </a:p>
          <a:p>
            <a:pPr algn="just"/>
            <a:r>
              <a:rPr lang="en-US" sz="2800"/>
              <a:t>4. I = write(Q), J = write(Q). </a:t>
            </a:r>
            <a:r>
              <a:rPr lang="en-US" sz="2800">
                <a:solidFill>
                  <a:srgbClr val="C00000"/>
                </a:solidFill>
              </a:rPr>
              <a:t>(order doesn’t affect Ti &amp; </a:t>
            </a:r>
            <a:r>
              <a:rPr lang="en-US" sz="2800" err="1">
                <a:solidFill>
                  <a:srgbClr val="C00000"/>
                </a:solidFill>
              </a:rPr>
              <a:t>Tj</a:t>
            </a:r>
            <a:r>
              <a:rPr lang="en-US" sz="2800">
                <a:solidFill>
                  <a:srgbClr val="C00000"/>
                </a:solidFill>
              </a:rPr>
              <a:t>) </a:t>
            </a:r>
            <a:r>
              <a:rPr lang="en-US" sz="2800"/>
              <a:t>However, the value obtained by the </a:t>
            </a:r>
            <a:r>
              <a:rPr lang="en-US" sz="2800">
                <a:solidFill>
                  <a:srgbClr val="7030A0"/>
                </a:solidFill>
              </a:rPr>
              <a:t>next read(Q) </a:t>
            </a:r>
            <a:r>
              <a:rPr lang="en-US" sz="2800"/>
              <a:t>instruction of S is affected, since the result of </a:t>
            </a:r>
            <a:r>
              <a:rPr lang="en-US" sz="2800">
                <a:solidFill>
                  <a:srgbClr val="7030A0"/>
                </a:solidFill>
              </a:rPr>
              <a:t>only the latter of the two write instructions is preserved in the database. </a:t>
            </a:r>
            <a:endParaRPr lang="en-US" sz="2800" b="1">
              <a:solidFill>
                <a:srgbClr val="7030A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1520" y="-171400"/>
            <a:ext cx="7772400" cy="638944"/>
          </a:xfrm>
        </p:spPr>
        <p:txBody>
          <a:bodyPr/>
          <a:lstStyle/>
          <a:p>
            <a:pPr algn="ctr"/>
            <a:r>
              <a:rPr lang="en-US" b="1">
                <a:solidFill>
                  <a:srgbClr val="BD0773"/>
                </a:solidFill>
              </a:rPr>
              <a:t>Conflict </a:t>
            </a:r>
            <a:r>
              <a:rPr lang="en-US" b="1" err="1">
                <a:solidFill>
                  <a:srgbClr val="BD0773"/>
                </a:solidFill>
              </a:rPr>
              <a:t>Serializabity</a:t>
            </a:r>
            <a:endParaRPr lang="en-US">
              <a:solidFill>
                <a:srgbClr val="BD0773"/>
              </a:solidFill>
            </a:endParaRPr>
          </a:p>
        </p:txBody>
      </p:sp>
      <p:sp>
        <p:nvSpPr>
          <p:cNvPr id="6" name="Rectangle 5"/>
          <p:cNvSpPr/>
          <p:nvPr/>
        </p:nvSpPr>
        <p:spPr>
          <a:xfrm>
            <a:off x="179512" y="476672"/>
            <a:ext cx="8784976" cy="1938992"/>
          </a:xfrm>
          <a:prstGeom prst="rect">
            <a:avLst/>
          </a:prstGeom>
        </p:spPr>
        <p:txBody>
          <a:bodyPr wrap="square">
            <a:spAutoFit/>
          </a:bodyPr>
          <a:lstStyle/>
          <a:p>
            <a:pPr algn="just">
              <a:buFont typeface="Wingdings" pitchFamily="2" charset="2"/>
              <a:buChar char="Ø"/>
            </a:pPr>
            <a:r>
              <a:rPr lang="en-US" b="1">
                <a:solidFill>
                  <a:srgbClr val="7030A0"/>
                </a:solidFill>
              </a:rPr>
              <a:t> </a:t>
            </a:r>
            <a:r>
              <a:rPr lang="en-US"/>
              <a:t>I and J </a:t>
            </a:r>
            <a:r>
              <a:rPr lang="en-US" b="1" u="sng"/>
              <a:t>conflict</a:t>
            </a:r>
            <a:r>
              <a:rPr lang="en-US"/>
              <a:t> if : </a:t>
            </a:r>
          </a:p>
          <a:p>
            <a:pPr lvl="0">
              <a:buFont typeface="Wingdings" pitchFamily="2" charset="2"/>
              <a:buChar char="ü"/>
            </a:pPr>
            <a:r>
              <a:rPr lang="en-US" b="1">
                <a:solidFill>
                  <a:srgbClr val="00B050"/>
                </a:solidFill>
              </a:rPr>
              <a:t>They are operations by different transactions</a:t>
            </a:r>
          </a:p>
          <a:p>
            <a:pPr lvl="0">
              <a:buFont typeface="Wingdings" pitchFamily="2" charset="2"/>
              <a:buChar char="ü"/>
            </a:pPr>
            <a:r>
              <a:rPr lang="en-US" b="1">
                <a:solidFill>
                  <a:srgbClr val="00B050"/>
                </a:solidFill>
              </a:rPr>
              <a:t>Access  the same data item and </a:t>
            </a:r>
          </a:p>
          <a:p>
            <a:pPr lvl="0">
              <a:buFont typeface="Wingdings" pitchFamily="2" charset="2"/>
              <a:buChar char="ü"/>
            </a:pPr>
            <a:r>
              <a:rPr lang="en-US" b="1">
                <a:solidFill>
                  <a:srgbClr val="00B050"/>
                </a:solidFill>
              </a:rPr>
              <a:t> At least one of these instructions is a write operation </a:t>
            </a:r>
          </a:p>
          <a:p>
            <a:pPr algn="just">
              <a:buFont typeface="Wingdings" pitchFamily="2" charset="2"/>
              <a:buChar char="Ø"/>
            </a:pPr>
            <a:r>
              <a:rPr lang="en-US" b="1">
                <a:solidFill>
                  <a:srgbClr val="7030A0"/>
                </a:solidFill>
              </a:rPr>
              <a:t> </a:t>
            </a:r>
            <a:r>
              <a:rPr lang="en-US"/>
              <a:t>Consider Schedule 3 in the form of only read and write operations:</a:t>
            </a:r>
            <a:endParaRPr lang="en-US" b="1">
              <a:solidFill>
                <a:srgbClr val="7030A0"/>
              </a:solidFill>
            </a:endParaRPr>
          </a:p>
        </p:txBody>
      </p:sp>
      <p:pic>
        <p:nvPicPr>
          <p:cNvPr id="4" name="Picture 3"/>
          <p:cNvPicPr/>
          <p:nvPr/>
        </p:nvPicPr>
        <p:blipFill>
          <a:blip r:embed="rId3" cstate="print"/>
          <a:srcRect l="43429" t="6047" r="34403" b="37259"/>
          <a:stretch>
            <a:fillRect/>
          </a:stretch>
        </p:blipFill>
        <p:spPr bwMode="auto">
          <a:xfrm>
            <a:off x="4716016" y="2564904"/>
            <a:ext cx="3816424" cy="3384376"/>
          </a:xfrm>
          <a:prstGeom prst="rect">
            <a:avLst/>
          </a:prstGeom>
          <a:noFill/>
          <a:ln w="9525">
            <a:noFill/>
            <a:miter lim="800000"/>
            <a:headEnd/>
            <a:tailEnd/>
          </a:ln>
        </p:spPr>
      </p:pic>
      <p:pic>
        <p:nvPicPr>
          <p:cNvPr id="5" name="Picture 4"/>
          <p:cNvPicPr/>
          <p:nvPr/>
        </p:nvPicPr>
        <p:blipFill>
          <a:blip r:embed="rId4" cstate="print"/>
          <a:srcRect l="38942" t="20215" r="29487" b="24516"/>
          <a:stretch>
            <a:fillRect/>
          </a:stretch>
        </p:blipFill>
        <p:spPr bwMode="auto">
          <a:xfrm>
            <a:off x="251520" y="2492896"/>
            <a:ext cx="4392488" cy="4032448"/>
          </a:xfrm>
          <a:prstGeom prst="rect">
            <a:avLst/>
          </a:prstGeom>
          <a:noFill/>
          <a:ln w="9525">
            <a:noFill/>
            <a:miter lim="800000"/>
            <a:headEnd/>
            <a:tailEnd/>
          </a:ln>
        </p:spPr>
      </p:pic>
      <p:sp>
        <p:nvSpPr>
          <p:cNvPr id="7" name="TextBox 6"/>
          <p:cNvSpPr txBox="1"/>
          <p:nvPr/>
        </p:nvSpPr>
        <p:spPr>
          <a:xfrm>
            <a:off x="1296144" y="6485274"/>
            <a:ext cx="1403648" cy="400110"/>
          </a:xfrm>
          <a:prstGeom prst="rect">
            <a:avLst/>
          </a:prstGeom>
          <a:noFill/>
        </p:spPr>
        <p:txBody>
          <a:bodyPr wrap="square" rtlCol="0">
            <a:spAutoFit/>
          </a:bodyPr>
          <a:lstStyle/>
          <a:p>
            <a:r>
              <a:rPr lang="en-US" sz="2000"/>
              <a:t>Schedule 3</a:t>
            </a:r>
          </a:p>
        </p:txBody>
      </p:sp>
      <p:sp>
        <p:nvSpPr>
          <p:cNvPr id="8" name="TextBox 7"/>
          <p:cNvSpPr txBox="1"/>
          <p:nvPr/>
        </p:nvSpPr>
        <p:spPr>
          <a:xfrm>
            <a:off x="4752528" y="6177498"/>
            <a:ext cx="4499992" cy="707886"/>
          </a:xfrm>
          <a:prstGeom prst="rect">
            <a:avLst/>
          </a:prstGeom>
          <a:noFill/>
        </p:spPr>
        <p:txBody>
          <a:bodyPr wrap="square" rtlCol="0">
            <a:spAutoFit/>
          </a:bodyPr>
          <a:lstStyle/>
          <a:p>
            <a:r>
              <a:rPr lang="en-US" sz="2000"/>
              <a:t>Schedule 4: Only read and write operations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1520" y="-171400"/>
            <a:ext cx="7772400" cy="638944"/>
          </a:xfrm>
        </p:spPr>
        <p:txBody>
          <a:bodyPr/>
          <a:lstStyle/>
          <a:p>
            <a:pPr algn="ctr"/>
            <a:r>
              <a:rPr lang="en-US" b="1">
                <a:solidFill>
                  <a:srgbClr val="BD0773"/>
                </a:solidFill>
              </a:rPr>
              <a:t>Conflict </a:t>
            </a:r>
            <a:r>
              <a:rPr lang="en-US" b="1" err="1">
                <a:solidFill>
                  <a:srgbClr val="BD0773"/>
                </a:solidFill>
              </a:rPr>
              <a:t>Serializabity</a:t>
            </a:r>
            <a:endParaRPr lang="en-US">
              <a:solidFill>
                <a:srgbClr val="BD0773"/>
              </a:solidFill>
            </a:endParaRPr>
          </a:p>
        </p:txBody>
      </p:sp>
      <p:sp>
        <p:nvSpPr>
          <p:cNvPr id="6" name="Rectangle 5"/>
          <p:cNvSpPr/>
          <p:nvPr/>
        </p:nvSpPr>
        <p:spPr>
          <a:xfrm>
            <a:off x="179512" y="332656"/>
            <a:ext cx="8784976" cy="3046988"/>
          </a:xfrm>
          <a:prstGeom prst="rect">
            <a:avLst/>
          </a:prstGeom>
        </p:spPr>
        <p:txBody>
          <a:bodyPr wrap="square">
            <a:spAutoFit/>
          </a:bodyPr>
          <a:lstStyle/>
          <a:p>
            <a:pPr algn="just">
              <a:buFont typeface="Wingdings" pitchFamily="2" charset="2"/>
              <a:buChar char="Ø"/>
            </a:pPr>
            <a:r>
              <a:rPr lang="en-US" b="1">
                <a:solidFill>
                  <a:srgbClr val="7030A0"/>
                </a:solidFill>
              </a:rPr>
              <a:t> </a:t>
            </a:r>
            <a:r>
              <a:rPr lang="en-US"/>
              <a:t>Let I and J be consecutive instructions of a schedule </a:t>
            </a:r>
            <a:r>
              <a:rPr lang="en-US">
                <a:solidFill>
                  <a:srgbClr val="0066FF"/>
                </a:solidFill>
              </a:rPr>
              <a:t>S</a:t>
            </a:r>
            <a:r>
              <a:rPr lang="en-US"/>
              <a:t>. If I and J are instructions of different transactions and I and J do not conflict, then we can swap the order of I and J to produce a new schedule </a:t>
            </a:r>
            <a:r>
              <a:rPr lang="en-US">
                <a:solidFill>
                  <a:srgbClr val="0066FF"/>
                </a:solidFill>
              </a:rPr>
              <a:t>S’</a:t>
            </a:r>
          </a:p>
          <a:p>
            <a:pPr>
              <a:buFont typeface="Wingdings" pitchFamily="2" charset="2"/>
              <a:buChar char="Ø"/>
            </a:pPr>
            <a:r>
              <a:rPr lang="en-US" b="1">
                <a:solidFill>
                  <a:srgbClr val="7030A0"/>
                </a:solidFill>
              </a:rPr>
              <a:t> </a:t>
            </a:r>
            <a:r>
              <a:rPr lang="en-US"/>
              <a:t>S</a:t>
            </a:r>
            <a:r>
              <a:rPr lang="en-US" b="1">
                <a:solidFill>
                  <a:srgbClr val="7030A0"/>
                </a:solidFill>
              </a:rPr>
              <a:t> </a:t>
            </a:r>
            <a:r>
              <a:rPr lang="en-US"/>
              <a:t>is equivalent to S’, since all instructions appear in the same order in both schedules except for I and J </a:t>
            </a:r>
          </a:p>
          <a:p>
            <a:pPr>
              <a:buFont typeface="Wingdings" pitchFamily="2" charset="2"/>
              <a:buChar char="Ø"/>
            </a:pPr>
            <a:r>
              <a:rPr lang="en-US"/>
              <a:t>The </a:t>
            </a:r>
            <a:r>
              <a:rPr lang="en-US">
                <a:solidFill>
                  <a:srgbClr val="0066FF"/>
                </a:solidFill>
              </a:rPr>
              <a:t>write(A)</a:t>
            </a:r>
            <a:r>
              <a:rPr lang="en-US"/>
              <a:t> instruction </a:t>
            </a:r>
            <a:r>
              <a:rPr lang="en-US" b="1">
                <a:solidFill>
                  <a:srgbClr val="002060"/>
                </a:solidFill>
              </a:rPr>
              <a:t>of T2 </a:t>
            </a:r>
            <a:r>
              <a:rPr lang="en-US"/>
              <a:t>in schedule 3  does not conflict with the </a:t>
            </a:r>
            <a:r>
              <a:rPr lang="en-US">
                <a:solidFill>
                  <a:srgbClr val="0066FF"/>
                </a:solidFill>
              </a:rPr>
              <a:t>read(B)</a:t>
            </a:r>
            <a:r>
              <a:rPr lang="en-US"/>
              <a:t> instruction </a:t>
            </a:r>
            <a:r>
              <a:rPr lang="en-US" b="1">
                <a:solidFill>
                  <a:srgbClr val="002060"/>
                </a:solidFill>
              </a:rPr>
              <a:t>of T1</a:t>
            </a:r>
            <a:r>
              <a:rPr lang="en-US"/>
              <a:t>, we can swap these instructions to generate an equivalent schedule, schedule 5</a:t>
            </a:r>
          </a:p>
        </p:txBody>
      </p:sp>
      <p:pic>
        <p:nvPicPr>
          <p:cNvPr id="4" name="Picture 3"/>
          <p:cNvPicPr/>
          <p:nvPr/>
        </p:nvPicPr>
        <p:blipFill>
          <a:blip r:embed="rId3" cstate="print"/>
          <a:srcRect l="43429" t="6047" r="34403" b="37259"/>
          <a:stretch>
            <a:fillRect/>
          </a:stretch>
        </p:blipFill>
        <p:spPr bwMode="auto">
          <a:xfrm>
            <a:off x="107504" y="3501008"/>
            <a:ext cx="3816424" cy="2664296"/>
          </a:xfrm>
          <a:prstGeom prst="rect">
            <a:avLst/>
          </a:prstGeom>
          <a:noFill/>
          <a:ln w="9525">
            <a:noFill/>
            <a:miter lim="800000"/>
            <a:headEnd/>
            <a:tailEnd/>
          </a:ln>
        </p:spPr>
      </p:pic>
      <p:sp>
        <p:nvSpPr>
          <p:cNvPr id="8" name="TextBox 7"/>
          <p:cNvSpPr txBox="1"/>
          <p:nvPr/>
        </p:nvSpPr>
        <p:spPr>
          <a:xfrm>
            <a:off x="107504" y="6177498"/>
            <a:ext cx="3456384" cy="707886"/>
          </a:xfrm>
          <a:prstGeom prst="rect">
            <a:avLst/>
          </a:prstGeom>
          <a:noFill/>
        </p:spPr>
        <p:txBody>
          <a:bodyPr wrap="square" rtlCol="0">
            <a:spAutoFit/>
          </a:bodyPr>
          <a:lstStyle/>
          <a:p>
            <a:r>
              <a:rPr lang="en-US" sz="2000"/>
              <a:t>Schedule 4: Only read and write operations </a:t>
            </a:r>
          </a:p>
        </p:txBody>
      </p:sp>
      <p:pic>
        <p:nvPicPr>
          <p:cNvPr id="9" name="Picture 8"/>
          <p:cNvPicPr/>
          <p:nvPr/>
        </p:nvPicPr>
        <p:blipFill>
          <a:blip r:embed="rId4" cstate="print"/>
          <a:srcRect l="44231" t="30529" r="34295" b="23988"/>
          <a:stretch>
            <a:fillRect/>
          </a:stretch>
        </p:blipFill>
        <p:spPr bwMode="auto">
          <a:xfrm>
            <a:off x="4427984" y="3573016"/>
            <a:ext cx="4392487" cy="2736304"/>
          </a:xfrm>
          <a:prstGeom prst="rect">
            <a:avLst/>
          </a:prstGeom>
          <a:noFill/>
          <a:ln w="9525">
            <a:noFill/>
            <a:miter lim="800000"/>
            <a:headEnd/>
            <a:tailEnd/>
          </a:ln>
        </p:spPr>
      </p:pic>
      <p:sp>
        <p:nvSpPr>
          <p:cNvPr id="10" name="TextBox 9"/>
          <p:cNvSpPr txBox="1"/>
          <p:nvPr/>
        </p:nvSpPr>
        <p:spPr>
          <a:xfrm>
            <a:off x="4860032" y="6341258"/>
            <a:ext cx="3960440" cy="400110"/>
          </a:xfrm>
          <a:prstGeom prst="rect">
            <a:avLst/>
          </a:prstGeom>
          <a:noFill/>
        </p:spPr>
        <p:txBody>
          <a:bodyPr wrap="square" rtlCol="0">
            <a:spAutoFit/>
          </a:bodyPr>
          <a:lstStyle/>
          <a:p>
            <a:r>
              <a:rPr lang="en-US" sz="2000"/>
              <a:t>Schedule 5: After swapping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1520" y="-171400"/>
            <a:ext cx="7772400" cy="638944"/>
          </a:xfrm>
        </p:spPr>
        <p:txBody>
          <a:bodyPr/>
          <a:lstStyle/>
          <a:p>
            <a:pPr algn="ctr"/>
            <a:r>
              <a:rPr lang="en-US" b="1">
                <a:solidFill>
                  <a:srgbClr val="BD0773"/>
                </a:solidFill>
              </a:rPr>
              <a:t>Conflict </a:t>
            </a:r>
            <a:r>
              <a:rPr lang="en-US" b="1" err="1">
                <a:solidFill>
                  <a:srgbClr val="BD0773"/>
                </a:solidFill>
              </a:rPr>
              <a:t>Serializabity</a:t>
            </a:r>
            <a:endParaRPr lang="en-US">
              <a:solidFill>
                <a:srgbClr val="BD0773"/>
              </a:solidFill>
            </a:endParaRPr>
          </a:p>
        </p:txBody>
      </p:sp>
      <p:sp>
        <p:nvSpPr>
          <p:cNvPr id="6" name="Rectangle 5"/>
          <p:cNvSpPr/>
          <p:nvPr/>
        </p:nvSpPr>
        <p:spPr>
          <a:xfrm>
            <a:off x="179512" y="332656"/>
            <a:ext cx="8784976" cy="3046988"/>
          </a:xfrm>
          <a:prstGeom prst="rect">
            <a:avLst/>
          </a:prstGeom>
        </p:spPr>
        <p:txBody>
          <a:bodyPr wrap="square">
            <a:spAutoFit/>
          </a:bodyPr>
          <a:lstStyle/>
          <a:p>
            <a:pPr algn="just">
              <a:buFont typeface="Wingdings" pitchFamily="2" charset="2"/>
              <a:buChar char="Ø"/>
            </a:pPr>
            <a:r>
              <a:rPr lang="en-US" b="1">
                <a:solidFill>
                  <a:srgbClr val="7030A0"/>
                </a:solidFill>
              </a:rPr>
              <a:t> </a:t>
            </a:r>
            <a:r>
              <a:rPr lang="en-US"/>
              <a:t>Schedules 3 and 5 both produce the same final system state.</a:t>
            </a:r>
          </a:p>
          <a:p>
            <a:pPr algn="just">
              <a:buFont typeface="Wingdings" pitchFamily="2" charset="2"/>
              <a:buChar char="Ø"/>
            </a:pPr>
            <a:r>
              <a:rPr lang="en-US" b="1">
                <a:solidFill>
                  <a:srgbClr val="7030A0"/>
                </a:solidFill>
              </a:rPr>
              <a:t> </a:t>
            </a:r>
            <a:r>
              <a:rPr lang="en-US"/>
              <a:t>We continue to swap non conflicting instructions:</a:t>
            </a:r>
          </a:p>
          <a:p>
            <a:pPr marL="633413" indent="-352425">
              <a:buFont typeface="Wingdings" pitchFamily="2" charset="2"/>
              <a:buChar char="ü"/>
            </a:pPr>
            <a:r>
              <a:rPr lang="en-US" b="1">
                <a:solidFill>
                  <a:srgbClr val="002060"/>
                </a:solidFill>
              </a:rPr>
              <a:t>Swap the read(B) instruction of T1 with the read(A) instruction of T2.</a:t>
            </a:r>
          </a:p>
          <a:p>
            <a:pPr marL="633413" indent="-352425">
              <a:buFont typeface="Wingdings" pitchFamily="2" charset="2"/>
              <a:buChar char="ü"/>
            </a:pPr>
            <a:r>
              <a:rPr lang="en-US" b="1">
                <a:solidFill>
                  <a:srgbClr val="002060"/>
                </a:solidFill>
              </a:rPr>
              <a:t>Swap the write(B) instruction of T1 with the write(A) instruction  of T2</a:t>
            </a:r>
          </a:p>
          <a:p>
            <a:pPr marL="633413" indent="-352425">
              <a:buFont typeface="Wingdings" pitchFamily="2" charset="2"/>
              <a:buChar char="ü"/>
            </a:pPr>
            <a:r>
              <a:rPr lang="en-US" b="1">
                <a:solidFill>
                  <a:srgbClr val="002060"/>
                </a:solidFill>
              </a:rPr>
              <a:t>Swap the write(B) instruction of T1 with the read(A) instruction of T2</a:t>
            </a:r>
            <a:endParaRPr lang="en-US"/>
          </a:p>
        </p:txBody>
      </p:sp>
      <p:sp>
        <p:nvSpPr>
          <p:cNvPr id="8" name="TextBox 7"/>
          <p:cNvSpPr txBox="1"/>
          <p:nvPr/>
        </p:nvSpPr>
        <p:spPr>
          <a:xfrm>
            <a:off x="323528" y="6341258"/>
            <a:ext cx="3456384" cy="400110"/>
          </a:xfrm>
          <a:prstGeom prst="rect">
            <a:avLst/>
          </a:prstGeom>
          <a:noFill/>
        </p:spPr>
        <p:txBody>
          <a:bodyPr wrap="square" rtlCol="0">
            <a:spAutoFit/>
          </a:bodyPr>
          <a:lstStyle/>
          <a:p>
            <a:pPr algn="ctr"/>
            <a:r>
              <a:rPr lang="en-US" sz="2000"/>
              <a:t>Schedule 5</a:t>
            </a:r>
          </a:p>
        </p:txBody>
      </p:sp>
      <p:sp>
        <p:nvSpPr>
          <p:cNvPr id="10" name="TextBox 9"/>
          <p:cNvSpPr txBox="1"/>
          <p:nvPr/>
        </p:nvSpPr>
        <p:spPr>
          <a:xfrm>
            <a:off x="4860032" y="6485274"/>
            <a:ext cx="3960440" cy="400110"/>
          </a:xfrm>
          <a:prstGeom prst="rect">
            <a:avLst/>
          </a:prstGeom>
          <a:noFill/>
        </p:spPr>
        <p:txBody>
          <a:bodyPr wrap="square" rtlCol="0">
            <a:spAutoFit/>
          </a:bodyPr>
          <a:lstStyle/>
          <a:p>
            <a:r>
              <a:rPr lang="en-US" sz="2000"/>
              <a:t>Schedule 6: Final Schedule </a:t>
            </a:r>
          </a:p>
        </p:txBody>
      </p:sp>
      <p:pic>
        <p:nvPicPr>
          <p:cNvPr id="11" name="Picture 10"/>
          <p:cNvPicPr/>
          <p:nvPr/>
        </p:nvPicPr>
        <p:blipFill>
          <a:blip r:embed="rId3" cstate="print"/>
          <a:srcRect l="44231" t="33777" r="34776" b="26330"/>
          <a:stretch>
            <a:fillRect/>
          </a:stretch>
        </p:blipFill>
        <p:spPr bwMode="auto">
          <a:xfrm>
            <a:off x="4139952" y="3573016"/>
            <a:ext cx="4536504" cy="2952328"/>
          </a:xfrm>
          <a:prstGeom prst="rect">
            <a:avLst/>
          </a:prstGeom>
          <a:noFill/>
          <a:ln w="9525">
            <a:noFill/>
            <a:miter lim="800000"/>
            <a:headEnd/>
            <a:tailEnd/>
          </a:ln>
        </p:spPr>
      </p:pic>
      <p:pic>
        <p:nvPicPr>
          <p:cNvPr id="12" name="Picture 11"/>
          <p:cNvPicPr/>
          <p:nvPr/>
        </p:nvPicPr>
        <p:blipFill>
          <a:blip r:embed="rId4" cstate="print"/>
          <a:srcRect l="44231" t="30529" r="34295" b="23988"/>
          <a:stretch>
            <a:fillRect/>
          </a:stretch>
        </p:blipFill>
        <p:spPr bwMode="auto">
          <a:xfrm>
            <a:off x="251520" y="3573016"/>
            <a:ext cx="3744415" cy="2736304"/>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44624"/>
            <a:ext cx="7772400" cy="638944"/>
          </a:xfrm>
        </p:spPr>
        <p:txBody>
          <a:bodyPr/>
          <a:lstStyle/>
          <a:p>
            <a:pPr algn="ctr"/>
            <a:r>
              <a:rPr lang="en-US" b="1">
                <a:solidFill>
                  <a:srgbClr val="BD0773"/>
                </a:solidFill>
              </a:rPr>
              <a:t>ACID PROPERTIES</a:t>
            </a:r>
            <a:endParaRPr lang="en-US">
              <a:solidFill>
                <a:srgbClr val="BD0773"/>
              </a:solidFill>
            </a:endParaRPr>
          </a:p>
        </p:txBody>
      </p:sp>
      <p:sp>
        <p:nvSpPr>
          <p:cNvPr id="33795" name="Rectangle 3"/>
          <p:cNvSpPr>
            <a:spLocks noGrp="1" noChangeArrowheads="1"/>
          </p:cNvSpPr>
          <p:nvPr>
            <p:ph sz="quarter" idx="1"/>
          </p:nvPr>
        </p:nvSpPr>
        <p:spPr>
          <a:xfrm>
            <a:off x="0" y="669032"/>
            <a:ext cx="8820472" cy="5352256"/>
          </a:xfrm>
        </p:spPr>
        <p:txBody>
          <a:bodyPr vert="horz" lIns="91440" tIns="45720" rIns="91440" bIns="45720" anchor="t">
            <a:normAutofit/>
          </a:bodyPr>
          <a:lstStyle/>
          <a:p>
            <a:pPr marL="58420" indent="-58420" algn="just">
              <a:buNone/>
              <a:defRPr/>
            </a:pPr>
            <a:r>
              <a:rPr lang="en-US"/>
              <a:t>A transaction in a database system must maintain </a:t>
            </a:r>
            <a:r>
              <a:rPr lang="en-US" b="1"/>
              <a:t>A</a:t>
            </a:r>
            <a:r>
              <a:rPr lang="en-US"/>
              <a:t>tomicity, </a:t>
            </a:r>
            <a:r>
              <a:rPr lang="en-US" b="1"/>
              <a:t>C</a:t>
            </a:r>
            <a:r>
              <a:rPr lang="en-US"/>
              <a:t>onsistency, </a:t>
            </a:r>
            <a:r>
              <a:rPr lang="en-US" b="1"/>
              <a:t>I</a:t>
            </a:r>
            <a:r>
              <a:rPr lang="en-US"/>
              <a:t>solation, and </a:t>
            </a:r>
            <a:r>
              <a:rPr lang="en-US" b="1"/>
              <a:t>D</a:t>
            </a:r>
            <a:r>
              <a:rPr lang="en-US"/>
              <a:t>urability ,commonly known as ACID properties - in order to ensure accuracy, completeness, and data integrity</a:t>
            </a:r>
            <a:endParaRPr lang="en-GB">
              <a:latin typeface="Arial" charset="0"/>
              <a:cs typeface="Arial" charset="0"/>
            </a:endParaRPr>
          </a:p>
          <a:p>
            <a:pPr algn="just">
              <a:buFont typeface="Wingdings" pitchFamily="2" charset="2"/>
              <a:buChar char="q"/>
              <a:defRPr/>
            </a:pPr>
            <a:r>
              <a:rPr lang="en-US"/>
              <a:t> </a:t>
            </a:r>
            <a:r>
              <a:rPr lang="en-US" b="1"/>
              <a:t>Atomicity</a:t>
            </a:r>
            <a:r>
              <a:rPr lang="en-US"/>
              <a:t> − A transaction must be treated as an atomic unit, (either all of its operations are executed or none) There must be no state in a database where a transaction is left partially completed. </a:t>
            </a:r>
          </a:p>
          <a:p>
            <a:pPr algn="just">
              <a:buFont typeface="Wingdings" pitchFamily="2" charset="2"/>
              <a:buChar char="q"/>
              <a:defRPr/>
            </a:pPr>
            <a:endParaRPr lang="en-US"/>
          </a:p>
          <a:p>
            <a:pPr algn="just">
              <a:buFont typeface="Wingdings" pitchFamily="2" charset="2"/>
              <a:buChar char="q"/>
              <a:defRPr/>
            </a:pPr>
            <a:r>
              <a:rPr lang="en-US"/>
              <a:t>Example: We have two accounts A and B, each containing Rs 1000/-. We now start a transaction to deposit Rs 100/- from account A to Account B.</a:t>
            </a:r>
            <a:br>
              <a:rPr lang="en-US"/>
            </a:b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44624"/>
            <a:ext cx="7772400" cy="638944"/>
          </a:xfrm>
        </p:spPr>
        <p:txBody>
          <a:bodyPr/>
          <a:lstStyle/>
          <a:p>
            <a:pPr algn="ctr"/>
            <a:r>
              <a:rPr lang="en-US" b="1">
                <a:solidFill>
                  <a:srgbClr val="BD0773"/>
                </a:solidFill>
              </a:rPr>
              <a:t>ACID PROPERTIES</a:t>
            </a:r>
            <a:endParaRPr lang="en-US">
              <a:solidFill>
                <a:srgbClr val="BD0773"/>
              </a:solidFill>
            </a:endParaRPr>
          </a:p>
        </p:txBody>
      </p:sp>
      <p:sp>
        <p:nvSpPr>
          <p:cNvPr id="33795" name="Rectangle 3"/>
          <p:cNvSpPr>
            <a:spLocks noGrp="1" noChangeArrowheads="1"/>
          </p:cNvSpPr>
          <p:nvPr>
            <p:ph sz="quarter" idx="1"/>
          </p:nvPr>
        </p:nvSpPr>
        <p:spPr>
          <a:xfrm>
            <a:off x="360040" y="669032"/>
            <a:ext cx="8820472" cy="5352256"/>
          </a:xfrm>
        </p:spPr>
        <p:txBody>
          <a:bodyPr vert="horz" lIns="91440" tIns="45720" rIns="91440" bIns="45720" anchor="t">
            <a:normAutofit lnSpcReduction="10000"/>
          </a:bodyPr>
          <a:lstStyle/>
          <a:p>
            <a:pPr marL="58420" indent="-58420">
              <a:buNone/>
              <a:defRPr/>
            </a:pPr>
            <a:r>
              <a:rPr lang="en-US"/>
              <a:t>Read A;</a:t>
            </a:r>
            <a:br>
              <a:rPr lang="en-US"/>
            </a:br>
            <a:r>
              <a:rPr lang="en-US"/>
              <a:t>A = A – 100;</a:t>
            </a:r>
            <a:br>
              <a:rPr lang="en-US"/>
            </a:br>
            <a:r>
              <a:rPr lang="en-US"/>
              <a:t>Write A;</a:t>
            </a:r>
            <a:br>
              <a:rPr lang="en-US"/>
            </a:br>
            <a:r>
              <a:rPr lang="en-US"/>
              <a:t>Read B;</a:t>
            </a:r>
            <a:br>
              <a:rPr lang="en-US"/>
            </a:br>
            <a:r>
              <a:rPr lang="en-US"/>
              <a:t>B = B + 100;</a:t>
            </a:r>
            <a:br>
              <a:rPr lang="en-US"/>
            </a:br>
            <a:r>
              <a:rPr lang="en-US"/>
              <a:t>Write B;</a:t>
            </a:r>
          </a:p>
          <a:p>
            <a:pPr marL="58420" indent="-58420">
              <a:defRPr/>
            </a:pPr>
            <a:r>
              <a:rPr lang="en-US"/>
              <a:t> After successful execution of transaction it will show Rs 900/- in A and Rs 1100/- in B.</a:t>
            </a:r>
          </a:p>
          <a:p>
            <a:pPr marL="58420" indent="-58420">
              <a:buNone/>
              <a:defRPr/>
            </a:pPr>
            <a:endParaRPr lang="en-US"/>
          </a:p>
          <a:p>
            <a:pPr marL="58420" indent="-58420">
              <a:defRPr/>
            </a:pPr>
            <a:r>
              <a:rPr lang="en-US"/>
              <a:t> Suppose there is a power failure just after instruction 3 (Write A) has been completed. What happens now? After the system recovers the database will show Rs 900/- in A, but the same Rs 1000/- in B</a:t>
            </a:r>
          </a:p>
          <a:p>
            <a:pPr marL="58420" indent="-58420">
              <a:defRPr/>
            </a:pPr>
            <a:r>
              <a:rPr lang="en-US"/>
              <a:t> Not acceptable situation</a:t>
            </a:r>
            <a:br>
              <a:rPr lang="en-US"/>
            </a:b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44624"/>
            <a:ext cx="7772400" cy="638944"/>
          </a:xfrm>
        </p:spPr>
        <p:txBody>
          <a:bodyPr/>
          <a:lstStyle/>
          <a:p>
            <a:pPr algn="ctr"/>
            <a:r>
              <a:rPr lang="en-US" b="1">
                <a:solidFill>
                  <a:srgbClr val="BD0773"/>
                </a:solidFill>
              </a:rPr>
              <a:t>ACID PROPERTIES</a:t>
            </a:r>
            <a:endParaRPr lang="en-US">
              <a:solidFill>
                <a:srgbClr val="BD0773"/>
              </a:solidFill>
            </a:endParaRPr>
          </a:p>
        </p:txBody>
      </p:sp>
      <p:sp>
        <p:nvSpPr>
          <p:cNvPr id="33795" name="Rectangle 3"/>
          <p:cNvSpPr>
            <a:spLocks noGrp="1" noChangeArrowheads="1"/>
          </p:cNvSpPr>
          <p:nvPr>
            <p:ph sz="quarter" idx="1"/>
          </p:nvPr>
        </p:nvSpPr>
        <p:spPr>
          <a:xfrm>
            <a:off x="0" y="669032"/>
            <a:ext cx="8820472" cy="4416152"/>
          </a:xfrm>
        </p:spPr>
        <p:txBody>
          <a:bodyPr vert="horz" lIns="91440" tIns="45720" rIns="91440" bIns="45720" anchor="t">
            <a:normAutofit/>
          </a:bodyPr>
          <a:lstStyle/>
          <a:p>
            <a:pPr marL="58420" indent="-58420" algn="just">
              <a:buFont typeface="Wingdings" pitchFamily="2" charset="2"/>
              <a:buChar char="q"/>
              <a:defRPr/>
            </a:pPr>
            <a:r>
              <a:rPr lang="en-US" b="1" dirty="0"/>
              <a:t> Consistency</a:t>
            </a:r>
            <a:r>
              <a:rPr lang="en-US" dirty="0"/>
              <a:t> − </a:t>
            </a:r>
            <a:r>
              <a:rPr lang="en-US" b="1" dirty="0">
                <a:solidFill>
                  <a:srgbClr val="002060"/>
                </a:solidFill>
              </a:rPr>
              <a:t>The database must remain in a consistent state after any transaction. No transaction should have any adverse effect on the data residing in the database</a:t>
            </a:r>
            <a:r>
              <a:rPr lang="en-US" dirty="0"/>
              <a:t>. If the database was in a consistent state before the execution of a transaction, it must remain consistent after the execution of the transaction as well.</a:t>
            </a:r>
          </a:p>
          <a:p>
            <a:pPr marL="58420" indent="-58420" algn="just">
              <a:buNone/>
              <a:defRPr/>
            </a:pPr>
            <a:endParaRPr lang="en-US"/>
          </a:p>
          <a:p>
            <a:pPr marL="58420" indent="-58420" algn="just">
              <a:buFont typeface="Wingdings" pitchFamily="2" charset="2"/>
              <a:buChar char="q"/>
              <a:defRPr/>
            </a:pPr>
            <a:r>
              <a:rPr lang="en-US" dirty="0"/>
              <a:t> </a:t>
            </a:r>
            <a:r>
              <a:rPr lang="en-US" u="sng" dirty="0"/>
              <a:t>Example</a:t>
            </a:r>
            <a:r>
              <a:rPr lang="en-US" dirty="0"/>
              <a:t>: In the internal fund transfer i.e. from account A to account B, the total amount of account A and account B must be same as before the transaction successfully executed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44624"/>
            <a:ext cx="7772400" cy="638944"/>
          </a:xfrm>
        </p:spPr>
        <p:txBody>
          <a:bodyPr/>
          <a:lstStyle/>
          <a:p>
            <a:pPr algn="ctr"/>
            <a:r>
              <a:rPr lang="en-US" b="1">
                <a:solidFill>
                  <a:srgbClr val="BD0773"/>
                </a:solidFill>
              </a:rPr>
              <a:t>ACID PROPERTIES</a:t>
            </a:r>
            <a:endParaRPr lang="en-US">
              <a:solidFill>
                <a:srgbClr val="BD0773"/>
              </a:solidFill>
            </a:endParaRPr>
          </a:p>
        </p:txBody>
      </p:sp>
      <p:sp>
        <p:nvSpPr>
          <p:cNvPr id="33795" name="Rectangle 3"/>
          <p:cNvSpPr>
            <a:spLocks noGrp="1" noChangeArrowheads="1"/>
          </p:cNvSpPr>
          <p:nvPr>
            <p:ph sz="quarter" idx="1"/>
          </p:nvPr>
        </p:nvSpPr>
        <p:spPr>
          <a:xfrm>
            <a:off x="0" y="669032"/>
            <a:ext cx="8820472" cy="5640288"/>
          </a:xfrm>
        </p:spPr>
        <p:txBody>
          <a:bodyPr>
            <a:normAutofit/>
          </a:bodyPr>
          <a:lstStyle/>
          <a:p>
            <a:pPr lvl="0" algn="just"/>
            <a:r>
              <a:rPr lang="en-US" b="1"/>
              <a:t> Durability</a:t>
            </a:r>
            <a:r>
              <a:rPr lang="en-US"/>
              <a:t> − </a:t>
            </a:r>
            <a:r>
              <a:rPr lang="en-US" b="1">
                <a:solidFill>
                  <a:srgbClr val="002060"/>
                </a:solidFill>
              </a:rPr>
              <a:t>The database should be durable enough to hold all its latest updates even if the system fails or restarts.</a:t>
            </a:r>
            <a:r>
              <a:rPr lang="en-US"/>
              <a:t> If a transaction updates a chunk of data in a database and commits, then the database will hold the modified data. If a transaction commits but the system fails before the data could be written on to the disk, then that data will be updated once the system springs back into action.</a:t>
            </a:r>
          </a:p>
          <a:p>
            <a:pPr lvl="0" algn="just">
              <a:buNone/>
            </a:pPr>
            <a:endParaRPr lang="en-US"/>
          </a:p>
          <a:p>
            <a:pPr algn="just"/>
            <a:r>
              <a:rPr lang="en-US"/>
              <a:t>Example: Let us consider account A has balance of $300. Now $100 have been credited in account A then if power failure occurred after COMMIT then when the system becomes operable again then account A must contain  $400.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0000" y="44624"/>
            <a:ext cx="7772400" cy="638944"/>
          </a:xfrm>
        </p:spPr>
        <p:txBody>
          <a:bodyPr/>
          <a:lstStyle/>
          <a:p>
            <a:pPr algn="ctr"/>
            <a:r>
              <a:rPr lang="en-US" b="1">
                <a:solidFill>
                  <a:srgbClr val="BD0773"/>
                </a:solidFill>
              </a:rPr>
              <a:t>ACID PROPERTIES</a:t>
            </a:r>
            <a:endParaRPr lang="en-US">
              <a:solidFill>
                <a:srgbClr val="BD0773"/>
              </a:solidFill>
            </a:endParaRPr>
          </a:p>
        </p:txBody>
      </p:sp>
      <p:sp>
        <p:nvSpPr>
          <p:cNvPr id="33795" name="Rectangle 3"/>
          <p:cNvSpPr>
            <a:spLocks noGrp="1" noChangeArrowheads="1"/>
          </p:cNvSpPr>
          <p:nvPr>
            <p:ph sz="quarter" idx="1"/>
          </p:nvPr>
        </p:nvSpPr>
        <p:spPr>
          <a:xfrm>
            <a:off x="42074" y="612934"/>
            <a:ext cx="8820472" cy="5640288"/>
          </a:xfrm>
        </p:spPr>
        <p:txBody>
          <a:bodyPr>
            <a:normAutofit/>
          </a:bodyPr>
          <a:lstStyle/>
          <a:p>
            <a:pPr lvl="0" algn="just"/>
            <a:r>
              <a:rPr lang="en-US" b="1"/>
              <a:t> Isolation</a:t>
            </a:r>
            <a:r>
              <a:rPr lang="en-US"/>
              <a:t> − In a database system where more than one transaction are being executed simultaneously and in parallel(Concurrent Transactions), </a:t>
            </a:r>
            <a:r>
              <a:rPr lang="en-US" b="1">
                <a:solidFill>
                  <a:srgbClr val="002060"/>
                </a:solidFill>
              </a:rPr>
              <a:t>the property of isolation states that all the transactions will be carried out and executed as if it is the only transaction in the system</a:t>
            </a:r>
            <a:r>
              <a:rPr lang="en-US"/>
              <a:t>. No transaction will affect the existence of any other transaction.</a:t>
            </a:r>
          </a:p>
          <a:p>
            <a:pPr lvl="0" algn="just">
              <a:buNone/>
            </a:pPr>
            <a:endParaRPr lang="en-US"/>
          </a:p>
          <a:p>
            <a:pPr algn="just"/>
            <a:r>
              <a:rPr lang="en-US"/>
              <a:t>Example: For every pair of transactions Ti and </a:t>
            </a:r>
            <a:r>
              <a:rPr lang="en-US" err="1"/>
              <a:t>Tj</a:t>
            </a:r>
            <a:r>
              <a:rPr lang="en-US"/>
              <a:t> , it appears to Ti that either </a:t>
            </a:r>
            <a:r>
              <a:rPr lang="en-US" err="1"/>
              <a:t>Tj</a:t>
            </a:r>
            <a:r>
              <a:rPr lang="en-US"/>
              <a:t> , finished execution before Ti started, or </a:t>
            </a:r>
            <a:r>
              <a:rPr lang="en-US" err="1"/>
              <a:t>Tj</a:t>
            </a:r>
            <a:r>
              <a:rPr lang="en-US"/>
              <a:t> started execution after Ti finished.  (Ti followed by </a:t>
            </a:r>
            <a:r>
              <a:rPr lang="en-US" err="1"/>
              <a:t>Tj</a:t>
            </a:r>
            <a:r>
              <a:rPr lang="en-US"/>
              <a:t> or </a:t>
            </a:r>
            <a:r>
              <a:rPr lang="en-US" err="1"/>
              <a:t>Tj</a:t>
            </a:r>
            <a:r>
              <a:rPr lang="en-US"/>
              <a:t> followed by Ti)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1520" y="-171400"/>
            <a:ext cx="7772400" cy="638944"/>
          </a:xfrm>
        </p:spPr>
        <p:txBody>
          <a:bodyPr/>
          <a:lstStyle/>
          <a:p>
            <a:pPr algn="ctr"/>
            <a:r>
              <a:rPr lang="en-US" b="1">
                <a:solidFill>
                  <a:srgbClr val="BD0773"/>
                </a:solidFill>
              </a:rPr>
              <a:t>States of Transactions</a:t>
            </a:r>
            <a:endParaRPr lang="en-US">
              <a:solidFill>
                <a:srgbClr val="BD0773"/>
              </a:solidFill>
            </a:endParaRPr>
          </a:p>
        </p:txBody>
      </p:sp>
      <p:pic>
        <p:nvPicPr>
          <p:cNvPr id="5" name="Picture 4" descr="Transaction States"/>
          <p:cNvPicPr/>
          <p:nvPr/>
        </p:nvPicPr>
        <p:blipFill>
          <a:blip r:embed="rId2" cstate="print">
            <a:lum contrast="40000"/>
          </a:blip>
          <a:srcRect/>
          <a:stretch>
            <a:fillRect/>
          </a:stretch>
        </p:blipFill>
        <p:spPr bwMode="auto">
          <a:xfrm>
            <a:off x="395536" y="1412776"/>
            <a:ext cx="8280920" cy="4968552"/>
          </a:xfrm>
          <a:prstGeom prst="rect">
            <a:avLst/>
          </a:prstGeom>
          <a:noFill/>
          <a:ln w="9525">
            <a:noFill/>
            <a:miter lim="800000"/>
            <a:headEnd/>
            <a:tailEnd/>
          </a:ln>
        </p:spPr>
      </p:pic>
      <p:sp>
        <p:nvSpPr>
          <p:cNvPr id="6" name="Rectangle 5"/>
          <p:cNvSpPr/>
          <p:nvPr/>
        </p:nvSpPr>
        <p:spPr>
          <a:xfrm>
            <a:off x="467544" y="447055"/>
            <a:ext cx="8280920" cy="461665"/>
          </a:xfrm>
          <a:prstGeom prst="rect">
            <a:avLst/>
          </a:prstGeom>
        </p:spPr>
        <p:txBody>
          <a:bodyPr wrap="square">
            <a:spAutoFit/>
          </a:bodyPr>
          <a:lstStyle/>
          <a:p>
            <a:r>
              <a:rPr lang="en-US"/>
              <a:t>A transaction in a database can be in one of the following states: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1520" y="-171400"/>
            <a:ext cx="7772400" cy="638944"/>
          </a:xfrm>
        </p:spPr>
        <p:txBody>
          <a:bodyPr/>
          <a:lstStyle/>
          <a:p>
            <a:pPr algn="ctr"/>
            <a:r>
              <a:rPr lang="en-US" b="1">
                <a:solidFill>
                  <a:srgbClr val="BD0773"/>
                </a:solidFill>
              </a:rPr>
              <a:t>States of Transactions</a:t>
            </a:r>
            <a:endParaRPr lang="en-US">
              <a:solidFill>
                <a:srgbClr val="BD0773"/>
              </a:solidFill>
            </a:endParaRPr>
          </a:p>
        </p:txBody>
      </p:sp>
      <p:sp>
        <p:nvSpPr>
          <p:cNvPr id="6" name="Rectangle 5"/>
          <p:cNvSpPr/>
          <p:nvPr/>
        </p:nvSpPr>
        <p:spPr>
          <a:xfrm>
            <a:off x="179512" y="764705"/>
            <a:ext cx="8568952" cy="6370975"/>
          </a:xfrm>
          <a:prstGeom prst="rect">
            <a:avLst/>
          </a:prstGeom>
        </p:spPr>
        <p:txBody>
          <a:bodyPr wrap="square">
            <a:spAutoFit/>
          </a:bodyPr>
          <a:lstStyle/>
          <a:p>
            <a:pPr lvl="0" algn="just">
              <a:buFont typeface="Wingdings" pitchFamily="2" charset="2"/>
              <a:buChar char="Ø"/>
            </a:pPr>
            <a:r>
              <a:rPr lang="en-US" b="1"/>
              <a:t>Active</a:t>
            </a:r>
            <a:r>
              <a:rPr lang="en-US"/>
              <a:t> − In this state, the transaction is being executed. This is the initial state of every transaction</a:t>
            </a:r>
            <a:r>
              <a:rPr lang="en-US">
                <a:solidFill>
                  <a:srgbClr val="BD0773"/>
                </a:solidFill>
              </a:rPr>
              <a:t>.</a:t>
            </a:r>
          </a:p>
          <a:p>
            <a:pPr lvl="0" algn="just"/>
            <a:endParaRPr lang="en-US">
              <a:solidFill>
                <a:srgbClr val="BD0773"/>
              </a:solidFill>
            </a:endParaRPr>
          </a:p>
          <a:p>
            <a:pPr lvl="0" algn="just"/>
            <a:endParaRPr lang="en-US">
              <a:solidFill>
                <a:srgbClr val="BD0773"/>
              </a:solidFill>
            </a:endParaRPr>
          </a:p>
          <a:p>
            <a:pPr lvl="0" algn="just">
              <a:buFont typeface="Wingdings" pitchFamily="2" charset="2"/>
              <a:buChar char="Ø"/>
            </a:pPr>
            <a:r>
              <a:rPr lang="en-US" b="1"/>
              <a:t>Partially Committed</a:t>
            </a:r>
            <a:r>
              <a:rPr lang="en-US"/>
              <a:t> − When a transaction executes its final operation, it is said to be in a partially committed state. The values generated during the execution are all stored in volatile storage.</a:t>
            </a:r>
          </a:p>
          <a:p>
            <a:pPr lvl="0" algn="just">
              <a:buFont typeface="Wingdings" pitchFamily="2" charset="2"/>
              <a:buChar char="Ø"/>
            </a:pPr>
            <a:endParaRPr lang="en-US"/>
          </a:p>
          <a:p>
            <a:pPr lvl="0" algn="just"/>
            <a:endParaRPr lang="en-US"/>
          </a:p>
          <a:p>
            <a:pPr algn="just">
              <a:buFont typeface="Wingdings" pitchFamily="2" charset="2"/>
              <a:buChar char="Ø"/>
            </a:pPr>
            <a:r>
              <a:rPr lang="en-US"/>
              <a:t> </a:t>
            </a:r>
            <a:r>
              <a:rPr lang="en-US" b="1"/>
              <a:t>Failed</a:t>
            </a:r>
            <a:r>
              <a:rPr lang="en-US"/>
              <a:t> − If the transaction fails for some reason. The temporary values are no longer required, and the transaction is set to </a:t>
            </a:r>
            <a:r>
              <a:rPr lang="en-US" b="1"/>
              <a:t>ROLLBACK</a:t>
            </a:r>
            <a:r>
              <a:rPr lang="en-US"/>
              <a:t>. It means that any change made to the database by this transaction up to the point of the failure must be undone. If the failed transaction has withdrawn Rs. 100/- from account A, then the ROLLBACK operation should add Rs 100/- to account A.</a:t>
            </a:r>
          </a:p>
          <a:p>
            <a:pPr lvl="0" algn="just"/>
            <a:endParaRPr lang="en-US"/>
          </a:p>
          <a:p>
            <a:pPr algn="just"/>
            <a:r>
              <a:rPr lang="en-US"/>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97B812EAD2E74D958C70E3944E9CA3" ma:contentTypeVersion="2" ma:contentTypeDescription="Create a new document." ma:contentTypeScope="" ma:versionID="476c68c69262c95b975fe8de5b824441">
  <xsd:schema xmlns:xsd="http://www.w3.org/2001/XMLSchema" xmlns:xs="http://www.w3.org/2001/XMLSchema" xmlns:p="http://schemas.microsoft.com/office/2006/metadata/properties" xmlns:ns2="44866d52-1584-4d38-9e3d-4a676753bb1f" targetNamespace="http://schemas.microsoft.com/office/2006/metadata/properties" ma:root="true" ma:fieldsID="d992bf5b52c343ba492f4190894d6ae8" ns2:_="">
    <xsd:import namespace="44866d52-1584-4d38-9e3d-4a676753bb1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866d52-1584-4d38-9e3d-4a676753bb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1DD49F-F9E3-48F8-93A3-16735102D156}">
  <ds:schemaRefs>
    <ds:schemaRef ds:uri="44866d52-1584-4d38-9e3d-4a676753bb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C258EA3-A557-4B20-90BC-335FC62B3D9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8733ED9-25CA-4235-AEB1-EFD2F33D61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Application>Microsoft Office PowerPoint</Application>
  <PresentationFormat>On-screen Show (4:3)</PresentationFormat>
  <Slides>24</Slides>
  <Notes>8</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Oriel</vt:lpstr>
      <vt:lpstr>PowerPoint Presentation</vt:lpstr>
      <vt:lpstr>PowerPoint Presentation</vt:lpstr>
      <vt:lpstr>ACID PROPERTIES</vt:lpstr>
      <vt:lpstr>ACID PROPERTIES</vt:lpstr>
      <vt:lpstr>ACID PROPERTIES</vt:lpstr>
      <vt:lpstr>ACID PROPERTIES</vt:lpstr>
      <vt:lpstr>ACID PROPERTIES</vt:lpstr>
      <vt:lpstr>States of Transactions</vt:lpstr>
      <vt:lpstr>States of Transactions</vt:lpstr>
      <vt:lpstr>States of Transactions</vt:lpstr>
      <vt:lpstr>States of Transactions</vt:lpstr>
      <vt:lpstr>Serializability</vt:lpstr>
      <vt:lpstr>Concurrent Transactions</vt:lpstr>
      <vt:lpstr>Checking Serializabity</vt:lpstr>
      <vt:lpstr>Checking Serializabity</vt:lpstr>
      <vt:lpstr>Checking Serializabity</vt:lpstr>
      <vt:lpstr>Checking Serializabity</vt:lpstr>
      <vt:lpstr>Checking Serializabity</vt:lpstr>
      <vt:lpstr>Conflict Serializabity</vt:lpstr>
      <vt:lpstr>Conflict Serializabity</vt:lpstr>
      <vt:lpstr>Conflict Serializabity</vt:lpstr>
      <vt:lpstr>Conflict Serializabity</vt:lpstr>
      <vt:lpstr>Conflict Serializabity</vt:lpstr>
      <vt:lpstr>Conflict Serializabity</vt:lpstr>
    </vt:vector>
  </TitlesOfParts>
  <Company>Northumbria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IZDT2</dc:creator>
  <cp:revision>3</cp:revision>
  <dcterms:created xsi:type="dcterms:W3CDTF">2003-12-09T09:40:58Z</dcterms:created>
  <dcterms:modified xsi:type="dcterms:W3CDTF">2023-06-01T14:27:29Z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0x010100E197B812EAD2E74D958C70E3944E9CA3</vt:lpwstr>
  </property>
</Properties>
</file>