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9" r:id="rId6"/>
    <p:sldId id="270" r:id="rId7"/>
    <p:sldId id="271" r:id="rId8"/>
    <p:sldId id="258" r:id="rId9"/>
    <p:sldId id="268" r:id="rId10"/>
    <p:sldId id="277" r:id="rId11"/>
    <p:sldId id="279" r:id="rId12"/>
    <p:sldId id="272" r:id="rId13"/>
    <p:sldId id="273" r:id="rId14"/>
    <p:sldId id="274" r:id="rId15"/>
    <p:sldId id="276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518F1A-76F4-4D89-AFA3-7797686CFA89}" v="2" dt="2023-06-01T18:36:22.230"/>
    <p1510:client id="{FAABEDC8-E4E9-4AA9-8142-2083D8CF524C}" v="3" dt="2023-06-02T02:32:34.9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USH SHETTY- 57480210091" userId="S::ayush.shetty91@svkmmumbai.onmicrosoft.com::ad24df3a-5150-4e40-82fb-53f8754f2636" providerId="AD" clId="Web-{D7518F1A-76F4-4D89-AFA3-7797686CFA89}"/>
    <pc:docChg chg="sldOrd">
      <pc:chgData name="AYUSH SHETTY- 57480210091" userId="S::ayush.shetty91@svkmmumbai.onmicrosoft.com::ad24df3a-5150-4e40-82fb-53f8754f2636" providerId="AD" clId="Web-{D7518F1A-76F4-4D89-AFA3-7797686CFA89}" dt="2023-06-01T18:36:22.230" v="1"/>
      <pc:docMkLst>
        <pc:docMk/>
      </pc:docMkLst>
      <pc:sldChg chg="ord">
        <pc:chgData name="AYUSH SHETTY- 57480210091" userId="S::ayush.shetty91@svkmmumbai.onmicrosoft.com::ad24df3a-5150-4e40-82fb-53f8754f2636" providerId="AD" clId="Web-{D7518F1A-76F4-4D89-AFA3-7797686CFA89}" dt="2023-06-01T18:36:22.230" v="1"/>
        <pc:sldMkLst>
          <pc:docMk/>
          <pc:sldMk cId="0" sldId="267"/>
        </pc:sldMkLst>
      </pc:sldChg>
    </pc:docChg>
  </pc:docChgLst>
  <pc:docChgLst>
    <pc:chgData name="SWAROOP PAWAR- 57480210028" userId="S::swaroop.pawar28@svkmmumbai.onmicrosoft.com::dd3332fb-fb10-4b3e-ab30-cd562d0f33d4" providerId="AD" clId="Web-{FAABEDC8-E4E9-4AA9-8142-2083D8CF524C}"/>
    <pc:docChg chg="modSld">
      <pc:chgData name="SWAROOP PAWAR- 57480210028" userId="S::swaroop.pawar28@svkmmumbai.onmicrosoft.com::dd3332fb-fb10-4b3e-ab30-cd562d0f33d4" providerId="AD" clId="Web-{FAABEDC8-E4E9-4AA9-8142-2083D8CF524C}" dt="2023-06-02T02:32:30.698" v="0" actId="20577"/>
      <pc:docMkLst>
        <pc:docMk/>
      </pc:docMkLst>
      <pc:sldChg chg="modSp">
        <pc:chgData name="SWAROOP PAWAR- 57480210028" userId="S::swaroop.pawar28@svkmmumbai.onmicrosoft.com::dd3332fb-fb10-4b3e-ab30-cd562d0f33d4" providerId="AD" clId="Web-{FAABEDC8-E4E9-4AA9-8142-2083D8CF524C}" dt="2023-06-02T02:32:30.698" v="0" actId="20577"/>
        <pc:sldMkLst>
          <pc:docMk/>
          <pc:sldMk cId="2302595187" sldId="270"/>
        </pc:sldMkLst>
        <pc:spChg chg="mod">
          <ac:chgData name="SWAROOP PAWAR- 57480210028" userId="S::swaroop.pawar28@svkmmumbai.onmicrosoft.com::dd3332fb-fb10-4b3e-ab30-cd562d0f33d4" providerId="AD" clId="Web-{FAABEDC8-E4E9-4AA9-8142-2083D8CF524C}" dt="2023-06-02T02:32:30.698" v="0" actId="20577"/>
          <ac:spMkLst>
            <pc:docMk/>
            <pc:sldMk cId="2302595187" sldId="270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FED3-AB8B-4D54-B779-1BD1201D981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4E52-A9DA-4325-A603-10FA351C3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FED3-AB8B-4D54-B779-1BD1201D981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4E52-A9DA-4325-A603-10FA351C3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FED3-AB8B-4D54-B779-1BD1201D981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4E52-A9DA-4325-A603-10FA351C3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FED3-AB8B-4D54-B779-1BD1201D981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4E52-A9DA-4325-A603-10FA351C3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FED3-AB8B-4D54-B779-1BD1201D981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4E52-A9DA-4325-A603-10FA351C3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FED3-AB8B-4D54-B779-1BD1201D981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4E52-A9DA-4325-A603-10FA351C3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FED3-AB8B-4D54-B779-1BD1201D981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4E52-A9DA-4325-A603-10FA351C3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FED3-AB8B-4D54-B779-1BD1201D981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4E52-A9DA-4325-A603-10FA351C3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FED3-AB8B-4D54-B779-1BD1201D981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4E52-A9DA-4325-A603-10FA351C3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FED3-AB8B-4D54-B779-1BD1201D981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4E52-A9DA-4325-A603-10FA351C3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FED3-AB8B-4D54-B779-1BD1201D981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4E52-A9DA-4325-A603-10FA351C3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0FED3-AB8B-4D54-B779-1BD1201D981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C4E52-A9DA-4325-A603-10FA351C37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 OPERATOR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496804"/>
              </p:ext>
            </p:extLst>
          </p:nvPr>
        </p:nvGraphicFramePr>
        <p:xfrm>
          <a:off x="838200" y="762000"/>
          <a:ext cx="5105400" cy="1280160"/>
        </p:xfrm>
        <a:graphic>
          <a:graphicData uri="http://schemas.openxmlformats.org/drawingml/2006/table">
            <a:tbl>
              <a:tblPr/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463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ID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63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abhi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63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</a:rPr>
                        <a:t>adam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264110"/>
              </p:ext>
            </p:extLst>
          </p:nvPr>
        </p:nvGraphicFramePr>
        <p:xfrm>
          <a:off x="838200" y="2590800"/>
          <a:ext cx="5105400" cy="1280160"/>
        </p:xfrm>
        <a:graphic>
          <a:graphicData uri="http://schemas.openxmlformats.org/drawingml/2006/table">
            <a:tbl>
              <a:tblPr/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ID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adam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Chester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76400" y="42672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select * from First</a:t>
            </a:r>
          </a:p>
          <a:p>
            <a:r>
              <a:rPr lang="en-IN" dirty="0"/>
              <a:t>INTERSECT</a:t>
            </a:r>
          </a:p>
          <a:p>
            <a:r>
              <a:rPr lang="en-IN" dirty="0"/>
              <a:t>select * from second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568333"/>
              </p:ext>
            </p:extLst>
          </p:nvPr>
        </p:nvGraphicFramePr>
        <p:xfrm>
          <a:off x="990600" y="5486400"/>
          <a:ext cx="6467476" cy="853440"/>
        </p:xfrm>
        <a:graphic>
          <a:graphicData uri="http://schemas.openxmlformats.org/drawingml/2006/table">
            <a:tbl>
              <a:tblPr/>
              <a:tblGrid>
                <a:gridCol w="3233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3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ID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</a:rPr>
                        <a:t>adam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62000" y="152400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BF360C"/>
                </a:solidFill>
                <a:latin typeface="Roboto"/>
              </a:rPr>
              <a:t>Example of Intersect</a:t>
            </a:r>
            <a:endParaRPr lang="en-IN" b="1" i="0" dirty="0">
              <a:solidFill>
                <a:srgbClr val="BF360C"/>
              </a:solidFill>
              <a:effectLst/>
              <a:latin typeface="Robot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05600" y="1143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First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29400" y="2895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Second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" y="4267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96200" y="5791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0186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381000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BF360C"/>
                </a:solidFill>
                <a:latin typeface="Roboto"/>
              </a:rPr>
              <a:t>Minus</a:t>
            </a:r>
            <a:endParaRPr lang="en-IN" b="1" i="0" dirty="0">
              <a:solidFill>
                <a:srgbClr val="BF360C"/>
              </a:solidFill>
              <a:effectLst/>
              <a:latin typeface="Robot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914400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Minus operation combines result of two Select statements and return only those result which belongs to first set of result.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62" y="2328862"/>
            <a:ext cx="44862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20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838200" y="762000"/>
          <a:ext cx="5105400" cy="1280160"/>
        </p:xfrm>
        <a:graphic>
          <a:graphicData uri="http://schemas.openxmlformats.org/drawingml/2006/table">
            <a:tbl>
              <a:tblPr/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463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ID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63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abhi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63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</a:rPr>
                        <a:t>adam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38200" y="2590800"/>
          <a:ext cx="5105400" cy="1280160"/>
        </p:xfrm>
        <a:graphic>
          <a:graphicData uri="http://schemas.openxmlformats.org/drawingml/2006/table">
            <a:tbl>
              <a:tblPr/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ID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adam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Chester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76400" y="42672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select * from First</a:t>
            </a:r>
          </a:p>
          <a:p>
            <a:r>
              <a:rPr lang="en-IN" dirty="0"/>
              <a:t>Minus</a:t>
            </a:r>
          </a:p>
          <a:p>
            <a:r>
              <a:rPr lang="en-IN" dirty="0"/>
              <a:t>select * from second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284205"/>
              </p:ext>
            </p:extLst>
          </p:nvPr>
        </p:nvGraphicFramePr>
        <p:xfrm>
          <a:off x="990600" y="5486400"/>
          <a:ext cx="6467476" cy="853440"/>
        </p:xfrm>
        <a:graphic>
          <a:graphicData uri="http://schemas.openxmlformats.org/drawingml/2006/table">
            <a:tbl>
              <a:tblPr/>
              <a:tblGrid>
                <a:gridCol w="3233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3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ID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</a:rPr>
                        <a:t>abhi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62000" y="152400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BF360C"/>
                </a:solidFill>
                <a:latin typeface="Roboto"/>
              </a:rPr>
              <a:t>Example of Minus</a:t>
            </a:r>
            <a:endParaRPr lang="en-IN" b="1" i="0" dirty="0">
              <a:solidFill>
                <a:srgbClr val="BF360C"/>
              </a:solidFill>
              <a:effectLst/>
              <a:latin typeface="Robot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05600" y="1143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First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29400" y="2895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Second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" y="4267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96200" y="5791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28678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533400"/>
            <a:ext cx="6019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MINUS CLAUSE</a:t>
            </a:r>
          </a:p>
          <a:p>
            <a:endParaRPr lang="en-US" dirty="0"/>
          </a:p>
          <a:p>
            <a:r>
              <a:rPr lang="en-US" dirty="0"/>
              <a:t>SQL&gt; select * from </a:t>
            </a:r>
            <a:r>
              <a:rPr lang="en-US" dirty="0" err="1"/>
              <a:t>sales_order_details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ORDERNO              PRODUCTNO</a:t>
            </a:r>
          </a:p>
          <a:p>
            <a:r>
              <a:rPr lang="en-US" dirty="0"/>
              <a:t>-------------------- ------------------------------</a:t>
            </a:r>
          </a:p>
          <a:p>
            <a:r>
              <a:rPr lang="en-US" dirty="0"/>
              <a:t>1                    p1</a:t>
            </a:r>
          </a:p>
          <a:p>
            <a:r>
              <a:rPr lang="en-US" dirty="0"/>
              <a:t>2                    p2</a:t>
            </a:r>
          </a:p>
          <a:p>
            <a:r>
              <a:rPr lang="en-US" dirty="0"/>
              <a:t>3                    p3</a:t>
            </a:r>
          </a:p>
          <a:p>
            <a:r>
              <a:rPr lang="en-US" dirty="0"/>
              <a:t>4                    p4</a:t>
            </a:r>
          </a:p>
          <a:p>
            <a:pPr marL="342900" indent="-342900">
              <a:buAutoNum type="arabicPlain" startAt="5"/>
            </a:pPr>
            <a:r>
              <a:rPr lang="en-US" dirty="0"/>
              <a:t>               P5</a:t>
            </a:r>
          </a:p>
          <a:p>
            <a:pPr marL="342900" indent="-342900">
              <a:buAutoNum type="arabicPlain" startAt="5"/>
            </a:pPr>
            <a:r>
              <a:rPr lang="en-US" dirty="0"/>
              <a:t>               P6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454967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SQL&gt; select * from </a:t>
            </a:r>
            <a:r>
              <a:rPr lang="en-US" dirty="0" err="1"/>
              <a:t>product_master_details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PRODUCTNO            DESCRIPTION</a:t>
            </a:r>
          </a:p>
          <a:p>
            <a:r>
              <a:rPr lang="en-US" dirty="0"/>
              <a:t>-------------------- --------------------</a:t>
            </a:r>
          </a:p>
          <a:p>
            <a:r>
              <a:rPr lang="en-US" dirty="0"/>
              <a:t>p1                   monitors</a:t>
            </a:r>
          </a:p>
          <a:p>
            <a:r>
              <a:rPr lang="en-US" dirty="0"/>
              <a:t>p3                   </a:t>
            </a:r>
            <a:r>
              <a:rPr lang="en-US" dirty="0" err="1"/>
              <a:t>floppydisks</a:t>
            </a:r>
            <a:endParaRPr lang="en-US" dirty="0"/>
          </a:p>
          <a:p>
            <a:r>
              <a:rPr lang="en-US" dirty="0"/>
              <a:t>p4                   mouse</a:t>
            </a:r>
          </a:p>
          <a:p>
            <a:r>
              <a:rPr lang="en-US" dirty="0"/>
              <a:t>p5                   HDD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533400"/>
            <a:ext cx="6629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SQL&gt; select </a:t>
            </a:r>
            <a:r>
              <a:rPr lang="en-US" dirty="0" err="1"/>
              <a:t>productno</a:t>
            </a:r>
            <a:r>
              <a:rPr lang="en-US" dirty="0"/>
              <a:t> from </a:t>
            </a:r>
            <a:r>
              <a:rPr lang="en-US" dirty="0" err="1"/>
              <a:t>sales_order_details</a:t>
            </a:r>
            <a:endParaRPr lang="en-US" dirty="0"/>
          </a:p>
          <a:p>
            <a:r>
              <a:rPr lang="en-US" dirty="0"/>
              <a:t>  2  minus</a:t>
            </a:r>
          </a:p>
          <a:p>
            <a:r>
              <a:rPr lang="en-US" dirty="0"/>
              <a:t>  3  select </a:t>
            </a:r>
            <a:r>
              <a:rPr lang="en-US" dirty="0" err="1"/>
              <a:t>productno</a:t>
            </a:r>
            <a:r>
              <a:rPr lang="en-US" dirty="0"/>
              <a:t> from </a:t>
            </a:r>
            <a:r>
              <a:rPr lang="en-US" dirty="0" err="1"/>
              <a:t>product_master_details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PRODUCTNO</a:t>
            </a:r>
          </a:p>
          <a:p>
            <a:r>
              <a:rPr lang="en-US" dirty="0"/>
              <a:t>------------------------------</a:t>
            </a:r>
          </a:p>
          <a:p>
            <a:r>
              <a:rPr lang="en-US" dirty="0"/>
              <a:t>p2</a:t>
            </a:r>
          </a:p>
          <a:p>
            <a:r>
              <a:rPr lang="en-US" dirty="0"/>
              <a:t>p6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762000"/>
            <a:ext cx="6934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222222"/>
                </a:solidFill>
                <a:latin typeface="arial" panose="020B0604020202020204" pitchFamily="34" charset="0"/>
              </a:rPr>
              <a:t>Set operators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 combine the results of two component queries into a single result. Queries containing </a:t>
            </a:r>
            <a:r>
              <a:rPr lang="en-IN" b="1" dirty="0">
                <a:solidFill>
                  <a:srgbClr val="222222"/>
                </a:solidFill>
                <a:latin typeface="arial" panose="020B0604020202020204" pitchFamily="34" charset="0"/>
              </a:rPr>
              <a:t>set operators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 are called compound queries. 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901302"/>
              </p:ext>
            </p:extLst>
          </p:nvPr>
        </p:nvGraphicFramePr>
        <p:xfrm>
          <a:off x="533400" y="2209800"/>
          <a:ext cx="8229600" cy="3505202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2471">
                <a:tc>
                  <a:txBody>
                    <a:bodyPr/>
                    <a:lstStyle/>
                    <a:p>
                      <a:pPr algn="l" rtl="0"/>
                      <a:r>
                        <a:rPr lang="en-IN" sz="1400" b="0" dirty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UNION</a:t>
                      </a:r>
                    </a:p>
                  </a:txBody>
                  <a:tcPr marL="43930" marR="43930" marT="58574" marB="585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IN" sz="1400" b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All distinct rows selected by either query</a:t>
                      </a:r>
                    </a:p>
                  </a:txBody>
                  <a:tcPr marL="43930" marR="43930" marT="58574" marB="585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0130">
                <a:tc>
                  <a:txBody>
                    <a:bodyPr/>
                    <a:lstStyle/>
                    <a:p>
                      <a:pPr algn="l" rtl="0"/>
                      <a:r>
                        <a:rPr lang="en-IN" sz="1400" b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UNION ALL</a:t>
                      </a:r>
                    </a:p>
                  </a:txBody>
                  <a:tcPr marL="43930" marR="43930" marT="58574" marB="5857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IN" sz="1400" b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All rows selected by either query, including all duplicates</a:t>
                      </a:r>
                    </a:p>
                  </a:txBody>
                  <a:tcPr marL="43930" marR="43930" marT="58574" marB="5857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2471">
                <a:tc>
                  <a:txBody>
                    <a:bodyPr/>
                    <a:lstStyle/>
                    <a:p>
                      <a:pPr algn="l" rtl="0"/>
                      <a:r>
                        <a:rPr lang="en-IN" sz="1400" b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INTERSECT</a:t>
                      </a:r>
                    </a:p>
                  </a:txBody>
                  <a:tcPr marL="43930" marR="43930" marT="58574" marB="5857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IN" sz="1400" b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All distinct rows selected by both queries</a:t>
                      </a:r>
                    </a:p>
                  </a:txBody>
                  <a:tcPr marL="43930" marR="43930" marT="58574" marB="5857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0130">
                <a:tc>
                  <a:txBody>
                    <a:bodyPr/>
                    <a:lstStyle/>
                    <a:p>
                      <a:pPr algn="l" rtl="0"/>
                      <a:r>
                        <a:rPr lang="en-IN" sz="1400" b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MINUS</a:t>
                      </a:r>
                    </a:p>
                  </a:txBody>
                  <a:tcPr marL="43930" marR="43930" marT="58574" marB="5857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IN" sz="1400" b="0" dirty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All distinct rows selected by the first query but not the second</a:t>
                      </a:r>
                    </a:p>
                  </a:txBody>
                  <a:tcPr marL="43930" marR="43930" marT="58574" marB="5857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465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762000"/>
            <a:ext cx="7391400" cy="175432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IN" b="1" dirty="0">
                <a:solidFill>
                  <a:srgbClr val="BF360C"/>
                </a:solidFill>
                <a:latin typeface="Roboto"/>
              </a:rPr>
              <a:t>Union:</a:t>
            </a:r>
          </a:p>
          <a:p>
            <a:endParaRPr lang="en-IN" b="1" dirty="0">
              <a:solidFill>
                <a:srgbClr val="BF360C"/>
              </a:solidFill>
              <a:latin typeface="Roboto"/>
            </a:endParaRPr>
          </a:p>
          <a:p>
            <a:r>
              <a:rPr lang="en-IN" dirty="0">
                <a:solidFill>
                  <a:srgbClr val="000000"/>
                </a:solidFill>
                <a:latin typeface="Arial"/>
                <a:cs typeface="Arial"/>
              </a:rPr>
              <a:t>UNION is used to combine the results of two or more Select statements. </a:t>
            </a:r>
            <a:r>
              <a:rPr lang="en-IN">
                <a:solidFill>
                  <a:srgbClr val="000000"/>
                </a:solidFill>
                <a:latin typeface="Arial"/>
                <a:cs typeface="Arial"/>
              </a:rPr>
              <a:t>However,</a:t>
            </a:r>
            <a:r>
              <a:rPr lang="en-IN" dirty="0">
                <a:solidFill>
                  <a:srgbClr val="000000"/>
                </a:solidFill>
                <a:latin typeface="Arial"/>
                <a:cs typeface="Arial"/>
              </a:rPr>
              <a:t> it will eliminate duplicate rows from its result set. In case of union, number of columns and datatype must be same in both the tables.</a:t>
            </a:r>
            <a:endParaRPr lang="en-IN" b="0" i="0" dirty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124200"/>
            <a:ext cx="44862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95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533400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BF360C"/>
                </a:solidFill>
                <a:latin typeface="Roboto"/>
              </a:rPr>
              <a:t>Example of UNION</a:t>
            </a:r>
            <a:endParaRPr lang="en-IN" b="1" i="0" dirty="0">
              <a:solidFill>
                <a:srgbClr val="BF360C"/>
              </a:solidFill>
              <a:effectLst/>
              <a:latin typeface="Roboto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449958"/>
              </p:ext>
            </p:extLst>
          </p:nvPr>
        </p:nvGraphicFramePr>
        <p:xfrm>
          <a:off x="838200" y="1066800"/>
          <a:ext cx="5334000" cy="1280160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ID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abhi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</a:rPr>
                        <a:t>adam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139695"/>
              </p:ext>
            </p:extLst>
          </p:nvPr>
        </p:nvGraphicFramePr>
        <p:xfrm>
          <a:off x="838200" y="2743200"/>
          <a:ext cx="5257800" cy="128016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ID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adam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Chester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600200" y="4191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select * from First</a:t>
            </a:r>
          </a:p>
          <a:p>
            <a:r>
              <a:rPr lang="en-IN" dirty="0"/>
              <a:t>UNION</a:t>
            </a:r>
          </a:p>
          <a:p>
            <a:r>
              <a:rPr lang="en-IN" dirty="0"/>
              <a:t>select * from second 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386463"/>
              </p:ext>
            </p:extLst>
          </p:nvPr>
        </p:nvGraphicFramePr>
        <p:xfrm>
          <a:off x="859971" y="5114330"/>
          <a:ext cx="6467476" cy="1706880"/>
        </p:xfrm>
        <a:graphic>
          <a:graphicData uri="http://schemas.openxmlformats.org/drawingml/2006/table">
            <a:tbl>
              <a:tblPr/>
              <a:tblGrid>
                <a:gridCol w="3233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3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ID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abhi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adam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Chester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781800" y="1219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First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81800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Second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4191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Query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00" y="5638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743177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609600"/>
            <a:ext cx="563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UNION CLAUSE</a:t>
            </a:r>
          </a:p>
          <a:p>
            <a:endParaRPr lang="en-US" b="1" dirty="0"/>
          </a:p>
          <a:p>
            <a:r>
              <a:rPr lang="en-US" dirty="0"/>
              <a:t>SQL&gt; create table client_master1</a:t>
            </a:r>
          </a:p>
          <a:p>
            <a:r>
              <a:rPr lang="en-US" dirty="0"/>
              <a:t>  2  (</a:t>
            </a:r>
            <a:r>
              <a:rPr lang="en-US" dirty="0" err="1"/>
              <a:t>client_no</a:t>
            </a:r>
            <a:r>
              <a:rPr lang="en-US" dirty="0"/>
              <a:t> varchar2(20),</a:t>
            </a:r>
          </a:p>
          <a:p>
            <a:r>
              <a:rPr lang="en-US" dirty="0"/>
              <a:t>  3  </a:t>
            </a:r>
            <a:r>
              <a:rPr lang="en-US" dirty="0" err="1"/>
              <a:t>fname</a:t>
            </a:r>
            <a:r>
              <a:rPr lang="en-US" dirty="0"/>
              <a:t> varchar2(30),</a:t>
            </a:r>
          </a:p>
          <a:p>
            <a:r>
              <a:rPr lang="en-US" dirty="0"/>
              <a:t>  4  city varchar2(20));</a:t>
            </a:r>
          </a:p>
          <a:p>
            <a:endParaRPr lang="en-US" dirty="0"/>
          </a:p>
          <a:p>
            <a:r>
              <a:rPr lang="en-US" dirty="0"/>
              <a:t>Table created.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0" y="2590800"/>
            <a:ext cx="6934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SQL&gt; SELECT * FROM client_master1;</a:t>
            </a:r>
          </a:p>
          <a:p>
            <a:endParaRPr lang="en-US" dirty="0"/>
          </a:p>
          <a:p>
            <a:r>
              <a:rPr lang="en-US" dirty="0"/>
              <a:t>CLIENT_NO            FNAME                          CITY</a:t>
            </a:r>
          </a:p>
          <a:p>
            <a:r>
              <a:rPr lang="en-US" dirty="0"/>
              <a:t>-------------------- ------------------------------ -----------</a:t>
            </a:r>
          </a:p>
          <a:p>
            <a:r>
              <a:rPr lang="en-US" dirty="0"/>
              <a:t>C0001                ASHOK MEHRA                    MUMBAI</a:t>
            </a:r>
          </a:p>
          <a:p>
            <a:r>
              <a:rPr lang="en-US" dirty="0"/>
              <a:t>C0002                VISHAL PARIKH                  DELHI</a:t>
            </a:r>
          </a:p>
          <a:p>
            <a:r>
              <a:rPr lang="en-US" dirty="0"/>
              <a:t>C0003                AJAY MEHETA                    MUMBAI</a:t>
            </a:r>
          </a:p>
          <a:p>
            <a:r>
              <a:rPr lang="en-US" dirty="0"/>
              <a:t>C0004                ROHIT ROY                      	 CALCUTTA</a:t>
            </a:r>
          </a:p>
          <a:p>
            <a:r>
              <a:rPr lang="en-US" dirty="0"/>
              <a:t>C0005                NALINI DEEWAN;              MUMBAI</a:t>
            </a:r>
          </a:p>
          <a:p>
            <a:r>
              <a:rPr lang="en-US" dirty="0"/>
              <a:t>C0006                PREM IYER                      	DELHI</a:t>
            </a:r>
          </a:p>
          <a:p>
            <a:r>
              <a:rPr lang="en-US" dirty="0"/>
              <a:t>C0007                RAHUL DESAI                    BARODA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457200"/>
            <a:ext cx="838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When multiple SELECT queries are joined using UNION </a:t>
            </a:r>
            <a:r>
              <a:rPr lang="en-IN" dirty="0" err="1"/>
              <a:t>operator,oracle</a:t>
            </a:r>
            <a:r>
              <a:rPr lang="en-IN" dirty="0"/>
              <a:t> displays the combined result from all the compounded select </a:t>
            </a:r>
            <a:r>
              <a:rPr lang="en-IN" dirty="0" err="1"/>
              <a:t>queries,removing</a:t>
            </a:r>
            <a:r>
              <a:rPr lang="en-IN" dirty="0"/>
              <a:t> all duplicate and in sorted order.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Same the number of columns must be selected by all participating select statements.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Column name used in the display are taken from the first query.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types of the column list must be compatible.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Union and Intersect operators are commutative, i.e. the order of queries is not important, It doesn’t change the final result.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8472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609600"/>
            <a:ext cx="1189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BF360C"/>
                </a:solidFill>
                <a:latin typeface="Roboto"/>
              </a:rPr>
              <a:t>Union All</a:t>
            </a:r>
            <a:endParaRPr lang="en-IN" b="1" i="0" dirty="0">
              <a:solidFill>
                <a:srgbClr val="BF360C"/>
              </a:solidFill>
              <a:effectLst/>
              <a:latin typeface="Robot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1295400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This operation is similar to Union. But it also shows the duplicate rows.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62" y="2328862"/>
            <a:ext cx="44862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90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9086" y="228600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BF360C"/>
                </a:solidFill>
                <a:latin typeface="Roboto"/>
              </a:rPr>
              <a:t>Example of UNION</a:t>
            </a:r>
            <a:endParaRPr lang="en-IN" b="1" i="0" dirty="0">
              <a:solidFill>
                <a:srgbClr val="BF360C"/>
              </a:solidFill>
              <a:effectLst/>
              <a:latin typeface="Roboto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537355"/>
              </p:ext>
            </p:extLst>
          </p:nvPr>
        </p:nvGraphicFramePr>
        <p:xfrm>
          <a:off x="849086" y="630589"/>
          <a:ext cx="5334000" cy="1280160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ID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abhi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</a:rPr>
                        <a:t>adam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291017"/>
              </p:ext>
            </p:extLst>
          </p:nvPr>
        </p:nvGraphicFramePr>
        <p:xfrm>
          <a:off x="925286" y="2169829"/>
          <a:ext cx="5257800" cy="128016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ID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adam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Chester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600200" y="35814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select * from First</a:t>
            </a:r>
          </a:p>
          <a:p>
            <a:r>
              <a:rPr lang="en-IN" dirty="0"/>
              <a:t>UNION ALL</a:t>
            </a:r>
          </a:p>
          <a:p>
            <a:r>
              <a:rPr lang="en-IN" dirty="0"/>
              <a:t>select * from second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81800" y="1219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First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32814" y="2590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Second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" y="370639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Query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00" y="5638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957762"/>
              </p:ext>
            </p:extLst>
          </p:nvPr>
        </p:nvGraphicFramePr>
        <p:xfrm>
          <a:off x="762000" y="4582886"/>
          <a:ext cx="6705600" cy="2133600"/>
        </p:xfrm>
        <a:graphic>
          <a:graphicData uri="http://schemas.openxmlformats.org/drawingml/2006/table">
            <a:tbl>
              <a:tblPr/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267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ID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267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abhi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267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adam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267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adam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267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Chester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04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533400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BF360C"/>
                </a:solidFill>
                <a:latin typeface="Roboto"/>
              </a:rPr>
              <a:t>Intersect</a:t>
            </a:r>
            <a:endParaRPr lang="en-IN" b="1" i="0" dirty="0">
              <a:solidFill>
                <a:srgbClr val="BF360C"/>
              </a:solidFill>
              <a:effectLst/>
              <a:latin typeface="Robot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143000"/>
            <a:ext cx="731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Intersect operation is used to combine two SELECT statements, but it only </a:t>
            </a:r>
            <a:r>
              <a:rPr lang="en-IN" dirty="0" err="1">
                <a:solidFill>
                  <a:srgbClr val="000000"/>
                </a:solidFill>
                <a:latin typeface="Arial" panose="020B0604020202020204" pitchFamily="34" charset="0"/>
              </a:rPr>
              <a:t>retuns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 the records which are common from both SELECT statements. In case of </a:t>
            </a: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Intersect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 the number of columns and </a:t>
            </a:r>
            <a:r>
              <a:rPr lang="en-IN" dirty="0" err="1">
                <a:solidFill>
                  <a:srgbClr val="000000"/>
                </a:solidFill>
                <a:latin typeface="Arial" panose="020B0604020202020204" pitchFamily="34" charset="0"/>
              </a:rPr>
              <a:t>datatype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 must be same. MySQL does not support INTERSECT operator.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743200"/>
            <a:ext cx="44862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528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97B812EAD2E74D958C70E3944E9CA3" ma:contentTypeVersion="2" ma:contentTypeDescription="Create a new document." ma:contentTypeScope="" ma:versionID="476c68c69262c95b975fe8de5b824441">
  <xsd:schema xmlns:xsd="http://www.w3.org/2001/XMLSchema" xmlns:xs="http://www.w3.org/2001/XMLSchema" xmlns:p="http://schemas.microsoft.com/office/2006/metadata/properties" xmlns:ns2="44866d52-1584-4d38-9e3d-4a676753bb1f" targetNamespace="http://schemas.microsoft.com/office/2006/metadata/properties" ma:root="true" ma:fieldsID="d992bf5b52c343ba492f4190894d6ae8" ns2:_="">
    <xsd:import namespace="44866d52-1584-4d38-9e3d-4a676753bb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866d52-1584-4d38-9e3d-4a676753bb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403A81-DFF8-4798-B1C9-EFD8BCF38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866d52-1584-4d38-9e3d-4a676753bb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2AD51D-8F45-4786-8813-E0B891271B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FD227C-4B27-4F18-BB8B-C1568C54036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501</Words>
  <Application>Microsoft Office PowerPoint</Application>
  <PresentationFormat>On-screen Show (4:3)</PresentationFormat>
  <Paragraphs>186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SET OPERATOR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nmims100</dc:creator>
  <cp:lastModifiedBy>Hari Om</cp:lastModifiedBy>
  <cp:revision>35</cp:revision>
  <dcterms:created xsi:type="dcterms:W3CDTF">2017-03-04T05:52:51Z</dcterms:created>
  <dcterms:modified xsi:type="dcterms:W3CDTF">2023-06-02T02:32:41Z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0x010100E197B812EAD2E74D958C70E3944E9CA3</vt:lpwstr>
  </property>
</Properties>
</file>