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4" r:id="rId15"/>
    <p:sldId id="275" r:id="rId16"/>
    <p:sldId id="276" r:id="rId17"/>
    <p:sldId id="277" r:id="rId18"/>
    <p:sldId id="266" r:id="rId19"/>
    <p:sldId id="278" r:id="rId20"/>
    <p:sldId id="267" r:id="rId21"/>
    <p:sldId id="268" r:id="rId22"/>
    <p:sldId id="269" r:id="rId23"/>
    <p:sldId id="273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97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B8266-9AA0-4EAE-9749-647477D5C62E}" v="2" dt="2023-05-08T20:57:5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 SORATHIA- 57480210004" userId="S::krish.sorathia04@svkmmumbai.onmicrosoft.com::2cecf38f-bd6d-40f9-9866-4469fb4cea82" providerId="AD" clId="Web-{307B8266-9AA0-4EAE-9749-647477D5C62E}"/>
    <pc:docChg chg="sldOrd">
      <pc:chgData name="KRISH SORATHIA- 57480210004" userId="S::krish.sorathia04@svkmmumbai.onmicrosoft.com::2cecf38f-bd6d-40f9-9866-4469fb4cea82" providerId="AD" clId="Web-{307B8266-9AA0-4EAE-9749-647477D5C62E}" dt="2023-05-08T20:57:57.445" v="1"/>
      <pc:docMkLst>
        <pc:docMk/>
      </pc:docMkLst>
      <pc:sldChg chg="ord">
        <pc:chgData name="KRISH SORATHIA- 57480210004" userId="S::krish.sorathia04@svkmmumbai.onmicrosoft.com::2cecf38f-bd6d-40f9-9866-4469fb4cea82" providerId="AD" clId="Web-{307B8266-9AA0-4EAE-9749-647477D5C62E}" dt="2023-05-08T20:57:57.445" v="1"/>
        <pc:sldMkLst>
          <pc:docMk/>
          <pc:sldMk cId="308145007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018A3-E247-49BF-A9CD-D18889133FA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E64-989C-4BB9-A800-ACE085A18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0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8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7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0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7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4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6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0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2D4A4-F38F-47EA-BDF2-9AFD910B7CE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9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1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6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0062-1D43-4A90-9910-5D06264C540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FECA-E0F0-4246-B6E0-673DDAAE9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1677"/>
            <a:ext cx="9144000" cy="2387600"/>
          </a:xfrm>
        </p:spPr>
        <p:txBody>
          <a:bodyPr>
            <a:normAutofit/>
          </a:bodyPr>
          <a:lstStyle/>
          <a:p>
            <a:r>
              <a:rPr lang="en-IN" sz="8000" b="1">
                <a:latin typeface="+mn-lt"/>
              </a:rPr>
              <a:t>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11392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071" y="990520"/>
            <a:ext cx="113935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en-US" sz="3200"/>
              <a:t>Serial schedules are serializable, but if steps of multiple transactions are interleaved, it is harder to determine whether a schedule is serializable.</a:t>
            </a:r>
          </a:p>
          <a:p>
            <a:pPr marL="514350" indent="-51435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en-US" sz="3200"/>
              <a:t>It is difficult to determine exactly what operations a transaction performs and how operations of various transactions interact.</a:t>
            </a:r>
          </a:p>
          <a:p>
            <a:pPr marL="514350" indent="-51435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/>
              <a:t>We will consider only two operations: read and write </a:t>
            </a:r>
          </a:p>
          <a:p>
            <a:pPr marL="514350" indent="-51435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en-US" sz="3200"/>
              <a:t>Between a </a:t>
            </a:r>
            <a:r>
              <a:rPr lang="en-US" sz="3200" b="1">
                <a:solidFill>
                  <a:srgbClr val="0066FF"/>
                </a:solidFill>
              </a:rPr>
              <a:t>read(Q)</a:t>
            </a:r>
            <a:r>
              <a:rPr lang="en-US" sz="3200"/>
              <a:t> instruction and a </a:t>
            </a:r>
            <a:r>
              <a:rPr lang="en-US" sz="3200" b="1">
                <a:solidFill>
                  <a:srgbClr val="0066FF"/>
                </a:solidFill>
              </a:rPr>
              <a:t>write(Q)</a:t>
            </a:r>
            <a:r>
              <a:rPr lang="en-US" sz="3200"/>
              <a:t> instruction on a data item </a:t>
            </a:r>
            <a:r>
              <a:rPr lang="en-US" sz="3200" b="1">
                <a:solidFill>
                  <a:srgbClr val="0066FF"/>
                </a:solidFill>
              </a:rPr>
              <a:t>Q</a:t>
            </a:r>
            <a:r>
              <a:rPr lang="en-US" sz="3200"/>
              <a:t>, a transaction may perform an arbitrary sequence of operations on the copy of Q that is residing in the local buffer of the transaction</a:t>
            </a:r>
            <a:endParaRPr lang="en-US" sz="32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700" y="1420827"/>
            <a:ext cx="106897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3200"/>
              <a:t>A schedule is called conflict serializable if it can be transformed into a serial schedule by swapping non-conflicting operations.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endParaRPr lang="en-US" sz="3200"/>
          </a:p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/>
              <a:t>Conflicting operations: </a:t>
            </a:r>
            <a:r>
              <a:rPr lang="en-US" sz="3200"/>
              <a:t>Two operations are said to be conflicting if all conditions satisfy: </a:t>
            </a:r>
          </a:p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3200"/>
          </a:p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/>
              <a:t>They belong to different transactions</a:t>
            </a:r>
          </a:p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/>
              <a:t>They operate on the same data item</a:t>
            </a:r>
          </a:p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/>
              <a:t>At Least one of them is a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8044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Equivalent Schedule</a:t>
            </a:r>
            <a:endParaRPr lang="en-US" sz="480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700" y="1420827"/>
            <a:ext cx="10689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3200"/>
              <a:t>A schedule is called conflict serializable if it can be transformed into a serial schedule by swapping non-conflicting operations.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44793" y="2903568"/>
            <a:ext cx="2643189" cy="3599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grayscl/>
          </a:blip>
          <a:srcRect l="2677" t="5015" r="5298"/>
          <a:stretch/>
        </p:blipFill>
        <p:spPr>
          <a:xfrm>
            <a:off x="7431315" y="2903568"/>
            <a:ext cx="2636554" cy="3614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183" y="3075739"/>
            <a:ext cx="2158803" cy="6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14" y="971396"/>
            <a:ext cx="10689771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800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3200"/>
              <a:t>Let us consider a schedule S in which there are two consecutive instructions, I and J , of transactions </a:t>
            </a:r>
            <a:r>
              <a:rPr lang="en-US" sz="3200" err="1"/>
              <a:t>Ti</a:t>
            </a:r>
            <a:r>
              <a:rPr lang="en-US" sz="3200"/>
              <a:t> and </a:t>
            </a:r>
            <a:r>
              <a:rPr lang="en-US" sz="3200" err="1"/>
              <a:t>Tj</a:t>
            </a:r>
            <a:r>
              <a:rPr lang="en-US" sz="3200"/>
              <a:t> , respectively (</a:t>
            </a:r>
            <a:r>
              <a:rPr lang="en-US" sz="3200" err="1"/>
              <a:t>i</a:t>
            </a:r>
            <a:r>
              <a:rPr lang="en-US" sz="3200"/>
              <a:t> ≠ j)</a:t>
            </a:r>
          </a:p>
          <a:p>
            <a:pPr marL="457200" indent="-28800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/>
              <a:t> If I and J refer to different data items, then we can swap I and J without affecting the results of any instruction in the schedule</a:t>
            </a:r>
          </a:p>
          <a:p>
            <a:pPr marL="457200" indent="-28800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/>
              <a:t> if I and J refer to the same data item Q, then the order of the two steps may matter</a:t>
            </a:r>
          </a:p>
          <a:p>
            <a:pPr marL="457200" indent="-288000" algn="just">
              <a:spcAft>
                <a:spcPts val="18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/>
              <a:t> Since we are dealing with only read and write instructions, there are four cases that we need to consider:</a:t>
            </a:r>
          </a:p>
        </p:txBody>
      </p:sp>
    </p:spTree>
    <p:extLst>
      <p:ext uri="{BB962C8B-B14F-4D97-AF65-F5344CB8AC3E}">
        <p14:creationId xmlns:p14="http://schemas.microsoft.com/office/powerpoint/2010/main" val="21496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86" y="1145496"/>
            <a:ext cx="3833048" cy="89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30" y="1989591"/>
            <a:ext cx="3844135" cy="2192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51" y="4181701"/>
            <a:ext cx="3811699" cy="2676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37" y="1145496"/>
            <a:ext cx="4615107" cy="815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471" y="1858168"/>
            <a:ext cx="4909911" cy="2454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937" y="3937454"/>
            <a:ext cx="5295689" cy="29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740" y="990520"/>
            <a:ext cx="11049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/>
              <a:t>1. I = read(Q), J = read(Q). The order of I and J does not matter, </a:t>
            </a:r>
            <a:r>
              <a:rPr lang="en-US" sz="3200">
                <a:solidFill>
                  <a:srgbClr val="FF0000"/>
                </a:solidFill>
              </a:rPr>
              <a:t>(same value of Q is read by Ti and </a:t>
            </a:r>
            <a:r>
              <a:rPr lang="en-US" sz="3200" err="1">
                <a:solidFill>
                  <a:srgbClr val="FF0000"/>
                </a:solidFill>
              </a:rPr>
              <a:t>Tj</a:t>
            </a:r>
            <a:r>
              <a:rPr lang="en-US" sz="3200">
                <a:solidFill>
                  <a:srgbClr val="FF0000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200"/>
              <a:t>2. I = read(Q), J = write(Q). If I comes before J , then Ti does not read the value of Q that is written by </a:t>
            </a:r>
            <a:r>
              <a:rPr lang="en-US" sz="3200" err="1"/>
              <a:t>Tj</a:t>
            </a:r>
            <a:r>
              <a:rPr lang="en-US" sz="3200"/>
              <a:t> in instruction J . If J comes before I, then Ti reads the value of Q that is written by </a:t>
            </a:r>
            <a:r>
              <a:rPr lang="en-US" sz="3200" err="1"/>
              <a:t>Tj</a:t>
            </a:r>
            <a:r>
              <a:rPr lang="en-US" sz="3200"/>
              <a:t>. </a:t>
            </a:r>
            <a:r>
              <a:rPr lang="en-US" sz="3200">
                <a:solidFill>
                  <a:srgbClr val="FF0000"/>
                </a:solidFill>
              </a:rPr>
              <a:t>(order of I and J matters)</a:t>
            </a:r>
          </a:p>
          <a:p>
            <a:pPr algn="just">
              <a:spcAft>
                <a:spcPts val="1200"/>
              </a:spcAft>
            </a:pPr>
            <a:r>
              <a:rPr lang="en-US" sz="3200"/>
              <a:t>3. I = write(Q), J = read(Q). </a:t>
            </a:r>
            <a:r>
              <a:rPr lang="en-US" sz="3200">
                <a:solidFill>
                  <a:srgbClr val="FF0000"/>
                </a:solidFill>
              </a:rPr>
              <a:t>(order of I and J matters)</a:t>
            </a:r>
          </a:p>
          <a:p>
            <a:pPr algn="just">
              <a:spcAft>
                <a:spcPts val="1200"/>
              </a:spcAft>
            </a:pPr>
            <a:r>
              <a:rPr lang="en-US" sz="3200"/>
              <a:t>4. I = write(Q), J = write(Q). </a:t>
            </a:r>
            <a:r>
              <a:rPr lang="en-US" sz="3200">
                <a:solidFill>
                  <a:srgbClr val="FF0000"/>
                </a:solidFill>
              </a:rPr>
              <a:t>(order doesn’t affect Ti &amp; </a:t>
            </a:r>
            <a:r>
              <a:rPr lang="en-US" sz="3200" err="1">
                <a:solidFill>
                  <a:srgbClr val="FF0000"/>
                </a:solidFill>
              </a:rPr>
              <a:t>Tj</a:t>
            </a:r>
            <a:r>
              <a:rPr lang="en-US" sz="3200">
                <a:solidFill>
                  <a:srgbClr val="FF0000"/>
                </a:solidFill>
              </a:rPr>
              <a:t>) </a:t>
            </a:r>
            <a:r>
              <a:rPr lang="en-US" sz="3200"/>
              <a:t>However, the value obtained by the next read(Q) instruction of S is affected, since the result of only the latter of the two write instructions is preserved in the database.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45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89112" y="351576"/>
            <a:ext cx="7772400" cy="638944"/>
          </a:xfrm>
        </p:spPr>
        <p:txBody>
          <a:bodyPr>
            <a:noAutofit/>
          </a:bodyPr>
          <a:lstStyle/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77807" y="1098159"/>
            <a:ext cx="3741580" cy="5094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grayscl/>
          </a:blip>
          <a:srcRect l="2677" t="5015" r="5298"/>
          <a:stretch/>
        </p:blipFill>
        <p:spPr>
          <a:xfrm>
            <a:off x="7503885" y="1098159"/>
            <a:ext cx="3648867" cy="5001618"/>
          </a:xfrm>
          <a:prstGeom prst="rect">
            <a:avLst/>
          </a:prstGeom>
        </p:spPr>
      </p:pic>
      <p:sp>
        <p:nvSpPr>
          <p:cNvPr id="2" name="Flowchart: Terminator 1"/>
          <p:cNvSpPr/>
          <p:nvPr/>
        </p:nvSpPr>
        <p:spPr>
          <a:xfrm rot="21167106">
            <a:off x="1537444" y="4600807"/>
            <a:ext cx="3594372" cy="1176319"/>
          </a:xfrm>
          <a:prstGeom prst="flowChartTermina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15657" y="6099777"/>
            <a:ext cx="6633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lvl="0" algn="just">
              <a:spcAft>
                <a:spcPts val="1800"/>
              </a:spcAft>
              <a:buClr>
                <a:srgbClr val="4472C4">
                  <a:lumMod val="50000"/>
                </a:srgbClr>
              </a:buClr>
            </a:pPr>
            <a:r>
              <a:rPr lang="en-US" sz="3200" b="1">
                <a:solidFill>
                  <a:srgbClr val="FF0000"/>
                </a:solidFill>
              </a:rPr>
              <a:t>Check adjacent Non-conflicting pair </a:t>
            </a:r>
          </a:p>
        </p:txBody>
      </p:sp>
    </p:spTree>
    <p:extLst>
      <p:ext uri="{BB962C8B-B14F-4D97-AF65-F5344CB8AC3E}">
        <p14:creationId xmlns:p14="http://schemas.microsoft.com/office/powerpoint/2010/main" val="4591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7798" y="87703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I and J </a:t>
            </a:r>
            <a:r>
              <a:rPr lang="en-US" sz="2400" b="1" u="sng"/>
              <a:t>conflict</a:t>
            </a:r>
            <a:r>
              <a:rPr lang="en-US" sz="2400"/>
              <a:t> if : 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They are operations belong to  different transactions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Access  the same data item 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 At least one of these instructions is a write operation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Consider Schedule  in the form of only read and write operations:</a:t>
            </a:r>
            <a:endParaRPr lang="en-US" sz="2400" b="1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43429" t="6047" r="34403" b="37259"/>
          <a:stretch>
            <a:fillRect/>
          </a:stretch>
        </p:blipFill>
        <p:spPr bwMode="auto">
          <a:xfrm>
            <a:off x="6807199" y="3244644"/>
            <a:ext cx="4165546" cy="302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 l="38942" t="20215" r="29487" b="24516"/>
          <a:stretch>
            <a:fillRect/>
          </a:stretch>
        </p:blipFill>
        <p:spPr bwMode="auto">
          <a:xfrm>
            <a:off x="1843313" y="2946399"/>
            <a:ext cx="4167189" cy="367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2514" y="6073261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Schedule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701" y="6423088"/>
            <a:ext cx="534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Schedule 2: Only read and write operations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9112" y="35157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97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798" y="849544"/>
            <a:ext cx="109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Let I and J be consecutive instructions of a schedule </a:t>
            </a:r>
            <a:r>
              <a:rPr lang="en-US" sz="2400">
                <a:solidFill>
                  <a:srgbClr val="0066FF"/>
                </a:solidFill>
              </a:rPr>
              <a:t>S</a:t>
            </a:r>
            <a:r>
              <a:rPr lang="en-US" sz="2400"/>
              <a:t>. If I and J are instructions of different transactions and I and J do not conflict, then we can swap the order of I and J to produce a new schedule </a:t>
            </a:r>
            <a:r>
              <a:rPr lang="en-US" sz="2400">
                <a:solidFill>
                  <a:srgbClr val="0066FF"/>
                </a:solidFill>
              </a:rPr>
              <a:t>S’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S</a:t>
            </a: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is equivalent to S’, since all instructions appear in the same order in both schedules except for I and J 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/>
              <a:t>The </a:t>
            </a:r>
            <a:r>
              <a:rPr lang="en-US" sz="2400">
                <a:solidFill>
                  <a:srgbClr val="0066FF"/>
                </a:solidFill>
              </a:rPr>
              <a:t>write(A)</a:t>
            </a:r>
            <a:r>
              <a:rPr lang="en-US" sz="2400"/>
              <a:t> instruction </a:t>
            </a:r>
            <a:r>
              <a:rPr lang="en-US" sz="2400" b="1">
                <a:solidFill>
                  <a:srgbClr val="002060"/>
                </a:solidFill>
              </a:rPr>
              <a:t>of T2 </a:t>
            </a:r>
            <a:r>
              <a:rPr lang="en-US" sz="2400"/>
              <a:t>in schedule 3  does not conflict with the </a:t>
            </a:r>
            <a:r>
              <a:rPr lang="en-US" sz="2400">
                <a:solidFill>
                  <a:srgbClr val="0066FF"/>
                </a:solidFill>
              </a:rPr>
              <a:t>read(B)</a:t>
            </a:r>
            <a:r>
              <a:rPr lang="en-US" sz="2400"/>
              <a:t> instruction </a:t>
            </a:r>
            <a:r>
              <a:rPr lang="en-US" sz="2400" b="1">
                <a:solidFill>
                  <a:srgbClr val="002060"/>
                </a:solidFill>
              </a:rPr>
              <a:t>of T1</a:t>
            </a:r>
            <a:r>
              <a:rPr lang="en-US" sz="2400"/>
              <a:t>, we can swap these instructions to generate an equivalent schedule 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43429" t="6047" r="34403" b="37259"/>
          <a:stretch>
            <a:fillRect/>
          </a:stretch>
        </p:blipFill>
        <p:spPr bwMode="auto">
          <a:xfrm>
            <a:off x="989247" y="3599208"/>
            <a:ext cx="38164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9798" y="6335512"/>
            <a:ext cx="519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Schedule 3: Only read and write operations </a:t>
            </a:r>
          </a:p>
        </p:txBody>
      </p:sp>
      <p:pic>
        <p:nvPicPr>
          <p:cNvPr id="9" name="Picture 8"/>
          <p:cNvPicPr/>
          <p:nvPr/>
        </p:nvPicPr>
        <p:blipFill>
          <a:blip r:embed="rId4" cstate="print"/>
          <a:srcRect l="44231" t="30529" r="34295" b="23988"/>
          <a:stretch>
            <a:fillRect/>
          </a:stretch>
        </p:blipFill>
        <p:spPr bwMode="auto">
          <a:xfrm>
            <a:off x="6365268" y="3599208"/>
            <a:ext cx="439248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91604" y="63417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Schedule 4: After swapping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89112" y="27900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6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9112" y="917950"/>
            <a:ext cx="9954209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Schedules 3 and 5 both produce the same final system state.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/>
              <a:t>We continue to swap non conflicting instructions:</a:t>
            </a:r>
          </a:p>
          <a:p>
            <a:pPr marL="633413" indent="-3524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>
                <a:solidFill>
                  <a:srgbClr val="002060"/>
                </a:solidFill>
              </a:rPr>
              <a:t>Swap the read(B) instruction of T1 with the read(A) instruction of T2.</a:t>
            </a:r>
          </a:p>
          <a:p>
            <a:pPr marL="633413" indent="-3524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>
                <a:solidFill>
                  <a:srgbClr val="002060"/>
                </a:solidFill>
              </a:rPr>
              <a:t>Swap the write(B) instruction of T1 with the write(A) instruction  of T2</a:t>
            </a:r>
          </a:p>
          <a:p>
            <a:pPr marL="633413" indent="-3524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>
                <a:solidFill>
                  <a:srgbClr val="002060"/>
                </a:solidFill>
              </a:rPr>
              <a:t>Swap the write(B) instruction of T1 with the read(A) instruction of T2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1220349" y="645789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Schedule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0025" y="6450633"/>
            <a:ext cx="29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Schedule 6: Final Schedule </a:t>
            </a: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 l="44231" t="33777" r="34776" b="26330"/>
          <a:stretch>
            <a:fillRect/>
          </a:stretch>
        </p:blipFill>
        <p:spPr bwMode="auto">
          <a:xfrm>
            <a:off x="6090037" y="3806421"/>
            <a:ext cx="4191294" cy="256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 cstate="print"/>
          <a:srcRect l="44231" t="30529" r="34295" b="23988"/>
          <a:stretch>
            <a:fillRect/>
          </a:stretch>
        </p:blipFill>
        <p:spPr bwMode="auto">
          <a:xfrm>
            <a:off x="1220349" y="3834482"/>
            <a:ext cx="3726408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9112" y="27900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2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BD0773"/>
                </a:solidFill>
              </a:rPr>
              <a:t>Serializability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When multiple transactions are running concurrently then there is a possibility that the database may be left in an inconsistent state. </a:t>
            </a:r>
          </a:p>
          <a:p>
            <a:endParaRPr lang="en-IN"/>
          </a:p>
          <a:p>
            <a:r>
              <a:rPr lang="en-IN"/>
              <a:t>Serializability is a concept that helps us to check which schedules are serializable. </a:t>
            </a:r>
          </a:p>
          <a:p>
            <a:endParaRPr lang="en-IN"/>
          </a:p>
          <a:p>
            <a:r>
              <a:rPr lang="en-IN"/>
              <a:t>A serializable schedule is the one that always leaves the database in consistent state.</a:t>
            </a:r>
          </a:p>
        </p:txBody>
      </p:sp>
    </p:spTree>
    <p:extLst>
      <p:ext uri="{BB962C8B-B14F-4D97-AF65-F5344CB8AC3E}">
        <p14:creationId xmlns:p14="http://schemas.microsoft.com/office/powerpoint/2010/main" val="145097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9112" y="27900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51" t="3244" r="5039" b="5393"/>
          <a:stretch/>
        </p:blipFill>
        <p:spPr>
          <a:xfrm>
            <a:off x="1257300" y="1018398"/>
            <a:ext cx="4724400" cy="5839602"/>
          </a:xfrm>
          <a:prstGeom prst="rect">
            <a:avLst/>
          </a:prstGeom>
        </p:spPr>
      </p:pic>
      <p:sp>
        <p:nvSpPr>
          <p:cNvPr id="19" name="Flowchart: Terminator 18"/>
          <p:cNvSpPr/>
          <p:nvPr/>
        </p:nvSpPr>
        <p:spPr>
          <a:xfrm rot="20693799">
            <a:off x="1525362" y="4497293"/>
            <a:ext cx="4186345" cy="1303215"/>
          </a:xfrm>
          <a:prstGeom prst="flowChartTermina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Terminator 19"/>
          <p:cNvSpPr/>
          <p:nvPr/>
        </p:nvSpPr>
        <p:spPr>
          <a:xfrm rot="681328">
            <a:off x="1535598" y="3702594"/>
            <a:ext cx="4186345" cy="1303215"/>
          </a:xfrm>
          <a:prstGeom prst="flowChartTermina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152282" y="3702350"/>
            <a:ext cx="53629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No change in </a:t>
            </a:r>
          </a:p>
          <a:p>
            <a:r>
              <a:rPr lang="en-US" sz="4400" b="1">
                <a:solidFill>
                  <a:srgbClr val="FF0000"/>
                </a:solidFill>
              </a:rPr>
              <a:t>Position of Instruction</a:t>
            </a:r>
            <a:endParaRPr lang="en-IN" sz="280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3328" y="2282413"/>
            <a:ext cx="47408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>
                <a:solidFill>
                  <a:srgbClr val="FF0000"/>
                </a:solidFill>
              </a:rPr>
              <a:t>CONFLICT</a:t>
            </a:r>
            <a:endParaRPr lang="en-IN" sz="600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60" y="5611232"/>
            <a:ext cx="7144903" cy="1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9112" y="27900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83"/>
          <a:stretch/>
        </p:blipFill>
        <p:spPr>
          <a:xfrm>
            <a:off x="1365119" y="917950"/>
            <a:ext cx="4168690" cy="5863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2911" y="5657671"/>
            <a:ext cx="5606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/>
              <a:t>Check conflict pairs in other </a:t>
            </a:r>
          </a:p>
          <a:p>
            <a:pPr algn="ctr"/>
            <a:r>
              <a:rPr lang="en-US" sz="3600" b="1"/>
              <a:t>transaction and draw edge</a:t>
            </a:r>
            <a:endParaRPr lang="en-IN" sz="2000"/>
          </a:p>
        </p:txBody>
      </p:sp>
      <p:sp>
        <p:nvSpPr>
          <p:cNvPr id="6" name="Rectangle 5"/>
          <p:cNvSpPr/>
          <p:nvPr/>
        </p:nvSpPr>
        <p:spPr>
          <a:xfrm>
            <a:off x="6759994" y="399891"/>
            <a:ext cx="4450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Precedence Graph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934" y="2410647"/>
            <a:ext cx="13003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/>
              <a:t>R – W</a:t>
            </a:r>
          </a:p>
          <a:p>
            <a:pPr algn="ctr"/>
            <a:r>
              <a:rPr lang="en-US" sz="3600" b="1"/>
              <a:t>W – R</a:t>
            </a:r>
          </a:p>
          <a:p>
            <a:pPr algn="ctr"/>
            <a:r>
              <a:rPr lang="en-US" sz="3600" b="1"/>
              <a:t>W – 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19149" y="1867722"/>
            <a:ext cx="1085850" cy="1085850"/>
            <a:chOff x="6217069" y="2221100"/>
            <a:chExt cx="1085850" cy="1085850"/>
          </a:xfrm>
        </p:grpSpPr>
        <p:sp>
          <p:nvSpPr>
            <p:cNvPr id="8" name="Oval 7"/>
            <p:cNvSpPr/>
            <p:nvPr/>
          </p:nvSpPr>
          <p:spPr>
            <a:xfrm>
              <a:off x="6217069" y="2221100"/>
              <a:ext cx="1085850" cy="108585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1082" y="2326335"/>
              <a:ext cx="80182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prstClr val="black"/>
                  </a:solidFill>
                </a:rPr>
                <a:t>T1</a:t>
              </a:r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35871" y="2853536"/>
            <a:ext cx="1085850" cy="1085850"/>
            <a:chOff x="6217069" y="2221100"/>
            <a:chExt cx="1085850" cy="1085850"/>
          </a:xfrm>
        </p:grpSpPr>
        <p:sp>
          <p:nvSpPr>
            <p:cNvPr id="13" name="Oval 12"/>
            <p:cNvSpPr/>
            <p:nvPr/>
          </p:nvSpPr>
          <p:spPr>
            <a:xfrm>
              <a:off x="6217069" y="2221100"/>
              <a:ext cx="1085850" cy="108585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1082" y="2326335"/>
              <a:ext cx="80182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prstClr val="black"/>
                  </a:solidFill>
                </a:rPr>
                <a:t>T2</a:t>
              </a:r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81470" y="4345305"/>
            <a:ext cx="1085850" cy="1085850"/>
            <a:chOff x="6217069" y="2221100"/>
            <a:chExt cx="1085850" cy="1085850"/>
          </a:xfrm>
        </p:grpSpPr>
        <p:sp>
          <p:nvSpPr>
            <p:cNvPr id="16" name="Oval 15"/>
            <p:cNvSpPr/>
            <p:nvPr/>
          </p:nvSpPr>
          <p:spPr>
            <a:xfrm>
              <a:off x="6217069" y="2221100"/>
              <a:ext cx="1085850" cy="108585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1082" y="2326335"/>
              <a:ext cx="80182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prstClr val="black"/>
                  </a:solidFill>
                </a:rPr>
                <a:t>T3</a:t>
              </a:r>
              <a:endParaRPr lang="en-IN"/>
            </a:p>
          </p:txBody>
        </p:sp>
      </p:grpSp>
      <p:sp>
        <p:nvSpPr>
          <p:cNvPr id="18" name="Up Arrow 17"/>
          <p:cNvSpPr/>
          <p:nvPr/>
        </p:nvSpPr>
        <p:spPr>
          <a:xfrm rot="20581861">
            <a:off x="7416924" y="2951186"/>
            <a:ext cx="542925" cy="1439378"/>
          </a:xfrm>
          <a:prstGeom prst="upArrow">
            <a:avLst>
              <a:gd name="adj1" fmla="val 387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Up Arrow 21"/>
          <p:cNvSpPr/>
          <p:nvPr/>
        </p:nvSpPr>
        <p:spPr>
          <a:xfrm rot="14100772">
            <a:off x="9035116" y="3349251"/>
            <a:ext cx="542925" cy="1612489"/>
          </a:xfrm>
          <a:prstGeom prst="upArrow">
            <a:avLst>
              <a:gd name="adj1" fmla="val 387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 rot="17382782">
            <a:off x="8680293" y="1792443"/>
            <a:ext cx="542925" cy="2062240"/>
          </a:xfrm>
          <a:prstGeom prst="upArrow">
            <a:avLst>
              <a:gd name="adj1" fmla="val 387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124395" y="1058632"/>
            <a:ext cx="3158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Loop/Cycle exist?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51342" y="1614076"/>
            <a:ext cx="27979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There is no loop/</a:t>
            </a:r>
          </a:p>
          <a:p>
            <a:pPr algn="ctr"/>
            <a:r>
              <a:rPr lang="en-US" sz="2800" b="1">
                <a:solidFill>
                  <a:srgbClr val="FF0000"/>
                </a:solidFill>
              </a:rPr>
              <a:t>cycle in the graph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51318" y="4676715"/>
            <a:ext cx="3397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Schedule is conflict serializable schedule</a:t>
            </a:r>
          </a:p>
        </p:txBody>
      </p:sp>
    </p:spTree>
    <p:extLst>
      <p:ext uri="{BB962C8B-B14F-4D97-AF65-F5344CB8AC3E}">
        <p14:creationId xmlns:p14="http://schemas.microsoft.com/office/powerpoint/2010/main" val="25109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8" grpId="0" animBg="1"/>
      <p:bldP spid="22" grpId="0" animBg="1"/>
      <p:bldP spid="23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9112" y="279006"/>
            <a:ext cx="77724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Conflict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3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19" y="-171400"/>
            <a:ext cx="7793023" cy="110757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>
                <a:solidFill>
                  <a:srgbClr val="BD0773"/>
                </a:solidFill>
              </a:rPr>
            </a:br>
            <a:r>
              <a:rPr lang="en-US" b="1">
                <a:solidFill>
                  <a:srgbClr val="BD0773"/>
                </a:solidFill>
              </a:rPr>
              <a:t>Serializability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656" y="1206017"/>
            <a:ext cx="106244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When multiple transactions are being executed by the operating system in a multiprogramming environment, there are possibilities that instructions of one transaction are interleaved with some other transaction </a:t>
            </a:r>
          </a:p>
          <a:p>
            <a:pPr algn="just"/>
            <a:endParaRPr lang="en-US" sz="2400"/>
          </a:p>
          <a:p>
            <a:pPr lvl="0" algn="just">
              <a:buFont typeface="Wingdings" pitchFamily="2" charset="2"/>
              <a:buChar char="Ø"/>
            </a:pPr>
            <a:r>
              <a:rPr lang="en-US" sz="2400" b="1"/>
              <a:t>Schedule</a:t>
            </a:r>
            <a:r>
              <a:rPr lang="en-US" sz="2400"/>
              <a:t> − </a:t>
            </a:r>
            <a:r>
              <a:rPr lang="en-US" sz="2400" b="1">
                <a:solidFill>
                  <a:srgbClr val="2D57A3"/>
                </a:solidFill>
              </a:rPr>
              <a:t>A chronological (sequential) execution sequence of a transaction is called a schedule</a:t>
            </a:r>
            <a:r>
              <a:rPr lang="en-US" sz="2400">
                <a:solidFill>
                  <a:srgbClr val="2D57A3"/>
                </a:solidFill>
              </a:rPr>
              <a:t>.</a:t>
            </a:r>
            <a:r>
              <a:rPr lang="en-US" sz="2400"/>
              <a:t> A schedule can have many transactions in it, each comprising of a number of instructions/tasks.</a:t>
            </a:r>
          </a:p>
          <a:p>
            <a:pPr lvl="0" algn="just"/>
            <a:endParaRPr lang="en-US" sz="2400"/>
          </a:p>
          <a:p>
            <a:pPr lvl="0" algn="just">
              <a:buFont typeface="Wingdings" pitchFamily="2" charset="2"/>
              <a:buChar char="Ø"/>
            </a:pPr>
            <a:r>
              <a:rPr lang="en-US" sz="2400" b="1"/>
              <a:t>Serial Schedule</a:t>
            </a:r>
            <a:r>
              <a:rPr lang="en-US" sz="2400"/>
              <a:t> − It is </a:t>
            </a:r>
            <a:r>
              <a:rPr lang="en-US" sz="2400" b="1">
                <a:solidFill>
                  <a:srgbClr val="2D57A3"/>
                </a:solidFill>
              </a:rPr>
              <a:t>a schedule in which transactions are aligned in such a way that one transaction is executed first</a:t>
            </a:r>
            <a:r>
              <a:rPr lang="en-US" sz="2400"/>
              <a:t>. When the first transaction completes its cycle, then the next transaction is executed. Transactions are ordered one after the other. This type of schedule is called a serial schedule, as transactions are executed in a serial manner.</a:t>
            </a:r>
          </a:p>
          <a:p>
            <a:pPr algn="just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0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263" y="198713"/>
            <a:ext cx="7499109" cy="101100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>
                <a:solidFill>
                  <a:srgbClr val="BD0773"/>
                </a:solidFill>
              </a:rPr>
            </a:br>
            <a:r>
              <a:rPr lang="en-US" b="1">
                <a:solidFill>
                  <a:srgbClr val="BD0773"/>
                </a:solidFill>
              </a:rPr>
              <a:t>Concurrent Transactions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7197" y="1383895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/>
              <a:t>In a multi-transaction environment, serial schedules are considered as a benchmark. </a:t>
            </a:r>
          </a:p>
          <a:p>
            <a:pPr algn="just">
              <a:buFont typeface="Wingdings" pitchFamily="2" charset="2"/>
              <a:buChar char="Ø"/>
            </a:pPr>
            <a:endParaRPr lang="en-US" sz="2400"/>
          </a:p>
          <a:p>
            <a:pPr algn="just">
              <a:buFont typeface="Wingdings" pitchFamily="2" charset="2"/>
              <a:buChar char="Ø"/>
            </a:pPr>
            <a:r>
              <a:rPr lang="en-US" sz="2400"/>
              <a:t>The execution sequence of an instruction in a transaction cannot be changed, but two transactions can have their instructions executed in a random fashion.</a:t>
            </a:r>
          </a:p>
          <a:p>
            <a:pPr algn="just">
              <a:buFont typeface="Wingdings" pitchFamily="2" charset="2"/>
              <a:buChar char="Ø"/>
            </a:pPr>
            <a:endParaRPr lang="en-US" sz="2400"/>
          </a:p>
          <a:p>
            <a:pPr algn="just">
              <a:buFont typeface="Wingdings" pitchFamily="2" charset="2"/>
              <a:buChar char="Ø"/>
            </a:pPr>
            <a:r>
              <a:rPr lang="en-US" sz="2400"/>
              <a:t> This execution does no harm if two transactions are mutually independent and working on different segments of data.</a:t>
            </a:r>
          </a:p>
          <a:p>
            <a:pPr algn="just">
              <a:buFont typeface="Wingdings" pitchFamily="2" charset="2"/>
              <a:buChar char="Ø"/>
            </a:pPr>
            <a:endParaRPr lang="en-US" sz="2400"/>
          </a:p>
          <a:p>
            <a:pPr algn="just">
              <a:buFont typeface="Wingdings" pitchFamily="2" charset="2"/>
              <a:buChar char="Ø"/>
            </a:pPr>
            <a:r>
              <a:rPr lang="en-US" sz="2400"/>
              <a:t>But in case these two transactions are working on the same data, then the results may vary.</a:t>
            </a:r>
          </a:p>
          <a:p>
            <a:pPr algn="just">
              <a:buFont typeface="Wingdings" pitchFamily="2" charset="2"/>
              <a:buChar char="Ø"/>
            </a:pPr>
            <a:endParaRPr lang="en-US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063" y="-44085"/>
            <a:ext cx="7772400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BD0773"/>
                </a:solidFill>
              </a:rPr>
              <a:t>Checking </a:t>
            </a:r>
            <a:r>
              <a:rPr lang="en-US" b="1" err="1">
                <a:solidFill>
                  <a:srgbClr val="BD0773"/>
                </a:solidFill>
              </a:rPr>
              <a:t>Serializabity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512" y="476673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/>
              <a:t>Let </a:t>
            </a:r>
            <a:r>
              <a:rPr lang="en-US" sz="2200" i="1"/>
              <a:t>T</a:t>
            </a:r>
            <a:r>
              <a:rPr lang="en-US" sz="2200"/>
              <a:t>1 and </a:t>
            </a:r>
            <a:r>
              <a:rPr lang="en-US" sz="2200" i="1"/>
              <a:t>T</a:t>
            </a:r>
            <a:r>
              <a:rPr lang="en-US" sz="2200"/>
              <a:t>2 be two transactions that transfer funds from one account to another. Transaction </a:t>
            </a:r>
            <a:r>
              <a:rPr lang="en-US" sz="2200" i="1"/>
              <a:t>T</a:t>
            </a:r>
            <a:r>
              <a:rPr lang="en-US" sz="2200"/>
              <a:t>1 transfers $50 from account </a:t>
            </a:r>
            <a:r>
              <a:rPr lang="en-US" sz="2200" i="1"/>
              <a:t>A </a:t>
            </a:r>
            <a:r>
              <a:rPr lang="en-US" sz="2200"/>
              <a:t>to account </a:t>
            </a:r>
            <a:r>
              <a:rPr lang="en-US" sz="2200" i="1"/>
              <a:t>B</a:t>
            </a:r>
            <a:r>
              <a:rPr lang="en-US" sz="2200"/>
              <a:t>. It is defined as: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T</a:t>
            </a:r>
            <a:r>
              <a:rPr lang="en-US" sz="2200" b="1">
                <a:solidFill>
                  <a:srgbClr val="7030A0"/>
                </a:solidFill>
              </a:rPr>
              <a:t>1: read(</a:t>
            </a:r>
            <a:r>
              <a:rPr lang="en-US" sz="2200" b="1" i="1">
                <a:solidFill>
                  <a:srgbClr val="7030A0"/>
                </a:solidFill>
              </a:rPr>
              <a:t>A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A </a:t>
            </a:r>
            <a:r>
              <a:rPr lang="en-US" sz="2200" b="1">
                <a:solidFill>
                  <a:srgbClr val="7030A0"/>
                </a:solidFill>
              </a:rPr>
              <a:t>:= </a:t>
            </a:r>
            <a:r>
              <a:rPr lang="en-US" sz="2200" b="1" i="1">
                <a:solidFill>
                  <a:srgbClr val="7030A0"/>
                </a:solidFill>
              </a:rPr>
              <a:t>A </a:t>
            </a:r>
            <a:r>
              <a:rPr lang="en-US" sz="2200" b="1">
                <a:solidFill>
                  <a:srgbClr val="7030A0"/>
                </a:solidFill>
              </a:rPr>
              <a:t>− 50;</a:t>
            </a:r>
          </a:p>
          <a:p>
            <a:r>
              <a:rPr lang="en-US" sz="2200" b="1">
                <a:solidFill>
                  <a:srgbClr val="7030A0"/>
                </a:solidFill>
              </a:rPr>
              <a:t>write(</a:t>
            </a:r>
            <a:r>
              <a:rPr lang="en-US" sz="2200" b="1" i="1">
                <a:solidFill>
                  <a:srgbClr val="7030A0"/>
                </a:solidFill>
              </a:rPr>
              <a:t>A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>
                <a:solidFill>
                  <a:srgbClr val="7030A0"/>
                </a:solidFill>
              </a:rPr>
              <a:t>read(</a:t>
            </a:r>
            <a:r>
              <a:rPr lang="en-US" sz="2200" b="1" i="1">
                <a:solidFill>
                  <a:srgbClr val="7030A0"/>
                </a:solidFill>
              </a:rPr>
              <a:t>B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B </a:t>
            </a:r>
            <a:r>
              <a:rPr lang="en-US" sz="2200" b="1">
                <a:solidFill>
                  <a:srgbClr val="7030A0"/>
                </a:solidFill>
              </a:rPr>
              <a:t>:= </a:t>
            </a:r>
            <a:r>
              <a:rPr lang="en-US" sz="2200" b="1" i="1">
                <a:solidFill>
                  <a:srgbClr val="7030A0"/>
                </a:solidFill>
              </a:rPr>
              <a:t>B </a:t>
            </a:r>
            <a:r>
              <a:rPr lang="en-US" sz="2200" b="1">
                <a:solidFill>
                  <a:srgbClr val="7030A0"/>
                </a:solidFill>
              </a:rPr>
              <a:t>+ 50;</a:t>
            </a:r>
          </a:p>
          <a:p>
            <a:r>
              <a:rPr lang="en-US" sz="2200" b="1">
                <a:solidFill>
                  <a:srgbClr val="7030A0"/>
                </a:solidFill>
              </a:rPr>
              <a:t>write(</a:t>
            </a:r>
            <a:r>
              <a:rPr lang="en-US" sz="2200" b="1" i="1">
                <a:solidFill>
                  <a:srgbClr val="7030A0"/>
                </a:solidFill>
              </a:rPr>
              <a:t>B</a:t>
            </a:r>
            <a:r>
              <a:rPr lang="en-US" sz="2200" b="1">
                <a:solidFill>
                  <a:srgbClr val="7030A0"/>
                </a:solidFill>
              </a:rPr>
              <a:t>)</a:t>
            </a:r>
          </a:p>
          <a:p>
            <a:r>
              <a:rPr lang="en-US" sz="2200"/>
              <a:t>Transaction </a:t>
            </a:r>
            <a:r>
              <a:rPr lang="en-US" sz="2200" i="1"/>
              <a:t>T</a:t>
            </a:r>
            <a:r>
              <a:rPr lang="en-US" sz="2200"/>
              <a:t>2 transfers 10 percent of the balance from account </a:t>
            </a:r>
            <a:r>
              <a:rPr lang="en-US" sz="2200" i="1"/>
              <a:t>A </a:t>
            </a:r>
            <a:r>
              <a:rPr lang="en-US" sz="2200"/>
              <a:t>to account </a:t>
            </a:r>
            <a:r>
              <a:rPr lang="en-US" sz="2200" i="1"/>
              <a:t>B</a:t>
            </a:r>
            <a:r>
              <a:rPr lang="en-US" sz="2200"/>
              <a:t>. It is defined as:</a:t>
            </a:r>
          </a:p>
          <a:p>
            <a:r>
              <a:rPr lang="en-US" sz="2200" b="1">
                <a:solidFill>
                  <a:srgbClr val="7030A0"/>
                </a:solidFill>
              </a:rPr>
              <a:t> </a:t>
            </a:r>
            <a:r>
              <a:rPr lang="en-US" sz="2200" b="1" i="1">
                <a:solidFill>
                  <a:srgbClr val="7030A0"/>
                </a:solidFill>
              </a:rPr>
              <a:t>T</a:t>
            </a:r>
            <a:r>
              <a:rPr lang="en-US" sz="2200" b="1">
                <a:solidFill>
                  <a:srgbClr val="7030A0"/>
                </a:solidFill>
              </a:rPr>
              <a:t>2: read(</a:t>
            </a:r>
            <a:r>
              <a:rPr lang="en-US" sz="2200" b="1" i="1">
                <a:solidFill>
                  <a:srgbClr val="7030A0"/>
                </a:solidFill>
              </a:rPr>
              <a:t>A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temp </a:t>
            </a:r>
            <a:r>
              <a:rPr lang="en-US" sz="2200" b="1">
                <a:solidFill>
                  <a:srgbClr val="7030A0"/>
                </a:solidFill>
              </a:rPr>
              <a:t>:= </a:t>
            </a:r>
            <a:r>
              <a:rPr lang="en-US" sz="2200" b="1" i="1">
                <a:solidFill>
                  <a:srgbClr val="7030A0"/>
                </a:solidFill>
              </a:rPr>
              <a:t>A </a:t>
            </a:r>
            <a:r>
              <a:rPr lang="en-US" sz="2200" b="1">
                <a:solidFill>
                  <a:srgbClr val="7030A0"/>
                </a:solidFill>
              </a:rPr>
              <a:t>* 0.1;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A </a:t>
            </a:r>
            <a:r>
              <a:rPr lang="en-US" sz="2200" b="1">
                <a:solidFill>
                  <a:srgbClr val="7030A0"/>
                </a:solidFill>
              </a:rPr>
              <a:t>:= </a:t>
            </a:r>
            <a:r>
              <a:rPr lang="en-US" sz="2200" b="1" i="1">
                <a:solidFill>
                  <a:srgbClr val="7030A0"/>
                </a:solidFill>
              </a:rPr>
              <a:t>A </a:t>
            </a:r>
            <a:r>
              <a:rPr lang="en-US" sz="2200" b="1">
                <a:solidFill>
                  <a:srgbClr val="7030A0"/>
                </a:solidFill>
              </a:rPr>
              <a:t>− </a:t>
            </a:r>
            <a:r>
              <a:rPr lang="en-US" sz="2200" b="1" i="1">
                <a:solidFill>
                  <a:srgbClr val="7030A0"/>
                </a:solidFill>
              </a:rPr>
              <a:t>temp</a:t>
            </a:r>
            <a:r>
              <a:rPr lang="en-US" sz="2200" b="1">
                <a:solidFill>
                  <a:srgbClr val="7030A0"/>
                </a:solidFill>
              </a:rPr>
              <a:t>;</a:t>
            </a:r>
          </a:p>
          <a:p>
            <a:r>
              <a:rPr lang="en-US" sz="2200" b="1">
                <a:solidFill>
                  <a:srgbClr val="7030A0"/>
                </a:solidFill>
              </a:rPr>
              <a:t>write(</a:t>
            </a:r>
            <a:r>
              <a:rPr lang="en-US" sz="2200" b="1" i="1">
                <a:solidFill>
                  <a:srgbClr val="7030A0"/>
                </a:solidFill>
              </a:rPr>
              <a:t>A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>
                <a:solidFill>
                  <a:srgbClr val="7030A0"/>
                </a:solidFill>
              </a:rPr>
              <a:t>read(</a:t>
            </a:r>
            <a:r>
              <a:rPr lang="en-US" sz="2200" b="1" i="1">
                <a:solidFill>
                  <a:srgbClr val="7030A0"/>
                </a:solidFill>
              </a:rPr>
              <a:t>B</a:t>
            </a:r>
            <a:r>
              <a:rPr lang="en-US" sz="2200" b="1">
                <a:solidFill>
                  <a:srgbClr val="7030A0"/>
                </a:solidFill>
              </a:rPr>
              <a:t>);</a:t>
            </a:r>
          </a:p>
          <a:p>
            <a:r>
              <a:rPr lang="en-US" sz="2200" b="1" i="1">
                <a:solidFill>
                  <a:srgbClr val="7030A0"/>
                </a:solidFill>
              </a:rPr>
              <a:t>B </a:t>
            </a:r>
            <a:r>
              <a:rPr lang="en-US" sz="2200" b="1">
                <a:solidFill>
                  <a:srgbClr val="7030A0"/>
                </a:solidFill>
              </a:rPr>
              <a:t>:= </a:t>
            </a:r>
            <a:r>
              <a:rPr lang="en-US" sz="2200" b="1" i="1">
                <a:solidFill>
                  <a:srgbClr val="7030A0"/>
                </a:solidFill>
              </a:rPr>
              <a:t>B </a:t>
            </a:r>
            <a:r>
              <a:rPr lang="en-US" sz="2200" b="1">
                <a:solidFill>
                  <a:srgbClr val="7030A0"/>
                </a:solidFill>
              </a:rPr>
              <a:t>+ </a:t>
            </a:r>
            <a:r>
              <a:rPr lang="en-US" sz="2200" b="1" i="1">
                <a:solidFill>
                  <a:srgbClr val="7030A0"/>
                </a:solidFill>
              </a:rPr>
              <a:t>temp</a:t>
            </a:r>
            <a:r>
              <a:rPr lang="en-US" sz="2200" b="1">
                <a:solidFill>
                  <a:srgbClr val="7030A0"/>
                </a:solidFill>
              </a:rPr>
              <a:t>;</a:t>
            </a:r>
          </a:p>
          <a:p>
            <a:r>
              <a:rPr lang="en-US" sz="2200" b="1">
                <a:solidFill>
                  <a:srgbClr val="7030A0"/>
                </a:solidFill>
              </a:rPr>
              <a:t>write(</a:t>
            </a:r>
            <a:r>
              <a:rPr lang="en-US" sz="2200" b="1" i="1">
                <a:solidFill>
                  <a:srgbClr val="7030A0"/>
                </a:solidFill>
              </a:rPr>
              <a:t>B</a:t>
            </a:r>
            <a:r>
              <a:rPr lang="en-US" sz="2200" b="1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4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2863" y="216868"/>
            <a:ext cx="7640623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BD0773"/>
                </a:solidFill>
              </a:rPr>
              <a:t>Checking </a:t>
            </a:r>
            <a:r>
              <a:rPr lang="en-US" b="1" err="1">
                <a:solidFill>
                  <a:srgbClr val="BD0773"/>
                </a:solidFill>
              </a:rPr>
              <a:t>Serializabity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343" y="855812"/>
            <a:ext cx="10809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/>
              <a:t>Suppose the current values of accounts </a:t>
            </a:r>
            <a:r>
              <a:rPr lang="en-US" sz="2000" i="1"/>
              <a:t>A </a:t>
            </a:r>
            <a:r>
              <a:rPr lang="en-US" sz="2000"/>
              <a:t>and </a:t>
            </a:r>
            <a:r>
              <a:rPr lang="en-US" sz="2000" i="1"/>
              <a:t>B </a:t>
            </a:r>
            <a:r>
              <a:rPr lang="en-US" sz="2000"/>
              <a:t>are $1000 and $2000, respectively. Suppose also that the two transactions are executed one at a time in the order </a:t>
            </a:r>
            <a:r>
              <a:rPr lang="en-US" sz="2000" i="1"/>
              <a:t>T</a:t>
            </a:r>
            <a:r>
              <a:rPr lang="en-US" sz="2000"/>
              <a:t>1 followed by </a:t>
            </a:r>
            <a:r>
              <a:rPr lang="en-US" sz="2000" i="1"/>
              <a:t>T</a:t>
            </a:r>
            <a:r>
              <a:rPr lang="en-US" sz="2000"/>
              <a:t>2. </a:t>
            </a:r>
            <a:endParaRPr lang="en-US" sz="2200" b="1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9263" t="6021" r="29647" b="36344"/>
          <a:stretch>
            <a:fillRect/>
          </a:stretch>
        </p:blipFill>
        <p:spPr bwMode="auto">
          <a:xfrm>
            <a:off x="1686476" y="1779234"/>
            <a:ext cx="962297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57130" y="5840398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1 Schedule 1 – A serial schedule in which T1 is followed by T2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235" y="76399"/>
            <a:ext cx="7651509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BD0773"/>
                </a:solidFill>
              </a:rPr>
              <a:t>Checking </a:t>
            </a:r>
            <a:r>
              <a:rPr lang="en-US" b="1" err="1">
                <a:solidFill>
                  <a:srgbClr val="BD0773"/>
                </a:solidFill>
              </a:rPr>
              <a:t>Serializabity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9341" y="715343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7030A0"/>
                </a:solidFill>
              </a:rPr>
              <a:t> </a:t>
            </a:r>
            <a:r>
              <a:rPr lang="en-US" sz="2200"/>
              <a:t>If the transactions are executed one at a time in the order T2 followed by T1, then the corresponding execution sequence is that of Figure 2.</a:t>
            </a:r>
            <a:endParaRPr lang="en-US" sz="2200" b="1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69" y="5593432"/>
            <a:ext cx="925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2 Schedule 2 – A serial schedule in which a T2 is followed by T1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38942" t="5319" r="29968" b="26064"/>
          <a:stretch>
            <a:fillRect/>
          </a:stretch>
        </p:blipFill>
        <p:spPr bwMode="auto">
          <a:xfrm>
            <a:off x="990600" y="1556792"/>
            <a:ext cx="91378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99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003" y="171626"/>
            <a:ext cx="7772400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BD0773"/>
                </a:solidFill>
              </a:rPr>
              <a:t>Checking </a:t>
            </a:r>
            <a:r>
              <a:rPr lang="en-US" b="1" err="1">
                <a:solidFill>
                  <a:srgbClr val="BD0773"/>
                </a:solidFill>
              </a:rPr>
              <a:t>Serializabity</a:t>
            </a:r>
            <a:endParaRPr lang="en-US">
              <a:solidFill>
                <a:srgbClr val="BD07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198" y="767027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/>
              <a:t>One possible schedule appears in Figure 3. 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219" y="5517232"/>
            <a:ext cx="885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3 Schedule 3 – A concurrent schedule equivalent to schedule 1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38942" t="20215" r="29487" b="24516"/>
          <a:stretch>
            <a:fillRect/>
          </a:stretch>
        </p:blipFill>
        <p:spPr bwMode="auto">
          <a:xfrm>
            <a:off x="1299797" y="1202559"/>
            <a:ext cx="836137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2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944" y="89208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7030A0"/>
                </a:solidFill>
              </a:rPr>
              <a:t> C</a:t>
            </a:r>
            <a:r>
              <a:rPr lang="en-US"/>
              <a:t>onsider the schedule of Figure 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8016" y="5008354"/>
            <a:ext cx="925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Figure 4 Schedule 4 – A concurrent schedule resulting in an inconsistent state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39423" t="4313" r="29968" b="26685"/>
          <a:stretch>
            <a:fillRect/>
          </a:stretch>
        </p:blipFill>
        <p:spPr bwMode="auto">
          <a:xfrm>
            <a:off x="1792016" y="1295592"/>
            <a:ext cx="8136904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9112" y="5377096"/>
            <a:ext cx="107211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the job of the database system to ensure that any schedule that is executed will leave the database in a consistent state. The concurrency-control component of the  database system carries out this task.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89112" y="339796"/>
            <a:ext cx="9139808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+mn-lt"/>
              </a:rPr>
              <a:t>Checking Serializability</a:t>
            </a:r>
            <a:endParaRPr lang="en-US" sz="4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9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2" ma:contentTypeDescription="Create a new document." ma:contentTypeScope="" ma:versionID="476c68c69262c95b975fe8de5b824441">
  <xsd:schema xmlns:xsd="http://www.w3.org/2001/XMLSchema" xmlns:xs="http://www.w3.org/2001/XMLSchema" xmlns:p="http://schemas.microsoft.com/office/2006/metadata/properties" xmlns:ns2="44866d52-1584-4d38-9e3d-4a676753bb1f" targetNamespace="http://schemas.microsoft.com/office/2006/metadata/properties" ma:root="true" ma:fieldsID="d992bf5b52c343ba492f4190894d6ae8" ns2:_="">
    <xsd:import namespace="44866d52-1584-4d38-9e3d-4a676753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30A33-A8A2-4326-B8E8-E85C0DE669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F62551-576C-4F27-B8DC-EE2061C47CA3}">
  <ds:schemaRefs>
    <ds:schemaRef ds:uri="44866d52-1584-4d38-9e3d-4a676753bb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51BCF5-6C02-455F-90F2-B830E94EA0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Serializability</vt:lpstr>
      <vt:lpstr>Serializability</vt:lpstr>
      <vt:lpstr> Serializability</vt:lpstr>
      <vt:lpstr> Concurrent Transactions</vt:lpstr>
      <vt:lpstr>Checking Serializabity</vt:lpstr>
      <vt:lpstr>Checking Serializabity</vt:lpstr>
      <vt:lpstr>Checking Serializabity</vt:lpstr>
      <vt:lpstr>Checking Serializabity</vt:lpstr>
      <vt:lpstr>PowerPoint Presentation</vt:lpstr>
      <vt:lpstr>Conflict Serializability</vt:lpstr>
      <vt:lpstr>Conflict Serializability</vt:lpstr>
      <vt:lpstr>Conflict Equivalent Schedule</vt:lpstr>
      <vt:lpstr>Conflict Serializability</vt:lpstr>
      <vt:lpstr>Conflict Serializability</vt:lpstr>
      <vt:lpstr>Conflict Serializability</vt:lpstr>
      <vt:lpstr>Conflict Serializability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revision>1</cp:revision>
  <dcterms:created xsi:type="dcterms:W3CDTF">2020-03-13T05:40:24Z</dcterms:created>
  <dcterms:modified xsi:type="dcterms:W3CDTF">2023-05-08T20:58:01Z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