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41B-AD5B-4E5F-AEDA-51170C2B1BE6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8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1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The Bresenham line algorithm has the following advantages:</a:t>
            </a:r>
          </a:p>
          <a:p>
            <a:pPr lvl="1" eaLnBrk="1" hangingPunct="1"/>
            <a:r>
              <a:rPr lang="en-IE" smtClean="0"/>
              <a:t>An fast incremental algorithm</a:t>
            </a:r>
          </a:p>
          <a:p>
            <a:pPr lvl="1" eaLnBrk="1" hangingPunct="1"/>
            <a:r>
              <a:rPr lang="en-IE" smtClean="0"/>
              <a:t>Uses only integer calculations</a:t>
            </a:r>
          </a:p>
          <a:p>
            <a:pPr marL="0" indent="0">
              <a:buNone/>
            </a:pPr>
            <a:r>
              <a:rPr lang="en-IE" smtClean="0"/>
              <a:t>Comparing this to the DDA algorithm, DDA has the following problems:</a:t>
            </a:r>
          </a:p>
          <a:p>
            <a:pPr lvl="1" eaLnBrk="1" hangingPunct="1"/>
            <a:r>
              <a:rPr lang="en-IE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smtClean="0"/>
              <a:t>The rounding operations and floating point arithmetic involved are time consuming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27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IE" smtClean="0"/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Bresenham algorithm is another incremental scan conversion algorithm</a:t>
            </a:r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big advantage of this algorithm is that it uses only integer calculations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1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The Big Idea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33501"/>
            <a:ext cx="8229600" cy="15462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Move across the </a:t>
            </a:r>
            <a:r>
              <a:rPr lang="en-IE" i="1" smtClean="0">
                <a:latin typeface="Times New Roman" panose="02020603050405020304" pitchFamily="18" charset="0"/>
              </a:rPr>
              <a:t>x</a:t>
            </a:r>
            <a:r>
              <a:rPr lang="en-IE" smtClean="0"/>
              <a:t> axis in unit intervals and at each step choose between two different </a:t>
            </a:r>
            <a:r>
              <a:rPr lang="en-IE" i="1" smtClean="0">
                <a:latin typeface="Times New Roman" panose="02020603050405020304" pitchFamily="18" charset="0"/>
              </a:rPr>
              <a:t>y</a:t>
            </a:r>
            <a:r>
              <a:rPr lang="en-IE" smtClean="0"/>
              <a:t> coordinates</a:t>
            </a:r>
            <a:endParaRPr 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11488" y="2994026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06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02163" y="3035301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94325" y="3052764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4309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4287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5400000">
            <a:off x="4267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876551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272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675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473576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879726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75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78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476751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878138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273676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3676651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75163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2487614" y="3244851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5400000">
            <a:off x="4317207" y="1623220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884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280026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683001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481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867025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659188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45135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4510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152650" y="564832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52650" y="40513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152650" y="48498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152650" y="32527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332539" y="2757488"/>
            <a:ext cx="4035425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For example, from position (2, 3) we have to choose between (3, 3) and (3, 4)</a:t>
            </a:r>
          </a:p>
          <a:p>
            <a:pPr eaLnBrk="1" hangingPunct="1">
              <a:spcBef>
                <a:spcPct val="20000"/>
              </a:spcBef>
            </a:pPr>
            <a:r>
              <a:rPr lang="en-IE" sz="3200"/>
              <a:t>We would like the point that is closer to the original line</a:t>
            </a:r>
            <a:endParaRPr lang="en-US" sz="320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114551" y="4491038"/>
            <a:ext cx="729367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014788" y="5226050"/>
            <a:ext cx="1003480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303463" y="3633788"/>
            <a:ext cx="1277594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+1)</a:t>
            </a:r>
            <a:endParaRPr lang="en-US" sz="2000" b="1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56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3902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771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1998663" y="4017964"/>
            <a:ext cx="86804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The </a:t>
            </a:r>
            <a:r>
              <a:rPr lang="en-IE" sz="3600" i="1">
                <a:cs typeface="Times New Roman" panose="02020603050405020304" pitchFamily="18" charset="0"/>
              </a:rPr>
              <a:t>y</a:t>
            </a:r>
            <a:r>
              <a:rPr lang="en-IE" sz="3200"/>
              <a:t> coordinate on the mathematical line at </a:t>
            </a:r>
            <a:r>
              <a:rPr lang="en-IE" sz="3600" i="1"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cs typeface="Times New Roman" panose="02020603050405020304" pitchFamily="18" charset="0"/>
              </a:rPr>
              <a:t>k</a:t>
            </a:r>
            <a:r>
              <a:rPr lang="en-IE" sz="3600" i="1">
                <a:cs typeface="Times New Roman" panose="02020603050405020304" pitchFamily="18" charset="0"/>
              </a:rPr>
              <a:t>+</a:t>
            </a:r>
            <a:r>
              <a:rPr lang="en-IE" sz="3600">
                <a:cs typeface="Times New Roman" panose="02020603050405020304" pitchFamily="18" charset="0"/>
              </a:rPr>
              <a:t>1</a:t>
            </a:r>
            <a:r>
              <a:rPr lang="en-IE" sz="3200"/>
              <a:t> is:</a:t>
            </a:r>
            <a:endParaRPr lang="en-GB" sz="3600" i="1" baseline="-25000"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Deriving The Bresenham Line Algorithm</a:t>
            </a:r>
            <a:endParaRPr lang="en-US" sz="36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3" y="1679576"/>
            <a:ext cx="4475162" cy="27400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At sample position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mtClean="0"/>
              <a:t> the vertical separations from the mathematical line are labelled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IE" smtClean="0"/>
              <a:t> and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endParaRPr lang="en-GB" sz="3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61" name="Object 23"/>
          <p:cNvGraphicFramePr>
            <a:graphicFrameLocks noChangeAspect="1"/>
          </p:cNvGraphicFramePr>
          <p:nvPr/>
        </p:nvGraphicFramePr>
        <p:xfrm>
          <a:off x="4427539" y="5372101"/>
          <a:ext cx="32908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040948" imgH="228501" progId="Equation.3">
                  <p:embed/>
                </p:oleObj>
              </mc:Choice>
              <mc:Fallback>
                <p:oleObj name="Equation" r:id="rId3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9" y="5372101"/>
                        <a:ext cx="32908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" name="Group 38"/>
          <p:cNvGrpSpPr>
            <a:grpSpLocks/>
          </p:cNvGrpSpPr>
          <p:nvPr/>
        </p:nvGrpSpPr>
        <p:grpSpPr bwMode="auto">
          <a:xfrm>
            <a:off x="6186488" y="1501775"/>
            <a:ext cx="4267200" cy="2535238"/>
            <a:chOff x="2937" y="1065"/>
            <a:chExt cx="2688" cy="1597"/>
          </a:xfrm>
        </p:grpSpPr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</a:rPr>
                <a:t>+</a:t>
              </a:r>
              <a:r>
                <a:rPr lang="en-IE" sz="2800" b="1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6" name="AutoShape 19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7" name="AutoShape 20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4551" y="1687"/>
              <a:ext cx="5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lower</a:t>
              </a:r>
              <a:endParaRPr lang="en-US" sz="2800" i="1"/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3781" y="1325"/>
              <a:ext cx="5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upper</a:t>
              </a:r>
              <a:endParaRPr lang="en-US" sz="2800" i="1"/>
            </a:p>
          </p:txBody>
        </p:sp>
        <p:sp>
          <p:nvSpPr>
            <p:cNvPr id="19480" name="Line 3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2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</a:t>
            </a:r>
            <a:endParaRPr lang="en-US" smtClean="0"/>
          </a:p>
        </p:txBody>
      </p:sp>
      <p:sp>
        <p:nvSpPr>
          <p:cNvPr id="27651" name="Rectangle 2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Let’s have a go at this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Let’s plot the line from (20, 10) to (30, 18)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/>
              <a:t>First off calculate all of the constants: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: 10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 smtClean="0">
                <a:cs typeface="Arial" charset="0"/>
              </a:rPr>
              <a:t>: 8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dirty="0" smtClean="0">
                <a:cs typeface="Arial" charset="0"/>
              </a:rPr>
              <a:t>: 16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 - 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: -4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dirty="0" smtClean="0">
                <a:cs typeface="Arial" charset="0"/>
              </a:rPr>
              <a:t>Calculate the initial decision parameter </a:t>
            </a:r>
            <a:r>
              <a:rPr lang="en-IE" sz="3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dirty="0" smtClean="0">
                <a:cs typeface="Arial" charset="0"/>
              </a:rPr>
              <a:t>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p0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= 2Δ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E" sz="32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 smtClean="0">
                <a:cs typeface="Arial" charset="0"/>
              </a:rPr>
              <a:t> = 6</a:t>
            </a:r>
            <a:endParaRPr lang="en-IE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 (cont…)</a:t>
            </a:r>
            <a:endParaRPr lang="en-US" smtClean="0"/>
          </a:p>
        </p:txBody>
      </p:sp>
      <p:grpSp>
        <p:nvGrpSpPr>
          <p:cNvPr id="24579" name="Group 172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4594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4724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5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6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7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8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9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0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1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2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3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4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1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2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3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4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5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6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7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8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9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0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1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2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3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4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5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6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7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8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9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0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1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2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3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4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5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6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7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8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9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0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1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2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3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4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5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6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7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8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9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0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1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2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3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4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5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6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7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8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9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0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1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2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3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4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5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6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7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8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9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0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1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2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3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4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5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6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7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8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9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70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1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2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3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4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5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6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7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8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9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0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1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2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3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4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5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6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7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8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9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0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1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2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3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4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5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6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7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8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9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0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1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2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3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4704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4705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4706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4707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4708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4709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4710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4711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4712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4713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4714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4715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4716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4717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4718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4719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4720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4721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4722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4723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3179" name="Group 171"/>
          <p:cNvGraphicFramePr>
            <a:graphicFrameLocks noGrp="1"/>
          </p:cNvGraphicFramePr>
          <p:nvPr/>
        </p:nvGraphicFramePr>
        <p:xfrm>
          <a:off x="8093075" y="1339850"/>
          <a:ext cx="2459038" cy="54610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</a:t>
            </a:r>
            <a:endParaRPr lang="en-GB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Go through the steps of the Bresenham line drawing algorithm for a line going from (21,12) to (29,16)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869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 (cont…)</a:t>
            </a:r>
            <a:endParaRPr lang="en-US" smtClean="0"/>
          </a:p>
        </p:txBody>
      </p:sp>
      <p:grpSp>
        <p:nvGrpSpPr>
          <p:cNvPr id="26627" name="Group 159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6642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6772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3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4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5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6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7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8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9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0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1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2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9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0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1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2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3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4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5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6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7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8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9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0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1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2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3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4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5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6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7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8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9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0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1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2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3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4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5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6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7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8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9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0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1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2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3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4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5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6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7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8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9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0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1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2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3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4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5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6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7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8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9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0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1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2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3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4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5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6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7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8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9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0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1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2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3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4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5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6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7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8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9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0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1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2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3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4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5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6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7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8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9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0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1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2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3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4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5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6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7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8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9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0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1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2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3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4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5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6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7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8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9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0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1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6752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6753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6754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6755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6756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6757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6758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6759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6760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6761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6762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6763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6764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6765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6766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6767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6768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6769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6770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6771" name="Line 144"/>
            <p:cNvSpPr>
              <a:spLocks noChangeShapeType="1"/>
            </p:cNvSpPr>
            <p:nvPr/>
          </p:nvSpPr>
          <p:spPr bwMode="auto">
            <a:xfrm flipV="1">
              <a:off x="881" y="1792"/>
              <a:ext cx="2568" cy="1285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7264" name="Group 160"/>
          <p:cNvGraphicFramePr>
            <a:graphicFrameLocks noGrp="1"/>
          </p:cNvGraphicFramePr>
          <p:nvPr/>
        </p:nvGraphicFramePr>
        <p:xfrm>
          <a:off x="8093075" y="1339850"/>
          <a:ext cx="2459038" cy="54292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D5EEC-3B4B-4654-980B-892C804C62F5}"/>
</file>

<file path=customXml/itemProps2.xml><?xml version="1.0" encoding="utf-8"?>
<ds:datastoreItem xmlns:ds="http://schemas.openxmlformats.org/officeDocument/2006/customXml" ds:itemID="{BE919A45-1E60-47F3-8D46-55163BEC3E28}"/>
</file>

<file path=customXml/itemProps3.xml><?xml version="1.0" encoding="utf-8"?>
<ds:datastoreItem xmlns:ds="http://schemas.openxmlformats.org/officeDocument/2006/customXml" ds:itemID="{90D933DA-8690-41BE-96F5-1F64592E5BEB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376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 2</vt:lpstr>
      <vt:lpstr>Office Theme</vt:lpstr>
      <vt:lpstr>Equation</vt:lpstr>
      <vt:lpstr>Unit 2</vt:lpstr>
      <vt:lpstr>The Bresenham Line Algorithm</vt:lpstr>
      <vt:lpstr>The Bresenham Line Algorithm</vt:lpstr>
      <vt:lpstr>The Big Idea</vt:lpstr>
      <vt:lpstr>Deriving The Bresenham Line Algorithm</vt:lpstr>
      <vt:lpstr>Bresenham Example</vt:lpstr>
      <vt:lpstr>Bresenham Example (cont…)</vt:lpstr>
      <vt:lpstr>Bresenham Exercise</vt:lpstr>
      <vt:lpstr>Bresenham Exercise (cont…)</vt:lpstr>
      <vt:lpstr>Bresenham Line Algorithm 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Geetha Unnikrishnan</dc:creator>
  <cp:lastModifiedBy>Geetha Unnikrishnan</cp:lastModifiedBy>
  <cp:revision>4</cp:revision>
  <dcterms:created xsi:type="dcterms:W3CDTF">2021-03-31T10:18:34Z</dcterms:created>
  <dcterms:modified xsi:type="dcterms:W3CDTF">2023-02-06T07:31:09Z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