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8" r:id="rId22"/>
    <p:sldId id="276" r:id="rId23"/>
    <p:sldId id="287" r:id="rId24"/>
    <p:sldId id="289" r:id="rId25"/>
    <p:sldId id="290" r:id="rId26"/>
    <p:sldId id="291" r:id="rId27"/>
    <p:sldId id="292" r:id="rId28"/>
    <p:sldId id="277" r:id="rId29"/>
    <p:sldId id="281" r:id="rId30"/>
    <p:sldId id="293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Unit6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The </a:t>
            </a:r>
            <a:r>
              <a:rPr lang="en-IN" b="1" dirty="0"/>
              <a:t>RGB </a:t>
            </a:r>
            <a:r>
              <a:rPr lang="en-IN" b="1" dirty="0" err="1"/>
              <a:t>color</a:t>
            </a:r>
            <a:r>
              <a:rPr lang="en-IN" b="1" dirty="0"/>
              <a:t> </a:t>
            </a:r>
            <a:r>
              <a:rPr lang="en-IN" b="1" dirty="0" smtClean="0"/>
              <a:t>model in </a:t>
            </a:r>
            <a:r>
              <a:rPr lang="en-IN" b="1" dirty="0"/>
              <a:t>Computer Graphics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2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RGB </a:t>
            </a:r>
            <a:r>
              <a:rPr lang="en-IN" dirty="0" err="1"/>
              <a:t>color</a:t>
            </a:r>
            <a:r>
              <a:rPr lang="en-IN" dirty="0"/>
              <a:t> scheme is an additive type mode that combines the </a:t>
            </a:r>
            <a:r>
              <a:rPr lang="en-IN" dirty="0" err="1"/>
              <a:t>colors</a:t>
            </a:r>
            <a:r>
              <a:rPr lang="en-IN" dirty="0"/>
              <a:t>:- red, green, and blue, in various degrees which creates a variety of different </a:t>
            </a:r>
            <a:r>
              <a:rPr lang="en-IN" dirty="0" err="1"/>
              <a:t>colors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all three </a:t>
            </a:r>
            <a:r>
              <a:rPr lang="en-IN" dirty="0" err="1"/>
              <a:t>colors</a:t>
            </a:r>
            <a:r>
              <a:rPr lang="en-IN" dirty="0"/>
              <a:t> are combined and displayed to the fullest degree, the combination gives us white </a:t>
            </a:r>
            <a:r>
              <a:rPr lang="en-IN" dirty="0" err="1"/>
              <a:t>color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for example for white combination will be RGB (255, 255, 255). </a:t>
            </a:r>
            <a:endParaRPr lang="en-I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all three </a:t>
            </a:r>
            <a:r>
              <a:rPr lang="en-IN" dirty="0" err="1"/>
              <a:t>colors</a:t>
            </a:r>
            <a:r>
              <a:rPr lang="en-IN" dirty="0"/>
              <a:t> are combined to their lowest degree or value, the result is black, for </a:t>
            </a:r>
            <a:r>
              <a:rPr lang="en-IN" dirty="0">
                <a:solidFill>
                  <a:srgbClr val="FF0000"/>
                </a:solidFill>
              </a:rPr>
              <a:t>example for black combination is RGB (0, 0, 0). </a:t>
            </a:r>
          </a:p>
          <a:p>
            <a:r>
              <a:rPr lang="en-IN" dirty="0"/>
              <a:t>RGB </a:t>
            </a:r>
            <a:r>
              <a:rPr lang="en-IN" dirty="0" err="1"/>
              <a:t>color</a:t>
            </a:r>
            <a:r>
              <a:rPr lang="en-IN" dirty="0"/>
              <a:t> Scheme offers the widest range of </a:t>
            </a:r>
            <a:r>
              <a:rPr lang="en-IN" dirty="0" err="1"/>
              <a:t>colors</a:t>
            </a:r>
            <a:r>
              <a:rPr lang="en-IN" dirty="0"/>
              <a:t> and hence preferred in many computer </a:t>
            </a:r>
            <a:r>
              <a:rPr lang="en-IN" dirty="0" err="1"/>
              <a:t>softwares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2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Uses of RGB </a:t>
            </a:r>
            <a:r>
              <a:rPr lang="en-IN" dirty="0" err="1"/>
              <a:t>Color</a:t>
            </a:r>
            <a:r>
              <a:rPr lang="en-IN" dirty="0"/>
              <a:t> Scheme –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Used </a:t>
            </a:r>
            <a:r>
              <a:rPr lang="en-IN" dirty="0"/>
              <a:t>when project involves digital screens like computers, mobile, TV etc. </a:t>
            </a:r>
          </a:p>
          <a:p>
            <a:r>
              <a:rPr lang="en-IN" dirty="0"/>
              <a:t>Used in web and application design. </a:t>
            </a:r>
          </a:p>
          <a:p>
            <a:r>
              <a:rPr lang="en-IN" dirty="0"/>
              <a:t>Used in online branding. </a:t>
            </a:r>
          </a:p>
          <a:p>
            <a:r>
              <a:rPr lang="en-IN" dirty="0"/>
              <a:t>Used in social media.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75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CMYK </a:t>
            </a:r>
            <a:r>
              <a:rPr lang="en-IN" dirty="0" err="1"/>
              <a:t>color</a:t>
            </a:r>
            <a:r>
              <a:rPr lang="en-IN" dirty="0"/>
              <a:t> scheme is a subtractive type mode that combines the </a:t>
            </a:r>
            <a:r>
              <a:rPr lang="en-IN" dirty="0" err="1"/>
              <a:t>colors</a:t>
            </a:r>
            <a:r>
              <a:rPr lang="en-IN" dirty="0"/>
              <a:t>:- cyan, magenta, yellow and black in various degrees which creates a variety of different </a:t>
            </a:r>
            <a:r>
              <a:rPr lang="en-IN" dirty="0" err="1"/>
              <a:t>colors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printing machine creates images by combining these </a:t>
            </a:r>
            <a:r>
              <a:rPr lang="en-IN" dirty="0" err="1"/>
              <a:t>colors</a:t>
            </a:r>
            <a:r>
              <a:rPr lang="en-IN" dirty="0"/>
              <a:t> with physical ink.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548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Uses of CMYK </a:t>
            </a:r>
            <a:r>
              <a:rPr lang="en-IN" dirty="0" err="1"/>
              <a:t>Color</a:t>
            </a:r>
            <a:r>
              <a:rPr lang="en-IN" dirty="0"/>
              <a:t> scheme –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Used </a:t>
            </a:r>
            <a:r>
              <a:rPr lang="en-IN" dirty="0"/>
              <a:t>when project involves physically printed designs etc. </a:t>
            </a:r>
          </a:p>
          <a:p>
            <a:r>
              <a:rPr lang="en-IN" dirty="0"/>
              <a:t>Used in physical branding like business cards etc. </a:t>
            </a:r>
          </a:p>
          <a:p>
            <a:r>
              <a:rPr lang="en-IN" dirty="0"/>
              <a:t>Used in advertising like posters, billboards, flyers etc. </a:t>
            </a:r>
          </a:p>
          <a:p>
            <a:r>
              <a:rPr lang="en-IN" dirty="0"/>
              <a:t>Used in cloth branding like t-shirts etc. </a:t>
            </a:r>
          </a:p>
        </p:txBody>
      </p:sp>
    </p:spTree>
    <p:extLst>
      <p:ext uri="{BB962C8B-B14F-4D97-AF65-F5344CB8AC3E}">
        <p14:creationId xmlns:p14="http://schemas.microsoft.com/office/powerpoint/2010/main" val="11976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8382000" cy="6019800"/>
          </a:xfrm>
        </p:spPr>
      </p:pic>
    </p:spTree>
    <p:extLst>
      <p:ext uri="{BB962C8B-B14F-4D97-AF65-F5344CB8AC3E}">
        <p14:creationId xmlns:p14="http://schemas.microsoft.com/office/powerpoint/2010/main" val="22591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table in RGB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7601437" cy="5029200"/>
          </a:xfrm>
        </p:spPr>
      </p:pic>
    </p:spTree>
    <p:extLst>
      <p:ext uri="{BB962C8B-B14F-4D97-AF65-F5344CB8AC3E}">
        <p14:creationId xmlns:p14="http://schemas.microsoft.com/office/powerpoint/2010/main" val="320610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Mostly 3 bytes, or 24 bits per pixel are used in industries and </a:t>
            </a:r>
            <a:r>
              <a:rPr lang="en-IN" dirty="0" smtClean="0"/>
              <a:t>companies.</a:t>
            </a:r>
          </a:p>
          <a:p>
            <a:r>
              <a:rPr lang="en-IN" dirty="0" smtClean="0"/>
              <a:t> </a:t>
            </a:r>
            <a:r>
              <a:rPr lang="en-IN" dirty="0"/>
              <a:t>with 1 byte for each primary </a:t>
            </a:r>
            <a:r>
              <a:rPr lang="en-IN" dirty="0" err="1"/>
              <a:t>color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can allot each primary </a:t>
            </a:r>
            <a:r>
              <a:rPr lang="en-IN" dirty="0" err="1"/>
              <a:t>color</a:t>
            </a:r>
            <a:r>
              <a:rPr lang="en-IN" dirty="0"/>
              <a:t> to have </a:t>
            </a:r>
            <a:r>
              <a:rPr lang="en-IN" dirty="0" smtClean="0"/>
              <a:t>256 </a:t>
            </a:r>
            <a:r>
              <a:rPr lang="en-IN" dirty="0"/>
              <a:t>different intensity levels, similar to binary values from 00000000 to 11111111.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4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color</a:t>
            </a:r>
            <a:r>
              <a:rPr lang="en-IN" dirty="0"/>
              <a:t> of the pixel can be </a:t>
            </a:r>
            <a:r>
              <a:rPr lang="en-IN" dirty="0" smtClean="0"/>
              <a:t>256 </a:t>
            </a:r>
            <a:r>
              <a:rPr lang="en-IN" dirty="0"/>
              <a:t>x </a:t>
            </a:r>
            <a:r>
              <a:rPr lang="en-IN" dirty="0" smtClean="0"/>
              <a:t>256 </a:t>
            </a:r>
            <a:r>
              <a:rPr lang="en-IN" dirty="0"/>
              <a:t>x </a:t>
            </a:r>
            <a:r>
              <a:rPr lang="en-IN" dirty="0" smtClean="0"/>
              <a:t>256 or 16.7 million. </a:t>
            </a:r>
          </a:p>
          <a:p>
            <a:r>
              <a:rPr lang="en-IN" dirty="0" smtClean="0"/>
              <a:t>The representation of black and white, the </a:t>
            </a:r>
            <a:r>
              <a:rPr lang="en-IN" dirty="0" err="1" smtClean="0"/>
              <a:t>grayscale</a:t>
            </a:r>
            <a:r>
              <a:rPr lang="en-IN" dirty="0" smtClean="0"/>
              <a:t> image, needs just 1 bit per pixel. </a:t>
            </a:r>
          </a:p>
          <a:p>
            <a:r>
              <a:rPr lang="en-IN" dirty="0" smtClean="0"/>
              <a:t>The </a:t>
            </a:r>
            <a:r>
              <a:rPr lang="en-IN" dirty="0"/>
              <a:t>bit value 0 represents black, and 1 represents white.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2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Direct Coding is a technique or process which is used to provide a certain amount of memory storage space for a pixel to encode the pixel with the </a:t>
            </a:r>
            <a:r>
              <a:rPr lang="en-IN" dirty="0" err="1"/>
              <a:t>color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66"/>
                </a:solidFill>
              </a:rPr>
              <a:t>For Example– If we assign one bit for each primary </a:t>
            </a:r>
            <a:r>
              <a:rPr lang="en-IN" dirty="0" err="1">
                <a:solidFill>
                  <a:srgbClr val="FF0066"/>
                </a:solidFill>
              </a:rPr>
              <a:t>color</a:t>
            </a:r>
            <a:r>
              <a:rPr lang="en-IN" dirty="0">
                <a:solidFill>
                  <a:srgbClr val="FF0066"/>
                </a:solidFill>
              </a:rPr>
              <a:t> to 3-bit for each pixel. This 3-bit representation allows the two intensity levels of each primary to separate: 0(Off) or 1(On),then each pixel can occupy one </a:t>
            </a:r>
            <a:r>
              <a:rPr lang="en-IN" dirty="0" err="1">
                <a:solidFill>
                  <a:srgbClr val="FF0066"/>
                </a:solidFill>
              </a:rPr>
              <a:t>color</a:t>
            </a:r>
            <a:r>
              <a:rPr lang="en-IN" dirty="0">
                <a:solidFill>
                  <a:srgbClr val="FF0066"/>
                </a:solidFill>
              </a:rPr>
              <a:t> out of eight </a:t>
            </a:r>
            <a:r>
              <a:rPr lang="en-IN" dirty="0" err="1">
                <a:solidFill>
                  <a:srgbClr val="FF0066"/>
                </a:solidFill>
              </a:rPr>
              <a:t>colors</a:t>
            </a:r>
            <a:r>
              <a:rPr lang="en-IN" dirty="0">
                <a:solidFill>
                  <a:srgbClr val="FF0066"/>
                </a:solidFill>
              </a:rPr>
              <a:t> that are similar to the corner of the RGB </a:t>
            </a:r>
            <a:r>
              <a:rPr lang="en-IN" dirty="0" err="1">
                <a:solidFill>
                  <a:srgbClr val="FF0066"/>
                </a:solidFill>
              </a:rPr>
              <a:t>color</a:t>
            </a:r>
            <a:r>
              <a:rPr lang="en-IN" dirty="0">
                <a:solidFill>
                  <a:srgbClr val="FF0066"/>
                </a:solidFill>
              </a:rPr>
              <a:t> </a:t>
            </a:r>
            <a:r>
              <a:rPr lang="en-IN" dirty="0" smtClean="0">
                <a:solidFill>
                  <a:srgbClr val="FF0066"/>
                </a:solidFill>
              </a:rPr>
              <a:t>cube </a:t>
            </a:r>
            <a:r>
              <a:rPr lang="en-IN" dirty="0" smtClean="0">
                <a:solidFill>
                  <a:srgbClr val="00B050"/>
                </a:solidFill>
              </a:rPr>
              <a:t>as shown in above table. 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AutoShape 2" descr="data:image/png;base64,iVBORw0KGgoAAAANSUhEUgAAAQ0AAAC7CAMAAABIKDvmAAACIlBMVEX///8AqzYAAACl2LD3+/gnsk8ArDud1amu3LdBuGDb799hwHjs9++By5LF5cwAqzn///T///sAqjL4//8dsEn///l6yYwuAADy//8Ur0Xk8+css1Lr9u3U7Nk7tls9AAAAAC43AABPu2pqw3+cnJwAABzS0tIAACAAADn/5coAABRYvnEANXH//+4rAAC+48aS0aDk9f/u7u4lAABgYGCkpKQTExOSkpLAwMB5eXmr0d/28edFeJQAACQTAAAAAEW10vLP1slQhaCfeVYdAADC1uDC4PCItMm5lHDHx8cAAE8sLCxHR0dbW1s5OTng4OD03c7oxKIAADVdco6WeWUAQWUUnkUAMVx2pLtoMgAbW42UiHlPTluas8ZujKjRtpIAH0u3pZhgRCTrzq+GXS8ANFBdSBt6YWKNd1ZFVnhNRCMbEx2Uayvg5PHm39fOroV5UBNqYEX//98AQ3M6LBU0HhUgCBxyf3xkhKmuiWuqkFpNAACfxenSxKgAIV1eMQCEo8kAGzVMMAs2DwCWYSFKcJs/PzFSFwBwe4isfkqIlKRtXj1WKB8VEQANIR86QWxiSDogXX4nQltBICuRZCO4rYzkzMF2NgCfkJAATAAAQg1BW1hjIQBdZFMlKTwgJFRKdnVTpDQRgiF0rJmzyLkLZQcAHCxonqQAJwtPIgAKQkuUr9c7VGNRPQAegzsNWyU0kkyMnZt+UihMOiWNbEyBf2k2TlWfAAATeElEQVR4nO2djV8Tx7rHZ5ewhLdsXjaQBQkIEg0YYSMxCasYRUJo0IAvRaAQMdjqqQRf2nvQBohWFPDYU7yVWmu9vb1tb6323CPq/3dndhNYQrJ525gE8vu0yWazLrPfPDvzzDPPzAJQUEEfWO012S5BDqlIXRnaYkf7PxnLalmyrl0YRRdxW8r6cQ1ry3JxsqxaiqKwKrTlvaDxG6ayXZ6sqoSgqfJiorYCgOmbYOLiSLYLlE2VUcXtRGVFI0HLgK+ZAa4dTaNS3V6HwVq0qVgGwOQly6c7moasDSiwcJsC/LY+TTZLkwMS0CioQGOTCjSEKtAQqkBDqAINoQo0hCrQEKpAQ6gCDaEKNIQq0BCqQEOoAg2hCjSEKtAQqkBDqHg0vNGGWLSfOTNTmmwrDg3V7k5w2X1FBzf9F4+jPf6/fX4eXB3/IIX74Fqn4TcYzB7zFGDRoAp6Yc1+DzDuZaZvgmvw4pX264fRccPBG7jTezObZc6cwjS8Q+9bDPP4fvaLN192Gt1v/sPpavl7V6/vgubqDLjFxdJvIxqmAw7wVcC3b3vGk8M0XAuzc2A+CKbvWO8ev33J+vX56RGwtOAb0tzbRIPtQjSMe3XZLHTGtE7jjHVKOx8At8+ZzZqrh+GL6yaicUG3tAC6Z9AhHA1lfQCccPoatrdt3Gq+/2LqQQAYuxY7AkZ88aTDtR/SMB5hBrr+3sIMHlWN3v192QSrjDsPV8B2rzeeB7TVAT/8xVmPB73AWhRVpKC6E34wwxsJeKAgHOD3aMDSTKp/j7VFs6pjOTIcvl6Lut1RW00Xt1f7GcN9uhXg3lT/SNDf8M4pqx2bz3cTqCZ4H2Z1mQMzax3LmQHgzPqi0/uVux2b9lx7Zbr4iHNcXN80oKrYt+/Y7k4jnhu1cjvRKi+STiXonL4Gxjcnu+z+J8PRYL91P2ZgXfw8qH3gqHfA6pijAQ9DCOBN1z1jOuHIHoINldRSNCaVSJpWy9BZvwq4ZryXPNfGvYjG0mGwtOK7YMJHjKdNXc4IGveCsAFXQpc3+2rHKLpdKruQl9AUxtFwrQw7bj/eY+lBtuG81gumz5nw0TP/ObqwlcZ30DYWTBG1SzYkqyWK9aRkOYEVjWEaxhMNOm9Dj80xPac84HANGebHwVW8cxIPqOodKs/kYY/JzviftPRonvQMHj1W7UA+XZYl0xPqmiasTKLTKUiytZanAdYWUFuxrBlYVk1MqZ7AVgOsWnWrVgZMnlc+tVqXjTgza7Uu6r4PgglrD8i+bwstoxWAcqloKNRYCSjmaYj81N457s0V5N6Mc7z30b0gTSFSVlsx0Qiko6EgsCIQpqHyxHTcVR7uzcwfYObdGGA2S1KIlNWmJprQu0Q0oGXIwTqNfFMbppZzG9LQqOQsI19ptJNkG78lCY0mkuLZ5iWNclLdFt6UgEYTQVXwW/lIo5VLHuYlAY0NGHlIo6yRqN0oc9o0aho3YOQfjTKC0AuKnC6NXbTA0PKORhlBtgs/p0mjhiarBB/zjEYbvRlGmjR2bYaRZzQqMfVmGOnRqIuAkV80oJtRF7ErHRolamwzjHyiUdFE0Fu672nQaMdoecSu/KEhKyaIrVeeOo0STB1paPlDo6KYKI8S2EmWhgz1NlXwpYQkEAztU0bwbZjGwHLK5fwgKqslyqPtT5aGC40rDeBT//6YgwF8RxjtxBkuVjP7iRPRYM/2AiPOiJ4ly5JjWFQYidOQARX8D7hGkGGY9T88U3Am4hoB3Sf3IRqDP+LOWkzG9r89jgarpCu75JKr1ZEVXkiJ0oC/9vQRTffC9JGfcIcR//jRi/GB+x3/pZscR0MinG0oTzi5SCAKAn+X8mBc5iUnsbYYXyVsG88DV3HntcA0Gqtuxctvz4Du17bqzrXz8BbhaZgENFIfmsy4GrGYMBKn4fr5xejPzTpYb9x6Ru9l4OVeO2MwhGyDi+txtgF4GldzlkYroVfE/DJhGj58xIivANd+xQ/P/ruZmb7Q6W2wvHd2L4DV9/gbXffYwBN8+eNfrmgtn762ge+D0pQ9RaG8CjYUnPXwMVfWAyt/Rta4qc8aqYRpqGxT8D/g/x/1L7+qbBqVrQf44f/eIc2qzWbTPQ+w8O3j3xZU8K0Pmkm6FxTWwGIKzZOxRef7/foQ/JfsdbwX7ZnAzwHV2v8SwmjGViXbwiqIzfWxCeeu28cPslOhljVUr0ohdjkujVX72OwYmB1jn9p7wETf6BiaBr8WBA8gB/bYRURD1fdkBd7tz7B2UfcwSRrtGBajceKUoi86YbeOzdqeMqv2ZR13XfAq4JUpnzoHllmrZsC+LJZKZMTHJib2ataCEz2zLbp75451OVwr2pcB/nZVrXG2AaZXQN1vf5SIF6QcS2bksYmM1VLzSo2G76i/2uHCO6Ys5ncLvhZ4XRBQzyzOuM49DBrxit1jq2LZLtND0ES/thxgZr84dYS5FwTXXt0+vE5DG6bxZxPxm7tEVEWldKX4EUKVE7Vbuiap0zCbbXusuB3+uM3W31FKg/ay+8sR7cuxanjzwSvDnaaDzTpjM+PCx8VuPO8RHatx4ftVLwPQK7o3A75/BX3CyRnTQYffAwCkwfZBGn/Q9G9/qMWzDGiKSDAfgaBpurhCpFRJ0Ogz7OnowDl1wMu5ZB2DXgw0edA9Alz4HPxF518Zcaf38RcBYwszZfq6V+Rkqsufv9bdwM8D7+cdL5hJaBtjgx8B9h/fjKPEtUNu97jvCJh0P8KLPv1ZLq5Suj3OESG1VdJUcbxrjUtDBgx7LPghjoP7kNXCLQbjG7L9NeM6A7TvXnQsAHRd0DY+P+meuuv0XvLfMX/rvhK3Jt3cM2K7uLpd+ZJv2rh0LTWhQqk0okq43iiqpanSeAeJ0fAYbB123h7wfrvdYFj/pnvFs7bhraXW41vdnA8/0YNe2dBOC7rRMIIVrYyREm1T2jG6iU6VhtliPeTmMBzCOyx7QMRB2gmr4FpWM7SUEkbEPyYxGrJygi6TYUnTMHsMdjt/X+DujpN9fQn8rUxJMhoyPQEPq0iOhsXiPhW6MU7tsWY7J0E6Gm16LlKUAA0K9tpkHo/d2h/icLLfliurZklEow3DWtF7AjT+9a/+fncIhNVqyL5BCCQNjUoslN0gRsNs3mPtCDcY0B5yCUNIktBoJcLZDTFoGPrsJ8M3xv/9YPN4ki3mB5IENMpayfV4QCQN3rMO1ZNui8WAalFVqoXNuNKnUUZjTeuthICGwLPGO+x7PGFPKpfHU9KmUUlgJR5L+BOiIfSsD7lDnvWGtjONSpKSW3A89MN7+n55Ft2z3tD2pVGhh/4nrBesyLO2rDecUTzrDW1bGhXFROmvEEG/dd2zfvZvQ5yWc7vSkFNEU7jBQJ61x5ysZ55rSoOGXE1UAUjj1MmNinLH0mjiXa49+CHBzp1Ko5So5cejOnD3xt6dSaNOT+jD224UxQ1pR9KoU5Ot69dkxvH1L3YijXZaLRyCEXTKdyCNKpKONYSdEg3txBQAppcOyJX7rArRhZSNDbFGSbQXf/8yfpg8SSVPo4IiqJgx9JRoKA84uNmNA3e5CcDsxR8bUFT/1p8He7VfO2KcRjkfAM+D8f5Ykkqaxi7ocsUeUEicxoANWsTEninAWmxoDMM1AlZ/5WhMj4Du42iUQAcJxUzyUM6PmeqlzpVKlkaRmmwSOTRxGoP4C8fS8dnTuu/HR3EHCAMAXM4PWszDdxQlU9yONbdP+empLsnn/SVJQ45hokPYSdA4CkzVp+7jCpxRItt4t04jtNDL4D5xGvMBIy71QknJ0dCTROwUIKQkaHwETAcCQGbCnUbcwU/wRDRYzfQ5MDmu9RhxZnAODb1Gl/LBGLi3Er/wSSkpGo1Eqfj4ezI0TgMwi7uvABf+40EH94wF1yP8jvPejPLlN48ZaBm3cLwTJZxsOn9pUXgTtjgyqQPNSdBQqLnZsaJK3d8Y4IdWtfW89d/ma09TRDqUArp9GXy0TeI0FETE1IpoSp2GapQbJB7gR1i1T3k/Y2AxYpBYXkxQcZJv0lBiNOpQyg5WFP/QzPuiFVUYoY+TIpKyEqJBU6CKKI2ZTypQQqPSCZxHTHUUpU6kLCkoERp6iiqmqWJ9cQKCh6Z9RBzp4Slip/pmmkY7TRCJpjqRsKDiuVAURSZ4rth/goqTaJdBGu0YVlZTJEtMNWQpEPsetBHFNQmeK5ZK6VJZhrrBcWm0Y1FmM8VUvFpUganF3bf4gk5PmmeIrXg02tTqZFJn49BQEIk0TKJq3Ai6Sa84NGpoOqk84jg0Ssl073d9Bi0jHo2ayInC8SROozT937W0Nt0ziEmURg1BJrkKnCgNfXzPPssSpdGIYPiRxyx8nmEfSuiePRPtH5ztFTHkIjKTRi6JxGiUcx0Trk89eHS9v6DiZufBvuXlb06jLtXsoxaU08z+7dEV2BmPnS9aghFxOsDZlwiNJoJLGV+a8RvA4JyGRY9q0/b1gOGA0sbudvj26W6vAKDc7eCCNN0Lqpe9Rrw4Fg2FGst5GCI0ynkYoLvlzYle3xw4a3m4oJo/c9Y57FhbYHHd9E00KQklObMHHUB17RWYnLmBfxyDxi4KS9fR+ACKSUNOhiYTwDvl9gqkMWt/ux9ZgeraqSsoSuW6iZ4JCowtPI1hURq7qATCAdlXLBoKIux1dfM0buBT0zyN4WXcyeKM9wKa64Omad1AgZrJcTD/KiaNYkIstpwzikFDsTFVeOnPk7hz8Kjs5eu3c+Dd42+dzwPeFk+1Q3n3xy6nEde4Lt0dBw8Cxq6fLuli1RtVRGumLkBSRaehIDemppllZjMa/lLBDfhiRivWmcHaebSDW4oZ7kIBOzPcH6NNqSK3LmORk4pKQ6aP60GH/I2zfNhyNsjvje5vyDEqU8EqiRWVRmnKnYFovmgdsXURjhxVFBoyfep3eRQadeq0+60fTFFoNKbRnYhCo5bMXIxbam2lUUKmUf9vpVEafYWT3NQWGiUYtiv100XSUGU0OCO5ImmUbF3gKhlF0oD91tydcbBVETTa0uxoRtCQY+r8cDRC2kxjF51mY7iZhpzMh66aQJto1ESuYpe0NtGoqI2T35BzEtKIXN8wBQlpVFD50VUTSEhDT6Td6xbSyD8YQhpNEgTnBTQq8w+GgEYTQac/nrdBA/Zb0/BbsqR1GoJ1lNPQOo2ifOnEb1KYhgKLt4pIQgrTKEt/vDUbCtFQkNIkiIRo1BFYcmN0OSKehgIjpel1h2ioifzptwrF0aiRLATB02glMjpamjlxNBoJqeIxHA3xleVyWYhGGrGuSCEa8viZcOsyfRZtUsVstpalhTRSj4JuVQXW2EbGbU5We8Jb3iENe/0KGuPVPvycCzyvvu0F6HGAWRFGpRP426IKkiJIDoZZ5p/i1mb0eBj04tGoPFNA62E9GvavcTPcgxgszYCzP51DW90LyvoxAIwdb88D1VcO6YqUjDCKlnLgR0ZSoXVJuu/Y8f6fcMb7+v1enevxw9OeycW3QSP+893D/i9ej91avH5OB8BwL2cfgBvH5XPKJ88DcC0oYZmSKn28nMYk0xfpUO+kewE9dG44oJ2w487JoHfEiL+5PmRsZnz7wHdBwE6MNkNTeRCmoR2GNGbCNCaz8xTmVjrRTNAEpabAOo3vEI2lBf8BR/fiMuM7wnjMxhZEA/7080FfMxOyjXPo+DW0L0wjO7ZRQmQsw2RpBNnG84BraBR3vHtx/4r5ryujM0YcUgGuC53vrlzHp+Blz4CJ63uXZfMB35H3DTrXisn65esx8CAby1kXYZnLMGGnAKxG/YzK4PGY6503cIfSYABaA1ruVmuY0hrMqBqFduE3GAymA074rgOTM1r4yXMjG0ud16np6DCiToJJw6FS3XK7o7sQpgbuur18PcH+k8+n8ko9JykB7aK49MfLqPGfFVZb3o+4jCYkfx9XPpXBnP1n6WVU4Sjo81cAbH4w72QQrC3eRXxcjy8PwXZw4C3eCV2ibD9nMZNqDEVBhxfty5CG0s4YFxn2/WIP+MphbNH4TuuAst6hOtgJLbisvhOgfKZtq6pwP3N4hK0OuEZYnDHu1Q33zjbXHHQOfgQG9jLcYtNfoeodPanWFHPacv6raj3wh9LXxl0jpi7G2GDC+/s/qetyDh4FA0cENEzbm0bJRgx3eEH5ANqGCXd4G2TVr4BHhTJAmembKptsOAgbu1XoMyIaOfDs3syoTr3Rz3z3xr0IvAvgifvNJ4zxvnsceYJe92vGiDsHvnWPge+Dvt/73b05/ryT1FVHiM7/5p4Gs97qh12h6ZuZLlaWpBaPdbEWzsmw8RT8oWDERlBieym/MkwyLCljXXmvygKMDckJdZ4GtCVUXRXPoAgj83FIUGJV8Q5GnboAA6qKy8CqKE5yDuM2FUdDlofpNhkRR6O0AIMXolElRfbOtlAVVleZj7lHmVEVUSmyoN1OUxVN5/7k3A+mNoKi2wo4QqqopQlMra+VF5wvTjV17U1qEiPV5ZVleTLpLsOqqCsppUlMTaInVFos2zS0l5TKFK3QPWd3j18+vZ3Hi5ISW+/wxVzmdseJffni4Jl4T2rbMYK2YTrRme1S5IrY3RlYuzVvpR21d2zTMYGCCiqooIIKKihz+n+i1nSwTmNxE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data:image/png;base64,iVBORw0KGgoAAAANSUhEUgAAAQ0AAAC7CAMAAABIKDvmAAACIlBMVEX///8AqzYAAACl2LD3+/gnsk8ArDud1amu3LdBuGDb799hwHjs9++By5LF5cwAqzn///T///sAqjL4//8dsEn///l6yYwuAADy//8Ur0Xk8+css1Lr9u3U7Nk7tls9AAAAAC43AABPu2pqw3+cnJwAABzS0tIAACAAADn/5coAABRYvnEANXH//+4rAAC+48aS0aDk9f/u7u4lAABgYGCkpKQTExOSkpLAwMB5eXmr0d/28edFeJQAACQTAAAAAEW10vLP1slQhaCfeVYdAADC1uDC4PCItMm5lHDHx8cAAE8sLCxHR0dbW1s5OTng4OD03c7oxKIAADVdco6WeWUAQWUUnkUAMVx2pLtoMgAbW42UiHlPTluas8ZujKjRtpIAH0u3pZhgRCTrzq+GXS8ANFBdSBt6YWKNd1ZFVnhNRCMbEx2Uayvg5PHm39fOroV5UBNqYEX//98AQ3M6LBU0HhUgCBxyf3xkhKmuiWuqkFpNAACfxenSxKgAIV1eMQCEo8kAGzVMMAs2DwCWYSFKcJs/PzFSFwBwe4isfkqIlKRtXj1WKB8VEQANIR86QWxiSDogXX4nQltBICuRZCO4rYzkzMF2NgCfkJAATAAAQg1BW1hjIQBdZFMlKTwgJFRKdnVTpDQRgiF0rJmzyLkLZQcAHCxonqQAJwtPIgAKQkuUr9c7VGNRPQAegzsNWyU0kkyMnZt+UihMOiWNbEyBf2k2TlWfAAATeElEQVR4nO2djV8Tx7rHZ5ewhLdsXjaQBQkIEg0YYSMxCasYRUJo0IAvRaAQMdjqqQRf2nvQBohWFPDYU7yVWmu9vb1tb6323CPq/3dndhNYQrJ525gE8vu0yWazLrPfPDvzzDPPzAJQUEEfWO012S5BDqlIXRnaYkf7PxnLalmyrl0YRRdxW8r6cQ1ry3JxsqxaiqKwKrTlvaDxG6ayXZ6sqoSgqfJiorYCgOmbYOLiSLYLlE2VUcXtRGVFI0HLgK+ZAa4dTaNS3V6HwVq0qVgGwOQly6c7moasDSiwcJsC/LY+TTZLkwMS0CioQGOTCjSEKtAQqkBDqAINoQo0hCrQEKpAQ6gCDaEKNIQq0BCqQEOoAg2hCjSEKtAQqkBDqHg0vNGGWLSfOTNTmmwrDg3V7k5w2X1FBzf9F4+jPf6/fX4eXB3/IIX74Fqn4TcYzB7zFGDRoAp6Yc1+DzDuZaZvgmvw4pX264fRccPBG7jTezObZc6cwjS8Q+9bDPP4fvaLN192Gt1v/sPpavl7V6/vgubqDLjFxdJvIxqmAw7wVcC3b3vGk8M0XAuzc2A+CKbvWO8ev33J+vX56RGwtOAb0tzbRIPtQjSMe3XZLHTGtE7jjHVKOx8At8+ZzZqrh+GL6yaicUG3tAC6Z9AhHA1lfQCccPoatrdt3Gq+/2LqQQAYuxY7AkZ88aTDtR/SMB5hBrr+3sIMHlWN3v192QSrjDsPV8B2rzeeB7TVAT/8xVmPB73AWhRVpKC6E34wwxsJeKAgHOD3aMDSTKp/j7VFs6pjOTIcvl6Lut1RW00Xt1f7GcN9uhXg3lT/SNDf8M4pqx2bz3cTqCZ4H2Z1mQMzax3LmQHgzPqi0/uVux2b9lx7Zbr4iHNcXN80oKrYt+/Y7k4jnhu1cjvRKi+STiXonL4Gxjcnu+z+J8PRYL91P2ZgXfw8qH3gqHfA6pijAQ9DCOBN1z1jOuHIHoINldRSNCaVSJpWy9BZvwq4ZryXPNfGvYjG0mGwtOK7YMJHjKdNXc4IGveCsAFXQpc3+2rHKLpdKruQl9AUxtFwrQw7bj/eY+lBtuG81gumz5nw0TP/ObqwlcZ30DYWTBG1SzYkqyWK9aRkOYEVjWEaxhMNOm9Dj80xPac84HANGebHwVW8cxIPqOodKs/kYY/JzviftPRonvQMHj1W7UA+XZYl0xPqmiasTKLTKUiytZanAdYWUFuxrBlYVk1MqZ7AVgOsWnWrVgZMnlc+tVqXjTgza7Uu6r4PgglrD8i+bwstoxWAcqloKNRYCSjmaYj81N457s0V5N6Mc7z30b0gTSFSVlsx0Qiko6EgsCIQpqHyxHTcVR7uzcwfYObdGGA2S1KIlNWmJprQu0Q0oGXIwTqNfFMbppZzG9LQqOQsI19ptJNkG78lCY0mkuLZ5iWNclLdFt6UgEYTQVXwW/lIo5VLHuYlAY0NGHlIo6yRqN0oc9o0aho3YOQfjTKC0AuKnC6NXbTA0PKORhlBtgs/p0mjhiarBB/zjEYbvRlGmjR2bYaRZzQqMfVmGOnRqIuAkV80oJtRF7ErHRolamwzjHyiUdFE0Fu672nQaMdoecSu/KEhKyaIrVeeOo0STB1paPlDo6KYKI8S2EmWhgz1NlXwpYQkEAztU0bwbZjGwHLK5fwgKqslyqPtT5aGC40rDeBT//6YgwF8RxjtxBkuVjP7iRPRYM/2AiPOiJ4ly5JjWFQYidOQARX8D7hGkGGY9T88U3Am4hoB3Sf3IRqDP+LOWkzG9r89jgarpCu75JKr1ZEVXkiJ0oC/9vQRTffC9JGfcIcR//jRi/GB+x3/pZscR0MinG0oTzi5SCAKAn+X8mBc5iUnsbYYXyVsG88DV3HntcA0Gqtuxctvz4Du17bqzrXz8BbhaZgENFIfmsy4GrGYMBKn4fr5xejPzTpYb9x6Ru9l4OVeO2MwhGyDi+txtgF4GldzlkYroVfE/DJhGj58xIivANd+xQ/P/ruZmb7Q6W2wvHd2L4DV9/gbXffYwBN8+eNfrmgtn762ge+D0pQ9RaG8CjYUnPXwMVfWAyt/Rta4qc8aqYRpqGxT8D/g/x/1L7+qbBqVrQf44f/eIc2qzWbTPQ+w8O3j3xZU8K0Pmkm6FxTWwGIKzZOxRef7/foQ/JfsdbwX7ZnAzwHV2v8SwmjGViXbwiqIzfWxCeeu28cPslOhljVUr0ohdjkujVX72OwYmB1jn9p7wETf6BiaBr8WBA8gB/bYRURD1fdkBd7tz7B2UfcwSRrtGBajceKUoi86YbeOzdqeMqv2ZR13XfAq4JUpnzoHllmrZsC+LJZKZMTHJib2ataCEz2zLbp75451OVwr2pcB/nZVrXG2AaZXQN1vf5SIF6QcS2bksYmM1VLzSo2G76i/2uHCO6Ys5ncLvhZ4XRBQzyzOuM49DBrxit1jq2LZLtND0ES/thxgZr84dYS5FwTXXt0+vE5DG6bxZxPxm7tEVEWldKX4EUKVE7Vbuiap0zCbbXusuB3+uM3W31FKg/ay+8sR7cuxanjzwSvDnaaDzTpjM+PCx8VuPO8RHatx4ftVLwPQK7o3A75/BX3CyRnTQYffAwCkwfZBGn/Q9G9/qMWzDGiKSDAfgaBpurhCpFRJ0Ogz7OnowDl1wMu5ZB2DXgw0edA9Alz4HPxF518Zcaf38RcBYwszZfq6V+Rkqsufv9bdwM8D7+cdL5hJaBtjgx8B9h/fjKPEtUNu97jvCJh0P8KLPv1ZLq5Suj3OESG1VdJUcbxrjUtDBgx7LPghjoP7kNXCLQbjG7L9NeM6A7TvXnQsAHRd0DY+P+meuuv0XvLfMX/rvhK3Jt3cM2K7uLpd+ZJv2rh0LTWhQqk0okq43iiqpanSeAeJ0fAYbB123h7wfrvdYFj/pnvFs7bhraXW41vdnA8/0YNe2dBOC7rRMIIVrYyREm1T2jG6iU6VhtliPeTmMBzCOyx7QMRB2gmr4FpWM7SUEkbEPyYxGrJygi6TYUnTMHsMdjt/X+DujpN9fQn8rUxJMhoyPQEPq0iOhsXiPhW6MU7tsWY7J0E6Gm16LlKUAA0K9tpkHo/d2h/icLLfliurZklEow3DWtF7AjT+9a/+fncIhNVqyL5BCCQNjUoslN0gRsNs3mPtCDcY0B5yCUNIktBoJcLZDTFoGPrsJ8M3xv/9YPN4ki3mB5IENMpayfV4QCQN3rMO1ZNui8WAalFVqoXNuNKnUUZjTeuthICGwLPGO+x7PGFPKpfHU9KmUUlgJR5L+BOiIfSsD7lDnvWGtjONSpKSW3A89MN7+n55Ft2z3tD2pVGhh/4nrBesyLO2rDecUTzrDW1bGhXFROmvEEG/dd2zfvZvQ5yWc7vSkFNEU7jBQJ61x5ysZ55rSoOGXE1UAUjj1MmNinLH0mjiXa49+CHBzp1Ko5So5cejOnD3xt6dSaNOT+jD224UxQ1pR9KoU5Ot69dkxvH1L3YijXZaLRyCEXTKdyCNKpKONYSdEg3txBQAppcOyJX7rArRhZSNDbFGSbQXf/8yfpg8SSVPo4IiqJgx9JRoKA84uNmNA3e5CcDsxR8bUFT/1p8He7VfO2KcRjkfAM+D8f5Ykkqaxi7ocsUeUEicxoANWsTEninAWmxoDMM1AlZ/5WhMj4Du42iUQAcJxUzyUM6PmeqlzpVKlkaRmmwSOTRxGoP4C8fS8dnTuu/HR3EHCAMAXM4PWszDdxQlU9yONbdP+empLsnn/SVJQ45hokPYSdA4CkzVp+7jCpxRItt4t04jtNDL4D5xGvMBIy71QknJ0dCTROwUIKQkaHwETAcCQGbCnUbcwU/wRDRYzfQ5MDmu9RhxZnAODb1Gl/LBGLi3Er/wSSkpGo1Eqfj4ezI0TgMwi7uvABf+40EH94wF1yP8jvPejPLlN48ZaBm3cLwTJZxsOn9pUXgTtjgyqQPNSdBQqLnZsaJK3d8Y4IdWtfW89d/ma09TRDqUArp9GXy0TeI0FETE1IpoSp2GapQbJB7gR1i1T3k/Y2AxYpBYXkxQcZJv0lBiNOpQyg5WFP/QzPuiFVUYoY+TIpKyEqJBU6CKKI2ZTypQQqPSCZxHTHUUpU6kLCkoERp6iiqmqWJ9cQKCh6Z9RBzp4Slip/pmmkY7TRCJpjqRsKDiuVAURSZ4rth/goqTaJdBGu0YVlZTJEtMNWQpEPsetBHFNQmeK5ZK6VJZhrrBcWm0Y1FmM8VUvFpUganF3bf4gk5PmmeIrXg02tTqZFJn49BQEIk0TKJq3Ai6Sa84NGpoOqk84jg0Ssl073d9Bi0jHo2ayInC8SROozT937W0Nt0ziEmURg1BJrkKnCgNfXzPPssSpdGIYPiRxyx8nmEfSuiePRPtH5ztFTHkIjKTRi6JxGiUcx0Trk89eHS9v6DiZufBvuXlb06jLtXsoxaU08z+7dEV2BmPnS9aghFxOsDZlwiNJoJLGV+a8RvA4JyGRY9q0/b1gOGA0sbudvj26W6vAKDc7eCCNN0Lqpe9Rrw4Fg2FGst5GCI0ynkYoLvlzYle3xw4a3m4oJo/c9Y57FhbYHHd9E00KQklObMHHUB17RWYnLmBfxyDxi4KS9fR+ACKSUNOhiYTwDvl9gqkMWt/ux9ZgeraqSsoSuW6iZ4JCowtPI1hURq7qATCAdlXLBoKIux1dfM0buBT0zyN4WXcyeKM9wKa64Omad1AgZrJcTD/KiaNYkIstpwzikFDsTFVeOnPk7hz8Kjs5eu3c+Dd42+dzwPeFk+1Q3n3xy6nEde4Lt0dBw8Cxq6fLuli1RtVRGumLkBSRaehIDemppllZjMa/lLBDfhiRivWmcHaebSDW4oZ7kIBOzPcH6NNqSK3LmORk4pKQ6aP60GH/I2zfNhyNsjvje5vyDEqU8EqiRWVRmnKnYFovmgdsXURjhxVFBoyfep3eRQadeq0+60fTFFoNKbRnYhCo5bMXIxbam2lUUKmUf9vpVEafYWT3NQWGiUYtiv100XSUGU0OCO5ImmUbF3gKhlF0oD91tydcbBVETTa0uxoRtCQY+r8cDRC2kxjF51mY7iZhpzMh66aQJto1ESuYpe0NtGoqI2T35BzEtKIXN8wBQlpVFD50VUTSEhDT6Td6xbSyD8YQhpNEgTnBTQq8w+GgEYTQac/nrdBA/Zb0/BbsqR1GoJ1lNPQOo2ifOnEb1KYhgKLt4pIQgrTKEt/vDUbCtFQkNIkiIRo1BFYcmN0OSKehgIjpel1h2ioifzptwrF0aiRLATB02glMjpamjlxNBoJqeIxHA3xleVyWYhGGrGuSCEa8viZcOsyfRZtUsVstpalhTRSj4JuVQXW2EbGbU5We8Jb3iENe/0KGuPVPvycCzyvvu0F6HGAWRFGpRP426IKkiJIDoZZ5p/i1mb0eBj04tGoPFNA62E9GvavcTPcgxgszYCzP51DW90LyvoxAIwdb88D1VcO6YqUjDCKlnLgR0ZSoXVJuu/Y8f6fcMb7+v1enevxw9OeycW3QSP+893D/i9ej91avH5OB8BwL2cfgBvH5XPKJ88DcC0oYZmSKn28nMYk0xfpUO+kewE9dG44oJ2w487JoHfEiL+5PmRsZnz7wHdBwE6MNkNTeRCmoR2GNGbCNCaz8xTmVjrRTNAEpabAOo3vEI2lBf8BR/fiMuM7wnjMxhZEA/7080FfMxOyjXPo+DW0L0wjO7ZRQmQsw2RpBNnG84BraBR3vHtx/4r5ryujM0YcUgGuC53vrlzHp+Blz4CJ63uXZfMB35H3DTrXisn65esx8CAby1kXYZnLMGGnAKxG/YzK4PGY6503cIfSYABaA1ruVmuY0hrMqBqFduE3GAymA074rgOTM1r4yXMjG0ud16np6DCiToJJw6FS3XK7o7sQpgbuur18PcH+k8+n8ko9JykB7aK49MfLqPGfFVZb3o+4jCYkfx9XPpXBnP1n6WVU4Sjo81cAbH4w72QQrC3eRXxcjy8PwXZw4C3eCV2ibD9nMZNqDEVBhxfty5CG0s4YFxn2/WIP+MphbNH4TuuAst6hOtgJLbisvhOgfKZtq6pwP3N4hK0OuEZYnDHu1Q33zjbXHHQOfgQG9jLcYtNfoeodPanWFHPacv6raj3wh9LXxl0jpi7G2GDC+/s/qetyDh4FA0cENEzbm0bJRgx3eEH5ANqGCXd4G2TVr4BHhTJAmembKptsOAgbu1XoMyIaOfDs3syoTr3Rz3z3xr0IvAvgifvNJ4zxvnsceYJe92vGiDsHvnWPge+Dvt/73b05/ryT1FVHiM7/5p4Gs97qh12h6ZuZLlaWpBaPdbEWzsmw8RT8oWDERlBieym/MkwyLCljXXmvygKMDckJdZ4GtCVUXRXPoAgj83FIUGJV8Q5GnboAA6qKy8CqKE5yDuM2FUdDlofpNhkRR6O0AIMXolElRfbOtlAVVleZj7lHmVEVUSmyoN1OUxVN5/7k3A+mNoKi2wo4QqqopQlMra+VF5wvTjV17U1qEiPV5ZVleTLpLsOqqCsppUlMTaInVFos2zS0l5TKFK3QPWd3j18+vZ3Hi5ISW+/wxVzmdseJffni4Jl4T2rbMYK2YTrRme1S5IrY3RlYuzVvpR21d2zTMYGCCiqooIIKKihz+n+i1nSwTmNxE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28800"/>
            <a:ext cx="36290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01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8229600" cy="5791200"/>
          </a:xfrm>
        </p:spPr>
      </p:pic>
    </p:spTree>
    <p:extLst>
      <p:ext uri="{BB962C8B-B14F-4D97-AF65-F5344CB8AC3E}">
        <p14:creationId xmlns:p14="http://schemas.microsoft.com/office/powerpoint/2010/main" val="21640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direct coding technique is simple, and it also supports various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7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HSV color model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39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HSV color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IN" dirty="0"/>
              <a:t>HSV stands for Hue, Saturation, and </a:t>
            </a:r>
            <a:r>
              <a:rPr lang="en-IN" dirty="0" smtClean="0"/>
              <a:t>Value</a:t>
            </a:r>
          </a:p>
          <a:p>
            <a:r>
              <a:rPr lang="en-IN" dirty="0" smtClean="0"/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524000"/>
            <a:ext cx="80962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6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7848600" cy="388620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57400"/>
            <a:ext cx="3581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6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4800"/>
            <a:ext cx="7010399" cy="6172200"/>
          </a:xfrm>
        </p:spPr>
      </p:pic>
    </p:spTree>
    <p:extLst>
      <p:ext uri="{BB962C8B-B14F-4D97-AF65-F5344CB8AC3E}">
        <p14:creationId xmlns:p14="http://schemas.microsoft.com/office/powerpoint/2010/main" val="16524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hue?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Hues </a:t>
            </a:r>
            <a:r>
              <a:rPr lang="en-IN" dirty="0"/>
              <a:t>are the three primary </a:t>
            </a:r>
            <a:r>
              <a:rPr lang="en-IN" dirty="0" err="1"/>
              <a:t>colors</a:t>
            </a:r>
            <a:r>
              <a:rPr lang="en-IN" dirty="0"/>
              <a:t> (red, blue, and yellow) and the three secondary </a:t>
            </a:r>
            <a:r>
              <a:rPr lang="en-IN" dirty="0" err="1"/>
              <a:t>colors</a:t>
            </a:r>
            <a:r>
              <a:rPr lang="en-IN" dirty="0"/>
              <a:t> (orange, green, and violet) that appear in the </a:t>
            </a:r>
            <a:r>
              <a:rPr lang="en-IN" dirty="0" err="1"/>
              <a:t>color</a:t>
            </a:r>
            <a:r>
              <a:rPr lang="en-IN" dirty="0"/>
              <a:t> wheel or </a:t>
            </a:r>
            <a:r>
              <a:rPr lang="en-IN" dirty="0" err="1"/>
              <a:t>color</a:t>
            </a:r>
            <a:r>
              <a:rPr lang="en-IN" dirty="0"/>
              <a:t> circle. </a:t>
            </a:r>
            <a:endParaRPr lang="en-IN" dirty="0" smtClean="0"/>
          </a:p>
          <a:p>
            <a:r>
              <a:rPr lang="en-IN" dirty="0" smtClean="0"/>
              <a:t>When we </a:t>
            </a:r>
            <a:r>
              <a:rPr lang="en-IN" dirty="0"/>
              <a:t>refer to hue, </a:t>
            </a:r>
            <a:r>
              <a:rPr lang="en-IN" dirty="0" smtClean="0"/>
              <a:t>we </a:t>
            </a:r>
            <a:r>
              <a:rPr lang="en-IN" dirty="0"/>
              <a:t>are referring to pure </a:t>
            </a:r>
            <a:r>
              <a:rPr lang="en-IN" dirty="0" err="1"/>
              <a:t>color</a:t>
            </a:r>
            <a:r>
              <a:rPr lang="en-IN" dirty="0"/>
              <a:t>, or the visible spectrum of basic </a:t>
            </a:r>
            <a:r>
              <a:rPr lang="en-IN" dirty="0" err="1"/>
              <a:t>colors</a:t>
            </a:r>
            <a:r>
              <a:rPr lang="en-IN" dirty="0"/>
              <a:t> that can be seen in a rainbow.</a:t>
            </a:r>
          </a:p>
        </p:txBody>
      </p:sp>
    </p:spTree>
    <p:extLst>
      <p:ext uri="{BB962C8B-B14F-4D97-AF65-F5344CB8AC3E}">
        <p14:creationId xmlns:p14="http://schemas.microsoft.com/office/powerpoint/2010/main" val="15851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saturation?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Color</a:t>
            </a:r>
            <a:r>
              <a:rPr lang="en-IN" dirty="0"/>
              <a:t> saturation is the purity and intensity of a </a:t>
            </a:r>
            <a:r>
              <a:rPr lang="en-IN" dirty="0" err="1"/>
              <a:t>color</a:t>
            </a:r>
            <a:r>
              <a:rPr lang="en-IN" dirty="0"/>
              <a:t> as displayed in an image.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higher the saturation of a </a:t>
            </a:r>
            <a:r>
              <a:rPr lang="en-IN" dirty="0" err="1"/>
              <a:t>color</a:t>
            </a:r>
            <a:r>
              <a:rPr lang="en-IN" dirty="0"/>
              <a:t>, the more vivid and intense it is.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lower a </a:t>
            </a:r>
            <a:r>
              <a:rPr lang="en-IN" dirty="0" err="1"/>
              <a:t>color’s</a:t>
            </a:r>
            <a:r>
              <a:rPr lang="en-IN" dirty="0"/>
              <a:t> saturation,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closer it is to pure </a:t>
            </a:r>
            <a:r>
              <a:rPr lang="en-IN" dirty="0" err="1"/>
              <a:t>gray</a:t>
            </a:r>
            <a:r>
              <a:rPr lang="en-IN" dirty="0"/>
              <a:t> on the </a:t>
            </a:r>
            <a:r>
              <a:rPr lang="en-IN" dirty="0" err="1"/>
              <a:t>grayscale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06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</a:t>
            </a:r>
            <a:r>
              <a:rPr lang="en-IN" dirty="0" err="1"/>
              <a:t>Color</a:t>
            </a:r>
            <a:r>
              <a:rPr lang="en-IN" dirty="0"/>
              <a:t> Value?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err="1" smtClean="0"/>
              <a:t>Color</a:t>
            </a:r>
            <a:r>
              <a:rPr lang="en-IN" dirty="0" smtClean="0"/>
              <a:t> </a:t>
            </a:r>
            <a:r>
              <a:rPr lang="en-IN" dirty="0"/>
              <a:t>value refers to the relative lightness or darkness of a </a:t>
            </a:r>
            <a:r>
              <a:rPr lang="en-IN" dirty="0" err="1"/>
              <a:t>color</a:t>
            </a:r>
            <a:r>
              <a:rPr lang="en-IN" dirty="0"/>
              <a:t>. </a:t>
            </a:r>
            <a:endParaRPr lang="en-IN" dirty="0" smtClean="0"/>
          </a:p>
          <a:p>
            <a:pPr fontAlgn="base"/>
            <a:r>
              <a:rPr lang="en-IN" dirty="0" smtClean="0"/>
              <a:t>We </a:t>
            </a:r>
            <a:r>
              <a:rPr lang="en-IN" dirty="0"/>
              <a:t>perceive </a:t>
            </a:r>
            <a:r>
              <a:rPr lang="en-IN" dirty="0" err="1"/>
              <a:t>color</a:t>
            </a:r>
            <a:r>
              <a:rPr lang="en-IN" dirty="0"/>
              <a:t> value based on the quantity of light reflected off of a surface and absorbed by the human eye. </a:t>
            </a:r>
            <a:endParaRPr lang="en-IN" dirty="0" smtClean="0"/>
          </a:p>
          <a:p>
            <a:pPr fontAlgn="base"/>
            <a:r>
              <a:rPr lang="en-IN" dirty="0" smtClean="0"/>
              <a:t>We </a:t>
            </a:r>
            <a:r>
              <a:rPr lang="en-IN" dirty="0"/>
              <a:t>refer to the intensity of the light that reaches the eye as “luminance.”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9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HSV </a:t>
            </a:r>
            <a:r>
              <a:rPr lang="en-IN" dirty="0" smtClean="0"/>
              <a:t> </a:t>
            </a:r>
            <a:r>
              <a:rPr lang="en-IN" dirty="0"/>
              <a:t>cylindrical </a:t>
            </a:r>
            <a:r>
              <a:rPr lang="en-IN" dirty="0" err="1"/>
              <a:t>color</a:t>
            </a:r>
            <a:r>
              <a:rPr lang="en-IN" dirty="0"/>
              <a:t> model </a:t>
            </a:r>
            <a:r>
              <a:rPr lang="en-IN" dirty="0" smtClean="0"/>
              <a:t>remaps </a:t>
            </a:r>
            <a:r>
              <a:rPr lang="en-IN" dirty="0"/>
              <a:t>the RGB primary </a:t>
            </a:r>
            <a:r>
              <a:rPr lang="en-IN" dirty="0" err="1"/>
              <a:t>colors</a:t>
            </a:r>
            <a:r>
              <a:rPr lang="en-IN" dirty="0"/>
              <a:t> into dimensions that are easier for humans to understand. </a:t>
            </a:r>
          </a:p>
          <a:p>
            <a:endParaRPr lang="en-IN" dirty="0"/>
          </a:p>
          <a:p>
            <a:r>
              <a:rPr lang="en-IN" dirty="0"/>
              <a:t>Hue specifies the angle of the </a:t>
            </a:r>
            <a:r>
              <a:rPr lang="en-IN" dirty="0" err="1"/>
              <a:t>color</a:t>
            </a:r>
            <a:r>
              <a:rPr lang="en-IN" dirty="0"/>
              <a:t> on the RGB </a:t>
            </a:r>
            <a:r>
              <a:rPr lang="en-IN" dirty="0" err="1"/>
              <a:t>color</a:t>
            </a:r>
            <a:r>
              <a:rPr lang="en-IN" dirty="0"/>
              <a:t> circle.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0° hue results in red, 120° results in green, and 240° results in blue.</a:t>
            </a:r>
          </a:p>
          <a:p>
            <a:r>
              <a:rPr lang="en-IN" dirty="0"/>
              <a:t>Saturation controls the amount of </a:t>
            </a:r>
            <a:r>
              <a:rPr lang="en-IN" dirty="0" err="1"/>
              <a:t>color</a:t>
            </a:r>
            <a:r>
              <a:rPr lang="en-IN" dirty="0"/>
              <a:t> used. </a:t>
            </a:r>
            <a:r>
              <a:rPr lang="en-IN" dirty="0" smtClean="0"/>
              <a:t>A </a:t>
            </a:r>
            <a:r>
              <a:rPr lang="en-IN" dirty="0" err="1"/>
              <a:t>color</a:t>
            </a:r>
            <a:r>
              <a:rPr lang="en-IN" dirty="0"/>
              <a:t> with 100% saturation will be the purest </a:t>
            </a:r>
            <a:r>
              <a:rPr lang="en-IN" dirty="0" err="1"/>
              <a:t>color</a:t>
            </a:r>
            <a:r>
              <a:rPr lang="en-IN" dirty="0"/>
              <a:t> possible, while 0% saturation yields </a:t>
            </a:r>
            <a:r>
              <a:rPr lang="en-IN" dirty="0" err="1"/>
              <a:t>grayscale</a:t>
            </a:r>
            <a:r>
              <a:rPr lang="en-IN" dirty="0"/>
              <a:t>.</a:t>
            </a:r>
          </a:p>
          <a:p>
            <a:r>
              <a:rPr lang="en-IN" dirty="0"/>
              <a:t>Value controls the brightness of the </a:t>
            </a:r>
            <a:r>
              <a:rPr lang="en-IN" dirty="0" err="1"/>
              <a:t>color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 err="1"/>
              <a:t>color</a:t>
            </a:r>
            <a:r>
              <a:rPr lang="en-IN" dirty="0"/>
              <a:t> with 0% brightness is pure black while a </a:t>
            </a:r>
            <a:r>
              <a:rPr lang="en-IN" dirty="0" err="1"/>
              <a:t>color</a:t>
            </a:r>
            <a:r>
              <a:rPr lang="en-IN" dirty="0"/>
              <a:t> with 100% brightness has no black mixed into the </a:t>
            </a:r>
            <a:r>
              <a:rPr lang="en-IN" dirty="0" err="1"/>
              <a:t>color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Because </a:t>
            </a:r>
            <a:r>
              <a:rPr lang="en-IN" dirty="0"/>
              <a:t>this dimension is often referred to as brightness, the HSV </a:t>
            </a:r>
            <a:r>
              <a:rPr lang="en-IN" dirty="0" err="1"/>
              <a:t>color</a:t>
            </a:r>
            <a:r>
              <a:rPr lang="en-IN" dirty="0"/>
              <a:t> model is sometimes called </a:t>
            </a:r>
            <a:r>
              <a:rPr lang="en-IN" dirty="0" smtClean="0"/>
              <a:t>HSB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4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5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458200" cy="6019800"/>
          </a:xfrm>
        </p:spPr>
      </p:pic>
    </p:spTree>
    <p:extLst>
      <p:ext uri="{BB962C8B-B14F-4D97-AF65-F5344CB8AC3E}">
        <p14:creationId xmlns:p14="http://schemas.microsoft.com/office/powerpoint/2010/main" val="41717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Hue, Saturation, and Value Aspects of </a:t>
            </a:r>
            <a:r>
              <a:rPr lang="en-IN" dirty="0" err="1"/>
              <a:t>Color</a:t>
            </a:r>
            <a:r>
              <a:rPr lang="en-IN" dirty="0"/>
              <a:t> </a:t>
            </a:r>
            <a:r>
              <a:rPr lang="en-IN" dirty="0" smtClean="0"/>
              <a:t>can Affect our Photography.</a:t>
            </a:r>
            <a:endParaRPr lang="en-IN" dirty="0"/>
          </a:p>
          <a:p>
            <a:r>
              <a:rPr lang="en-IN" dirty="0"/>
              <a:t>Adjusting the hue, saturation, and value can greatly impact the overall composition of </a:t>
            </a:r>
            <a:r>
              <a:rPr lang="en-IN" dirty="0" smtClean="0"/>
              <a:t>our </a:t>
            </a:r>
            <a:r>
              <a:rPr lang="en-IN" dirty="0"/>
              <a:t>images. </a:t>
            </a:r>
            <a:endParaRPr lang="en-IN" dirty="0" smtClean="0"/>
          </a:p>
          <a:p>
            <a:r>
              <a:rPr lang="en-IN" dirty="0" smtClean="0"/>
              <a:t>Even </a:t>
            </a:r>
            <a:r>
              <a:rPr lang="en-IN" dirty="0"/>
              <a:t>the smallest adjustment can affect the way </a:t>
            </a:r>
            <a:r>
              <a:rPr lang="en-IN" dirty="0" smtClean="0"/>
              <a:t>our </a:t>
            </a:r>
            <a:r>
              <a:rPr lang="en-IN" dirty="0"/>
              <a:t>photograph is perceived by the viewer.</a:t>
            </a:r>
          </a:p>
        </p:txBody>
      </p:sp>
    </p:spTree>
    <p:extLst>
      <p:ext uri="{BB962C8B-B14F-4D97-AF65-F5344CB8AC3E}">
        <p14:creationId xmlns:p14="http://schemas.microsoft.com/office/powerpoint/2010/main" val="310788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demo of HSV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https://programmingdesignsystems.com/color/color-models-and-color-spaces/index.html</a:t>
            </a:r>
          </a:p>
        </p:txBody>
      </p:sp>
    </p:spTree>
    <p:extLst>
      <p:ext uri="{BB962C8B-B14F-4D97-AF65-F5344CB8AC3E}">
        <p14:creationId xmlns:p14="http://schemas.microsoft.com/office/powerpoint/2010/main" val="15340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8153399" cy="5867400"/>
          </a:xfrm>
        </p:spPr>
      </p:pic>
    </p:spTree>
    <p:extLst>
      <p:ext uri="{BB962C8B-B14F-4D97-AF65-F5344CB8AC3E}">
        <p14:creationId xmlns:p14="http://schemas.microsoft.com/office/powerpoint/2010/main" val="31157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8600"/>
            <a:ext cx="8686800" cy="6324600"/>
          </a:xfrm>
        </p:spPr>
      </p:pic>
    </p:spTree>
    <p:extLst>
      <p:ext uri="{BB962C8B-B14F-4D97-AF65-F5344CB8AC3E}">
        <p14:creationId xmlns:p14="http://schemas.microsoft.com/office/powerpoint/2010/main" val="6776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7200"/>
            <a:ext cx="7772400" cy="5257799"/>
          </a:xfrm>
        </p:spPr>
      </p:pic>
    </p:spTree>
    <p:extLst>
      <p:ext uri="{BB962C8B-B14F-4D97-AF65-F5344CB8AC3E}">
        <p14:creationId xmlns:p14="http://schemas.microsoft.com/office/powerpoint/2010/main" val="40341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458200" cy="6324600"/>
          </a:xfrm>
        </p:spPr>
      </p:pic>
    </p:spTree>
    <p:extLst>
      <p:ext uri="{BB962C8B-B14F-4D97-AF65-F5344CB8AC3E}">
        <p14:creationId xmlns:p14="http://schemas.microsoft.com/office/powerpoint/2010/main" val="6474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2000"/>
            <a:ext cx="7086600" cy="5410200"/>
          </a:xfrm>
        </p:spPr>
      </p:pic>
    </p:spTree>
    <p:extLst>
      <p:ext uri="{BB962C8B-B14F-4D97-AF65-F5344CB8AC3E}">
        <p14:creationId xmlns:p14="http://schemas.microsoft.com/office/powerpoint/2010/main" val="16262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152400"/>
            <a:ext cx="8991599" cy="6400800"/>
          </a:xfrm>
        </p:spPr>
      </p:pic>
    </p:spTree>
    <p:extLst>
      <p:ext uri="{BB962C8B-B14F-4D97-AF65-F5344CB8AC3E}">
        <p14:creationId xmlns:p14="http://schemas.microsoft.com/office/powerpoint/2010/main" val="25877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8E31DB-D3E4-494F-87E5-8246F1018EE5}"/>
</file>

<file path=customXml/itemProps2.xml><?xml version="1.0" encoding="utf-8"?>
<ds:datastoreItem xmlns:ds="http://schemas.openxmlformats.org/officeDocument/2006/customXml" ds:itemID="{96E772F5-2DBE-4AD1-B53A-8669149ADB3F}"/>
</file>

<file path=customXml/itemProps3.xml><?xml version="1.0" encoding="utf-8"?>
<ds:datastoreItem xmlns:ds="http://schemas.openxmlformats.org/officeDocument/2006/customXml" ds:itemID="{A509FD39-95F7-4F94-9F0F-80D5E4A93B3A}"/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835</Words>
  <Application>Microsoft Office PowerPoint</Application>
  <PresentationFormat>On-screen Show (4:3)</PresentationFormat>
  <Paragraphs>60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Unit6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Uses of RGB Color Scheme –  </vt:lpstr>
      <vt:lpstr>PowerPoint Presentation</vt:lpstr>
      <vt:lpstr>Uses of CMYK Color scheme –  </vt:lpstr>
      <vt:lpstr>PowerPoint Presentation</vt:lpstr>
      <vt:lpstr>Color table in RGB</vt:lpstr>
      <vt:lpstr>PowerPoint Presentation</vt:lpstr>
      <vt:lpstr>PowerPoint Presentation</vt:lpstr>
      <vt:lpstr>PowerPoint Presentation</vt:lpstr>
      <vt:lpstr>PowerPoint Presentation</vt:lpstr>
      <vt:lpstr>HSV color model</vt:lpstr>
      <vt:lpstr>HSV color model</vt:lpstr>
      <vt:lpstr>PowerPoint Presentation</vt:lpstr>
      <vt:lpstr>PowerPoint Presentation</vt:lpstr>
      <vt:lpstr>What is hue?</vt:lpstr>
      <vt:lpstr>What is saturation?</vt:lpstr>
      <vt:lpstr>What Is Color Value? </vt:lpstr>
      <vt:lpstr>PowerPoint Presentation</vt:lpstr>
      <vt:lpstr>PowerPoint Presentation</vt:lpstr>
      <vt:lpstr>PowerPoint Presentation</vt:lpstr>
      <vt:lpstr>Interactive demo of HSV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Unit6 </dc:title>
  <dc:creator>DELL</dc:creator>
  <cp:lastModifiedBy>Geetha Unnikrishnan</cp:lastModifiedBy>
  <cp:revision>57</cp:revision>
  <dcterms:created xsi:type="dcterms:W3CDTF">2006-08-16T00:00:00Z</dcterms:created>
  <dcterms:modified xsi:type="dcterms:W3CDTF">2022-12-13T05:24:24Z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