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68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21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89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5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50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5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34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24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35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53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12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C741B-AD5B-4E5F-AEDA-51170C2B1BE6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38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610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3600"/>
              <a:t>Bresenham Line Algorithm Summary</a:t>
            </a:r>
            <a:endParaRPr lang="en-GB" sz="360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mtClean="0"/>
              <a:t>The Bresenham line algorithm has the following advantages:</a:t>
            </a:r>
          </a:p>
          <a:p>
            <a:pPr lvl="1" eaLnBrk="1" hangingPunct="1"/>
            <a:r>
              <a:rPr lang="en-IE" smtClean="0"/>
              <a:t>An fast incremental algorithm</a:t>
            </a:r>
          </a:p>
          <a:p>
            <a:pPr lvl="1" eaLnBrk="1" hangingPunct="1"/>
            <a:r>
              <a:rPr lang="en-IE" smtClean="0"/>
              <a:t>Uses only integer calculations</a:t>
            </a:r>
          </a:p>
          <a:p>
            <a:pPr marL="0" indent="0">
              <a:buNone/>
            </a:pPr>
            <a:r>
              <a:rPr lang="en-IE" smtClean="0"/>
              <a:t>Comparing this to the DDA algorithm, DDA has the following problems:</a:t>
            </a:r>
          </a:p>
          <a:p>
            <a:pPr lvl="1" eaLnBrk="1" hangingPunct="1"/>
            <a:r>
              <a:rPr lang="en-IE" smtClean="0"/>
              <a:t>Accumulation of round-off errors can make the pixelated line drift away from what was intended</a:t>
            </a:r>
          </a:p>
          <a:p>
            <a:pPr lvl="1" eaLnBrk="1" hangingPunct="1"/>
            <a:r>
              <a:rPr lang="en-IE" smtClean="0"/>
              <a:t>The rounding operations and floating point arithmetic involved are time consuming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8279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</a:t>
            </a:r>
            <a:r>
              <a:rPr lang="en-IE" dirty="0" err="1" smtClean="0"/>
              <a:t>Bresenham</a:t>
            </a:r>
            <a:r>
              <a:rPr lang="en-IE" dirty="0" smtClean="0"/>
              <a:t> Line Algorithm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5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IE" dirty="0" smtClean="0"/>
              <a:t>The </a:t>
            </a:r>
            <a:r>
              <a:rPr lang="en-IE" dirty="0" err="1" smtClean="0"/>
              <a:t>Bresenham</a:t>
            </a:r>
            <a:r>
              <a:rPr lang="en-IE" dirty="0" smtClean="0"/>
              <a:t> Line Algorithm</a:t>
            </a:r>
            <a:endParaRPr lang="en-US" dirty="0" smtClean="0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5638800"/>
          </a:xfrm>
        </p:spPr>
        <p:txBody>
          <a:bodyPr/>
          <a:lstStyle/>
          <a:p>
            <a:pPr marL="0" indent="0">
              <a:buNone/>
            </a:pPr>
            <a:endParaRPr lang="en-IE" smtClean="0"/>
          </a:p>
          <a:p>
            <a:pPr marL="0" indent="0">
              <a:buNone/>
            </a:pPr>
            <a:endParaRPr lang="en-IE" smtClean="0"/>
          </a:p>
          <a:p>
            <a:pPr marL="0" indent="0"/>
            <a:r>
              <a:rPr lang="en-IE" smtClean="0"/>
              <a:t>The Bresenham algorithm is another incremental scan conversion algorithm</a:t>
            </a:r>
          </a:p>
          <a:p>
            <a:pPr marL="0" indent="0">
              <a:buNone/>
            </a:pPr>
            <a:endParaRPr lang="en-IE" smtClean="0"/>
          </a:p>
          <a:p>
            <a:pPr marL="0" indent="0"/>
            <a:r>
              <a:rPr lang="en-IE" smtClean="0"/>
              <a:t>The big advantage of this algorithm is that it uses only integer calculations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11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The Big Idea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33501"/>
            <a:ext cx="8229600" cy="1546225"/>
          </a:xfrm>
        </p:spPr>
        <p:txBody>
          <a:bodyPr/>
          <a:lstStyle/>
          <a:p>
            <a:pPr marL="0" indent="0">
              <a:buNone/>
            </a:pPr>
            <a:r>
              <a:rPr lang="en-IE" smtClean="0"/>
              <a:t>Move across the </a:t>
            </a:r>
            <a:r>
              <a:rPr lang="en-IE" i="1" smtClean="0">
                <a:latin typeface="Times New Roman" panose="02020603050405020304" pitchFamily="18" charset="0"/>
              </a:rPr>
              <a:t>x</a:t>
            </a:r>
            <a:r>
              <a:rPr lang="en-IE" smtClean="0"/>
              <a:t> axis in unit intervals and at each step choose between two different </a:t>
            </a:r>
            <a:r>
              <a:rPr lang="en-IE" i="1" smtClean="0">
                <a:latin typeface="Times New Roman" panose="02020603050405020304" pitchFamily="18" charset="0"/>
              </a:rPr>
              <a:t>y</a:t>
            </a:r>
            <a:r>
              <a:rPr lang="en-IE" smtClean="0"/>
              <a:t> coordinates</a:t>
            </a:r>
            <a:endParaRPr lang="en-US" smtClean="0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3011488" y="2994026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3806825" y="3016250"/>
            <a:ext cx="0" cy="3297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4602163" y="3035301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5394325" y="3052764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rot="5400000">
            <a:off x="4309269" y="2420144"/>
            <a:ext cx="0" cy="363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rot="5400000">
            <a:off x="4287044" y="3215481"/>
            <a:ext cx="0" cy="363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rot="5400000">
            <a:off x="4267994" y="4007644"/>
            <a:ext cx="0" cy="363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2876551" y="41163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5272088" y="411638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3675063" y="4116388"/>
            <a:ext cx="258762" cy="258762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4473576" y="41163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2879726" y="4897438"/>
            <a:ext cx="258763" cy="2587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5275263" y="48974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3678238" y="4897438"/>
            <a:ext cx="258762" cy="258762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4476751" y="48974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2878138" y="5705476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2" name="Oval 20"/>
          <p:cNvSpPr>
            <a:spLocks noChangeArrowheads="1"/>
          </p:cNvSpPr>
          <p:nvPr/>
        </p:nvSpPr>
        <p:spPr bwMode="auto">
          <a:xfrm>
            <a:off x="5273676" y="5705476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3" name="Oval 21"/>
          <p:cNvSpPr>
            <a:spLocks noChangeArrowheads="1"/>
          </p:cNvSpPr>
          <p:nvPr/>
        </p:nvSpPr>
        <p:spPr bwMode="auto">
          <a:xfrm>
            <a:off x="3676651" y="5705476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4475163" y="5705476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 flipV="1">
            <a:off x="2487614" y="3244851"/>
            <a:ext cx="3362325" cy="210661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 rot="5400000">
            <a:off x="4317207" y="1623220"/>
            <a:ext cx="0" cy="3633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57" name="Oval 25"/>
          <p:cNvSpPr>
            <a:spLocks noChangeArrowheads="1"/>
          </p:cNvSpPr>
          <p:nvPr/>
        </p:nvSpPr>
        <p:spPr bwMode="auto">
          <a:xfrm>
            <a:off x="2884488" y="33194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8" name="Oval 26"/>
          <p:cNvSpPr>
            <a:spLocks noChangeArrowheads="1"/>
          </p:cNvSpPr>
          <p:nvPr/>
        </p:nvSpPr>
        <p:spPr bwMode="auto">
          <a:xfrm>
            <a:off x="5280026" y="33194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9" name="Oval 27"/>
          <p:cNvSpPr>
            <a:spLocks noChangeArrowheads="1"/>
          </p:cNvSpPr>
          <p:nvPr/>
        </p:nvSpPr>
        <p:spPr bwMode="auto">
          <a:xfrm>
            <a:off x="3683001" y="33194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60" name="Oval 28"/>
          <p:cNvSpPr>
            <a:spLocks noChangeArrowheads="1"/>
          </p:cNvSpPr>
          <p:nvPr/>
        </p:nvSpPr>
        <p:spPr bwMode="auto">
          <a:xfrm>
            <a:off x="4481513" y="33194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2867025" y="62992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2</a:t>
            </a:r>
            <a:endParaRPr lang="en-US"/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3659188" y="62992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3</a:t>
            </a:r>
            <a:endParaRPr lang="en-US"/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4451350" y="62992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4</a:t>
            </a:r>
            <a:endParaRPr lang="en-US"/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5245100" y="62992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5</a:t>
            </a:r>
            <a:endParaRPr lang="en-US"/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2152650" y="564832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2</a:t>
            </a:r>
            <a:endParaRPr lang="en-US"/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2152650" y="40513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4</a:t>
            </a:r>
            <a:endParaRPr lang="en-US"/>
          </a:p>
        </p:txBody>
      </p:sp>
      <p:sp>
        <p:nvSpPr>
          <p:cNvPr id="18467" name="Text Box 35"/>
          <p:cNvSpPr txBox="1">
            <a:spLocks noChangeArrowheads="1"/>
          </p:cNvSpPr>
          <p:nvPr/>
        </p:nvSpPr>
        <p:spPr bwMode="auto">
          <a:xfrm>
            <a:off x="2152650" y="48498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3</a:t>
            </a:r>
            <a:endParaRPr lang="en-US"/>
          </a:p>
        </p:txBody>
      </p:sp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2152650" y="32527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5</a:t>
            </a:r>
            <a:endParaRPr lang="en-US"/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6332539" y="2757488"/>
            <a:ext cx="4035425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IE" sz="3200"/>
              <a:t>For example, from position (2, 3) we have to choose between (3, 3) and (3, 4)</a:t>
            </a:r>
          </a:p>
          <a:p>
            <a:pPr eaLnBrk="1" hangingPunct="1">
              <a:spcBef>
                <a:spcPct val="20000"/>
              </a:spcBef>
            </a:pPr>
            <a:r>
              <a:rPr lang="en-IE" sz="3200"/>
              <a:t>We would like the point that is closer to the original line</a:t>
            </a:r>
            <a:endParaRPr lang="en-US" sz="3200"/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2114551" y="4491038"/>
            <a:ext cx="729367" cy="3259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18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 sz="2000" b="1"/>
              <a:t>(</a:t>
            </a:r>
            <a:r>
              <a:rPr lang="en-IE" sz="2000" b="1" i="1"/>
              <a:t>x</a:t>
            </a:r>
            <a:r>
              <a:rPr lang="en-IE" sz="2000" b="1" baseline="-25000"/>
              <a:t>k</a:t>
            </a:r>
            <a:r>
              <a:rPr lang="en-IE" sz="2000" b="1"/>
              <a:t>, </a:t>
            </a:r>
            <a:r>
              <a:rPr lang="en-IE" sz="2000" b="1" i="1"/>
              <a:t>y</a:t>
            </a:r>
            <a:r>
              <a:rPr lang="en-IE" sz="2000" b="1" baseline="-25000"/>
              <a:t>k</a:t>
            </a:r>
            <a:r>
              <a:rPr lang="en-IE" sz="2000" b="1"/>
              <a:t>)</a:t>
            </a:r>
            <a:endParaRPr lang="en-US" sz="2000" b="1"/>
          </a:p>
        </p:txBody>
      </p: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4014788" y="5226050"/>
            <a:ext cx="1003480" cy="3259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18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 sz="2000" b="1"/>
              <a:t>(</a:t>
            </a:r>
            <a:r>
              <a:rPr lang="en-IE" sz="2000" b="1" i="1"/>
              <a:t>x</a:t>
            </a:r>
            <a:r>
              <a:rPr lang="en-IE" sz="2000" b="1" baseline="-25000"/>
              <a:t>k</a:t>
            </a:r>
            <a:r>
              <a:rPr lang="en-IE" sz="2000" b="1"/>
              <a:t>+1, </a:t>
            </a:r>
            <a:r>
              <a:rPr lang="en-IE" sz="2000" b="1" i="1"/>
              <a:t>y</a:t>
            </a:r>
            <a:r>
              <a:rPr lang="en-IE" sz="2000" b="1" baseline="-25000"/>
              <a:t>k</a:t>
            </a:r>
            <a:r>
              <a:rPr lang="en-IE" sz="2000" b="1"/>
              <a:t>)</a:t>
            </a:r>
            <a:endParaRPr lang="en-US" sz="2000" b="1"/>
          </a:p>
        </p:txBody>
      </p:sp>
      <p:sp>
        <p:nvSpPr>
          <p:cNvPr id="18472" name="Text Box 40"/>
          <p:cNvSpPr txBox="1">
            <a:spLocks noChangeArrowheads="1"/>
          </p:cNvSpPr>
          <p:nvPr/>
        </p:nvSpPr>
        <p:spPr bwMode="auto">
          <a:xfrm>
            <a:off x="2303463" y="3633788"/>
            <a:ext cx="1277594" cy="3259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18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 sz="2000" b="1"/>
              <a:t>(</a:t>
            </a:r>
            <a:r>
              <a:rPr lang="en-IE" sz="2000" b="1" i="1"/>
              <a:t>x</a:t>
            </a:r>
            <a:r>
              <a:rPr lang="en-IE" sz="2000" b="1" baseline="-25000"/>
              <a:t>k</a:t>
            </a:r>
            <a:r>
              <a:rPr lang="en-IE" sz="2000" b="1"/>
              <a:t>+1, </a:t>
            </a:r>
            <a:r>
              <a:rPr lang="en-IE" sz="2000" b="1" i="1"/>
              <a:t>y</a:t>
            </a:r>
            <a:r>
              <a:rPr lang="en-IE" sz="2000" b="1" baseline="-25000"/>
              <a:t>k</a:t>
            </a:r>
            <a:r>
              <a:rPr lang="en-IE" sz="2000" b="1"/>
              <a:t>+1)</a:t>
            </a:r>
            <a:endParaRPr lang="en-US" sz="2000" b="1"/>
          </a:p>
        </p:txBody>
      </p:sp>
      <p:sp>
        <p:nvSpPr>
          <p:cNvPr id="18473" name="Line 41"/>
          <p:cNvSpPr>
            <a:spLocks noChangeShapeType="1"/>
          </p:cNvSpPr>
          <p:nvPr/>
        </p:nvSpPr>
        <p:spPr bwMode="auto">
          <a:xfrm>
            <a:off x="3556000" y="3925888"/>
            <a:ext cx="13970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 flipH="1" flipV="1">
            <a:off x="3902075" y="5154613"/>
            <a:ext cx="107950" cy="15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>
            <a:off x="2771775" y="4818063"/>
            <a:ext cx="120650" cy="10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11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1998663" y="4017964"/>
            <a:ext cx="8680450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IE" sz="3200"/>
              <a:t>The </a:t>
            </a:r>
            <a:r>
              <a:rPr lang="en-IE" sz="3600" i="1">
                <a:cs typeface="Times New Roman" panose="02020603050405020304" pitchFamily="18" charset="0"/>
              </a:rPr>
              <a:t>y</a:t>
            </a:r>
            <a:r>
              <a:rPr lang="en-IE" sz="3200"/>
              <a:t> coordinate on the mathematical line at </a:t>
            </a:r>
            <a:r>
              <a:rPr lang="en-IE" sz="3600" i="1">
                <a:cs typeface="Times New Roman" panose="02020603050405020304" pitchFamily="18" charset="0"/>
              </a:rPr>
              <a:t>x</a:t>
            </a:r>
            <a:r>
              <a:rPr lang="en-IE" sz="3600" i="1" baseline="-25000">
                <a:cs typeface="Times New Roman" panose="02020603050405020304" pitchFamily="18" charset="0"/>
              </a:rPr>
              <a:t>k</a:t>
            </a:r>
            <a:r>
              <a:rPr lang="en-IE" sz="3600" i="1">
                <a:cs typeface="Times New Roman" panose="02020603050405020304" pitchFamily="18" charset="0"/>
              </a:rPr>
              <a:t>+</a:t>
            </a:r>
            <a:r>
              <a:rPr lang="en-IE" sz="3600">
                <a:cs typeface="Times New Roman" panose="02020603050405020304" pitchFamily="18" charset="0"/>
              </a:rPr>
              <a:t>1</a:t>
            </a:r>
            <a:r>
              <a:rPr lang="en-IE" sz="3200"/>
              <a:t> is:</a:t>
            </a:r>
            <a:endParaRPr lang="en-GB" sz="3600" i="1" baseline="-25000">
              <a:cs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3600"/>
              <a:t>Deriving The Bresenham Line Algorithm</a:t>
            </a:r>
            <a:endParaRPr lang="en-US" sz="360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8663" y="1679576"/>
            <a:ext cx="4475162" cy="2740025"/>
          </a:xfrm>
        </p:spPr>
        <p:txBody>
          <a:bodyPr/>
          <a:lstStyle/>
          <a:p>
            <a:pPr marL="0" indent="0">
              <a:buNone/>
            </a:pPr>
            <a:r>
              <a:rPr lang="en-IE" smtClean="0"/>
              <a:t>At sample position </a:t>
            </a:r>
            <a:r>
              <a:rPr lang="en-IE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E" sz="3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E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36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E" smtClean="0"/>
              <a:t> the vertical separations from the mathematical line are labelled </a:t>
            </a:r>
            <a:r>
              <a:rPr lang="en-IE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E" sz="3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en-IE" smtClean="0"/>
              <a:t> and </a:t>
            </a:r>
            <a:r>
              <a:rPr lang="en-IE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E" sz="3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endParaRPr lang="en-GB" sz="36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461" name="Object 23"/>
          <p:cNvGraphicFramePr>
            <a:graphicFrameLocks noChangeAspect="1"/>
          </p:cNvGraphicFramePr>
          <p:nvPr/>
        </p:nvGraphicFramePr>
        <p:xfrm>
          <a:off x="4427539" y="5372101"/>
          <a:ext cx="329088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040948" imgH="228501" progId="Equation.3">
                  <p:embed/>
                </p:oleObj>
              </mc:Choice>
              <mc:Fallback>
                <p:oleObj name="Equation" r:id="rId3" imgW="104094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9" y="5372101"/>
                        <a:ext cx="3290887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2" name="Group 38"/>
          <p:cNvGrpSpPr>
            <a:grpSpLocks/>
          </p:cNvGrpSpPr>
          <p:nvPr/>
        </p:nvGrpSpPr>
        <p:grpSpPr bwMode="auto">
          <a:xfrm>
            <a:off x="6186488" y="1501775"/>
            <a:ext cx="4267200" cy="2535238"/>
            <a:chOff x="2937" y="1065"/>
            <a:chExt cx="2688" cy="1597"/>
          </a:xfrm>
        </p:grpSpPr>
        <p:sp>
          <p:nvSpPr>
            <p:cNvPr id="19463" name="Line 5"/>
            <p:cNvSpPr>
              <a:spLocks noChangeShapeType="1"/>
            </p:cNvSpPr>
            <p:nvPr/>
          </p:nvSpPr>
          <p:spPr bwMode="auto">
            <a:xfrm flipV="1">
              <a:off x="3416" y="1065"/>
              <a:ext cx="0" cy="13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9464" name="Line 6"/>
            <p:cNvSpPr>
              <a:spLocks noChangeShapeType="1"/>
            </p:cNvSpPr>
            <p:nvPr/>
          </p:nvSpPr>
          <p:spPr bwMode="auto">
            <a:xfrm rot="5400000" flipV="1">
              <a:off x="4493" y="1213"/>
              <a:ext cx="0" cy="2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9465" name="Line 7"/>
            <p:cNvSpPr>
              <a:spLocks noChangeShapeType="1"/>
            </p:cNvSpPr>
            <p:nvPr/>
          </p:nvSpPr>
          <p:spPr bwMode="auto">
            <a:xfrm flipV="1">
              <a:off x="3659" y="1191"/>
              <a:ext cx="1481" cy="110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9466" name="Line 9"/>
            <p:cNvSpPr>
              <a:spLocks noChangeShapeType="1"/>
            </p:cNvSpPr>
            <p:nvPr/>
          </p:nvSpPr>
          <p:spPr bwMode="auto">
            <a:xfrm>
              <a:off x="3359" y="1708"/>
              <a:ext cx="114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9467" name="Line 10"/>
            <p:cNvSpPr>
              <a:spLocks noChangeShapeType="1"/>
            </p:cNvSpPr>
            <p:nvPr/>
          </p:nvSpPr>
          <p:spPr bwMode="auto">
            <a:xfrm>
              <a:off x="3359" y="1331"/>
              <a:ext cx="114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9468" name="Line 11"/>
            <p:cNvSpPr>
              <a:spLocks noChangeShapeType="1"/>
            </p:cNvSpPr>
            <p:nvPr/>
          </p:nvSpPr>
          <p:spPr bwMode="auto">
            <a:xfrm>
              <a:off x="4446" y="2279"/>
              <a:ext cx="0" cy="119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9469" name="Oval 12"/>
            <p:cNvSpPr>
              <a:spLocks noChangeArrowheads="1"/>
            </p:cNvSpPr>
            <p:nvPr/>
          </p:nvSpPr>
          <p:spPr bwMode="auto">
            <a:xfrm>
              <a:off x="4412" y="2031"/>
              <a:ext cx="74" cy="75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470" name="Oval 13"/>
            <p:cNvSpPr>
              <a:spLocks noChangeArrowheads="1"/>
            </p:cNvSpPr>
            <p:nvPr/>
          </p:nvSpPr>
          <p:spPr bwMode="auto">
            <a:xfrm>
              <a:off x="4412" y="1671"/>
              <a:ext cx="74" cy="75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471" name="Oval 14"/>
            <p:cNvSpPr>
              <a:spLocks noChangeArrowheads="1"/>
            </p:cNvSpPr>
            <p:nvPr/>
          </p:nvSpPr>
          <p:spPr bwMode="auto">
            <a:xfrm>
              <a:off x="4412" y="1293"/>
              <a:ext cx="74" cy="75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472" name="Text Box 15"/>
            <p:cNvSpPr txBox="1">
              <a:spLocks noChangeArrowheads="1"/>
            </p:cNvSpPr>
            <p:nvPr/>
          </p:nvSpPr>
          <p:spPr bwMode="auto">
            <a:xfrm>
              <a:off x="3168" y="1520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IE" sz="2800" b="1" i="1">
                  <a:solidFill>
                    <a:srgbClr val="FF9900"/>
                  </a:solidFill>
                </a:rPr>
                <a:t>y</a:t>
              </a:r>
              <a:endParaRPr lang="en-US" sz="2800" b="1" i="1">
                <a:solidFill>
                  <a:srgbClr val="FF9900"/>
                </a:solidFill>
              </a:endParaRPr>
            </a:p>
          </p:txBody>
        </p:sp>
        <p:sp>
          <p:nvSpPr>
            <p:cNvPr id="19473" name="Text Box 16"/>
            <p:cNvSpPr txBox="1">
              <a:spLocks noChangeArrowheads="1"/>
            </p:cNvSpPr>
            <p:nvPr/>
          </p:nvSpPr>
          <p:spPr bwMode="auto">
            <a:xfrm>
              <a:off x="3100" y="1836"/>
              <a:ext cx="2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IE" sz="2800" b="1" i="1">
                  <a:solidFill>
                    <a:srgbClr val="FF9900"/>
                  </a:solidFill>
                </a:rPr>
                <a:t>y</a:t>
              </a:r>
              <a:r>
                <a:rPr lang="en-IE" sz="2800" b="1" i="1" baseline="-25000">
                  <a:solidFill>
                    <a:srgbClr val="FF9900"/>
                  </a:solidFill>
                </a:rPr>
                <a:t>k</a:t>
              </a:r>
              <a:endParaRPr lang="en-US" sz="2800" b="1" i="1">
                <a:solidFill>
                  <a:srgbClr val="FF9900"/>
                </a:solidFill>
              </a:endParaRPr>
            </a:p>
          </p:txBody>
        </p:sp>
        <p:sp>
          <p:nvSpPr>
            <p:cNvPr id="19474" name="Text Box 17"/>
            <p:cNvSpPr txBox="1">
              <a:spLocks noChangeArrowheads="1"/>
            </p:cNvSpPr>
            <p:nvPr/>
          </p:nvSpPr>
          <p:spPr bwMode="auto">
            <a:xfrm>
              <a:off x="2937" y="1142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IE" sz="2800" b="1" i="1">
                  <a:solidFill>
                    <a:srgbClr val="FF9900"/>
                  </a:solidFill>
                </a:rPr>
                <a:t>y</a:t>
              </a:r>
              <a:r>
                <a:rPr lang="en-IE" sz="2800" b="1" i="1" baseline="-25000">
                  <a:solidFill>
                    <a:srgbClr val="FF9900"/>
                  </a:solidFill>
                </a:rPr>
                <a:t>k+</a:t>
              </a:r>
              <a:r>
                <a:rPr lang="en-IE" sz="2800" b="1" baseline="-25000">
                  <a:solidFill>
                    <a:srgbClr val="FF9900"/>
                  </a:solidFill>
                </a:rPr>
                <a:t>1</a:t>
              </a:r>
              <a:endParaRPr lang="en-US" sz="2800" b="1">
                <a:solidFill>
                  <a:srgbClr val="FF9900"/>
                </a:solidFill>
              </a:endParaRPr>
            </a:p>
          </p:txBody>
        </p:sp>
        <p:sp>
          <p:nvSpPr>
            <p:cNvPr id="19475" name="Text Box 18"/>
            <p:cNvSpPr txBox="1">
              <a:spLocks noChangeArrowheads="1"/>
            </p:cNvSpPr>
            <p:nvPr/>
          </p:nvSpPr>
          <p:spPr bwMode="auto">
            <a:xfrm>
              <a:off x="4208" y="2335"/>
              <a:ext cx="5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IE" sz="2800" b="1" i="1">
                  <a:solidFill>
                    <a:srgbClr val="FF9900"/>
                  </a:solidFill>
                </a:rPr>
                <a:t>x</a:t>
              </a:r>
              <a:r>
                <a:rPr lang="en-IE" sz="2800" b="1" i="1" baseline="-25000">
                  <a:solidFill>
                    <a:srgbClr val="FF9900"/>
                  </a:solidFill>
                </a:rPr>
                <a:t>k</a:t>
              </a:r>
              <a:r>
                <a:rPr lang="en-IE" sz="2800" b="1" i="1">
                  <a:solidFill>
                    <a:srgbClr val="FF9900"/>
                  </a:solidFill>
                </a:rPr>
                <a:t>+</a:t>
              </a:r>
              <a:r>
                <a:rPr lang="en-IE" sz="2800" b="1">
                  <a:solidFill>
                    <a:srgbClr val="FF9900"/>
                  </a:solidFill>
                </a:rPr>
                <a:t>1</a:t>
              </a:r>
              <a:endParaRPr lang="en-US" sz="2800" b="1">
                <a:solidFill>
                  <a:srgbClr val="FF9900"/>
                </a:solidFill>
              </a:endParaRPr>
            </a:p>
          </p:txBody>
        </p:sp>
        <p:sp>
          <p:nvSpPr>
            <p:cNvPr id="19476" name="AutoShape 19"/>
            <p:cNvSpPr>
              <a:spLocks/>
            </p:cNvSpPr>
            <p:nvPr/>
          </p:nvSpPr>
          <p:spPr bwMode="auto">
            <a:xfrm>
              <a:off x="4499" y="1704"/>
              <a:ext cx="74" cy="367"/>
            </a:xfrm>
            <a:prstGeom prst="rightBrace">
              <a:avLst>
                <a:gd name="adj1" fmla="val 4132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477" name="AutoShape 20"/>
            <p:cNvSpPr>
              <a:spLocks/>
            </p:cNvSpPr>
            <p:nvPr/>
          </p:nvSpPr>
          <p:spPr bwMode="auto">
            <a:xfrm flipH="1">
              <a:off x="4317" y="1336"/>
              <a:ext cx="90" cy="368"/>
            </a:xfrm>
            <a:prstGeom prst="rightBrace">
              <a:avLst>
                <a:gd name="adj1" fmla="val 3407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478" name="Text Box 21"/>
            <p:cNvSpPr txBox="1">
              <a:spLocks noChangeArrowheads="1"/>
            </p:cNvSpPr>
            <p:nvPr/>
          </p:nvSpPr>
          <p:spPr bwMode="auto">
            <a:xfrm>
              <a:off x="4551" y="1687"/>
              <a:ext cx="57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IE" sz="2800" i="1"/>
                <a:t>d</a:t>
              </a:r>
              <a:r>
                <a:rPr lang="en-IE" sz="2800" i="1" baseline="-25000"/>
                <a:t>lower</a:t>
              </a:r>
              <a:endParaRPr lang="en-US" sz="2800" i="1"/>
            </a:p>
          </p:txBody>
        </p:sp>
        <p:sp>
          <p:nvSpPr>
            <p:cNvPr id="19479" name="Text Box 22"/>
            <p:cNvSpPr txBox="1">
              <a:spLocks noChangeArrowheads="1"/>
            </p:cNvSpPr>
            <p:nvPr/>
          </p:nvSpPr>
          <p:spPr bwMode="auto">
            <a:xfrm>
              <a:off x="3781" y="1325"/>
              <a:ext cx="5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IE" sz="2800" i="1"/>
                <a:t>d</a:t>
              </a:r>
              <a:r>
                <a:rPr lang="en-IE" sz="2800" i="1" baseline="-25000"/>
                <a:t>upper</a:t>
              </a:r>
              <a:endParaRPr lang="en-US" sz="2800" i="1"/>
            </a:p>
          </p:txBody>
        </p:sp>
        <p:sp>
          <p:nvSpPr>
            <p:cNvPr id="19480" name="Line 34"/>
            <p:cNvSpPr>
              <a:spLocks noChangeShapeType="1"/>
            </p:cNvSpPr>
            <p:nvPr/>
          </p:nvSpPr>
          <p:spPr bwMode="auto">
            <a:xfrm>
              <a:off x="3358" y="2068"/>
              <a:ext cx="114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929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Bresenham Example</a:t>
            </a:r>
            <a:endParaRPr lang="en-US" smtClean="0"/>
          </a:p>
        </p:txBody>
      </p:sp>
      <p:sp>
        <p:nvSpPr>
          <p:cNvPr id="27651" name="Rectangle 25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Clr>
                <a:schemeClr val="accent3"/>
              </a:buClr>
              <a:buNone/>
              <a:defRPr/>
            </a:pPr>
            <a:r>
              <a:rPr lang="en-IE" dirty="0" smtClean="0"/>
              <a:t>Let’s have a go at this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IE" dirty="0" smtClean="0"/>
              <a:t>Let’s plot the line from (20, 10) to (30, 18)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IE" dirty="0" smtClean="0"/>
              <a:t>First off calculate all of the constants: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IE" sz="3200" dirty="0" err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IE" sz="32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dirty="0" smtClean="0">
                <a:cs typeface="Arial" charset="0"/>
              </a:rPr>
              <a:t>: 10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IE" sz="3200" dirty="0" err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IE" sz="32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dirty="0" smtClean="0">
                <a:cs typeface="Arial" charset="0"/>
              </a:rPr>
              <a:t>: 8</a:t>
            </a:r>
            <a:endParaRPr lang="en-IE" sz="3200" i="1" dirty="0">
              <a:latin typeface="Times New Roman" pitchFamily="18" charset="0"/>
              <a:cs typeface="Times New Roman" pitchFamily="18" charset="0"/>
            </a:endParaRPr>
          </a:p>
          <a:p>
            <a:pPr marL="640080" lvl="1" indent="-246888">
              <a:buFont typeface="Wingdings 2"/>
              <a:buChar char=""/>
              <a:defRPr/>
            </a:pPr>
            <a:r>
              <a:rPr lang="en-IE" sz="3200" dirty="0">
                <a:latin typeface="Times New Roman" pitchFamily="18" charset="0"/>
                <a:cs typeface="Times New Roman" pitchFamily="18" charset="0"/>
              </a:rPr>
              <a:t>2Δ</a:t>
            </a:r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dirty="0" smtClean="0">
                <a:cs typeface="Arial" charset="0"/>
              </a:rPr>
              <a:t>: 16</a:t>
            </a:r>
            <a:endParaRPr lang="en-IE" sz="3200" i="1" dirty="0">
              <a:latin typeface="Times New Roman" pitchFamily="18" charset="0"/>
              <a:cs typeface="Times New Roman" pitchFamily="18" charset="0"/>
            </a:endParaRPr>
          </a:p>
          <a:p>
            <a:pPr marL="640080" lvl="1" indent="-246888">
              <a:buFont typeface="Wingdings 2"/>
              <a:buChar char=""/>
              <a:defRPr/>
            </a:pPr>
            <a:r>
              <a:rPr lang="en-IE" sz="3200" dirty="0">
                <a:latin typeface="Times New Roman" pitchFamily="18" charset="0"/>
                <a:cs typeface="Times New Roman" pitchFamily="18" charset="0"/>
              </a:rPr>
              <a:t>2Δ</a:t>
            </a:r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y - </a:t>
            </a:r>
            <a:r>
              <a:rPr lang="en-IE" sz="3200" dirty="0">
                <a:latin typeface="Times New Roman" pitchFamily="18" charset="0"/>
                <a:cs typeface="Times New Roman" pitchFamily="18" charset="0"/>
              </a:rPr>
              <a:t>2Δ</a:t>
            </a:r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dirty="0" smtClean="0">
                <a:cs typeface="Arial" charset="0"/>
              </a:rPr>
              <a:t>: -4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IE" dirty="0" smtClean="0">
                <a:cs typeface="Arial" charset="0"/>
              </a:rPr>
              <a:t>Calculate the initial decision parameter </a:t>
            </a:r>
            <a:r>
              <a:rPr lang="en-IE" sz="36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E" sz="3600" i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E" dirty="0" smtClean="0">
                <a:cs typeface="Arial" charset="0"/>
              </a:rPr>
              <a:t>: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p0</a:t>
            </a:r>
            <a:r>
              <a:rPr lang="en-IE" sz="3200" dirty="0">
                <a:latin typeface="Times New Roman" pitchFamily="18" charset="0"/>
                <a:cs typeface="Times New Roman" pitchFamily="18" charset="0"/>
              </a:rPr>
              <a:t> = 2Δ</a:t>
            </a:r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sz="32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IE" sz="3200" dirty="0" err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IE" sz="32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dirty="0" smtClean="0">
                <a:cs typeface="Arial" charset="0"/>
              </a:rPr>
              <a:t> = 6</a:t>
            </a:r>
            <a:endParaRPr lang="en-IE" sz="32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Bresenham Example (cont…)</a:t>
            </a:r>
            <a:endParaRPr lang="en-US" smtClean="0"/>
          </a:p>
        </p:txBody>
      </p:sp>
      <p:grpSp>
        <p:nvGrpSpPr>
          <p:cNvPr id="24579" name="Group 172"/>
          <p:cNvGrpSpPr>
            <a:grpSpLocks/>
          </p:cNvGrpSpPr>
          <p:nvPr/>
        </p:nvGrpSpPr>
        <p:grpSpPr bwMode="auto">
          <a:xfrm>
            <a:off x="1603376" y="1406525"/>
            <a:ext cx="6340475" cy="5373688"/>
            <a:chOff x="50" y="886"/>
            <a:chExt cx="3994" cy="3385"/>
          </a:xfrm>
        </p:grpSpPr>
        <p:grpSp>
          <p:nvGrpSpPr>
            <p:cNvPr id="24594" name="Group 4"/>
            <p:cNvGrpSpPr>
              <a:grpSpLocks/>
            </p:cNvGrpSpPr>
            <p:nvPr/>
          </p:nvGrpSpPr>
          <p:grpSpPr bwMode="auto">
            <a:xfrm>
              <a:off x="556" y="886"/>
              <a:ext cx="3211" cy="3090"/>
              <a:chOff x="2066" y="90"/>
              <a:chExt cx="3118" cy="3644"/>
            </a:xfrm>
          </p:grpSpPr>
          <p:sp>
            <p:nvSpPr>
              <p:cNvPr id="24724" name="Line 5"/>
              <p:cNvSpPr>
                <a:spLocks noChangeShapeType="1"/>
              </p:cNvSpPr>
              <p:nvPr/>
            </p:nvSpPr>
            <p:spPr bwMode="auto">
              <a:xfrm flipV="1">
                <a:off x="237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725" name="Line 6"/>
              <p:cNvSpPr>
                <a:spLocks noChangeShapeType="1"/>
              </p:cNvSpPr>
              <p:nvPr/>
            </p:nvSpPr>
            <p:spPr bwMode="auto">
              <a:xfrm flipV="1">
                <a:off x="2690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726" name="Line 7"/>
              <p:cNvSpPr>
                <a:spLocks noChangeShapeType="1"/>
              </p:cNvSpPr>
              <p:nvPr/>
            </p:nvSpPr>
            <p:spPr bwMode="auto">
              <a:xfrm flipV="1">
                <a:off x="301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727" name="Line 8"/>
              <p:cNvSpPr>
                <a:spLocks noChangeShapeType="1"/>
              </p:cNvSpPr>
              <p:nvPr/>
            </p:nvSpPr>
            <p:spPr bwMode="auto">
              <a:xfrm flipV="1">
                <a:off x="3317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728" name="Line 9"/>
              <p:cNvSpPr>
                <a:spLocks noChangeShapeType="1"/>
              </p:cNvSpPr>
              <p:nvPr/>
            </p:nvSpPr>
            <p:spPr bwMode="auto">
              <a:xfrm flipV="1">
                <a:off x="3644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729" name="Line 10"/>
              <p:cNvSpPr>
                <a:spLocks noChangeShapeType="1"/>
              </p:cNvSpPr>
              <p:nvPr/>
            </p:nvSpPr>
            <p:spPr bwMode="auto">
              <a:xfrm flipV="1">
                <a:off x="3957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730" name="Line 11"/>
              <p:cNvSpPr>
                <a:spLocks noChangeShapeType="1"/>
              </p:cNvSpPr>
              <p:nvPr/>
            </p:nvSpPr>
            <p:spPr bwMode="auto">
              <a:xfrm flipV="1">
                <a:off x="4271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731" name="Line 12"/>
              <p:cNvSpPr>
                <a:spLocks noChangeShapeType="1"/>
              </p:cNvSpPr>
              <p:nvPr/>
            </p:nvSpPr>
            <p:spPr bwMode="auto">
              <a:xfrm flipV="1">
                <a:off x="4572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732" name="Line 13"/>
              <p:cNvSpPr>
                <a:spLocks noChangeShapeType="1"/>
              </p:cNvSpPr>
              <p:nvPr/>
            </p:nvSpPr>
            <p:spPr bwMode="auto">
              <a:xfrm flipV="1">
                <a:off x="206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733" name="Line 14"/>
              <p:cNvSpPr>
                <a:spLocks noChangeShapeType="1"/>
              </p:cNvSpPr>
              <p:nvPr/>
            </p:nvSpPr>
            <p:spPr bwMode="auto">
              <a:xfrm flipV="1">
                <a:off x="4879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734" name="Line 15"/>
              <p:cNvSpPr>
                <a:spLocks noChangeShapeType="1"/>
              </p:cNvSpPr>
              <p:nvPr/>
            </p:nvSpPr>
            <p:spPr bwMode="auto">
              <a:xfrm flipV="1">
                <a:off x="5184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24595" name="Line 16"/>
            <p:cNvSpPr>
              <a:spLocks noChangeShapeType="1"/>
            </p:cNvSpPr>
            <p:nvPr/>
          </p:nvSpPr>
          <p:spPr bwMode="auto">
            <a:xfrm rot="5400000" flipV="1">
              <a:off x="2183" y="-710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596" name="Line 17"/>
            <p:cNvSpPr>
              <a:spLocks noChangeShapeType="1"/>
            </p:cNvSpPr>
            <p:nvPr/>
          </p:nvSpPr>
          <p:spPr bwMode="auto">
            <a:xfrm rot="5400000" flipV="1">
              <a:off x="2183" y="-389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597" name="Line 18"/>
            <p:cNvSpPr>
              <a:spLocks noChangeShapeType="1"/>
            </p:cNvSpPr>
            <p:nvPr/>
          </p:nvSpPr>
          <p:spPr bwMode="auto">
            <a:xfrm rot="5400000" flipV="1">
              <a:off x="2183" y="-65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598" name="Line 19"/>
            <p:cNvSpPr>
              <a:spLocks noChangeShapeType="1"/>
            </p:cNvSpPr>
            <p:nvPr/>
          </p:nvSpPr>
          <p:spPr bwMode="auto">
            <a:xfrm rot="5400000" flipV="1">
              <a:off x="2183" y="257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599" name="Line 20"/>
            <p:cNvSpPr>
              <a:spLocks noChangeShapeType="1"/>
            </p:cNvSpPr>
            <p:nvPr/>
          </p:nvSpPr>
          <p:spPr bwMode="auto">
            <a:xfrm rot="5400000" flipV="1">
              <a:off x="2183" y="581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600" name="Line 21"/>
            <p:cNvSpPr>
              <a:spLocks noChangeShapeType="1"/>
            </p:cNvSpPr>
            <p:nvPr/>
          </p:nvSpPr>
          <p:spPr bwMode="auto">
            <a:xfrm rot="5400000" flipV="1">
              <a:off x="2183" y="901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601" name="Oval 22"/>
            <p:cNvSpPr>
              <a:spLocks noChangeArrowheads="1"/>
            </p:cNvSpPr>
            <p:nvPr/>
          </p:nvSpPr>
          <p:spPr bwMode="auto">
            <a:xfrm>
              <a:off x="1063" y="1982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2" name="Oval 23"/>
            <p:cNvSpPr>
              <a:spLocks noChangeArrowheads="1"/>
            </p:cNvSpPr>
            <p:nvPr/>
          </p:nvSpPr>
          <p:spPr bwMode="auto">
            <a:xfrm>
              <a:off x="1399" y="1982"/>
              <a:ext cx="271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3" name="Oval 24"/>
            <p:cNvSpPr>
              <a:spLocks noChangeArrowheads="1"/>
            </p:cNvSpPr>
            <p:nvPr/>
          </p:nvSpPr>
          <p:spPr bwMode="auto">
            <a:xfrm>
              <a:off x="3001" y="1975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4" name="Oval 25"/>
            <p:cNvSpPr>
              <a:spLocks noChangeArrowheads="1"/>
            </p:cNvSpPr>
            <p:nvPr/>
          </p:nvSpPr>
          <p:spPr bwMode="auto">
            <a:xfrm>
              <a:off x="740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5" name="Oval 26"/>
            <p:cNvSpPr>
              <a:spLocks noChangeArrowheads="1"/>
            </p:cNvSpPr>
            <p:nvPr/>
          </p:nvSpPr>
          <p:spPr bwMode="auto">
            <a:xfrm>
              <a:off x="1709" y="1982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6" name="Oval 27"/>
            <p:cNvSpPr>
              <a:spLocks noChangeArrowheads="1"/>
            </p:cNvSpPr>
            <p:nvPr/>
          </p:nvSpPr>
          <p:spPr bwMode="auto">
            <a:xfrm>
              <a:off x="2045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7" name="Oval 28"/>
            <p:cNvSpPr>
              <a:spLocks noChangeArrowheads="1"/>
            </p:cNvSpPr>
            <p:nvPr/>
          </p:nvSpPr>
          <p:spPr bwMode="auto">
            <a:xfrm>
              <a:off x="2369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8" name="Oval 29"/>
            <p:cNvSpPr>
              <a:spLocks noChangeArrowheads="1"/>
            </p:cNvSpPr>
            <p:nvPr/>
          </p:nvSpPr>
          <p:spPr bwMode="auto">
            <a:xfrm>
              <a:off x="2692" y="198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9" name="Oval 30"/>
            <p:cNvSpPr>
              <a:spLocks noChangeArrowheads="1"/>
            </p:cNvSpPr>
            <p:nvPr/>
          </p:nvSpPr>
          <p:spPr bwMode="auto">
            <a:xfrm>
              <a:off x="1065" y="166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0" name="Oval 31"/>
            <p:cNvSpPr>
              <a:spLocks noChangeArrowheads="1"/>
            </p:cNvSpPr>
            <p:nvPr/>
          </p:nvSpPr>
          <p:spPr bwMode="auto">
            <a:xfrm>
              <a:off x="1400" y="1663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1" name="Oval 32"/>
            <p:cNvSpPr>
              <a:spLocks noChangeArrowheads="1"/>
            </p:cNvSpPr>
            <p:nvPr/>
          </p:nvSpPr>
          <p:spPr bwMode="auto">
            <a:xfrm>
              <a:off x="3003" y="1654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2" name="Oval 33"/>
            <p:cNvSpPr>
              <a:spLocks noChangeArrowheads="1"/>
            </p:cNvSpPr>
            <p:nvPr/>
          </p:nvSpPr>
          <p:spPr bwMode="auto">
            <a:xfrm>
              <a:off x="741" y="166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3" name="Oval 34"/>
            <p:cNvSpPr>
              <a:spLocks noChangeArrowheads="1"/>
            </p:cNvSpPr>
            <p:nvPr/>
          </p:nvSpPr>
          <p:spPr bwMode="auto">
            <a:xfrm>
              <a:off x="1710" y="1663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4" name="Oval 35"/>
            <p:cNvSpPr>
              <a:spLocks noChangeArrowheads="1"/>
            </p:cNvSpPr>
            <p:nvPr/>
          </p:nvSpPr>
          <p:spPr bwMode="auto">
            <a:xfrm>
              <a:off x="2047" y="166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5" name="Oval 36"/>
            <p:cNvSpPr>
              <a:spLocks noChangeArrowheads="1"/>
            </p:cNvSpPr>
            <p:nvPr/>
          </p:nvSpPr>
          <p:spPr bwMode="auto">
            <a:xfrm>
              <a:off x="2369" y="1661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6" name="Oval 37"/>
            <p:cNvSpPr>
              <a:spLocks noChangeArrowheads="1"/>
            </p:cNvSpPr>
            <p:nvPr/>
          </p:nvSpPr>
          <p:spPr bwMode="auto">
            <a:xfrm>
              <a:off x="2693" y="166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7" name="Oval 38"/>
            <p:cNvSpPr>
              <a:spLocks noChangeArrowheads="1"/>
            </p:cNvSpPr>
            <p:nvPr/>
          </p:nvSpPr>
          <p:spPr bwMode="auto">
            <a:xfrm>
              <a:off x="1063" y="134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8" name="Oval 39"/>
            <p:cNvSpPr>
              <a:spLocks noChangeArrowheads="1"/>
            </p:cNvSpPr>
            <p:nvPr/>
          </p:nvSpPr>
          <p:spPr bwMode="auto">
            <a:xfrm>
              <a:off x="1399" y="134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9" name="Oval 40"/>
            <p:cNvSpPr>
              <a:spLocks noChangeArrowheads="1"/>
            </p:cNvSpPr>
            <p:nvPr/>
          </p:nvSpPr>
          <p:spPr bwMode="auto">
            <a:xfrm>
              <a:off x="3001" y="1334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0" name="Oval 41"/>
            <p:cNvSpPr>
              <a:spLocks noChangeArrowheads="1"/>
            </p:cNvSpPr>
            <p:nvPr/>
          </p:nvSpPr>
          <p:spPr bwMode="auto">
            <a:xfrm>
              <a:off x="740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1" name="Oval 42"/>
            <p:cNvSpPr>
              <a:spLocks noChangeArrowheads="1"/>
            </p:cNvSpPr>
            <p:nvPr/>
          </p:nvSpPr>
          <p:spPr bwMode="auto">
            <a:xfrm>
              <a:off x="1709" y="134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2" name="Oval 43"/>
            <p:cNvSpPr>
              <a:spLocks noChangeArrowheads="1"/>
            </p:cNvSpPr>
            <p:nvPr/>
          </p:nvSpPr>
          <p:spPr bwMode="auto">
            <a:xfrm>
              <a:off x="2045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3" name="Oval 44"/>
            <p:cNvSpPr>
              <a:spLocks noChangeArrowheads="1"/>
            </p:cNvSpPr>
            <p:nvPr/>
          </p:nvSpPr>
          <p:spPr bwMode="auto">
            <a:xfrm>
              <a:off x="2369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4" name="Oval 45"/>
            <p:cNvSpPr>
              <a:spLocks noChangeArrowheads="1"/>
            </p:cNvSpPr>
            <p:nvPr/>
          </p:nvSpPr>
          <p:spPr bwMode="auto">
            <a:xfrm>
              <a:off x="2692" y="134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5" name="Oval 46"/>
            <p:cNvSpPr>
              <a:spLocks noChangeArrowheads="1"/>
            </p:cNvSpPr>
            <p:nvPr/>
          </p:nvSpPr>
          <p:spPr bwMode="auto">
            <a:xfrm>
              <a:off x="1065" y="1022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6" name="Oval 47"/>
            <p:cNvSpPr>
              <a:spLocks noChangeArrowheads="1"/>
            </p:cNvSpPr>
            <p:nvPr/>
          </p:nvSpPr>
          <p:spPr bwMode="auto">
            <a:xfrm>
              <a:off x="1400" y="1022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7" name="Oval 48"/>
            <p:cNvSpPr>
              <a:spLocks noChangeArrowheads="1"/>
            </p:cNvSpPr>
            <p:nvPr/>
          </p:nvSpPr>
          <p:spPr bwMode="auto">
            <a:xfrm>
              <a:off x="3003" y="1013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8" name="Oval 49"/>
            <p:cNvSpPr>
              <a:spLocks noChangeArrowheads="1"/>
            </p:cNvSpPr>
            <p:nvPr/>
          </p:nvSpPr>
          <p:spPr bwMode="auto">
            <a:xfrm>
              <a:off x="741" y="1020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9" name="Oval 50"/>
            <p:cNvSpPr>
              <a:spLocks noChangeArrowheads="1"/>
            </p:cNvSpPr>
            <p:nvPr/>
          </p:nvSpPr>
          <p:spPr bwMode="auto">
            <a:xfrm>
              <a:off x="1710" y="1022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0" name="Oval 51"/>
            <p:cNvSpPr>
              <a:spLocks noChangeArrowheads="1"/>
            </p:cNvSpPr>
            <p:nvPr/>
          </p:nvSpPr>
          <p:spPr bwMode="auto">
            <a:xfrm>
              <a:off x="2047" y="1020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1" name="Oval 52"/>
            <p:cNvSpPr>
              <a:spLocks noChangeArrowheads="1"/>
            </p:cNvSpPr>
            <p:nvPr/>
          </p:nvSpPr>
          <p:spPr bwMode="auto">
            <a:xfrm>
              <a:off x="2369" y="1020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2" name="Oval 53"/>
            <p:cNvSpPr>
              <a:spLocks noChangeArrowheads="1"/>
            </p:cNvSpPr>
            <p:nvPr/>
          </p:nvSpPr>
          <p:spPr bwMode="auto">
            <a:xfrm>
              <a:off x="2693" y="1020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3" name="Oval 54"/>
            <p:cNvSpPr>
              <a:spLocks noChangeArrowheads="1"/>
            </p:cNvSpPr>
            <p:nvPr/>
          </p:nvSpPr>
          <p:spPr bwMode="auto">
            <a:xfrm>
              <a:off x="1063" y="263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4" name="Oval 55"/>
            <p:cNvSpPr>
              <a:spLocks noChangeArrowheads="1"/>
            </p:cNvSpPr>
            <p:nvPr/>
          </p:nvSpPr>
          <p:spPr bwMode="auto">
            <a:xfrm>
              <a:off x="1399" y="2632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5" name="Oval 56"/>
            <p:cNvSpPr>
              <a:spLocks noChangeArrowheads="1"/>
            </p:cNvSpPr>
            <p:nvPr/>
          </p:nvSpPr>
          <p:spPr bwMode="auto">
            <a:xfrm>
              <a:off x="3001" y="2623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6" name="Oval 57"/>
            <p:cNvSpPr>
              <a:spLocks noChangeArrowheads="1"/>
            </p:cNvSpPr>
            <p:nvPr/>
          </p:nvSpPr>
          <p:spPr bwMode="auto">
            <a:xfrm>
              <a:off x="740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7" name="Oval 58"/>
            <p:cNvSpPr>
              <a:spLocks noChangeArrowheads="1"/>
            </p:cNvSpPr>
            <p:nvPr/>
          </p:nvSpPr>
          <p:spPr bwMode="auto">
            <a:xfrm>
              <a:off x="1709" y="263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8" name="Oval 59"/>
            <p:cNvSpPr>
              <a:spLocks noChangeArrowheads="1"/>
            </p:cNvSpPr>
            <p:nvPr/>
          </p:nvSpPr>
          <p:spPr bwMode="auto">
            <a:xfrm>
              <a:off x="2045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9" name="Oval 60"/>
            <p:cNvSpPr>
              <a:spLocks noChangeArrowheads="1"/>
            </p:cNvSpPr>
            <p:nvPr/>
          </p:nvSpPr>
          <p:spPr bwMode="auto">
            <a:xfrm>
              <a:off x="2369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0" name="Oval 61"/>
            <p:cNvSpPr>
              <a:spLocks noChangeArrowheads="1"/>
            </p:cNvSpPr>
            <p:nvPr/>
          </p:nvSpPr>
          <p:spPr bwMode="auto">
            <a:xfrm>
              <a:off x="2692" y="263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1" name="Oval 62"/>
            <p:cNvSpPr>
              <a:spLocks noChangeArrowheads="1"/>
            </p:cNvSpPr>
            <p:nvPr/>
          </p:nvSpPr>
          <p:spPr bwMode="auto">
            <a:xfrm>
              <a:off x="1063" y="231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2" name="Oval 63"/>
            <p:cNvSpPr>
              <a:spLocks noChangeArrowheads="1"/>
            </p:cNvSpPr>
            <p:nvPr/>
          </p:nvSpPr>
          <p:spPr bwMode="auto">
            <a:xfrm>
              <a:off x="1399" y="2312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3" name="Oval 64"/>
            <p:cNvSpPr>
              <a:spLocks noChangeArrowheads="1"/>
            </p:cNvSpPr>
            <p:nvPr/>
          </p:nvSpPr>
          <p:spPr bwMode="auto">
            <a:xfrm>
              <a:off x="3001" y="2303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4" name="Oval 65"/>
            <p:cNvSpPr>
              <a:spLocks noChangeArrowheads="1"/>
            </p:cNvSpPr>
            <p:nvPr/>
          </p:nvSpPr>
          <p:spPr bwMode="auto">
            <a:xfrm>
              <a:off x="740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5" name="Oval 66"/>
            <p:cNvSpPr>
              <a:spLocks noChangeArrowheads="1"/>
            </p:cNvSpPr>
            <p:nvPr/>
          </p:nvSpPr>
          <p:spPr bwMode="auto">
            <a:xfrm>
              <a:off x="1709" y="231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6" name="Oval 67"/>
            <p:cNvSpPr>
              <a:spLocks noChangeArrowheads="1"/>
            </p:cNvSpPr>
            <p:nvPr/>
          </p:nvSpPr>
          <p:spPr bwMode="auto">
            <a:xfrm>
              <a:off x="2045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7" name="Oval 68"/>
            <p:cNvSpPr>
              <a:spLocks noChangeArrowheads="1"/>
            </p:cNvSpPr>
            <p:nvPr/>
          </p:nvSpPr>
          <p:spPr bwMode="auto">
            <a:xfrm>
              <a:off x="2369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8" name="Oval 69"/>
            <p:cNvSpPr>
              <a:spLocks noChangeArrowheads="1"/>
            </p:cNvSpPr>
            <p:nvPr/>
          </p:nvSpPr>
          <p:spPr bwMode="auto">
            <a:xfrm>
              <a:off x="2692" y="2311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9" name="Oval 70"/>
            <p:cNvSpPr>
              <a:spLocks noChangeArrowheads="1"/>
            </p:cNvSpPr>
            <p:nvPr/>
          </p:nvSpPr>
          <p:spPr bwMode="auto">
            <a:xfrm>
              <a:off x="421" y="1973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50" name="Oval 71"/>
            <p:cNvSpPr>
              <a:spLocks noChangeArrowheads="1"/>
            </p:cNvSpPr>
            <p:nvPr/>
          </p:nvSpPr>
          <p:spPr bwMode="auto">
            <a:xfrm>
              <a:off x="422" y="165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51" name="Oval 72"/>
            <p:cNvSpPr>
              <a:spLocks noChangeArrowheads="1"/>
            </p:cNvSpPr>
            <p:nvPr/>
          </p:nvSpPr>
          <p:spPr bwMode="auto">
            <a:xfrm>
              <a:off x="421" y="133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52" name="Oval 73"/>
            <p:cNvSpPr>
              <a:spLocks noChangeArrowheads="1"/>
            </p:cNvSpPr>
            <p:nvPr/>
          </p:nvSpPr>
          <p:spPr bwMode="auto">
            <a:xfrm>
              <a:off x="422" y="101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53" name="Oval 74"/>
            <p:cNvSpPr>
              <a:spLocks noChangeArrowheads="1"/>
            </p:cNvSpPr>
            <p:nvPr/>
          </p:nvSpPr>
          <p:spPr bwMode="auto">
            <a:xfrm>
              <a:off x="421" y="262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54" name="Oval 75"/>
            <p:cNvSpPr>
              <a:spLocks noChangeArrowheads="1"/>
            </p:cNvSpPr>
            <p:nvPr/>
          </p:nvSpPr>
          <p:spPr bwMode="auto">
            <a:xfrm>
              <a:off x="421" y="230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55" name="Oval 76"/>
            <p:cNvSpPr>
              <a:spLocks noChangeArrowheads="1"/>
            </p:cNvSpPr>
            <p:nvPr/>
          </p:nvSpPr>
          <p:spPr bwMode="auto">
            <a:xfrm>
              <a:off x="3318" y="1983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56" name="Oval 77"/>
            <p:cNvSpPr>
              <a:spLocks noChangeArrowheads="1"/>
            </p:cNvSpPr>
            <p:nvPr/>
          </p:nvSpPr>
          <p:spPr bwMode="auto">
            <a:xfrm>
              <a:off x="3319" y="1664"/>
              <a:ext cx="268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57" name="Oval 78"/>
            <p:cNvSpPr>
              <a:spLocks noChangeArrowheads="1"/>
            </p:cNvSpPr>
            <p:nvPr/>
          </p:nvSpPr>
          <p:spPr bwMode="auto">
            <a:xfrm>
              <a:off x="3318" y="1343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58" name="Oval 79"/>
            <p:cNvSpPr>
              <a:spLocks noChangeArrowheads="1"/>
            </p:cNvSpPr>
            <p:nvPr/>
          </p:nvSpPr>
          <p:spPr bwMode="auto">
            <a:xfrm>
              <a:off x="3319" y="1023"/>
              <a:ext cx="268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59" name="Oval 80"/>
            <p:cNvSpPr>
              <a:spLocks noChangeArrowheads="1"/>
            </p:cNvSpPr>
            <p:nvPr/>
          </p:nvSpPr>
          <p:spPr bwMode="auto">
            <a:xfrm>
              <a:off x="3318" y="2634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60" name="Oval 81"/>
            <p:cNvSpPr>
              <a:spLocks noChangeArrowheads="1"/>
            </p:cNvSpPr>
            <p:nvPr/>
          </p:nvSpPr>
          <p:spPr bwMode="auto">
            <a:xfrm>
              <a:off x="3318" y="231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61" name="Oval 82"/>
            <p:cNvSpPr>
              <a:spLocks noChangeArrowheads="1"/>
            </p:cNvSpPr>
            <p:nvPr/>
          </p:nvSpPr>
          <p:spPr bwMode="auto">
            <a:xfrm>
              <a:off x="3631" y="1990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62" name="Oval 83"/>
            <p:cNvSpPr>
              <a:spLocks noChangeArrowheads="1"/>
            </p:cNvSpPr>
            <p:nvPr/>
          </p:nvSpPr>
          <p:spPr bwMode="auto">
            <a:xfrm>
              <a:off x="3632" y="1669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63" name="Oval 84"/>
            <p:cNvSpPr>
              <a:spLocks noChangeArrowheads="1"/>
            </p:cNvSpPr>
            <p:nvPr/>
          </p:nvSpPr>
          <p:spPr bwMode="auto">
            <a:xfrm>
              <a:off x="3631" y="1348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64" name="Oval 85"/>
            <p:cNvSpPr>
              <a:spLocks noChangeArrowheads="1"/>
            </p:cNvSpPr>
            <p:nvPr/>
          </p:nvSpPr>
          <p:spPr bwMode="auto">
            <a:xfrm>
              <a:off x="3632" y="1028"/>
              <a:ext cx="270" cy="270"/>
            </a:xfrm>
            <a:prstGeom prst="ellipse">
              <a:avLst/>
            </a:prstGeom>
            <a:solidFill>
              <a:srgbClr val="00008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65" name="Oval 86"/>
            <p:cNvSpPr>
              <a:spLocks noChangeArrowheads="1"/>
            </p:cNvSpPr>
            <p:nvPr/>
          </p:nvSpPr>
          <p:spPr bwMode="auto">
            <a:xfrm>
              <a:off x="3631" y="2639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66" name="Oval 87"/>
            <p:cNvSpPr>
              <a:spLocks noChangeArrowheads="1"/>
            </p:cNvSpPr>
            <p:nvPr/>
          </p:nvSpPr>
          <p:spPr bwMode="auto">
            <a:xfrm>
              <a:off x="3631" y="2318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67" name="Line 88"/>
            <p:cNvSpPr>
              <a:spLocks noChangeShapeType="1"/>
            </p:cNvSpPr>
            <p:nvPr/>
          </p:nvSpPr>
          <p:spPr bwMode="auto">
            <a:xfrm rot="5400000" flipV="1">
              <a:off x="2172" y="1228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668" name="Line 89"/>
            <p:cNvSpPr>
              <a:spLocks noChangeShapeType="1"/>
            </p:cNvSpPr>
            <p:nvPr/>
          </p:nvSpPr>
          <p:spPr bwMode="auto">
            <a:xfrm rot="5400000" flipV="1">
              <a:off x="2172" y="1553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669" name="Line 90"/>
            <p:cNvSpPr>
              <a:spLocks noChangeShapeType="1"/>
            </p:cNvSpPr>
            <p:nvPr/>
          </p:nvSpPr>
          <p:spPr bwMode="auto">
            <a:xfrm rot="5400000" flipV="1">
              <a:off x="2172" y="1872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670" name="Oval 91"/>
            <p:cNvSpPr>
              <a:spLocks noChangeArrowheads="1"/>
            </p:cNvSpPr>
            <p:nvPr/>
          </p:nvSpPr>
          <p:spPr bwMode="auto">
            <a:xfrm>
              <a:off x="1063" y="295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71" name="Oval 92"/>
            <p:cNvSpPr>
              <a:spLocks noChangeArrowheads="1"/>
            </p:cNvSpPr>
            <p:nvPr/>
          </p:nvSpPr>
          <p:spPr bwMode="auto">
            <a:xfrm>
              <a:off x="1399" y="2954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72" name="Oval 93"/>
            <p:cNvSpPr>
              <a:spLocks noChangeArrowheads="1"/>
            </p:cNvSpPr>
            <p:nvPr/>
          </p:nvSpPr>
          <p:spPr bwMode="auto">
            <a:xfrm>
              <a:off x="3001" y="2946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73" name="Oval 94"/>
            <p:cNvSpPr>
              <a:spLocks noChangeArrowheads="1"/>
            </p:cNvSpPr>
            <p:nvPr/>
          </p:nvSpPr>
          <p:spPr bwMode="auto">
            <a:xfrm>
              <a:off x="740" y="2951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74" name="Oval 95"/>
            <p:cNvSpPr>
              <a:spLocks noChangeArrowheads="1"/>
            </p:cNvSpPr>
            <p:nvPr/>
          </p:nvSpPr>
          <p:spPr bwMode="auto">
            <a:xfrm>
              <a:off x="1709" y="295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75" name="Oval 96"/>
            <p:cNvSpPr>
              <a:spLocks noChangeArrowheads="1"/>
            </p:cNvSpPr>
            <p:nvPr/>
          </p:nvSpPr>
          <p:spPr bwMode="auto">
            <a:xfrm>
              <a:off x="2045" y="2951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76" name="Oval 97"/>
            <p:cNvSpPr>
              <a:spLocks noChangeArrowheads="1"/>
            </p:cNvSpPr>
            <p:nvPr/>
          </p:nvSpPr>
          <p:spPr bwMode="auto">
            <a:xfrm>
              <a:off x="2369" y="2951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77" name="Oval 98"/>
            <p:cNvSpPr>
              <a:spLocks noChangeArrowheads="1"/>
            </p:cNvSpPr>
            <p:nvPr/>
          </p:nvSpPr>
          <p:spPr bwMode="auto">
            <a:xfrm>
              <a:off x="2692" y="2951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78" name="Oval 99"/>
            <p:cNvSpPr>
              <a:spLocks noChangeArrowheads="1"/>
            </p:cNvSpPr>
            <p:nvPr/>
          </p:nvSpPr>
          <p:spPr bwMode="auto">
            <a:xfrm>
              <a:off x="1063" y="360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79" name="Oval 100"/>
            <p:cNvSpPr>
              <a:spLocks noChangeArrowheads="1"/>
            </p:cNvSpPr>
            <p:nvPr/>
          </p:nvSpPr>
          <p:spPr bwMode="auto">
            <a:xfrm>
              <a:off x="1399" y="360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80" name="Oval 101"/>
            <p:cNvSpPr>
              <a:spLocks noChangeArrowheads="1"/>
            </p:cNvSpPr>
            <p:nvPr/>
          </p:nvSpPr>
          <p:spPr bwMode="auto">
            <a:xfrm>
              <a:off x="3001" y="3594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81" name="Oval 102"/>
            <p:cNvSpPr>
              <a:spLocks noChangeArrowheads="1"/>
            </p:cNvSpPr>
            <p:nvPr/>
          </p:nvSpPr>
          <p:spPr bwMode="auto">
            <a:xfrm>
              <a:off x="740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82" name="Oval 103"/>
            <p:cNvSpPr>
              <a:spLocks noChangeArrowheads="1"/>
            </p:cNvSpPr>
            <p:nvPr/>
          </p:nvSpPr>
          <p:spPr bwMode="auto">
            <a:xfrm>
              <a:off x="1709" y="360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83" name="Oval 104"/>
            <p:cNvSpPr>
              <a:spLocks noChangeArrowheads="1"/>
            </p:cNvSpPr>
            <p:nvPr/>
          </p:nvSpPr>
          <p:spPr bwMode="auto">
            <a:xfrm>
              <a:off x="2045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84" name="Oval 105"/>
            <p:cNvSpPr>
              <a:spLocks noChangeArrowheads="1"/>
            </p:cNvSpPr>
            <p:nvPr/>
          </p:nvSpPr>
          <p:spPr bwMode="auto">
            <a:xfrm>
              <a:off x="2369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85" name="Oval 106"/>
            <p:cNvSpPr>
              <a:spLocks noChangeArrowheads="1"/>
            </p:cNvSpPr>
            <p:nvPr/>
          </p:nvSpPr>
          <p:spPr bwMode="auto">
            <a:xfrm>
              <a:off x="2692" y="360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86" name="Oval 107"/>
            <p:cNvSpPr>
              <a:spLocks noChangeArrowheads="1"/>
            </p:cNvSpPr>
            <p:nvPr/>
          </p:nvSpPr>
          <p:spPr bwMode="auto">
            <a:xfrm>
              <a:off x="1063" y="328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87" name="Oval 108"/>
            <p:cNvSpPr>
              <a:spLocks noChangeArrowheads="1"/>
            </p:cNvSpPr>
            <p:nvPr/>
          </p:nvSpPr>
          <p:spPr bwMode="auto">
            <a:xfrm>
              <a:off x="1399" y="328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88" name="Oval 109"/>
            <p:cNvSpPr>
              <a:spLocks noChangeArrowheads="1"/>
            </p:cNvSpPr>
            <p:nvPr/>
          </p:nvSpPr>
          <p:spPr bwMode="auto">
            <a:xfrm>
              <a:off x="3001" y="327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89" name="Oval 110"/>
            <p:cNvSpPr>
              <a:spLocks noChangeArrowheads="1"/>
            </p:cNvSpPr>
            <p:nvPr/>
          </p:nvSpPr>
          <p:spPr bwMode="auto">
            <a:xfrm>
              <a:off x="740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90" name="Oval 111"/>
            <p:cNvSpPr>
              <a:spLocks noChangeArrowheads="1"/>
            </p:cNvSpPr>
            <p:nvPr/>
          </p:nvSpPr>
          <p:spPr bwMode="auto">
            <a:xfrm>
              <a:off x="1709" y="328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91" name="Oval 112"/>
            <p:cNvSpPr>
              <a:spLocks noChangeArrowheads="1"/>
            </p:cNvSpPr>
            <p:nvPr/>
          </p:nvSpPr>
          <p:spPr bwMode="auto">
            <a:xfrm>
              <a:off x="2045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92" name="Oval 113"/>
            <p:cNvSpPr>
              <a:spLocks noChangeArrowheads="1"/>
            </p:cNvSpPr>
            <p:nvPr/>
          </p:nvSpPr>
          <p:spPr bwMode="auto">
            <a:xfrm>
              <a:off x="2369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93" name="Oval 114"/>
            <p:cNvSpPr>
              <a:spLocks noChangeArrowheads="1"/>
            </p:cNvSpPr>
            <p:nvPr/>
          </p:nvSpPr>
          <p:spPr bwMode="auto">
            <a:xfrm>
              <a:off x="2692" y="328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94" name="Oval 115"/>
            <p:cNvSpPr>
              <a:spLocks noChangeArrowheads="1"/>
            </p:cNvSpPr>
            <p:nvPr/>
          </p:nvSpPr>
          <p:spPr bwMode="auto">
            <a:xfrm>
              <a:off x="421" y="294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95" name="Oval 116"/>
            <p:cNvSpPr>
              <a:spLocks noChangeArrowheads="1"/>
            </p:cNvSpPr>
            <p:nvPr/>
          </p:nvSpPr>
          <p:spPr bwMode="auto">
            <a:xfrm>
              <a:off x="421" y="3591"/>
              <a:ext cx="269" cy="271"/>
            </a:xfrm>
            <a:prstGeom prst="ellipse">
              <a:avLst/>
            </a:prstGeom>
            <a:solidFill>
              <a:srgbClr val="00008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96" name="Oval 117"/>
            <p:cNvSpPr>
              <a:spLocks noChangeArrowheads="1"/>
            </p:cNvSpPr>
            <p:nvPr/>
          </p:nvSpPr>
          <p:spPr bwMode="auto">
            <a:xfrm>
              <a:off x="421" y="327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97" name="Oval 118"/>
            <p:cNvSpPr>
              <a:spLocks noChangeArrowheads="1"/>
            </p:cNvSpPr>
            <p:nvPr/>
          </p:nvSpPr>
          <p:spPr bwMode="auto">
            <a:xfrm>
              <a:off x="3318" y="2955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98" name="Oval 119"/>
            <p:cNvSpPr>
              <a:spLocks noChangeArrowheads="1"/>
            </p:cNvSpPr>
            <p:nvPr/>
          </p:nvSpPr>
          <p:spPr bwMode="auto">
            <a:xfrm>
              <a:off x="3318" y="3604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99" name="Oval 120"/>
            <p:cNvSpPr>
              <a:spLocks noChangeArrowheads="1"/>
            </p:cNvSpPr>
            <p:nvPr/>
          </p:nvSpPr>
          <p:spPr bwMode="auto">
            <a:xfrm>
              <a:off x="3318" y="3283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700" name="Oval 121"/>
            <p:cNvSpPr>
              <a:spLocks noChangeArrowheads="1"/>
            </p:cNvSpPr>
            <p:nvPr/>
          </p:nvSpPr>
          <p:spPr bwMode="auto">
            <a:xfrm>
              <a:off x="3631" y="2960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701" name="Oval 122"/>
            <p:cNvSpPr>
              <a:spLocks noChangeArrowheads="1"/>
            </p:cNvSpPr>
            <p:nvPr/>
          </p:nvSpPr>
          <p:spPr bwMode="auto">
            <a:xfrm>
              <a:off x="3631" y="3609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702" name="Oval 123"/>
            <p:cNvSpPr>
              <a:spLocks noChangeArrowheads="1"/>
            </p:cNvSpPr>
            <p:nvPr/>
          </p:nvSpPr>
          <p:spPr bwMode="auto">
            <a:xfrm>
              <a:off x="3631" y="3288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703" name="Text Box 124"/>
            <p:cNvSpPr txBox="1">
              <a:spLocks noChangeArrowheads="1"/>
            </p:cNvSpPr>
            <p:nvPr/>
          </p:nvSpPr>
          <p:spPr bwMode="auto">
            <a:xfrm>
              <a:off x="50" y="1356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17</a:t>
              </a:r>
              <a:endParaRPr lang="en-US"/>
            </a:p>
          </p:txBody>
        </p:sp>
        <p:sp>
          <p:nvSpPr>
            <p:cNvPr id="24704" name="Text Box 125"/>
            <p:cNvSpPr txBox="1">
              <a:spLocks noChangeArrowheads="1"/>
            </p:cNvSpPr>
            <p:nvPr/>
          </p:nvSpPr>
          <p:spPr bwMode="auto">
            <a:xfrm>
              <a:off x="50" y="1679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16</a:t>
              </a:r>
              <a:endParaRPr lang="en-US"/>
            </a:p>
          </p:txBody>
        </p:sp>
        <p:sp>
          <p:nvSpPr>
            <p:cNvPr id="24705" name="Text Box 126"/>
            <p:cNvSpPr txBox="1">
              <a:spLocks noChangeArrowheads="1"/>
            </p:cNvSpPr>
            <p:nvPr/>
          </p:nvSpPr>
          <p:spPr bwMode="auto">
            <a:xfrm>
              <a:off x="50" y="2002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15</a:t>
              </a:r>
              <a:endParaRPr lang="en-US"/>
            </a:p>
          </p:txBody>
        </p:sp>
        <p:sp>
          <p:nvSpPr>
            <p:cNvPr id="24706" name="Text Box 127"/>
            <p:cNvSpPr txBox="1">
              <a:spLocks noChangeArrowheads="1"/>
            </p:cNvSpPr>
            <p:nvPr/>
          </p:nvSpPr>
          <p:spPr bwMode="auto">
            <a:xfrm>
              <a:off x="50" y="2324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14</a:t>
              </a:r>
              <a:endParaRPr lang="en-US"/>
            </a:p>
          </p:txBody>
        </p:sp>
        <p:sp>
          <p:nvSpPr>
            <p:cNvPr id="24707" name="Text Box 128"/>
            <p:cNvSpPr txBox="1">
              <a:spLocks noChangeArrowheads="1"/>
            </p:cNvSpPr>
            <p:nvPr/>
          </p:nvSpPr>
          <p:spPr bwMode="auto">
            <a:xfrm>
              <a:off x="50" y="2647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13</a:t>
              </a:r>
              <a:endParaRPr lang="en-US"/>
            </a:p>
          </p:txBody>
        </p:sp>
        <p:sp>
          <p:nvSpPr>
            <p:cNvPr id="24708" name="Text Box 129"/>
            <p:cNvSpPr txBox="1">
              <a:spLocks noChangeArrowheads="1"/>
            </p:cNvSpPr>
            <p:nvPr/>
          </p:nvSpPr>
          <p:spPr bwMode="auto">
            <a:xfrm>
              <a:off x="50" y="2968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12</a:t>
              </a:r>
              <a:endParaRPr lang="en-US"/>
            </a:p>
          </p:txBody>
        </p:sp>
        <p:sp>
          <p:nvSpPr>
            <p:cNvPr id="24709" name="Text Box 130"/>
            <p:cNvSpPr txBox="1">
              <a:spLocks noChangeArrowheads="1"/>
            </p:cNvSpPr>
            <p:nvPr/>
          </p:nvSpPr>
          <p:spPr bwMode="auto">
            <a:xfrm>
              <a:off x="57" y="3292"/>
              <a:ext cx="3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11</a:t>
              </a:r>
              <a:endParaRPr lang="en-US"/>
            </a:p>
          </p:txBody>
        </p:sp>
        <p:sp>
          <p:nvSpPr>
            <p:cNvPr id="24710" name="Text Box 131"/>
            <p:cNvSpPr txBox="1">
              <a:spLocks noChangeArrowheads="1"/>
            </p:cNvSpPr>
            <p:nvPr/>
          </p:nvSpPr>
          <p:spPr bwMode="auto">
            <a:xfrm>
              <a:off x="50" y="3615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10</a:t>
              </a:r>
              <a:endParaRPr lang="en-US"/>
            </a:p>
          </p:txBody>
        </p:sp>
        <p:sp>
          <p:nvSpPr>
            <p:cNvPr id="24711" name="Text Box 132"/>
            <p:cNvSpPr txBox="1">
              <a:spLocks noChangeArrowheads="1"/>
            </p:cNvSpPr>
            <p:nvPr/>
          </p:nvSpPr>
          <p:spPr bwMode="auto">
            <a:xfrm>
              <a:off x="50" y="1034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18</a:t>
              </a:r>
              <a:endParaRPr lang="en-US"/>
            </a:p>
          </p:txBody>
        </p:sp>
        <p:sp>
          <p:nvSpPr>
            <p:cNvPr id="24712" name="Text Box 133"/>
            <p:cNvSpPr txBox="1">
              <a:spLocks noChangeArrowheads="1"/>
            </p:cNvSpPr>
            <p:nvPr/>
          </p:nvSpPr>
          <p:spPr bwMode="auto">
            <a:xfrm>
              <a:off x="3291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29</a:t>
              </a:r>
              <a:endParaRPr lang="en-US"/>
            </a:p>
          </p:txBody>
        </p:sp>
        <p:sp>
          <p:nvSpPr>
            <p:cNvPr id="24713" name="Text Box 134"/>
            <p:cNvSpPr txBox="1">
              <a:spLocks noChangeArrowheads="1"/>
            </p:cNvSpPr>
            <p:nvPr/>
          </p:nvSpPr>
          <p:spPr bwMode="auto">
            <a:xfrm>
              <a:off x="2667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27</a:t>
              </a:r>
              <a:endParaRPr lang="en-US"/>
            </a:p>
          </p:txBody>
        </p:sp>
        <p:sp>
          <p:nvSpPr>
            <p:cNvPr id="24714" name="Text Box 135"/>
            <p:cNvSpPr txBox="1">
              <a:spLocks noChangeArrowheads="1"/>
            </p:cNvSpPr>
            <p:nvPr/>
          </p:nvSpPr>
          <p:spPr bwMode="auto">
            <a:xfrm>
              <a:off x="2343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26</a:t>
              </a:r>
              <a:endParaRPr lang="en-US"/>
            </a:p>
          </p:txBody>
        </p:sp>
        <p:sp>
          <p:nvSpPr>
            <p:cNvPr id="24715" name="Text Box 136"/>
            <p:cNvSpPr txBox="1">
              <a:spLocks noChangeArrowheads="1"/>
            </p:cNvSpPr>
            <p:nvPr/>
          </p:nvSpPr>
          <p:spPr bwMode="auto">
            <a:xfrm>
              <a:off x="2019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25</a:t>
              </a:r>
              <a:endParaRPr lang="en-US"/>
            </a:p>
          </p:txBody>
        </p:sp>
        <p:sp>
          <p:nvSpPr>
            <p:cNvPr id="24716" name="Text Box 137"/>
            <p:cNvSpPr txBox="1">
              <a:spLocks noChangeArrowheads="1"/>
            </p:cNvSpPr>
            <p:nvPr/>
          </p:nvSpPr>
          <p:spPr bwMode="auto">
            <a:xfrm>
              <a:off x="1680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24</a:t>
              </a:r>
              <a:endParaRPr lang="en-US"/>
            </a:p>
          </p:txBody>
        </p:sp>
        <p:sp>
          <p:nvSpPr>
            <p:cNvPr id="24717" name="Text Box 138"/>
            <p:cNvSpPr txBox="1">
              <a:spLocks noChangeArrowheads="1"/>
            </p:cNvSpPr>
            <p:nvPr/>
          </p:nvSpPr>
          <p:spPr bwMode="auto">
            <a:xfrm>
              <a:off x="1380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23</a:t>
              </a:r>
              <a:endParaRPr lang="en-US"/>
            </a:p>
          </p:txBody>
        </p:sp>
        <p:sp>
          <p:nvSpPr>
            <p:cNvPr id="24718" name="Text Box 139"/>
            <p:cNvSpPr txBox="1">
              <a:spLocks noChangeArrowheads="1"/>
            </p:cNvSpPr>
            <p:nvPr/>
          </p:nvSpPr>
          <p:spPr bwMode="auto">
            <a:xfrm>
              <a:off x="1041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22</a:t>
              </a:r>
              <a:endParaRPr lang="en-US"/>
            </a:p>
          </p:txBody>
        </p:sp>
        <p:sp>
          <p:nvSpPr>
            <p:cNvPr id="24719" name="Text Box 140"/>
            <p:cNvSpPr txBox="1">
              <a:spLocks noChangeArrowheads="1"/>
            </p:cNvSpPr>
            <p:nvPr/>
          </p:nvSpPr>
          <p:spPr bwMode="auto">
            <a:xfrm>
              <a:off x="708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21</a:t>
              </a:r>
              <a:endParaRPr lang="en-US"/>
            </a:p>
          </p:txBody>
        </p:sp>
        <p:sp>
          <p:nvSpPr>
            <p:cNvPr id="24720" name="Text Box 141"/>
            <p:cNvSpPr txBox="1">
              <a:spLocks noChangeArrowheads="1"/>
            </p:cNvSpPr>
            <p:nvPr/>
          </p:nvSpPr>
          <p:spPr bwMode="auto">
            <a:xfrm>
              <a:off x="392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20</a:t>
              </a:r>
              <a:endParaRPr lang="en-US"/>
            </a:p>
          </p:txBody>
        </p:sp>
        <p:sp>
          <p:nvSpPr>
            <p:cNvPr id="24721" name="Text Box 142"/>
            <p:cNvSpPr txBox="1">
              <a:spLocks noChangeArrowheads="1"/>
            </p:cNvSpPr>
            <p:nvPr/>
          </p:nvSpPr>
          <p:spPr bwMode="auto">
            <a:xfrm>
              <a:off x="2974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28</a:t>
              </a:r>
              <a:endParaRPr lang="en-US"/>
            </a:p>
          </p:txBody>
        </p:sp>
        <p:sp>
          <p:nvSpPr>
            <p:cNvPr id="24722" name="Text Box 143"/>
            <p:cNvSpPr txBox="1">
              <a:spLocks noChangeArrowheads="1"/>
            </p:cNvSpPr>
            <p:nvPr/>
          </p:nvSpPr>
          <p:spPr bwMode="auto">
            <a:xfrm>
              <a:off x="3604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30</a:t>
              </a:r>
              <a:endParaRPr lang="en-US"/>
            </a:p>
          </p:txBody>
        </p:sp>
        <p:sp>
          <p:nvSpPr>
            <p:cNvPr id="24723" name="Line 144"/>
            <p:cNvSpPr>
              <a:spLocks noChangeShapeType="1"/>
            </p:cNvSpPr>
            <p:nvPr/>
          </p:nvSpPr>
          <p:spPr bwMode="auto">
            <a:xfrm flipV="1">
              <a:off x="553" y="1149"/>
              <a:ext cx="3218" cy="2587"/>
            </a:xfrm>
            <a:prstGeom prst="lin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aphicFrame>
        <p:nvGraphicFramePr>
          <p:cNvPr id="43179" name="Group 171"/>
          <p:cNvGraphicFramePr>
            <a:graphicFrameLocks noGrp="1"/>
          </p:cNvGraphicFramePr>
          <p:nvPr/>
        </p:nvGraphicFramePr>
        <p:xfrm>
          <a:off x="8093075" y="1339850"/>
          <a:ext cx="2459038" cy="5461000"/>
        </p:xfrm>
        <a:graphic>
          <a:graphicData uri="http://schemas.openxmlformats.org/drawingml/2006/table">
            <a:tbl>
              <a:tblPr/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IE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</a:t>
                      </a:r>
                      <a:r>
                        <a:rPr kumimoji="0" lang="en-IE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</a:t>
                      </a:r>
                      <a:r>
                        <a:rPr kumimoji="0" lang="en-IE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2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Bresenham Exercise</a:t>
            </a:r>
            <a:endParaRPr lang="en-GB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mtClean="0"/>
              <a:t>Go through the steps of the Bresenham line drawing algorithm for a line going from (21,12) to (29,16)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8691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Bresenham Exercise (cont…)</a:t>
            </a:r>
            <a:endParaRPr lang="en-US" smtClean="0"/>
          </a:p>
        </p:txBody>
      </p:sp>
      <p:grpSp>
        <p:nvGrpSpPr>
          <p:cNvPr id="26627" name="Group 159"/>
          <p:cNvGrpSpPr>
            <a:grpSpLocks/>
          </p:cNvGrpSpPr>
          <p:nvPr/>
        </p:nvGrpSpPr>
        <p:grpSpPr bwMode="auto">
          <a:xfrm>
            <a:off x="1603376" y="1406525"/>
            <a:ext cx="6340475" cy="5373688"/>
            <a:chOff x="50" y="886"/>
            <a:chExt cx="3994" cy="3385"/>
          </a:xfrm>
        </p:grpSpPr>
        <p:grpSp>
          <p:nvGrpSpPr>
            <p:cNvPr id="26642" name="Group 4"/>
            <p:cNvGrpSpPr>
              <a:grpSpLocks/>
            </p:cNvGrpSpPr>
            <p:nvPr/>
          </p:nvGrpSpPr>
          <p:grpSpPr bwMode="auto">
            <a:xfrm>
              <a:off x="556" y="886"/>
              <a:ext cx="3211" cy="3090"/>
              <a:chOff x="2066" y="90"/>
              <a:chExt cx="3118" cy="3644"/>
            </a:xfrm>
          </p:grpSpPr>
          <p:sp>
            <p:nvSpPr>
              <p:cNvPr id="26772" name="Line 5"/>
              <p:cNvSpPr>
                <a:spLocks noChangeShapeType="1"/>
              </p:cNvSpPr>
              <p:nvPr/>
            </p:nvSpPr>
            <p:spPr bwMode="auto">
              <a:xfrm flipV="1">
                <a:off x="237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773" name="Line 6"/>
              <p:cNvSpPr>
                <a:spLocks noChangeShapeType="1"/>
              </p:cNvSpPr>
              <p:nvPr/>
            </p:nvSpPr>
            <p:spPr bwMode="auto">
              <a:xfrm flipV="1">
                <a:off x="2690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774" name="Line 7"/>
              <p:cNvSpPr>
                <a:spLocks noChangeShapeType="1"/>
              </p:cNvSpPr>
              <p:nvPr/>
            </p:nvSpPr>
            <p:spPr bwMode="auto">
              <a:xfrm flipV="1">
                <a:off x="301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775" name="Line 8"/>
              <p:cNvSpPr>
                <a:spLocks noChangeShapeType="1"/>
              </p:cNvSpPr>
              <p:nvPr/>
            </p:nvSpPr>
            <p:spPr bwMode="auto">
              <a:xfrm flipV="1">
                <a:off x="3317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776" name="Line 9"/>
              <p:cNvSpPr>
                <a:spLocks noChangeShapeType="1"/>
              </p:cNvSpPr>
              <p:nvPr/>
            </p:nvSpPr>
            <p:spPr bwMode="auto">
              <a:xfrm flipV="1">
                <a:off x="3644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777" name="Line 10"/>
              <p:cNvSpPr>
                <a:spLocks noChangeShapeType="1"/>
              </p:cNvSpPr>
              <p:nvPr/>
            </p:nvSpPr>
            <p:spPr bwMode="auto">
              <a:xfrm flipV="1">
                <a:off x="3957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778" name="Line 11"/>
              <p:cNvSpPr>
                <a:spLocks noChangeShapeType="1"/>
              </p:cNvSpPr>
              <p:nvPr/>
            </p:nvSpPr>
            <p:spPr bwMode="auto">
              <a:xfrm flipV="1">
                <a:off x="4271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779" name="Line 12"/>
              <p:cNvSpPr>
                <a:spLocks noChangeShapeType="1"/>
              </p:cNvSpPr>
              <p:nvPr/>
            </p:nvSpPr>
            <p:spPr bwMode="auto">
              <a:xfrm flipV="1">
                <a:off x="4572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780" name="Line 13"/>
              <p:cNvSpPr>
                <a:spLocks noChangeShapeType="1"/>
              </p:cNvSpPr>
              <p:nvPr/>
            </p:nvSpPr>
            <p:spPr bwMode="auto">
              <a:xfrm flipV="1">
                <a:off x="206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781" name="Line 14"/>
              <p:cNvSpPr>
                <a:spLocks noChangeShapeType="1"/>
              </p:cNvSpPr>
              <p:nvPr/>
            </p:nvSpPr>
            <p:spPr bwMode="auto">
              <a:xfrm flipV="1">
                <a:off x="4879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782" name="Line 15"/>
              <p:cNvSpPr>
                <a:spLocks noChangeShapeType="1"/>
              </p:cNvSpPr>
              <p:nvPr/>
            </p:nvSpPr>
            <p:spPr bwMode="auto">
              <a:xfrm flipV="1">
                <a:off x="5184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26643" name="Line 16"/>
            <p:cNvSpPr>
              <a:spLocks noChangeShapeType="1"/>
            </p:cNvSpPr>
            <p:nvPr/>
          </p:nvSpPr>
          <p:spPr bwMode="auto">
            <a:xfrm rot="5400000" flipV="1">
              <a:off x="2183" y="-710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44" name="Line 17"/>
            <p:cNvSpPr>
              <a:spLocks noChangeShapeType="1"/>
            </p:cNvSpPr>
            <p:nvPr/>
          </p:nvSpPr>
          <p:spPr bwMode="auto">
            <a:xfrm rot="5400000" flipV="1">
              <a:off x="2183" y="-389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45" name="Line 18"/>
            <p:cNvSpPr>
              <a:spLocks noChangeShapeType="1"/>
            </p:cNvSpPr>
            <p:nvPr/>
          </p:nvSpPr>
          <p:spPr bwMode="auto">
            <a:xfrm rot="5400000" flipV="1">
              <a:off x="2183" y="-65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46" name="Line 19"/>
            <p:cNvSpPr>
              <a:spLocks noChangeShapeType="1"/>
            </p:cNvSpPr>
            <p:nvPr/>
          </p:nvSpPr>
          <p:spPr bwMode="auto">
            <a:xfrm rot="5400000" flipV="1">
              <a:off x="2183" y="257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47" name="Line 20"/>
            <p:cNvSpPr>
              <a:spLocks noChangeShapeType="1"/>
            </p:cNvSpPr>
            <p:nvPr/>
          </p:nvSpPr>
          <p:spPr bwMode="auto">
            <a:xfrm rot="5400000" flipV="1">
              <a:off x="2183" y="581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48" name="Line 21"/>
            <p:cNvSpPr>
              <a:spLocks noChangeShapeType="1"/>
            </p:cNvSpPr>
            <p:nvPr/>
          </p:nvSpPr>
          <p:spPr bwMode="auto">
            <a:xfrm rot="5400000" flipV="1">
              <a:off x="2183" y="901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49" name="Oval 22"/>
            <p:cNvSpPr>
              <a:spLocks noChangeArrowheads="1"/>
            </p:cNvSpPr>
            <p:nvPr/>
          </p:nvSpPr>
          <p:spPr bwMode="auto">
            <a:xfrm>
              <a:off x="1063" y="1982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0" name="Oval 23"/>
            <p:cNvSpPr>
              <a:spLocks noChangeArrowheads="1"/>
            </p:cNvSpPr>
            <p:nvPr/>
          </p:nvSpPr>
          <p:spPr bwMode="auto">
            <a:xfrm>
              <a:off x="1399" y="1982"/>
              <a:ext cx="271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1" name="Oval 24"/>
            <p:cNvSpPr>
              <a:spLocks noChangeArrowheads="1"/>
            </p:cNvSpPr>
            <p:nvPr/>
          </p:nvSpPr>
          <p:spPr bwMode="auto">
            <a:xfrm>
              <a:off x="3001" y="1975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2" name="Oval 25"/>
            <p:cNvSpPr>
              <a:spLocks noChangeArrowheads="1"/>
            </p:cNvSpPr>
            <p:nvPr/>
          </p:nvSpPr>
          <p:spPr bwMode="auto">
            <a:xfrm>
              <a:off x="740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3" name="Oval 26"/>
            <p:cNvSpPr>
              <a:spLocks noChangeArrowheads="1"/>
            </p:cNvSpPr>
            <p:nvPr/>
          </p:nvSpPr>
          <p:spPr bwMode="auto">
            <a:xfrm>
              <a:off x="1709" y="1982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4" name="Oval 27"/>
            <p:cNvSpPr>
              <a:spLocks noChangeArrowheads="1"/>
            </p:cNvSpPr>
            <p:nvPr/>
          </p:nvSpPr>
          <p:spPr bwMode="auto">
            <a:xfrm>
              <a:off x="2045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5" name="Oval 28"/>
            <p:cNvSpPr>
              <a:spLocks noChangeArrowheads="1"/>
            </p:cNvSpPr>
            <p:nvPr/>
          </p:nvSpPr>
          <p:spPr bwMode="auto">
            <a:xfrm>
              <a:off x="2369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6" name="Oval 29"/>
            <p:cNvSpPr>
              <a:spLocks noChangeArrowheads="1"/>
            </p:cNvSpPr>
            <p:nvPr/>
          </p:nvSpPr>
          <p:spPr bwMode="auto">
            <a:xfrm>
              <a:off x="2692" y="198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7" name="Oval 30"/>
            <p:cNvSpPr>
              <a:spLocks noChangeArrowheads="1"/>
            </p:cNvSpPr>
            <p:nvPr/>
          </p:nvSpPr>
          <p:spPr bwMode="auto">
            <a:xfrm>
              <a:off x="1065" y="166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8" name="Oval 31"/>
            <p:cNvSpPr>
              <a:spLocks noChangeArrowheads="1"/>
            </p:cNvSpPr>
            <p:nvPr/>
          </p:nvSpPr>
          <p:spPr bwMode="auto">
            <a:xfrm>
              <a:off x="1400" y="1663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9" name="Oval 32"/>
            <p:cNvSpPr>
              <a:spLocks noChangeArrowheads="1"/>
            </p:cNvSpPr>
            <p:nvPr/>
          </p:nvSpPr>
          <p:spPr bwMode="auto">
            <a:xfrm>
              <a:off x="3003" y="1654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0" name="Oval 33"/>
            <p:cNvSpPr>
              <a:spLocks noChangeArrowheads="1"/>
            </p:cNvSpPr>
            <p:nvPr/>
          </p:nvSpPr>
          <p:spPr bwMode="auto">
            <a:xfrm>
              <a:off x="741" y="166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1" name="Oval 34"/>
            <p:cNvSpPr>
              <a:spLocks noChangeArrowheads="1"/>
            </p:cNvSpPr>
            <p:nvPr/>
          </p:nvSpPr>
          <p:spPr bwMode="auto">
            <a:xfrm>
              <a:off x="1710" y="1663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2" name="Oval 35"/>
            <p:cNvSpPr>
              <a:spLocks noChangeArrowheads="1"/>
            </p:cNvSpPr>
            <p:nvPr/>
          </p:nvSpPr>
          <p:spPr bwMode="auto">
            <a:xfrm>
              <a:off x="2047" y="166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3" name="Oval 36"/>
            <p:cNvSpPr>
              <a:spLocks noChangeArrowheads="1"/>
            </p:cNvSpPr>
            <p:nvPr/>
          </p:nvSpPr>
          <p:spPr bwMode="auto">
            <a:xfrm>
              <a:off x="2369" y="1661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4" name="Oval 37"/>
            <p:cNvSpPr>
              <a:spLocks noChangeArrowheads="1"/>
            </p:cNvSpPr>
            <p:nvPr/>
          </p:nvSpPr>
          <p:spPr bwMode="auto">
            <a:xfrm>
              <a:off x="2693" y="166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5" name="Oval 38"/>
            <p:cNvSpPr>
              <a:spLocks noChangeArrowheads="1"/>
            </p:cNvSpPr>
            <p:nvPr/>
          </p:nvSpPr>
          <p:spPr bwMode="auto">
            <a:xfrm>
              <a:off x="1063" y="134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6" name="Oval 39"/>
            <p:cNvSpPr>
              <a:spLocks noChangeArrowheads="1"/>
            </p:cNvSpPr>
            <p:nvPr/>
          </p:nvSpPr>
          <p:spPr bwMode="auto">
            <a:xfrm>
              <a:off x="1399" y="134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7" name="Oval 40"/>
            <p:cNvSpPr>
              <a:spLocks noChangeArrowheads="1"/>
            </p:cNvSpPr>
            <p:nvPr/>
          </p:nvSpPr>
          <p:spPr bwMode="auto">
            <a:xfrm>
              <a:off x="3001" y="1334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8" name="Oval 41"/>
            <p:cNvSpPr>
              <a:spLocks noChangeArrowheads="1"/>
            </p:cNvSpPr>
            <p:nvPr/>
          </p:nvSpPr>
          <p:spPr bwMode="auto">
            <a:xfrm>
              <a:off x="740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9" name="Oval 42"/>
            <p:cNvSpPr>
              <a:spLocks noChangeArrowheads="1"/>
            </p:cNvSpPr>
            <p:nvPr/>
          </p:nvSpPr>
          <p:spPr bwMode="auto">
            <a:xfrm>
              <a:off x="1709" y="134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0" name="Oval 43"/>
            <p:cNvSpPr>
              <a:spLocks noChangeArrowheads="1"/>
            </p:cNvSpPr>
            <p:nvPr/>
          </p:nvSpPr>
          <p:spPr bwMode="auto">
            <a:xfrm>
              <a:off x="2045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1" name="Oval 44"/>
            <p:cNvSpPr>
              <a:spLocks noChangeArrowheads="1"/>
            </p:cNvSpPr>
            <p:nvPr/>
          </p:nvSpPr>
          <p:spPr bwMode="auto">
            <a:xfrm>
              <a:off x="2369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2" name="Oval 45"/>
            <p:cNvSpPr>
              <a:spLocks noChangeArrowheads="1"/>
            </p:cNvSpPr>
            <p:nvPr/>
          </p:nvSpPr>
          <p:spPr bwMode="auto">
            <a:xfrm>
              <a:off x="2692" y="134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3" name="Oval 46"/>
            <p:cNvSpPr>
              <a:spLocks noChangeArrowheads="1"/>
            </p:cNvSpPr>
            <p:nvPr/>
          </p:nvSpPr>
          <p:spPr bwMode="auto">
            <a:xfrm>
              <a:off x="1065" y="1022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4" name="Oval 47"/>
            <p:cNvSpPr>
              <a:spLocks noChangeArrowheads="1"/>
            </p:cNvSpPr>
            <p:nvPr/>
          </p:nvSpPr>
          <p:spPr bwMode="auto">
            <a:xfrm>
              <a:off x="1400" y="1022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5" name="Oval 48"/>
            <p:cNvSpPr>
              <a:spLocks noChangeArrowheads="1"/>
            </p:cNvSpPr>
            <p:nvPr/>
          </p:nvSpPr>
          <p:spPr bwMode="auto">
            <a:xfrm>
              <a:off x="3003" y="1013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6" name="Oval 49"/>
            <p:cNvSpPr>
              <a:spLocks noChangeArrowheads="1"/>
            </p:cNvSpPr>
            <p:nvPr/>
          </p:nvSpPr>
          <p:spPr bwMode="auto">
            <a:xfrm>
              <a:off x="741" y="1020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7" name="Oval 50"/>
            <p:cNvSpPr>
              <a:spLocks noChangeArrowheads="1"/>
            </p:cNvSpPr>
            <p:nvPr/>
          </p:nvSpPr>
          <p:spPr bwMode="auto">
            <a:xfrm>
              <a:off x="1710" y="1022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8" name="Oval 51"/>
            <p:cNvSpPr>
              <a:spLocks noChangeArrowheads="1"/>
            </p:cNvSpPr>
            <p:nvPr/>
          </p:nvSpPr>
          <p:spPr bwMode="auto">
            <a:xfrm>
              <a:off x="2047" y="1020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9" name="Oval 52"/>
            <p:cNvSpPr>
              <a:spLocks noChangeArrowheads="1"/>
            </p:cNvSpPr>
            <p:nvPr/>
          </p:nvSpPr>
          <p:spPr bwMode="auto">
            <a:xfrm>
              <a:off x="2369" y="1020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0" name="Oval 53"/>
            <p:cNvSpPr>
              <a:spLocks noChangeArrowheads="1"/>
            </p:cNvSpPr>
            <p:nvPr/>
          </p:nvSpPr>
          <p:spPr bwMode="auto">
            <a:xfrm>
              <a:off x="2693" y="1020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1" name="Oval 54"/>
            <p:cNvSpPr>
              <a:spLocks noChangeArrowheads="1"/>
            </p:cNvSpPr>
            <p:nvPr/>
          </p:nvSpPr>
          <p:spPr bwMode="auto">
            <a:xfrm>
              <a:off x="1063" y="263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2" name="Oval 55"/>
            <p:cNvSpPr>
              <a:spLocks noChangeArrowheads="1"/>
            </p:cNvSpPr>
            <p:nvPr/>
          </p:nvSpPr>
          <p:spPr bwMode="auto">
            <a:xfrm>
              <a:off x="1399" y="2632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3" name="Oval 56"/>
            <p:cNvSpPr>
              <a:spLocks noChangeArrowheads="1"/>
            </p:cNvSpPr>
            <p:nvPr/>
          </p:nvSpPr>
          <p:spPr bwMode="auto">
            <a:xfrm>
              <a:off x="3001" y="2623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4" name="Oval 57"/>
            <p:cNvSpPr>
              <a:spLocks noChangeArrowheads="1"/>
            </p:cNvSpPr>
            <p:nvPr/>
          </p:nvSpPr>
          <p:spPr bwMode="auto">
            <a:xfrm>
              <a:off x="740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5" name="Oval 58"/>
            <p:cNvSpPr>
              <a:spLocks noChangeArrowheads="1"/>
            </p:cNvSpPr>
            <p:nvPr/>
          </p:nvSpPr>
          <p:spPr bwMode="auto">
            <a:xfrm>
              <a:off x="1709" y="263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6" name="Oval 59"/>
            <p:cNvSpPr>
              <a:spLocks noChangeArrowheads="1"/>
            </p:cNvSpPr>
            <p:nvPr/>
          </p:nvSpPr>
          <p:spPr bwMode="auto">
            <a:xfrm>
              <a:off x="2045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7" name="Oval 60"/>
            <p:cNvSpPr>
              <a:spLocks noChangeArrowheads="1"/>
            </p:cNvSpPr>
            <p:nvPr/>
          </p:nvSpPr>
          <p:spPr bwMode="auto">
            <a:xfrm>
              <a:off x="2369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8" name="Oval 61"/>
            <p:cNvSpPr>
              <a:spLocks noChangeArrowheads="1"/>
            </p:cNvSpPr>
            <p:nvPr/>
          </p:nvSpPr>
          <p:spPr bwMode="auto">
            <a:xfrm>
              <a:off x="2692" y="263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9" name="Oval 62"/>
            <p:cNvSpPr>
              <a:spLocks noChangeArrowheads="1"/>
            </p:cNvSpPr>
            <p:nvPr/>
          </p:nvSpPr>
          <p:spPr bwMode="auto">
            <a:xfrm>
              <a:off x="1063" y="231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90" name="Oval 63"/>
            <p:cNvSpPr>
              <a:spLocks noChangeArrowheads="1"/>
            </p:cNvSpPr>
            <p:nvPr/>
          </p:nvSpPr>
          <p:spPr bwMode="auto">
            <a:xfrm>
              <a:off x="1399" y="2312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91" name="Oval 64"/>
            <p:cNvSpPr>
              <a:spLocks noChangeArrowheads="1"/>
            </p:cNvSpPr>
            <p:nvPr/>
          </p:nvSpPr>
          <p:spPr bwMode="auto">
            <a:xfrm>
              <a:off x="3001" y="2303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92" name="Oval 65"/>
            <p:cNvSpPr>
              <a:spLocks noChangeArrowheads="1"/>
            </p:cNvSpPr>
            <p:nvPr/>
          </p:nvSpPr>
          <p:spPr bwMode="auto">
            <a:xfrm>
              <a:off x="740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93" name="Oval 66"/>
            <p:cNvSpPr>
              <a:spLocks noChangeArrowheads="1"/>
            </p:cNvSpPr>
            <p:nvPr/>
          </p:nvSpPr>
          <p:spPr bwMode="auto">
            <a:xfrm>
              <a:off x="1709" y="231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94" name="Oval 67"/>
            <p:cNvSpPr>
              <a:spLocks noChangeArrowheads="1"/>
            </p:cNvSpPr>
            <p:nvPr/>
          </p:nvSpPr>
          <p:spPr bwMode="auto">
            <a:xfrm>
              <a:off x="2045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95" name="Oval 68"/>
            <p:cNvSpPr>
              <a:spLocks noChangeArrowheads="1"/>
            </p:cNvSpPr>
            <p:nvPr/>
          </p:nvSpPr>
          <p:spPr bwMode="auto">
            <a:xfrm>
              <a:off x="2369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96" name="Oval 69"/>
            <p:cNvSpPr>
              <a:spLocks noChangeArrowheads="1"/>
            </p:cNvSpPr>
            <p:nvPr/>
          </p:nvSpPr>
          <p:spPr bwMode="auto">
            <a:xfrm>
              <a:off x="2692" y="2311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97" name="Oval 70"/>
            <p:cNvSpPr>
              <a:spLocks noChangeArrowheads="1"/>
            </p:cNvSpPr>
            <p:nvPr/>
          </p:nvSpPr>
          <p:spPr bwMode="auto">
            <a:xfrm>
              <a:off x="421" y="1973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98" name="Oval 71"/>
            <p:cNvSpPr>
              <a:spLocks noChangeArrowheads="1"/>
            </p:cNvSpPr>
            <p:nvPr/>
          </p:nvSpPr>
          <p:spPr bwMode="auto">
            <a:xfrm>
              <a:off x="422" y="165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99" name="Oval 72"/>
            <p:cNvSpPr>
              <a:spLocks noChangeArrowheads="1"/>
            </p:cNvSpPr>
            <p:nvPr/>
          </p:nvSpPr>
          <p:spPr bwMode="auto">
            <a:xfrm>
              <a:off x="421" y="133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00" name="Oval 73"/>
            <p:cNvSpPr>
              <a:spLocks noChangeArrowheads="1"/>
            </p:cNvSpPr>
            <p:nvPr/>
          </p:nvSpPr>
          <p:spPr bwMode="auto">
            <a:xfrm>
              <a:off x="422" y="101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01" name="Oval 74"/>
            <p:cNvSpPr>
              <a:spLocks noChangeArrowheads="1"/>
            </p:cNvSpPr>
            <p:nvPr/>
          </p:nvSpPr>
          <p:spPr bwMode="auto">
            <a:xfrm>
              <a:off x="421" y="262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02" name="Oval 75"/>
            <p:cNvSpPr>
              <a:spLocks noChangeArrowheads="1"/>
            </p:cNvSpPr>
            <p:nvPr/>
          </p:nvSpPr>
          <p:spPr bwMode="auto">
            <a:xfrm>
              <a:off x="421" y="230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03" name="Oval 76"/>
            <p:cNvSpPr>
              <a:spLocks noChangeArrowheads="1"/>
            </p:cNvSpPr>
            <p:nvPr/>
          </p:nvSpPr>
          <p:spPr bwMode="auto">
            <a:xfrm>
              <a:off x="3318" y="1983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04" name="Oval 77"/>
            <p:cNvSpPr>
              <a:spLocks noChangeArrowheads="1"/>
            </p:cNvSpPr>
            <p:nvPr/>
          </p:nvSpPr>
          <p:spPr bwMode="auto">
            <a:xfrm>
              <a:off x="3319" y="1664"/>
              <a:ext cx="268" cy="269"/>
            </a:xfrm>
            <a:prstGeom prst="ellipse">
              <a:avLst/>
            </a:prstGeom>
            <a:solidFill>
              <a:srgbClr val="00008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05" name="Oval 78"/>
            <p:cNvSpPr>
              <a:spLocks noChangeArrowheads="1"/>
            </p:cNvSpPr>
            <p:nvPr/>
          </p:nvSpPr>
          <p:spPr bwMode="auto">
            <a:xfrm>
              <a:off x="3318" y="1343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06" name="Oval 79"/>
            <p:cNvSpPr>
              <a:spLocks noChangeArrowheads="1"/>
            </p:cNvSpPr>
            <p:nvPr/>
          </p:nvSpPr>
          <p:spPr bwMode="auto">
            <a:xfrm>
              <a:off x="3319" y="1023"/>
              <a:ext cx="268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07" name="Oval 80"/>
            <p:cNvSpPr>
              <a:spLocks noChangeArrowheads="1"/>
            </p:cNvSpPr>
            <p:nvPr/>
          </p:nvSpPr>
          <p:spPr bwMode="auto">
            <a:xfrm>
              <a:off x="3318" y="2634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08" name="Oval 81"/>
            <p:cNvSpPr>
              <a:spLocks noChangeArrowheads="1"/>
            </p:cNvSpPr>
            <p:nvPr/>
          </p:nvSpPr>
          <p:spPr bwMode="auto">
            <a:xfrm>
              <a:off x="3318" y="231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09" name="Oval 82"/>
            <p:cNvSpPr>
              <a:spLocks noChangeArrowheads="1"/>
            </p:cNvSpPr>
            <p:nvPr/>
          </p:nvSpPr>
          <p:spPr bwMode="auto">
            <a:xfrm>
              <a:off x="3631" y="1990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10" name="Oval 83"/>
            <p:cNvSpPr>
              <a:spLocks noChangeArrowheads="1"/>
            </p:cNvSpPr>
            <p:nvPr/>
          </p:nvSpPr>
          <p:spPr bwMode="auto">
            <a:xfrm>
              <a:off x="3632" y="1669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11" name="Oval 84"/>
            <p:cNvSpPr>
              <a:spLocks noChangeArrowheads="1"/>
            </p:cNvSpPr>
            <p:nvPr/>
          </p:nvSpPr>
          <p:spPr bwMode="auto">
            <a:xfrm>
              <a:off x="3631" y="1348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12" name="Oval 85"/>
            <p:cNvSpPr>
              <a:spLocks noChangeArrowheads="1"/>
            </p:cNvSpPr>
            <p:nvPr/>
          </p:nvSpPr>
          <p:spPr bwMode="auto">
            <a:xfrm>
              <a:off x="3632" y="1028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13" name="Oval 86"/>
            <p:cNvSpPr>
              <a:spLocks noChangeArrowheads="1"/>
            </p:cNvSpPr>
            <p:nvPr/>
          </p:nvSpPr>
          <p:spPr bwMode="auto">
            <a:xfrm>
              <a:off x="3631" y="2639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14" name="Oval 87"/>
            <p:cNvSpPr>
              <a:spLocks noChangeArrowheads="1"/>
            </p:cNvSpPr>
            <p:nvPr/>
          </p:nvSpPr>
          <p:spPr bwMode="auto">
            <a:xfrm>
              <a:off x="3631" y="2318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15" name="Line 88"/>
            <p:cNvSpPr>
              <a:spLocks noChangeShapeType="1"/>
            </p:cNvSpPr>
            <p:nvPr/>
          </p:nvSpPr>
          <p:spPr bwMode="auto">
            <a:xfrm rot="5400000" flipV="1">
              <a:off x="2172" y="1228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716" name="Line 89"/>
            <p:cNvSpPr>
              <a:spLocks noChangeShapeType="1"/>
            </p:cNvSpPr>
            <p:nvPr/>
          </p:nvSpPr>
          <p:spPr bwMode="auto">
            <a:xfrm rot="5400000" flipV="1">
              <a:off x="2172" y="1553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717" name="Line 90"/>
            <p:cNvSpPr>
              <a:spLocks noChangeShapeType="1"/>
            </p:cNvSpPr>
            <p:nvPr/>
          </p:nvSpPr>
          <p:spPr bwMode="auto">
            <a:xfrm rot="5400000" flipV="1">
              <a:off x="2172" y="1872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718" name="Oval 91"/>
            <p:cNvSpPr>
              <a:spLocks noChangeArrowheads="1"/>
            </p:cNvSpPr>
            <p:nvPr/>
          </p:nvSpPr>
          <p:spPr bwMode="auto">
            <a:xfrm>
              <a:off x="1063" y="295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19" name="Oval 92"/>
            <p:cNvSpPr>
              <a:spLocks noChangeArrowheads="1"/>
            </p:cNvSpPr>
            <p:nvPr/>
          </p:nvSpPr>
          <p:spPr bwMode="auto">
            <a:xfrm>
              <a:off x="1399" y="2954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20" name="Oval 93"/>
            <p:cNvSpPr>
              <a:spLocks noChangeArrowheads="1"/>
            </p:cNvSpPr>
            <p:nvPr/>
          </p:nvSpPr>
          <p:spPr bwMode="auto">
            <a:xfrm>
              <a:off x="3001" y="2946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21" name="Oval 94"/>
            <p:cNvSpPr>
              <a:spLocks noChangeArrowheads="1"/>
            </p:cNvSpPr>
            <p:nvPr/>
          </p:nvSpPr>
          <p:spPr bwMode="auto">
            <a:xfrm>
              <a:off x="740" y="2951"/>
              <a:ext cx="270" cy="271"/>
            </a:xfrm>
            <a:prstGeom prst="ellipse">
              <a:avLst/>
            </a:prstGeom>
            <a:solidFill>
              <a:srgbClr val="00008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22" name="Oval 95"/>
            <p:cNvSpPr>
              <a:spLocks noChangeArrowheads="1"/>
            </p:cNvSpPr>
            <p:nvPr/>
          </p:nvSpPr>
          <p:spPr bwMode="auto">
            <a:xfrm>
              <a:off x="1709" y="295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23" name="Oval 96"/>
            <p:cNvSpPr>
              <a:spLocks noChangeArrowheads="1"/>
            </p:cNvSpPr>
            <p:nvPr/>
          </p:nvSpPr>
          <p:spPr bwMode="auto">
            <a:xfrm>
              <a:off x="2045" y="2951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24" name="Oval 97"/>
            <p:cNvSpPr>
              <a:spLocks noChangeArrowheads="1"/>
            </p:cNvSpPr>
            <p:nvPr/>
          </p:nvSpPr>
          <p:spPr bwMode="auto">
            <a:xfrm>
              <a:off x="2369" y="2951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25" name="Oval 98"/>
            <p:cNvSpPr>
              <a:spLocks noChangeArrowheads="1"/>
            </p:cNvSpPr>
            <p:nvPr/>
          </p:nvSpPr>
          <p:spPr bwMode="auto">
            <a:xfrm>
              <a:off x="2692" y="2951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26" name="Oval 99"/>
            <p:cNvSpPr>
              <a:spLocks noChangeArrowheads="1"/>
            </p:cNvSpPr>
            <p:nvPr/>
          </p:nvSpPr>
          <p:spPr bwMode="auto">
            <a:xfrm>
              <a:off x="1063" y="360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27" name="Oval 100"/>
            <p:cNvSpPr>
              <a:spLocks noChangeArrowheads="1"/>
            </p:cNvSpPr>
            <p:nvPr/>
          </p:nvSpPr>
          <p:spPr bwMode="auto">
            <a:xfrm>
              <a:off x="1399" y="360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28" name="Oval 101"/>
            <p:cNvSpPr>
              <a:spLocks noChangeArrowheads="1"/>
            </p:cNvSpPr>
            <p:nvPr/>
          </p:nvSpPr>
          <p:spPr bwMode="auto">
            <a:xfrm>
              <a:off x="3001" y="3594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29" name="Oval 102"/>
            <p:cNvSpPr>
              <a:spLocks noChangeArrowheads="1"/>
            </p:cNvSpPr>
            <p:nvPr/>
          </p:nvSpPr>
          <p:spPr bwMode="auto">
            <a:xfrm>
              <a:off x="740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30" name="Oval 103"/>
            <p:cNvSpPr>
              <a:spLocks noChangeArrowheads="1"/>
            </p:cNvSpPr>
            <p:nvPr/>
          </p:nvSpPr>
          <p:spPr bwMode="auto">
            <a:xfrm>
              <a:off x="1709" y="360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31" name="Oval 104"/>
            <p:cNvSpPr>
              <a:spLocks noChangeArrowheads="1"/>
            </p:cNvSpPr>
            <p:nvPr/>
          </p:nvSpPr>
          <p:spPr bwMode="auto">
            <a:xfrm>
              <a:off x="2045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32" name="Oval 105"/>
            <p:cNvSpPr>
              <a:spLocks noChangeArrowheads="1"/>
            </p:cNvSpPr>
            <p:nvPr/>
          </p:nvSpPr>
          <p:spPr bwMode="auto">
            <a:xfrm>
              <a:off x="2369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33" name="Oval 106"/>
            <p:cNvSpPr>
              <a:spLocks noChangeArrowheads="1"/>
            </p:cNvSpPr>
            <p:nvPr/>
          </p:nvSpPr>
          <p:spPr bwMode="auto">
            <a:xfrm>
              <a:off x="2692" y="360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34" name="Oval 107"/>
            <p:cNvSpPr>
              <a:spLocks noChangeArrowheads="1"/>
            </p:cNvSpPr>
            <p:nvPr/>
          </p:nvSpPr>
          <p:spPr bwMode="auto">
            <a:xfrm>
              <a:off x="1063" y="328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35" name="Oval 108"/>
            <p:cNvSpPr>
              <a:spLocks noChangeArrowheads="1"/>
            </p:cNvSpPr>
            <p:nvPr/>
          </p:nvSpPr>
          <p:spPr bwMode="auto">
            <a:xfrm>
              <a:off x="1399" y="328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36" name="Oval 109"/>
            <p:cNvSpPr>
              <a:spLocks noChangeArrowheads="1"/>
            </p:cNvSpPr>
            <p:nvPr/>
          </p:nvSpPr>
          <p:spPr bwMode="auto">
            <a:xfrm>
              <a:off x="3001" y="327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37" name="Oval 110"/>
            <p:cNvSpPr>
              <a:spLocks noChangeArrowheads="1"/>
            </p:cNvSpPr>
            <p:nvPr/>
          </p:nvSpPr>
          <p:spPr bwMode="auto">
            <a:xfrm>
              <a:off x="740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38" name="Oval 111"/>
            <p:cNvSpPr>
              <a:spLocks noChangeArrowheads="1"/>
            </p:cNvSpPr>
            <p:nvPr/>
          </p:nvSpPr>
          <p:spPr bwMode="auto">
            <a:xfrm>
              <a:off x="1709" y="328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39" name="Oval 112"/>
            <p:cNvSpPr>
              <a:spLocks noChangeArrowheads="1"/>
            </p:cNvSpPr>
            <p:nvPr/>
          </p:nvSpPr>
          <p:spPr bwMode="auto">
            <a:xfrm>
              <a:off x="2045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40" name="Oval 113"/>
            <p:cNvSpPr>
              <a:spLocks noChangeArrowheads="1"/>
            </p:cNvSpPr>
            <p:nvPr/>
          </p:nvSpPr>
          <p:spPr bwMode="auto">
            <a:xfrm>
              <a:off x="2369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41" name="Oval 114"/>
            <p:cNvSpPr>
              <a:spLocks noChangeArrowheads="1"/>
            </p:cNvSpPr>
            <p:nvPr/>
          </p:nvSpPr>
          <p:spPr bwMode="auto">
            <a:xfrm>
              <a:off x="2692" y="328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42" name="Oval 115"/>
            <p:cNvSpPr>
              <a:spLocks noChangeArrowheads="1"/>
            </p:cNvSpPr>
            <p:nvPr/>
          </p:nvSpPr>
          <p:spPr bwMode="auto">
            <a:xfrm>
              <a:off x="421" y="294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43" name="Oval 116"/>
            <p:cNvSpPr>
              <a:spLocks noChangeArrowheads="1"/>
            </p:cNvSpPr>
            <p:nvPr/>
          </p:nvSpPr>
          <p:spPr bwMode="auto">
            <a:xfrm>
              <a:off x="421" y="3591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44" name="Oval 117"/>
            <p:cNvSpPr>
              <a:spLocks noChangeArrowheads="1"/>
            </p:cNvSpPr>
            <p:nvPr/>
          </p:nvSpPr>
          <p:spPr bwMode="auto">
            <a:xfrm>
              <a:off x="421" y="327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45" name="Oval 118"/>
            <p:cNvSpPr>
              <a:spLocks noChangeArrowheads="1"/>
            </p:cNvSpPr>
            <p:nvPr/>
          </p:nvSpPr>
          <p:spPr bwMode="auto">
            <a:xfrm>
              <a:off x="3318" y="2955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46" name="Oval 119"/>
            <p:cNvSpPr>
              <a:spLocks noChangeArrowheads="1"/>
            </p:cNvSpPr>
            <p:nvPr/>
          </p:nvSpPr>
          <p:spPr bwMode="auto">
            <a:xfrm>
              <a:off x="3318" y="3604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47" name="Oval 120"/>
            <p:cNvSpPr>
              <a:spLocks noChangeArrowheads="1"/>
            </p:cNvSpPr>
            <p:nvPr/>
          </p:nvSpPr>
          <p:spPr bwMode="auto">
            <a:xfrm>
              <a:off x="3318" y="3283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48" name="Oval 121"/>
            <p:cNvSpPr>
              <a:spLocks noChangeArrowheads="1"/>
            </p:cNvSpPr>
            <p:nvPr/>
          </p:nvSpPr>
          <p:spPr bwMode="auto">
            <a:xfrm>
              <a:off x="3631" y="2960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49" name="Oval 122"/>
            <p:cNvSpPr>
              <a:spLocks noChangeArrowheads="1"/>
            </p:cNvSpPr>
            <p:nvPr/>
          </p:nvSpPr>
          <p:spPr bwMode="auto">
            <a:xfrm>
              <a:off x="3631" y="3609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50" name="Oval 123"/>
            <p:cNvSpPr>
              <a:spLocks noChangeArrowheads="1"/>
            </p:cNvSpPr>
            <p:nvPr/>
          </p:nvSpPr>
          <p:spPr bwMode="auto">
            <a:xfrm>
              <a:off x="3631" y="3288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51" name="Text Box 124"/>
            <p:cNvSpPr txBox="1">
              <a:spLocks noChangeArrowheads="1"/>
            </p:cNvSpPr>
            <p:nvPr/>
          </p:nvSpPr>
          <p:spPr bwMode="auto">
            <a:xfrm>
              <a:off x="50" y="1356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17</a:t>
              </a:r>
              <a:endParaRPr lang="en-US"/>
            </a:p>
          </p:txBody>
        </p:sp>
        <p:sp>
          <p:nvSpPr>
            <p:cNvPr id="26752" name="Text Box 125"/>
            <p:cNvSpPr txBox="1">
              <a:spLocks noChangeArrowheads="1"/>
            </p:cNvSpPr>
            <p:nvPr/>
          </p:nvSpPr>
          <p:spPr bwMode="auto">
            <a:xfrm>
              <a:off x="50" y="1679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16</a:t>
              </a:r>
              <a:endParaRPr lang="en-US"/>
            </a:p>
          </p:txBody>
        </p:sp>
        <p:sp>
          <p:nvSpPr>
            <p:cNvPr id="26753" name="Text Box 126"/>
            <p:cNvSpPr txBox="1">
              <a:spLocks noChangeArrowheads="1"/>
            </p:cNvSpPr>
            <p:nvPr/>
          </p:nvSpPr>
          <p:spPr bwMode="auto">
            <a:xfrm>
              <a:off x="50" y="2002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15</a:t>
              </a:r>
              <a:endParaRPr lang="en-US"/>
            </a:p>
          </p:txBody>
        </p:sp>
        <p:sp>
          <p:nvSpPr>
            <p:cNvPr id="26754" name="Text Box 127"/>
            <p:cNvSpPr txBox="1">
              <a:spLocks noChangeArrowheads="1"/>
            </p:cNvSpPr>
            <p:nvPr/>
          </p:nvSpPr>
          <p:spPr bwMode="auto">
            <a:xfrm>
              <a:off x="50" y="2324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14</a:t>
              </a:r>
              <a:endParaRPr lang="en-US"/>
            </a:p>
          </p:txBody>
        </p:sp>
        <p:sp>
          <p:nvSpPr>
            <p:cNvPr id="26755" name="Text Box 128"/>
            <p:cNvSpPr txBox="1">
              <a:spLocks noChangeArrowheads="1"/>
            </p:cNvSpPr>
            <p:nvPr/>
          </p:nvSpPr>
          <p:spPr bwMode="auto">
            <a:xfrm>
              <a:off x="50" y="2647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13</a:t>
              </a:r>
              <a:endParaRPr lang="en-US"/>
            </a:p>
          </p:txBody>
        </p:sp>
        <p:sp>
          <p:nvSpPr>
            <p:cNvPr id="26756" name="Text Box 129"/>
            <p:cNvSpPr txBox="1">
              <a:spLocks noChangeArrowheads="1"/>
            </p:cNvSpPr>
            <p:nvPr/>
          </p:nvSpPr>
          <p:spPr bwMode="auto">
            <a:xfrm>
              <a:off x="50" y="2968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12</a:t>
              </a:r>
              <a:endParaRPr lang="en-US"/>
            </a:p>
          </p:txBody>
        </p:sp>
        <p:sp>
          <p:nvSpPr>
            <p:cNvPr id="26757" name="Text Box 130"/>
            <p:cNvSpPr txBox="1">
              <a:spLocks noChangeArrowheads="1"/>
            </p:cNvSpPr>
            <p:nvPr/>
          </p:nvSpPr>
          <p:spPr bwMode="auto">
            <a:xfrm>
              <a:off x="57" y="3292"/>
              <a:ext cx="3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11</a:t>
              </a:r>
              <a:endParaRPr lang="en-US"/>
            </a:p>
          </p:txBody>
        </p:sp>
        <p:sp>
          <p:nvSpPr>
            <p:cNvPr id="26758" name="Text Box 131"/>
            <p:cNvSpPr txBox="1">
              <a:spLocks noChangeArrowheads="1"/>
            </p:cNvSpPr>
            <p:nvPr/>
          </p:nvSpPr>
          <p:spPr bwMode="auto">
            <a:xfrm>
              <a:off x="50" y="3615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10</a:t>
              </a:r>
              <a:endParaRPr lang="en-US"/>
            </a:p>
          </p:txBody>
        </p:sp>
        <p:sp>
          <p:nvSpPr>
            <p:cNvPr id="26759" name="Text Box 132"/>
            <p:cNvSpPr txBox="1">
              <a:spLocks noChangeArrowheads="1"/>
            </p:cNvSpPr>
            <p:nvPr/>
          </p:nvSpPr>
          <p:spPr bwMode="auto">
            <a:xfrm>
              <a:off x="50" y="1034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18</a:t>
              </a:r>
              <a:endParaRPr lang="en-US"/>
            </a:p>
          </p:txBody>
        </p:sp>
        <p:sp>
          <p:nvSpPr>
            <p:cNvPr id="26760" name="Text Box 133"/>
            <p:cNvSpPr txBox="1">
              <a:spLocks noChangeArrowheads="1"/>
            </p:cNvSpPr>
            <p:nvPr/>
          </p:nvSpPr>
          <p:spPr bwMode="auto">
            <a:xfrm>
              <a:off x="3291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29</a:t>
              </a:r>
              <a:endParaRPr lang="en-US"/>
            </a:p>
          </p:txBody>
        </p:sp>
        <p:sp>
          <p:nvSpPr>
            <p:cNvPr id="26761" name="Text Box 134"/>
            <p:cNvSpPr txBox="1">
              <a:spLocks noChangeArrowheads="1"/>
            </p:cNvSpPr>
            <p:nvPr/>
          </p:nvSpPr>
          <p:spPr bwMode="auto">
            <a:xfrm>
              <a:off x="2667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27</a:t>
              </a:r>
              <a:endParaRPr lang="en-US"/>
            </a:p>
          </p:txBody>
        </p:sp>
        <p:sp>
          <p:nvSpPr>
            <p:cNvPr id="26762" name="Text Box 135"/>
            <p:cNvSpPr txBox="1">
              <a:spLocks noChangeArrowheads="1"/>
            </p:cNvSpPr>
            <p:nvPr/>
          </p:nvSpPr>
          <p:spPr bwMode="auto">
            <a:xfrm>
              <a:off x="2343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26</a:t>
              </a:r>
              <a:endParaRPr lang="en-US"/>
            </a:p>
          </p:txBody>
        </p:sp>
        <p:sp>
          <p:nvSpPr>
            <p:cNvPr id="26763" name="Text Box 136"/>
            <p:cNvSpPr txBox="1">
              <a:spLocks noChangeArrowheads="1"/>
            </p:cNvSpPr>
            <p:nvPr/>
          </p:nvSpPr>
          <p:spPr bwMode="auto">
            <a:xfrm>
              <a:off x="2019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25</a:t>
              </a:r>
              <a:endParaRPr lang="en-US"/>
            </a:p>
          </p:txBody>
        </p:sp>
        <p:sp>
          <p:nvSpPr>
            <p:cNvPr id="26764" name="Text Box 137"/>
            <p:cNvSpPr txBox="1">
              <a:spLocks noChangeArrowheads="1"/>
            </p:cNvSpPr>
            <p:nvPr/>
          </p:nvSpPr>
          <p:spPr bwMode="auto">
            <a:xfrm>
              <a:off x="1680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24</a:t>
              </a:r>
              <a:endParaRPr lang="en-US"/>
            </a:p>
          </p:txBody>
        </p:sp>
        <p:sp>
          <p:nvSpPr>
            <p:cNvPr id="26765" name="Text Box 138"/>
            <p:cNvSpPr txBox="1">
              <a:spLocks noChangeArrowheads="1"/>
            </p:cNvSpPr>
            <p:nvPr/>
          </p:nvSpPr>
          <p:spPr bwMode="auto">
            <a:xfrm>
              <a:off x="1380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23</a:t>
              </a:r>
              <a:endParaRPr lang="en-US"/>
            </a:p>
          </p:txBody>
        </p:sp>
        <p:sp>
          <p:nvSpPr>
            <p:cNvPr id="26766" name="Text Box 139"/>
            <p:cNvSpPr txBox="1">
              <a:spLocks noChangeArrowheads="1"/>
            </p:cNvSpPr>
            <p:nvPr/>
          </p:nvSpPr>
          <p:spPr bwMode="auto">
            <a:xfrm>
              <a:off x="1041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22</a:t>
              </a:r>
              <a:endParaRPr lang="en-US"/>
            </a:p>
          </p:txBody>
        </p:sp>
        <p:sp>
          <p:nvSpPr>
            <p:cNvPr id="26767" name="Text Box 140"/>
            <p:cNvSpPr txBox="1">
              <a:spLocks noChangeArrowheads="1"/>
            </p:cNvSpPr>
            <p:nvPr/>
          </p:nvSpPr>
          <p:spPr bwMode="auto">
            <a:xfrm>
              <a:off x="708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21</a:t>
              </a:r>
              <a:endParaRPr lang="en-US"/>
            </a:p>
          </p:txBody>
        </p:sp>
        <p:sp>
          <p:nvSpPr>
            <p:cNvPr id="26768" name="Text Box 141"/>
            <p:cNvSpPr txBox="1">
              <a:spLocks noChangeArrowheads="1"/>
            </p:cNvSpPr>
            <p:nvPr/>
          </p:nvSpPr>
          <p:spPr bwMode="auto">
            <a:xfrm>
              <a:off x="392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20</a:t>
              </a:r>
              <a:endParaRPr lang="en-US"/>
            </a:p>
          </p:txBody>
        </p:sp>
        <p:sp>
          <p:nvSpPr>
            <p:cNvPr id="26769" name="Text Box 142"/>
            <p:cNvSpPr txBox="1">
              <a:spLocks noChangeArrowheads="1"/>
            </p:cNvSpPr>
            <p:nvPr/>
          </p:nvSpPr>
          <p:spPr bwMode="auto">
            <a:xfrm>
              <a:off x="2974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28</a:t>
              </a:r>
              <a:endParaRPr lang="en-US"/>
            </a:p>
          </p:txBody>
        </p:sp>
        <p:sp>
          <p:nvSpPr>
            <p:cNvPr id="26770" name="Text Box 143"/>
            <p:cNvSpPr txBox="1">
              <a:spLocks noChangeArrowheads="1"/>
            </p:cNvSpPr>
            <p:nvPr/>
          </p:nvSpPr>
          <p:spPr bwMode="auto">
            <a:xfrm>
              <a:off x="3604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30</a:t>
              </a:r>
              <a:endParaRPr lang="en-US"/>
            </a:p>
          </p:txBody>
        </p:sp>
        <p:sp>
          <p:nvSpPr>
            <p:cNvPr id="26771" name="Line 144"/>
            <p:cNvSpPr>
              <a:spLocks noChangeShapeType="1"/>
            </p:cNvSpPr>
            <p:nvPr/>
          </p:nvSpPr>
          <p:spPr bwMode="auto">
            <a:xfrm flipV="1">
              <a:off x="881" y="1792"/>
              <a:ext cx="2568" cy="1285"/>
            </a:xfrm>
            <a:prstGeom prst="lin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aphicFrame>
        <p:nvGraphicFramePr>
          <p:cNvPr id="47264" name="Group 160"/>
          <p:cNvGraphicFramePr>
            <a:graphicFrameLocks noGrp="1"/>
          </p:cNvGraphicFramePr>
          <p:nvPr/>
        </p:nvGraphicFramePr>
        <p:xfrm>
          <a:off x="8093075" y="1339850"/>
          <a:ext cx="2459038" cy="5429250"/>
        </p:xfrm>
        <a:graphic>
          <a:graphicData uri="http://schemas.openxmlformats.org/drawingml/2006/table">
            <a:tbl>
              <a:tblPr/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IE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</a:t>
                      </a:r>
                      <a:r>
                        <a:rPr kumimoji="0" lang="en-IE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</a:t>
                      </a:r>
                      <a:r>
                        <a:rPr kumimoji="0" lang="en-IE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1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1500B3-A591-4A6F-805F-3673B09F028C}"/>
</file>

<file path=customXml/itemProps2.xml><?xml version="1.0" encoding="utf-8"?>
<ds:datastoreItem xmlns:ds="http://schemas.openxmlformats.org/officeDocument/2006/customXml" ds:itemID="{10CF24B9-3F9E-4913-AE3C-9DDDCBB8FD01}"/>
</file>

<file path=customXml/itemProps3.xml><?xml version="1.0" encoding="utf-8"?>
<ds:datastoreItem xmlns:ds="http://schemas.openxmlformats.org/officeDocument/2006/customXml" ds:itemID="{8917BB40-28E0-4D9E-8AF4-A389F379C23D}"/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376</Words>
  <Application>Microsoft Office PowerPoint</Application>
  <PresentationFormat>Widescreen</PresentationFormat>
  <Paragraphs>118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 2</vt:lpstr>
      <vt:lpstr>Office Theme</vt:lpstr>
      <vt:lpstr>Equation</vt:lpstr>
      <vt:lpstr>Unit 2</vt:lpstr>
      <vt:lpstr>The Bresenham Line Algorithm</vt:lpstr>
      <vt:lpstr>The Bresenham Line Algorithm</vt:lpstr>
      <vt:lpstr>The Big Idea</vt:lpstr>
      <vt:lpstr>Deriving The Bresenham Line Algorithm</vt:lpstr>
      <vt:lpstr>Bresenham Example</vt:lpstr>
      <vt:lpstr>Bresenham Example (cont…)</vt:lpstr>
      <vt:lpstr>Bresenham Exercise</vt:lpstr>
      <vt:lpstr>Bresenham Exercise (cont…)</vt:lpstr>
      <vt:lpstr>Bresenham Line Algorithm Summary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Geetha Unnikrishnan</dc:creator>
  <cp:lastModifiedBy>Geetha Unnikrishnan</cp:lastModifiedBy>
  <cp:revision>4</cp:revision>
  <dcterms:created xsi:type="dcterms:W3CDTF">2021-03-31T10:18:34Z</dcterms:created>
  <dcterms:modified xsi:type="dcterms:W3CDTF">2023-02-06T07:31:09Z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