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E4B19-38AB-47D5-9585-5B7C5E177FE8}" type="datetimeFigureOut">
              <a:rPr lang="en-IN" smtClean="0"/>
              <a:t>07-12-2020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CED1D-D6ED-4AB1-8D26-262DF4AE9CA0}" type="slidenum">
              <a:rPr lang="en-IN" smtClean="0"/>
              <a:t>‹#›</a:t>
            </a:fld>
            <a:endParaRPr lang="en-IN"/>
          </a:p>
        </p:txBody>
      </p:sp>
    </p:spTree>
    <p:extLst>
      <p:ext uri="{BB962C8B-B14F-4D97-AF65-F5344CB8AC3E}">
        <p14:creationId xmlns:p14="http://schemas.microsoft.com/office/powerpoint/2010/main" val="184403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a:spLocks noGrp="1" noRot="1" noChangeAspect="1" noChangeArrowheads="1" noTextEdit="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2"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150782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a:spLocks noGrp="1" noRot="1" noChangeAspect="1" noChangeArrowheads="1" noTextEdit="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2887381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025"/>
          <p:cNvSpPr>
            <a:spLocks noGrp="1" noRot="1" noChangeAspect="1" noChangeArrowheads="1" noTextEdit="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0" name="Rectangle 1026"/>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2598158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025"/>
          <p:cNvSpPr>
            <a:spLocks noGrp="1" noRot="1" noChangeAspect="1" noChangeArrowheads="1" noTextEdit="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4" name="Rectangle 1026"/>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282872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38357CD-1F95-47DA-95FA-A5863F2809E9}"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88424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8357CD-1F95-47DA-95FA-A5863F2809E9}"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180715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8357CD-1F95-47DA-95FA-A5863F2809E9}"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385833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8357CD-1F95-47DA-95FA-A5863F2809E9}"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365502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8357CD-1F95-47DA-95FA-A5863F2809E9}"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280559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38357CD-1F95-47DA-95FA-A5863F2809E9}"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99280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38357CD-1F95-47DA-95FA-A5863F2809E9}" type="datetimeFigureOut">
              <a:rPr lang="en-IN" smtClean="0"/>
              <a:t>07-12-2020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39329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38357CD-1F95-47DA-95FA-A5863F2809E9}" type="datetimeFigureOut">
              <a:rPr lang="en-IN" smtClean="0"/>
              <a:t>07-12-2020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171539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357CD-1F95-47DA-95FA-A5863F2809E9}" type="datetimeFigureOut">
              <a:rPr lang="en-IN" smtClean="0"/>
              <a:t>07-12-2020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370599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357CD-1F95-47DA-95FA-A5863F2809E9}"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56397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357CD-1F95-47DA-95FA-A5863F2809E9}"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2A7BD-B3C3-4EFF-97CE-E67657C0A8BC}" type="slidenum">
              <a:rPr lang="en-IN" smtClean="0"/>
              <a:t>‹#›</a:t>
            </a:fld>
            <a:endParaRPr lang="en-IN"/>
          </a:p>
        </p:txBody>
      </p:sp>
    </p:spTree>
    <p:extLst>
      <p:ext uri="{BB962C8B-B14F-4D97-AF65-F5344CB8AC3E}">
        <p14:creationId xmlns:p14="http://schemas.microsoft.com/office/powerpoint/2010/main" val="382183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357CD-1F95-47DA-95FA-A5863F2809E9}" type="datetimeFigureOut">
              <a:rPr lang="en-IN" smtClean="0"/>
              <a:t>07-12-2020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2A7BD-B3C3-4EFF-97CE-E67657C0A8BC}" type="slidenum">
              <a:rPr lang="en-IN" smtClean="0"/>
              <a:t>‹#›</a:t>
            </a:fld>
            <a:endParaRPr lang="en-IN"/>
          </a:p>
        </p:txBody>
      </p:sp>
    </p:spTree>
    <p:extLst>
      <p:ext uri="{BB962C8B-B14F-4D97-AF65-F5344CB8AC3E}">
        <p14:creationId xmlns:p14="http://schemas.microsoft.com/office/powerpoint/2010/main" val="3049805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1</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61354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OpenGL?</a:t>
            </a:r>
            <a:endParaRPr lang="en-IN" dirty="0"/>
          </a:p>
        </p:txBody>
      </p:sp>
      <p:sp>
        <p:nvSpPr>
          <p:cNvPr id="3" name="Content Placeholder 2"/>
          <p:cNvSpPr>
            <a:spLocks noGrp="1"/>
          </p:cNvSpPr>
          <p:nvPr>
            <p:ph idx="1"/>
          </p:nvPr>
        </p:nvSpPr>
        <p:spPr/>
        <p:txBody>
          <a:bodyPr/>
          <a:lstStyle/>
          <a:p>
            <a:r>
              <a:rPr lang="en-IN" dirty="0" smtClean="0">
                <a:solidFill>
                  <a:srgbClr val="7030A0"/>
                </a:solidFill>
              </a:rPr>
              <a:t>Open Graphics Library (OpenGL) </a:t>
            </a:r>
            <a:r>
              <a:rPr lang="en-IN" dirty="0" smtClean="0"/>
              <a:t>is a cross-language (language independent), cross-platform (platform-independent) API for rendering 2D and 3D Vector Graphics(use of polygons to represent image). </a:t>
            </a:r>
          </a:p>
          <a:p>
            <a:r>
              <a:rPr lang="en-IN" dirty="0" smtClean="0"/>
              <a:t>OpenGL API is designed mostly in hardware. </a:t>
            </a:r>
            <a:endParaRPr lang="en-IN" dirty="0"/>
          </a:p>
        </p:txBody>
      </p:sp>
    </p:spTree>
    <p:extLst>
      <p:ext uri="{BB962C8B-B14F-4D97-AF65-F5344CB8AC3E}">
        <p14:creationId xmlns:p14="http://schemas.microsoft.com/office/powerpoint/2010/main" val="369993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OpenGL (Open Graphics Library) is the computer industry's standard application program interface ( API ) for defining 2-D and 3-D graphic images. </a:t>
            </a:r>
          </a:p>
          <a:p>
            <a:r>
              <a:rPr lang="en-IN" dirty="0" smtClean="0"/>
              <a:t>Prior to OpenGL, any company developing a graphical application typically had to rewrite the graphics part of it for each operating system platform and had to be cognizant of the graphics hardware as well. </a:t>
            </a:r>
          </a:p>
          <a:p>
            <a:r>
              <a:rPr lang="en-IN" dirty="0" smtClean="0"/>
              <a:t>With OpenGL, an application can create the same effects in any operating system using any OpenGL-adhering graphics adapter.</a:t>
            </a:r>
            <a:endParaRPr lang="en-IN" dirty="0"/>
          </a:p>
        </p:txBody>
      </p:sp>
    </p:spTree>
    <p:extLst>
      <p:ext uri="{BB962C8B-B14F-4D97-AF65-F5344CB8AC3E}">
        <p14:creationId xmlns:p14="http://schemas.microsoft.com/office/powerpoint/2010/main" val="72860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interactive computer graphics</a:t>
            </a:r>
          </a:p>
        </p:txBody>
      </p:sp>
      <p:sp>
        <p:nvSpPr>
          <p:cNvPr id="3" name="Content Placeholder 2"/>
          <p:cNvSpPr>
            <a:spLocks noGrp="1"/>
          </p:cNvSpPr>
          <p:nvPr>
            <p:ph idx="1"/>
          </p:nvPr>
        </p:nvSpPr>
        <p:spPr/>
        <p:txBody>
          <a:bodyPr>
            <a:normAutofit/>
          </a:bodyPr>
          <a:lstStyle/>
          <a:p>
            <a:r>
              <a:rPr lang="en-IN" dirty="0"/>
              <a:t>Interactive Computer Graphics: Interactive Computer Graphics involves a two way communication between computer and user. Here the observer is given some control over the image by providing him with an input device for example the video game controller of the ping pong game. This helps him to signal his request to the computer. </a:t>
            </a:r>
          </a:p>
          <a:p>
            <a:endParaRPr lang="en-IN" dirty="0"/>
          </a:p>
        </p:txBody>
      </p:sp>
    </p:spTree>
    <p:extLst>
      <p:ext uri="{BB962C8B-B14F-4D97-AF65-F5344CB8AC3E}">
        <p14:creationId xmlns:p14="http://schemas.microsoft.com/office/powerpoint/2010/main" val="1596770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computer on receiving signals from the input device can modify the displayed picture appropriately. </a:t>
            </a:r>
            <a:endParaRPr lang="en-IN" dirty="0" smtClean="0"/>
          </a:p>
          <a:p>
            <a:r>
              <a:rPr lang="en-IN" dirty="0" smtClean="0"/>
              <a:t>To </a:t>
            </a:r>
            <a:r>
              <a:rPr lang="en-IN" dirty="0"/>
              <a:t>the user it appears that the picture is changing instantaneously in response to his commands. </a:t>
            </a:r>
            <a:endParaRPr lang="en-IN" dirty="0" smtClean="0"/>
          </a:p>
          <a:p>
            <a:r>
              <a:rPr lang="en-IN" dirty="0" smtClean="0"/>
              <a:t>He </a:t>
            </a:r>
            <a:r>
              <a:rPr lang="en-IN" dirty="0"/>
              <a:t>can give a series of commands, each one generating a graphical response from the computer. In this way he maintains a conversation, or dialogue, with the computer.</a:t>
            </a:r>
          </a:p>
          <a:p>
            <a:endParaRPr lang="en-IN" dirty="0"/>
          </a:p>
        </p:txBody>
      </p:sp>
    </p:spTree>
    <p:extLst>
      <p:ext uri="{BB962C8B-B14F-4D97-AF65-F5344CB8AC3E}">
        <p14:creationId xmlns:p14="http://schemas.microsoft.com/office/powerpoint/2010/main" val="131179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99" y="457201"/>
            <a:ext cx="10167257" cy="5323114"/>
          </a:xfrm>
        </p:spPr>
      </p:pic>
    </p:spTree>
    <p:extLst>
      <p:ext uri="{BB962C8B-B14F-4D97-AF65-F5344CB8AC3E}">
        <p14:creationId xmlns:p14="http://schemas.microsoft.com/office/powerpoint/2010/main" val="36246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a:t>
            </a:r>
            <a:endParaRPr lang="en-IN" dirty="0"/>
          </a:p>
        </p:txBody>
      </p:sp>
      <p:sp>
        <p:nvSpPr>
          <p:cNvPr id="3" name="Content Placeholder 2"/>
          <p:cNvSpPr>
            <a:spLocks noGrp="1"/>
          </p:cNvSpPr>
          <p:nvPr>
            <p:ph idx="1"/>
          </p:nvPr>
        </p:nvSpPr>
        <p:spPr/>
        <p:txBody>
          <a:bodyPr>
            <a:normAutofit fontScale="40000" lnSpcReduction="20000"/>
          </a:bodyPr>
          <a:lstStyle/>
          <a:p>
            <a:pPr>
              <a:buFont typeface="Wingdings" panose="05000000000000000000" pitchFamily="2" charset="2"/>
              <a:buChar char="v"/>
            </a:pPr>
            <a:r>
              <a:rPr lang="en-IN" dirty="0" smtClean="0"/>
              <a:t>Introduction to computer graphics</a:t>
            </a:r>
          </a:p>
          <a:p>
            <a:pPr>
              <a:buFont typeface="Wingdings" panose="05000000000000000000" pitchFamily="2" charset="2"/>
              <a:buChar char="v"/>
            </a:pPr>
            <a:r>
              <a:rPr lang="en-IN" dirty="0" smtClean="0"/>
              <a:t>1.1 Overview of Computer Graphics –Introduction to </a:t>
            </a:r>
            <a:r>
              <a:rPr lang="en-IN" dirty="0" err="1" smtClean="0"/>
              <a:t>opengl</a:t>
            </a:r>
            <a:endParaRPr lang="en-IN" dirty="0" smtClean="0"/>
          </a:p>
          <a:p>
            <a:pPr>
              <a:buFont typeface="Wingdings" panose="05000000000000000000" pitchFamily="2" charset="2"/>
              <a:buChar char="v"/>
            </a:pPr>
            <a:r>
              <a:rPr lang="en-IN" dirty="0" smtClean="0"/>
              <a:t>1.2 Advantages of interactive computer graphics</a:t>
            </a:r>
          </a:p>
          <a:p>
            <a:pPr>
              <a:buFont typeface="Wingdings" panose="05000000000000000000" pitchFamily="2" charset="2"/>
              <a:buChar char="v"/>
            </a:pPr>
            <a:r>
              <a:rPr lang="en-IN" dirty="0" smtClean="0"/>
              <a:t>1.3 Applications of computer graphics</a:t>
            </a:r>
          </a:p>
          <a:p>
            <a:pPr>
              <a:buFont typeface="Wingdings" panose="05000000000000000000" pitchFamily="2" charset="2"/>
              <a:buChar char="v"/>
            </a:pPr>
            <a:r>
              <a:rPr lang="en-IN" dirty="0" smtClean="0"/>
              <a:t>1.4 Graphics Devices</a:t>
            </a:r>
          </a:p>
          <a:p>
            <a:pPr>
              <a:buFont typeface="Wingdings" panose="05000000000000000000" pitchFamily="2" charset="2"/>
              <a:buChar char="v"/>
            </a:pPr>
            <a:r>
              <a:rPr lang="en-IN" dirty="0" smtClean="0"/>
              <a:t>1.4.1  Touch Panels</a:t>
            </a:r>
          </a:p>
          <a:p>
            <a:pPr>
              <a:buFont typeface="Wingdings" panose="05000000000000000000" pitchFamily="2" charset="2"/>
              <a:buChar char="v"/>
            </a:pPr>
            <a:r>
              <a:rPr lang="en-IN" dirty="0" smtClean="0"/>
              <a:t>1.4.2 Light Pens</a:t>
            </a:r>
          </a:p>
          <a:p>
            <a:pPr>
              <a:buFont typeface="Wingdings" panose="05000000000000000000" pitchFamily="2" charset="2"/>
              <a:buChar char="v"/>
            </a:pPr>
            <a:r>
              <a:rPr lang="en-IN" dirty="0" smtClean="0"/>
              <a:t>1.4.3 Joystick, Stylus</a:t>
            </a:r>
          </a:p>
          <a:p>
            <a:pPr>
              <a:buFont typeface="Wingdings" panose="05000000000000000000" pitchFamily="2" charset="2"/>
              <a:buChar char="v"/>
            </a:pPr>
            <a:r>
              <a:rPr lang="en-IN" dirty="0" smtClean="0"/>
              <a:t>1.4.4 Cathode Ray Tube</a:t>
            </a:r>
          </a:p>
          <a:p>
            <a:pPr>
              <a:buFont typeface="Wingdings" panose="05000000000000000000" pitchFamily="2" charset="2"/>
              <a:buChar char="v"/>
            </a:pPr>
            <a:r>
              <a:rPr lang="en-IN" dirty="0" smtClean="0"/>
              <a:t>1.4.5 Colour CRT Monitors(Beam Penetration, Shadow Mask Technique)</a:t>
            </a:r>
          </a:p>
          <a:p>
            <a:pPr>
              <a:buFont typeface="Wingdings" panose="05000000000000000000" pitchFamily="2" charset="2"/>
              <a:buChar char="v"/>
            </a:pPr>
            <a:r>
              <a:rPr lang="en-IN" dirty="0" smtClean="0"/>
              <a:t>1.4.6 Direct View Storage Tube</a:t>
            </a:r>
          </a:p>
          <a:p>
            <a:pPr>
              <a:buFont typeface="Wingdings" panose="05000000000000000000" pitchFamily="2" charset="2"/>
              <a:buChar char="v"/>
            </a:pPr>
            <a:r>
              <a:rPr lang="en-IN" dirty="0" smtClean="0"/>
              <a:t>1.4.7 Plasma Panel Display</a:t>
            </a:r>
          </a:p>
          <a:p>
            <a:pPr>
              <a:buFont typeface="Wingdings" panose="05000000000000000000" pitchFamily="2" charset="2"/>
              <a:buChar char="v"/>
            </a:pPr>
            <a:r>
              <a:rPr lang="en-IN" dirty="0" smtClean="0"/>
              <a:t>               1.4.8 Flat panel Display</a:t>
            </a:r>
          </a:p>
          <a:p>
            <a:pPr>
              <a:buFont typeface="Wingdings" panose="05000000000000000000" pitchFamily="2" charset="2"/>
              <a:buChar char="v"/>
            </a:pPr>
            <a:r>
              <a:rPr lang="en-IN" dirty="0" smtClean="0"/>
              <a:t>  1.5  Vector Scan and Random Scan Display</a:t>
            </a:r>
          </a:p>
          <a:p>
            <a:pPr>
              <a:buFont typeface="Wingdings" panose="05000000000000000000" pitchFamily="2" charset="2"/>
              <a:buChar char="v"/>
            </a:pPr>
            <a:r>
              <a:rPr lang="en-IN" dirty="0" smtClean="0"/>
              <a:t>           1.5.1 Raster Scan Display</a:t>
            </a:r>
          </a:p>
          <a:p>
            <a:pPr>
              <a:buFont typeface="Wingdings" panose="05000000000000000000" pitchFamily="2" charset="2"/>
              <a:buChar char="v"/>
            </a:pPr>
            <a:r>
              <a:rPr lang="en-IN" dirty="0" smtClean="0"/>
              <a:t>           1.5.2  Frame Buffer Organization-types of Frame Buffers</a:t>
            </a:r>
          </a:p>
          <a:p>
            <a:pPr>
              <a:buFont typeface="Wingdings" panose="05000000000000000000" pitchFamily="2" charset="2"/>
              <a:buChar char="v"/>
            </a:pPr>
            <a:r>
              <a:rPr lang="en-IN" dirty="0" smtClean="0"/>
              <a:t>           1.5.3 Display File Interpreter </a:t>
            </a:r>
            <a:endParaRPr lang="en-IN" dirty="0"/>
          </a:p>
        </p:txBody>
      </p:sp>
    </p:spTree>
    <p:extLst>
      <p:ext uri="{BB962C8B-B14F-4D97-AF65-F5344CB8AC3E}">
        <p14:creationId xmlns:p14="http://schemas.microsoft.com/office/powerpoint/2010/main" val="259057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CG?</a:t>
            </a:r>
            <a:endParaRPr lang="en-IN" dirty="0"/>
          </a:p>
        </p:txBody>
      </p:sp>
      <p:sp>
        <p:nvSpPr>
          <p:cNvPr id="3" name="Content Placeholder 2"/>
          <p:cNvSpPr>
            <a:spLocks noGrp="1"/>
          </p:cNvSpPr>
          <p:nvPr>
            <p:ph idx="1"/>
          </p:nvPr>
        </p:nvSpPr>
        <p:spPr/>
        <p:txBody>
          <a:bodyPr/>
          <a:lstStyle/>
          <a:p>
            <a:r>
              <a:rPr lang="en-IN" dirty="0" smtClean="0"/>
              <a:t>Computer graphics is an art of drawing pictures on computer screens with the help of programming. </a:t>
            </a:r>
          </a:p>
          <a:p>
            <a:r>
              <a:rPr lang="en-IN" dirty="0" smtClean="0"/>
              <a:t>It involves computations, creation, and manipulation of data. </a:t>
            </a:r>
          </a:p>
          <a:p>
            <a:r>
              <a:rPr lang="en-IN" dirty="0" smtClean="0"/>
              <a:t>In other words, we can say that computer graphics is a rendering tool for the generation and manipulation of images.</a:t>
            </a:r>
            <a:endParaRPr lang="en-IN" dirty="0"/>
          </a:p>
        </p:txBody>
      </p:sp>
    </p:spTree>
    <p:extLst>
      <p:ext uri="{BB962C8B-B14F-4D97-AF65-F5344CB8AC3E}">
        <p14:creationId xmlns:p14="http://schemas.microsoft.com/office/powerpoint/2010/main" val="407282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Computer graphics deals with all aspects of creating images with a computer</a:t>
            </a:r>
          </a:p>
          <a:p>
            <a:pPr lvl="3"/>
            <a:r>
              <a:rPr lang="en-IN" dirty="0" smtClean="0">
                <a:solidFill>
                  <a:srgbClr val="FF0000"/>
                </a:solidFill>
              </a:rPr>
              <a:t>Hardware</a:t>
            </a:r>
          </a:p>
          <a:p>
            <a:pPr lvl="3"/>
            <a:r>
              <a:rPr lang="en-IN" dirty="0" smtClean="0">
                <a:solidFill>
                  <a:srgbClr val="FF0000"/>
                </a:solidFill>
              </a:rPr>
              <a:t>Software</a:t>
            </a:r>
          </a:p>
          <a:p>
            <a:pPr lvl="3"/>
            <a:r>
              <a:rPr lang="en-IN" dirty="0" smtClean="0">
                <a:solidFill>
                  <a:srgbClr val="FF0000"/>
                </a:solidFill>
              </a:rPr>
              <a:t>Applications</a:t>
            </a:r>
          </a:p>
          <a:p>
            <a:endParaRPr lang="en-IN" dirty="0"/>
          </a:p>
        </p:txBody>
      </p:sp>
    </p:spTree>
    <p:extLst>
      <p:ext uri="{BB962C8B-B14F-4D97-AF65-F5344CB8AC3E}">
        <p14:creationId xmlns:p14="http://schemas.microsoft.com/office/powerpoint/2010/main" val="382724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2198428" y="8637"/>
            <a:ext cx="7803783" cy="1145879"/>
          </a:xfrm>
          <a:ln/>
        </p:spPr>
        <p:txBody>
          <a:bodyPr/>
          <a:lstStyle/>
          <a:p>
            <a:pPr>
              <a:tabLst>
                <a:tab pos="0" algn="l"/>
                <a:tab pos="414589" algn="l"/>
                <a:tab pos="829178" algn="l"/>
                <a:tab pos="1243767" algn="l"/>
                <a:tab pos="1658356" algn="l"/>
                <a:tab pos="2072945" algn="l"/>
                <a:tab pos="2487534" algn="l"/>
                <a:tab pos="2902123" algn="l"/>
                <a:tab pos="3316712" algn="l"/>
                <a:tab pos="3731301" algn="l"/>
                <a:tab pos="4145890" algn="l"/>
                <a:tab pos="4560479" algn="l"/>
                <a:tab pos="4975068" algn="l"/>
                <a:tab pos="5389656" algn="l"/>
                <a:tab pos="5804245" algn="l"/>
                <a:tab pos="6218834" algn="l"/>
                <a:tab pos="6633423" algn="l"/>
                <a:tab pos="7048012" algn="l"/>
                <a:tab pos="7462601" algn="l"/>
                <a:tab pos="7877190" algn="l"/>
                <a:tab pos="8291779" algn="l"/>
              </a:tabLst>
            </a:pPr>
            <a:r>
              <a:rPr lang="en-GB"/>
              <a:t>What drives computer graphics?</a:t>
            </a:r>
          </a:p>
        </p:txBody>
      </p:sp>
      <p:sp>
        <p:nvSpPr>
          <p:cNvPr id="5122" name="Rectangle 2"/>
          <p:cNvSpPr>
            <a:spLocks noGrp="1" noChangeArrowheads="1"/>
          </p:cNvSpPr>
          <p:nvPr>
            <p:ph type="body" idx="1"/>
          </p:nvPr>
        </p:nvSpPr>
        <p:spPr>
          <a:xfrm>
            <a:off x="2198428" y="1174670"/>
            <a:ext cx="7803783" cy="4320080"/>
          </a:xfrm>
          <a:ln/>
        </p:spPr>
        <p:txBody>
          <a:bodyPr/>
          <a:lstStyle/>
          <a:p>
            <a:pPr>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Movie Industry</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Leaders in quality and artistry</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Not slaves to conceptual purity</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Big budgets and tight schedules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Reminder that there is more to </a:t>
            </a:r>
          </a:p>
          <a:p>
            <a:pPr lvl="1">
              <a:buNone/>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   CG than technology</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Hey, How'd they do that?</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Defines our expectations</a:t>
            </a:r>
          </a:p>
        </p:txBody>
      </p:sp>
      <p:pic>
        <p:nvPicPr>
          <p:cNvPr id="5125" name="Picture 5" descr=" pixar.jpg                                                      00026EE4Macintosh HD                   BA80D5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2269" y="4825360"/>
            <a:ext cx="6335445" cy="201536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whatdreams.jpg                                                 00026EE4Macintosh HD                   BA80D5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6440" y="1174670"/>
            <a:ext cx="1727456" cy="1059506"/>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DigitalDomain.jpg                                              00026EE4Macintosh HD                   BA80D5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3816" y="2349340"/>
            <a:ext cx="1727456" cy="11286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10;matrix.jpg                                                     00026EE4Macintosh HD                   BA80D5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1932" y="3524010"/>
            <a:ext cx="1727456" cy="130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87253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2198428" y="0"/>
            <a:ext cx="7803783" cy="1145879"/>
          </a:xfrm>
          <a:ln/>
        </p:spPr>
        <p:txBody>
          <a:bodyPr/>
          <a:lstStyle/>
          <a:p>
            <a:pPr>
              <a:tabLst>
                <a:tab pos="0" algn="l"/>
                <a:tab pos="414589" algn="l"/>
                <a:tab pos="829178" algn="l"/>
                <a:tab pos="1243767" algn="l"/>
                <a:tab pos="1658356" algn="l"/>
                <a:tab pos="2072945" algn="l"/>
                <a:tab pos="2487534" algn="l"/>
                <a:tab pos="2902123" algn="l"/>
                <a:tab pos="3316712" algn="l"/>
                <a:tab pos="3731301" algn="l"/>
                <a:tab pos="4145890" algn="l"/>
                <a:tab pos="4560479" algn="l"/>
                <a:tab pos="4975068" algn="l"/>
                <a:tab pos="5389656" algn="l"/>
                <a:tab pos="5804245" algn="l"/>
                <a:tab pos="6218834" algn="l"/>
                <a:tab pos="6633423" algn="l"/>
                <a:tab pos="7048012" algn="l"/>
                <a:tab pos="7462601" algn="l"/>
                <a:tab pos="7877190" algn="l"/>
                <a:tab pos="8291779" algn="l"/>
              </a:tabLst>
            </a:pPr>
            <a:r>
              <a:rPr lang="en-GB"/>
              <a:t>What drives computer graphics?</a:t>
            </a:r>
          </a:p>
        </p:txBody>
      </p:sp>
      <p:sp>
        <p:nvSpPr>
          <p:cNvPr id="6146" name="Rectangle 2"/>
          <p:cNvSpPr>
            <a:spLocks noGrp="1" noChangeArrowheads="1"/>
          </p:cNvSpPr>
          <p:nvPr>
            <p:ph type="body" idx="1"/>
          </p:nvPr>
        </p:nvSpPr>
        <p:spPr>
          <a:xfrm>
            <a:off x="2198428" y="931388"/>
            <a:ext cx="7803783" cy="4320079"/>
          </a:xfrm>
          <a:ln/>
        </p:spPr>
        <p:txBody>
          <a:bodyPr/>
          <a:lstStyle/>
          <a:p>
            <a:pPr>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Game Industry</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The newest driving force in CG</a:t>
            </a:r>
          </a:p>
          <a:p>
            <a:pPr lvl="2">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Why?  Volume and Profit</a:t>
            </a:r>
          </a:p>
          <a:p>
            <a:pPr lvl="2">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This is why we have commodity GPUs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Focus on interactivity</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Cost effective solutions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Avoiding computating and other tricks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Games drive the baseline</a:t>
            </a:r>
          </a:p>
        </p:txBody>
      </p:sp>
      <p:pic>
        <p:nvPicPr>
          <p:cNvPr id="6149" name="Picture 5" descr="cellDamage.jpeg                                                00026EE4Macintosh HD                   BA80D5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2012" y="1658358"/>
            <a:ext cx="1577743" cy="232342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sketchScreen.jpg                                               00026EE4Macintosh HD                   BA80D5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974" y="4888700"/>
            <a:ext cx="2126211" cy="1595018"/>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 doom3.jpg                                                      00026EE4Macintosh HD                   BA80D5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9805" y="4422287"/>
            <a:ext cx="2211144" cy="1656919"/>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MrRobot.gif                                                    00026EE4Macintosh HD                   BA80D5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735" y="4145894"/>
            <a:ext cx="2349340" cy="1877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4377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198428" y="0"/>
            <a:ext cx="7803783" cy="1145879"/>
          </a:xfrm>
          <a:ln/>
        </p:spPr>
        <p:txBody>
          <a:bodyPr/>
          <a:lstStyle/>
          <a:p>
            <a:pPr>
              <a:tabLst>
                <a:tab pos="0" algn="l"/>
                <a:tab pos="414589" algn="l"/>
                <a:tab pos="829178" algn="l"/>
                <a:tab pos="1243767" algn="l"/>
                <a:tab pos="1658356" algn="l"/>
                <a:tab pos="2072945" algn="l"/>
                <a:tab pos="2487534" algn="l"/>
                <a:tab pos="2902123" algn="l"/>
                <a:tab pos="3316712" algn="l"/>
                <a:tab pos="3731301" algn="l"/>
                <a:tab pos="4145890" algn="l"/>
                <a:tab pos="4560479" algn="l"/>
                <a:tab pos="4975068" algn="l"/>
                <a:tab pos="5389656" algn="l"/>
                <a:tab pos="5804245" algn="l"/>
                <a:tab pos="6218834" algn="l"/>
                <a:tab pos="6633423" algn="l"/>
                <a:tab pos="7048012" algn="l"/>
                <a:tab pos="7462601" algn="l"/>
                <a:tab pos="7877190" algn="l"/>
                <a:tab pos="8291779" algn="l"/>
              </a:tabLst>
            </a:pPr>
            <a:r>
              <a:rPr lang="en-GB"/>
              <a:t>What drives computer graphics?</a:t>
            </a:r>
          </a:p>
        </p:txBody>
      </p:sp>
      <p:sp>
        <p:nvSpPr>
          <p:cNvPr id="7170" name="Rectangle 2"/>
          <p:cNvSpPr>
            <a:spLocks noGrp="1" noChangeArrowheads="1"/>
          </p:cNvSpPr>
          <p:nvPr>
            <p:ph type="body" idx="1"/>
          </p:nvPr>
        </p:nvSpPr>
        <p:spPr>
          <a:xfrm>
            <a:off x="2198428" y="1337340"/>
            <a:ext cx="7803783" cy="4320079"/>
          </a:xfrm>
          <a:ln/>
        </p:spPr>
        <p:txBody>
          <a:bodyPr/>
          <a:lstStyle/>
          <a:p>
            <a:pPr>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Medical Imaging and Scientific Visualization</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Tools for teaching and diagnosis</a:t>
            </a:r>
          </a:p>
          <a:p>
            <a:pPr lvl="2">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No cheating or tricks allowed</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New data representations and modalities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Drive issues of precision and correctness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Focus on presentation and interpretation of data</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Construction of models from acquired data</a:t>
            </a:r>
          </a:p>
        </p:txBody>
      </p:sp>
      <p:pic>
        <p:nvPicPr>
          <p:cNvPr id="7173" name="Picture 5" descr="nanoManipulator.jpg                                            00026EE4Macintosh HD                   BA80D5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680" y="4560484"/>
            <a:ext cx="2499053" cy="1785038"/>
          </a:xfrm>
          <a:prstGeom prst="rect">
            <a:avLst/>
          </a:prstGeom>
          <a:noFill/>
          <a:extLst>
            <a:ext uri="{909E8E84-426E-40DD-AFC4-6F175D3DCCD1}">
              <a14:hiddenFill xmlns:a14="http://schemas.microsoft.com/office/drawing/2010/main">
                <a:solidFill>
                  <a:srgbClr val="FFFFFF"/>
                </a:solidFill>
              </a14:hiddenFill>
            </a:ext>
          </a:extLst>
        </p:spPr>
      </p:pic>
      <p:sp>
        <p:nvSpPr>
          <p:cNvPr id="7174" name="Text Box 6"/>
          <p:cNvSpPr txBox="1">
            <a:spLocks noChangeArrowheads="1"/>
          </p:cNvSpPr>
          <p:nvPr/>
        </p:nvSpPr>
        <p:spPr bwMode="auto">
          <a:xfrm>
            <a:off x="2633172" y="6357038"/>
            <a:ext cx="2153603" cy="34349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32"/>
              <a:t>Nanomanipulator, UNC</a:t>
            </a:r>
          </a:p>
        </p:txBody>
      </p:sp>
      <p:pic>
        <p:nvPicPr>
          <p:cNvPr id="7175" name="Picture 7" descr="&#10;gk_SCI.jpg                                                     00026EE4Macintosh HD                   BA80D5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932" y="4491385"/>
            <a:ext cx="2072947" cy="2072947"/>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kniss_mhc_bone.jpg                                             00026EE4Macintosh HD                   BA80D5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6199" y="4422288"/>
            <a:ext cx="1904521" cy="2081584"/>
          </a:xfrm>
          <a:prstGeom prst="rect">
            <a:avLst/>
          </a:prstGeom>
          <a:noFill/>
          <a:extLst>
            <a:ext uri="{909E8E84-426E-40DD-AFC4-6F175D3DCCD1}">
              <a14:hiddenFill xmlns:a14="http://schemas.microsoft.com/office/drawing/2010/main">
                <a:solidFill>
                  <a:srgbClr val="FFFFFF"/>
                </a:solidFill>
              </a14:hiddenFill>
            </a:ext>
          </a:extLst>
        </p:spPr>
      </p:pic>
      <p:sp>
        <p:nvSpPr>
          <p:cNvPr id="7177" name="Text Box 9"/>
          <p:cNvSpPr txBox="1">
            <a:spLocks noChangeArrowheads="1"/>
          </p:cNvSpPr>
          <p:nvPr/>
        </p:nvSpPr>
        <p:spPr bwMode="auto">
          <a:xfrm>
            <a:off x="5922535" y="6522586"/>
            <a:ext cx="1458028" cy="34349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32"/>
              <a:t>Joe Kniss, Utah</a:t>
            </a:r>
          </a:p>
        </p:txBody>
      </p:sp>
      <p:sp>
        <p:nvSpPr>
          <p:cNvPr id="7178" name="Text Box 10"/>
          <p:cNvSpPr txBox="1">
            <a:spLocks noChangeArrowheads="1"/>
          </p:cNvSpPr>
          <p:nvPr/>
        </p:nvSpPr>
        <p:spPr bwMode="auto">
          <a:xfrm>
            <a:off x="8368325" y="6564332"/>
            <a:ext cx="2301592" cy="34349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32"/>
              <a:t>Gordon Kindelman, Utah</a:t>
            </a:r>
          </a:p>
        </p:txBody>
      </p:sp>
    </p:spTree>
    <p:extLst>
      <p:ext uri="{BB962C8B-B14F-4D97-AF65-F5344CB8AC3E}">
        <p14:creationId xmlns:p14="http://schemas.microsoft.com/office/powerpoint/2010/main" val="370649558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198428" y="69098"/>
            <a:ext cx="7803783" cy="1145879"/>
          </a:xfrm>
          <a:ln/>
        </p:spPr>
        <p:txBody>
          <a:bodyPr/>
          <a:lstStyle/>
          <a:p>
            <a:pPr>
              <a:tabLst>
                <a:tab pos="0" algn="l"/>
                <a:tab pos="414589" algn="l"/>
                <a:tab pos="829178" algn="l"/>
                <a:tab pos="1243767" algn="l"/>
                <a:tab pos="1658356" algn="l"/>
                <a:tab pos="2072945" algn="l"/>
                <a:tab pos="2487534" algn="l"/>
                <a:tab pos="2902123" algn="l"/>
                <a:tab pos="3316712" algn="l"/>
                <a:tab pos="3731301" algn="l"/>
                <a:tab pos="4145890" algn="l"/>
                <a:tab pos="4560479" algn="l"/>
                <a:tab pos="4975068" algn="l"/>
                <a:tab pos="5389656" algn="l"/>
                <a:tab pos="5804245" algn="l"/>
                <a:tab pos="6218834" algn="l"/>
                <a:tab pos="6633423" algn="l"/>
                <a:tab pos="7048012" algn="l"/>
                <a:tab pos="7462601" algn="l"/>
                <a:tab pos="7877190" algn="l"/>
                <a:tab pos="8291779" algn="l"/>
              </a:tabLst>
            </a:pPr>
            <a:r>
              <a:rPr lang="en-GB"/>
              <a:t>What drives computer graphics?</a:t>
            </a:r>
          </a:p>
        </p:txBody>
      </p:sp>
      <p:sp>
        <p:nvSpPr>
          <p:cNvPr id="8194" name="Rectangle 2"/>
          <p:cNvSpPr>
            <a:spLocks noGrp="1" noChangeArrowheads="1"/>
          </p:cNvSpPr>
          <p:nvPr>
            <p:ph type="body" idx="1"/>
          </p:nvPr>
        </p:nvSpPr>
        <p:spPr>
          <a:xfrm>
            <a:off x="2198428" y="1406438"/>
            <a:ext cx="7803783" cy="4320079"/>
          </a:xfrm>
          <a:ln/>
        </p:spPr>
        <p:txBody>
          <a:bodyPr/>
          <a:lstStyle/>
          <a:p>
            <a:pPr>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Computer Aided Design</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Mechanical, Electronic, Architecture,...</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Drives the high end of the hardware market</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Integration of computing and display resources</a:t>
            </a:r>
          </a:p>
          <a:p>
            <a:pPr lvl="1">
              <a:tabLst>
                <a:tab pos="411710" algn="l"/>
                <a:tab pos="826299" algn="l"/>
                <a:tab pos="1240888" algn="l"/>
                <a:tab pos="1655477" algn="l"/>
                <a:tab pos="2070066" algn="l"/>
                <a:tab pos="2484655" algn="l"/>
                <a:tab pos="2899244" algn="l"/>
                <a:tab pos="3313833" algn="l"/>
                <a:tab pos="3728422" algn="l"/>
                <a:tab pos="4143011" algn="l"/>
                <a:tab pos="4557599" algn="l"/>
                <a:tab pos="4972188" algn="l"/>
                <a:tab pos="5386777" algn="l"/>
                <a:tab pos="5801366" algn="l"/>
                <a:tab pos="6215955" algn="l"/>
                <a:tab pos="6630544" algn="l"/>
                <a:tab pos="7045133" algn="l"/>
                <a:tab pos="7459722" algn="l"/>
                <a:tab pos="7874311" algn="l"/>
                <a:tab pos="8288900" algn="l"/>
              </a:tabLst>
            </a:pPr>
            <a:r>
              <a:rPr lang="en-GB"/>
              <a:t>Reduced design cyles == faster systems, sooner</a:t>
            </a:r>
          </a:p>
        </p:txBody>
      </p:sp>
      <p:pic>
        <p:nvPicPr>
          <p:cNvPr id="8197" name="Picture 5" descr="ProETractor.jpg                                                00026EE4Macintosh HD                   BA80D5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073" y="3801843"/>
            <a:ext cx="3359902" cy="248609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ProETurbine.jpg                                                00026EE4Macintosh HD                   BA80D5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2672" y="3801843"/>
            <a:ext cx="3361342" cy="248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85938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1"/>
            <a:fld id="{02F04E4C-513B-4AE6-B3DB-BB3415C994D1}" type="slidenum">
              <a:rPr lang="es-ES" sz="1000">
                <a:latin typeface="Arial" panose="020B0604020202020204" pitchFamily="34" charset="0"/>
              </a:rPr>
              <a:pPr lvl="1"/>
              <a:t>9</a:t>
            </a:fld>
            <a:endParaRPr lang="es-ES" sz="1000">
              <a:latin typeface="Arial" panose="020B0604020202020204" pitchFamily="34" charset="0"/>
            </a:endParaRPr>
          </a:p>
        </p:txBody>
      </p:sp>
      <p:sp>
        <p:nvSpPr>
          <p:cNvPr id="20482" name="Rectangle 2"/>
          <p:cNvSpPr>
            <a:spLocks noGrp="1" noChangeArrowheads="1"/>
          </p:cNvSpPr>
          <p:nvPr>
            <p:ph type="title"/>
          </p:nvPr>
        </p:nvSpPr>
        <p:spPr/>
        <p:txBody>
          <a:bodyPr/>
          <a:lstStyle/>
          <a:p>
            <a:r>
              <a:rPr lang="en-US" smtClean="0">
                <a:ea typeface="ＭＳ Ｐゴシック" panose="020B0600070205080204" pitchFamily="34" charset="-128"/>
              </a:rPr>
              <a:t>Basic Graphics System</a:t>
            </a:r>
          </a:p>
        </p:txBody>
      </p:sp>
      <p:sp>
        <p:nvSpPr>
          <p:cNvPr id="20483" name="Rectangle 3"/>
          <p:cNvSpPr>
            <a:spLocks noGrp="1" noChangeArrowheads="1"/>
          </p:cNvSpPr>
          <p:nvPr>
            <p:ph type="body" idx="1"/>
          </p:nvPr>
        </p:nvSpPr>
        <p:spPr/>
        <p:txBody>
          <a:bodyPr/>
          <a:lstStyle/>
          <a:p>
            <a:pPr>
              <a:buFontTx/>
              <a:buNone/>
            </a:pPr>
            <a:r>
              <a:rPr lang="en-US" smtClean="0">
                <a:ea typeface="ＭＳ Ｐゴシック" panose="020B0600070205080204" pitchFamily="34" charset="-128"/>
              </a:rPr>
              <a:t> </a:t>
            </a:r>
          </a:p>
        </p:txBody>
      </p:sp>
      <p:pic>
        <p:nvPicPr>
          <p:cNvPr id="20484" name="Picture 5" descr="ftp://ftp.cs.unm.edu/pub/angel/BOOK/SECOND_EDITION/FIGURES/JPEG/an01f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752601"/>
            <a:ext cx="6370638"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6"/>
          <p:cNvSpPr txBox="1">
            <a:spLocks noChangeArrowheads="1"/>
          </p:cNvSpPr>
          <p:nvPr/>
        </p:nvSpPr>
        <p:spPr bwMode="auto">
          <a:xfrm>
            <a:off x="2514600" y="4724400"/>
            <a:ext cx="181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t>Input devices</a:t>
            </a:r>
          </a:p>
        </p:txBody>
      </p:sp>
      <p:sp>
        <p:nvSpPr>
          <p:cNvPr id="20486" name="Text Box 7"/>
          <p:cNvSpPr txBox="1">
            <a:spLocks noChangeArrowheads="1"/>
          </p:cNvSpPr>
          <p:nvPr/>
        </p:nvSpPr>
        <p:spPr bwMode="auto">
          <a:xfrm>
            <a:off x="7696200" y="3962400"/>
            <a:ext cx="190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t>Output device</a:t>
            </a:r>
          </a:p>
        </p:txBody>
      </p:sp>
      <p:sp>
        <p:nvSpPr>
          <p:cNvPr id="20487" name="Line 9"/>
          <p:cNvSpPr>
            <a:spLocks noChangeShapeType="1"/>
          </p:cNvSpPr>
          <p:nvPr/>
        </p:nvSpPr>
        <p:spPr bwMode="auto">
          <a:xfrm flipV="1">
            <a:off x="6629400" y="3581400"/>
            <a:ext cx="457200" cy="1600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nchorCtr="1"/>
          <a:lstStyle/>
          <a:p>
            <a:endParaRPr lang="en-IN"/>
          </a:p>
        </p:txBody>
      </p:sp>
      <p:sp>
        <p:nvSpPr>
          <p:cNvPr id="20488" name="Text Box 10"/>
          <p:cNvSpPr txBox="1">
            <a:spLocks noChangeArrowheads="1"/>
          </p:cNvSpPr>
          <p:nvPr/>
        </p:nvSpPr>
        <p:spPr bwMode="auto">
          <a:xfrm>
            <a:off x="5257800" y="5257800"/>
            <a:ext cx="2662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t>Image formed in FB</a:t>
            </a:r>
          </a:p>
        </p:txBody>
      </p:sp>
    </p:spTree>
    <p:extLst>
      <p:ext uri="{BB962C8B-B14F-4D97-AF65-F5344CB8AC3E}">
        <p14:creationId xmlns:p14="http://schemas.microsoft.com/office/powerpoint/2010/main" val="330299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75BDB330E5F94C92A9FBF016824C89" ma:contentTypeVersion="2" ma:contentTypeDescription="Create a new document." ma:contentTypeScope="" ma:versionID="17603c32b9c32b57f2d228a324abc2bd">
  <xsd:schema xmlns:xsd="http://www.w3.org/2001/XMLSchema" xmlns:xs="http://www.w3.org/2001/XMLSchema" xmlns:p="http://schemas.microsoft.com/office/2006/metadata/properties" xmlns:ns2="8cf4a641-6481-4fc8-83ef-6f3dbe01c22f" targetNamespace="http://schemas.microsoft.com/office/2006/metadata/properties" ma:root="true" ma:fieldsID="7432ee72077dafdeedb3c0efb54bdd0f" ns2:_="">
    <xsd:import namespace="8cf4a641-6481-4fc8-83ef-6f3dbe01c22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4a641-6481-4fc8-83ef-6f3dbe01c2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82C739-11EA-4E1E-A3BC-64EFB1F8BD00}"/>
</file>

<file path=customXml/itemProps2.xml><?xml version="1.0" encoding="utf-8"?>
<ds:datastoreItem xmlns:ds="http://schemas.openxmlformats.org/officeDocument/2006/customXml" ds:itemID="{4BE5CA1E-5938-4FD0-9860-FF9874C7449B}"/>
</file>

<file path=customXml/itemProps3.xml><?xml version="1.0" encoding="utf-8"?>
<ds:datastoreItem xmlns:ds="http://schemas.openxmlformats.org/officeDocument/2006/customXml" ds:itemID="{6ADFBEDA-0BEE-4FE9-A190-A2B3516937B7}"/>
</file>

<file path=docProps/app.xml><?xml version="1.0" encoding="utf-8"?>
<Properties xmlns="http://schemas.openxmlformats.org/officeDocument/2006/extended-properties" xmlns:vt="http://schemas.openxmlformats.org/officeDocument/2006/docPropsVTypes">
  <TotalTime>179</TotalTime>
  <Words>601</Words>
  <Application>Microsoft Office PowerPoint</Application>
  <PresentationFormat>Widescreen</PresentationFormat>
  <Paragraphs>79</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ＭＳ Ｐゴシック</vt:lpstr>
      <vt:lpstr>Arial</vt:lpstr>
      <vt:lpstr>Calibri</vt:lpstr>
      <vt:lpstr>Calibri Light</vt:lpstr>
      <vt:lpstr>Times New Roman</vt:lpstr>
      <vt:lpstr>Wingdings</vt:lpstr>
      <vt:lpstr>Office Theme</vt:lpstr>
      <vt:lpstr>Unit 1</vt:lpstr>
      <vt:lpstr>Topics</vt:lpstr>
      <vt:lpstr>What is CG?</vt:lpstr>
      <vt:lpstr>PowerPoint Presentation</vt:lpstr>
      <vt:lpstr>What drives computer graphics?</vt:lpstr>
      <vt:lpstr>What drives computer graphics?</vt:lpstr>
      <vt:lpstr>What drives computer graphics?</vt:lpstr>
      <vt:lpstr>What drives computer graphics?</vt:lpstr>
      <vt:lpstr>Basic Graphics System</vt:lpstr>
      <vt:lpstr>What is OpenGL?</vt:lpstr>
      <vt:lpstr>PowerPoint Presentation</vt:lpstr>
      <vt:lpstr>Advantages of interactive computer graphics</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Geetha Unnikrishnan</dc:creator>
  <cp:lastModifiedBy>Geetha Unnikrishnan</cp:lastModifiedBy>
  <cp:revision>14</cp:revision>
  <dcterms:created xsi:type="dcterms:W3CDTF">2020-12-07T06:18:22Z</dcterms:created>
  <dcterms:modified xsi:type="dcterms:W3CDTF">2020-12-07T10:25:46Z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0x010100A075BDB330E5F94C92A9FBF016824C89</vt:lpwstr>
  </property>
</Properties>
</file>