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8" r:id="rId6"/>
    <p:sldId id="259" r:id="rId7"/>
    <p:sldId id="261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62" r:id="rId16"/>
    <p:sldId id="272" r:id="rId17"/>
    <p:sldId id="273" r:id="rId18"/>
    <p:sldId id="264" r:id="rId19"/>
    <p:sldId id="274" r:id="rId20"/>
    <p:sldId id="263" r:id="rId21"/>
    <p:sldId id="275" r:id="rId22"/>
    <p:sldId id="276" r:id="rId23"/>
    <p:sldId id="278" r:id="rId24"/>
    <p:sldId id="277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AD5C6-19D4-4DCE-BD6C-73742C9426E9}" v="2" dt="2023-11-14T11:46:58.133"/>
    <p1510:client id="{18A28E79-9E04-464F-B02F-B40E32206D8A}" v="1" dt="2023-11-06T11:54:40.890"/>
    <p1510:client id="{2BE7385B-087A-51DB-C55B-229D8A3E0256}" v="1" dt="2023-09-11T08:50:59.383"/>
    <p1510:client id="{3C753A15-DEFC-4CC8-8E25-5780A40F19FB}" v="1" dt="2023-11-06T14:53:28.825"/>
    <p1510:client id="{68BAB08F-AAF0-4926-9268-53AA04A7C9BA}" v="1" dt="2023-11-16T13:02:51.024"/>
    <p1510:client id="{86C2ACB7-64E9-42A9-BABF-54179084052E}" v="5" dt="2023-09-10T17:06:54.271"/>
    <p1510:client id="{8A367034-A17E-4BBE-943A-5C72AF088674}" v="1" dt="2023-11-14T07:14:10.745"/>
    <p1510:client id="{8DFA319A-F4EC-890C-6F32-A86E5BCE8BEE}" v="1" dt="2023-09-11T15:38:25.872"/>
    <p1510:client id="{A67F9AAA-D589-4874-A3BC-269DC78A8744}" v="1" dt="2023-09-10T09:16:22.188"/>
    <p1510:client id="{AD1EFC62-7DCB-43C4-B489-E3CF9033EA5E}" v="1" dt="2023-08-03T13:46:18.660"/>
    <p1510:client id="{BB5B7F2C-45C7-49EE-8616-D63A8C8B3C96}" v="1" dt="2023-11-08T10:52:44.011"/>
    <p1510:client id="{BCC93181-6F07-4A8C-B013-5D11C43F27A8}" v="1" dt="2023-08-09T14:10:44.552"/>
    <p1510:client id="{E1BA0C40-92ED-AC01-B749-9C3ABF406A3A}" v="1" dt="2023-09-11T05:17:53.093"/>
    <p1510:client id="{F9B98693-914B-45E8-B070-6DEB6ED39297}" v="2" dt="2023-10-31T14:15:23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SHETTY- 57480210091" userId="S::ayush.shetty91@svkmmumbai.onmicrosoft.com::ad24df3a-5150-4e40-82fb-53f8754f2636" providerId="AD" clId="Web-{3C753A15-DEFC-4CC8-8E25-5780A40F19FB}"/>
    <pc:docChg chg="sldOrd">
      <pc:chgData name="AYUSH SHETTY- 57480210091" userId="S::ayush.shetty91@svkmmumbai.onmicrosoft.com::ad24df3a-5150-4e40-82fb-53f8754f2636" providerId="AD" clId="Web-{3C753A15-DEFC-4CC8-8E25-5780A40F19FB}" dt="2023-11-06T14:53:28.825" v="0"/>
      <pc:docMkLst>
        <pc:docMk/>
      </pc:docMkLst>
      <pc:sldChg chg="ord">
        <pc:chgData name="AYUSH SHETTY- 57480210091" userId="S::ayush.shetty91@svkmmumbai.onmicrosoft.com::ad24df3a-5150-4e40-82fb-53f8754f2636" providerId="AD" clId="Web-{3C753A15-DEFC-4CC8-8E25-5780A40F19FB}" dt="2023-11-06T14:53:28.825" v="0"/>
        <pc:sldMkLst>
          <pc:docMk/>
          <pc:sldMk cId="3247423574" sldId="273"/>
        </pc:sldMkLst>
      </pc:sldChg>
    </pc:docChg>
  </pc:docChgLst>
  <pc:docChgLst>
    <pc:chgData name="DEVANG MEHTA- 57480210003" userId="S::devang.mehta03@svkmmumbai.onmicrosoft.com::c94c658e-9bb4-4113-ae17-ad339ec78923" providerId="AD" clId="Web-{86C2ACB7-64E9-42A9-BABF-54179084052E}"/>
    <pc:docChg chg="modSld sldOrd">
      <pc:chgData name="DEVANG MEHTA- 57480210003" userId="S::devang.mehta03@svkmmumbai.onmicrosoft.com::c94c658e-9bb4-4113-ae17-ad339ec78923" providerId="AD" clId="Web-{86C2ACB7-64E9-42A9-BABF-54179084052E}" dt="2023-09-10T17:06:54.271" v="4" actId="1076"/>
      <pc:docMkLst>
        <pc:docMk/>
      </pc:docMkLst>
      <pc:sldChg chg="modSp ord">
        <pc:chgData name="DEVANG MEHTA- 57480210003" userId="S::devang.mehta03@svkmmumbai.onmicrosoft.com::c94c658e-9bb4-4113-ae17-ad339ec78923" providerId="AD" clId="Web-{86C2ACB7-64E9-42A9-BABF-54179084052E}" dt="2023-09-10T17:06:54.271" v="4" actId="1076"/>
        <pc:sldMkLst>
          <pc:docMk/>
          <pc:sldMk cId="1559776377" sldId="263"/>
        </pc:sldMkLst>
        <pc:picChg chg="mod">
          <ac:chgData name="DEVANG MEHTA- 57480210003" userId="S::devang.mehta03@svkmmumbai.onmicrosoft.com::c94c658e-9bb4-4113-ae17-ad339ec78923" providerId="AD" clId="Web-{86C2ACB7-64E9-42A9-BABF-54179084052E}" dt="2023-09-10T17:06:54.271" v="4" actId="1076"/>
          <ac:picMkLst>
            <pc:docMk/>
            <pc:sldMk cId="1559776377" sldId="263"/>
            <ac:picMk id="4" creationId="{00000000-0000-0000-0000-000000000000}"/>
          </ac:picMkLst>
        </pc:picChg>
      </pc:sldChg>
      <pc:sldChg chg="ord">
        <pc:chgData name="DEVANG MEHTA- 57480210003" userId="S::devang.mehta03@svkmmumbai.onmicrosoft.com::c94c658e-9bb4-4113-ae17-ad339ec78923" providerId="AD" clId="Web-{86C2ACB7-64E9-42A9-BABF-54179084052E}" dt="2023-09-10T16:29:19.999" v="0"/>
        <pc:sldMkLst>
          <pc:docMk/>
          <pc:sldMk cId="2486163229" sldId="272"/>
        </pc:sldMkLst>
      </pc:sldChg>
    </pc:docChg>
  </pc:docChgLst>
  <pc:docChgLst>
    <pc:chgData name="KEVAL SHAH- 57480210056" userId="S::keval.shah56@svkmmumbai.onmicrosoft.com::b70051dd-e8a6-47d8-8a7c-b30834a38b48" providerId="AD" clId="Web-{8A367034-A17E-4BBE-943A-5C72AF088674}"/>
    <pc:docChg chg="sldOrd">
      <pc:chgData name="KEVAL SHAH- 57480210056" userId="S::keval.shah56@svkmmumbai.onmicrosoft.com::b70051dd-e8a6-47d8-8a7c-b30834a38b48" providerId="AD" clId="Web-{8A367034-A17E-4BBE-943A-5C72AF088674}" dt="2023-11-14T07:14:10.745" v="0"/>
      <pc:docMkLst>
        <pc:docMk/>
      </pc:docMkLst>
      <pc:sldChg chg="ord">
        <pc:chgData name="KEVAL SHAH- 57480210056" userId="S::keval.shah56@svkmmumbai.onmicrosoft.com::b70051dd-e8a6-47d8-8a7c-b30834a38b48" providerId="AD" clId="Web-{8A367034-A17E-4BBE-943A-5C72AF088674}" dt="2023-11-14T07:14:10.745" v="0"/>
        <pc:sldMkLst>
          <pc:docMk/>
          <pc:sldMk cId="1559776377" sldId="263"/>
        </pc:sldMkLst>
      </pc:sldChg>
    </pc:docChg>
  </pc:docChgLst>
  <pc:docChgLst>
    <pc:chgData name="VEDANT CHAVAN- 57480210030" userId="S::vedant.chavan30@svkmmumbai.onmicrosoft.com::98d810c0-cf85-4642-acf9-3b1e2ea6307c" providerId="AD" clId="Web-{AD1EFC62-7DCB-43C4-B489-E3CF9033EA5E}"/>
    <pc:docChg chg="modSld">
      <pc:chgData name="VEDANT CHAVAN- 57480210030" userId="S::vedant.chavan30@svkmmumbai.onmicrosoft.com::98d810c0-cf85-4642-acf9-3b1e2ea6307c" providerId="AD" clId="Web-{AD1EFC62-7DCB-43C4-B489-E3CF9033EA5E}" dt="2023-08-03T13:46:18.660" v="0" actId="1076"/>
      <pc:docMkLst>
        <pc:docMk/>
      </pc:docMkLst>
      <pc:sldChg chg="modSp">
        <pc:chgData name="VEDANT CHAVAN- 57480210030" userId="S::vedant.chavan30@svkmmumbai.onmicrosoft.com::98d810c0-cf85-4642-acf9-3b1e2ea6307c" providerId="AD" clId="Web-{AD1EFC62-7DCB-43C4-B489-E3CF9033EA5E}" dt="2023-08-03T13:46:18.660" v="0" actId="1076"/>
        <pc:sldMkLst>
          <pc:docMk/>
          <pc:sldMk cId="2810805250" sldId="269"/>
        </pc:sldMkLst>
        <pc:spChg chg="mod">
          <ac:chgData name="VEDANT CHAVAN- 57480210030" userId="S::vedant.chavan30@svkmmumbai.onmicrosoft.com::98d810c0-cf85-4642-acf9-3b1e2ea6307c" providerId="AD" clId="Web-{AD1EFC62-7DCB-43C4-B489-E3CF9033EA5E}" dt="2023-08-03T13:46:18.660" v="0" actId="1076"/>
          <ac:spMkLst>
            <pc:docMk/>
            <pc:sldMk cId="2810805250" sldId="269"/>
            <ac:spMk id="6" creationId="{5ACE4D53-2368-4722-AAA3-E4B8BE3DA857}"/>
          </ac:spMkLst>
        </pc:spChg>
      </pc:sldChg>
    </pc:docChg>
  </pc:docChgLst>
  <pc:docChgLst>
    <pc:chgData name="ZARA HALAI - 40102200763" userId="S::zara.halai63@svkmmumbai.onmicrosoft.com::7f2e4966-65cc-4996-b65c-4aa781b8c3f1" providerId="AD" clId="Web-{F9B98693-914B-45E8-B070-6DEB6ED39297}"/>
    <pc:docChg chg="modSld">
      <pc:chgData name="ZARA HALAI - 40102200763" userId="S::zara.halai63@svkmmumbai.onmicrosoft.com::7f2e4966-65cc-4996-b65c-4aa781b8c3f1" providerId="AD" clId="Web-{F9B98693-914B-45E8-B070-6DEB6ED39297}" dt="2023-10-31T14:15:23.648" v="1" actId="1076"/>
      <pc:docMkLst>
        <pc:docMk/>
      </pc:docMkLst>
      <pc:sldChg chg="modSp">
        <pc:chgData name="ZARA HALAI - 40102200763" userId="S::zara.halai63@svkmmumbai.onmicrosoft.com::7f2e4966-65cc-4996-b65c-4aa781b8c3f1" providerId="AD" clId="Web-{F9B98693-914B-45E8-B070-6DEB6ED39297}" dt="2023-10-31T14:15:23.648" v="1" actId="1076"/>
        <pc:sldMkLst>
          <pc:docMk/>
          <pc:sldMk cId="0" sldId="258"/>
        </pc:sldMkLst>
        <pc:spChg chg="mod">
          <ac:chgData name="ZARA HALAI - 40102200763" userId="S::zara.halai63@svkmmumbai.onmicrosoft.com::7f2e4966-65cc-4996-b65c-4aa781b8c3f1" providerId="AD" clId="Web-{F9B98693-914B-45E8-B070-6DEB6ED39297}" dt="2023-10-31T14:13:26.706" v="0" actId="1076"/>
          <ac:spMkLst>
            <pc:docMk/>
            <pc:sldMk cId="0" sldId="258"/>
            <ac:spMk id="70" creationId="{00000000-0000-0000-0000-000000000000}"/>
          </ac:spMkLst>
        </pc:spChg>
        <pc:cxnChg chg="mod">
          <ac:chgData name="ZARA HALAI - 40102200763" userId="S::zara.halai63@svkmmumbai.onmicrosoft.com::7f2e4966-65cc-4996-b65c-4aa781b8c3f1" providerId="AD" clId="Web-{F9B98693-914B-45E8-B070-6DEB6ED39297}" dt="2023-10-31T14:15:23.648" v="1" actId="1076"/>
          <ac:cxnSpMkLst>
            <pc:docMk/>
            <pc:sldMk cId="0" sldId="258"/>
            <ac:cxnSpMk id="25" creationId="{00000000-0000-0000-0000-000000000000}"/>
          </ac:cxnSpMkLst>
        </pc:cxnChg>
      </pc:sldChg>
    </pc:docChg>
  </pc:docChgLst>
  <pc:docChgLst>
    <pc:chgData name="VEDANT CHAVAN- 57480210030" userId="S::vedant.chavan30@svkmmumbai.onmicrosoft.com::98d810c0-cf85-4642-acf9-3b1e2ea6307c" providerId="AD" clId="Web-{BCC93181-6F07-4A8C-B013-5D11C43F27A8}"/>
    <pc:docChg chg="modSld">
      <pc:chgData name="VEDANT CHAVAN- 57480210030" userId="S::vedant.chavan30@svkmmumbai.onmicrosoft.com::98d810c0-cf85-4642-acf9-3b1e2ea6307c" providerId="AD" clId="Web-{BCC93181-6F07-4A8C-B013-5D11C43F27A8}" dt="2023-08-09T14:10:44.552" v="0" actId="1076"/>
      <pc:docMkLst>
        <pc:docMk/>
      </pc:docMkLst>
      <pc:sldChg chg="modSp">
        <pc:chgData name="VEDANT CHAVAN- 57480210030" userId="S::vedant.chavan30@svkmmumbai.onmicrosoft.com::98d810c0-cf85-4642-acf9-3b1e2ea6307c" providerId="AD" clId="Web-{BCC93181-6F07-4A8C-B013-5D11C43F27A8}" dt="2023-08-09T14:10:44.552" v="0" actId="1076"/>
        <pc:sldMkLst>
          <pc:docMk/>
          <pc:sldMk cId="1391053072" sldId="261"/>
        </pc:sldMkLst>
        <pc:picChg chg="mod">
          <ac:chgData name="VEDANT CHAVAN- 57480210030" userId="S::vedant.chavan30@svkmmumbai.onmicrosoft.com::98d810c0-cf85-4642-acf9-3b1e2ea6307c" providerId="AD" clId="Web-{BCC93181-6F07-4A8C-B013-5D11C43F27A8}" dt="2023-08-09T14:10:44.552" v="0" actId="1076"/>
          <ac:picMkLst>
            <pc:docMk/>
            <pc:sldMk cId="1391053072" sldId="261"/>
            <ac:picMk id="4" creationId="{00000000-0000-0000-0000-000000000000}"/>
          </ac:picMkLst>
        </pc:picChg>
      </pc:sldChg>
    </pc:docChg>
  </pc:docChgLst>
  <pc:docChgLst>
    <pc:chgData name="AVINASH VORA- 57480210080" userId="S::avinash.vora80@svkmmumbai.onmicrosoft.com::7fd86b4d-1b30-4e56-a314-a232f665d9e6" providerId="AD" clId="Web-{8DFA319A-F4EC-890C-6F32-A86E5BCE8BEE}"/>
    <pc:docChg chg="sldOrd">
      <pc:chgData name="AVINASH VORA- 57480210080" userId="S::avinash.vora80@svkmmumbai.onmicrosoft.com::7fd86b4d-1b30-4e56-a314-a232f665d9e6" providerId="AD" clId="Web-{8DFA319A-F4EC-890C-6F32-A86E5BCE8BEE}" dt="2023-09-11T15:38:25.872" v="0"/>
      <pc:docMkLst>
        <pc:docMk/>
      </pc:docMkLst>
      <pc:sldChg chg="ord">
        <pc:chgData name="AVINASH VORA- 57480210080" userId="S::avinash.vora80@svkmmumbai.onmicrosoft.com::7fd86b4d-1b30-4e56-a314-a232f665d9e6" providerId="AD" clId="Web-{8DFA319A-F4EC-890C-6F32-A86E5BCE8BEE}" dt="2023-09-11T15:38:25.872" v="0"/>
        <pc:sldMkLst>
          <pc:docMk/>
          <pc:sldMk cId="3268004903" sldId="268"/>
        </pc:sldMkLst>
      </pc:sldChg>
    </pc:docChg>
  </pc:docChgLst>
  <pc:docChgLst>
    <pc:chgData name="VEDANT CHAVAN- 57480210030" userId="S::vedant.chavan30@svkmmumbai.onmicrosoft.com::98d810c0-cf85-4642-acf9-3b1e2ea6307c" providerId="AD" clId="Web-{02BAD5C6-19D4-4DCE-BD6C-73742C9426E9}"/>
    <pc:docChg chg="modSld">
      <pc:chgData name="VEDANT CHAVAN- 57480210030" userId="S::vedant.chavan30@svkmmumbai.onmicrosoft.com::98d810c0-cf85-4642-acf9-3b1e2ea6307c" providerId="AD" clId="Web-{02BAD5C6-19D4-4DCE-BD6C-73742C9426E9}" dt="2023-11-14T11:46:58.133" v="1" actId="1076"/>
      <pc:docMkLst>
        <pc:docMk/>
      </pc:docMkLst>
      <pc:sldChg chg="modSp">
        <pc:chgData name="VEDANT CHAVAN- 57480210030" userId="S::vedant.chavan30@svkmmumbai.onmicrosoft.com::98d810c0-cf85-4642-acf9-3b1e2ea6307c" providerId="AD" clId="Web-{02BAD5C6-19D4-4DCE-BD6C-73742C9426E9}" dt="2023-11-14T11:46:58.133" v="1" actId="1076"/>
        <pc:sldMkLst>
          <pc:docMk/>
          <pc:sldMk cId="2182964711" sldId="262"/>
        </pc:sldMkLst>
        <pc:picChg chg="mod">
          <ac:chgData name="VEDANT CHAVAN- 57480210030" userId="S::vedant.chavan30@svkmmumbai.onmicrosoft.com::98d810c0-cf85-4642-acf9-3b1e2ea6307c" providerId="AD" clId="Web-{02BAD5C6-19D4-4DCE-BD6C-73742C9426E9}" dt="2023-11-14T11:46:58.133" v="1" actId="1076"/>
          <ac:picMkLst>
            <pc:docMk/>
            <pc:sldMk cId="2182964711" sldId="262"/>
            <ac:picMk id="4" creationId="{00000000-0000-0000-0000-000000000000}"/>
          </ac:picMkLst>
        </pc:picChg>
      </pc:sldChg>
    </pc:docChg>
  </pc:docChgLst>
  <pc:docChgLst>
    <pc:chgData name="KEVAL SHAH- 57480210056" userId="S::keval.shah56@svkmmumbai.onmicrosoft.com::b70051dd-e8a6-47d8-8a7c-b30834a38b48" providerId="AD" clId="Web-{A67F9AAA-D589-4874-A3BC-269DC78A8744}"/>
    <pc:docChg chg="modSld">
      <pc:chgData name="KEVAL SHAH- 57480210056" userId="S::keval.shah56@svkmmumbai.onmicrosoft.com::b70051dd-e8a6-47d8-8a7c-b30834a38b48" providerId="AD" clId="Web-{A67F9AAA-D589-4874-A3BC-269DC78A8744}" dt="2023-09-10T09:16:22.188" v="0" actId="1076"/>
      <pc:docMkLst>
        <pc:docMk/>
      </pc:docMkLst>
      <pc:sldChg chg="modSp">
        <pc:chgData name="KEVAL SHAH- 57480210056" userId="S::keval.shah56@svkmmumbai.onmicrosoft.com::b70051dd-e8a6-47d8-8a7c-b30834a38b48" providerId="AD" clId="Web-{A67F9AAA-D589-4874-A3BC-269DC78A8744}" dt="2023-09-10T09:16:22.188" v="0" actId="1076"/>
        <pc:sldMkLst>
          <pc:docMk/>
          <pc:sldMk cId="486404080" sldId="275"/>
        </pc:sldMkLst>
        <pc:spChg chg="mod">
          <ac:chgData name="KEVAL SHAH- 57480210056" userId="S::keval.shah56@svkmmumbai.onmicrosoft.com::b70051dd-e8a6-47d8-8a7c-b30834a38b48" providerId="AD" clId="Web-{A67F9AAA-D589-4874-A3BC-269DC78A8744}" dt="2023-09-10T09:16:22.188" v="0" actId="1076"/>
          <ac:spMkLst>
            <pc:docMk/>
            <pc:sldMk cId="486404080" sldId="275"/>
            <ac:spMk id="14" creationId="{CFB7C626-B1FE-4414-B0AB-54BA99F09BA5}"/>
          </ac:spMkLst>
        </pc:spChg>
      </pc:sldChg>
    </pc:docChg>
  </pc:docChgLst>
  <pc:docChgLst>
    <pc:chgData name="VEDANT CHAVAN- 57480210030" userId="S::vedant.chavan30@svkmmumbai.onmicrosoft.com::98d810c0-cf85-4642-acf9-3b1e2ea6307c" providerId="AD" clId="Web-{18A28E79-9E04-464F-B02F-B40E32206D8A}"/>
    <pc:docChg chg="modSld">
      <pc:chgData name="VEDANT CHAVAN- 57480210030" userId="S::vedant.chavan30@svkmmumbai.onmicrosoft.com::98d810c0-cf85-4642-acf9-3b1e2ea6307c" providerId="AD" clId="Web-{18A28E79-9E04-464F-B02F-B40E32206D8A}" dt="2023-11-06T11:54:40.890" v="0" actId="1076"/>
      <pc:docMkLst>
        <pc:docMk/>
      </pc:docMkLst>
      <pc:sldChg chg="modSp">
        <pc:chgData name="VEDANT CHAVAN- 57480210030" userId="S::vedant.chavan30@svkmmumbai.onmicrosoft.com::98d810c0-cf85-4642-acf9-3b1e2ea6307c" providerId="AD" clId="Web-{18A28E79-9E04-464F-B02F-B40E32206D8A}" dt="2023-11-06T11:54:40.890" v="0" actId="1076"/>
        <pc:sldMkLst>
          <pc:docMk/>
          <pc:sldMk cId="1391053072" sldId="261"/>
        </pc:sldMkLst>
        <pc:picChg chg="mod">
          <ac:chgData name="VEDANT CHAVAN- 57480210030" userId="S::vedant.chavan30@svkmmumbai.onmicrosoft.com::98d810c0-cf85-4642-acf9-3b1e2ea6307c" providerId="AD" clId="Web-{18A28E79-9E04-464F-B02F-B40E32206D8A}" dt="2023-11-06T11:54:40.890" v="0" actId="1076"/>
          <ac:picMkLst>
            <pc:docMk/>
            <pc:sldMk cId="1391053072" sldId="261"/>
            <ac:picMk id="4" creationId="{00000000-0000-0000-0000-000000000000}"/>
          </ac:picMkLst>
        </pc:picChg>
      </pc:sldChg>
    </pc:docChg>
  </pc:docChgLst>
  <pc:docChgLst>
    <pc:chgData name="AVINASH VORA- 57480210080" userId="S::avinash.vora80@svkmmumbai.onmicrosoft.com::7fd86b4d-1b30-4e56-a314-a232f665d9e6" providerId="AD" clId="Web-{E1BA0C40-92ED-AC01-B749-9C3ABF406A3A}"/>
    <pc:docChg chg="sldOrd">
      <pc:chgData name="AVINASH VORA- 57480210080" userId="S::avinash.vora80@svkmmumbai.onmicrosoft.com::7fd86b4d-1b30-4e56-a314-a232f665d9e6" providerId="AD" clId="Web-{E1BA0C40-92ED-AC01-B749-9C3ABF406A3A}" dt="2023-09-11T05:17:53.093" v="0"/>
      <pc:docMkLst>
        <pc:docMk/>
      </pc:docMkLst>
      <pc:sldChg chg="ord">
        <pc:chgData name="AVINASH VORA- 57480210080" userId="S::avinash.vora80@svkmmumbai.onmicrosoft.com::7fd86b4d-1b30-4e56-a314-a232f665d9e6" providerId="AD" clId="Web-{E1BA0C40-92ED-AC01-B749-9C3ABF406A3A}" dt="2023-09-11T05:17:53.093" v="0"/>
        <pc:sldMkLst>
          <pc:docMk/>
          <pc:sldMk cId="1559776377" sldId="263"/>
        </pc:sldMkLst>
      </pc:sldChg>
    </pc:docChg>
  </pc:docChgLst>
  <pc:docChgLst>
    <pc:chgData name="AAYUSHI PANCHAL- 57480210008" userId="S::aayushi.panchal08@svkmmumbai.onmicrosoft.com::6533b14a-b2d7-4ef9-9c23-3ce66fa1f3f4" providerId="AD" clId="Web-{BB5B7F2C-45C7-49EE-8616-D63A8C8B3C96}"/>
    <pc:docChg chg="sldOrd">
      <pc:chgData name="AAYUSHI PANCHAL- 57480210008" userId="S::aayushi.panchal08@svkmmumbai.onmicrosoft.com::6533b14a-b2d7-4ef9-9c23-3ce66fa1f3f4" providerId="AD" clId="Web-{BB5B7F2C-45C7-49EE-8616-D63A8C8B3C96}" dt="2023-11-08T10:52:44.011" v="0"/>
      <pc:docMkLst>
        <pc:docMk/>
      </pc:docMkLst>
      <pc:sldChg chg="ord">
        <pc:chgData name="AAYUSHI PANCHAL- 57480210008" userId="S::aayushi.panchal08@svkmmumbai.onmicrosoft.com::6533b14a-b2d7-4ef9-9c23-3ce66fa1f3f4" providerId="AD" clId="Web-{BB5B7F2C-45C7-49EE-8616-D63A8C8B3C96}" dt="2023-11-08T10:52:44.011" v="0"/>
        <pc:sldMkLst>
          <pc:docMk/>
          <pc:sldMk cId="1685000045" sldId="264"/>
        </pc:sldMkLst>
      </pc:sldChg>
    </pc:docChg>
  </pc:docChgLst>
  <pc:docChgLst>
    <pc:chgData name="AVINASH VORA- 57480210080" userId="S::avinash.vora80@svkmmumbai.onmicrosoft.com::7fd86b4d-1b30-4e56-a314-a232f665d9e6" providerId="AD" clId="Web-{2BE7385B-087A-51DB-C55B-229D8A3E0256}"/>
    <pc:docChg chg="sldOrd">
      <pc:chgData name="AVINASH VORA- 57480210080" userId="S::avinash.vora80@svkmmumbai.onmicrosoft.com::7fd86b4d-1b30-4e56-a314-a232f665d9e6" providerId="AD" clId="Web-{2BE7385B-087A-51DB-C55B-229D8A3E0256}" dt="2023-09-11T08:50:59.383" v="0"/>
      <pc:docMkLst>
        <pc:docMk/>
      </pc:docMkLst>
      <pc:sldChg chg="ord">
        <pc:chgData name="AVINASH VORA- 57480210080" userId="S::avinash.vora80@svkmmumbai.onmicrosoft.com::7fd86b4d-1b30-4e56-a314-a232f665d9e6" providerId="AD" clId="Web-{2BE7385B-087A-51DB-C55B-229D8A3E0256}" dt="2023-09-11T08:50:59.383" v="0"/>
        <pc:sldMkLst>
          <pc:docMk/>
          <pc:sldMk cId="2512784596" sldId="277"/>
        </pc:sldMkLst>
      </pc:sldChg>
    </pc:docChg>
  </pc:docChgLst>
  <pc:docChgLst>
    <pc:chgData name="KEVAL SHAH- 57480210056" userId="S::keval.shah56@svkmmumbai.onmicrosoft.com::b70051dd-e8a6-47d8-8a7c-b30834a38b48" providerId="AD" clId="Web-{68BAB08F-AAF0-4926-9268-53AA04A7C9BA}"/>
    <pc:docChg chg="modSld">
      <pc:chgData name="KEVAL SHAH- 57480210056" userId="S::keval.shah56@svkmmumbai.onmicrosoft.com::b70051dd-e8a6-47d8-8a7c-b30834a38b48" providerId="AD" clId="Web-{68BAB08F-AAF0-4926-9268-53AA04A7C9BA}" dt="2023-11-16T13:02:51.024" v="0" actId="1076"/>
      <pc:docMkLst>
        <pc:docMk/>
      </pc:docMkLst>
      <pc:sldChg chg="modSp">
        <pc:chgData name="KEVAL SHAH- 57480210056" userId="S::keval.shah56@svkmmumbai.onmicrosoft.com::b70051dd-e8a6-47d8-8a7c-b30834a38b48" providerId="AD" clId="Web-{68BAB08F-AAF0-4926-9268-53AA04A7C9BA}" dt="2023-11-16T13:02:51.024" v="0" actId="1076"/>
        <pc:sldMkLst>
          <pc:docMk/>
          <pc:sldMk cId="0" sldId="259"/>
        </pc:sldMkLst>
        <pc:spChg chg="mod">
          <ac:chgData name="KEVAL SHAH- 57480210056" userId="S::keval.shah56@svkmmumbai.onmicrosoft.com::b70051dd-e8a6-47d8-8a7c-b30834a38b48" providerId="AD" clId="Web-{68BAB08F-AAF0-4926-9268-53AA04A7C9BA}" dt="2023-11-16T13:02:51.024" v="0" actId="1076"/>
          <ac:spMkLst>
            <pc:docMk/>
            <pc:sldMk cId="0" sldId="259"/>
            <ac:spMk id="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B7AF3-8D4B-4965-880B-8CE942A02A7B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F2878-4C51-48E0-A2EA-D19BA65EE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2878-4C51-48E0-A2EA-D19BA65EE83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5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2878-4C51-48E0-A2EA-D19BA65EE83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77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2878-4C51-48E0-A2EA-D19BA65EE83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10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2878-4C51-48E0-A2EA-D19BA65EE83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4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2878-4C51-48E0-A2EA-D19BA65EE83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1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580A-7293-47BC-8474-9E11F70D3ECA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DB0-C288-4A76-8BE6-824EE4EB5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580A-7293-47BC-8474-9E11F70D3ECA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DB0-C288-4A76-8BE6-824EE4EB5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580A-7293-47BC-8474-9E11F70D3ECA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DB0-C288-4A76-8BE6-824EE4EB5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580A-7293-47BC-8474-9E11F70D3ECA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DB0-C288-4A76-8BE6-824EE4EB5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580A-7293-47BC-8474-9E11F70D3ECA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DB0-C288-4A76-8BE6-824EE4EB5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580A-7293-47BC-8474-9E11F70D3ECA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DB0-C288-4A76-8BE6-824EE4EB5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580A-7293-47BC-8474-9E11F70D3ECA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DB0-C288-4A76-8BE6-824EE4EB5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580A-7293-47BC-8474-9E11F70D3ECA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DB0-C288-4A76-8BE6-824EE4EB5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580A-7293-47BC-8474-9E11F70D3ECA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DB0-C288-4A76-8BE6-824EE4EB5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580A-7293-47BC-8474-9E11F70D3ECA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DB0-C288-4A76-8BE6-824EE4EB5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580A-7293-47BC-8474-9E11F70D3ECA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DB0-C288-4A76-8BE6-824EE4EB5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F580A-7293-47BC-8474-9E11F70D3ECA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4DB0-C288-4A76-8BE6-824EE4EB5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518" y="990600"/>
            <a:ext cx="7772400" cy="1470025"/>
          </a:xfrm>
        </p:spPr>
        <p:txBody>
          <a:bodyPr/>
          <a:lstStyle/>
          <a:p>
            <a:r>
              <a:rPr lang="en-US"/>
              <a:t>8051 microcontroller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D12A4-F6B1-476E-83BB-DDD333CA61DC}"/>
              </a:ext>
            </a:extLst>
          </p:cNvPr>
          <p:cNvSpPr txBox="1"/>
          <p:nvPr/>
        </p:nvSpPr>
        <p:spPr>
          <a:xfrm>
            <a:off x="1752600" y="3044279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E90E97B-D015-4D95-8D53-B71B40BC2A7F}"/>
              </a:ext>
            </a:extLst>
          </p:cNvPr>
          <p:cNvSpPr/>
          <p:nvPr/>
        </p:nvSpPr>
        <p:spPr>
          <a:xfrm>
            <a:off x="533400" y="3276600"/>
            <a:ext cx="9144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7609C7-4AC7-47C2-85E9-F55E9A5278FC}"/>
              </a:ext>
            </a:extLst>
          </p:cNvPr>
          <p:cNvSpPr/>
          <p:nvPr/>
        </p:nvSpPr>
        <p:spPr>
          <a:xfrm>
            <a:off x="533400" y="4244975"/>
            <a:ext cx="9144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06AD7-5273-4E0C-999D-250821DD882D}"/>
              </a:ext>
            </a:extLst>
          </p:cNvPr>
          <p:cNvSpPr txBox="1"/>
          <p:nvPr/>
        </p:nvSpPr>
        <p:spPr>
          <a:xfrm>
            <a:off x="1769097" y="4012653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Pin diagram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069904-0861-40C6-B60C-4BC880994402}"/>
              </a:ext>
            </a:extLst>
          </p:cNvPr>
          <p:cNvSpPr/>
          <p:nvPr/>
        </p:nvSpPr>
        <p:spPr>
          <a:xfrm>
            <a:off x="533400" y="5213350"/>
            <a:ext cx="9144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10E4C-B689-474A-88BE-38FE9E2F1A01}"/>
              </a:ext>
            </a:extLst>
          </p:cNvPr>
          <p:cNvSpPr txBox="1"/>
          <p:nvPr/>
        </p:nvSpPr>
        <p:spPr>
          <a:xfrm>
            <a:off x="1752600" y="4955889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Architecture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C7D94D-3078-43DA-BBF6-3AE79AED20BF}"/>
              </a:ext>
            </a:extLst>
          </p:cNvPr>
          <p:cNvSpPr/>
          <p:nvPr/>
        </p:nvSpPr>
        <p:spPr>
          <a:xfrm>
            <a:off x="7924800" y="6250782"/>
            <a:ext cx="1110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hlinkClick r:id="rId2" action="ppaction://hlinksldjump"/>
              </a:rPr>
              <a:t>BACK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5CE8F-E5D2-4D64-8DC8-9F41A1E74AAA}"/>
              </a:ext>
            </a:extLst>
          </p:cNvPr>
          <p:cNvSpPr txBox="1"/>
          <p:nvPr/>
        </p:nvSpPr>
        <p:spPr>
          <a:xfrm>
            <a:off x="381000" y="5783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there are alternate function of port?</a:t>
            </a:r>
          </a:p>
          <a:p>
            <a:r>
              <a:rPr lang="en-I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there is no separate address/data bus?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24082-DD01-4900-8D7B-29FCA6899A48}"/>
              </a:ext>
            </a:extLst>
          </p:cNvPr>
          <p:cNvSpPr txBox="1"/>
          <p:nvPr/>
        </p:nvSpPr>
        <p:spPr>
          <a:xfrm>
            <a:off x="152400" y="1066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/>
              <a:t>Answers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C1937-BB84-4A6F-91DF-B066844DE023}"/>
              </a:ext>
            </a:extLst>
          </p:cNvPr>
          <p:cNvSpPr txBox="1"/>
          <p:nvPr/>
        </p:nvSpPr>
        <p:spPr>
          <a:xfrm>
            <a:off x="152400" y="1390605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u="sng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IN"/>
              <a:t>You may not always need address / data bus</a:t>
            </a:r>
          </a:p>
          <a:p>
            <a:pPr marL="342900" indent="-342900">
              <a:buAutoNum type="arabicPeriod"/>
            </a:pPr>
            <a:r>
              <a:rPr lang="en-IN"/>
              <a:t>Processor and memory both are present inside the 8051</a:t>
            </a:r>
          </a:p>
          <a:p>
            <a:pPr marL="342900" indent="-342900">
              <a:buAutoNum type="arabicPeriod"/>
            </a:pPr>
            <a:r>
              <a:rPr lang="en-IN">
                <a:solidFill>
                  <a:srgbClr val="FF0000"/>
                </a:solidFill>
              </a:rPr>
              <a:t>Only for external RAM or ROM address bus and data bus are required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7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98F8BF-D058-4C57-9E32-CDDDABF5D753}"/>
              </a:ext>
            </a:extLst>
          </p:cNvPr>
          <p:cNvSpPr/>
          <p:nvPr/>
        </p:nvSpPr>
        <p:spPr>
          <a:xfrm>
            <a:off x="4267200" y="3252050"/>
            <a:ext cx="1226924" cy="78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EXT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ROM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64 KB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83F7AF-3842-4A4F-AD16-9FDABA71CFE1}"/>
              </a:ext>
            </a:extLst>
          </p:cNvPr>
          <p:cNvSpPr/>
          <p:nvPr/>
        </p:nvSpPr>
        <p:spPr>
          <a:xfrm>
            <a:off x="5715000" y="3252050"/>
            <a:ext cx="1226924" cy="78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EXT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64 KB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EE72F0-5DAE-496E-A9B4-7EBE9B4C73D3}"/>
              </a:ext>
            </a:extLst>
          </p:cNvPr>
          <p:cNvGrpSpPr/>
          <p:nvPr/>
        </p:nvGrpSpPr>
        <p:grpSpPr>
          <a:xfrm>
            <a:off x="-193531" y="190809"/>
            <a:ext cx="4248533" cy="2713694"/>
            <a:chOff x="1337256" y="3429000"/>
            <a:chExt cx="5135677" cy="32154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7B4B06-60F0-4AB2-9CD5-C8FAEBFF9215}"/>
                </a:ext>
              </a:extLst>
            </p:cNvPr>
            <p:cNvSpPr/>
            <p:nvPr/>
          </p:nvSpPr>
          <p:spPr>
            <a:xfrm>
              <a:off x="2971800" y="3429000"/>
              <a:ext cx="2514600" cy="321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8051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2A4CBC-DEB6-4C0A-AA08-73CA6468B8C6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94" y="3960851"/>
              <a:ext cx="6052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038B60-781B-4013-AB43-7F5F84C16042}"/>
                </a:ext>
              </a:extLst>
            </p:cNvPr>
            <p:cNvSpPr/>
            <p:nvPr/>
          </p:nvSpPr>
          <p:spPr>
            <a:xfrm>
              <a:off x="4682238" y="5184577"/>
              <a:ext cx="6559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/>
                <a:t> P3.6</a:t>
              </a:r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14E8E0-CA81-4A16-9357-B6D757330FFA}"/>
                </a:ext>
              </a:extLst>
            </p:cNvPr>
            <p:cNvSpPr/>
            <p:nvPr/>
          </p:nvSpPr>
          <p:spPr>
            <a:xfrm>
              <a:off x="4702989" y="5566988"/>
              <a:ext cx="6559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/>
                <a:t> P3.7</a:t>
              </a:r>
              <a:endParaRPr lang="en-IN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CE5C901-419C-4D3E-8BBD-CBA94B60FEC5}"/>
                </a:ext>
              </a:extLst>
            </p:cNvPr>
            <p:cNvCxnSpPr/>
            <p:nvPr/>
          </p:nvCxnSpPr>
          <p:spPr>
            <a:xfrm>
              <a:off x="5473035" y="5369244"/>
              <a:ext cx="9890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9895763-3164-4BE6-BE2D-6FD7D4EB44FA}"/>
                </a:ext>
              </a:extLst>
            </p:cNvPr>
            <p:cNvCxnSpPr/>
            <p:nvPr/>
          </p:nvCxnSpPr>
          <p:spPr>
            <a:xfrm>
              <a:off x="5483921" y="5803552"/>
              <a:ext cx="9890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BF68D4-E49C-455A-A660-9543C15F5C39}"/>
                </a:ext>
              </a:extLst>
            </p:cNvPr>
            <p:cNvGrpSpPr/>
            <p:nvPr/>
          </p:nvGrpSpPr>
          <p:grpSpPr>
            <a:xfrm>
              <a:off x="1337256" y="3799482"/>
              <a:ext cx="1126729" cy="401147"/>
              <a:chOff x="1936535" y="3355857"/>
              <a:chExt cx="1126729" cy="40114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FFA224C-F1C4-423F-BE1F-20A7CB440604}"/>
                  </a:ext>
                </a:extLst>
              </p:cNvPr>
              <p:cNvSpPr/>
              <p:nvPr/>
            </p:nvSpPr>
            <p:spPr>
              <a:xfrm>
                <a:off x="1936535" y="3355857"/>
                <a:ext cx="1126729" cy="401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/>
                  <a:t>     PSEN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4F67E59-DD39-4308-B61D-48C16D1049CF}"/>
                  </a:ext>
                </a:extLst>
              </p:cNvPr>
              <p:cNvCxnSpPr/>
              <p:nvPr/>
            </p:nvCxnSpPr>
            <p:spPr>
              <a:xfrm>
                <a:off x="2354701" y="3360432"/>
                <a:ext cx="4278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CF553B-FD25-473E-9A41-27862D497BA4}"/>
              </a:ext>
            </a:extLst>
          </p:cNvPr>
          <p:cNvGrpSpPr/>
          <p:nvPr/>
        </p:nvGrpSpPr>
        <p:grpSpPr>
          <a:xfrm>
            <a:off x="3171849" y="1534227"/>
            <a:ext cx="874148" cy="338554"/>
            <a:chOff x="1964863" y="3322348"/>
            <a:chExt cx="874148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C8A29F-E65B-4EDD-B323-DB107C5CE1AB}"/>
                </a:ext>
              </a:extLst>
            </p:cNvPr>
            <p:cNvSpPr/>
            <p:nvPr/>
          </p:nvSpPr>
          <p:spPr>
            <a:xfrm>
              <a:off x="1964863" y="3322348"/>
              <a:ext cx="8741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/>
                <a:t>      RD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976C37B-9DF8-42F9-8B0E-94007F39EB1A}"/>
                </a:ext>
              </a:extLst>
            </p:cNvPr>
            <p:cNvCxnSpPr/>
            <p:nvPr/>
          </p:nvCxnSpPr>
          <p:spPr>
            <a:xfrm>
              <a:off x="2286000" y="3322348"/>
              <a:ext cx="3058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4A5A15-D36A-45E1-BB9D-497D4B1FB45D}"/>
              </a:ext>
            </a:extLst>
          </p:cNvPr>
          <p:cNvGrpSpPr/>
          <p:nvPr/>
        </p:nvGrpSpPr>
        <p:grpSpPr>
          <a:xfrm>
            <a:off x="3172329" y="2271248"/>
            <a:ext cx="874148" cy="338554"/>
            <a:chOff x="1974165" y="3632321"/>
            <a:chExt cx="874148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7A97E9-BD36-4F16-999F-9A831656C484}"/>
                </a:ext>
              </a:extLst>
            </p:cNvPr>
            <p:cNvSpPr/>
            <p:nvPr/>
          </p:nvSpPr>
          <p:spPr>
            <a:xfrm>
              <a:off x="1974165" y="3632321"/>
              <a:ext cx="8741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/>
                <a:t>      WR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EA8140-63B5-404D-A962-0E8C95E50A47}"/>
                </a:ext>
              </a:extLst>
            </p:cNvPr>
            <p:cNvCxnSpPr/>
            <p:nvPr/>
          </p:nvCxnSpPr>
          <p:spPr>
            <a:xfrm>
              <a:off x="2294822" y="3659045"/>
              <a:ext cx="3058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2DEB117-03DF-4D80-A35F-786AE8E8CAF4}"/>
              </a:ext>
            </a:extLst>
          </p:cNvPr>
          <p:cNvSpPr txBox="1"/>
          <p:nvPr/>
        </p:nvSpPr>
        <p:spPr>
          <a:xfrm>
            <a:off x="3891241" y="151746"/>
            <a:ext cx="6624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Add line is 16 bit</a:t>
            </a:r>
          </a:p>
          <a:p>
            <a:r>
              <a:rPr lang="en-IN">
                <a:solidFill>
                  <a:srgbClr val="FF0000"/>
                </a:solidFill>
              </a:rPr>
              <a:t>2</a:t>
            </a:r>
            <a:r>
              <a:rPr lang="en-IN" baseline="30000">
                <a:solidFill>
                  <a:srgbClr val="FF0000"/>
                </a:solidFill>
              </a:rPr>
              <a:t>16</a:t>
            </a:r>
            <a:r>
              <a:rPr lang="en-IN">
                <a:solidFill>
                  <a:srgbClr val="FF0000"/>
                </a:solidFill>
              </a:rPr>
              <a:t> = 2</a:t>
            </a:r>
            <a:r>
              <a:rPr lang="en-IN" baseline="30000">
                <a:solidFill>
                  <a:srgbClr val="FF0000"/>
                </a:solidFill>
              </a:rPr>
              <a:t>6 </a:t>
            </a:r>
            <a:r>
              <a:rPr lang="en-IN">
                <a:solidFill>
                  <a:srgbClr val="FF0000"/>
                </a:solidFill>
              </a:rPr>
              <a:t> x  2</a:t>
            </a:r>
            <a:r>
              <a:rPr lang="en-IN" baseline="30000">
                <a:solidFill>
                  <a:srgbClr val="FF0000"/>
                </a:solidFill>
              </a:rPr>
              <a:t>10 </a:t>
            </a:r>
            <a:r>
              <a:rPr lang="en-IN">
                <a:solidFill>
                  <a:srgbClr val="FF0000"/>
                </a:solidFill>
              </a:rPr>
              <a:t> = 64 KB</a:t>
            </a:r>
          </a:p>
          <a:p>
            <a:r>
              <a:rPr lang="en-IN">
                <a:solidFill>
                  <a:srgbClr val="FF0000"/>
                </a:solidFill>
              </a:rPr>
              <a:t>1.There fore </a:t>
            </a:r>
            <a:r>
              <a:rPr lang="en-IN" err="1">
                <a:solidFill>
                  <a:srgbClr val="FF0000"/>
                </a:solidFill>
              </a:rPr>
              <a:t>ext</a:t>
            </a:r>
            <a:r>
              <a:rPr lang="en-IN">
                <a:solidFill>
                  <a:srgbClr val="FF0000"/>
                </a:solidFill>
              </a:rPr>
              <a:t> RAM and ROM individually 64 </a:t>
            </a:r>
            <a:r>
              <a:rPr lang="en-IN" err="1">
                <a:solidFill>
                  <a:srgbClr val="FF0000"/>
                </a:solidFill>
              </a:rPr>
              <a:t>Kb</a:t>
            </a:r>
            <a:r>
              <a:rPr lang="en-IN">
                <a:solidFill>
                  <a:srgbClr val="FF0000"/>
                </a:solidFill>
              </a:rPr>
              <a:t>.</a:t>
            </a:r>
          </a:p>
          <a:p>
            <a:r>
              <a:rPr lang="en-IN">
                <a:solidFill>
                  <a:srgbClr val="FF0000"/>
                </a:solidFill>
              </a:rPr>
              <a:t>2. Addresses are duplicates for both </a:t>
            </a:r>
          </a:p>
          <a:p>
            <a:r>
              <a:rPr lang="en-IN">
                <a:solidFill>
                  <a:srgbClr val="FF0000"/>
                </a:solidFill>
              </a:rPr>
              <a:t>3. Control signals are used to differentiate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0C6690D-756B-4688-BB67-F858B3402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04471"/>
              </p:ext>
            </p:extLst>
          </p:nvPr>
        </p:nvGraphicFramePr>
        <p:xfrm>
          <a:off x="4045997" y="4343400"/>
          <a:ext cx="1448128" cy="1097280"/>
        </p:xfrm>
        <a:graphic>
          <a:graphicData uri="http://schemas.openxmlformats.org/drawingml/2006/table">
            <a:tbl>
              <a:tblPr firstRow="1" bandRow="1"/>
              <a:tblGrid>
                <a:gridCol w="724064">
                  <a:extLst>
                    <a:ext uri="{9D8B030D-6E8A-4147-A177-3AD203B41FA5}">
                      <a16:colId xmlns:a16="http://schemas.microsoft.com/office/drawing/2014/main" val="818783458"/>
                    </a:ext>
                  </a:extLst>
                </a:gridCol>
                <a:gridCol w="724064">
                  <a:extLst>
                    <a:ext uri="{9D8B030D-6E8A-4147-A177-3AD203B41FA5}">
                      <a16:colId xmlns:a16="http://schemas.microsoft.com/office/drawing/2014/main" val="34776289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792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905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5979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801B40E-7FCB-448F-8611-AC17579E5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735719"/>
              </p:ext>
            </p:extLst>
          </p:nvPr>
        </p:nvGraphicFramePr>
        <p:xfrm>
          <a:off x="5867400" y="4343400"/>
          <a:ext cx="1448128" cy="1097280"/>
        </p:xfrm>
        <a:graphic>
          <a:graphicData uri="http://schemas.openxmlformats.org/drawingml/2006/table">
            <a:tbl>
              <a:tblPr firstRow="1" bandRow="1"/>
              <a:tblGrid>
                <a:gridCol w="724064">
                  <a:extLst>
                    <a:ext uri="{9D8B030D-6E8A-4147-A177-3AD203B41FA5}">
                      <a16:colId xmlns:a16="http://schemas.microsoft.com/office/drawing/2014/main" val="818783458"/>
                    </a:ext>
                  </a:extLst>
                </a:gridCol>
                <a:gridCol w="724064">
                  <a:extLst>
                    <a:ext uri="{9D8B030D-6E8A-4147-A177-3AD203B41FA5}">
                      <a16:colId xmlns:a16="http://schemas.microsoft.com/office/drawing/2014/main" val="34776289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792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905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59797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365B72-19A7-4137-82D6-36DDA33BD748}"/>
              </a:ext>
            </a:extLst>
          </p:cNvPr>
          <p:cNvCxnSpPr>
            <a:cxnSpLocks/>
          </p:cNvCxnSpPr>
          <p:nvPr/>
        </p:nvCxnSpPr>
        <p:spPr>
          <a:xfrm>
            <a:off x="4045997" y="1828306"/>
            <a:ext cx="36502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73127E-BA19-44F4-9629-C48D5404B3A1}"/>
              </a:ext>
            </a:extLst>
          </p:cNvPr>
          <p:cNvCxnSpPr>
            <a:cxnSpLocks/>
          </p:cNvCxnSpPr>
          <p:nvPr/>
        </p:nvCxnSpPr>
        <p:spPr>
          <a:xfrm>
            <a:off x="4055002" y="2194848"/>
            <a:ext cx="36502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7E2F99-CCF0-4EC4-BD60-33B351467482}"/>
              </a:ext>
            </a:extLst>
          </p:cNvPr>
          <p:cNvCxnSpPr>
            <a:cxnSpLocks/>
          </p:cNvCxnSpPr>
          <p:nvPr/>
        </p:nvCxnSpPr>
        <p:spPr>
          <a:xfrm>
            <a:off x="6781800" y="1809308"/>
            <a:ext cx="0" cy="1442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0FA8DC-A291-41E0-9DFB-76FD1A70E2BF}"/>
              </a:ext>
            </a:extLst>
          </p:cNvPr>
          <p:cNvCxnSpPr>
            <a:cxnSpLocks/>
          </p:cNvCxnSpPr>
          <p:nvPr/>
        </p:nvCxnSpPr>
        <p:spPr>
          <a:xfrm>
            <a:off x="908329" y="639673"/>
            <a:ext cx="0" cy="3005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7C3089-4AEF-4912-8CF5-E383E41BDF60}"/>
              </a:ext>
            </a:extLst>
          </p:cNvPr>
          <p:cNvCxnSpPr>
            <a:cxnSpLocks/>
          </p:cNvCxnSpPr>
          <p:nvPr/>
        </p:nvCxnSpPr>
        <p:spPr>
          <a:xfrm>
            <a:off x="6477000" y="2151047"/>
            <a:ext cx="0" cy="1057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83B2FD-FD29-4AB9-ADB1-1598EEA295F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08329" y="3635634"/>
            <a:ext cx="3358871" cy="9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18C4098-B2C1-4496-B0B4-9DE53BD24238}"/>
              </a:ext>
            </a:extLst>
          </p:cNvPr>
          <p:cNvSpPr/>
          <p:nvPr/>
        </p:nvSpPr>
        <p:spPr>
          <a:xfrm>
            <a:off x="1204841" y="3242597"/>
            <a:ext cx="2841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To read data from </a:t>
            </a:r>
            <a:r>
              <a:rPr lang="en-US" b="1" err="1">
                <a:solidFill>
                  <a:srgbClr val="FF0000"/>
                </a:solidFill>
              </a:rPr>
              <a:t>ext</a:t>
            </a:r>
            <a:r>
              <a:rPr lang="en-US" b="1">
                <a:solidFill>
                  <a:srgbClr val="FF0000"/>
                </a:solidFill>
              </a:rPr>
              <a:t> ROM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040669-DD7C-478C-9E3B-64945A3607C9}"/>
              </a:ext>
            </a:extLst>
          </p:cNvPr>
          <p:cNvSpPr/>
          <p:nvPr/>
        </p:nvSpPr>
        <p:spPr>
          <a:xfrm>
            <a:off x="180907" y="3909285"/>
            <a:ext cx="3865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For Ext RAM : RD , WR s/g are used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E2F509-0747-4818-AF64-FC630579BD67}"/>
              </a:ext>
            </a:extLst>
          </p:cNvPr>
          <p:cNvSpPr/>
          <p:nvPr/>
        </p:nvSpPr>
        <p:spPr>
          <a:xfrm>
            <a:off x="173610" y="4408169"/>
            <a:ext cx="3865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For Ext ROM : PSEN s/g is used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D55035-A7BF-48E3-B44D-7689C4259761}"/>
              </a:ext>
            </a:extLst>
          </p:cNvPr>
          <p:cNvSpPr/>
          <p:nvPr/>
        </p:nvSpPr>
        <p:spPr>
          <a:xfrm>
            <a:off x="7924800" y="6250782"/>
            <a:ext cx="1110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hlinkClick r:id="rId2" action="ppaction://hlinksldjump"/>
              </a:rPr>
              <a:t>BACK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269EDF-B0E0-4E09-BA98-A5B1D4C5A8C4}"/>
              </a:ext>
            </a:extLst>
          </p:cNvPr>
          <p:cNvSpPr/>
          <p:nvPr/>
        </p:nvSpPr>
        <p:spPr>
          <a:xfrm>
            <a:off x="603253" y="6069890"/>
            <a:ext cx="1454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hlinkClick r:id="rId3" action="ppaction://hlinksldjump"/>
              </a:rPr>
              <a:t>Example : </a:t>
            </a:r>
            <a:endParaRPr lang="en-US" sz="16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67"/>
            <a:ext cx="9143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118261-2F17-4D2B-B636-986F264A53FF}"/>
              </a:ext>
            </a:extLst>
          </p:cNvPr>
          <p:cNvSpPr txBox="1"/>
          <p:nvPr/>
        </p:nvSpPr>
        <p:spPr>
          <a:xfrm>
            <a:off x="457201" y="302196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FF0000"/>
                </a:solidFill>
                <a:hlinkClick r:id="rId4" action="ppaction://hlinksldjump"/>
              </a:rPr>
              <a:t>CPU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8D72E-92AD-41B5-8DE0-13929E4F0055}"/>
              </a:ext>
            </a:extLst>
          </p:cNvPr>
          <p:cNvSpPr/>
          <p:nvPr/>
        </p:nvSpPr>
        <p:spPr>
          <a:xfrm>
            <a:off x="3962400" y="40848"/>
            <a:ext cx="1676400" cy="3464351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C6063-0CCF-4A60-B3AD-4C29253BF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4495800"/>
            <a:ext cx="2600325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153B8F-FD8D-4037-A29A-2AB356BC8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099" y="3505200"/>
            <a:ext cx="2371725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978246-9D24-4EFF-A55A-D7BB4E9A6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998" y="6477000"/>
            <a:ext cx="7467602" cy="324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079562-CCEB-4B95-AE73-2C2821160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6704" y="6281394"/>
            <a:ext cx="762002" cy="3249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DE923C-D93E-4E7F-BDE2-AE70CFDA4CD2}"/>
              </a:ext>
            </a:extLst>
          </p:cNvPr>
          <p:cNvSpPr/>
          <p:nvPr/>
        </p:nvSpPr>
        <p:spPr>
          <a:xfrm>
            <a:off x="228600" y="0"/>
            <a:ext cx="3352800" cy="35051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D39D2-D8A6-4D1E-A544-A92544C55896}"/>
              </a:ext>
            </a:extLst>
          </p:cNvPr>
          <p:cNvSpPr/>
          <p:nvPr/>
        </p:nvSpPr>
        <p:spPr>
          <a:xfrm>
            <a:off x="5867400" y="56079"/>
            <a:ext cx="3124200" cy="67458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63E662-1886-4F08-A41D-5036B767819E}"/>
              </a:ext>
            </a:extLst>
          </p:cNvPr>
          <p:cNvSpPr txBox="1"/>
          <p:nvPr/>
        </p:nvSpPr>
        <p:spPr>
          <a:xfrm>
            <a:off x="4191000" y="28372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C2869-9CEC-4088-A956-315BB78E52CE}"/>
              </a:ext>
            </a:extLst>
          </p:cNvPr>
          <p:cNvSpPr txBox="1"/>
          <p:nvPr/>
        </p:nvSpPr>
        <p:spPr>
          <a:xfrm>
            <a:off x="6172200" y="6346329"/>
            <a:ext cx="267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I/O ports, Timer</a:t>
            </a:r>
          </a:p>
        </p:txBody>
      </p:sp>
    </p:spTree>
    <p:extLst>
      <p:ext uri="{BB962C8B-B14F-4D97-AF65-F5344CB8AC3E}">
        <p14:creationId xmlns:p14="http://schemas.microsoft.com/office/powerpoint/2010/main" val="218296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08C16-A4DB-49F5-AE0C-CC4F0C16B2D8}"/>
              </a:ext>
            </a:extLst>
          </p:cNvPr>
          <p:cNvSpPr txBox="1"/>
          <p:nvPr/>
        </p:nvSpPr>
        <p:spPr>
          <a:xfrm>
            <a:off x="381000" y="57834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solidFill>
                  <a:srgbClr val="FF0000"/>
                </a:solidFill>
              </a:rPr>
              <a:t>8051 reads the data from external RAM at location 4000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6C76A6-16C5-4E04-8028-19891C849BDE}"/>
              </a:ext>
            </a:extLst>
          </p:cNvPr>
          <p:cNvSpPr/>
          <p:nvPr/>
        </p:nvSpPr>
        <p:spPr>
          <a:xfrm>
            <a:off x="685800" y="990600"/>
            <a:ext cx="898740" cy="271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8051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60CB75-21FB-4587-AD55-3705D93E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41509"/>
              </p:ext>
            </p:extLst>
          </p:nvPr>
        </p:nvGraphicFramePr>
        <p:xfrm>
          <a:off x="3657436" y="884407"/>
          <a:ext cx="1448128" cy="2926080"/>
        </p:xfrm>
        <a:graphic>
          <a:graphicData uri="http://schemas.openxmlformats.org/drawingml/2006/table">
            <a:tbl>
              <a:tblPr firstRow="1" bandRow="1"/>
              <a:tblGrid>
                <a:gridCol w="724064">
                  <a:extLst>
                    <a:ext uri="{9D8B030D-6E8A-4147-A177-3AD203B41FA5}">
                      <a16:colId xmlns:a16="http://schemas.microsoft.com/office/drawing/2014/main" val="818783458"/>
                    </a:ext>
                  </a:extLst>
                </a:gridCol>
                <a:gridCol w="724064">
                  <a:extLst>
                    <a:ext uri="{9D8B030D-6E8A-4147-A177-3AD203B41FA5}">
                      <a16:colId xmlns:a16="http://schemas.microsoft.com/office/drawing/2014/main" val="34776289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792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905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597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8950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839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800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49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9956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BCC442B-5014-4F83-9D14-9054B875A2C1}"/>
              </a:ext>
            </a:extLst>
          </p:cNvPr>
          <p:cNvSpPr/>
          <p:nvPr/>
        </p:nvSpPr>
        <p:spPr>
          <a:xfrm>
            <a:off x="6029783" y="3757713"/>
            <a:ext cx="76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EXT</a:t>
            </a:r>
          </a:p>
          <a:p>
            <a:pPr algn="ctr"/>
            <a:r>
              <a:rPr lang="en-US" b="1">
                <a:solidFill>
                  <a:srgbClr val="FF0000"/>
                </a:solidFill>
              </a:rPr>
              <a:t>ROM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FEB80D-B66F-4608-9CF2-1064E2BAE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61438"/>
              </p:ext>
            </p:extLst>
          </p:nvPr>
        </p:nvGraphicFramePr>
        <p:xfrm>
          <a:off x="5638800" y="896976"/>
          <a:ext cx="1448128" cy="2926080"/>
        </p:xfrm>
        <a:graphic>
          <a:graphicData uri="http://schemas.openxmlformats.org/drawingml/2006/table">
            <a:tbl>
              <a:tblPr firstRow="1" bandRow="1"/>
              <a:tblGrid>
                <a:gridCol w="724064">
                  <a:extLst>
                    <a:ext uri="{9D8B030D-6E8A-4147-A177-3AD203B41FA5}">
                      <a16:colId xmlns:a16="http://schemas.microsoft.com/office/drawing/2014/main" val="818783458"/>
                    </a:ext>
                  </a:extLst>
                </a:gridCol>
                <a:gridCol w="724064">
                  <a:extLst>
                    <a:ext uri="{9D8B030D-6E8A-4147-A177-3AD203B41FA5}">
                      <a16:colId xmlns:a16="http://schemas.microsoft.com/office/drawing/2014/main" val="34776289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792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905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597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8950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839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800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49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9956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F977E62-9D3E-4A1A-B6DC-97E49EBDAA90}"/>
              </a:ext>
            </a:extLst>
          </p:cNvPr>
          <p:cNvSpPr/>
          <p:nvPr/>
        </p:nvSpPr>
        <p:spPr>
          <a:xfrm>
            <a:off x="3952581" y="3735717"/>
            <a:ext cx="76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EXT</a:t>
            </a:r>
          </a:p>
          <a:p>
            <a:pPr algn="ctr"/>
            <a:r>
              <a:rPr lang="en-US" b="1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263874-0672-4A0B-80E6-A0C7AA7955E7}"/>
              </a:ext>
            </a:extLst>
          </p:cNvPr>
          <p:cNvSpPr txBox="1"/>
          <p:nvPr/>
        </p:nvSpPr>
        <p:spPr>
          <a:xfrm>
            <a:off x="162614" y="550726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2. Control signal generated by RD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26F94-3D23-4E92-B66B-2B5D86C9B57E}"/>
              </a:ext>
            </a:extLst>
          </p:cNvPr>
          <p:cNvSpPr txBox="1"/>
          <p:nvPr/>
        </p:nvSpPr>
        <p:spPr>
          <a:xfrm>
            <a:off x="142974" y="5194399"/>
            <a:ext cx="885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1. For above example both 4000 location gets selected by address bus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A5EC0D-D8B5-4F5E-90BE-5156631C0EBC}"/>
              </a:ext>
            </a:extLst>
          </p:cNvPr>
          <p:cNvCxnSpPr/>
          <p:nvPr/>
        </p:nvCxnSpPr>
        <p:spPr>
          <a:xfrm>
            <a:off x="1584540" y="1447800"/>
            <a:ext cx="2072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39F2FC-3689-4A15-B332-96F6A544BA4F}"/>
              </a:ext>
            </a:extLst>
          </p:cNvPr>
          <p:cNvSpPr txBox="1"/>
          <p:nvPr/>
        </p:nvSpPr>
        <p:spPr>
          <a:xfrm>
            <a:off x="1935188" y="11413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AD = 4000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16A825-74E9-4762-B9EF-0B849E36BAAC}"/>
              </a:ext>
            </a:extLst>
          </p:cNvPr>
          <p:cNvSpPr/>
          <p:nvPr/>
        </p:nvSpPr>
        <p:spPr>
          <a:xfrm>
            <a:off x="3429000" y="1905000"/>
            <a:ext cx="1828800" cy="47109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17716D-CB6C-4A33-86E7-D59AB0576A2A}"/>
              </a:ext>
            </a:extLst>
          </p:cNvPr>
          <p:cNvSpPr/>
          <p:nvPr/>
        </p:nvSpPr>
        <p:spPr>
          <a:xfrm>
            <a:off x="5562600" y="1905000"/>
            <a:ext cx="1828800" cy="47109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E35401-6F71-4801-8C38-953B12E40934}"/>
              </a:ext>
            </a:extLst>
          </p:cNvPr>
          <p:cNvCxnSpPr/>
          <p:nvPr/>
        </p:nvCxnSpPr>
        <p:spPr>
          <a:xfrm>
            <a:off x="1584540" y="3276600"/>
            <a:ext cx="2072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7B9E75-CF8E-4D85-968B-CFCDA171F16C}"/>
              </a:ext>
            </a:extLst>
          </p:cNvPr>
          <p:cNvSpPr txBox="1"/>
          <p:nvPr/>
        </p:nvSpPr>
        <p:spPr>
          <a:xfrm>
            <a:off x="1986863" y="291564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 = 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B2AF77-8B9F-4107-BC7C-F76F8B49C0B6}"/>
              </a:ext>
            </a:extLst>
          </p:cNvPr>
          <p:cNvCxnSpPr>
            <a:cxnSpLocks/>
          </p:cNvCxnSpPr>
          <p:nvPr/>
        </p:nvCxnSpPr>
        <p:spPr>
          <a:xfrm>
            <a:off x="5867400" y="1676400"/>
            <a:ext cx="1066800" cy="954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5FEB10-6ADD-4038-95AF-F281E91FBB36}"/>
              </a:ext>
            </a:extLst>
          </p:cNvPr>
          <p:cNvCxnSpPr>
            <a:cxnSpLocks/>
          </p:cNvCxnSpPr>
          <p:nvPr/>
        </p:nvCxnSpPr>
        <p:spPr>
          <a:xfrm flipH="1">
            <a:off x="5867400" y="1618305"/>
            <a:ext cx="995428" cy="99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F586A8-BF23-46C6-80A1-F4AE1B8CC03C}"/>
              </a:ext>
            </a:extLst>
          </p:cNvPr>
          <p:cNvSpPr txBox="1"/>
          <p:nvPr/>
        </p:nvSpPr>
        <p:spPr>
          <a:xfrm>
            <a:off x="152400" y="5840408"/>
            <a:ext cx="465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3. Data 25 will read by 8051 through data bus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FA6852-D6CF-40C1-8BF4-20DFFD5CF07D}"/>
              </a:ext>
            </a:extLst>
          </p:cNvPr>
          <p:cNvCxnSpPr/>
          <p:nvPr/>
        </p:nvCxnSpPr>
        <p:spPr>
          <a:xfrm>
            <a:off x="1584540" y="2345461"/>
            <a:ext cx="2072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C95A261-AADC-4D64-BEFD-51FD2F175035}"/>
              </a:ext>
            </a:extLst>
          </p:cNvPr>
          <p:cNvSpPr txBox="1"/>
          <p:nvPr/>
        </p:nvSpPr>
        <p:spPr>
          <a:xfrm>
            <a:off x="2057400" y="197482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D = 25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976E50-A50C-4E57-912D-1763A7292C37}"/>
              </a:ext>
            </a:extLst>
          </p:cNvPr>
          <p:cNvSpPr txBox="1"/>
          <p:nvPr/>
        </p:nvSpPr>
        <p:spPr>
          <a:xfrm>
            <a:off x="381000" y="435442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Sequence :</a:t>
            </a:r>
          </a:p>
        </p:txBody>
      </p:sp>
    </p:spTree>
    <p:extLst>
      <p:ext uri="{BB962C8B-B14F-4D97-AF65-F5344CB8AC3E}">
        <p14:creationId xmlns:p14="http://schemas.microsoft.com/office/powerpoint/2010/main" val="248616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EA8EA9-C82C-4151-9235-8FE9D6DCC3EA}"/>
              </a:ext>
            </a:extLst>
          </p:cNvPr>
          <p:cNvSpPr/>
          <p:nvPr/>
        </p:nvSpPr>
        <p:spPr>
          <a:xfrm>
            <a:off x="2895600" y="1828800"/>
            <a:ext cx="2286000" cy="1243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hlinkClick r:id="rId2" action="ppaction://hlinksldjump"/>
              </a:rPr>
              <a:t>ALU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8 bit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17D408-C783-424A-8633-5733E9ADA7C3}"/>
              </a:ext>
            </a:extLst>
          </p:cNvPr>
          <p:cNvSpPr/>
          <p:nvPr/>
        </p:nvSpPr>
        <p:spPr>
          <a:xfrm>
            <a:off x="2506877" y="4191000"/>
            <a:ext cx="1226924" cy="78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hlinkClick r:id="rId2" action="ppaction://hlinksldjump"/>
              </a:rPr>
              <a:t>A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8 bit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4C34A6-A637-48D3-9074-DF22478CB18C}"/>
              </a:ext>
            </a:extLst>
          </p:cNvPr>
          <p:cNvSpPr/>
          <p:nvPr/>
        </p:nvSpPr>
        <p:spPr>
          <a:xfrm>
            <a:off x="4191000" y="4191000"/>
            <a:ext cx="1226924" cy="78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hlinkClick r:id="rId2" action="ppaction://hlinksldjump"/>
              </a:rPr>
              <a:t>B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8 bit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7AE4BA-4115-4F02-B209-126AB2745024}"/>
              </a:ext>
            </a:extLst>
          </p:cNvPr>
          <p:cNvCxnSpPr>
            <a:cxnSpLocks/>
          </p:cNvCxnSpPr>
          <p:nvPr/>
        </p:nvCxnSpPr>
        <p:spPr>
          <a:xfrm>
            <a:off x="3276600" y="3072550"/>
            <a:ext cx="0" cy="1118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065A9C-55A7-4195-8775-46FDFF6D2288}"/>
              </a:ext>
            </a:extLst>
          </p:cNvPr>
          <p:cNvCxnSpPr>
            <a:cxnSpLocks/>
          </p:cNvCxnSpPr>
          <p:nvPr/>
        </p:nvCxnSpPr>
        <p:spPr>
          <a:xfrm>
            <a:off x="4648200" y="3072550"/>
            <a:ext cx="0" cy="1118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131735-A3E1-48D9-8E8D-2F3B10AFF69C}"/>
              </a:ext>
            </a:extLst>
          </p:cNvPr>
          <p:cNvCxnSpPr>
            <a:cxnSpLocks/>
          </p:cNvCxnSpPr>
          <p:nvPr/>
        </p:nvCxnSpPr>
        <p:spPr>
          <a:xfrm>
            <a:off x="5181600" y="2471044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7EF4940-6C71-4822-98D3-47558EEFFA3D}"/>
              </a:ext>
            </a:extLst>
          </p:cNvPr>
          <p:cNvSpPr/>
          <p:nvPr/>
        </p:nvSpPr>
        <p:spPr>
          <a:xfrm>
            <a:off x="6623901" y="2057638"/>
            <a:ext cx="1226924" cy="78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hlinkClick r:id="rId2" action="ppaction://hlinksldjump"/>
              </a:rPr>
              <a:t>PSW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8 bit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819957-C6EC-4535-8730-F31A9E4B1B39}"/>
              </a:ext>
            </a:extLst>
          </p:cNvPr>
          <p:cNvCxnSpPr>
            <a:cxnSpLocks/>
          </p:cNvCxnSpPr>
          <p:nvPr/>
        </p:nvCxnSpPr>
        <p:spPr>
          <a:xfrm flipV="1">
            <a:off x="3962400" y="4343400"/>
            <a:ext cx="0" cy="487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27F3226-530D-46DA-912C-E2328CE1778A}"/>
              </a:ext>
            </a:extLst>
          </p:cNvPr>
          <p:cNvSpPr/>
          <p:nvPr/>
        </p:nvSpPr>
        <p:spPr>
          <a:xfrm>
            <a:off x="3424650" y="3378528"/>
            <a:ext cx="13802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 &amp; B gives operands to </a:t>
            </a:r>
          </a:p>
          <a:p>
            <a:r>
              <a:rPr lang="en-US" b="1">
                <a:solidFill>
                  <a:srgbClr val="FF0000"/>
                </a:solidFill>
              </a:rPr>
              <a:t>     ALU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C81C38-92CB-43BC-98B9-B8CA10DF5276}"/>
              </a:ext>
            </a:extLst>
          </p:cNvPr>
          <p:cNvSpPr/>
          <p:nvPr/>
        </p:nvSpPr>
        <p:spPr>
          <a:xfrm>
            <a:off x="3327761" y="1124303"/>
            <a:ext cx="2247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ALU performs the operations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ADEFF1-5096-4A8F-8564-783110FD95B7}"/>
              </a:ext>
            </a:extLst>
          </p:cNvPr>
          <p:cNvCxnSpPr>
            <a:cxnSpLocks/>
          </p:cNvCxnSpPr>
          <p:nvPr/>
        </p:nvCxnSpPr>
        <p:spPr>
          <a:xfrm>
            <a:off x="2912097" y="3190075"/>
            <a:ext cx="0" cy="539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A5A121E-CAEA-4056-B9F5-55A93273165A}"/>
              </a:ext>
            </a:extLst>
          </p:cNvPr>
          <p:cNvSpPr/>
          <p:nvPr/>
        </p:nvSpPr>
        <p:spPr>
          <a:xfrm>
            <a:off x="1219200" y="4379355"/>
            <a:ext cx="1617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Result store</a:t>
            </a:r>
          </a:p>
          <a:p>
            <a:r>
              <a:rPr lang="en-US" b="1">
                <a:solidFill>
                  <a:srgbClr val="FF0000"/>
                </a:solidFill>
              </a:rPr>
              <a:t> into </a:t>
            </a:r>
            <a:r>
              <a:rPr lang="en-US" b="1" err="1">
                <a:solidFill>
                  <a:srgbClr val="FF0000"/>
                </a:solidFill>
              </a:rPr>
              <a:t>reg</a:t>
            </a:r>
            <a:r>
              <a:rPr lang="en-US" b="1">
                <a:solidFill>
                  <a:srgbClr val="FF0000"/>
                </a:solidFill>
              </a:rPr>
              <a:t> 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DF2816-EC80-43A1-8B12-38C18B70E5F3}"/>
              </a:ext>
            </a:extLst>
          </p:cNvPr>
          <p:cNvCxnSpPr>
            <a:cxnSpLocks/>
          </p:cNvCxnSpPr>
          <p:nvPr/>
        </p:nvCxnSpPr>
        <p:spPr>
          <a:xfrm>
            <a:off x="5487710" y="2288270"/>
            <a:ext cx="6937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200F50-E590-40EE-B628-16E2B696809C}"/>
              </a:ext>
            </a:extLst>
          </p:cNvPr>
          <p:cNvSpPr/>
          <p:nvPr/>
        </p:nvSpPr>
        <p:spPr>
          <a:xfrm>
            <a:off x="6623901" y="1384268"/>
            <a:ext cx="2048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Status will store</a:t>
            </a:r>
          </a:p>
          <a:p>
            <a:r>
              <a:rPr lang="en-US" b="1">
                <a:solidFill>
                  <a:srgbClr val="FF0000"/>
                </a:solidFill>
              </a:rPr>
              <a:t> into PSW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E7E742-4F04-44A1-968A-C63C20FCB3D6}"/>
              </a:ext>
            </a:extLst>
          </p:cNvPr>
          <p:cNvSpPr/>
          <p:nvPr/>
        </p:nvSpPr>
        <p:spPr>
          <a:xfrm>
            <a:off x="4766848" y="3603118"/>
            <a:ext cx="304800" cy="3047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1337CC-66FA-4047-A19B-EFED3C7A2ECD}"/>
              </a:ext>
            </a:extLst>
          </p:cNvPr>
          <p:cNvSpPr/>
          <p:nvPr/>
        </p:nvSpPr>
        <p:spPr>
          <a:xfrm>
            <a:off x="2895600" y="1270171"/>
            <a:ext cx="304800" cy="3047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AB5A49D-CB03-42D6-9B4B-C96E88374A34}"/>
              </a:ext>
            </a:extLst>
          </p:cNvPr>
          <p:cNvSpPr/>
          <p:nvPr/>
        </p:nvSpPr>
        <p:spPr>
          <a:xfrm>
            <a:off x="1752601" y="4074568"/>
            <a:ext cx="304800" cy="3047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D8B21EA-B6BF-4D38-A84A-B737C6289818}"/>
              </a:ext>
            </a:extLst>
          </p:cNvPr>
          <p:cNvSpPr/>
          <p:nvPr/>
        </p:nvSpPr>
        <p:spPr>
          <a:xfrm>
            <a:off x="7949839" y="1752851"/>
            <a:ext cx="304800" cy="3047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522DC7-7AA7-426C-8AE2-6AFE5AC8846E}"/>
              </a:ext>
            </a:extLst>
          </p:cNvPr>
          <p:cNvSpPr/>
          <p:nvPr/>
        </p:nvSpPr>
        <p:spPr>
          <a:xfrm>
            <a:off x="7848600" y="6096000"/>
            <a:ext cx="69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hlinkClick r:id="rId3" action="ppaction://hlinksldjump"/>
              </a:rPr>
              <a:t>BACK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B4D265-32EB-4822-A978-CD30220FAF66}"/>
              </a:ext>
            </a:extLst>
          </p:cNvPr>
          <p:cNvSpPr/>
          <p:nvPr/>
        </p:nvSpPr>
        <p:spPr>
          <a:xfrm>
            <a:off x="381000" y="304800"/>
            <a:ext cx="182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/>
              <a:t>Data Registers</a:t>
            </a:r>
            <a:endParaRPr lang="en-IN" sz="2000" u="sng"/>
          </a:p>
        </p:txBody>
      </p:sp>
    </p:spTree>
    <p:extLst>
      <p:ext uri="{BB962C8B-B14F-4D97-AF65-F5344CB8AC3E}">
        <p14:creationId xmlns:p14="http://schemas.microsoft.com/office/powerpoint/2010/main" val="324742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E6C8D1-254E-4BD2-938E-97ED4D60829E}"/>
              </a:ext>
            </a:extLst>
          </p:cNvPr>
          <p:cNvSpPr txBox="1"/>
          <p:nvPr/>
        </p:nvSpPr>
        <p:spPr>
          <a:xfrm>
            <a:off x="270235" y="1325038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Reg A : (Accumulator) : </a:t>
            </a:r>
            <a:r>
              <a:rPr lang="en-IN"/>
              <a:t>it is used to hold the first operand as well as result. It will accumulating the result there fore it is called as accumulator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AC080-6216-47AB-984A-7A396813E2D4}"/>
              </a:ext>
            </a:extLst>
          </p:cNvPr>
          <p:cNvSpPr txBox="1"/>
          <p:nvPr/>
        </p:nvSpPr>
        <p:spPr>
          <a:xfrm>
            <a:off x="264736" y="1971369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Reg B :</a:t>
            </a:r>
            <a:r>
              <a:rPr lang="en-IN" b="1">
                <a:solidFill>
                  <a:srgbClr val="FF0000"/>
                </a:solidFill>
              </a:rPr>
              <a:t>  </a:t>
            </a:r>
            <a:r>
              <a:rPr lang="en-IN"/>
              <a:t>it is used with multiplication and division instructions i.e. MUL 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C95AB-0BD4-4553-B2C2-5E8841483166}"/>
              </a:ext>
            </a:extLst>
          </p:cNvPr>
          <p:cNvSpPr txBox="1"/>
          <p:nvPr/>
        </p:nvSpPr>
        <p:spPr>
          <a:xfrm>
            <a:off x="241955" y="2365839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ALU :</a:t>
            </a:r>
            <a:r>
              <a:rPr lang="en-IN" b="1">
                <a:solidFill>
                  <a:srgbClr val="FF0000"/>
                </a:solidFill>
              </a:rPr>
              <a:t> </a:t>
            </a:r>
            <a:r>
              <a:rPr lang="en-IN"/>
              <a:t>A and B gives operand to the ALU, then ALU will perform all arithmetic, logical operations on given operand and result will store into accumulator and status will store into PSW.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AEB92-806E-4A9C-AA7D-3A25E1DE4E73}"/>
              </a:ext>
            </a:extLst>
          </p:cNvPr>
          <p:cNvSpPr txBox="1"/>
          <p:nvPr/>
        </p:nvSpPr>
        <p:spPr>
          <a:xfrm>
            <a:off x="241955" y="3276600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PSW :</a:t>
            </a:r>
            <a:r>
              <a:rPr lang="en-IN" b="1">
                <a:solidFill>
                  <a:srgbClr val="FF0000"/>
                </a:solidFill>
              </a:rPr>
              <a:t> (</a:t>
            </a:r>
            <a:r>
              <a:rPr lang="en-IN" b="1" u="sng">
                <a:solidFill>
                  <a:srgbClr val="FF0000"/>
                </a:solidFill>
              </a:rPr>
              <a:t>Program Status WORD</a:t>
            </a:r>
            <a:r>
              <a:rPr lang="en-IN" b="1">
                <a:solidFill>
                  <a:srgbClr val="FF0000"/>
                </a:solidFill>
              </a:rPr>
              <a:t>) : </a:t>
            </a:r>
          </a:p>
          <a:p>
            <a:pPr marL="342900" indent="-342900">
              <a:buAutoNum type="arabicPeriod"/>
            </a:pPr>
            <a:r>
              <a:rPr lang="en-IN"/>
              <a:t>PSW contains the status of the result after each operation performed by ALU. </a:t>
            </a:r>
          </a:p>
          <a:p>
            <a:pPr marL="342900" indent="-342900">
              <a:buAutoNum type="arabicPeriod"/>
            </a:pPr>
            <a:r>
              <a:rPr lang="en-IN"/>
              <a:t>Working of PSW is similar with flag register of processor. </a:t>
            </a:r>
          </a:p>
          <a:p>
            <a:pPr marL="342900" indent="-342900">
              <a:buAutoNum type="arabicPeriod"/>
            </a:pPr>
            <a:r>
              <a:rPr lang="en-IN"/>
              <a:t>PSW can changed by ALU</a:t>
            </a:r>
          </a:p>
          <a:p>
            <a:pPr marL="342900" indent="-342900">
              <a:buAutoNum type="arabicPeriod"/>
            </a:pPr>
            <a:r>
              <a:rPr lang="en-IN">
                <a:solidFill>
                  <a:srgbClr val="FF0000"/>
                </a:solidFill>
              </a:rPr>
              <a:t>In case of 8051 PSW can also modified by programmer(i.e. mov psw, 10h)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64ED20-90CB-4599-BF6B-0BB177362E87}"/>
              </a:ext>
            </a:extLst>
          </p:cNvPr>
          <p:cNvSpPr/>
          <p:nvPr/>
        </p:nvSpPr>
        <p:spPr>
          <a:xfrm>
            <a:off x="7924800" y="6250782"/>
            <a:ext cx="1110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hlinkClick r:id="rId2" action="ppaction://hlinksldjump"/>
              </a:rPr>
              <a:t>BACK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BAB7A-C9B0-4681-BA5C-ED08399356D8}"/>
              </a:ext>
            </a:extLst>
          </p:cNvPr>
          <p:cNvSpPr/>
          <p:nvPr/>
        </p:nvSpPr>
        <p:spPr>
          <a:xfrm>
            <a:off x="264736" y="274460"/>
            <a:ext cx="182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/>
              <a:t>Data Registers</a:t>
            </a:r>
            <a:endParaRPr lang="en-IN" sz="2000" u="sng"/>
          </a:p>
        </p:txBody>
      </p:sp>
    </p:spTree>
    <p:extLst>
      <p:ext uri="{BB962C8B-B14F-4D97-AF65-F5344CB8AC3E}">
        <p14:creationId xmlns:p14="http://schemas.microsoft.com/office/powerpoint/2010/main" val="168500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BD422-FDB6-4C49-84B7-E3B26C591558}"/>
              </a:ext>
            </a:extLst>
          </p:cNvPr>
          <p:cNvSpPr txBox="1"/>
          <p:nvPr/>
        </p:nvSpPr>
        <p:spPr>
          <a:xfrm>
            <a:off x="457200" y="1060708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PC(Program Counter)</a:t>
            </a:r>
            <a:r>
              <a:rPr lang="en-IN" b="1">
                <a:solidFill>
                  <a:srgbClr val="FF0000"/>
                </a:solidFill>
              </a:rPr>
              <a:t>:</a:t>
            </a:r>
          </a:p>
          <a:p>
            <a:endParaRPr lang="en-IN" b="1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IN"/>
              <a:t>PC is used to hold the </a:t>
            </a:r>
            <a:r>
              <a:rPr lang="en-IN" u="sng"/>
              <a:t>address </a:t>
            </a:r>
            <a:r>
              <a:rPr lang="en-IN"/>
              <a:t>of next instruction.</a:t>
            </a:r>
          </a:p>
          <a:p>
            <a:pPr marL="342900" indent="-342900">
              <a:buAutoNum type="arabicPeriod"/>
            </a:pPr>
            <a:r>
              <a:rPr lang="en-IN"/>
              <a:t>It is always used to hold the address of an instruction</a:t>
            </a:r>
          </a:p>
          <a:p>
            <a:pPr marL="342900" indent="-342900">
              <a:buFontTx/>
              <a:buAutoNum type="arabicPeriod"/>
            </a:pPr>
            <a:r>
              <a:rPr lang="en-IN"/>
              <a:t>PC is 16 bit register</a:t>
            </a:r>
          </a:p>
          <a:p>
            <a:pPr marL="342900" indent="-342900">
              <a:buAutoNum type="arabicPeriod"/>
            </a:pPr>
            <a:endParaRPr lang="en-IN"/>
          </a:p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86A79C-C6EB-4302-A61A-41F35159A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03417"/>
              </p:ext>
            </p:extLst>
          </p:nvPr>
        </p:nvGraphicFramePr>
        <p:xfrm>
          <a:off x="3276600" y="3743902"/>
          <a:ext cx="1671785" cy="1463040"/>
        </p:xfrm>
        <a:graphic>
          <a:graphicData uri="http://schemas.openxmlformats.org/drawingml/2006/table">
            <a:tbl>
              <a:tblPr firstRow="1" bandRow="1"/>
              <a:tblGrid>
                <a:gridCol w="835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65">
                <a:tc>
                  <a:txBody>
                    <a:bodyPr/>
                    <a:lstStyle/>
                    <a:p>
                      <a:r>
                        <a:rPr lang="en-IN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65">
                <a:tc>
                  <a:txBody>
                    <a:bodyPr/>
                    <a:lstStyle/>
                    <a:p>
                      <a:r>
                        <a:rPr lang="en-IN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65">
                <a:tc>
                  <a:txBody>
                    <a:bodyPr/>
                    <a:lstStyle/>
                    <a:p>
                      <a:r>
                        <a:rPr lang="en-IN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2AFFAC6-DB9E-4580-B158-517075066EAD}"/>
              </a:ext>
            </a:extLst>
          </p:cNvPr>
          <p:cNvSpPr/>
          <p:nvPr/>
        </p:nvSpPr>
        <p:spPr>
          <a:xfrm>
            <a:off x="3048000" y="3306399"/>
            <a:ext cx="1307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A</a:t>
            </a:r>
            <a:r>
              <a:rPr lang="en-US">
                <a:solidFill>
                  <a:schemeClr val="tx1"/>
                </a:solidFill>
              </a:rPr>
              <a:t>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C205A5-1266-42E3-81C0-6CD6E65BF5FE}"/>
              </a:ext>
            </a:extLst>
          </p:cNvPr>
          <p:cNvSpPr/>
          <p:nvPr/>
        </p:nvSpPr>
        <p:spPr>
          <a:xfrm>
            <a:off x="3886200" y="3294137"/>
            <a:ext cx="1307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Data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9734CB-86A4-4B9C-AD9F-9E865026DA7C}"/>
              </a:ext>
            </a:extLst>
          </p:cNvPr>
          <p:cNvCxnSpPr>
            <a:cxnSpLocks/>
          </p:cNvCxnSpPr>
          <p:nvPr/>
        </p:nvCxnSpPr>
        <p:spPr>
          <a:xfrm>
            <a:off x="2743200" y="389877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2F5D7FB-2FBF-42A0-93AF-0AB68DD9C838}"/>
              </a:ext>
            </a:extLst>
          </p:cNvPr>
          <p:cNvSpPr/>
          <p:nvPr/>
        </p:nvSpPr>
        <p:spPr>
          <a:xfrm>
            <a:off x="2235088" y="3687822"/>
            <a:ext cx="482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PC </a:t>
            </a:r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A9821-8852-4246-9BB6-FB8B0EC7EF18}"/>
              </a:ext>
            </a:extLst>
          </p:cNvPr>
          <p:cNvSpPr/>
          <p:nvPr/>
        </p:nvSpPr>
        <p:spPr>
          <a:xfrm>
            <a:off x="1981200" y="4057154"/>
            <a:ext cx="821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PC + 1 </a:t>
            </a:r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9B6859-1E47-479B-BC17-158C6872AD23}"/>
              </a:ext>
            </a:extLst>
          </p:cNvPr>
          <p:cNvCxnSpPr>
            <a:cxnSpLocks/>
          </p:cNvCxnSpPr>
          <p:nvPr/>
        </p:nvCxnSpPr>
        <p:spPr>
          <a:xfrm>
            <a:off x="2743200" y="424182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830CA2-3B79-426D-AD2A-CD87BEF01950}"/>
              </a:ext>
            </a:extLst>
          </p:cNvPr>
          <p:cNvCxnSpPr>
            <a:cxnSpLocks/>
          </p:cNvCxnSpPr>
          <p:nvPr/>
        </p:nvCxnSpPr>
        <p:spPr>
          <a:xfrm>
            <a:off x="5193242" y="3808195"/>
            <a:ext cx="0" cy="1398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189F8D1-7B50-4259-A5EA-53E9C78DD3B2}"/>
              </a:ext>
            </a:extLst>
          </p:cNvPr>
          <p:cNvSpPr/>
          <p:nvPr/>
        </p:nvSpPr>
        <p:spPr>
          <a:xfrm>
            <a:off x="5295366" y="3898774"/>
            <a:ext cx="2172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PC will autoincrement by 1</a:t>
            </a:r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1BB3DA-5DCE-43B5-B93D-C42904D600CA}"/>
              </a:ext>
            </a:extLst>
          </p:cNvPr>
          <p:cNvSpPr/>
          <p:nvPr/>
        </p:nvSpPr>
        <p:spPr>
          <a:xfrm>
            <a:off x="7630210" y="5562600"/>
            <a:ext cx="1110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hlinkClick r:id="rId3" action="ppaction://hlinksldjump"/>
              </a:rPr>
              <a:t>Next</a:t>
            </a:r>
            <a:endParaRPr lang="en-US" sz="1600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E14641-2999-4101-817B-D01B993590BF}"/>
              </a:ext>
            </a:extLst>
          </p:cNvPr>
          <p:cNvSpPr/>
          <p:nvPr/>
        </p:nvSpPr>
        <p:spPr>
          <a:xfrm>
            <a:off x="264736" y="274460"/>
            <a:ext cx="2402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/>
              <a:t>Address Registers</a:t>
            </a:r>
            <a:endParaRPr lang="en-IN" sz="2000" u="sng"/>
          </a:p>
        </p:txBody>
      </p:sp>
    </p:spTree>
    <p:extLst>
      <p:ext uri="{BB962C8B-B14F-4D97-AF65-F5344CB8AC3E}">
        <p14:creationId xmlns:p14="http://schemas.microsoft.com/office/powerpoint/2010/main" val="23609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487" y="1106918"/>
            <a:ext cx="8092798" cy="54210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86400" y="914399"/>
            <a:ext cx="2663622" cy="2137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04642"/>
              </p:ext>
            </p:extLst>
          </p:nvPr>
        </p:nvGraphicFramePr>
        <p:xfrm>
          <a:off x="5873172" y="729101"/>
          <a:ext cx="1847488" cy="2194560"/>
        </p:xfrm>
        <a:graphic>
          <a:graphicData uri="http://schemas.openxmlformats.org/drawingml/2006/table">
            <a:tbl>
              <a:tblPr firstRow="1" bandRow="1"/>
              <a:tblGrid>
                <a:gridCol w="92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9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9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9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9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9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15000" y="4114799"/>
            <a:ext cx="2359208" cy="1908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33433"/>
              </p:ext>
            </p:extLst>
          </p:nvPr>
        </p:nvGraphicFramePr>
        <p:xfrm>
          <a:off x="5714671" y="4076699"/>
          <a:ext cx="2283105" cy="1832480"/>
        </p:xfrm>
        <a:graphic>
          <a:graphicData uri="http://schemas.openxmlformats.org/drawingml/2006/table">
            <a:tbl>
              <a:tblPr firstRow="1" bandRow="1"/>
              <a:tblGrid>
                <a:gridCol w="114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49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9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49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9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49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511169" y="198480"/>
            <a:ext cx="1307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A</a:t>
            </a:r>
            <a:r>
              <a:rPr lang="en-US">
                <a:solidFill>
                  <a:schemeClr val="tx1"/>
                </a:solidFill>
              </a:rPr>
              <a:t>ddress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19478" y="198480"/>
            <a:ext cx="1307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Data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11985" y="446833"/>
            <a:ext cx="1323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hlinkClick r:id="rId4" action="ppaction://hlinksldjump"/>
              </a:rPr>
              <a:t>Internal </a:t>
            </a:r>
          </a:p>
          <a:p>
            <a:r>
              <a:rPr lang="en-US" sz="1600" b="1">
                <a:solidFill>
                  <a:srgbClr val="FF0000"/>
                </a:solidFill>
                <a:hlinkClick r:id="rId4" action="ppaction://hlinksldjump"/>
              </a:rPr>
              <a:t>RAM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24554" y="4959734"/>
            <a:ext cx="1323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Internal </a:t>
            </a:r>
          </a:p>
          <a:p>
            <a:r>
              <a:rPr lang="en-US" sz="1600" b="1">
                <a:solidFill>
                  <a:srgbClr val="FF0000"/>
                </a:solidFill>
              </a:rPr>
              <a:t>ROM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78766" y="1008457"/>
            <a:ext cx="1110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128 Bytes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40473" y="5628164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4 KB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76040" y="26778"/>
            <a:ext cx="1110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       8 bit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66643" y="7377"/>
            <a:ext cx="1110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       8 bit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44806" y="5870376"/>
            <a:ext cx="1110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       16 bit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47914" y="5878677"/>
            <a:ext cx="1110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       8 bit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A12B50-2322-4FB0-9163-6D3B771BC3F3}"/>
              </a:ext>
            </a:extLst>
          </p:cNvPr>
          <p:cNvSpPr/>
          <p:nvPr/>
        </p:nvSpPr>
        <p:spPr>
          <a:xfrm>
            <a:off x="85602" y="720231"/>
            <a:ext cx="4912936" cy="352207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5EF01A-F19F-418C-AF12-EBCA4D54EBB0}"/>
              </a:ext>
            </a:extLst>
          </p:cNvPr>
          <p:cNvSpPr/>
          <p:nvPr/>
        </p:nvSpPr>
        <p:spPr>
          <a:xfrm>
            <a:off x="1032961" y="37066"/>
            <a:ext cx="4084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These </a:t>
            </a:r>
            <a:r>
              <a:rPr lang="en-US" b="1">
                <a:solidFill>
                  <a:srgbClr val="FF0000"/>
                </a:solidFill>
                <a:hlinkClick r:id="rId5" action="ppaction://hlinksldjump"/>
              </a:rPr>
              <a:t>registers</a:t>
            </a:r>
            <a:r>
              <a:rPr lang="en-US" b="1">
                <a:solidFill>
                  <a:srgbClr val="FF0000"/>
                </a:solidFill>
              </a:rPr>
              <a:t> contains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29A09B-2C9B-4C72-B189-FFD7F2F559E2}"/>
              </a:ext>
            </a:extLst>
          </p:cNvPr>
          <p:cNvSpPr/>
          <p:nvPr/>
        </p:nvSpPr>
        <p:spPr>
          <a:xfrm>
            <a:off x="332172" y="4325600"/>
            <a:ext cx="2743200" cy="14872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59196D-C2BE-4FDC-80E0-CB2CE37D7C25}"/>
              </a:ext>
            </a:extLst>
          </p:cNvPr>
          <p:cNvSpPr/>
          <p:nvPr/>
        </p:nvSpPr>
        <p:spPr>
          <a:xfrm>
            <a:off x="113194" y="6329313"/>
            <a:ext cx="4084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These </a:t>
            </a:r>
            <a:r>
              <a:rPr lang="en-US" b="1">
                <a:solidFill>
                  <a:srgbClr val="FF0000"/>
                </a:solidFill>
                <a:hlinkClick r:id="rId6" action="ppaction://hlinksldjump"/>
              </a:rPr>
              <a:t>registers</a:t>
            </a:r>
            <a:r>
              <a:rPr lang="en-US" b="1">
                <a:solidFill>
                  <a:srgbClr val="FF0000"/>
                </a:solidFill>
              </a:rPr>
              <a:t> contains address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64AD9B-8456-4B20-8387-FBE7275329D0}"/>
              </a:ext>
            </a:extLst>
          </p:cNvPr>
          <p:cNvCxnSpPr>
            <a:cxnSpLocks/>
          </p:cNvCxnSpPr>
          <p:nvPr/>
        </p:nvCxnSpPr>
        <p:spPr>
          <a:xfrm flipH="1">
            <a:off x="7908292" y="3275690"/>
            <a:ext cx="364587" cy="440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1696914-5B56-4740-86B9-41427E6619B5}"/>
              </a:ext>
            </a:extLst>
          </p:cNvPr>
          <p:cNvSpPr/>
          <p:nvPr/>
        </p:nvSpPr>
        <p:spPr>
          <a:xfrm>
            <a:off x="7724273" y="2160372"/>
            <a:ext cx="18272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Whatever </a:t>
            </a:r>
          </a:p>
          <a:p>
            <a:r>
              <a:rPr lang="en-US" sz="1600" b="1"/>
              <a:t>contents of this line is available </a:t>
            </a:r>
          </a:p>
          <a:p>
            <a:r>
              <a:rPr lang="en-US" sz="1600" b="1"/>
              <a:t>for programmer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472027-1BCB-4A5F-A260-04A1269B8F8A}"/>
              </a:ext>
            </a:extLst>
          </p:cNvPr>
          <p:cNvSpPr/>
          <p:nvPr/>
        </p:nvSpPr>
        <p:spPr>
          <a:xfrm>
            <a:off x="8010893" y="6357691"/>
            <a:ext cx="69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hlinkClick r:id="rId7" action="ppaction://hlinksldjump"/>
              </a:rPr>
              <a:t>BACK</a:t>
            </a:r>
            <a:endParaRPr lang="en-US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76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C7F413-405A-4AF9-BB07-FEED4C14517A}"/>
              </a:ext>
            </a:extLst>
          </p:cNvPr>
          <p:cNvSpPr txBox="1"/>
          <p:nvPr/>
        </p:nvSpPr>
        <p:spPr>
          <a:xfrm>
            <a:off x="228600" y="526614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DPTR (Data Pointer 16 bit)</a:t>
            </a:r>
            <a:r>
              <a:rPr lang="en-IN" b="1">
                <a:solidFill>
                  <a:srgbClr val="FF0000"/>
                </a:solidFill>
              </a:rPr>
              <a:t>:</a:t>
            </a:r>
          </a:p>
          <a:p>
            <a:endParaRPr lang="en-IN" b="1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IN"/>
              <a:t>Data pointer is used to gives the </a:t>
            </a:r>
            <a:r>
              <a:rPr lang="en-IN" u="sng"/>
              <a:t>address of data</a:t>
            </a:r>
          </a:p>
          <a:p>
            <a:pPr marL="342900" indent="-342900">
              <a:buAutoNum type="arabicPeriod"/>
            </a:pPr>
            <a:r>
              <a:rPr lang="en-IN"/>
              <a:t>Data can be accessed by following manner</a:t>
            </a:r>
          </a:p>
          <a:p>
            <a:pPr marL="342900" indent="-342900">
              <a:buAutoNum type="arabicPeriod"/>
            </a:pPr>
            <a:endParaRPr lang="en-IN"/>
          </a:p>
          <a:p>
            <a:r>
              <a:rPr lang="en-IN"/>
              <a:t>       </a:t>
            </a:r>
            <a:r>
              <a:rPr lang="en-IN">
                <a:solidFill>
                  <a:srgbClr val="FF0000"/>
                </a:solidFill>
              </a:rPr>
              <a:t>a.  In sequence                               b.  In reverse                                 c.  Random   </a:t>
            </a:r>
          </a:p>
          <a:p>
            <a:r>
              <a:rPr lang="en-IN"/>
              <a:t>       </a:t>
            </a:r>
          </a:p>
          <a:p>
            <a:r>
              <a:rPr lang="en-IN"/>
              <a:t> </a:t>
            </a:r>
          </a:p>
          <a:p>
            <a:pPr marL="342900" indent="-342900">
              <a:buAutoNum type="arabicPeriod"/>
            </a:pPr>
            <a:endParaRPr lang="en-IN"/>
          </a:p>
          <a:p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053B30-66D3-415D-81F9-2CFB0DD1D9B8}"/>
              </a:ext>
            </a:extLst>
          </p:cNvPr>
          <p:cNvGrpSpPr/>
          <p:nvPr/>
        </p:nvGrpSpPr>
        <p:grpSpPr>
          <a:xfrm>
            <a:off x="990600" y="2316492"/>
            <a:ext cx="6629400" cy="969084"/>
            <a:chOff x="1066800" y="2078916"/>
            <a:chExt cx="6629400" cy="9690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EEDF4B-43F3-4B9C-975F-CCBE73EA24DD}"/>
                </a:ext>
              </a:extLst>
            </p:cNvPr>
            <p:cNvSpPr txBox="1"/>
            <p:nvPr/>
          </p:nvSpPr>
          <p:spPr>
            <a:xfrm>
              <a:off x="1524000" y="2078916"/>
              <a:ext cx="83820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/>
                <a:t>------</a:t>
              </a:r>
            </a:p>
            <a:p>
              <a:r>
                <a:rPr lang="en-IN"/>
                <a:t>------</a:t>
              </a:r>
            </a:p>
            <a:p>
              <a:r>
                <a:rPr lang="en-IN"/>
                <a:t>------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DF62F84-C260-4319-949C-8C6F88DEA1AF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2124670"/>
              <a:ext cx="0" cy="8318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6037BF-7FFD-4E6C-B9D7-30AA2140EC71}"/>
                </a:ext>
              </a:extLst>
            </p:cNvPr>
            <p:cNvSpPr txBox="1"/>
            <p:nvPr/>
          </p:nvSpPr>
          <p:spPr>
            <a:xfrm>
              <a:off x="4152900" y="2078916"/>
              <a:ext cx="83820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/>
                <a:t>------</a:t>
              </a:r>
            </a:p>
            <a:p>
              <a:r>
                <a:rPr lang="en-IN"/>
                <a:t>------</a:t>
              </a:r>
            </a:p>
            <a:p>
              <a:r>
                <a:rPr lang="en-IN"/>
                <a:t>------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9AF4287-1856-420A-9F74-A6066C846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2124670"/>
              <a:ext cx="0" cy="8445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59D81A-7621-411A-96C4-D420AB63A7C5}"/>
                </a:ext>
              </a:extLst>
            </p:cNvPr>
            <p:cNvSpPr txBox="1"/>
            <p:nvPr/>
          </p:nvSpPr>
          <p:spPr>
            <a:xfrm>
              <a:off x="6858000" y="2124670"/>
              <a:ext cx="83820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/>
                <a:t>------</a:t>
              </a:r>
            </a:p>
            <a:p>
              <a:r>
                <a:rPr lang="en-IN"/>
                <a:t>------</a:t>
              </a:r>
            </a:p>
            <a:p>
              <a:r>
                <a:rPr lang="en-IN"/>
                <a:t>------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01F37E-7D68-474E-B9FF-B84F81BBE726}"/>
                </a:ext>
              </a:extLst>
            </p:cNvPr>
            <p:cNvSpPr/>
            <p:nvPr/>
          </p:nvSpPr>
          <p:spPr>
            <a:xfrm>
              <a:off x="6704029" y="2279520"/>
              <a:ext cx="63631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4EEA54-D0BE-48F0-B45F-2A72F0204189}"/>
                </a:ext>
              </a:extLst>
            </p:cNvPr>
            <p:cNvSpPr/>
            <p:nvPr/>
          </p:nvSpPr>
          <p:spPr>
            <a:xfrm>
              <a:off x="6705600" y="2812920"/>
              <a:ext cx="63631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FB7C626-B1FE-4414-B0AB-54BA99F09BA5}"/>
              </a:ext>
            </a:extLst>
          </p:cNvPr>
          <p:cNvSpPr txBox="1"/>
          <p:nvPr/>
        </p:nvSpPr>
        <p:spPr>
          <a:xfrm>
            <a:off x="5900485" y="616197"/>
            <a:ext cx="3047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7030A0"/>
                </a:solidFill>
              </a:rPr>
              <a:t>It is not autoincrement</a:t>
            </a:r>
          </a:p>
          <a:p>
            <a:r>
              <a:rPr lang="en-IN" b="1">
                <a:solidFill>
                  <a:srgbClr val="7030A0"/>
                </a:solidFill>
              </a:rPr>
              <a:t>It is control by programmer</a:t>
            </a:r>
          </a:p>
          <a:p>
            <a:r>
              <a:rPr lang="en-IN">
                <a:solidFill>
                  <a:srgbClr val="7030A0"/>
                </a:solidFill>
              </a:rPr>
              <a:t>   </a:t>
            </a:r>
          </a:p>
          <a:p>
            <a:r>
              <a:rPr lang="en-IN">
                <a:solidFill>
                  <a:srgbClr val="7030A0"/>
                </a:solidFill>
              </a:rPr>
              <a:t>       </a:t>
            </a:r>
          </a:p>
          <a:p>
            <a:r>
              <a:rPr lang="en-IN">
                <a:solidFill>
                  <a:srgbClr val="7030A0"/>
                </a:solidFill>
              </a:rPr>
              <a:t> </a:t>
            </a:r>
          </a:p>
          <a:p>
            <a:pPr marL="342900" indent="-342900">
              <a:buAutoNum type="arabicPeriod"/>
            </a:pPr>
            <a:endParaRPr lang="en-IN">
              <a:solidFill>
                <a:srgbClr val="7030A0"/>
              </a:solidFill>
            </a:endParaRPr>
          </a:p>
          <a:p>
            <a:endParaRPr lang="en-IN">
              <a:solidFill>
                <a:srgbClr val="7030A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E1ABED-DA4D-42A4-A97F-5B806084E5EC}"/>
              </a:ext>
            </a:extLst>
          </p:cNvPr>
          <p:cNvSpPr/>
          <p:nvPr/>
        </p:nvSpPr>
        <p:spPr>
          <a:xfrm>
            <a:off x="152400" y="-58311"/>
            <a:ext cx="2402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/>
              <a:t>Address Registers</a:t>
            </a:r>
            <a:endParaRPr lang="en-IN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AE082F-3289-4EAD-8C47-B1EED2B78062}"/>
              </a:ext>
            </a:extLst>
          </p:cNvPr>
          <p:cNvSpPr/>
          <p:nvPr/>
        </p:nvSpPr>
        <p:spPr>
          <a:xfrm>
            <a:off x="90857" y="3572037"/>
            <a:ext cx="875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DTPR gives the 16 bit address of 8 bit data because 8051 has 16 bit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To modify DPTR we have to perform 16 bit operation because DPTR is 16 bit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But 8051 works on 8 bit data it means 8051 performs 8 bit operation in one cycle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So to modify DPTR it requires more than one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To avoid above problem two registers are used i.e. </a:t>
            </a:r>
            <a:r>
              <a:rPr lang="en-IN">
                <a:solidFill>
                  <a:srgbClr val="FF0000"/>
                </a:solidFill>
              </a:rPr>
              <a:t>DPH</a:t>
            </a:r>
            <a:r>
              <a:rPr lang="en-IN"/>
              <a:t> and </a:t>
            </a:r>
            <a:r>
              <a:rPr lang="en-IN">
                <a:solidFill>
                  <a:srgbClr val="FF0000"/>
                </a:solidFill>
              </a:rPr>
              <a:t>DPL</a:t>
            </a:r>
            <a:r>
              <a:rPr lang="en-IN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8E36F3-20C0-40F3-8E79-CBE2C2840F91}"/>
              </a:ext>
            </a:extLst>
          </p:cNvPr>
          <p:cNvSpPr/>
          <p:nvPr/>
        </p:nvSpPr>
        <p:spPr>
          <a:xfrm>
            <a:off x="609600" y="5486400"/>
            <a:ext cx="1092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>
                <a:hlinkClick r:id="rId2" action="ppaction://hlinksldjump"/>
              </a:rPr>
              <a:t>Example</a:t>
            </a:r>
            <a:r>
              <a:rPr lang="en-IN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8640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26ED45-0C49-4E8E-875D-DAA737B96DFA}"/>
              </a:ext>
            </a:extLst>
          </p:cNvPr>
          <p:cNvSpPr/>
          <p:nvPr/>
        </p:nvSpPr>
        <p:spPr>
          <a:xfrm>
            <a:off x="152400" y="152400"/>
            <a:ext cx="6425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DPH</a:t>
            </a:r>
            <a:r>
              <a:rPr lang="en-IN" b="1">
                <a:solidFill>
                  <a:srgbClr val="FF0000"/>
                </a:solidFill>
              </a:rPr>
              <a:t> (data pointer higher byte)  &amp;  </a:t>
            </a:r>
            <a:r>
              <a:rPr lang="en-IN" b="1" u="sng">
                <a:solidFill>
                  <a:srgbClr val="FF0000"/>
                </a:solidFill>
              </a:rPr>
              <a:t>DPL</a:t>
            </a:r>
            <a:r>
              <a:rPr lang="en-IN" b="1">
                <a:solidFill>
                  <a:srgbClr val="FF0000"/>
                </a:solidFill>
              </a:rPr>
              <a:t> (data pointer lower byte) 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81F193-95F0-4F09-AD2B-F33E6629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68410"/>
              </p:ext>
            </p:extLst>
          </p:nvPr>
        </p:nvGraphicFramePr>
        <p:xfrm>
          <a:off x="1683728" y="1586874"/>
          <a:ext cx="2209800" cy="2560320"/>
        </p:xfrm>
        <a:graphic>
          <a:graphicData uri="http://schemas.openxmlformats.org/drawingml/2006/table">
            <a:tbl>
              <a:tblPr firstRow="1" bandRow="1"/>
              <a:tblGrid>
                <a:gridCol w="110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IN"/>
                        <a:t>1 2 3 4</a:t>
                      </a:r>
                    </a:p>
                    <a:p>
                      <a:r>
                        <a:rPr lang="en-IN"/>
                        <a:t>  </a:t>
                      </a:r>
                      <a:r>
                        <a:rPr lang="en-IN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IN"/>
                        <a:t>    </a:t>
                      </a:r>
                      <a:r>
                        <a:rPr lang="en-IN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 1 2 3 5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  </a:t>
                      </a:r>
                      <a:r>
                        <a:rPr lang="en-IN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IN"/>
                        <a:t>   </a:t>
                      </a:r>
                      <a:r>
                        <a:rPr lang="en-IN">
                          <a:solidFill>
                            <a:srgbClr val="FF0000"/>
                          </a:solidFill>
                        </a:rPr>
                        <a:t>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endParaRPr lang="en-IN"/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IN"/>
                        <a:t>FFFF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461FDE0-B8DB-4797-8706-EBC2BD0A3E7E}"/>
              </a:ext>
            </a:extLst>
          </p:cNvPr>
          <p:cNvSpPr/>
          <p:nvPr/>
        </p:nvSpPr>
        <p:spPr>
          <a:xfrm>
            <a:off x="1302728" y="1147013"/>
            <a:ext cx="1727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A</a:t>
            </a:r>
            <a:r>
              <a:rPr lang="en-US">
                <a:solidFill>
                  <a:schemeClr val="tx1"/>
                </a:solidFill>
              </a:rPr>
              <a:t>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C74E0-9135-4957-B5A3-1C60D49FF44B}"/>
              </a:ext>
            </a:extLst>
          </p:cNvPr>
          <p:cNvSpPr/>
          <p:nvPr/>
        </p:nvSpPr>
        <p:spPr>
          <a:xfrm>
            <a:off x="2521218" y="1147013"/>
            <a:ext cx="1727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Data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21A22C-E205-47AE-A8FC-4D960CFEE61F}"/>
              </a:ext>
            </a:extLst>
          </p:cNvPr>
          <p:cNvCxnSpPr>
            <a:cxnSpLocks/>
          </p:cNvCxnSpPr>
          <p:nvPr/>
        </p:nvCxnSpPr>
        <p:spPr>
          <a:xfrm>
            <a:off x="1036028" y="1800183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62C3ADE-CDD8-487D-9174-F42976F62976}"/>
              </a:ext>
            </a:extLst>
          </p:cNvPr>
          <p:cNvSpPr/>
          <p:nvPr/>
        </p:nvSpPr>
        <p:spPr>
          <a:xfrm>
            <a:off x="343775" y="1615517"/>
            <a:ext cx="851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DTPR</a:t>
            </a:r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6F50C-A258-4996-A5C4-CD713C81DCBA}"/>
              </a:ext>
            </a:extLst>
          </p:cNvPr>
          <p:cNvSpPr/>
          <p:nvPr/>
        </p:nvSpPr>
        <p:spPr>
          <a:xfrm>
            <a:off x="3977056" y="1147013"/>
            <a:ext cx="52431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If DPTR is 1234 and wants to increment by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It means actually we want to increment lower 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So instead of increment whole number only lower byte needs to perform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There fore choice is given to programmer to increment lower byte or higher byte individually</a:t>
            </a:r>
          </a:p>
          <a:p>
            <a:r>
              <a:rPr lang="en-IN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1E0105-4A2C-4FAF-AE13-98F599BD37B8}"/>
              </a:ext>
            </a:extLst>
          </p:cNvPr>
          <p:cNvSpPr/>
          <p:nvPr/>
        </p:nvSpPr>
        <p:spPr>
          <a:xfrm>
            <a:off x="0" y="2191030"/>
            <a:ext cx="1262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DTPR + 1</a:t>
            </a:r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38F21D-DE81-4193-A391-CB9A16C85F03}"/>
              </a:ext>
            </a:extLst>
          </p:cNvPr>
          <p:cNvCxnSpPr>
            <a:cxnSpLocks/>
          </p:cNvCxnSpPr>
          <p:nvPr/>
        </p:nvCxnSpPr>
        <p:spPr>
          <a:xfrm>
            <a:off x="1066800" y="236220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525AA24-954B-41E6-9BC3-B1CF5A2F4186}"/>
              </a:ext>
            </a:extLst>
          </p:cNvPr>
          <p:cNvSpPr/>
          <p:nvPr/>
        </p:nvSpPr>
        <p:spPr>
          <a:xfrm>
            <a:off x="343775" y="4853188"/>
            <a:ext cx="849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So programmer can use full DTPR for 16 bit operation or DPH / DPL for 8 bit operation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B05483-955E-4649-A18E-965628C363F0}"/>
              </a:ext>
            </a:extLst>
          </p:cNvPr>
          <p:cNvSpPr/>
          <p:nvPr/>
        </p:nvSpPr>
        <p:spPr>
          <a:xfrm>
            <a:off x="7848600" y="6096000"/>
            <a:ext cx="69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hlinkClick r:id="rId2" action="ppaction://hlinksldjump"/>
              </a:rPr>
              <a:t>BACK</a:t>
            </a:r>
            <a:endParaRPr lang="en-US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6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685800"/>
            <a:ext cx="53340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1219200"/>
            <a:ext cx="14478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1295400"/>
            <a:ext cx="14478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838200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4724400"/>
            <a:ext cx="472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2600" y="1524000"/>
            <a:ext cx="65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2600" y="2895600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RAM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1295400" y="2133600"/>
            <a:ext cx="1066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1447800"/>
            <a:ext cx="1723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Main function of processor is to execute a program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90800" y="1981200"/>
            <a:ext cx="1096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Processor</a:t>
            </a:r>
          </a:p>
        </p:txBody>
      </p:sp>
      <p:cxnSp>
        <p:nvCxnSpPr>
          <p:cNvPr id="21" name="Straight Connector 20"/>
          <p:cNvCxnSpPr>
            <a:stCxn id="6" idx="1"/>
            <a:endCxn id="6" idx="3"/>
          </p:cNvCxnSpPr>
          <p:nvPr/>
        </p:nvCxnSpPr>
        <p:spPr>
          <a:xfrm rot="10800000" flipH="1">
            <a:off x="5181600" y="2781300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400800" y="18288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172200" y="3306237"/>
            <a:ext cx="990600" cy="365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57800" y="2057400"/>
            <a:ext cx="1723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Non Volatile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86400" y="3429000"/>
            <a:ext cx="1723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Volatile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67600" y="1295400"/>
            <a:ext cx="18761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Power off, still data present (permanent) </a:t>
            </a:r>
          </a:p>
          <a:p>
            <a:r>
              <a:rPr lang="en-US" b="1" err="1">
                <a:solidFill>
                  <a:srgbClr val="FF0000"/>
                </a:solidFill>
              </a:rPr>
              <a:t>Eg</a:t>
            </a:r>
            <a:r>
              <a:rPr lang="en-US" b="1">
                <a:solidFill>
                  <a:srgbClr val="FF0000"/>
                </a:solidFill>
              </a:rPr>
              <a:t>. Secondary </a:t>
            </a:r>
            <a:r>
              <a:rPr lang="en-US" b="1" err="1">
                <a:solidFill>
                  <a:srgbClr val="FF0000"/>
                </a:solidFill>
              </a:rPr>
              <a:t>mem</a:t>
            </a:r>
            <a:r>
              <a:rPr lang="en-US" b="1">
                <a:solidFill>
                  <a:srgbClr val="FF0000"/>
                </a:solidFill>
              </a:rPr>
              <a:t> (hard disk)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67890" y="2819400"/>
            <a:ext cx="1876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Power off, data lost (temporary) </a:t>
            </a:r>
          </a:p>
          <a:p>
            <a:r>
              <a:rPr lang="en-US" b="1" err="1">
                <a:solidFill>
                  <a:srgbClr val="0070C0"/>
                </a:solidFill>
              </a:rPr>
              <a:t>Eg</a:t>
            </a:r>
            <a:r>
              <a:rPr lang="en-US" b="1">
                <a:solidFill>
                  <a:srgbClr val="0070C0"/>
                </a:solidFill>
              </a:rPr>
              <a:t>. Primary </a:t>
            </a:r>
            <a:r>
              <a:rPr lang="en-US" b="1" err="1">
                <a:solidFill>
                  <a:srgbClr val="0070C0"/>
                </a:solidFill>
              </a:rPr>
              <a:t>mem</a:t>
            </a:r>
            <a:r>
              <a:rPr lang="en-US" b="1">
                <a:solidFill>
                  <a:srgbClr val="0070C0"/>
                </a:solidFill>
              </a:rPr>
              <a:t> (RAM chip)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62400" y="4953000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I/O ports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3772694" y="5980906"/>
            <a:ext cx="685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4458494" y="5980906"/>
            <a:ext cx="685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33800" y="6324600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I/O devices</a:t>
            </a:r>
          </a:p>
        </p:txBody>
      </p:sp>
      <p:sp>
        <p:nvSpPr>
          <p:cNvPr id="38" name="Left-Right-Up Arrow 37"/>
          <p:cNvSpPr/>
          <p:nvPr/>
        </p:nvSpPr>
        <p:spPr>
          <a:xfrm rot="5400000">
            <a:off x="3162300" y="2781300"/>
            <a:ext cx="1600200" cy="2286000"/>
          </a:xfrm>
          <a:prstGeom prst="leftRigh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6600" y="3733800"/>
            <a:ext cx="1723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    System Bus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1828800" y="3886200"/>
            <a:ext cx="1752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0" y="3429000"/>
            <a:ext cx="205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To connect processor,</a:t>
            </a:r>
          </a:p>
          <a:p>
            <a:r>
              <a:rPr lang="en-US" b="1">
                <a:solidFill>
                  <a:srgbClr val="FF0000"/>
                </a:solidFill>
              </a:rPr>
              <a:t>memory and I/O ports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15094" y="4837906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0" y="5029200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Address</a:t>
            </a:r>
          </a:p>
          <a:p>
            <a:r>
              <a:rPr lang="en-US" b="1">
                <a:solidFill>
                  <a:srgbClr val="0070C0"/>
                </a:solidFill>
              </a:rPr>
              <a:t>Bus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rot="5400000">
            <a:off x="267494" y="5142706"/>
            <a:ext cx="1143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28600" y="5715000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Data</a:t>
            </a:r>
          </a:p>
          <a:p>
            <a:r>
              <a:rPr lang="en-US" b="1">
                <a:solidFill>
                  <a:srgbClr val="00B050"/>
                </a:solidFill>
              </a:rPr>
              <a:t>Bus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4194" y="5409406"/>
            <a:ext cx="1676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38200" y="6211669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Control Bus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14700" y="113547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 based system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315200" y="4191000"/>
            <a:ext cx="8382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62800" y="4648200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All these components are assembled within a single </a:t>
            </a:r>
            <a:r>
              <a:rPr lang="en-US" b="1" err="1">
                <a:solidFill>
                  <a:srgbClr val="FF0000"/>
                </a:solidFill>
              </a:rPr>
              <a:t>chip.this</a:t>
            </a:r>
            <a:r>
              <a:rPr lang="en-US" b="1">
                <a:solidFill>
                  <a:srgbClr val="FF0000"/>
                </a:solidFill>
              </a:rPr>
              <a:t> chip is called as </a:t>
            </a:r>
            <a:r>
              <a:rPr lang="en-US" b="1" u="sng">
                <a:solidFill>
                  <a:srgbClr val="FF0000"/>
                </a:solidFill>
              </a:rPr>
              <a:t>microcontroller</a:t>
            </a:r>
            <a:r>
              <a:rPr lang="en-US" b="1">
                <a:solidFill>
                  <a:srgbClr val="FF0000"/>
                </a:solidFill>
              </a:rPr>
              <a:t> including timer </a:t>
            </a:r>
            <a:endParaRPr lang="en-US" b="1" u="sng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10200" y="4724400"/>
            <a:ext cx="1524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787879" y="5029200"/>
            <a:ext cx="729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Timer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1371600" y="1143000"/>
            <a:ext cx="3810000" cy="6873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20952042">
            <a:off x="2754256" y="1332662"/>
            <a:ext cx="2424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00B0F0"/>
                </a:solidFill>
              </a:rPr>
              <a:t>Programs are fetches from memory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585" y="1092893"/>
            <a:ext cx="8092798" cy="54210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86400" y="914399"/>
            <a:ext cx="2663622" cy="2137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73172" y="729101"/>
          <a:ext cx="1847488" cy="2194560"/>
        </p:xfrm>
        <a:graphic>
          <a:graphicData uri="http://schemas.openxmlformats.org/drawingml/2006/table">
            <a:tbl>
              <a:tblPr firstRow="1" bandRow="1"/>
              <a:tblGrid>
                <a:gridCol w="92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9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9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9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9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9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15000" y="4114799"/>
            <a:ext cx="2359208" cy="1908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14671" y="4076699"/>
          <a:ext cx="2283105" cy="1832480"/>
        </p:xfrm>
        <a:graphic>
          <a:graphicData uri="http://schemas.openxmlformats.org/drawingml/2006/table">
            <a:tbl>
              <a:tblPr firstRow="1" bandRow="1"/>
              <a:tblGrid>
                <a:gridCol w="114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49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9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49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9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49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511169" y="198480"/>
            <a:ext cx="1307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A</a:t>
            </a:r>
            <a:r>
              <a:rPr lang="en-US">
                <a:solidFill>
                  <a:schemeClr val="tx1"/>
                </a:solidFill>
              </a:rPr>
              <a:t>ddress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19478" y="198480"/>
            <a:ext cx="1307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Data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11985" y="446833"/>
            <a:ext cx="1323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hlinkClick r:id="rId4" action="ppaction://hlinksldjump"/>
              </a:rPr>
              <a:t>Internal </a:t>
            </a:r>
          </a:p>
          <a:p>
            <a:r>
              <a:rPr lang="en-US" sz="1600" b="1">
                <a:solidFill>
                  <a:srgbClr val="FF0000"/>
                </a:solidFill>
                <a:hlinkClick r:id="rId4" action="ppaction://hlinksldjump"/>
              </a:rPr>
              <a:t>RAM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24554" y="4959734"/>
            <a:ext cx="1323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Internal </a:t>
            </a:r>
          </a:p>
          <a:p>
            <a:r>
              <a:rPr lang="en-US" sz="1600" b="1">
                <a:solidFill>
                  <a:srgbClr val="FF0000"/>
                </a:solidFill>
              </a:rPr>
              <a:t>ROM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78766" y="1008457"/>
            <a:ext cx="1110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128 Bytes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40473" y="5628164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4 KB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76040" y="26778"/>
            <a:ext cx="1110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       8 bit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66643" y="7377"/>
            <a:ext cx="1110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       8 bit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44806" y="5870376"/>
            <a:ext cx="1110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       16 bit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47914" y="5878677"/>
            <a:ext cx="1110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       8 bit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29A09B-2C9B-4C72-B189-FFD7F2F559E2}"/>
              </a:ext>
            </a:extLst>
          </p:cNvPr>
          <p:cNvSpPr/>
          <p:nvPr/>
        </p:nvSpPr>
        <p:spPr>
          <a:xfrm>
            <a:off x="332172" y="4325600"/>
            <a:ext cx="2743200" cy="14872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472027-1BCB-4A5F-A260-04A1269B8F8A}"/>
              </a:ext>
            </a:extLst>
          </p:cNvPr>
          <p:cNvSpPr/>
          <p:nvPr/>
        </p:nvSpPr>
        <p:spPr>
          <a:xfrm>
            <a:off x="8010893" y="6357691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hlinkClick r:id="rId5" action="ppaction://hlinksldjump"/>
              </a:rPr>
              <a:t>NEXT</a:t>
            </a:r>
            <a:endParaRPr lang="en-US" b="1">
              <a:solidFill>
                <a:srgbClr val="00206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4CE1A5-ECA6-40B2-8EBD-17139872D2D7}"/>
              </a:ext>
            </a:extLst>
          </p:cNvPr>
          <p:cNvCxnSpPr>
            <a:cxnSpLocks/>
          </p:cNvCxnSpPr>
          <p:nvPr/>
        </p:nvCxnSpPr>
        <p:spPr>
          <a:xfrm flipV="1">
            <a:off x="6686853" y="3206226"/>
            <a:ext cx="399747" cy="241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12360C6-DB45-466F-82A7-7704CE4605C2}"/>
              </a:ext>
            </a:extLst>
          </p:cNvPr>
          <p:cNvSpPr/>
          <p:nvPr/>
        </p:nvSpPr>
        <p:spPr>
          <a:xfrm>
            <a:off x="6270260" y="3087120"/>
            <a:ext cx="833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  A</a:t>
            </a:r>
          </a:p>
          <a:p>
            <a:r>
              <a:rPr lang="en-US" b="1">
                <a:solidFill>
                  <a:srgbClr val="FF0000"/>
                </a:solidFill>
              </a:rPr>
              <a:t>8 bit</a:t>
            </a:r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50B5BC-4C95-4766-98D1-79A874650EB2}"/>
              </a:ext>
            </a:extLst>
          </p:cNvPr>
          <p:cNvSpPr/>
          <p:nvPr/>
        </p:nvSpPr>
        <p:spPr>
          <a:xfrm>
            <a:off x="7007519" y="3104776"/>
            <a:ext cx="717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  D </a:t>
            </a:r>
          </a:p>
          <a:p>
            <a:r>
              <a:rPr lang="en-US" b="1">
                <a:solidFill>
                  <a:srgbClr val="FF0000"/>
                </a:solidFill>
              </a:rPr>
              <a:t>8 bit</a:t>
            </a:r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55C6C0-A74F-4024-8A2A-7C7D8401A117}"/>
              </a:ext>
            </a:extLst>
          </p:cNvPr>
          <p:cNvSpPr/>
          <p:nvPr/>
        </p:nvSpPr>
        <p:spPr>
          <a:xfrm>
            <a:off x="6914972" y="3753950"/>
            <a:ext cx="993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  - 8 bit </a:t>
            </a:r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27CBA5-38F2-47E0-B2DE-FCAB9457BDF4}"/>
              </a:ext>
            </a:extLst>
          </p:cNvPr>
          <p:cNvCxnSpPr>
            <a:cxnSpLocks/>
          </p:cNvCxnSpPr>
          <p:nvPr/>
        </p:nvCxnSpPr>
        <p:spPr>
          <a:xfrm flipV="1">
            <a:off x="4994258" y="5386559"/>
            <a:ext cx="399747" cy="241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A53C638-3C49-47B2-B84F-4830F01DEA4A}"/>
              </a:ext>
            </a:extLst>
          </p:cNvPr>
          <p:cNvSpPr/>
          <p:nvPr/>
        </p:nvSpPr>
        <p:spPr>
          <a:xfrm>
            <a:off x="4433541" y="4959734"/>
            <a:ext cx="833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   A</a:t>
            </a:r>
          </a:p>
          <a:p>
            <a:r>
              <a:rPr lang="en-US" b="1">
                <a:solidFill>
                  <a:srgbClr val="FF0000"/>
                </a:solidFill>
              </a:rPr>
              <a:t>16 bit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904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20EE27-B600-453D-96A4-FC3CA67B7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40557"/>
              </p:ext>
            </p:extLst>
          </p:nvPr>
        </p:nvGraphicFramePr>
        <p:xfrm>
          <a:off x="3464344" y="595307"/>
          <a:ext cx="2215312" cy="2194560"/>
        </p:xfrm>
        <a:graphic>
          <a:graphicData uri="http://schemas.openxmlformats.org/drawingml/2006/table">
            <a:tbl>
              <a:tblPr firstRow="1" bandRow="1"/>
              <a:tblGrid>
                <a:gridCol w="1107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00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01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7F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4308E668-05AE-4961-8CAF-3690D5D8D19D}"/>
              </a:ext>
            </a:extLst>
          </p:cNvPr>
          <p:cNvGrpSpPr/>
          <p:nvPr/>
        </p:nvGrpSpPr>
        <p:grpSpPr>
          <a:xfrm>
            <a:off x="3364324" y="-26862"/>
            <a:ext cx="2415351" cy="560435"/>
            <a:chOff x="3464344" y="10845"/>
            <a:chExt cx="2415351" cy="5604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A49B44-2E30-48E8-966C-468F39384832}"/>
                </a:ext>
              </a:extLst>
            </p:cNvPr>
            <p:cNvSpPr/>
            <p:nvPr/>
          </p:nvSpPr>
          <p:spPr>
            <a:xfrm>
              <a:off x="3464344" y="201948"/>
              <a:ext cx="13070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A</a:t>
              </a:r>
              <a:r>
                <a:rPr lang="en-US">
                  <a:solidFill>
                    <a:schemeClr val="tx1"/>
                  </a:solidFill>
                </a:rPr>
                <a:t>ddress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9B6BD5-8E90-4625-95BE-871C92BAC62B}"/>
                </a:ext>
              </a:extLst>
            </p:cNvPr>
            <p:cNvSpPr/>
            <p:nvPr/>
          </p:nvSpPr>
          <p:spPr>
            <a:xfrm>
              <a:off x="4572653" y="201948"/>
              <a:ext cx="13070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Data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C38C29-655E-4B60-8EC5-53A137B18142}"/>
                </a:ext>
              </a:extLst>
            </p:cNvPr>
            <p:cNvSpPr/>
            <p:nvPr/>
          </p:nvSpPr>
          <p:spPr>
            <a:xfrm>
              <a:off x="3529215" y="30246"/>
              <a:ext cx="11108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7030A0"/>
                  </a:solidFill>
                </a:rPr>
                <a:t>       8 bit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D59292-D900-4D91-A6CD-9AE21560948C}"/>
                </a:ext>
              </a:extLst>
            </p:cNvPr>
            <p:cNvSpPr/>
            <p:nvPr/>
          </p:nvSpPr>
          <p:spPr>
            <a:xfrm>
              <a:off x="4619818" y="10845"/>
              <a:ext cx="11108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       8 bit</a:t>
              </a:r>
              <a:endParaRPr lang="en-US" sz="1600" b="1">
                <a:solidFill>
                  <a:srgbClr val="00206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049B6F-2BD0-4264-A909-4F56F9BA378A}"/>
              </a:ext>
            </a:extLst>
          </p:cNvPr>
          <p:cNvSpPr txBox="1"/>
          <p:nvPr/>
        </p:nvSpPr>
        <p:spPr>
          <a:xfrm>
            <a:off x="111349" y="748243"/>
            <a:ext cx="3352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Size of the internal RAM is 128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2</a:t>
            </a:r>
            <a:r>
              <a:rPr lang="en-IN" baseline="30000"/>
              <a:t>7</a:t>
            </a:r>
            <a:r>
              <a:rPr lang="en-IN"/>
              <a:t> = 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7</a:t>
            </a:r>
            <a:r>
              <a:rPr lang="en-IN"/>
              <a:t> bits are used to generate the address</a:t>
            </a:r>
          </a:p>
          <a:p>
            <a:r>
              <a:rPr lang="en-IN"/>
              <a:t>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C77A5F-A934-48CE-ACDB-05473F24A015}"/>
              </a:ext>
            </a:extLst>
          </p:cNvPr>
          <p:cNvSpPr/>
          <p:nvPr/>
        </p:nvSpPr>
        <p:spPr>
          <a:xfrm>
            <a:off x="627293" y="100260"/>
            <a:ext cx="221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RAM</a:t>
            </a:r>
            <a:endParaRPr lang="en-US" sz="2400" b="1" u="sng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0079B3-4F48-44E2-8700-369767A32D49}"/>
              </a:ext>
            </a:extLst>
          </p:cNvPr>
          <p:cNvGrpSpPr/>
          <p:nvPr/>
        </p:nvGrpSpPr>
        <p:grpSpPr>
          <a:xfrm>
            <a:off x="5902939" y="538185"/>
            <a:ext cx="3121071" cy="1828800"/>
            <a:chOff x="5902939" y="538185"/>
            <a:chExt cx="3121071" cy="18288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93B4A4-F79D-4E06-A4F2-7C05D62DA433}"/>
                </a:ext>
              </a:extLst>
            </p:cNvPr>
            <p:cNvSpPr txBox="1"/>
            <p:nvPr/>
          </p:nvSpPr>
          <p:spPr>
            <a:xfrm>
              <a:off x="7195210" y="696798"/>
              <a:ext cx="1828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/>
                <a:t>0</a:t>
              </a:r>
              <a:r>
                <a:rPr lang="en-IN">
                  <a:solidFill>
                    <a:srgbClr val="FF0000"/>
                  </a:solidFill>
                </a:rPr>
                <a:t>000 0000</a:t>
              </a:r>
            </a:p>
            <a:p>
              <a:r>
                <a:rPr lang="en-IN"/>
                <a:t>0</a:t>
              </a:r>
              <a:r>
                <a:rPr lang="en-IN">
                  <a:solidFill>
                    <a:srgbClr val="FF0000"/>
                  </a:solidFill>
                </a:rPr>
                <a:t>000 0001</a:t>
              </a:r>
            </a:p>
            <a:p>
              <a:r>
                <a:rPr lang="en-IN"/>
                <a:t>…</a:t>
              </a:r>
            </a:p>
            <a:p>
              <a:r>
                <a:rPr lang="en-IN"/>
                <a:t>…</a:t>
              </a:r>
            </a:p>
            <a:p>
              <a:r>
                <a:rPr lang="en-IN"/>
                <a:t>0</a:t>
              </a:r>
              <a:r>
                <a:rPr lang="en-IN">
                  <a:solidFill>
                    <a:srgbClr val="FF0000"/>
                  </a:solidFill>
                </a:rPr>
                <a:t>111 1111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F0A8F31-CFEF-4B46-BEFC-8079908A17CD}"/>
                </a:ext>
              </a:extLst>
            </p:cNvPr>
            <p:cNvCxnSpPr>
              <a:cxnSpLocks/>
            </p:cNvCxnSpPr>
            <p:nvPr/>
          </p:nvCxnSpPr>
          <p:spPr>
            <a:xfrm>
              <a:off x="7080537" y="538185"/>
              <a:ext cx="0" cy="1828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E42ADD-6856-4CF3-AC4A-2663889C1CA9}"/>
                </a:ext>
              </a:extLst>
            </p:cNvPr>
            <p:cNvSpPr txBox="1"/>
            <p:nvPr/>
          </p:nvSpPr>
          <p:spPr>
            <a:xfrm>
              <a:off x="5902939" y="685800"/>
              <a:ext cx="1828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/>
                <a:t>          00 H</a:t>
              </a:r>
            </a:p>
            <a:p>
              <a:r>
                <a:rPr lang="en-IN"/>
                <a:t>          01 H</a:t>
              </a:r>
            </a:p>
            <a:p>
              <a:r>
                <a:rPr lang="en-IN"/>
                <a:t>          …     </a:t>
              </a:r>
            </a:p>
            <a:p>
              <a:r>
                <a:rPr lang="en-IN"/>
                <a:t>          …</a:t>
              </a:r>
            </a:p>
            <a:p>
              <a:r>
                <a:rPr lang="en-IN"/>
                <a:t>          7F H 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64AB0-F306-4631-BCD6-37B75FCD2C92}"/>
              </a:ext>
            </a:extLst>
          </p:cNvPr>
          <p:cNvSpPr/>
          <p:nvPr/>
        </p:nvSpPr>
        <p:spPr>
          <a:xfrm>
            <a:off x="617866" y="3048000"/>
            <a:ext cx="221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ROM</a:t>
            </a:r>
            <a:endParaRPr lang="en-US" sz="2400" b="1" u="sng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67A081-A9D0-4709-9961-776A35D8F5E8}"/>
              </a:ext>
            </a:extLst>
          </p:cNvPr>
          <p:cNvSpPr txBox="1"/>
          <p:nvPr/>
        </p:nvSpPr>
        <p:spPr>
          <a:xfrm>
            <a:off x="228600" y="3886200"/>
            <a:ext cx="3352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Size of the internal ROM is </a:t>
            </a:r>
          </a:p>
          <a:p>
            <a:r>
              <a:rPr lang="en-IN"/>
              <a:t>      4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4 KB = 2</a:t>
            </a:r>
            <a:r>
              <a:rPr lang="en-IN" baseline="30000"/>
              <a:t>2 </a:t>
            </a:r>
            <a:r>
              <a:rPr lang="en-IN"/>
              <a:t> x  2</a:t>
            </a:r>
            <a:r>
              <a:rPr lang="en-IN" baseline="30000"/>
              <a:t>10 </a:t>
            </a:r>
            <a:r>
              <a:rPr lang="en-IN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12 bits are used to generate the address</a:t>
            </a:r>
          </a:p>
          <a:p>
            <a:r>
              <a:rPr lang="en-IN"/>
              <a:t> 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76C1C98-61CA-4054-8E15-81E12617A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47734"/>
              </p:ext>
            </p:extLst>
          </p:nvPr>
        </p:nvGraphicFramePr>
        <p:xfrm>
          <a:off x="3464344" y="4068133"/>
          <a:ext cx="2215312" cy="2194560"/>
        </p:xfrm>
        <a:graphic>
          <a:graphicData uri="http://schemas.openxmlformats.org/drawingml/2006/table">
            <a:tbl>
              <a:tblPr firstRow="1" bandRow="1"/>
              <a:tblGrid>
                <a:gridCol w="1107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0000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0001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0002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0FFF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0EC7F203-352B-4D40-A1AF-F7D5B610F3DE}"/>
              </a:ext>
            </a:extLst>
          </p:cNvPr>
          <p:cNvGrpSpPr/>
          <p:nvPr/>
        </p:nvGrpSpPr>
        <p:grpSpPr>
          <a:xfrm>
            <a:off x="3312122" y="3430638"/>
            <a:ext cx="2415351" cy="560435"/>
            <a:chOff x="3464344" y="10845"/>
            <a:chExt cx="2415351" cy="56043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286E8C5-CC46-4E09-9199-FC3816963E8F}"/>
                </a:ext>
              </a:extLst>
            </p:cNvPr>
            <p:cNvSpPr/>
            <p:nvPr/>
          </p:nvSpPr>
          <p:spPr>
            <a:xfrm>
              <a:off x="3464344" y="201948"/>
              <a:ext cx="13070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A</a:t>
              </a:r>
              <a:r>
                <a:rPr lang="en-US">
                  <a:solidFill>
                    <a:schemeClr val="tx1"/>
                  </a:solidFill>
                </a:rPr>
                <a:t>ddress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77B81D-BEEA-4E00-9B3B-B49231606AE2}"/>
                </a:ext>
              </a:extLst>
            </p:cNvPr>
            <p:cNvSpPr/>
            <p:nvPr/>
          </p:nvSpPr>
          <p:spPr>
            <a:xfrm>
              <a:off x="4572653" y="201948"/>
              <a:ext cx="13070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Data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210938-D8E8-499B-BCD6-EE29E75CCB85}"/>
                </a:ext>
              </a:extLst>
            </p:cNvPr>
            <p:cNvSpPr/>
            <p:nvPr/>
          </p:nvSpPr>
          <p:spPr>
            <a:xfrm>
              <a:off x="3529215" y="30246"/>
              <a:ext cx="11108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7030A0"/>
                  </a:solidFill>
                </a:rPr>
                <a:t>       16 bit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D788804-BE9E-4EB9-AC55-5D121D2B88F7}"/>
                </a:ext>
              </a:extLst>
            </p:cNvPr>
            <p:cNvSpPr/>
            <p:nvPr/>
          </p:nvSpPr>
          <p:spPr>
            <a:xfrm>
              <a:off x="4619818" y="10845"/>
              <a:ext cx="11108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       8 bit</a:t>
              </a:r>
              <a:endParaRPr lang="en-US" sz="1600" b="1">
                <a:solidFill>
                  <a:srgbClr val="00206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5FFCDA-57A1-488E-858F-22080864E96A}"/>
              </a:ext>
            </a:extLst>
          </p:cNvPr>
          <p:cNvGrpSpPr/>
          <p:nvPr/>
        </p:nvGrpSpPr>
        <p:grpSpPr>
          <a:xfrm>
            <a:off x="5487770" y="4148635"/>
            <a:ext cx="3690009" cy="1828800"/>
            <a:chOff x="5902939" y="529544"/>
            <a:chExt cx="3690009" cy="18288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860D8C-3376-44B8-A3C0-97C45FD9AE58}"/>
                </a:ext>
              </a:extLst>
            </p:cNvPr>
            <p:cNvSpPr txBox="1"/>
            <p:nvPr/>
          </p:nvSpPr>
          <p:spPr>
            <a:xfrm>
              <a:off x="7195209" y="696798"/>
              <a:ext cx="239773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/>
                <a:t>0000</a:t>
              </a:r>
              <a:r>
                <a:rPr lang="en-IN">
                  <a:solidFill>
                    <a:srgbClr val="FF0000"/>
                  </a:solidFill>
                </a:rPr>
                <a:t> 0000 0000 0000</a:t>
              </a:r>
            </a:p>
            <a:p>
              <a:r>
                <a:rPr lang="en-IN"/>
                <a:t>0000</a:t>
              </a:r>
              <a:r>
                <a:rPr lang="en-IN">
                  <a:solidFill>
                    <a:srgbClr val="FF0000"/>
                  </a:solidFill>
                </a:rPr>
                <a:t> 0000 0000 0001</a:t>
              </a:r>
            </a:p>
            <a:p>
              <a:r>
                <a:rPr lang="en-IN"/>
                <a:t>…</a:t>
              </a:r>
            </a:p>
            <a:p>
              <a:r>
                <a:rPr lang="en-IN"/>
                <a:t>…</a:t>
              </a:r>
            </a:p>
            <a:p>
              <a:r>
                <a:rPr lang="en-IN"/>
                <a:t>0000</a:t>
              </a:r>
              <a:r>
                <a:rPr lang="en-IN">
                  <a:solidFill>
                    <a:srgbClr val="FF0000"/>
                  </a:solidFill>
                </a:rPr>
                <a:t> 1111 1111 1111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D067DE-59C8-4966-8150-B06867A78AFA}"/>
                </a:ext>
              </a:extLst>
            </p:cNvPr>
            <p:cNvCxnSpPr>
              <a:cxnSpLocks/>
            </p:cNvCxnSpPr>
            <p:nvPr/>
          </p:nvCxnSpPr>
          <p:spPr>
            <a:xfrm>
              <a:off x="7174032" y="529544"/>
              <a:ext cx="0" cy="1828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AC7F7D-6F32-4434-AD45-35024CFE85AC}"/>
                </a:ext>
              </a:extLst>
            </p:cNvPr>
            <p:cNvSpPr txBox="1"/>
            <p:nvPr/>
          </p:nvSpPr>
          <p:spPr>
            <a:xfrm>
              <a:off x="5902939" y="685800"/>
              <a:ext cx="1828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/>
                <a:t>       0000 H</a:t>
              </a:r>
            </a:p>
            <a:p>
              <a:r>
                <a:rPr lang="en-IN"/>
                <a:t>       0001 H</a:t>
              </a:r>
            </a:p>
            <a:p>
              <a:r>
                <a:rPr lang="en-IN"/>
                <a:t>          …     </a:t>
              </a:r>
            </a:p>
            <a:p>
              <a:r>
                <a:rPr lang="en-IN"/>
                <a:t>          …</a:t>
              </a:r>
            </a:p>
            <a:p>
              <a:r>
                <a:rPr lang="en-IN"/>
                <a:t>        0FFF H 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93D05-5C71-4EB4-9786-AF7081163CBE}"/>
              </a:ext>
            </a:extLst>
          </p:cNvPr>
          <p:cNvSpPr/>
          <p:nvPr/>
        </p:nvSpPr>
        <p:spPr>
          <a:xfrm>
            <a:off x="8217901" y="6262693"/>
            <a:ext cx="634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hlinkClick r:id="rId2" action="ppaction://hlinksldjump"/>
              </a:rPr>
              <a:t>Next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B05483-955E-4649-A18E-965628C363F0}"/>
              </a:ext>
            </a:extLst>
          </p:cNvPr>
          <p:cNvSpPr/>
          <p:nvPr/>
        </p:nvSpPr>
        <p:spPr>
          <a:xfrm>
            <a:off x="381000" y="6273579"/>
            <a:ext cx="69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hlinkClick r:id="rId3" action="ppaction://hlinksldjump"/>
              </a:rPr>
              <a:t>BACK</a:t>
            </a:r>
            <a:endParaRPr lang="en-US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84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C6063-0CCF-4A60-B3AD-4C29253BF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4495800"/>
            <a:ext cx="2600325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153B8F-FD8D-4037-A29A-2AB356BC8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99" y="3505200"/>
            <a:ext cx="2371725" cy="3200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978246-9D24-4EFF-A55A-D7BB4E9A6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98" y="6477000"/>
            <a:ext cx="7467602" cy="324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079562-CCEB-4B95-AE73-2C2821160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704" y="6281394"/>
            <a:ext cx="762002" cy="3249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C82F34-958F-439E-9143-C406DB3C4D22}"/>
              </a:ext>
            </a:extLst>
          </p:cNvPr>
          <p:cNvCxnSpPr>
            <a:cxnSpLocks/>
          </p:cNvCxnSpPr>
          <p:nvPr/>
        </p:nvCxnSpPr>
        <p:spPr>
          <a:xfrm>
            <a:off x="2743200" y="1600200"/>
            <a:ext cx="3733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6F4137-1FC9-4027-95A5-8FA48FC9DB25}"/>
              </a:ext>
            </a:extLst>
          </p:cNvPr>
          <p:cNvCxnSpPr>
            <a:cxnSpLocks/>
          </p:cNvCxnSpPr>
          <p:nvPr/>
        </p:nvCxnSpPr>
        <p:spPr>
          <a:xfrm>
            <a:off x="6096000" y="533400"/>
            <a:ext cx="0" cy="3352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1517D3-6C1F-45BE-A67C-E3FB5BA9BFC1}"/>
              </a:ext>
            </a:extLst>
          </p:cNvPr>
          <p:cNvCxnSpPr>
            <a:cxnSpLocks/>
          </p:cNvCxnSpPr>
          <p:nvPr/>
        </p:nvCxnSpPr>
        <p:spPr>
          <a:xfrm>
            <a:off x="6096000" y="533400"/>
            <a:ext cx="381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90670C-4F88-4491-AAAC-D8AF16B48937}"/>
              </a:ext>
            </a:extLst>
          </p:cNvPr>
          <p:cNvCxnSpPr>
            <a:cxnSpLocks/>
          </p:cNvCxnSpPr>
          <p:nvPr/>
        </p:nvCxnSpPr>
        <p:spPr>
          <a:xfrm>
            <a:off x="6096000" y="2819400"/>
            <a:ext cx="381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E3CB25-7485-41C2-B842-641C34BAB881}"/>
              </a:ext>
            </a:extLst>
          </p:cNvPr>
          <p:cNvCxnSpPr>
            <a:cxnSpLocks/>
          </p:cNvCxnSpPr>
          <p:nvPr/>
        </p:nvCxnSpPr>
        <p:spPr>
          <a:xfrm>
            <a:off x="6096000" y="3886200"/>
            <a:ext cx="381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CE55F6-C6F0-4AC9-A606-1D88CA9E27EC}"/>
              </a:ext>
            </a:extLst>
          </p:cNvPr>
          <p:cNvCxnSpPr>
            <a:cxnSpLocks/>
          </p:cNvCxnSpPr>
          <p:nvPr/>
        </p:nvCxnSpPr>
        <p:spPr>
          <a:xfrm>
            <a:off x="5715000" y="381000"/>
            <a:ext cx="0" cy="28194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346A75-E9A7-4DD2-A7A2-DCB04E41F3E2}"/>
              </a:ext>
            </a:extLst>
          </p:cNvPr>
          <p:cNvCxnSpPr>
            <a:cxnSpLocks/>
          </p:cNvCxnSpPr>
          <p:nvPr/>
        </p:nvCxnSpPr>
        <p:spPr>
          <a:xfrm>
            <a:off x="5715000" y="381000"/>
            <a:ext cx="76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707F65-12C8-4125-AA59-E0C0D35BC75F}"/>
              </a:ext>
            </a:extLst>
          </p:cNvPr>
          <p:cNvCxnSpPr>
            <a:cxnSpLocks/>
          </p:cNvCxnSpPr>
          <p:nvPr/>
        </p:nvCxnSpPr>
        <p:spPr>
          <a:xfrm>
            <a:off x="5715000" y="2590800"/>
            <a:ext cx="76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BAC302-A21C-4299-A0C3-6119C898ECF0}"/>
              </a:ext>
            </a:extLst>
          </p:cNvPr>
          <p:cNvCxnSpPr>
            <a:cxnSpLocks/>
          </p:cNvCxnSpPr>
          <p:nvPr/>
        </p:nvCxnSpPr>
        <p:spPr>
          <a:xfrm>
            <a:off x="2133600" y="3200400"/>
            <a:ext cx="35814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B33EFF9-255E-4DF5-88CC-D75A3AE47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913" y="3505200"/>
            <a:ext cx="2595558" cy="297179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187DC8A-F2CE-43C2-A062-732815A0F0A5}"/>
              </a:ext>
            </a:extLst>
          </p:cNvPr>
          <p:cNvSpPr txBox="1"/>
          <p:nvPr/>
        </p:nvSpPr>
        <p:spPr>
          <a:xfrm>
            <a:off x="304806" y="4200435"/>
            <a:ext cx="4648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Before latch red color line is data bus, Data bus only carries data not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After latch it becomes port , So latch is used to store data</a:t>
            </a:r>
          </a:p>
        </p:txBody>
      </p:sp>
    </p:spTree>
    <p:extLst>
      <p:ext uri="{BB962C8B-B14F-4D97-AF65-F5344CB8AC3E}">
        <p14:creationId xmlns:p14="http://schemas.microsoft.com/office/powerpoint/2010/main" val="1556391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6C76A6-16C5-4E04-8028-19891C849BDE}"/>
              </a:ext>
            </a:extLst>
          </p:cNvPr>
          <p:cNvSpPr/>
          <p:nvPr/>
        </p:nvSpPr>
        <p:spPr>
          <a:xfrm>
            <a:off x="685800" y="990600"/>
            <a:ext cx="898740" cy="271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8051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60CB75-21FB-4587-AD55-3705D93E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78792"/>
              </p:ext>
            </p:extLst>
          </p:nvPr>
        </p:nvGraphicFramePr>
        <p:xfrm>
          <a:off x="3657436" y="884407"/>
          <a:ext cx="1448128" cy="2926080"/>
        </p:xfrm>
        <a:graphic>
          <a:graphicData uri="http://schemas.openxmlformats.org/drawingml/2006/table">
            <a:tbl>
              <a:tblPr firstRow="1" bandRow="1"/>
              <a:tblGrid>
                <a:gridCol w="724064">
                  <a:extLst>
                    <a:ext uri="{9D8B030D-6E8A-4147-A177-3AD203B41FA5}">
                      <a16:colId xmlns:a16="http://schemas.microsoft.com/office/drawing/2014/main" val="818783458"/>
                    </a:ext>
                  </a:extLst>
                </a:gridCol>
                <a:gridCol w="724064">
                  <a:extLst>
                    <a:ext uri="{9D8B030D-6E8A-4147-A177-3AD203B41FA5}">
                      <a16:colId xmlns:a16="http://schemas.microsoft.com/office/drawing/2014/main" val="34776289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792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905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597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8950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839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800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49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9956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BCC442B-5014-4F83-9D14-9054B875A2C1}"/>
              </a:ext>
            </a:extLst>
          </p:cNvPr>
          <p:cNvSpPr/>
          <p:nvPr/>
        </p:nvSpPr>
        <p:spPr>
          <a:xfrm>
            <a:off x="6029783" y="3757713"/>
            <a:ext cx="76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EXT</a:t>
            </a:r>
          </a:p>
          <a:p>
            <a:pPr algn="ctr"/>
            <a:r>
              <a:rPr lang="en-US" b="1">
                <a:solidFill>
                  <a:srgbClr val="FF0000"/>
                </a:solidFill>
              </a:rPr>
              <a:t>ROM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FEB80D-B66F-4608-9CF2-1064E2BAE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58996"/>
              </p:ext>
            </p:extLst>
          </p:nvPr>
        </p:nvGraphicFramePr>
        <p:xfrm>
          <a:off x="5638800" y="896976"/>
          <a:ext cx="1448128" cy="2926080"/>
        </p:xfrm>
        <a:graphic>
          <a:graphicData uri="http://schemas.openxmlformats.org/drawingml/2006/table">
            <a:tbl>
              <a:tblPr firstRow="1" bandRow="1"/>
              <a:tblGrid>
                <a:gridCol w="724064">
                  <a:extLst>
                    <a:ext uri="{9D8B030D-6E8A-4147-A177-3AD203B41FA5}">
                      <a16:colId xmlns:a16="http://schemas.microsoft.com/office/drawing/2014/main" val="818783458"/>
                    </a:ext>
                  </a:extLst>
                </a:gridCol>
                <a:gridCol w="724064">
                  <a:extLst>
                    <a:ext uri="{9D8B030D-6E8A-4147-A177-3AD203B41FA5}">
                      <a16:colId xmlns:a16="http://schemas.microsoft.com/office/drawing/2014/main" val="34776289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792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905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597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8950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839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800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49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9956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977E62-9D3E-4A1A-B6DC-97E49EBDAA90}"/>
              </a:ext>
            </a:extLst>
          </p:cNvPr>
          <p:cNvSpPr/>
          <p:nvPr/>
        </p:nvSpPr>
        <p:spPr>
          <a:xfrm>
            <a:off x="3952581" y="3735717"/>
            <a:ext cx="76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EXT</a:t>
            </a:r>
          </a:p>
          <a:p>
            <a:pPr algn="ctr"/>
            <a:r>
              <a:rPr lang="en-US" b="1">
                <a:solidFill>
                  <a:srgbClr val="FF0000"/>
                </a:solidFill>
              </a:rPr>
              <a:t>RAM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A5EC0D-D8B5-4F5E-90BE-5156631C0EBC}"/>
              </a:ext>
            </a:extLst>
          </p:cNvPr>
          <p:cNvCxnSpPr/>
          <p:nvPr/>
        </p:nvCxnSpPr>
        <p:spPr>
          <a:xfrm>
            <a:off x="1584540" y="2347447"/>
            <a:ext cx="2072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FA6852-D6CF-40C1-8BF4-20DFFD5CF07D}"/>
              </a:ext>
            </a:extLst>
          </p:cNvPr>
          <p:cNvCxnSpPr/>
          <p:nvPr/>
        </p:nvCxnSpPr>
        <p:spPr>
          <a:xfrm>
            <a:off x="1233892" y="381000"/>
            <a:ext cx="51312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A5EC0D-D8B5-4F5E-90BE-5156631C0EBC}"/>
              </a:ext>
            </a:extLst>
          </p:cNvPr>
          <p:cNvCxnSpPr/>
          <p:nvPr/>
        </p:nvCxnSpPr>
        <p:spPr>
          <a:xfrm>
            <a:off x="1233892" y="3810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A5EC0D-D8B5-4F5E-90BE-5156631C0EBC}"/>
              </a:ext>
            </a:extLst>
          </p:cNvPr>
          <p:cNvCxnSpPr>
            <a:endCxn id="5" idx="0"/>
          </p:cNvCxnSpPr>
          <p:nvPr/>
        </p:nvCxnSpPr>
        <p:spPr>
          <a:xfrm>
            <a:off x="6362864" y="381000"/>
            <a:ext cx="0" cy="515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FFA224C-F1C4-423F-BE1F-20A7CB440604}"/>
              </a:ext>
            </a:extLst>
          </p:cNvPr>
          <p:cNvSpPr/>
          <p:nvPr/>
        </p:nvSpPr>
        <p:spPr>
          <a:xfrm>
            <a:off x="2438399" y="46039"/>
            <a:ext cx="15141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     PSEN  = 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F67E59-DD39-4308-B61D-48C16D1049CF}"/>
              </a:ext>
            </a:extLst>
          </p:cNvPr>
          <p:cNvCxnSpPr/>
          <p:nvPr/>
        </p:nvCxnSpPr>
        <p:spPr>
          <a:xfrm>
            <a:off x="2784331" y="49900"/>
            <a:ext cx="3539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FFA224C-F1C4-423F-BE1F-20A7CB440604}"/>
              </a:ext>
            </a:extLst>
          </p:cNvPr>
          <p:cNvSpPr/>
          <p:nvPr/>
        </p:nvSpPr>
        <p:spPr>
          <a:xfrm>
            <a:off x="1624053" y="2438400"/>
            <a:ext cx="15141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     RD  = 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F67E59-DD39-4308-B61D-48C16D1049CF}"/>
              </a:ext>
            </a:extLst>
          </p:cNvPr>
          <p:cNvCxnSpPr/>
          <p:nvPr/>
        </p:nvCxnSpPr>
        <p:spPr>
          <a:xfrm>
            <a:off x="1904073" y="2479650"/>
            <a:ext cx="3539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0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828800" y="685800"/>
            <a:ext cx="4815417" cy="4734541"/>
            <a:chOff x="1828800" y="685800"/>
            <a:chExt cx="5334000" cy="5257800"/>
          </a:xfrm>
        </p:grpSpPr>
        <p:sp>
          <p:nvSpPr>
            <p:cNvPr id="4" name="Rectangle 3"/>
            <p:cNvSpPr/>
            <p:nvPr/>
          </p:nvSpPr>
          <p:spPr>
            <a:xfrm>
              <a:off x="1828800" y="685800"/>
              <a:ext cx="5334000" cy="5257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82277" y="1588662"/>
              <a:ext cx="1447800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81600" y="1295400"/>
              <a:ext cx="1447800" cy="2971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838200"/>
              <a:ext cx="1447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09800" y="4724400"/>
              <a:ext cx="3200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62600" y="1524000"/>
              <a:ext cx="656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ROM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2895600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RAM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62561" y="2087580"/>
              <a:ext cx="1096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Processor</a:t>
              </a:r>
            </a:p>
          </p:txBody>
        </p:sp>
        <p:cxnSp>
          <p:nvCxnSpPr>
            <p:cNvPr id="21" name="Straight Connector 20"/>
            <p:cNvCxnSpPr>
              <a:stCxn id="6" idx="1"/>
              <a:endCxn id="6" idx="3"/>
            </p:cNvCxnSpPr>
            <p:nvPr/>
          </p:nvCxnSpPr>
          <p:spPr>
            <a:xfrm rot="10800000" flipH="1">
              <a:off x="5181600" y="2781300"/>
              <a:ext cx="1447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257800" y="2057400"/>
              <a:ext cx="1466557" cy="649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   Programs</a:t>
              </a:r>
            </a:p>
            <a:p>
              <a:r>
                <a:rPr lang="en-US" sz="1600" b="1">
                  <a:solidFill>
                    <a:srgbClr val="FF0000"/>
                  </a:solidFill>
                </a:rPr>
                <a:t>       </a:t>
              </a:r>
              <a:r>
                <a:rPr lang="en-US" sz="1600" b="1">
                  <a:solidFill>
                    <a:srgbClr val="002060"/>
                  </a:solidFill>
                </a:rPr>
                <a:t>4 KB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10200" y="3449509"/>
              <a:ext cx="1723710" cy="922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   Data</a:t>
              </a:r>
            </a:p>
            <a:p>
              <a:r>
                <a:rPr lang="en-US" sz="1600" b="1">
                  <a:solidFill>
                    <a:srgbClr val="002060"/>
                  </a:solidFill>
                </a:rPr>
                <a:t>128 Bytes</a:t>
              </a:r>
            </a:p>
            <a:p>
              <a:endParaRPr 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02757" y="4920865"/>
              <a:ext cx="10278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I/O ports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86400" y="4724400"/>
              <a:ext cx="1524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87879" y="5029200"/>
              <a:ext cx="7296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Timer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318186" y="2284256"/>
            <a:ext cx="1323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       8 bit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2442634" y="5150128"/>
            <a:ext cx="304800" cy="83820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Up-Down Arrow 21"/>
          <p:cNvSpPr/>
          <p:nvPr/>
        </p:nvSpPr>
        <p:spPr>
          <a:xfrm>
            <a:off x="3022442" y="5150128"/>
            <a:ext cx="304800" cy="83820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Up-Down Arrow 22"/>
          <p:cNvSpPr/>
          <p:nvPr/>
        </p:nvSpPr>
        <p:spPr>
          <a:xfrm>
            <a:off x="3591890" y="5158196"/>
            <a:ext cx="304800" cy="83820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Up-Down Arrow 23"/>
          <p:cNvSpPr/>
          <p:nvPr/>
        </p:nvSpPr>
        <p:spPr>
          <a:xfrm>
            <a:off x="4171698" y="5158196"/>
            <a:ext cx="304800" cy="83820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2347913" y="6048396"/>
            <a:ext cx="494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 P0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27721" y="6071131"/>
            <a:ext cx="494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 P1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55446" y="6076419"/>
            <a:ext cx="494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 P2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76977" y="6071131"/>
            <a:ext cx="494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 P3</a:t>
            </a:r>
            <a:endParaRPr lang="en-US" sz="1600" b="1">
              <a:solidFill>
                <a:srgbClr val="00206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347913" y="5420341"/>
            <a:ext cx="494243" cy="317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798014" y="5458871"/>
            <a:ext cx="739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2060"/>
                </a:solidFill>
              </a:rPr>
              <a:t> 8 bit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60737" y="5113831"/>
            <a:ext cx="1323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2060"/>
                </a:solidFill>
              </a:rPr>
              <a:t>     2, 16 bit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62110" y="684625"/>
            <a:ext cx="1323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8051</a:t>
            </a:r>
            <a:endParaRPr lang="en-US" sz="2800" b="1">
              <a:solidFill>
                <a:srgbClr val="00206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66328" y="3356650"/>
            <a:ext cx="1375833" cy="823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347057" y="3562070"/>
            <a:ext cx="1156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Serial port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277316" y="3572956"/>
            <a:ext cx="9890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1301621" y="3966113"/>
            <a:ext cx="938626" cy="8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35887" y="3811034"/>
            <a:ext cx="5827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TXD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80908" y="3465691"/>
            <a:ext cx="5827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RXD</a:t>
            </a:r>
            <a:endParaRPr lang="en-US" sz="16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86" y="376833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5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0" y="2514600"/>
            <a:ext cx="4800600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Pin Diagram of 8051</a:t>
            </a:r>
          </a:p>
          <a:p>
            <a:r>
              <a:rPr lang="en-US"/>
              <a:t>(40 pins)</a:t>
            </a:r>
          </a:p>
        </p:txBody>
      </p:sp>
    </p:spTree>
    <p:extLst>
      <p:ext uri="{BB962C8B-B14F-4D97-AF65-F5344CB8AC3E}">
        <p14:creationId xmlns:p14="http://schemas.microsoft.com/office/powerpoint/2010/main" val="265579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800" y="533400"/>
            <a:ext cx="2514600" cy="6111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9166" y="823385"/>
            <a:ext cx="1159867" cy="647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9166" y="1147124"/>
            <a:ext cx="1323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       8 bit</a:t>
            </a:r>
            <a:endParaRPr lang="en-US" sz="1600" b="1">
              <a:solidFill>
                <a:srgbClr val="00206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85058" y="4008273"/>
            <a:ext cx="1323975" cy="1136350"/>
            <a:chOff x="3942258" y="4160673"/>
            <a:chExt cx="1323975" cy="1136350"/>
          </a:xfrm>
        </p:grpSpPr>
        <p:sp>
          <p:nvSpPr>
            <p:cNvPr id="7" name="Rectangle 6"/>
            <p:cNvSpPr/>
            <p:nvPr/>
          </p:nvSpPr>
          <p:spPr>
            <a:xfrm>
              <a:off x="4235268" y="4160673"/>
              <a:ext cx="65691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INT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ROM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42258" y="4712248"/>
              <a:ext cx="13239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   Programs</a:t>
              </a:r>
            </a:p>
            <a:p>
              <a:r>
                <a:rPr lang="en-US" sz="1600" b="1">
                  <a:solidFill>
                    <a:srgbClr val="FF0000"/>
                  </a:solidFill>
                </a:rPr>
                <a:t>       </a:t>
              </a:r>
              <a:r>
                <a:rPr lang="en-US" sz="1600" b="1">
                  <a:solidFill>
                    <a:srgbClr val="002060"/>
                  </a:solidFill>
                </a:rPr>
                <a:t>4 KB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06365" y="4228615"/>
              <a:ext cx="922835" cy="106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57600" y="5181600"/>
            <a:ext cx="1556127" cy="1462810"/>
            <a:chOff x="4191000" y="5334000"/>
            <a:chExt cx="1556127" cy="1462810"/>
          </a:xfrm>
        </p:grpSpPr>
        <p:sp>
          <p:nvSpPr>
            <p:cNvPr id="8" name="Rectangle 7"/>
            <p:cNvSpPr/>
            <p:nvPr/>
          </p:nvSpPr>
          <p:spPr>
            <a:xfrm>
              <a:off x="4305075" y="5334000"/>
              <a:ext cx="6399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INT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RAM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91000" y="5965813"/>
              <a:ext cx="15561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   Data</a:t>
              </a:r>
            </a:p>
            <a:p>
              <a:r>
                <a:rPr lang="en-US" sz="1600" b="1">
                  <a:solidFill>
                    <a:srgbClr val="002060"/>
                  </a:solidFill>
                </a:rPr>
                <a:t>128 Bytes</a:t>
              </a:r>
            </a:p>
            <a:p>
              <a:endParaRPr 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15651" y="5416794"/>
              <a:ext cx="922835" cy="106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34691" y="609600"/>
            <a:ext cx="837109" cy="914400"/>
            <a:chOff x="2591891" y="762000"/>
            <a:chExt cx="837109" cy="9144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1891" y="986671"/>
              <a:ext cx="647700" cy="381000"/>
              <a:chOff x="228600" y="1524000"/>
              <a:chExt cx="647700" cy="381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04800" y="1638078"/>
                <a:ext cx="533400" cy="1907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66700" y="1905000"/>
                <a:ext cx="609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8600" y="1524000"/>
                <a:ext cx="609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>
              <a:off x="2896691" y="1367671"/>
              <a:ext cx="0" cy="283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96691" y="1676400"/>
              <a:ext cx="5323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896690" y="762000"/>
              <a:ext cx="5323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896690" y="762000"/>
              <a:ext cx="0" cy="224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2097651" y="306248"/>
            <a:ext cx="874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hlinkClick r:id="rId2" action="ppaction://hlinksldjump"/>
              </a:rPr>
              <a:t>XTAL 1</a:t>
            </a:r>
            <a:endParaRPr lang="en-US" sz="1600" b="1"/>
          </a:p>
        </p:txBody>
      </p:sp>
      <p:sp>
        <p:nvSpPr>
          <p:cNvPr id="32" name="Rectangle 31"/>
          <p:cNvSpPr/>
          <p:nvPr/>
        </p:nvSpPr>
        <p:spPr>
          <a:xfrm>
            <a:off x="2096005" y="1476685"/>
            <a:ext cx="874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hlinkClick r:id="rId2" action="ppaction://hlinksldjump"/>
              </a:rPr>
              <a:t>XTAL 2</a:t>
            </a:r>
            <a:endParaRPr lang="en-US" sz="1600" b="1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210891" y="2057400"/>
            <a:ext cx="7592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07663" y="1907375"/>
            <a:ext cx="874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hlinkClick r:id="rId2" action="ppaction://hlinksldjump"/>
              </a:rPr>
              <a:t>RESET</a:t>
            </a:r>
            <a:endParaRPr lang="en-US" sz="1600" b="1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242424" y="2590800"/>
            <a:ext cx="72772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40452" y="2404646"/>
            <a:ext cx="874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hlinkClick r:id="rId2" action="ppaction://hlinksldjump"/>
              </a:rPr>
              <a:t>ALE</a:t>
            </a:r>
            <a:endParaRPr lang="en-US" sz="1600" b="1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210891" y="3319973"/>
            <a:ext cx="7592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52400" y="3169948"/>
            <a:ext cx="2229411" cy="338554"/>
            <a:chOff x="609600" y="3322348"/>
            <a:chExt cx="2229411" cy="338554"/>
          </a:xfrm>
        </p:grpSpPr>
        <p:sp>
          <p:nvSpPr>
            <p:cNvPr id="41" name="Rectangle 40"/>
            <p:cNvSpPr/>
            <p:nvPr/>
          </p:nvSpPr>
          <p:spPr>
            <a:xfrm>
              <a:off x="609600" y="3322348"/>
              <a:ext cx="222941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/>
                <a:t>    (</a:t>
              </a:r>
              <a:r>
                <a:rPr lang="en-US" sz="1600" b="1">
                  <a:solidFill>
                    <a:srgbClr val="FF0000"/>
                  </a:solidFill>
                </a:rPr>
                <a:t>external access</a:t>
              </a:r>
              <a:r>
                <a:rPr lang="en-US" sz="1600" b="1"/>
                <a:t>) </a:t>
              </a:r>
              <a:r>
                <a:rPr lang="en-US" sz="1600" b="1">
                  <a:hlinkClick r:id="rId2" action="ppaction://hlinksldjump"/>
                </a:rPr>
                <a:t> </a:t>
              </a:r>
              <a:r>
                <a:rPr lang="en-US" sz="1600" b="1">
                  <a:hlinkClick r:id="rId3" action="ppaction://hlinksldjump"/>
                </a:rPr>
                <a:t>EA</a:t>
              </a:r>
              <a:endParaRPr lang="en-US" sz="1600" b="1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324100" y="3324890"/>
              <a:ext cx="3058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>
            <a:off x="2196713" y="3915998"/>
            <a:ext cx="7592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-231809" y="3765973"/>
            <a:ext cx="2471541" cy="584775"/>
            <a:chOff x="367470" y="3322348"/>
            <a:chExt cx="2471541" cy="584775"/>
          </a:xfrm>
        </p:grpSpPr>
        <p:sp>
          <p:nvSpPr>
            <p:cNvPr id="50" name="Rectangle 49"/>
            <p:cNvSpPr/>
            <p:nvPr/>
          </p:nvSpPr>
          <p:spPr>
            <a:xfrm>
              <a:off x="367470" y="3322348"/>
              <a:ext cx="247154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/>
                <a:t>         (</a:t>
              </a:r>
              <a:r>
                <a:rPr lang="en-US" sz="1600" b="1">
                  <a:solidFill>
                    <a:srgbClr val="FF0000"/>
                  </a:solidFill>
                </a:rPr>
                <a:t>Prog status         </a:t>
              </a:r>
              <a:r>
                <a:rPr lang="en-US" sz="1600" b="1">
                  <a:hlinkClick r:id="rId4" action="ppaction://hlinksldjump"/>
                </a:rPr>
                <a:t>PSEN</a:t>
              </a:r>
              <a:r>
                <a:rPr lang="en-US" sz="1600" b="1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sz="1600" b="1">
                  <a:solidFill>
                    <a:srgbClr val="FF0000"/>
                  </a:solidFill>
                </a:rPr>
                <a:t>             enable</a:t>
              </a:r>
              <a:r>
                <a:rPr lang="en-US" sz="1600" b="1"/>
                <a:t>)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2286000" y="3322348"/>
              <a:ext cx="4278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1588501" y="5012323"/>
            <a:ext cx="874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VCC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196713" y="5181600"/>
            <a:ext cx="7592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615866" y="5620802"/>
            <a:ext cx="874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GND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196713" y="5827931"/>
            <a:ext cx="7592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Up-Down Arrow 59"/>
          <p:cNvSpPr/>
          <p:nvPr/>
        </p:nvSpPr>
        <p:spPr>
          <a:xfrm rot="5400000">
            <a:off x="5772177" y="404285"/>
            <a:ext cx="304800" cy="83820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Up-Down Arrow 60"/>
          <p:cNvSpPr/>
          <p:nvPr/>
        </p:nvSpPr>
        <p:spPr>
          <a:xfrm rot="5400000">
            <a:off x="5750621" y="872371"/>
            <a:ext cx="304800" cy="83820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Up-Down Arrow 61"/>
          <p:cNvSpPr/>
          <p:nvPr/>
        </p:nvSpPr>
        <p:spPr>
          <a:xfrm rot="5400000">
            <a:off x="5750621" y="1340457"/>
            <a:ext cx="304800" cy="83820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Up-Down Arrow 62"/>
          <p:cNvSpPr/>
          <p:nvPr/>
        </p:nvSpPr>
        <p:spPr>
          <a:xfrm rot="5400000">
            <a:off x="5768925" y="1808543"/>
            <a:ext cx="304800" cy="83820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5723021" y="609600"/>
            <a:ext cx="362479" cy="385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98574" y="313472"/>
            <a:ext cx="739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 8 bit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329389" y="637231"/>
            <a:ext cx="26351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 P0.0 … PO.7  /  AD0 – AD7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322120" y="1130267"/>
            <a:ext cx="3355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 P1.0 … P1.7  /  X </a:t>
            </a:r>
            <a:r>
              <a:rPr lang="en-US" sz="1600" b="1">
                <a:solidFill>
                  <a:srgbClr val="FF0000"/>
                </a:solidFill>
              </a:rPr>
              <a:t>(no alternative)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22120" y="1613148"/>
            <a:ext cx="2745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 P2.0 … P2.7  / A15 – A 8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329390" y="2071315"/>
            <a:ext cx="2635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 P3.0 … P3.7 / Alt fun of P3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483921" y="3310634"/>
            <a:ext cx="9890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5474287" y="2895600"/>
            <a:ext cx="938626" cy="84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515893" y="3169948"/>
            <a:ext cx="58276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/>
              <a:t>TXD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489027" y="2767096"/>
            <a:ext cx="58276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/>
              <a:t>RXD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10425" y="2719378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 P3.0</a:t>
            </a:r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4820059" y="3131482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 P3.1</a:t>
            </a:r>
            <a:endParaRPr lang="en-IN"/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5466374" y="3787571"/>
            <a:ext cx="938626" cy="84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481114" y="3659067"/>
            <a:ext cx="796488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/>
              <a:t>INT 0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5455488" y="4080849"/>
            <a:ext cx="938626" cy="84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492000" y="3954691"/>
            <a:ext cx="796488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/>
              <a:t>INT 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820059" y="3576374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 P3.2</a:t>
            </a:r>
            <a:endParaRPr lang="en-IN"/>
          </a:p>
        </p:txBody>
      </p:sp>
      <p:sp>
        <p:nvSpPr>
          <p:cNvPr id="83" name="Rectangle 82"/>
          <p:cNvSpPr/>
          <p:nvPr/>
        </p:nvSpPr>
        <p:spPr>
          <a:xfrm>
            <a:off x="4820059" y="3891549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 P3.3</a:t>
            </a:r>
            <a:endParaRPr lang="en-IN"/>
          </a:p>
        </p:txBody>
      </p:sp>
      <p:sp>
        <p:nvSpPr>
          <p:cNvPr id="84" name="Rectangle 83"/>
          <p:cNvSpPr/>
          <p:nvPr/>
        </p:nvSpPr>
        <p:spPr>
          <a:xfrm>
            <a:off x="4820058" y="4381739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 P3.4</a:t>
            </a:r>
            <a:endParaRPr lang="en-IN"/>
          </a:p>
        </p:txBody>
      </p:sp>
      <p:sp>
        <p:nvSpPr>
          <p:cNvPr id="85" name="Rectangle 84"/>
          <p:cNvSpPr/>
          <p:nvPr/>
        </p:nvSpPr>
        <p:spPr>
          <a:xfrm>
            <a:off x="4820057" y="4751071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 P3.5</a:t>
            </a:r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4831146" y="5184578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 P3.6</a:t>
            </a:r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4811411" y="5566988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 P3.7</a:t>
            </a:r>
            <a:endParaRPr lang="en-IN"/>
          </a:p>
        </p:txBody>
      </p:sp>
      <p:sp>
        <p:nvSpPr>
          <p:cNvPr id="88" name="Rectangle 87"/>
          <p:cNvSpPr/>
          <p:nvPr/>
        </p:nvSpPr>
        <p:spPr>
          <a:xfrm>
            <a:off x="5512944" y="2427514"/>
            <a:ext cx="2945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Alternative functions  of P3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524657" y="4381739"/>
            <a:ext cx="48574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/>
              <a:t>T0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537538" y="4751071"/>
            <a:ext cx="48574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/>
              <a:t>T1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271608" y="5682570"/>
            <a:ext cx="874148" cy="338554"/>
            <a:chOff x="1964863" y="3322348"/>
            <a:chExt cx="874148" cy="338554"/>
          </a:xfrm>
        </p:grpSpPr>
        <p:sp>
          <p:nvSpPr>
            <p:cNvPr id="92" name="Rectangle 91"/>
            <p:cNvSpPr/>
            <p:nvPr/>
          </p:nvSpPr>
          <p:spPr>
            <a:xfrm>
              <a:off x="1964863" y="3322348"/>
              <a:ext cx="8741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/>
                <a:t>      RD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2286000" y="3322348"/>
              <a:ext cx="3058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263587" y="5215134"/>
            <a:ext cx="874148" cy="338554"/>
            <a:chOff x="1964863" y="3322348"/>
            <a:chExt cx="874148" cy="338554"/>
          </a:xfrm>
        </p:grpSpPr>
        <p:sp>
          <p:nvSpPr>
            <p:cNvPr id="95" name="Rectangle 94"/>
            <p:cNvSpPr/>
            <p:nvPr/>
          </p:nvSpPr>
          <p:spPr>
            <a:xfrm>
              <a:off x="1964863" y="3322348"/>
              <a:ext cx="8741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/>
                <a:t>      WR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2286000" y="3322348"/>
              <a:ext cx="3058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/>
          <p:cNvSpPr/>
          <p:nvPr/>
        </p:nvSpPr>
        <p:spPr>
          <a:xfrm>
            <a:off x="7664212" y="2962205"/>
            <a:ext cx="11749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  <a:hlinkClick r:id="rId2" action="ppaction://hlinksldjump"/>
              </a:rPr>
              <a:t>Serial port</a:t>
            </a:r>
            <a:endParaRPr lang="en-US" sz="1600" b="1">
              <a:solidFill>
                <a:srgbClr val="7030A0"/>
              </a:solidFill>
            </a:endParaRPr>
          </a:p>
        </p:txBody>
      </p:sp>
      <p:sp>
        <p:nvSpPr>
          <p:cNvPr id="98" name="Left Brace 97"/>
          <p:cNvSpPr/>
          <p:nvPr/>
        </p:nvSpPr>
        <p:spPr>
          <a:xfrm flipH="1">
            <a:off x="7264646" y="2848959"/>
            <a:ext cx="237780" cy="5334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Left Brace 98"/>
          <p:cNvSpPr/>
          <p:nvPr/>
        </p:nvSpPr>
        <p:spPr>
          <a:xfrm flipH="1">
            <a:off x="7256598" y="3677983"/>
            <a:ext cx="237780" cy="5334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7523558" y="3746517"/>
            <a:ext cx="1696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External h/w </a:t>
            </a:r>
            <a:r>
              <a:rPr lang="en-US" sz="1600" b="1" err="1">
                <a:solidFill>
                  <a:srgbClr val="7030A0"/>
                </a:solidFill>
              </a:rPr>
              <a:t>ints</a:t>
            </a:r>
            <a:endParaRPr lang="en-US" sz="1600" b="1">
              <a:solidFill>
                <a:srgbClr val="7030A0"/>
              </a:solidFill>
            </a:endParaRPr>
          </a:p>
          <a:p>
            <a:r>
              <a:rPr lang="en-US" sz="1600" b="1">
                <a:solidFill>
                  <a:srgbClr val="FF0000"/>
                </a:solidFill>
              </a:rPr>
              <a:t>Ex. Playing game and call occurs</a:t>
            </a:r>
          </a:p>
        </p:txBody>
      </p:sp>
      <p:sp>
        <p:nvSpPr>
          <p:cNvPr id="101" name="Left Brace 100"/>
          <p:cNvSpPr/>
          <p:nvPr/>
        </p:nvSpPr>
        <p:spPr>
          <a:xfrm flipH="1">
            <a:off x="7026866" y="4462823"/>
            <a:ext cx="237780" cy="5334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7277602" y="4654604"/>
            <a:ext cx="16966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  <a:hlinkClick r:id="rId2" action="ppaction://hlinksldjump"/>
              </a:rPr>
              <a:t>Timer CLK </a:t>
            </a:r>
            <a:r>
              <a:rPr lang="en-US" sz="1600" b="1" err="1">
                <a:solidFill>
                  <a:srgbClr val="7030A0"/>
                </a:solidFill>
                <a:hlinkClick r:id="rId2" action="ppaction://hlinksldjump"/>
              </a:rPr>
              <a:t>i</a:t>
            </a:r>
            <a:r>
              <a:rPr lang="en-US" sz="1600" b="1">
                <a:solidFill>
                  <a:srgbClr val="7030A0"/>
                </a:solidFill>
                <a:hlinkClick r:id="rId2" action="ppaction://hlinksldjump"/>
              </a:rPr>
              <a:t>/p  </a:t>
            </a:r>
            <a:endParaRPr lang="en-US" sz="1600" b="1">
              <a:solidFill>
                <a:srgbClr val="7030A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 flipV="1">
            <a:off x="5466374" y="4550556"/>
            <a:ext cx="938626" cy="84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5510353" y="4899031"/>
            <a:ext cx="938626" cy="84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473035" y="5369244"/>
            <a:ext cx="9890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83921" y="5803552"/>
            <a:ext cx="9890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401" y="711504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8051 gets clock here</a:t>
            </a:r>
          </a:p>
          <a:p>
            <a:r>
              <a:rPr lang="en-US" sz="1600" b="1">
                <a:solidFill>
                  <a:srgbClr val="7030A0"/>
                </a:solidFill>
              </a:rPr>
              <a:t>              </a:t>
            </a:r>
            <a:r>
              <a:rPr lang="en-US" sz="1600" b="1">
                <a:solidFill>
                  <a:srgbClr val="FF0000"/>
                </a:solidFill>
              </a:rPr>
              <a:t>12 MHz</a:t>
            </a:r>
          </a:p>
          <a:p>
            <a:r>
              <a:rPr lang="en-US" sz="1600" b="1">
                <a:solidFill>
                  <a:srgbClr val="FF0000"/>
                </a:solidFill>
              </a:rPr>
              <a:t>(12 millions per seconds)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745210" y="6155228"/>
            <a:ext cx="1086556" cy="605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EXT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914922" y="6155228"/>
            <a:ext cx="1086556" cy="605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EXT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462D959-15CD-4D9D-B010-78BBA3F8E2DA}"/>
              </a:ext>
            </a:extLst>
          </p:cNvPr>
          <p:cNvSpPr/>
          <p:nvPr/>
        </p:nvSpPr>
        <p:spPr>
          <a:xfrm>
            <a:off x="6303044" y="272920"/>
            <a:ext cx="14467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  <a:hlinkClick r:id="rId5" action="ppaction://hlinksldjump"/>
              </a:rPr>
              <a:t>parallel port</a:t>
            </a:r>
            <a:endParaRPr lang="en-US" sz="1600" b="1">
              <a:solidFill>
                <a:srgbClr val="7030A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7EE24A8-3125-47A9-9789-7D2227F14F58}"/>
              </a:ext>
            </a:extLst>
          </p:cNvPr>
          <p:cNvSpPr/>
          <p:nvPr/>
        </p:nvSpPr>
        <p:spPr>
          <a:xfrm>
            <a:off x="7749813" y="255275"/>
            <a:ext cx="14467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Alternate pins</a:t>
            </a:r>
          </a:p>
        </p:txBody>
      </p:sp>
    </p:spTree>
    <p:extLst>
      <p:ext uri="{BB962C8B-B14F-4D97-AF65-F5344CB8AC3E}">
        <p14:creationId xmlns:p14="http://schemas.microsoft.com/office/powerpoint/2010/main" val="97932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E6C8D1-254E-4BD2-938E-97ED4D60829E}"/>
              </a:ext>
            </a:extLst>
          </p:cNvPr>
          <p:cNvSpPr txBox="1"/>
          <p:nvPr/>
        </p:nvSpPr>
        <p:spPr>
          <a:xfrm>
            <a:off x="228600" y="304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XTAL 1 &amp; XTAL 2(crystal oscillator pins ): </a:t>
            </a:r>
            <a:r>
              <a:rPr lang="en-IN"/>
              <a:t>As VCC apply crystal start oscillating i.e. it gives continuous 0 and 1 i.e. clock pulses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6C8D1-254E-4BD2-938E-97ED4D60829E}"/>
              </a:ext>
            </a:extLst>
          </p:cNvPr>
          <p:cNvSpPr txBox="1"/>
          <p:nvPr/>
        </p:nvSpPr>
        <p:spPr>
          <a:xfrm>
            <a:off x="228600" y="951131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RESET :</a:t>
            </a:r>
            <a:r>
              <a:rPr lang="en-IN"/>
              <a:t> This pin is used to reset the 8051. it only reset RAM not 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6C8D1-254E-4BD2-938E-97ED4D60829E}"/>
              </a:ext>
            </a:extLst>
          </p:cNvPr>
          <p:cNvSpPr txBox="1"/>
          <p:nvPr/>
        </p:nvSpPr>
        <p:spPr>
          <a:xfrm>
            <a:off x="228600" y="1412796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ALE :</a:t>
            </a:r>
            <a:r>
              <a:rPr lang="en-IN"/>
              <a:t> 8051 has 16 bit address bus and 8 bit data bus. When ALE = 0 , AD0-AD7 work as data bus and when ALE = 1 this lines work as a address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64ED20-90CB-4599-BF6B-0BB177362E87}"/>
              </a:ext>
            </a:extLst>
          </p:cNvPr>
          <p:cNvSpPr/>
          <p:nvPr/>
        </p:nvSpPr>
        <p:spPr>
          <a:xfrm>
            <a:off x="7924800" y="6250782"/>
            <a:ext cx="1110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hlinkClick r:id="rId2" action="ppaction://hlinksldjump"/>
              </a:rPr>
              <a:t>BACK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39B60-81F1-4B4F-8BA8-2DC57859CBD4}"/>
              </a:ext>
            </a:extLst>
          </p:cNvPr>
          <p:cNvSpPr txBox="1"/>
          <p:nvPr/>
        </p:nvSpPr>
        <p:spPr>
          <a:xfrm>
            <a:off x="228600" y="2159224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Serial port :</a:t>
            </a:r>
            <a:r>
              <a:rPr lang="en-IN"/>
              <a:t>        bit by bit transfer / on bit at a time</a:t>
            </a:r>
          </a:p>
          <a:p>
            <a:r>
              <a:rPr lang="en-IN"/>
              <a:t>                             example : mic, telephone</a:t>
            </a:r>
          </a:p>
          <a:p>
            <a:endParaRPr lang="en-IN"/>
          </a:p>
          <a:p>
            <a:r>
              <a:rPr lang="en-IN"/>
              <a:t>Disadv : slower than parallel port</a:t>
            </a:r>
          </a:p>
          <a:p>
            <a:r>
              <a:rPr lang="en-IN"/>
              <a:t>Adv:       cheaper, cost less than parallel port</a:t>
            </a:r>
          </a:p>
          <a:p>
            <a:endParaRPr lang="en-IN"/>
          </a:p>
          <a:p>
            <a:r>
              <a:rPr lang="en-IN"/>
              <a:t>TXD : To transfer data    RXD : To receive data</a:t>
            </a:r>
          </a:p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930F99-52E9-4E6D-BEFA-F191AC334FCF}"/>
              </a:ext>
            </a:extLst>
          </p:cNvPr>
          <p:cNvSpPr/>
          <p:nvPr/>
        </p:nvSpPr>
        <p:spPr>
          <a:xfrm>
            <a:off x="152400" y="2059127"/>
            <a:ext cx="5257800" cy="230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183F7C-E010-49BF-A03F-E84941AC4588}"/>
              </a:ext>
            </a:extLst>
          </p:cNvPr>
          <p:cNvSpPr/>
          <p:nvPr/>
        </p:nvSpPr>
        <p:spPr>
          <a:xfrm>
            <a:off x="164184" y="4347841"/>
            <a:ext cx="52460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Timer: </a:t>
            </a:r>
          </a:p>
          <a:p>
            <a:pPr marL="342900" indent="-342900">
              <a:buAutoNum type="arabicPeriod"/>
            </a:pPr>
            <a:r>
              <a:rPr lang="en-IN"/>
              <a:t>There are 2 ,16 bit timers are available in 8051</a:t>
            </a:r>
          </a:p>
          <a:p>
            <a:pPr marL="342900" indent="-342900">
              <a:buAutoNum type="arabicPeriod"/>
            </a:pPr>
            <a:r>
              <a:rPr lang="en-IN"/>
              <a:t>Timers are used to generate a delay by counting</a:t>
            </a:r>
          </a:p>
          <a:p>
            <a:pPr marL="342900" indent="-342900">
              <a:buAutoNum type="arabicPeriod"/>
            </a:pPr>
            <a:r>
              <a:rPr lang="en-IN"/>
              <a:t>To count timer requires clock pulses(to triggered)</a:t>
            </a:r>
          </a:p>
          <a:p>
            <a:pPr marL="342900" indent="-342900">
              <a:buAutoNum type="arabicPeriod"/>
            </a:pPr>
            <a:r>
              <a:rPr lang="en-IN"/>
              <a:t>T0 and T1 are used to give clock pulses to the timer</a:t>
            </a:r>
          </a:p>
          <a:p>
            <a:pPr marL="342900" indent="-342900">
              <a:buAutoNum type="arabicPeriod"/>
            </a:pPr>
            <a:r>
              <a:rPr lang="en-IN"/>
              <a:t>Oscillator </a:t>
            </a:r>
            <a:r>
              <a:rPr lang="en-IN" err="1"/>
              <a:t>clk</a:t>
            </a:r>
            <a:r>
              <a:rPr lang="en-IN"/>
              <a:t> is not used for timer because </a:t>
            </a:r>
            <a:r>
              <a:rPr lang="en-IN" err="1"/>
              <a:t>clk</a:t>
            </a:r>
            <a:r>
              <a:rPr lang="en-IN"/>
              <a:t> </a:t>
            </a:r>
            <a:r>
              <a:rPr lang="en-IN" err="1"/>
              <a:t>freq</a:t>
            </a:r>
            <a:r>
              <a:rPr lang="en-IN"/>
              <a:t> is 12 </a:t>
            </a:r>
            <a:r>
              <a:rPr lang="en-IN" err="1"/>
              <a:t>mhz</a:t>
            </a:r>
            <a:r>
              <a:rPr lang="en-IN"/>
              <a:t> which is too fast for </a:t>
            </a:r>
            <a:r>
              <a:rPr lang="en-IN" err="1"/>
              <a:t>timer,which</a:t>
            </a:r>
            <a:r>
              <a:rPr lang="en-IN"/>
              <a:t> only used to speed up the processor  </a:t>
            </a:r>
          </a:p>
        </p:txBody>
      </p:sp>
    </p:spTree>
    <p:extLst>
      <p:ext uri="{BB962C8B-B14F-4D97-AF65-F5344CB8AC3E}">
        <p14:creationId xmlns:p14="http://schemas.microsoft.com/office/powerpoint/2010/main" val="273423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932A52-0E0B-4507-9352-1422BABF443A}"/>
              </a:ext>
            </a:extLst>
          </p:cNvPr>
          <p:cNvSpPr txBox="1"/>
          <p:nvPr/>
        </p:nvSpPr>
        <p:spPr>
          <a:xfrm>
            <a:off x="76200" y="30637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P0 to P3 Port :</a:t>
            </a:r>
          </a:p>
          <a:p>
            <a:pPr marL="342900" indent="-342900">
              <a:buAutoNum type="arabicPeriod"/>
            </a:pPr>
            <a:r>
              <a:rPr lang="en-IN"/>
              <a:t>8051 consist four parallel ports</a:t>
            </a:r>
          </a:p>
          <a:p>
            <a:pPr marL="342900" indent="-342900">
              <a:buAutoNum type="arabicPeriod"/>
            </a:pPr>
            <a:r>
              <a:rPr lang="en-IN"/>
              <a:t>All ports are </a:t>
            </a:r>
            <a:r>
              <a:rPr lang="en-IN" u="sng">
                <a:solidFill>
                  <a:srgbClr val="FF0000"/>
                </a:solidFill>
              </a:rPr>
              <a:t>bidirectional</a:t>
            </a:r>
            <a:r>
              <a:rPr lang="en-IN"/>
              <a:t> so they can be used as input or output.</a:t>
            </a:r>
          </a:p>
          <a:p>
            <a:pPr marL="342900" indent="-342900">
              <a:buAutoNum type="arabicPeriod"/>
            </a:pPr>
            <a:r>
              <a:rPr lang="en-IN"/>
              <a:t>Individual port is 8 bit so we can connect 8 devices to a single port</a:t>
            </a:r>
          </a:p>
          <a:p>
            <a:pPr marL="342900" indent="-342900">
              <a:buAutoNum type="arabicPeriod"/>
            </a:pPr>
            <a:r>
              <a:rPr lang="en-IN"/>
              <a:t>Hence we can connect total 32 devices by using 8051 port</a:t>
            </a:r>
          </a:p>
          <a:p>
            <a:pPr marL="342900" indent="-342900">
              <a:buAutoNum type="arabicPeriod"/>
            </a:pPr>
            <a:endParaRPr lang="en-IN"/>
          </a:p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DD55F-B075-4A58-82D0-4F3589907076}"/>
              </a:ext>
            </a:extLst>
          </p:cNvPr>
          <p:cNvSpPr/>
          <p:nvPr/>
        </p:nvSpPr>
        <p:spPr>
          <a:xfrm>
            <a:off x="148472" y="1600200"/>
            <a:ext cx="2556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Example for output 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E4D53-2368-4722-AAA3-E4B8BE3DA857}"/>
              </a:ext>
            </a:extLst>
          </p:cNvPr>
          <p:cNvSpPr txBox="1"/>
          <p:nvPr/>
        </p:nvSpPr>
        <p:spPr>
          <a:xfrm>
            <a:off x="147637" y="1975954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>
                <a:solidFill>
                  <a:srgbClr val="FF0000"/>
                </a:solidFill>
              </a:rPr>
              <a:t>8 LEDS </a:t>
            </a:r>
            <a:r>
              <a:rPr lang="en-IN"/>
              <a:t>are connected to any port so LEDS can be made ON or OFF(light system)      </a:t>
            </a:r>
            <a:r>
              <a:rPr lang="en-IN">
                <a:solidFill>
                  <a:srgbClr val="7030A0"/>
                </a:solidFill>
              </a:rPr>
              <a:t>from 8 LEDS we want to glow last LED then simply pass 01 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>
                <a:solidFill>
                  <a:srgbClr val="FF0000"/>
                </a:solidFill>
              </a:rPr>
              <a:t>Musical fountains </a:t>
            </a:r>
            <a:r>
              <a:rPr lang="en-IN"/>
              <a:t>: LEDS are connected to fountain jets</a:t>
            </a:r>
          </a:p>
          <a:p>
            <a:pPr marL="342900" indent="-342900">
              <a:buAutoNum type="arabicPeriod"/>
            </a:pPr>
            <a:endParaRPr lang="en-IN"/>
          </a:p>
          <a:p>
            <a:pPr marL="342900" indent="-342900">
              <a:buAutoNum type="arabicPeriod"/>
            </a:pPr>
            <a:endParaRPr lang="en-IN"/>
          </a:p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4444B-122B-440C-A591-B0DE397727A6}"/>
              </a:ext>
            </a:extLst>
          </p:cNvPr>
          <p:cNvSpPr/>
          <p:nvPr/>
        </p:nvSpPr>
        <p:spPr>
          <a:xfrm>
            <a:off x="108387" y="4627646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5"/>
            </a:pPr>
            <a:r>
              <a:rPr lang="en-IN"/>
              <a:t>All the ports are </a:t>
            </a:r>
            <a:r>
              <a:rPr lang="en-IN">
                <a:solidFill>
                  <a:srgbClr val="C00000"/>
                </a:solidFill>
              </a:rPr>
              <a:t>bit addressable </a:t>
            </a:r>
            <a:r>
              <a:rPr lang="en-IN"/>
              <a:t>(each line of port can be individually made 0 or 1)</a:t>
            </a:r>
          </a:p>
          <a:p>
            <a:r>
              <a:rPr lang="en-IN"/>
              <a:t>       </a:t>
            </a:r>
            <a:r>
              <a:rPr lang="en-IN" b="1" u="sng"/>
              <a:t>example </a:t>
            </a:r>
            <a:r>
              <a:rPr lang="en-IN"/>
              <a:t>:   8 Fans are connected with 8 lines of any port of 8051, individually    </a:t>
            </a:r>
          </a:p>
          <a:p>
            <a:r>
              <a:rPr lang="en-IN"/>
              <a:t>                            single fan can be on or off without disturbing others.</a:t>
            </a:r>
          </a:p>
          <a:p>
            <a:r>
              <a:rPr lang="en-IN"/>
              <a:t>       </a:t>
            </a:r>
          </a:p>
          <a:p>
            <a:r>
              <a:rPr lang="en-IN"/>
              <a:t>      Instructions used :   SETB, CLR</a:t>
            </a:r>
          </a:p>
          <a:p>
            <a:r>
              <a:rPr lang="en-IN"/>
              <a:t>                                          SETB P0.0</a:t>
            </a:r>
          </a:p>
          <a:p>
            <a:r>
              <a:rPr lang="en-IN"/>
              <a:t>	                         CLR P0.0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AE9F3A-F702-4EEA-917A-21FF9AF86FF7}"/>
              </a:ext>
            </a:extLst>
          </p:cNvPr>
          <p:cNvSpPr/>
          <p:nvPr/>
        </p:nvSpPr>
        <p:spPr>
          <a:xfrm>
            <a:off x="6096000" y="1654803"/>
            <a:ext cx="2413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Example for Input port: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CB4817-5E13-481E-B141-A63ED1B02139}"/>
              </a:ext>
            </a:extLst>
          </p:cNvPr>
          <p:cNvSpPr txBox="1"/>
          <p:nvPr/>
        </p:nvSpPr>
        <p:spPr>
          <a:xfrm>
            <a:off x="6096000" y="209377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/>
              <a:t>Piano </a:t>
            </a:r>
          </a:p>
          <a:p>
            <a:pPr marL="342900" indent="-342900">
              <a:buAutoNum type="arabicPeriod"/>
            </a:pPr>
            <a:endParaRPr lang="en-IN"/>
          </a:p>
          <a:p>
            <a:pPr marL="342900" indent="-342900">
              <a:buAutoNum type="arabicPeriod"/>
            </a:pPr>
            <a:endParaRPr lang="en-IN"/>
          </a:p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0232B-7411-42A2-A88B-3010A07BF9CC}"/>
              </a:ext>
            </a:extLst>
          </p:cNvPr>
          <p:cNvSpPr/>
          <p:nvPr/>
        </p:nvSpPr>
        <p:spPr>
          <a:xfrm>
            <a:off x="7924800" y="6250782"/>
            <a:ext cx="1110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hlinkClick r:id="rId2" action="ppaction://hlinksldjump"/>
              </a:rPr>
              <a:t>BACK</a:t>
            </a:r>
            <a:endParaRPr lang="en-US" sz="1600" b="1">
              <a:solidFill>
                <a:srgbClr val="00206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0544-7DF1-4BED-97BD-9B83EABC4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751488"/>
            <a:ext cx="1600200" cy="155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0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3D1D8-FB1B-4CC1-8482-3640662048DF}"/>
              </a:ext>
            </a:extLst>
          </p:cNvPr>
          <p:cNvSpPr txBox="1"/>
          <p:nvPr/>
        </p:nvSpPr>
        <p:spPr>
          <a:xfrm>
            <a:off x="76200" y="30637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EA : (External Access) : </a:t>
            </a:r>
          </a:p>
          <a:p>
            <a:pPr marL="342900" indent="-342900">
              <a:buAutoNum type="arabicPeriod"/>
            </a:pPr>
            <a:r>
              <a:rPr lang="en-IN"/>
              <a:t>8051 having internal RAM as well as external RAM </a:t>
            </a:r>
          </a:p>
          <a:p>
            <a:pPr marL="342900" indent="-342900">
              <a:buAutoNum type="arabicPeriod"/>
            </a:pPr>
            <a:r>
              <a:rPr lang="en-IN"/>
              <a:t>Internal RAM and external RAM both are works separately. Instructions for both are different </a:t>
            </a:r>
          </a:p>
          <a:p>
            <a:pPr marL="342900" indent="-342900">
              <a:buAutoNum type="arabicPeriod"/>
            </a:pPr>
            <a:r>
              <a:rPr lang="en-IN"/>
              <a:t>In case of external and Internal ROM either use both at a time or any one.</a:t>
            </a:r>
          </a:p>
          <a:p>
            <a:pPr marL="342900" indent="-342900">
              <a:buAutoNum type="arabicPeriod"/>
            </a:pPr>
            <a:r>
              <a:rPr lang="en-IN"/>
              <a:t>Whether to use internal ROM or not is the choice of programmer.</a:t>
            </a:r>
          </a:p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AD41D-DDAE-46AF-B482-8D2AFEEE55B7}"/>
              </a:ext>
            </a:extLst>
          </p:cNvPr>
          <p:cNvSpPr/>
          <p:nvPr/>
        </p:nvSpPr>
        <p:spPr>
          <a:xfrm>
            <a:off x="243692" y="2057400"/>
            <a:ext cx="1981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If we want to use internal ROM then first internal ROM comes and at the end of internal ROM external ROM begins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31172C-D018-43B6-9AD5-DB542B128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46071"/>
              </p:ext>
            </p:extLst>
          </p:nvPr>
        </p:nvGraphicFramePr>
        <p:xfrm>
          <a:off x="2241389" y="2027810"/>
          <a:ext cx="1635054" cy="1097280"/>
        </p:xfrm>
        <a:graphic>
          <a:graphicData uri="http://schemas.openxmlformats.org/drawingml/2006/table">
            <a:tbl>
              <a:tblPr firstRow="1" bandRow="1"/>
              <a:tblGrid>
                <a:gridCol w="817527">
                  <a:extLst>
                    <a:ext uri="{9D8B030D-6E8A-4147-A177-3AD203B41FA5}">
                      <a16:colId xmlns:a16="http://schemas.microsoft.com/office/drawing/2014/main" val="818783458"/>
                    </a:ext>
                  </a:extLst>
                </a:gridCol>
                <a:gridCol w="817527">
                  <a:extLst>
                    <a:ext uri="{9D8B030D-6E8A-4147-A177-3AD203B41FA5}">
                      <a16:colId xmlns:a16="http://schemas.microsoft.com/office/drawing/2014/main" val="3477628971"/>
                    </a:ext>
                  </a:extLst>
                </a:gridCol>
              </a:tblGrid>
              <a:tr h="326344">
                <a:tc>
                  <a:txBody>
                    <a:bodyPr/>
                    <a:lstStyle/>
                    <a:p>
                      <a:r>
                        <a:rPr lang="en-IN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79204"/>
                  </a:ext>
                </a:extLst>
              </a:tr>
              <a:tr h="32634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90502"/>
                  </a:ext>
                </a:extLst>
              </a:tr>
              <a:tr h="326344">
                <a:tc>
                  <a:txBody>
                    <a:bodyPr/>
                    <a:lstStyle/>
                    <a:p>
                      <a:r>
                        <a:rPr lang="en-IN"/>
                        <a:t>0FFF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5979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CB510EC-A734-4CBD-9616-D23D8BF10494}"/>
              </a:ext>
            </a:extLst>
          </p:cNvPr>
          <p:cNvSpPr/>
          <p:nvPr/>
        </p:nvSpPr>
        <p:spPr>
          <a:xfrm>
            <a:off x="4227302" y="1958283"/>
            <a:ext cx="2945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Internal ROM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801B0A-1276-4B6A-857B-DBAC850D9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09488"/>
              </p:ext>
            </p:extLst>
          </p:nvPr>
        </p:nvGraphicFramePr>
        <p:xfrm>
          <a:off x="2256315" y="3184271"/>
          <a:ext cx="1635054" cy="1097280"/>
        </p:xfrm>
        <a:graphic>
          <a:graphicData uri="http://schemas.openxmlformats.org/drawingml/2006/table">
            <a:tbl>
              <a:tblPr firstRow="1" bandRow="1"/>
              <a:tblGrid>
                <a:gridCol w="817527">
                  <a:extLst>
                    <a:ext uri="{9D8B030D-6E8A-4147-A177-3AD203B41FA5}">
                      <a16:colId xmlns:a16="http://schemas.microsoft.com/office/drawing/2014/main" val="818783458"/>
                    </a:ext>
                  </a:extLst>
                </a:gridCol>
                <a:gridCol w="817527">
                  <a:extLst>
                    <a:ext uri="{9D8B030D-6E8A-4147-A177-3AD203B41FA5}">
                      <a16:colId xmlns:a16="http://schemas.microsoft.com/office/drawing/2014/main" val="3477628971"/>
                    </a:ext>
                  </a:extLst>
                </a:gridCol>
              </a:tblGrid>
              <a:tr h="254989">
                <a:tc>
                  <a:txBody>
                    <a:bodyPr/>
                    <a:lstStyle/>
                    <a:p>
                      <a:r>
                        <a:rPr lang="en-IN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79204"/>
                  </a:ext>
                </a:extLst>
              </a:tr>
              <a:tr h="25498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90502"/>
                  </a:ext>
                </a:extLst>
              </a:tr>
              <a:tr h="254989">
                <a:tc>
                  <a:txBody>
                    <a:bodyPr/>
                    <a:lstStyle/>
                    <a:p>
                      <a:r>
                        <a:rPr lang="en-IN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597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B6E831D-792C-4708-9AE8-C019E68A321D}"/>
              </a:ext>
            </a:extLst>
          </p:cNvPr>
          <p:cNvSpPr/>
          <p:nvPr/>
        </p:nvSpPr>
        <p:spPr>
          <a:xfrm>
            <a:off x="4239086" y="3352800"/>
            <a:ext cx="2945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External ROM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13175-CB3E-4E4D-8DA2-3E07A6E0AB4F}"/>
              </a:ext>
            </a:extLst>
          </p:cNvPr>
          <p:cNvSpPr/>
          <p:nvPr/>
        </p:nvSpPr>
        <p:spPr>
          <a:xfrm>
            <a:off x="5912012" y="2658427"/>
            <a:ext cx="2945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EA =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AB6CB4-9609-441B-A0EE-691C78570357}"/>
              </a:ext>
            </a:extLst>
          </p:cNvPr>
          <p:cNvSpPr/>
          <p:nvPr/>
        </p:nvSpPr>
        <p:spPr>
          <a:xfrm>
            <a:off x="152400" y="1752601"/>
            <a:ext cx="7162800" cy="2734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221A5-639C-41DB-807D-9A6AE3C19E3E}"/>
              </a:ext>
            </a:extLst>
          </p:cNvPr>
          <p:cNvSpPr/>
          <p:nvPr/>
        </p:nvSpPr>
        <p:spPr>
          <a:xfrm>
            <a:off x="144544" y="5118907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If we want to discard </a:t>
            </a:r>
            <a:r>
              <a:rPr lang="en-IN" b="1" err="1">
                <a:solidFill>
                  <a:srgbClr val="FF0000"/>
                </a:solidFill>
              </a:rPr>
              <a:t>int</a:t>
            </a:r>
            <a:r>
              <a:rPr lang="en-IN" b="1">
                <a:solidFill>
                  <a:srgbClr val="FF0000"/>
                </a:solidFill>
              </a:rPr>
              <a:t> ROM then only external ROM can be used by making EA=0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F9DEC1B-1E48-479C-94FA-7D081C3E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89"/>
              </p:ext>
            </p:extLst>
          </p:nvPr>
        </p:nvGraphicFramePr>
        <p:xfrm>
          <a:off x="3092158" y="4621791"/>
          <a:ext cx="1600200" cy="1097280"/>
        </p:xfrm>
        <a:graphic>
          <a:graphicData uri="http://schemas.openxmlformats.org/drawingml/2006/table">
            <a:tbl>
              <a:tblPr firstRow="1" bandRow="1"/>
              <a:tblGrid>
                <a:gridCol w="800100">
                  <a:extLst>
                    <a:ext uri="{9D8B030D-6E8A-4147-A177-3AD203B41FA5}">
                      <a16:colId xmlns:a16="http://schemas.microsoft.com/office/drawing/2014/main" val="81878345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477628971"/>
                    </a:ext>
                  </a:extLst>
                </a:gridCol>
              </a:tblGrid>
              <a:tr h="271476">
                <a:tc>
                  <a:txBody>
                    <a:bodyPr/>
                    <a:lstStyle/>
                    <a:p>
                      <a:r>
                        <a:rPr lang="en-IN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79204"/>
                  </a:ext>
                </a:extLst>
              </a:tr>
              <a:tr h="2714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90502"/>
                  </a:ext>
                </a:extLst>
              </a:tr>
              <a:tr h="2714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5979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5306866-5C04-4DD5-8F28-9B7FA772BA3B}"/>
              </a:ext>
            </a:extLst>
          </p:cNvPr>
          <p:cNvSpPr/>
          <p:nvPr/>
        </p:nvSpPr>
        <p:spPr>
          <a:xfrm>
            <a:off x="4744372" y="4677476"/>
            <a:ext cx="2945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Internal ROM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53C460-16F8-41B6-8B06-BEDD2420A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8448"/>
              </p:ext>
            </p:extLst>
          </p:nvPr>
        </p:nvGraphicFramePr>
        <p:xfrm>
          <a:off x="3091269" y="5719071"/>
          <a:ext cx="1600200" cy="1097280"/>
        </p:xfrm>
        <a:graphic>
          <a:graphicData uri="http://schemas.openxmlformats.org/drawingml/2006/table">
            <a:tbl>
              <a:tblPr firstRow="1" bandRow="1"/>
              <a:tblGrid>
                <a:gridCol w="800100">
                  <a:extLst>
                    <a:ext uri="{9D8B030D-6E8A-4147-A177-3AD203B41FA5}">
                      <a16:colId xmlns:a16="http://schemas.microsoft.com/office/drawing/2014/main" val="81878345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477628971"/>
                    </a:ext>
                  </a:extLst>
                </a:gridCol>
              </a:tblGrid>
              <a:tr h="268984">
                <a:tc>
                  <a:txBody>
                    <a:bodyPr/>
                    <a:lstStyle/>
                    <a:p>
                      <a:r>
                        <a:rPr lang="en-IN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79204"/>
                  </a:ext>
                </a:extLst>
              </a:tr>
              <a:tr h="2689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90502"/>
                  </a:ext>
                </a:extLst>
              </a:tr>
              <a:tr h="2689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59797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F51F7D-E743-4BAA-81A7-767B65318DA9}"/>
              </a:ext>
            </a:extLst>
          </p:cNvPr>
          <p:cNvSpPr/>
          <p:nvPr/>
        </p:nvSpPr>
        <p:spPr>
          <a:xfrm>
            <a:off x="4760083" y="5966360"/>
            <a:ext cx="2945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External ROM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7F4ECE-D214-49AD-A869-D00E8A90CE19}"/>
              </a:ext>
            </a:extLst>
          </p:cNvPr>
          <p:cNvSpPr/>
          <p:nvPr/>
        </p:nvSpPr>
        <p:spPr>
          <a:xfrm>
            <a:off x="5925367" y="5319831"/>
            <a:ext cx="2945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EA = 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FCFA92-EFF5-4F63-9162-A41BA8C2D5AB}"/>
              </a:ext>
            </a:extLst>
          </p:cNvPr>
          <p:cNvCxnSpPr/>
          <p:nvPr/>
        </p:nvCxnSpPr>
        <p:spPr>
          <a:xfrm>
            <a:off x="2895600" y="4618337"/>
            <a:ext cx="1905000" cy="110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A902CD-8F87-470D-8841-8A697E33B6C7}"/>
              </a:ext>
            </a:extLst>
          </p:cNvPr>
          <p:cNvCxnSpPr>
            <a:cxnSpLocks/>
          </p:cNvCxnSpPr>
          <p:nvPr/>
        </p:nvCxnSpPr>
        <p:spPr>
          <a:xfrm flipH="1">
            <a:off x="2895600" y="4606592"/>
            <a:ext cx="1993316" cy="11124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3D7DDF-1E95-430B-8CEB-5BDB7933B150}"/>
              </a:ext>
            </a:extLst>
          </p:cNvPr>
          <p:cNvCxnSpPr>
            <a:cxnSpLocks/>
          </p:cNvCxnSpPr>
          <p:nvPr/>
        </p:nvCxnSpPr>
        <p:spPr>
          <a:xfrm flipH="1">
            <a:off x="6031833" y="5410200"/>
            <a:ext cx="3030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7CED0C-9E28-42A4-B824-31D2DC917701}"/>
              </a:ext>
            </a:extLst>
          </p:cNvPr>
          <p:cNvCxnSpPr>
            <a:cxnSpLocks/>
          </p:cNvCxnSpPr>
          <p:nvPr/>
        </p:nvCxnSpPr>
        <p:spPr>
          <a:xfrm flipH="1">
            <a:off x="5929709" y="2687493"/>
            <a:ext cx="3030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0CDDB-9C33-4704-A027-334B82A3B46F}"/>
              </a:ext>
            </a:extLst>
          </p:cNvPr>
          <p:cNvSpPr/>
          <p:nvPr/>
        </p:nvSpPr>
        <p:spPr>
          <a:xfrm>
            <a:off x="7924800" y="6250782"/>
            <a:ext cx="1110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hlinkClick r:id="rId2" action="ppaction://hlinksldjump"/>
              </a:rPr>
              <a:t>BACK</a:t>
            </a:r>
            <a:endParaRPr lang="en-US" sz="16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0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7B812EAD2E74D958C70E3944E9CA3" ma:contentTypeVersion="6" ma:contentTypeDescription="Create a new document." ma:contentTypeScope="" ma:versionID="90b8a831c29ce35dc1be56259b2889b1">
  <xsd:schema xmlns:xsd="http://www.w3.org/2001/XMLSchema" xmlns:xs="http://www.w3.org/2001/XMLSchema" xmlns:p="http://schemas.microsoft.com/office/2006/metadata/properties" xmlns:ns2="44866d52-1584-4d38-9e3d-4a676753bb1f" xmlns:ns3="74123a58-f83c-499b-9aec-bcef9b4d3b5d" targetNamespace="http://schemas.microsoft.com/office/2006/metadata/properties" ma:root="true" ma:fieldsID="da8d5c82e4269a6584ae14745dc2325d" ns2:_="" ns3:_="">
    <xsd:import namespace="44866d52-1584-4d38-9e3d-4a676753bb1f"/>
    <xsd:import namespace="74123a58-f83c-499b-9aec-bcef9b4d3b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66d52-1584-4d38-9e3d-4a676753bb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123a58-f83c-499b-9aec-bcef9b4d3b5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8168E7-E963-42A4-9C6E-2A597773D1B6}"/>
</file>

<file path=customXml/itemProps2.xml><?xml version="1.0" encoding="utf-8"?>
<ds:datastoreItem xmlns:ds="http://schemas.openxmlformats.org/officeDocument/2006/customXml" ds:itemID="{91BED310-E0E6-4F23-85F9-6B7C976CF1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97BECF2-A7E3-4065-B0F5-B59B7190B2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23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8051 microcontroller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8051 microcontroller</dc:title>
  <dc:creator>Lenovo</dc:creator>
  <cp:revision>2</cp:revision>
  <dcterms:created xsi:type="dcterms:W3CDTF">2018-02-21T02:58:23Z</dcterms:created>
  <dcterms:modified xsi:type="dcterms:W3CDTF">2023-11-16T13:02:51Z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0x010100E197B812EAD2E74D958C70E3944E9CA3</vt:lpwstr>
  </property>
</Properties>
</file>