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72" r:id="rId6"/>
    <p:sldId id="274" r:id="rId7"/>
    <p:sldId id="273" r:id="rId8"/>
    <p:sldId id="257" r:id="rId9"/>
    <p:sldId id="258" r:id="rId10"/>
    <p:sldId id="275" r:id="rId11"/>
    <p:sldId id="259" r:id="rId12"/>
    <p:sldId id="277" r:id="rId13"/>
    <p:sldId id="276" r:id="rId14"/>
    <p:sldId id="260" r:id="rId15"/>
    <p:sldId id="263" r:id="rId16"/>
    <p:sldId id="278" r:id="rId17"/>
    <p:sldId id="261" r:id="rId18"/>
    <p:sldId id="279" r:id="rId19"/>
    <p:sldId id="280" r:id="rId20"/>
    <p:sldId id="281" r:id="rId21"/>
    <p:sldId id="262" r:id="rId22"/>
    <p:sldId id="264" r:id="rId23"/>
    <p:sldId id="265" r:id="rId24"/>
    <p:sldId id="282" r:id="rId25"/>
    <p:sldId id="284" r:id="rId26"/>
    <p:sldId id="285" r:id="rId27"/>
    <p:sldId id="286" r:id="rId28"/>
    <p:sldId id="287" r:id="rId29"/>
    <p:sldId id="288" r:id="rId30"/>
    <p:sldId id="289" r:id="rId31"/>
    <p:sldId id="290" r:id="rId32"/>
    <p:sldId id="267" r:id="rId33"/>
    <p:sldId id="268" r:id="rId34"/>
    <p:sldId id="291" r:id="rId35"/>
    <p:sldId id="271" r:id="rId36"/>
    <p:sldId id="292" r:id="rId37"/>
    <p:sldId id="293" r:id="rId38"/>
    <p:sldId id="294" r:id="rId39"/>
    <p:sldId id="295" r:id="rId40"/>
    <p:sldId id="296" r:id="rId41"/>
    <p:sldId id="297" r:id="rId42"/>
    <p:sldId id="298" r:id="rId43"/>
    <p:sldId id="300" r:id="rId44"/>
    <p:sldId id="301" r:id="rId45"/>
    <p:sldId id="303" r:id="rId46"/>
    <p:sldId id="304"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760062-B497-4613-A221-E13AE94058EA}" v="19" dt="2021-10-04T07:51:25.421"/>
    <p1510:client id="{0A76D817-2BB2-47F8-B759-648C925D0A32}" v="1" dt="2023-11-15T03:00:10.342"/>
    <p1510:client id="{0B2CB832-9376-40F4-A2E3-5205B2A838FC}" v="2" dt="2021-09-30T14:39:53.742"/>
    <p1510:client id="{190CDB3B-5C14-4263-8189-23C7FF7461A9}" v="2" dt="2021-10-12T03:16:54.916"/>
    <p1510:client id="{2491B07F-EB11-4244-B2E6-D9A17179732C}" v="2" dt="2023-09-09T09:04:07.395"/>
    <p1510:client id="{3BE431C8-8BDC-4669-99AB-E0BF0D271DA3}" v="8" dt="2023-09-11T12:53:25.031"/>
    <p1510:client id="{3EF0D8B5-FBC2-4006-89CF-B36E037CBAB9}" v="2" dt="2021-10-05T06:49:03.680"/>
    <p1510:client id="{46EB18E9-1350-4E35-845F-6EB82E14F68B}" v="4" dt="2023-09-04T16:08:19.795"/>
    <p1510:client id="{5040E40E-F0B6-42EC-A0C1-514C43042A21}" v="1" dt="2023-11-15T03:22:41.154"/>
    <p1510:client id="{60A42529-F35B-40D3-807E-74DF924274E7}" v="58" dt="2023-09-11T07:43:17.775"/>
    <p1510:client id="{64A55A0C-D982-BA3B-3A74-DF739CBDAA59}" v="2" dt="2023-09-11T08:15:05.431"/>
    <p1510:client id="{70BE2563-747B-4B9D-9F62-F06C5FE2CE00}" v="1" dt="2021-09-15T04:50:42.780"/>
    <p1510:client id="{7625E961-AF9B-4B25-AF1A-50D2EDE794F1}" v="2" dt="2023-09-11T10:53:02.413"/>
    <p1510:client id="{88ABC10A-5898-40B8-BDEA-5C85C9F50681}" vWet="2" dt="2021-10-11T13:42:06.318"/>
    <p1510:client id="{8A4B321A-A05C-46D3-AEA5-4451392D16A3}" v="1" dt="2023-09-09T04:58:35.724"/>
    <p1510:client id="{9D5D6189-40E7-44D7-808F-A3230C753F1F}" v="1" dt="2023-11-06T10:18:16.423"/>
    <p1510:client id="{ACF5E642-C4D0-4E06-B49B-F3174F4C50A7}" v="2" dt="2023-09-09T10:02:00.257"/>
    <p1510:client id="{C66C87D3-9401-4D3A-8C61-623E0D761B73}" v="1" dt="2021-09-25T15:39:13.590"/>
    <p1510:client id="{CA6D638D-8F81-4638-B8F9-20E725D7AE3A}" v="3" dt="2023-11-16T08:01:16.493"/>
    <p1510:client id="{D549DF21-7750-43A6-AF97-1BE7CF426124}" v="3" dt="2021-10-11T14:01:41.365"/>
    <p1510:client id="{F14A6137-E7A8-4B84-ACEB-781AFE1C479C}" v="1" dt="2023-09-08T16:41:04.0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DANT CHAVAN- 57480210030" userId="S::vedant.chavan30@svkmmumbai.onmicrosoft.com::98d810c0-cf85-4642-acf9-3b1e2ea6307c" providerId="AD" clId="Web-{0A76D817-2BB2-47F8-B759-648C925D0A32}"/>
    <pc:docChg chg="sldOrd">
      <pc:chgData name="VEDANT CHAVAN- 57480210030" userId="S::vedant.chavan30@svkmmumbai.onmicrosoft.com::98d810c0-cf85-4642-acf9-3b1e2ea6307c" providerId="AD" clId="Web-{0A76D817-2BB2-47F8-B759-648C925D0A32}" dt="2023-11-15T03:00:10.342" v="0"/>
      <pc:docMkLst>
        <pc:docMk/>
      </pc:docMkLst>
      <pc:sldChg chg="ord">
        <pc:chgData name="VEDANT CHAVAN- 57480210030" userId="S::vedant.chavan30@svkmmumbai.onmicrosoft.com::98d810c0-cf85-4642-acf9-3b1e2ea6307c" providerId="AD" clId="Web-{0A76D817-2BB2-47F8-B759-648C925D0A32}" dt="2023-11-15T03:00:10.342" v="0"/>
        <pc:sldMkLst>
          <pc:docMk/>
          <pc:sldMk cId="2861959910" sldId="273"/>
        </pc:sldMkLst>
      </pc:sldChg>
    </pc:docChg>
  </pc:docChgLst>
  <pc:docChgLst>
    <pc:chgData name="DEEP PRAJAPATI3 - 57480190037" userId="S::deep.prajapati3@svkmmumbai.onmicrosoft.com::057f1958-0f6c-428b-b038-f5edc6cd6b9f" providerId="AD" clId="Web-{70BE2563-747B-4B9D-9F62-F06C5FE2CE00}"/>
    <pc:docChg chg="sldOrd">
      <pc:chgData name="DEEP PRAJAPATI3 - 57480190037" userId="S::deep.prajapati3@svkmmumbai.onmicrosoft.com::057f1958-0f6c-428b-b038-f5edc6cd6b9f" providerId="AD" clId="Web-{70BE2563-747B-4B9D-9F62-F06C5FE2CE00}" dt="2021-09-15T04:50:42.780" v="0"/>
      <pc:docMkLst>
        <pc:docMk/>
      </pc:docMkLst>
      <pc:sldChg chg="ord">
        <pc:chgData name="DEEP PRAJAPATI3 - 57480190037" userId="S::deep.prajapati3@svkmmumbai.onmicrosoft.com::057f1958-0f6c-428b-b038-f5edc6cd6b9f" providerId="AD" clId="Web-{70BE2563-747B-4B9D-9F62-F06C5FE2CE00}" dt="2021-09-15T04:50:42.780" v="0"/>
        <pc:sldMkLst>
          <pc:docMk/>
          <pc:sldMk cId="2994965563" sldId="304"/>
        </pc:sldMkLst>
      </pc:sldChg>
    </pc:docChg>
  </pc:docChgLst>
  <pc:docChgLst>
    <pc:chgData name="AYUSH SHETTY- 57480210091" userId="S::ayush.shetty91@svkmmumbai.onmicrosoft.com::ad24df3a-5150-4e40-82fb-53f8754f2636" providerId="AD" clId="Web-{2491B07F-EB11-4244-B2E6-D9A17179732C}"/>
    <pc:docChg chg="addSld">
      <pc:chgData name="AYUSH SHETTY- 57480210091" userId="S::ayush.shetty91@svkmmumbai.onmicrosoft.com::ad24df3a-5150-4e40-82fb-53f8754f2636" providerId="AD" clId="Web-{2491B07F-EB11-4244-B2E6-D9A17179732C}" dt="2023-09-09T09:04:07.395" v="1"/>
      <pc:docMkLst>
        <pc:docMk/>
      </pc:docMkLst>
      <pc:sldChg chg="new">
        <pc:chgData name="AYUSH SHETTY- 57480210091" userId="S::ayush.shetty91@svkmmumbai.onmicrosoft.com::ad24df3a-5150-4e40-82fb-53f8754f2636" providerId="AD" clId="Web-{2491B07F-EB11-4244-B2E6-D9A17179732C}" dt="2023-09-09T09:03:30.191" v="0"/>
        <pc:sldMkLst>
          <pc:docMk/>
          <pc:sldMk cId="2208031961" sldId="305"/>
        </pc:sldMkLst>
      </pc:sldChg>
      <pc:sldChg chg="new">
        <pc:chgData name="AYUSH SHETTY- 57480210091" userId="S::ayush.shetty91@svkmmumbai.onmicrosoft.com::ad24df3a-5150-4e40-82fb-53f8754f2636" providerId="AD" clId="Web-{2491B07F-EB11-4244-B2E6-D9A17179732C}" dt="2023-09-09T09:04:07.395" v="1"/>
        <pc:sldMkLst>
          <pc:docMk/>
          <pc:sldMk cId="2134889164" sldId="306"/>
        </pc:sldMkLst>
      </pc:sldChg>
    </pc:docChg>
  </pc:docChgLst>
  <pc:docChgLst>
    <pc:chgData name="SAKSHI BAID" userId="S::sakshi.baid@svkmmumbai.onmicrosoft.com::800ec09a-4d21-4f55-a2ae-041b7d84ea03" providerId="AD" clId="Web-{0B2CB832-9376-40F4-A2E3-5205B2A838FC}"/>
    <pc:docChg chg="modSld">
      <pc:chgData name="SAKSHI BAID" userId="S::sakshi.baid@svkmmumbai.onmicrosoft.com::800ec09a-4d21-4f55-a2ae-041b7d84ea03" providerId="AD" clId="Web-{0B2CB832-9376-40F4-A2E3-5205B2A838FC}" dt="2021-09-30T14:39:53.742" v="1" actId="1076"/>
      <pc:docMkLst>
        <pc:docMk/>
      </pc:docMkLst>
      <pc:sldChg chg="modSp">
        <pc:chgData name="SAKSHI BAID" userId="S::sakshi.baid@svkmmumbai.onmicrosoft.com::800ec09a-4d21-4f55-a2ae-041b7d84ea03" providerId="AD" clId="Web-{0B2CB832-9376-40F4-A2E3-5205B2A838FC}" dt="2021-09-30T14:39:53.742" v="1" actId="1076"/>
        <pc:sldMkLst>
          <pc:docMk/>
          <pc:sldMk cId="3408808254" sldId="268"/>
        </pc:sldMkLst>
        <pc:grpChg chg="mod">
          <ac:chgData name="SAKSHI BAID" userId="S::sakshi.baid@svkmmumbai.onmicrosoft.com::800ec09a-4d21-4f55-a2ae-041b7d84ea03" providerId="AD" clId="Web-{0B2CB832-9376-40F4-A2E3-5205B2A838FC}" dt="2021-09-30T14:39:53.742" v="1" actId="1076"/>
          <ac:grpSpMkLst>
            <pc:docMk/>
            <pc:sldMk cId="3408808254" sldId="268"/>
            <ac:grpSpMk id="90" creationId="{9C6DF8AC-21D0-493D-BE54-A28A69CAC47C}"/>
          </ac:grpSpMkLst>
        </pc:grpChg>
      </pc:sldChg>
    </pc:docChg>
  </pc:docChgLst>
  <pc:docChgLst>
    <pc:chgData name="DEVANG DALVI" userId="S::devang.dalvi@svkmmumbai.onmicrosoft.com::286ddda4-51f5-409f-808c-6952cd05b579" providerId="AD" clId="Web-{190CDB3B-5C14-4263-8189-23C7FF7461A9}"/>
    <pc:docChg chg="modSld">
      <pc:chgData name="DEVANG DALVI" userId="S::devang.dalvi@svkmmumbai.onmicrosoft.com::286ddda4-51f5-409f-808c-6952cd05b579" providerId="AD" clId="Web-{190CDB3B-5C14-4263-8189-23C7FF7461A9}" dt="2021-10-12T03:16:54.916" v="1" actId="1076"/>
      <pc:docMkLst>
        <pc:docMk/>
      </pc:docMkLst>
      <pc:sldChg chg="modSp">
        <pc:chgData name="DEVANG DALVI" userId="S::devang.dalvi@svkmmumbai.onmicrosoft.com::286ddda4-51f5-409f-808c-6952cd05b579" providerId="AD" clId="Web-{190CDB3B-5C14-4263-8189-23C7FF7461A9}" dt="2021-10-12T03:16:54.916" v="1" actId="1076"/>
        <pc:sldMkLst>
          <pc:docMk/>
          <pc:sldMk cId="1698458154" sldId="282"/>
        </pc:sldMkLst>
        <pc:picChg chg="mod">
          <ac:chgData name="DEVANG DALVI" userId="S::devang.dalvi@svkmmumbai.onmicrosoft.com::286ddda4-51f5-409f-808c-6952cd05b579" providerId="AD" clId="Web-{190CDB3B-5C14-4263-8189-23C7FF7461A9}" dt="2021-10-12T03:16:54.916" v="1" actId="1076"/>
          <ac:picMkLst>
            <pc:docMk/>
            <pc:sldMk cId="1698458154" sldId="282"/>
            <ac:picMk id="42" creationId="{60964F46-0440-4693-9F41-648192C0D819}"/>
          </ac:picMkLst>
        </pc:picChg>
      </pc:sldChg>
    </pc:docChg>
  </pc:docChgLst>
  <pc:docChgLst>
    <pc:chgData name="DHRUV SANGHAVI - 57480190041" userId="S::dhruv.sanghavi@svkmmumbai.onmicrosoft.com::63e33bf6-6e0e-4e22-8811-410e858ec31c" providerId="AD" clId="Web-{3EF0D8B5-FBC2-4006-89CF-B36E037CBAB9}"/>
    <pc:docChg chg="addSld delSld">
      <pc:chgData name="DHRUV SANGHAVI - 57480190041" userId="S::dhruv.sanghavi@svkmmumbai.onmicrosoft.com::63e33bf6-6e0e-4e22-8811-410e858ec31c" providerId="AD" clId="Web-{3EF0D8B5-FBC2-4006-89CF-B36E037CBAB9}" dt="2021-10-05T06:49:03.680" v="1"/>
      <pc:docMkLst>
        <pc:docMk/>
      </pc:docMkLst>
      <pc:sldChg chg="new del">
        <pc:chgData name="DHRUV SANGHAVI - 57480190041" userId="S::dhruv.sanghavi@svkmmumbai.onmicrosoft.com::63e33bf6-6e0e-4e22-8811-410e858ec31c" providerId="AD" clId="Web-{3EF0D8B5-FBC2-4006-89CF-B36E037CBAB9}" dt="2021-10-05T06:49:03.680" v="1"/>
        <pc:sldMkLst>
          <pc:docMk/>
          <pc:sldMk cId="3983411109" sldId="305"/>
        </pc:sldMkLst>
      </pc:sldChg>
    </pc:docChg>
  </pc:docChgLst>
  <pc:docChgLst>
    <pc:chgData name="ANMOL SHAH- 57480210017" userId="S::anmol.shah17@svkmmumbai.onmicrosoft.com::1962f615-8531-4afd-be05-6231e54adcea" providerId="AD" clId="Web-{3BE431C8-8BDC-4669-99AB-E0BF0D271DA3}"/>
    <pc:docChg chg="modSld">
      <pc:chgData name="ANMOL SHAH- 57480210017" userId="S::anmol.shah17@svkmmumbai.onmicrosoft.com::1962f615-8531-4afd-be05-6231e54adcea" providerId="AD" clId="Web-{3BE431C8-8BDC-4669-99AB-E0BF0D271DA3}" dt="2023-09-11T12:53:25.031" v="3" actId="20577"/>
      <pc:docMkLst>
        <pc:docMk/>
      </pc:docMkLst>
      <pc:sldChg chg="modSp">
        <pc:chgData name="ANMOL SHAH- 57480210017" userId="S::anmol.shah17@svkmmumbai.onmicrosoft.com::1962f615-8531-4afd-be05-6231e54adcea" providerId="AD" clId="Web-{3BE431C8-8BDC-4669-99AB-E0BF0D271DA3}" dt="2023-09-11T12:53:25.031" v="3" actId="20577"/>
        <pc:sldMkLst>
          <pc:docMk/>
          <pc:sldMk cId="2994965563" sldId="304"/>
        </pc:sldMkLst>
        <pc:spChg chg="mod">
          <ac:chgData name="ANMOL SHAH- 57480210017" userId="S::anmol.shah17@svkmmumbai.onmicrosoft.com::1962f615-8531-4afd-be05-6231e54adcea" providerId="AD" clId="Web-{3BE431C8-8BDC-4669-99AB-E0BF0D271DA3}" dt="2023-09-11T12:53:25.031" v="3" actId="20577"/>
          <ac:spMkLst>
            <pc:docMk/>
            <pc:sldMk cId="2994965563" sldId="304"/>
            <ac:spMk id="4" creationId="{57CDA3BE-D068-4BB7-BDF1-5F8968E9B2F0}"/>
          </ac:spMkLst>
        </pc:spChg>
      </pc:sldChg>
    </pc:docChg>
  </pc:docChgLst>
  <pc:docChgLst>
    <pc:chgData name="VEDANT CHAVAN- 57480210030" userId="S::vedant.chavan30@svkmmumbai.onmicrosoft.com::98d810c0-cf85-4642-acf9-3b1e2ea6307c" providerId="AD" clId="Web-{5040E40E-F0B6-42EC-A0C1-514C43042A21}"/>
    <pc:docChg chg="modSld">
      <pc:chgData name="VEDANT CHAVAN- 57480210030" userId="S::vedant.chavan30@svkmmumbai.onmicrosoft.com::98d810c0-cf85-4642-acf9-3b1e2ea6307c" providerId="AD" clId="Web-{5040E40E-F0B6-42EC-A0C1-514C43042A21}" dt="2023-11-15T03:22:41.154" v="0" actId="1076"/>
      <pc:docMkLst>
        <pc:docMk/>
      </pc:docMkLst>
      <pc:sldChg chg="modSp">
        <pc:chgData name="VEDANT CHAVAN- 57480210030" userId="S::vedant.chavan30@svkmmumbai.onmicrosoft.com::98d810c0-cf85-4642-acf9-3b1e2ea6307c" providerId="AD" clId="Web-{5040E40E-F0B6-42EC-A0C1-514C43042A21}" dt="2023-11-15T03:22:41.154" v="0" actId="1076"/>
        <pc:sldMkLst>
          <pc:docMk/>
          <pc:sldMk cId="4090057495" sldId="276"/>
        </pc:sldMkLst>
        <pc:grpChg chg="mod">
          <ac:chgData name="VEDANT CHAVAN- 57480210030" userId="S::vedant.chavan30@svkmmumbai.onmicrosoft.com::98d810c0-cf85-4642-acf9-3b1e2ea6307c" providerId="AD" clId="Web-{5040E40E-F0B6-42EC-A0C1-514C43042A21}" dt="2023-11-15T03:22:41.154" v="0" actId="1076"/>
          <ac:grpSpMkLst>
            <pc:docMk/>
            <pc:sldMk cId="4090057495" sldId="276"/>
            <ac:grpSpMk id="74" creationId="{E6D958CE-ABB5-445C-B63E-BB44CCBB1057}"/>
          </ac:grpSpMkLst>
        </pc:grpChg>
      </pc:sldChg>
    </pc:docChg>
  </pc:docChgLst>
  <pc:docChgLst>
    <pc:chgData name="RAJVI SHAH- 57480210040" userId="S::rajvi.shah40@svkmmumbai.onmicrosoft.com::4b2e8725-eca0-4811-8ac9-82c813e5e87d" providerId="AD" clId="Web-{46EB18E9-1350-4E35-845F-6EB82E14F68B}"/>
    <pc:docChg chg="modSld">
      <pc:chgData name="RAJVI SHAH- 57480210040" userId="S::rajvi.shah40@svkmmumbai.onmicrosoft.com::4b2e8725-eca0-4811-8ac9-82c813e5e87d" providerId="AD" clId="Web-{46EB18E9-1350-4E35-845F-6EB82E14F68B}" dt="2023-09-04T16:08:18.530" v="1"/>
      <pc:docMkLst>
        <pc:docMk/>
      </pc:docMkLst>
      <pc:sldChg chg="modSp">
        <pc:chgData name="RAJVI SHAH- 57480210040" userId="S::rajvi.shah40@svkmmumbai.onmicrosoft.com::4b2e8725-eca0-4811-8ac9-82c813e5e87d" providerId="AD" clId="Web-{46EB18E9-1350-4E35-845F-6EB82E14F68B}" dt="2023-09-04T16:08:18.530" v="1"/>
        <pc:sldMkLst>
          <pc:docMk/>
          <pc:sldMk cId="3832194168" sldId="303"/>
        </pc:sldMkLst>
        <pc:graphicFrameChg chg="modGraphic">
          <ac:chgData name="RAJVI SHAH- 57480210040" userId="S::rajvi.shah40@svkmmumbai.onmicrosoft.com::4b2e8725-eca0-4811-8ac9-82c813e5e87d" providerId="AD" clId="Web-{46EB18E9-1350-4E35-845F-6EB82E14F68B}" dt="2023-09-04T16:08:18.530" v="1"/>
          <ac:graphicFrameMkLst>
            <pc:docMk/>
            <pc:sldMk cId="3832194168" sldId="303"/>
            <ac:graphicFrameMk id="41" creationId="{4875BD91-2C93-4309-8780-799F6994E120}"/>
          </ac:graphicFrameMkLst>
        </pc:graphicFrameChg>
      </pc:sldChg>
    </pc:docChg>
  </pc:docChgLst>
  <pc:docChgLst>
    <pc:chgData name="DEEP PRAJAPATI3 - 57480190037" userId="S::deep.prajapati3@svkmmumbai.onmicrosoft.com::057f1958-0f6c-428b-b038-f5edc6cd6b9f" providerId="AD" clId="Web-{02760062-B497-4613-A221-E13AE94058EA}"/>
    <pc:docChg chg="modSld sldOrd">
      <pc:chgData name="DEEP PRAJAPATI3 - 57480190037" userId="S::deep.prajapati3@svkmmumbai.onmicrosoft.com::057f1958-0f6c-428b-b038-f5edc6cd6b9f" providerId="AD" clId="Web-{02760062-B497-4613-A221-E13AE94058EA}" dt="2021-10-04T07:49:57.247" v="6"/>
      <pc:docMkLst>
        <pc:docMk/>
      </pc:docMkLst>
      <pc:sldChg chg="modSp">
        <pc:chgData name="DEEP PRAJAPATI3 - 57480190037" userId="S::deep.prajapati3@svkmmumbai.onmicrosoft.com::057f1958-0f6c-428b-b038-f5edc6cd6b9f" providerId="AD" clId="Web-{02760062-B497-4613-A221-E13AE94058EA}" dt="2021-10-04T07:49:57.247" v="6"/>
        <pc:sldMkLst>
          <pc:docMk/>
          <pc:sldMk cId="1657701795" sldId="271"/>
        </pc:sldMkLst>
        <pc:graphicFrameChg chg="mod modGraphic">
          <ac:chgData name="DEEP PRAJAPATI3 - 57480190037" userId="S::deep.prajapati3@svkmmumbai.onmicrosoft.com::057f1958-0f6c-428b-b038-f5edc6cd6b9f" providerId="AD" clId="Web-{02760062-B497-4613-A221-E13AE94058EA}" dt="2021-10-04T07:49:57.247" v="6"/>
          <ac:graphicFrameMkLst>
            <pc:docMk/>
            <pc:sldMk cId="1657701795" sldId="271"/>
            <ac:graphicFrameMk id="6" creationId="{BD2B4B24-710E-4303-BCF2-AD67E8AE29C9}"/>
          </ac:graphicFrameMkLst>
        </pc:graphicFrameChg>
      </pc:sldChg>
      <pc:sldChg chg="ord">
        <pc:chgData name="DEEP PRAJAPATI3 - 57480190037" userId="S::deep.prajapati3@svkmmumbai.onmicrosoft.com::057f1958-0f6c-428b-b038-f5edc6cd6b9f" providerId="AD" clId="Web-{02760062-B497-4613-A221-E13AE94058EA}" dt="2021-10-04T07:40:53.423" v="0"/>
        <pc:sldMkLst>
          <pc:docMk/>
          <pc:sldMk cId="3832194168" sldId="303"/>
        </pc:sldMkLst>
      </pc:sldChg>
    </pc:docChg>
  </pc:docChgLst>
  <pc:docChgLst>
    <pc:chgData name="ANMOL SHAH- 57480210017" userId="S::anmol.shah17@svkmmumbai.onmicrosoft.com::1962f615-8531-4afd-be05-6231e54adcea" providerId="AD" clId="Web-{60A42529-F35B-40D3-807E-74DF924274E7}"/>
    <pc:docChg chg="modSld sldOrd">
      <pc:chgData name="ANMOL SHAH- 57480210017" userId="S::anmol.shah17@svkmmumbai.onmicrosoft.com::1962f615-8531-4afd-be05-6231e54adcea" providerId="AD" clId="Web-{60A42529-F35B-40D3-807E-74DF924274E7}" dt="2023-09-11T07:43:16.384" v="45" actId="20577"/>
      <pc:docMkLst>
        <pc:docMk/>
      </pc:docMkLst>
      <pc:sldChg chg="ord">
        <pc:chgData name="ANMOL SHAH- 57480210017" userId="S::anmol.shah17@svkmmumbai.onmicrosoft.com::1962f615-8531-4afd-be05-6231e54adcea" providerId="AD" clId="Web-{60A42529-F35B-40D3-807E-74DF924274E7}" dt="2023-09-11T07:43:15.446" v="44"/>
        <pc:sldMkLst>
          <pc:docMk/>
          <pc:sldMk cId="1827633811" sldId="292"/>
        </pc:sldMkLst>
      </pc:sldChg>
      <pc:sldChg chg="modSp">
        <pc:chgData name="ANMOL SHAH- 57480210017" userId="S::anmol.shah17@svkmmumbai.onmicrosoft.com::1962f615-8531-4afd-be05-6231e54adcea" providerId="AD" clId="Web-{60A42529-F35B-40D3-807E-74DF924274E7}" dt="2023-09-11T07:43:16.384" v="45" actId="20577"/>
        <pc:sldMkLst>
          <pc:docMk/>
          <pc:sldMk cId="2994965563" sldId="304"/>
        </pc:sldMkLst>
        <pc:spChg chg="mod">
          <ac:chgData name="ANMOL SHAH- 57480210017" userId="S::anmol.shah17@svkmmumbai.onmicrosoft.com::1962f615-8531-4afd-be05-6231e54adcea" providerId="AD" clId="Web-{60A42529-F35B-40D3-807E-74DF924274E7}" dt="2023-09-11T07:43:16.384" v="45" actId="20577"/>
          <ac:spMkLst>
            <pc:docMk/>
            <pc:sldMk cId="2994965563" sldId="304"/>
            <ac:spMk id="4" creationId="{57CDA3BE-D068-4BB7-BDF1-5F8968E9B2F0}"/>
          </ac:spMkLst>
        </pc:spChg>
      </pc:sldChg>
    </pc:docChg>
  </pc:docChgLst>
  <pc:docChgLst>
    <pc:chgData name="RAJVI SHAH- 57480210040" userId="S::rajvi.shah40@svkmmumbai.onmicrosoft.com::4b2e8725-eca0-4811-8ac9-82c813e5e87d" providerId="AD" clId="Web-{7625E961-AF9B-4B25-AF1A-50D2EDE794F1}"/>
    <pc:docChg chg="sldOrd">
      <pc:chgData name="RAJVI SHAH- 57480210040" userId="S::rajvi.shah40@svkmmumbai.onmicrosoft.com::4b2e8725-eca0-4811-8ac9-82c813e5e87d" providerId="AD" clId="Web-{7625E961-AF9B-4B25-AF1A-50D2EDE794F1}" dt="2023-09-11T10:53:02.413" v="1"/>
      <pc:docMkLst>
        <pc:docMk/>
      </pc:docMkLst>
      <pc:sldChg chg="ord">
        <pc:chgData name="RAJVI SHAH- 57480210040" userId="S::rajvi.shah40@svkmmumbai.onmicrosoft.com::4b2e8725-eca0-4811-8ac9-82c813e5e87d" providerId="AD" clId="Web-{7625E961-AF9B-4B25-AF1A-50D2EDE794F1}" dt="2023-09-11T10:53:02.413" v="1"/>
        <pc:sldMkLst>
          <pc:docMk/>
          <pc:sldMk cId="790661895" sldId="296"/>
        </pc:sldMkLst>
      </pc:sldChg>
      <pc:sldChg chg="ord">
        <pc:chgData name="RAJVI SHAH- 57480210040" userId="S::rajvi.shah40@svkmmumbai.onmicrosoft.com::4b2e8725-eca0-4811-8ac9-82c813e5e87d" providerId="AD" clId="Web-{7625E961-AF9B-4B25-AF1A-50D2EDE794F1}" dt="2023-09-11T10:49:43.203" v="0"/>
        <pc:sldMkLst>
          <pc:docMk/>
          <pc:sldMk cId="710277711" sldId="297"/>
        </pc:sldMkLst>
      </pc:sldChg>
    </pc:docChg>
  </pc:docChgLst>
  <pc:docChgLst>
    <pc:chgData name="KRISH PITROLA- 57480210060" userId="S::krish.pitrola60@svkmmumbai.onmicrosoft.com::ead76166-e2be-431f-aa47-4d8c50d0c6dd" providerId="AD" clId="Web-{CA6D638D-8F81-4638-B8F9-20E725D7AE3A}"/>
    <pc:docChg chg="sldOrd">
      <pc:chgData name="KRISH PITROLA- 57480210060" userId="S::krish.pitrola60@svkmmumbai.onmicrosoft.com::ead76166-e2be-431f-aa47-4d8c50d0c6dd" providerId="AD" clId="Web-{CA6D638D-8F81-4638-B8F9-20E725D7AE3A}" dt="2023-11-16T08:01:16.493" v="2"/>
      <pc:docMkLst>
        <pc:docMk/>
      </pc:docMkLst>
      <pc:sldChg chg="ord">
        <pc:chgData name="KRISH PITROLA- 57480210060" userId="S::krish.pitrola60@svkmmumbai.onmicrosoft.com::ead76166-e2be-431f-aa47-4d8c50d0c6dd" providerId="AD" clId="Web-{CA6D638D-8F81-4638-B8F9-20E725D7AE3A}" dt="2023-11-16T08:00:29.289" v="0"/>
        <pc:sldMkLst>
          <pc:docMk/>
          <pc:sldMk cId="1657701795" sldId="271"/>
        </pc:sldMkLst>
      </pc:sldChg>
      <pc:sldChg chg="ord">
        <pc:chgData name="KRISH PITROLA- 57480210060" userId="S::krish.pitrola60@svkmmumbai.onmicrosoft.com::ead76166-e2be-431f-aa47-4d8c50d0c6dd" providerId="AD" clId="Web-{CA6D638D-8F81-4638-B8F9-20E725D7AE3A}" dt="2023-11-16T08:00:32.304" v="1"/>
        <pc:sldMkLst>
          <pc:docMk/>
          <pc:sldMk cId="1827633811" sldId="292"/>
        </pc:sldMkLst>
      </pc:sldChg>
      <pc:sldChg chg="ord">
        <pc:chgData name="KRISH PITROLA- 57480210060" userId="S::krish.pitrola60@svkmmumbai.onmicrosoft.com::ead76166-e2be-431f-aa47-4d8c50d0c6dd" providerId="AD" clId="Web-{CA6D638D-8F81-4638-B8F9-20E725D7AE3A}" dt="2023-11-16T08:01:16.493" v="2"/>
        <pc:sldMkLst>
          <pc:docMk/>
          <pc:sldMk cId="751072343" sldId="293"/>
        </pc:sldMkLst>
      </pc:sldChg>
    </pc:docChg>
  </pc:docChgLst>
  <pc:docChgLst>
    <pc:chgData name="AVINASH VORA- 57480210080" userId="S::avinash.vora80@svkmmumbai.onmicrosoft.com::7fd86b4d-1b30-4e56-a314-a232f665d9e6" providerId="AD" clId="Web-{64A55A0C-D982-BA3B-3A74-DF739CBDAA59}"/>
    <pc:docChg chg="modSld">
      <pc:chgData name="AVINASH VORA- 57480210080" userId="S::avinash.vora80@svkmmumbai.onmicrosoft.com::7fd86b4d-1b30-4e56-a314-a232f665d9e6" providerId="AD" clId="Web-{64A55A0C-D982-BA3B-3A74-DF739CBDAA59}" dt="2023-09-11T08:15:05.431" v="1" actId="1076"/>
      <pc:docMkLst>
        <pc:docMk/>
      </pc:docMkLst>
      <pc:sldChg chg="modSp">
        <pc:chgData name="AVINASH VORA- 57480210080" userId="S::avinash.vora80@svkmmumbai.onmicrosoft.com::7fd86b4d-1b30-4e56-a314-a232f665d9e6" providerId="AD" clId="Web-{64A55A0C-D982-BA3B-3A74-DF739CBDAA59}" dt="2023-09-11T08:15:05.431" v="1" actId="1076"/>
        <pc:sldMkLst>
          <pc:docMk/>
          <pc:sldMk cId="3147676279" sldId="262"/>
        </pc:sldMkLst>
        <pc:spChg chg="mod">
          <ac:chgData name="AVINASH VORA- 57480210080" userId="S::avinash.vora80@svkmmumbai.onmicrosoft.com::7fd86b4d-1b30-4e56-a314-a232f665d9e6" providerId="AD" clId="Web-{64A55A0C-D982-BA3B-3A74-DF739CBDAA59}" dt="2023-09-11T08:15:05.431" v="1" actId="1076"/>
          <ac:spMkLst>
            <pc:docMk/>
            <pc:sldMk cId="3147676279" sldId="262"/>
            <ac:spMk id="55" creationId="{00000000-0000-0000-0000-000000000000}"/>
          </ac:spMkLst>
        </pc:spChg>
      </pc:sldChg>
    </pc:docChg>
  </pc:docChgLst>
  <pc:docChgLst>
    <pc:chgData name="KRISH GANATRA- 57480210055" userId="S::krish.ganatra55@svkmmumbai.onmicrosoft.com::8090efcf-ac9e-4125-bd2d-dc147b6b3398" providerId="AD" clId="Web-{8A4B321A-A05C-46D3-AEA5-4451392D16A3}"/>
    <pc:docChg chg="sldOrd">
      <pc:chgData name="KRISH GANATRA- 57480210055" userId="S::krish.ganatra55@svkmmumbai.onmicrosoft.com::8090efcf-ac9e-4125-bd2d-dc147b6b3398" providerId="AD" clId="Web-{8A4B321A-A05C-46D3-AEA5-4451392D16A3}" dt="2023-09-09T04:58:35.724" v="0"/>
      <pc:docMkLst>
        <pc:docMk/>
      </pc:docMkLst>
      <pc:sldChg chg="ord">
        <pc:chgData name="KRISH GANATRA- 57480210055" userId="S::krish.ganatra55@svkmmumbai.onmicrosoft.com::8090efcf-ac9e-4125-bd2d-dc147b6b3398" providerId="AD" clId="Web-{8A4B321A-A05C-46D3-AEA5-4451392D16A3}" dt="2023-09-09T04:58:35.724" v="0"/>
        <pc:sldMkLst>
          <pc:docMk/>
          <pc:sldMk cId="229777193" sldId="261"/>
        </pc:sldMkLst>
      </pc:sldChg>
    </pc:docChg>
  </pc:docChgLst>
  <pc:docChgLst>
    <pc:chgData name="ANMOL SHAH- 57480210017" userId="S::anmol.shah17@svkmmumbai.onmicrosoft.com::1962f615-8531-4afd-be05-6231e54adcea" providerId="AD" clId="Web-{ACF5E642-C4D0-4E06-B49B-F3174F4C50A7}"/>
    <pc:docChg chg="delSld">
      <pc:chgData name="ANMOL SHAH- 57480210017" userId="S::anmol.shah17@svkmmumbai.onmicrosoft.com::1962f615-8531-4afd-be05-6231e54adcea" providerId="AD" clId="Web-{ACF5E642-C4D0-4E06-B49B-F3174F4C50A7}" dt="2023-09-09T10:02:00.257" v="1"/>
      <pc:docMkLst>
        <pc:docMk/>
      </pc:docMkLst>
      <pc:sldChg chg="del">
        <pc:chgData name="ANMOL SHAH- 57480210017" userId="S::anmol.shah17@svkmmumbai.onmicrosoft.com::1962f615-8531-4afd-be05-6231e54adcea" providerId="AD" clId="Web-{ACF5E642-C4D0-4E06-B49B-F3174F4C50A7}" dt="2023-09-09T10:02:00.257" v="1"/>
        <pc:sldMkLst>
          <pc:docMk/>
          <pc:sldMk cId="2208031961" sldId="305"/>
        </pc:sldMkLst>
      </pc:sldChg>
      <pc:sldChg chg="del">
        <pc:chgData name="ANMOL SHAH- 57480210017" userId="S::anmol.shah17@svkmmumbai.onmicrosoft.com::1962f615-8531-4afd-be05-6231e54adcea" providerId="AD" clId="Web-{ACF5E642-C4D0-4E06-B49B-F3174F4C50A7}" dt="2023-09-09T10:01:57.069" v="0"/>
        <pc:sldMkLst>
          <pc:docMk/>
          <pc:sldMk cId="2134889164" sldId="306"/>
        </pc:sldMkLst>
      </pc:sldChg>
    </pc:docChg>
  </pc:docChgLst>
  <pc:docChgLst>
    <pc:chgData name="KULSUM SAYED - 57480190045" userId="S::kulsum.sayed@svkmmumbai.onmicrosoft.com::13f2eb79-6917-4450-b71e-cff1ef04201a" providerId="AD" clId="Web-{D549DF21-7750-43A6-AF97-1BE7CF426124}"/>
    <pc:docChg chg="modSld">
      <pc:chgData name="KULSUM SAYED - 57480190045" userId="S::kulsum.sayed@svkmmumbai.onmicrosoft.com::13f2eb79-6917-4450-b71e-cff1ef04201a" providerId="AD" clId="Web-{D549DF21-7750-43A6-AF97-1BE7CF426124}" dt="2021-10-11T14:01:41.365" v="2" actId="14100"/>
      <pc:docMkLst>
        <pc:docMk/>
      </pc:docMkLst>
      <pc:sldChg chg="modSp">
        <pc:chgData name="KULSUM SAYED - 57480190045" userId="S::kulsum.sayed@svkmmumbai.onmicrosoft.com::13f2eb79-6917-4450-b71e-cff1ef04201a" providerId="AD" clId="Web-{D549DF21-7750-43A6-AF97-1BE7CF426124}" dt="2021-10-11T13:44:56.311" v="1" actId="1076"/>
        <pc:sldMkLst>
          <pc:docMk/>
          <pc:sldMk cId="751072343" sldId="293"/>
        </pc:sldMkLst>
        <pc:spChg chg="mod">
          <ac:chgData name="KULSUM SAYED - 57480190045" userId="S::kulsum.sayed@svkmmumbai.onmicrosoft.com::13f2eb79-6917-4450-b71e-cff1ef04201a" providerId="AD" clId="Web-{D549DF21-7750-43A6-AF97-1BE7CF426124}" dt="2021-10-11T13:42:10.589" v="0" actId="14100"/>
          <ac:spMkLst>
            <pc:docMk/>
            <pc:sldMk cId="751072343" sldId="293"/>
            <ac:spMk id="26" creationId="{F2CE6032-36BA-4DA6-92B4-ADA8778DCB07}"/>
          </ac:spMkLst>
        </pc:spChg>
        <pc:grpChg chg="mod">
          <ac:chgData name="KULSUM SAYED - 57480190045" userId="S::kulsum.sayed@svkmmumbai.onmicrosoft.com::13f2eb79-6917-4450-b71e-cff1ef04201a" providerId="AD" clId="Web-{D549DF21-7750-43A6-AF97-1BE7CF426124}" dt="2021-10-11T13:44:56.311" v="1" actId="1076"/>
          <ac:grpSpMkLst>
            <pc:docMk/>
            <pc:sldMk cId="751072343" sldId="293"/>
            <ac:grpSpMk id="32" creationId="{6729FA5F-882F-4895-BE9B-1C166D299A2A}"/>
          </ac:grpSpMkLst>
        </pc:grpChg>
      </pc:sldChg>
      <pc:sldChg chg="modSp">
        <pc:chgData name="KULSUM SAYED - 57480190045" userId="S::kulsum.sayed@svkmmumbai.onmicrosoft.com::13f2eb79-6917-4450-b71e-cff1ef04201a" providerId="AD" clId="Web-{D549DF21-7750-43A6-AF97-1BE7CF426124}" dt="2021-10-11T14:01:41.365" v="2" actId="14100"/>
        <pc:sldMkLst>
          <pc:docMk/>
          <pc:sldMk cId="1126716212" sldId="295"/>
        </pc:sldMkLst>
        <pc:spChg chg="mod">
          <ac:chgData name="KULSUM SAYED - 57480190045" userId="S::kulsum.sayed@svkmmumbai.onmicrosoft.com::13f2eb79-6917-4450-b71e-cff1ef04201a" providerId="AD" clId="Web-{D549DF21-7750-43A6-AF97-1BE7CF426124}" dt="2021-10-11T14:01:41.365" v="2" actId="14100"/>
          <ac:spMkLst>
            <pc:docMk/>
            <pc:sldMk cId="1126716212" sldId="295"/>
            <ac:spMk id="22" creationId="{CCB8E818-2332-4106-8088-B2AF13641EDE}"/>
          </ac:spMkLst>
        </pc:spChg>
      </pc:sldChg>
    </pc:docChg>
  </pc:docChgLst>
  <pc:docChgLst>
    <pc:chgData name="AAYUSHI PANCHAL- 57480210008" userId="S::aayushi.panchal08@svkmmumbai.onmicrosoft.com::6533b14a-b2d7-4ef9-9c23-3ce66fa1f3f4" providerId="AD" clId="Web-{9D5D6189-40E7-44D7-808F-A3230C753F1F}"/>
    <pc:docChg chg="sldOrd">
      <pc:chgData name="AAYUSHI PANCHAL- 57480210008" userId="S::aayushi.panchal08@svkmmumbai.onmicrosoft.com::6533b14a-b2d7-4ef9-9c23-3ce66fa1f3f4" providerId="AD" clId="Web-{9D5D6189-40E7-44D7-808F-A3230C753F1F}" dt="2023-11-06T10:18:16.423" v="0"/>
      <pc:docMkLst>
        <pc:docMk/>
      </pc:docMkLst>
      <pc:sldChg chg="ord">
        <pc:chgData name="AAYUSHI PANCHAL- 57480210008" userId="S::aayushi.panchal08@svkmmumbai.onmicrosoft.com::6533b14a-b2d7-4ef9-9c23-3ce66fa1f3f4" providerId="AD" clId="Web-{9D5D6189-40E7-44D7-808F-A3230C753F1F}" dt="2023-11-06T10:18:16.423" v="0"/>
        <pc:sldMkLst>
          <pc:docMk/>
          <pc:sldMk cId="229777193" sldId="261"/>
        </pc:sldMkLst>
      </pc:sldChg>
    </pc:docChg>
  </pc:docChgLst>
  <pc:docChgLst>
    <pc:chgData name="KHUSHI NANDHA- 57480210013" userId="S::khushi.nandha13@svkmmumbai.onmicrosoft.com::cfe20cfe-b3af-474d-84e0-7ed4ede2d291" providerId="AD" clId="Web-{F14A6137-E7A8-4B84-ACEB-781AFE1C479C}"/>
    <pc:docChg chg="modSld">
      <pc:chgData name="KHUSHI NANDHA- 57480210013" userId="S::khushi.nandha13@svkmmumbai.onmicrosoft.com::cfe20cfe-b3af-474d-84e0-7ed4ede2d291" providerId="AD" clId="Web-{F14A6137-E7A8-4B84-ACEB-781AFE1C479C}" dt="2023-09-08T16:41:04.050" v="0" actId="1076"/>
      <pc:docMkLst>
        <pc:docMk/>
      </pc:docMkLst>
      <pc:sldChg chg="modSp">
        <pc:chgData name="KHUSHI NANDHA- 57480210013" userId="S::khushi.nandha13@svkmmumbai.onmicrosoft.com::cfe20cfe-b3af-474d-84e0-7ed4ede2d291" providerId="AD" clId="Web-{F14A6137-E7A8-4B84-ACEB-781AFE1C479C}" dt="2023-09-08T16:41:04.050" v="0" actId="1076"/>
        <pc:sldMkLst>
          <pc:docMk/>
          <pc:sldMk cId="1126716212" sldId="295"/>
        </pc:sldMkLst>
        <pc:grpChg chg="mod">
          <ac:chgData name="KHUSHI NANDHA- 57480210013" userId="S::khushi.nandha13@svkmmumbai.onmicrosoft.com::cfe20cfe-b3af-474d-84e0-7ed4ede2d291" providerId="AD" clId="Web-{F14A6137-E7A8-4B84-ACEB-781AFE1C479C}" dt="2023-09-08T16:41:04.050" v="0" actId="1076"/>
          <ac:grpSpMkLst>
            <pc:docMk/>
            <pc:sldMk cId="1126716212" sldId="295"/>
            <ac:grpSpMk id="20" creationId="{D5097A9F-0D10-4A5E-BF27-B45A0B4510F5}"/>
          </ac:grpSpMkLst>
        </pc:grpChg>
      </pc:sldChg>
    </pc:docChg>
  </pc:docChgLst>
  <pc:docChgLst>
    <pc:chgData name="HARSH GHOSALKAR - 57480190014" userId="S::harsh.ghosalkar@svkmmumbai.onmicrosoft.com::bf279a8e-ef59-4dbe-b675-f76ab180dbe9" providerId="AD" clId="Web-{C66C87D3-9401-4D3A-8C61-623E0D761B73}"/>
    <pc:docChg chg="modSld">
      <pc:chgData name="HARSH GHOSALKAR - 57480190014" userId="S::harsh.ghosalkar@svkmmumbai.onmicrosoft.com::bf279a8e-ef59-4dbe-b675-f76ab180dbe9" providerId="AD" clId="Web-{C66C87D3-9401-4D3A-8C61-623E0D761B73}" dt="2021-09-25T15:39:13.590" v="0" actId="14100"/>
      <pc:docMkLst>
        <pc:docMk/>
      </pc:docMkLst>
      <pc:sldChg chg="modSp">
        <pc:chgData name="HARSH GHOSALKAR - 57480190014" userId="S::harsh.ghosalkar@svkmmumbai.onmicrosoft.com::bf279a8e-ef59-4dbe-b675-f76ab180dbe9" providerId="AD" clId="Web-{C66C87D3-9401-4D3A-8C61-623E0D761B73}" dt="2021-09-25T15:39:13.590" v="0" actId="14100"/>
        <pc:sldMkLst>
          <pc:docMk/>
          <pc:sldMk cId="3147676279" sldId="262"/>
        </pc:sldMkLst>
        <pc:spChg chg="mod">
          <ac:chgData name="HARSH GHOSALKAR - 57480190014" userId="S::harsh.ghosalkar@svkmmumbai.onmicrosoft.com::bf279a8e-ef59-4dbe-b675-f76ab180dbe9" providerId="AD" clId="Web-{C66C87D3-9401-4D3A-8C61-623E0D761B73}" dt="2021-09-25T15:39:13.590" v="0" actId="14100"/>
          <ac:spMkLst>
            <pc:docMk/>
            <pc:sldMk cId="3147676279" sldId="262"/>
            <ac:spMk id="53" creationId="{EEE5ED55-ECCB-4FA3-85BD-10FE0025DEC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3036156-3DD8-4345-BC3A-98F89F16C4F1}" type="datetimeFigureOut">
              <a:rPr lang="en-IN" smtClean="0"/>
              <a:t>15-11-2023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2FF623-BF22-4AC7-B20B-0016DBD992D8}" type="slidenum">
              <a:rPr lang="en-IN" smtClean="0"/>
              <a:t>‹#›</a:t>
            </a:fld>
            <a:endParaRPr lang="en-IN"/>
          </a:p>
        </p:txBody>
      </p:sp>
    </p:spTree>
    <p:extLst>
      <p:ext uri="{BB962C8B-B14F-4D97-AF65-F5344CB8AC3E}">
        <p14:creationId xmlns:p14="http://schemas.microsoft.com/office/powerpoint/2010/main" val="970399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3036156-3DD8-4345-BC3A-98F89F16C4F1}" type="datetimeFigureOut">
              <a:rPr lang="en-IN" smtClean="0"/>
              <a:t>15-11-2023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2FF623-BF22-4AC7-B20B-0016DBD992D8}" type="slidenum">
              <a:rPr lang="en-IN" smtClean="0"/>
              <a:t>‹#›</a:t>
            </a:fld>
            <a:endParaRPr lang="en-IN"/>
          </a:p>
        </p:txBody>
      </p:sp>
    </p:spTree>
    <p:extLst>
      <p:ext uri="{BB962C8B-B14F-4D97-AF65-F5344CB8AC3E}">
        <p14:creationId xmlns:p14="http://schemas.microsoft.com/office/powerpoint/2010/main" val="1261477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3036156-3DD8-4345-BC3A-98F89F16C4F1}" type="datetimeFigureOut">
              <a:rPr lang="en-IN" smtClean="0"/>
              <a:t>15-11-2023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2FF623-BF22-4AC7-B20B-0016DBD992D8}" type="slidenum">
              <a:rPr lang="en-IN" smtClean="0"/>
              <a:t>‹#›</a:t>
            </a:fld>
            <a:endParaRPr lang="en-IN"/>
          </a:p>
        </p:txBody>
      </p:sp>
    </p:spTree>
    <p:extLst>
      <p:ext uri="{BB962C8B-B14F-4D97-AF65-F5344CB8AC3E}">
        <p14:creationId xmlns:p14="http://schemas.microsoft.com/office/powerpoint/2010/main" val="35947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3036156-3DD8-4345-BC3A-98F89F16C4F1}" type="datetimeFigureOut">
              <a:rPr lang="en-IN" smtClean="0"/>
              <a:t>15-11-2023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2FF623-BF22-4AC7-B20B-0016DBD992D8}" type="slidenum">
              <a:rPr lang="en-IN" smtClean="0"/>
              <a:t>‹#›</a:t>
            </a:fld>
            <a:endParaRPr lang="en-IN"/>
          </a:p>
        </p:txBody>
      </p:sp>
    </p:spTree>
    <p:extLst>
      <p:ext uri="{BB962C8B-B14F-4D97-AF65-F5344CB8AC3E}">
        <p14:creationId xmlns:p14="http://schemas.microsoft.com/office/powerpoint/2010/main" val="2635891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036156-3DD8-4345-BC3A-98F89F16C4F1}" type="datetimeFigureOut">
              <a:rPr lang="en-IN" smtClean="0"/>
              <a:t>15-11-2023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2FF623-BF22-4AC7-B20B-0016DBD992D8}" type="slidenum">
              <a:rPr lang="en-IN" smtClean="0"/>
              <a:t>‹#›</a:t>
            </a:fld>
            <a:endParaRPr lang="en-IN"/>
          </a:p>
        </p:txBody>
      </p:sp>
    </p:spTree>
    <p:extLst>
      <p:ext uri="{BB962C8B-B14F-4D97-AF65-F5344CB8AC3E}">
        <p14:creationId xmlns:p14="http://schemas.microsoft.com/office/powerpoint/2010/main" val="3646025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3036156-3DD8-4345-BC3A-98F89F16C4F1}" type="datetimeFigureOut">
              <a:rPr lang="en-IN" smtClean="0"/>
              <a:t>15-11-2023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2FF623-BF22-4AC7-B20B-0016DBD992D8}" type="slidenum">
              <a:rPr lang="en-IN" smtClean="0"/>
              <a:t>‹#›</a:t>
            </a:fld>
            <a:endParaRPr lang="en-IN"/>
          </a:p>
        </p:txBody>
      </p:sp>
    </p:spTree>
    <p:extLst>
      <p:ext uri="{BB962C8B-B14F-4D97-AF65-F5344CB8AC3E}">
        <p14:creationId xmlns:p14="http://schemas.microsoft.com/office/powerpoint/2010/main" val="2705428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3036156-3DD8-4345-BC3A-98F89F16C4F1}" type="datetimeFigureOut">
              <a:rPr lang="en-IN" smtClean="0"/>
              <a:t>15-11-2023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2FF623-BF22-4AC7-B20B-0016DBD992D8}" type="slidenum">
              <a:rPr lang="en-IN" smtClean="0"/>
              <a:t>‹#›</a:t>
            </a:fld>
            <a:endParaRPr lang="en-IN"/>
          </a:p>
        </p:txBody>
      </p:sp>
    </p:spTree>
    <p:extLst>
      <p:ext uri="{BB962C8B-B14F-4D97-AF65-F5344CB8AC3E}">
        <p14:creationId xmlns:p14="http://schemas.microsoft.com/office/powerpoint/2010/main" val="3302535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3036156-3DD8-4345-BC3A-98F89F16C4F1}" type="datetimeFigureOut">
              <a:rPr lang="en-IN" smtClean="0"/>
              <a:t>15-11-2023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2FF623-BF22-4AC7-B20B-0016DBD992D8}" type="slidenum">
              <a:rPr lang="en-IN" smtClean="0"/>
              <a:t>‹#›</a:t>
            </a:fld>
            <a:endParaRPr lang="en-IN"/>
          </a:p>
        </p:txBody>
      </p:sp>
    </p:spTree>
    <p:extLst>
      <p:ext uri="{BB962C8B-B14F-4D97-AF65-F5344CB8AC3E}">
        <p14:creationId xmlns:p14="http://schemas.microsoft.com/office/powerpoint/2010/main" val="2196701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036156-3DD8-4345-BC3A-98F89F16C4F1}" type="datetimeFigureOut">
              <a:rPr lang="en-IN" smtClean="0"/>
              <a:t>15-11-2023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52FF623-BF22-4AC7-B20B-0016DBD992D8}" type="slidenum">
              <a:rPr lang="en-IN" smtClean="0"/>
              <a:t>‹#›</a:t>
            </a:fld>
            <a:endParaRPr lang="en-IN"/>
          </a:p>
        </p:txBody>
      </p:sp>
    </p:spTree>
    <p:extLst>
      <p:ext uri="{BB962C8B-B14F-4D97-AF65-F5344CB8AC3E}">
        <p14:creationId xmlns:p14="http://schemas.microsoft.com/office/powerpoint/2010/main" val="887702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036156-3DD8-4345-BC3A-98F89F16C4F1}" type="datetimeFigureOut">
              <a:rPr lang="en-IN" smtClean="0"/>
              <a:t>15-11-2023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2FF623-BF22-4AC7-B20B-0016DBD992D8}" type="slidenum">
              <a:rPr lang="en-IN" smtClean="0"/>
              <a:t>‹#›</a:t>
            </a:fld>
            <a:endParaRPr lang="en-IN"/>
          </a:p>
        </p:txBody>
      </p:sp>
    </p:spTree>
    <p:extLst>
      <p:ext uri="{BB962C8B-B14F-4D97-AF65-F5344CB8AC3E}">
        <p14:creationId xmlns:p14="http://schemas.microsoft.com/office/powerpoint/2010/main" val="2645989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036156-3DD8-4345-BC3A-98F89F16C4F1}" type="datetimeFigureOut">
              <a:rPr lang="en-IN" smtClean="0"/>
              <a:t>15-11-2023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2FF623-BF22-4AC7-B20B-0016DBD992D8}" type="slidenum">
              <a:rPr lang="en-IN" smtClean="0"/>
              <a:t>‹#›</a:t>
            </a:fld>
            <a:endParaRPr lang="en-IN"/>
          </a:p>
        </p:txBody>
      </p:sp>
    </p:spTree>
    <p:extLst>
      <p:ext uri="{BB962C8B-B14F-4D97-AF65-F5344CB8AC3E}">
        <p14:creationId xmlns:p14="http://schemas.microsoft.com/office/powerpoint/2010/main" val="1884262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036156-3DD8-4345-BC3A-98F89F16C4F1}" type="datetimeFigureOut">
              <a:rPr lang="en-IN" smtClean="0"/>
              <a:t>15-11-2023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2FF623-BF22-4AC7-B20B-0016DBD992D8}" type="slidenum">
              <a:rPr lang="en-IN" smtClean="0"/>
              <a:t>‹#›</a:t>
            </a:fld>
            <a:endParaRPr lang="en-IN"/>
          </a:p>
        </p:txBody>
      </p:sp>
    </p:spTree>
    <p:extLst>
      <p:ext uri="{BB962C8B-B14F-4D97-AF65-F5344CB8AC3E}">
        <p14:creationId xmlns:p14="http://schemas.microsoft.com/office/powerpoint/2010/main" val="3258363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13.xml"/><Relationship Id="rId1" Type="http://schemas.openxmlformats.org/officeDocument/2006/relationships/slideLayout" Target="../slideLayouts/slideLayout2.xml"/><Relationship Id="rId4" Type="http://schemas.openxmlformats.org/officeDocument/2006/relationships/slide" Target="slide16.xml"/></Relationships>
</file>

<file path=ppt/slides/_rels/slide13.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t>8051 timer section</a:t>
            </a:r>
          </a:p>
        </p:txBody>
      </p:sp>
    </p:spTree>
    <p:extLst>
      <p:ext uri="{BB962C8B-B14F-4D97-AF65-F5344CB8AC3E}">
        <p14:creationId xmlns:p14="http://schemas.microsoft.com/office/powerpoint/2010/main" val="758765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a:extLst>
              <a:ext uri="{FF2B5EF4-FFF2-40B4-BE49-F238E27FC236}">
                <a16:creationId xmlns:a16="http://schemas.microsoft.com/office/drawing/2014/main" id="{6F7A95FA-3D86-460B-B968-5BADE07C633E}"/>
              </a:ext>
            </a:extLst>
          </p:cNvPr>
          <p:cNvSpPr txBox="1"/>
          <p:nvPr/>
        </p:nvSpPr>
        <p:spPr>
          <a:xfrm>
            <a:off x="5810392" y="140999"/>
            <a:ext cx="6002777" cy="1754326"/>
          </a:xfrm>
          <a:prstGeom prst="rect">
            <a:avLst/>
          </a:prstGeom>
          <a:noFill/>
        </p:spPr>
        <p:txBody>
          <a:bodyPr wrap="square" rtlCol="0">
            <a:spAutoFit/>
          </a:bodyPr>
          <a:lstStyle/>
          <a:p>
            <a:pPr marL="342900" indent="-342900">
              <a:buAutoNum type="arabicPeriod"/>
            </a:pPr>
            <a:r>
              <a:rPr lang="en-IN"/>
              <a:t>A company manufacturing some product.</a:t>
            </a:r>
          </a:p>
          <a:p>
            <a:pPr marL="342900" indent="-342900">
              <a:buAutoNum type="arabicPeriod"/>
            </a:pPr>
            <a:r>
              <a:rPr lang="en-IN" b="1"/>
              <a:t>There is a conveyor belt which is used to pass the product</a:t>
            </a:r>
          </a:p>
          <a:p>
            <a:pPr marL="342900" indent="-342900">
              <a:buAutoNum type="arabicPeriod"/>
            </a:pPr>
            <a:r>
              <a:rPr lang="en-IN" b="1"/>
              <a:t>And packaging department having container to collect the product</a:t>
            </a:r>
          </a:p>
          <a:p>
            <a:pPr marL="342900" indent="-342900">
              <a:buAutoNum type="arabicPeriod"/>
            </a:pPr>
            <a:r>
              <a:rPr lang="en-IN" b="1"/>
              <a:t>The condition is one container should contain only 100 products.</a:t>
            </a:r>
          </a:p>
        </p:txBody>
      </p:sp>
      <p:grpSp>
        <p:nvGrpSpPr>
          <p:cNvPr id="60" name="Group 59">
            <a:extLst>
              <a:ext uri="{FF2B5EF4-FFF2-40B4-BE49-F238E27FC236}">
                <a16:creationId xmlns:a16="http://schemas.microsoft.com/office/drawing/2014/main" id="{7F2A0E74-F378-411E-BD22-B979A732B4E1}"/>
              </a:ext>
            </a:extLst>
          </p:cNvPr>
          <p:cNvGrpSpPr/>
          <p:nvPr/>
        </p:nvGrpSpPr>
        <p:grpSpPr>
          <a:xfrm>
            <a:off x="442106" y="473680"/>
            <a:ext cx="5007312" cy="2476895"/>
            <a:chOff x="442106" y="473680"/>
            <a:chExt cx="5007312" cy="2476895"/>
          </a:xfrm>
        </p:grpSpPr>
        <p:sp>
          <p:nvSpPr>
            <p:cNvPr id="38" name="Rectangle 37">
              <a:extLst>
                <a:ext uri="{FF2B5EF4-FFF2-40B4-BE49-F238E27FC236}">
                  <a16:creationId xmlns:a16="http://schemas.microsoft.com/office/drawing/2014/main" id="{8CFB1E06-21E2-4618-9D67-ADEC175EBD11}"/>
                </a:ext>
              </a:extLst>
            </p:cNvPr>
            <p:cNvSpPr/>
            <p:nvPr/>
          </p:nvSpPr>
          <p:spPr>
            <a:xfrm>
              <a:off x="442106" y="691239"/>
              <a:ext cx="1092819" cy="152771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38">
              <a:extLst>
                <a:ext uri="{FF2B5EF4-FFF2-40B4-BE49-F238E27FC236}">
                  <a16:creationId xmlns:a16="http://schemas.microsoft.com/office/drawing/2014/main" id="{DD955097-9C46-442A-94B1-9014BDC68F76}"/>
                </a:ext>
              </a:extLst>
            </p:cNvPr>
            <p:cNvSpPr/>
            <p:nvPr/>
          </p:nvSpPr>
          <p:spPr>
            <a:xfrm>
              <a:off x="1534925" y="1284111"/>
              <a:ext cx="2569800" cy="34197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id="{86196A57-EFEA-4D3D-BF7D-15C274A3899C}"/>
                </a:ext>
              </a:extLst>
            </p:cNvPr>
            <p:cNvSpPr/>
            <p:nvPr/>
          </p:nvSpPr>
          <p:spPr>
            <a:xfrm>
              <a:off x="1640305" y="1264707"/>
              <a:ext cx="229157" cy="224807"/>
            </a:xfrm>
            <a:prstGeom prst="ellipse">
              <a:avLst/>
            </a:prstGeom>
            <a:solidFill>
              <a:srgbClr val="FF0000"/>
            </a:solidFill>
            <a:ln w="34925">
              <a:solidFill>
                <a:srgbClr val="FF0000"/>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B7A9F2EC-5B8B-47FC-A2C6-DA5996713772}"/>
                </a:ext>
              </a:extLst>
            </p:cNvPr>
            <p:cNvSpPr/>
            <p:nvPr/>
          </p:nvSpPr>
          <p:spPr>
            <a:xfrm>
              <a:off x="2019446" y="1284111"/>
              <a:ext cx="229157" cy="224807"/>
            </a:xfrm>
            <a:prstGeom prst="ellipse">
              <a:avLst/>
            </a:prstGeom>
            <a:solidFill>
              <a:srgbClr val="FF0000"/>
            </a:solidFill>
            <a:ln w="34925">
              <a:solidFill>
                <a:srgbClr val="FF0000"/>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1AF67E75-491D-4D5E-A680-ED659E93EA78}"/>
                </a:ext>
              </a:extLst>
            </p:cNvPr>
            <p:cNvSpPr/>
            <p:nvPr/>
          </p:nvSpPr>
          <p:spPr>
            <a:xfrm>
              <a:off x="2398587" y="1284111"/>
              <a:ext cx="229157" cy="224807"/>
            </a:xfrm>
            <a:prstGeom prst="ellipse">
              <a:avLst/>
            </a:prstGeom>
            <a:solidFill>
              <a:srgbClr val="FF0000"/>
            </a:solidFill>
            <a:ln w="34925">
              <a:solidFill>
                <a:srgbClr val="FF0000"/>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ectangle 42">
              <a:extLst>
                <a:ext uri="{FF2B5EF4-FFF2-40B4-BE49-F238E27FC236}">
                  <a16:creationId xmlns:a16="http://schemas.microsoft.com/office/drawing/2014/main" id="{65EA9F4D-7560-4635-B5A8-B03E1EBA4E93}"/>
                </a:ext>
              </a:extLst>
            </p:cNvPr>
            <p:cNvSpPr/>
            <p:nvPr/>
          </p:nvSpPr>
          <p:spPr>
            <a:xfrm>
              <a:off x="4101101" y="602029"/>
              <a:ext cx="1092819" cy="171728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One container should contain 100 products</a:t>
              </a:r>
            </a:p>
          </p:txBody>
        </p:sp>
        <p:cxnSp>
          <p:nvCxnSpPr>
            <p:cNvPr id="44" name="Straight Arrow Connector 43">
              <a:extLst>
                <a:ext uri="{FF2B5EF4-FFF2-40B4-BE49-F238E27FC236}">
                  <a16:creationId xmlns:a16="http://schemas.microsoft.com/office/drawing/2014/main" id="{C199042E-7A51-4CEA-AFA4-CFC0949CEDF8}"/>
                </a:ext>
              </a:extLst>
            </p:cNvPr>
            <p:cNvCxnSpPr/>
            <p:nvPr/>
          </p:nvCxnSpPr>
          <p:spPr>
            <a:xfrm flipV="1">
              <a:off x="1756260" y="1489514"/>
              <a:ext cx="0" cy="4429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9544D178-0344-49A8-B6D7-50A77F586CAB}"/>
                </a:ext>
              </a:extLst>
            </p:cNvPr>
            <p:cNvSpPr/>
            <p:nvPr/>
          </p:nvSpPr>
          <p:spPr>
            <a:xfrm>
              <a:off x="1605534" y="2134651"/>
              <a:ext cx="1022210"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Product</a:t>
              </a:r>
              <a:endParaRPr lang="en-IN">
                <a:solidFill>
                  <a:srgbClr val="FF0000"/>
                </a:solidFill>
              </a:endParaRPr>
            </a:p>
          </p:txBody>
        </p:sp>
        <p:sp>
          <p:nvSpPr>
            <p:cNvPr id="53" name="Oval 52">
              <a:extLst>
                <a:ext uri="{FF2B5EF4-FFF2-40B4-BE49-F238E27FC236}">
                  <a16:creationId xmlns:a16="http://schemas.microsoft.com/office/drawing/2014/main" id="{97ED2CB3-39CA-4C9D-A728-D3D647324EC8}"/>
                </a:ext>
              </a:extLst>
            </p:cNvPr>
            <p:cNvSpPr/>
            <p:nvPr/>
          </p:nvSpPr>
          <p:spPr>
            <a:xfrm>
              <a:off x="2791340" y="1284111"/>
              <a:ext cx="229157" cy="224807"/>
            </a:xfrm>
            <a:prstGeom prst="ellipse">
              <a:avLst/>
            </a:prstGeom>
            <a:solidFill>
              <a:srgbClr val="FF0000"/>
            </a:solidFill>
            <a:ln w="34925">
              <a:solidFill>
                <a:srgbClr val="FF0000"/>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Rectangle 53">
              <a:extLst>
                <a:ext uri="{FF2B5EF4-FFF2-40B4-BE49-F238E27FC236}">
                  <a16:creationId xmlns:a16="http://schemas.microsoft.com/office/drawing/2014/main" id="{5EFBA9F7-1581-438B-9E6B-010A80556924}"/>
                </a:ext>
              </a:extLst>
            </p:cNvPr>
            <p:cNvSpPr/>
            <p:nvPr/>
          </p:nvSpPr>
          <p:spPr>
            <a:xfrm>
              <a:off x="492203" y="2263696"/>
              <a:ext cx="1304367" cy="338554"/>
            </a:xfrm>
            <a:prstGeom prst="rect">
              <a:avLst/>
            </a:prstGeom>
          </p:spPr>
          <p:txBody>
            <a:bodyPr wrap="square">
              <a:spAutoFit/>
            </a:bodyPr>
            <a:lstStyle/>
            <a:p>
              <a:r>
                <a:rPr lang="en-IN" sz="1600" b="1">
                  <a:effectLst>
                    <a:outerShdw blurRad="38100" dist="38100" dir="2700000" algn="tl">
                      <a:srgbClr val="000000">
                        <a:alpha val="43137"/>
                      </a:srgbClr>
                    </a:outerShdw>
                  </a:effectLst>
                </a:rPr>
                <a:t>Company</a:t>
              </a:r>
              <a:endParaRPr lang="en-IN" sz="1600"/>
            </a:p>
          </p:txBody>
        </p:sp>
        <p:cxnSp>
          <p:nvCxnSpPr>
            <p:cNvPr id="56" name="Straight Arrow Connector 55">
              <a:extLst>
                <a:ext uri="{FF2B5EF4-FFF2-40B4-BE49-F238E27FC236}">
                  <a16:creationId xmlns:a16="http://schemas.microsoft.com/office/drawing/2014/main" id="{32F4B84F-349F-43E4-B9B9-2E82D0161AB2}"/>
                </a:ext>
              </a:extLst>
            </p:cNvPr>
            <p:cNvCxnSpPr/>
            <p:nvPr/>
          </p:nvCxnSpPr>
          <p:spPr>
            <a:xfrm flipH="1">
              <a:off x="2000528" y="909813"/>
              <a:ext cx="782883" cy="3742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904CE19B-D5F6-4890-B8B4-80C53262497E}"/>
                </a:ext>
              </a:extLst>
            </p:cNvPr>
            <p:cNvSpPr/>
            <p:nvPr/>
          </p:nvSpPr>
          <p:spPr>
            <a:xfrm>
              <a:off x="1605534" y="473680"/>
              <a:ext cx="2520045"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Conveyor belt</a:t>
              </a:r>
              <a:endParaRPr lang="en-IN">
                <a:solidFill>
                  <a:srgbClr val="FF0000"/>
                </a:solidFill>
              </a:endParaRPr>
            </a:p>
          </p:txBody>
        </p:sp>
        <p:sp>
          <p:nvSpPr>
            <p:cNvPr id="58" name="Rectangle 57">
              <a:extLst>
                <a:ext uri="{FF2B5EF4-FFF2-40B4-BE49-F238E27FC236}">
                  <a16:creationId xmlns:a16="http://schemas.microsoft.com/office/drawing/2014/main" id="{8D2EA9F8-FCF2-4887-847A-1AD02191D5CC}"/>
                </a:ext>
              </a:extLst>
            </p:cNvPr>
            <p:cNvSpPr/>
            <p:nvPr/>
          </p:nvSpPr>
          <p:spPr>
            <a:xfrm>
              <a:off x="4078979" y="2365800"/>
              <a:ext cx="1370439" cy="584775"/>
            </a:xfrm>
            <a:prstGeom prst="rect">
              <a:avLst/>
            </a:prstGeom>
          </p:spPr>
          <p:txBody>
            <a:bodyPr wrap="square">
              <a:spAutoFit/>
            </a:bodyPr>
            <a:lstStyle/>
            <a:p>
              <a:r>
                <a:rPr lang="en-IN" sz="1600" b="1">
                  <a:effectLst>
                    <a:outerShdw blurRad="38100" dist="38100" dir="2700000" algn="tl">
                      <a:srgbClr val="000000">
                        <a:alpha val="43137"/>
                      </a:srgbClr>
                    </a:outerShdw>
                  </a:effectLst>
                </a:rPr>
                <a:t>Packaging department</a:t>
              </a:r>
              <a:endParaRPr lang="en-IN" sz="1600"/>
            </a:p>
          </p:txBody>
        </p:sp>
      </p:grpSp>
      <p:sp>
        <p:nvSpPr>
          <p:cNvPr id="59" name="Rectangle 58">
            <a:extLst>
              <a:ext uri="{FF2B5EF4-FFF2-40B4-BE49-F238E27FC236}">
                <a16:creationId xmlns:a16="http://schemas.microsoft.com/office/drawing/2014/main" id="{D2317F5E-5C1C-4F36-849F-2F51D5208B75}"/>
              </a:ext>
            </a:extLst>
          </p:cNvPr>
          <p:cNvSpPr/>
          <p:nvPr/>
        </p:nvSpPr>
        <p:spPr>
          <a:xfrm>
            <a:off x="321" y="6988"/>
            <a:ext cx="1844664"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Example :</a:t>
            </a:r>
            <a:endParaRPr lang="en-IN">
              <a:solidFill>
                <a:srgbClr val="FF0000"/>
              </a:solidFill>
            </a:endParaRPr>
          </a:p>
        </p:txBody>
      </p:sp>
      <p:sp>
        <p:nvSpPr>
          <p:cNvPr id="61" name="Rectangle 60">
            <a:extLst>
              <a:ext uri="{FF2B5EF4-FFF2-40B4-BE49-F238E27FC236}">
                <a16:creationId xmlns:a16="http://schemas.microsoft.com/office/drawing/2014/main" id="{746C87AD-7B20-468A-A6B4-9430BB8354C6}"/>
              </a:ext>
            </a:extLst>
          </p:cNvPr>
          <p:cNvSpPr/>
          <p:nvPr/>
        </p:nvSpPr>
        <p:spPr>
          <a:xfrm>
            <a:off x="7555199" y="1858723"/>
            <a:ext cx="4194695"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Somebody needs to count the product</a:t>
            </a:r>
            <a:endParaRPr lang="en-IN">
              <a:solidFill>
                <a:srgbClr val="FF0000"/>
              </a:solidFill>
            </a:endParaRPr>
          </a:p>
        </p:txBody>
      </p:sp>
      <p:sp>
        <p:nvSpPr>
          <p:cNvPr id="63" name="Rectangle 62">
            <a:extLst>
              <a:ext uri="{FF2B5EF4-FFF2-40B4-BE49-F238E27FC236}">
                <a16:creationId xmlns:a16="http://schemas.microsoft.com/office/drawing/2014/main" id="{CB149950-8E0C-45EA-BF71-7513DDF50985}"/>
              </a:ext>
            </a:extLst>
          </p:cNvPr>
          <p:cNvSpPr/>
          <p:nvPr/>
        </p:nvSpPr>
        <p:spPr>
          <a:xfrm>
            <a:off x="7747433" y="2308033"/>
            <a:ext cx="1304367" cy="400110"/>
          </a:xfrm>
          <a:prstGeom prst="rect">
            <a:avLst/>
          </a:prstGeom>
        </p:spPr>
        <p:txBody>
          <a:bodyPr wrap="square">
            <a:spAutoFit/>
          </a:bodyPr>
          <a:lstStyle/>
          <a:p>
            <a:r>
              <a:rPr lang="en-IN" sz="2000" b="1">
                <a:effectLst>
                  <a:outerShdw blurRad="38100" dist="38100" dir="2700000" algn="tl">
                    <a:srgbClr val="000000">
                      <a:alpha val="43137"/>
                    </a:srgbClr>
                  </a:outerShdw>
                </a:effectLst>
              </a:rPr>
              <a:t>person</a:t>
            </a:r>
          </a:p>
        </p:txBody>
      </p:sp>
      <p:sp>
        <p:nvSpPr>
          <p:cNvPr id="64" name="Rectangle 63">
            <a:extLst>
              <a:ext uri="{FF2B5EF4-FFF2-40B4-BE49-F238E27FC236}">
                <a16:creationId xmlns:a16="http://schemas.microsoft.com/office/drawing/2014/main" id="{0A89B053-8A5C-4127-B116-82A7CD83193D}"/>
              </a:ext>
            </a:extLst>
          </p:cNvPr>
          <p:cNvSpPr/>
          <p:nvPr/>
        </p:nvSpPr>
        <p:spPr>
          <a:xfrm>
            <a:off x="9904324" y="2308033"/>
            <a:ext cx="1675432" cy="400110"/>
          </a:xfrm>
          <a:prstGeom prst="rect">
            <a:avLst/>
          </a:prstGeom>
        </p:spPr>
        <p:txBody>
          <a:bodyPr wrap="square">
            <a:spAutoFit/>
          </a:bodyPr>
          <a:lstStyle/>
          <a:p>
            <a:r>
              <a:rPr lang="en-IN" sz="2000" b="1">
                <a:effectLst>
                  <a:outerShdw blurRad="38100" dist="38100" dir="2700000" algn="tl">
                    <a:srgbClr val="000000">
                      <a:alpha val="43137"/>
                    </a:srgbClr>
                  </a:outerShdw>
                </a:effectLst>
              </a:rPr>
              <a:t>programming</a:t>
            </a:r>
          </a:p>
        </p:txBody>
      </p:sp>
      <p:sp>
        <p:nvSpPr>
          <p:cNvPr id="65" name="Rectangle 64">
            <a:extLst>
              <a:ext uri="{FF2B5EF4-FFF2-40B4-BE49-F238E27FC236}">
                <a16:creationId xmlns:a16="http://schemas.microsoft.com/office/drawing/2014/main" id="{20257C9E-45A3-41C7-9E96-FDDBCB566F66}"/>
              </a:ext>
            </a:extLst>
          </p:cNvPr>
          <p:cNvSpPr/>
          <p:nvPr/>
        </p:nvSpPr>
        <p:spPr>
          <a:xfrm>
            <a:off x="7301916" y="2854799"/>
            <a:ext cx="1986508"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(Manual process)</a:t>
            </a:r>
            <a:endParaRPr lang="en-IN">
              <a:solidFill>
                <a:srgbClr val="FF0000"/>
              </a:solidFill>
            </a:endParaRPr>
          </a:p>
        </p:txBody>
      </p:sp>
      <p:sp>
        <p:nvSpPr>
          <p:cNvPr id="66" name="Rectangle 65">
            <a:extLst>
              <a:ext uri="{FF2B5EF4-FFF2-40B4-BE49-F238E27FC236}">
                <a16:creationId xmlns:a16="http://schemas.microsoft.com/office/drawing/2014/main" id="{48184CDA-1E2B-4034-A713-DC56CCC25107}"/>
              </a:ext>
            </a:extLst>
          </p:cNvPr>
          <p:cNvSpPr/>
          <p:nvPr/>
        </p:nvSpPr>
        <p:spPr>
          <a:xfrm>
            <a:off x="9843171" y="2848490"/>
            <a:ext cx="2257597" cy="646331"/>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(Mechanical process)</a:t>
            </a:r>
          </a:p>
          <a:p>
            <a:r>
              <a:rPr lang="en-IN" b="1">
                <a:solidFill>
                  <a:srgbClr val="FF0000"/>
                </a:solidFill>
                <a:effectLst>
                  <a:outerShdw blurRad="38100" dist="38100" dir="2700000" algn="tl">
                    <a:srgbClr val="000000">
                      <a:alpha val="43137"/>
                    </a:srgbClr>
                  </a:outerShdw>
                </a:effectLst>
              </a:rPr>
              <a:t>          Automation</a:t>
            </a:r>
            <a:endParaRPr lang="en-IN">
              <a:solidFill>
                <a:srgbClr val="FF0000"/>
              </a:solidFill>
            </a:endParaRPr>
          </a:p>
        </p:txBody>
      </p:sp>
      <p:sp>
        <p:nvSpPr>
          <p:cNvPr id="67" name="Rectangle 66">
            <a:extLst>
              <a:ext uri="{FF2B5EF4-FFF2-40B4-BE49-F238E27FC236}">
                <a16:creationId xmlns:a16="http://schemas.microsoft.com/office/drawing/2014/main" id="{AE357674-D6C1-47A7-9846-5FF2F4AD0AC9}"/>
              </a:ext>
            </a:extLst>
          </p:cNvPr>
          <p:cNvSpPr/>
          <p:nvPr/>
        </p:nvSpPr>
        <p:spPr>
          <a:xfrm>
            <a:off x="6413305" y="3779247"/>
            <a:ext cx="5872899" cy="523220"/>
          </a:xfrm>
          <a:prstGeom prst="rect">
            <a:avLst/>
          </a:prstGeom>
        </p:spPr>
        <p:txBody>
          <a:bodyPr wrap="square">
            <a:spAutoFit/>
          </a:bodyPr>
          <a:lstStyle/>
          <a:p>
            <a:r>
              <a:rPr lang="en-US" sz="2800" b="1">
                <a:effectLst>
                  <a:outerShdw blurRad="38100" dist="38100" dir="2700000" algn="tl">
                    <a:srgbClr val="000000">
                      <a:alpha val="43137"/>
                    </a:srgbClr>
                  </a:outerShdw>
                </a:effectLst>
              </a:rPr>
              <a:t>Counting can be done by Laser Light</a:t>
            </a:r>
            <a:endParaRPr lang="en-IN" sz="2800"/>
          </a:p>
        </p:txBody>
      </p:sp>
      <p:sp>
        <p:nvSpPr>
          <p:cNvPr id="68" name="Down Arrow 24">
            <a:extLst>
              <a:ext uri="{FF2B5EF4-FFF2-40B4-BE49-F238E27FC236}">
                <a16:creationId xmlns:a16="http://schemas.microsoft.com/office/drawing/2014/main" id="{A07F5F65-D62A-4623-B0AF-B17481B3174D}"/>
              </a:ext>
            </a:extLst>
          </p:cNvPr>
          <p:cNvSpPr/>
          <p:nvPr/>
        </p:nvSpPr>
        <p:spPr>
          <a:xfrm rot="5400000">
            <a:off x="8872759" y="3458766"/>
            <a:ext cx="358081" cy="1819828"/>
          </a:xfrm>
          <a:prstGeom prst="downArrow">
            <a:avLst/>
          </a:prstGeom>
          <a:solidFill>
            <a:schemeClr val="tx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4" name="Group 73">
            <a:extLst>
              <a:ext uri="{FF2B5EF4-FFF2-40B4-BE49-F238E27FC236}">
                <a16:creationId xmlns:a16="http://schemas.microsoft.com/office/drawing/2014/main" id="{E6D958CE-ABB5-445C-B63E-BB44CCBB1057}"/>
              </a:ext>
            </a:extLst>
          </p:cNvPr>
          <p:cNvGrpSpPr/>
          <p:nvPr/>
        </p:nvGrpSpPr>
        <p:grpSpPr>
          <a:xfrm>
            <a:off x="446701" y="3383569"/>
            <a:ext cx="6439321" cy="3208444"/>
            <a:chOff x="292241" y="3508557"/>
            <a:chExt cx="6439321" cy="3208444"/>
          </a:xfrm>
        </p:grpSpPr>
        <p:sp>
          <p:nvSpPr>
            <p:cNvPr id="14" name="Rectangle 13">
              <a:extLst>
                <a:ext uri="{FF2B5EF4-FFF2-40B4-BE49-F238E27FC236}">
                  <a16:creationId xmlns:a16="http://schemas.microsoft.com/office/drawing/2014/main" id="{507C21A7-EE49-46A6-BE38-63375CE2472F}"/>
                </a:ext>
              </a:extLst>
            </p:cNvPr>
            <p:cNvSpPr/>
            <p:nvPr/>
          </p:nvSpPr>
          <p:spPr>
            <a:xfrm>
              <a:off x="4211517" y="3513759"/>
              <a:ext cx="2520045"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Laser light for counting</a:t>
              </a:r>
              <a:endParaRPr lang="en-IN">
                <a:solidFill>
                  <a:srgbClr val="FF0000"/>
                </a:solidFill>
              </a:endParaRPr>
            </a:p>
          </p:txBody>
        </p:sp>
        <p:grpSp>
          <p:nvGrpSpPr>
            <p:cNvPr id="73" name="Group 72">
              <a:extLst>
                <a:ext uri="{FF2B5EF4-FFF2-40B4-BE49-F238E27FC236}">
                  <a16:creationId xmlns:a16="http://schemas.microsoft.com/office/drawing/2014/main" id="{BA409213-BBC5-4707-81E3-B5D2933C11BC}"/>
                </a:ext>
              </a:extLst>
            </p:cNvPr>
            <p:cNvGrpSpPr/>
            <p:nvPr/>
          </p:nvGrpSpPr>
          <p:grpSpPr>
            <a:xfrm>
              <a:off x="292241" y="3508557"/>
              <a:ext cx="5157177" cy="3208444"/>
              <a:chOff x="292241" y="3508557"/>
              <a:chExt cx="5157177" cy="3208444"/>
            </a:xfrm>
          </p:grpSpPr>
          <p:sp>
            <p:nvSpPr>
              <p:cNvPr id="5" name="Rectangle 4">
                <a:extLst>
                  <a:ext uri="{FF2B5EF4-FFF2-40B4-BE49-F238E27FC236}">
                    <a16:creationId xmlns:a16="http://schemas.microsoft.com/office/drawing/2014/main" id="{BA1144B0-2BC8-4B61-9568-0EDE8C3A32FC}"/>
                  </a:ext>
                </a:extLst>
              </p:cNvPr>
              <p:cNvSpPr/>
              <p:nvPr/>
            </p:nvSpPr>
            <p:spPr>
              <a:xfrm>
                <a:off x="292241" y="4137633"/>
                <a:ext cx="1092819" cy="152771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74F940CB-56ED-41BD-A8FA-F37EEE890700}"/>
                  </a:ext>
                </a:extLst>
              </p:cNvPr>
              <p:cNvSpPr/>
              <p:nvPr/>
            </p:nvSpPr>
            <p:spPr>
              <a:xfrm>
                <a:off x="1385060" y="4730505"/>
                <a:ext cx="2569800" cy="34197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C74083B5-2969-4CA1-A085-8226FE12971E}"/>
                  </a:ext>
                </a:extLst>
              </p:cNvPr>
              <p:cNvSpPr/>
              <p:nvPr/>
            </p:nvSpPr>
            <p:spPr>
              <a:xfrm>
                <a:off x="1490440" y="4711101"/>
                <a:ext cx="229157" cy="224807"/>
              </a:xfrm>
              <a:prstGeom prst="ellipse">
                <a:avLst/>
              </a:prstGeom>
              <a:solidFill>
                <a:srgbClr val="FF0000"/>
              </a:solidFill>
              <a:ln w="34925">
                <a:solidFill>
                  <a:srgbClr val="FF0000"/>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AE574F20-C17E-42AC-93E2-C6C01804B7D1}"/>
                  </a:ext>
                </a:extLst>
              </p:cNvPr>
              <p:cNvSpPr/>
              <p:nvPr/>
            </p:nvSpPr>
            <p:spPr>
              <a:xfrm>
                <a:off x="1869581" y="4730505"/>
                <a:ext cx="229157" cy="224807"/>
              </a:xfrm>
              <a:prstGeom prst="ellipse">
                <a:avLst/>
              </a:prstGeom>
              <a:solidFill>
                <a:srgbClr val="FF0000"/>
              </a:solidFill>
              <a:ln w="34925">
                <a:solidFill>
                  <a:srgbClr val="FF0000"/>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0270A638-24DF-4382-95BF-D70EED52505A}"/>
                  </a:ext>
                </a:extLst>
              </p:cNvPr>
              <p:cNvSpPr/>
              <p:nvPr/>
            </p:nvSpPr>
            <p:spPr>
              <a:xfrm>
                <a:off x="2248722" y="4730505"/>
                <a:ext cx="229157" cy="224807"/>
              </a:xfrm>
              <a:prstGeom prst="ellipse">
                <a:avLst/>
              </a:prstGeom>
              <a:solidFill>
                <a:srgbClr val="FF0000"/>
              </a:solidFill>
              <a:ln w="34925">
                <a:solidFill>
                  <a:srgbClr val="FF0000"/>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E960A91E-B8AB-4F31-8D3C-3AE5951D4433}"/>
                  </a:ext>
                </a:extLst>
              </p:cNvPr>
              <p:cNvSpPr/>
              <p:nvPr/>
            </p:nvSpPr>
            <p:spPr>
              <a:xfrm>
                <a:off x="3951236" y="4048423"/>
                <a:ext cx="1092819" cy="171728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One container should contain 100 products</a:t>
                </a:r>
              </a:p>
            </p:txBody>
          </p:sp>
          <p:cxnSp>
            <p:nvCxnSpPr>
              <p:cNvPr id="11" name="Straight Arrow Connector 10">
                <a:extLst>
                  <a:ext uri="{FF2B5EF4-FFF2-40B4-BE49-F238E27FC236}">
                    <a16:creationId xmlns:a16="http://schemas.microsoft.com/office/drawing/2014/main" id="{D5C66110-8149-44AD-820B-B9C1DC291A56}"/>
                  </a:ext>
                </a:extLst>
              </p:cNvPr>
              <p:cNvCxnSpPr/>
              <p:nvPr/>
            </p:nvCxnSpPr>
            <p:spPr>
              <a:xfrm flipV="1">
                <a:off x="1640305" y="4968063"/>
                <a:ext cx="0" cy="4429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367587E-E96D-417C-9A9A-11FB1137413B}"/>
                  </a:ext>
                </a:extLst>
              </p:cNvPr>
              <p:cNvSpPr/>
              <p:nvPr/>
            </p:nvSpPr>
            <p:spPr>
              <a:xfrm>
                <a:off x="1455669" y="5581045"/>
                <a:ext cx="1022210"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Product</a:t>
                </a:r>
                <a:endParaRPr lang="en-IN">
                  <a:solidFill>
                    <a:srgbClr val="FF0000"/>
                  </a:solidFill>
                </a:endParaRPr>
              </a:p>
            </p:txBody>
          </p:sp>
          <p:cxnSp>
            <p:nvCxnSpPr>
              <p:cNvPr id="13" name="Straight Arrow Connector 12">
                <a:extLst>
                  <a:ext uri="{FF2B5EF4-FFF2-40B4-BE49-F238E27FC236}">
                    <a16:creationId xmlns:a16="http://schemas.microsoft.com/office/drawing/2014/main" id="{7869BE7C-E693-43D9-ACE6-18E7E9130E07}"/>
                  </a:ext>
                </a:extLst>
              </p:cNvPr>
              <p:cNvCxnSpPr/>
              <p:nvPr/>
            </p:nvCxnSpPr>
            <p:spPr>
              <a:xfrm flipH="1">
                <a:off x="3450988" y="3733645"/>
                <a:ext cx="782883" cy="3742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19A2901-B43C-4F75-84A3-01148D90979D}"/>
                  </a:ext>
                </a:extLst>
              </p:cNvPr>
              <p:cNvSpPr/>
              <p:nvPr/>
            </p:nvSpPr>
            <p:spPr>
              <a:xfrm>
                <a:off x="2608071" y="3508557"/>
                <a:ext cx="1304367" cy="338554"/>
              </a:xfrm>
              <a:prstGeom prst="rect">
                <a:avLst/>
              </a:prstGeom>
            </p:spPr>
            <p:txBody>
              <a:bodyPr wrap="square">
                <a:spAutoFit/>
              </a:bodyPr>
              <a:lstStyle/>
              <a:p>
                <a:r>
                  <a:rPr lang="en-IN" sz="1600" b="1">
                    <a:effectLst>
                      <a:outerShdw blurRad="38100" dist="38100" dir="2700000" algn="tl">
                        <a:srgbClr val="000000">
                          <a:alpha val="43137"/>
                        </a:srgbClr>
                      </a:outerShdw>
                    </a:effectLst>
                  </a:rPr>
                  <a:t>Transmitter</a:t>
                </a:r>
                <a:endParaRPr lang="en-IN" sz="1600"/>
              </a:p>
            </p:txBody>
          </p:sp>
          <p:sp>
            <p:nvSpPr>
              <p:cNvPr id="16" name="Rectangle 15">
                <a:extLst>
                  <a:ext uri="{FF2B5EF4-FFF2-40B4-BE49-F238E27FC236}">
                    <a16:creationId xmlns:a16="http://schemas.microsoft.com/office/drawing/2014/main" id="{3F1E3897-DB5E-4E43-AAAF-F486E65B37BA}"/>
                  </a:ext>
                </a:extLst>
              </p:cNvPr>
              <p:cNvSpPr/>
              <p:nvPr/>
            </p:nvSpPr>
            <p:spPr>
              <a:xfrm>
                <a:off x="2798804" y="5598580"/>
                <a:ext cx="1304367" cy="338554"/>
              </a:xfrm>
              <a:prstGeom prst="rect">
                <a:avLst/>
              </a:prstGeom>
            </p:spPr>
            <p:txBody>
              <a:bodyPr wrap="square">
                <a:spAutoFit/>
              </a:bodyPr>
              <a:lstStyle/>
              <a:p>
                <a:r>
                  <a:rPr lang="en-IN" sz="1600" b="1">
                    <a:effectLst>
                      <a:outerShdw blurRad="38100" dist="38100" dir="2700000" algn="tl">
                        <a:srgbClr val="000000">
                          <a:alpha val="43137"/>
                        </a:srgbClr>
                      </a:outerShdw>
                    </a:effectLst>
                  </a:rPr>
                  <a:t>Receiver</a:t>
                </a:r>
                <a:endParaRPr lang="en-IN" sz="1600"/>
              </a:p>
            </p:txBody>
          </p:sp>
          <p:cxnSp>
            <p:nvCxnSpPr>
              <p:cNvPr id="17" name="Straight Arrow Connector 16">
                <a:extLst>
                  <a:ext uri="{FF2B5EF4-FFF2-40B4-BE49-F238E27FC236}">
                    <a16:creationId xmlns:a16="http://schemas.microsoft.com/office/drawing/2014/main" id="{E21E8D94-F28E-4840-A4D5-78327E88352F}"/>
                  </a:ext>
                </a:extLst>
              </p:cNvPr>
              <p:cNvCxnSpPr/>
              <p:nvPr/>
            </p:nvCxnSpPr>
            <p:spPr>
              <a:xfrm flipH="1">
                <a:off x="3191557" y="5937134"/>
                <a:ext cx="2511" cy="4908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343BA70C-E76B-4F6B-AD95-4B9FFB63384C}"/>
                  </a:ext>
                </a:extLst>
              </p:cNvPr>
              <p:cNvSpPr/>
              <p:nvPr/>
            </p:nvSpPr>
            <p:spPr>
              <a:xfrm>
                <a:off x="1942866" y="6378447"/>
                <a:ext cx="3506552" cy="338554"/>
              </a:xfrm>
              <a:prstGeom prst="rect">
                <a:avLst/>
              </a:prstGeom>
            </p:spPr>
            <p:txBody>
              <a:bodyPr wrap="square">
                <a:spAutoFit/>
              </a:bodyPr>
              <a:lstStyle/>
              <a:p>
                <a:r>
                  <a:rPr lang="en-IN" sz="1600" b="1">
                    <a:solidFill>
                      <a:srgbClr val="FF0000"/>
                    </a:solidFill>
                    <a:effectLst>
                      <a:outerShdw blurRad="38100" dist="38100" dir="2700000" algn="tl">
                        <a:srgbClr val="000000">
                          <a:alpha val="43137"/>
                        </a:srgbClr>
                      </a:outerShdw>
                    </a:effectLst>
                  </a:rPr>
                  <a:t>Photocell : light on gets charged</a:t>
                </a:r>
                <a:endParaRPr lang="en-IN" sz="1600">
                  <a:solidFill>
                    <a:srgbClr val="FF0000"/>
                  </a:solidFill>
                </a:endParaRPr>
              </a:p>
            </p:txBody>
          </p:sp>
          <p:sp>
            <p:nvSpPr>
              <p:cNvPr id="20" name="Down Arrow 24">
                <a:extLst>
                  <a:ext uri="{FF2B5EF4-FFF2-40B4-BE49-F238E27FC236}">
                    <a16:creationId xmlns:a16="http://schemas.microsoft.com/office/drawing/2014/main" id="{F44F29BF-0354-42F8-BAC4-CCAF05FCCBBC}"/>
                  </a:ext>
                </a:extLst>
              </p:cNvPr>
              <p:cNvSpPr/>
              <p:nvPr/>
            </p:nvSpPr>
            <p:spPr>
              <a:xfrm>
                <a:off x="3002863" y="3792730"/>
                <a:ext cx="514782" cy="1819828"/>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73CFA367-EB02-4647-8F98-1E3FB54D55B3}"/>
                  </a:ext>
                </a:extLst>
              </p:cNvPr>
              <p:cNvSpPr/>
              <p:nvPr/>
            </p:nvSpPr>
            <p:spPr>
              <a:xfrm>
                <a:off x="2641475" y="4730505"/>
                <a:ext cx="229157" cy="224807"/>
              </a:xfrm>
              <a:prstGeom prst="ellipse">
                <a:avLst/>
              </a:prstGeom>
              <a:solidFill>
                <a:srgbClr val="FF0000"/>
              </a:solidFill>
              <a:ln w="34925">
                <a:solidFill>
                  <a:srgbClr val="FF0000"/>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Rectangle 68">
                <a:extLst>
                  <a:ext uri="{FF2B5EF4-FFF2-40B4-BE49-F238E27FC236}">
                    <a16:creationId xmlns:a16="http://schemas.microsoft.com/office/drawing/2014/main" id="{D10DB8D7-7CA4-4833-BD9F-FBA3AF812F2F}"/>
                  </a:ext>
                </a:extLst>
              </p:cNvPr>
              <p:cNvSpPr/>
              <p:nvPr/>
            </p:nvSpPr>
            <p:spPr>
              <a:xfrm>
                <a:off x="307246" y="5695038"/>
                <a:ext cx="1304367" cy="338554"/>
              </a:xfrm>
              <a:prstGeom prst="rect">
                <a:avLst/>
              </a:prstGeom>
            </p:spPr>
            <p:txBody>
              <a:bodyPr wrap="square">
                <a:spAutoFit/>
              </a:bodyPr>
              <a:lstStyle/>
              <a:p>
                <a:r>
                  <a:rPr lang="en-IN" sz="1600" b="1">
                    <a:effectLst>
                      <a:outerShdw blurRad="38100" dist="38100" dir="2700000" algn="tl">
                        <a:srgbClr val="000000">
                          <a:alpha val="43137"/>
                        </a:srgbClr>
                      </a:outerShdw>
                    </a:effectLst>
                  </a:rPr>
                  <a:t>Company</a:t>
                </a:r>
                <a:endParaRPr lang="en-IN" sz="1600"/>
              </a:p>
            </p:txBody>
          </p:sp>
          <p:sp>
            <p:nvSpPr>
              <p:cNvPr id="70" name="Rectangle 69">
                <a:extLst>
                  <a:ext uri="{FF2B5EF4-FFF2-40B4-BE49-F238E27FC236}">
                    <a16:creationId xmlns:a16="http://schemas.microsoft.com/office/drawing/2014/main" id="{CD30014C-2D67-4E7A-B5BE-E03F1D952CC2}"/>
                  </a:ext>
                </a:extLst>
              </p:cNvPr>
              <p:cNvSpPr/>
              <p:nvPr/>
            </p:nvSpPr>
            <p:spPr>
              <a:xfrm>
                <a:off x="3962290" y="5765711"/>
                <a:ext cx="1370439" cy="584775"/>
              </a:xfrm>
              <a:prstGeom prst="rect">
                <a:avLst/>
              </a:prstGeom>
            </p:spPr>
            <p:txBody>
              <a:bodyPr wrap="square">
                <a:spAutoFit/>
              </a:bodyPr>
              <a:lstStyle/>
              <a:p>
                <a:r>
                  <a:rPr lang="en-IN" sz="1600" b="1">
                    <a:effectLst>
                      <a:outerShdw blurRad="38100" dist="38100" dir="2700000" algn="tl">
                        <a:srgbClr val="000000">
                          <a:alpha val="43137"/>
                        </a:srgbClr>
                      </a:outerShdw>
                    </a:effectLst>
                  </a:rPr>
                  <a:t>Packaging department</a:t>
                </a:r>
                <a:endParaRPr lang="en-IN" sz="1600"/>
              </a:p>
            </p:txBody>
          </p:sp>
          <p:cxnSp>
            <p:nvCxnSpPr>
              <p:cNvPr id="71" name="Straight Arrow Connector 70">
                <a:extLst>
                  <a:ext uri="{FF2B5EF4-FFF2-40B4-BE49-F238E27FC236}">
                    <a16:creationId xmlns:a16="http://schemas.microsoft.com/office/drawing/2014/main" id="{A9AA8BFC-DB68-4B91-9DFE-19CBB7589F8C}"/>
                  </a:ext>
                </a:extLst>
              </p:cNvPr>
              <p:cNvCxnSpPr/>
              <p:nvPr/>
            </p:nvCxnSpPr>
            <p:spPr>
              <a:xfrm flipH="1">
                <a:off x="1869462" y="4361755"/>
                <a:ext cx="782883" cy="3742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18E3AEE4-7576-458D-BBDE-57822CC20B63}"/>
                  </a:ext>
                </a:extLst>
              </p:cNvPr>
              <p:cNvSpPr/>
              <p:nvPr/>
            </p:nvSpPr>
            <p:spPr>
              <a:xfrm>
                <a:off x="1474468" y="3925622"/>
                <a:ext cx="2520045"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Conveyor belt</a:t>
                </a:r>
                <a:endParaRPr lang="en-IN">
                  <a:solidFill>
                    <a:srgbClr val="FF0000"/>
                  </a:solidFill>
                </a:endParaRPr>
              </a:p>
            </p:txBody>
          </p:sp>
        </p:grpSp>
      </p:grpSp>
      <p:sp>
        <p:nvSpPr>
          <p:cNvPr id="75" name="TextBox 74">
            <a:extLst>
              <a:ext uri="{FF2B5EF4-FFF2-40B4-BE49-F238E27FC236}">
                <a16:creationId xmlns:a16="http://schemas.microsoft.com/office/drawing/2014/main" id="{A8A7D90E-F360-4A73-8E35-03281822CF68}"/>
              </a:ext>
            </a:extLst>
          </p:cNvPr>
          <p:cNvSpPr txBox="1"/>
          <p:nvPr/>
        </p:nvSpPr>
        <p:spPr>
          <a:xfrm>
            <a:off x="5881976" y="4549676"/>
            <a:ext cx="6002777" cy="2308324"/>
          </a:xfrm>
          <a:prstGeom prst="rect">
            <a:avLst/>
          </a:prstGeom>
          <a:noFill/>
        </p:spPr>
        <p:txBody>
          <a:bodyPr wrap="square" rtlCol="0">
            <a:spAutoFit/>
          </a:bodyPr>
          <a:lstStyle/>
          <a:p>
            <a:r>
              <a:rPr lang="en-IN"/>
              <a:t>1. Light is continuously falling  </a:t>
            </a:r>
          </a:p>
          <a:p>
            <a:r>
              <a:rPr lang="en-IN"/>
              <a:t>2. At the receiver side there is a photo cell.</a:t>
            </a:r>
          </a:p>
          <a:p>
            <a:r>
              <a:rPr lang="en-IN" b="1"/>
              <a:t>3. The moment light appear on photo cell it will be in logic 1    </a:t>
            </a:r>
          </a:p>
          <a:p>
            <a:r>
              <a:rPr lang="en-IN" b="1"/>
              <a:t>     state.</a:t>
            </a:r>
          </a:p>
          <a:p>
            <a:r>
              <a:rPr lang="en-IN" b="1"/>
              <a:t>4. When product pass it through this light it will cut the rays,    </a:t>
            </a:r>
          </a:p>
          <a:p>
            <a:r>
              <a:rPr lang="en-IN" b="1"/>
              <a:t>     so photo cell will change it’s state from 1 to 0.</a:t>
            </a:r>
          </a:p>
          <a:p>
            <a:r>
              <a:rPr lang="en-IN" b="1"/>
              <a:t>5. When product pass away from light again it will become logic 1</a:t>
            </a:r>
          </a:p>
        </p:txBody>
      </p:sp>
    </p:spTree>
    <p:extLst>
      <p:ext uri="{BB962C8B-B14F-4D97-AF65-F5344CB8AC3E}">
        <p14:creationId xmlns:p14="http://schemas.microsoft.com/office/powerpoint/2010/main" val="4090057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fade">
                                      <p:cBhvr>
                                        <p:cTn id="17" dur="500"/>
                                        <p:tgtEl>
                                          <p:spTgt spid="6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fade">
                                      <p:cBhvr>
                                        <p:cTn id="22" dur="500"/>
                                        <p:tgtEl>
                                          <p:spTgt spid="6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fade">
                                      <p:cBhvr>
                                        <p:cTn id="27" dur="500"/>
                                        <p:tgtEl>
                                          <p:spTgt spid="6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fade">
                                      <p:cBhvr>
                                        <p:cTn id="32" dur="500"/>
                                        <p:tgtEl>
                                          <p:spTgt spid="6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fade">
                                      <p:cBhvr>
                                        <p:cTn id="37" dur="500"/>
                                        <p:tgtEl>
                                          <p:spTgt spid="6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fade">
                                      <p:cBhvr>
                                        <p:cTn id="42" dur="500"/>
                                        <p:tgtEl>
                                          <p:spTgt spid="67"/>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68"/>
                                        </p:tgtEl>
                                        <p:attrNameLst>
                                          <p:attrName>style.visibility</p:attrName>
                                        </p:attrNameLst>
                                      </p:cBhvr>
                                      <p:to>
                                        <p:strVal val="visible"/>
                                      </p:to>
                                    </p:set>
                                    <p:animEffect transition="in" filter="randombar(horizontal)">
                                      <p:cBhvr>
                                        <p:cTn id="47" dur="500"/>
                                        <p:tgtEl>
                                          <p:spTgt spid="6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4"/>
                                        </p:tgtEl>
                                        <p:attrNameLst>
                                          <p:attrName>style.visibility</p:attrName>
                                        </p:attrNameLst>
                                      </p:cBhvr>
                                      <p:to>
                                        <p:strVal val="visible"/>
                                      </p:to>
                                    </p:set>
                                    <p:animEffect transition="in" filter="fade">
                                      <p:cBhvr>
                                        <p:cTn id="52" dur="500"/>
                                        <p:tgtEl>
                                          <p:spTgt spid="7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5"/>
                                        </p:tgtEl>
                                        <p:attrNameLst>
                                          <p:attrName>style.visibility</p:attrName>
                                        </p:attrNameLst>
                                      </p:cBhvr>
                                      <p:to>
                                        <p:strVal val="visible"/>
                                      </p:to>
                                    </p:set>
                                    <p:animEffect transition="in" filter="fade">
                                      <p:cBhvr>
                                        <p:cTn id="5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61" grpId="0"/>
      <p:bldP spid="63" grpId="0"/>
      <p:bldP spid="64" grpId="0"/>
      <p:bldP spid="65" grpId="0"/>
      <p:bldP spid="66" grpId="0"/>
      <p:bldP spid="67" grpId="0"/>
      <p:bldP spid="68" grpId="0" animBg="1"/>
      <p:bldP spid="7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val 42"/>
          <p:cNvSpPr/>
          <p:nvPr/>
        </p:nvSpPr>
        <p:spPr>
          <a:xfrm>
            <a:off x="3305087" y="2960404"/>
            <a:ext cx="229157" cy="224807"/>
          </a:xfrm>
          <a:prstGeom prst="ellipse">
            <a:avLst/>
          </a:prstGeom>
          <a:solidFill>
            <a:srgbClr val="FF0000"/>
          </a:solidFill>
          <a:ln w="34925">
            <a:solidFill>
              <a:srgbClr val="FF0000"/>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81462" y="1703300"/>
            <a:ext cx="1547693"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Example 1 :</a:t>
            </a:r>
            <a:endParaRPr lang="en-IN">
              <a:solidFill>
                <a:srgbClr val="FF0000"/>
              </a:solidFill>
            </a:endParaRPr>
          </a:p>
        </p:txBody>
      </p:sp>
      <p:sp>
        <p:nvSpPr>
          <p:cNvPr id="14" name="Rectangle 13"/>
          <p:cNvSpPr/>
          <p:nvPr/>
        </p:nvSpPr>
        <p:spPr>
          <a:xfrm>
            <a:off x="354178" y="2364744"/>
            <a:ext cx="1092819" cy="152771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1446997" y="2957616"/>
            <a:ext cx="2569800" cy="34197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p:cNvSpPr/>
          <p:nvPr/>
        </p:nvSpPr>
        <p:spPr>
          <a:xfrm>
            <a:off x="1552377" y="2938212"/>
            <a:ext cx="229157" cy="224807"/>
          </a:xfrm>
          <a:prstGeom prst="ellipse">
            <a:avLst/>
          </a:prstGeom>
          <a:solidFill>
            <a:srgbClr val="FF0000"/>
          </a:solidFill>
          <a:ln w="34925">
            <a:solidFill>
              <a:srgbClr val="FF0000"/>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p:nvSpPr>
        <p:spPr>
          <a:xfrm>
            <a:off x="1931518" y="2957616"/>
            <a:ext cx="229157" cy="224807"/>
          </a:xfrm>
          <a:prstGeom prst="ellipse">
            <a:avLst/>
          </a:prstGeom>
          <a:solidFill>
            <a:srgbClr val="FF0000"/>
          </a:solidFill>
          <a:ln w="34925">
            <a:solidFill>
              <a:srgbClr val="FF0000"/>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p:cNvSpPr/>
          <p:nvPr/>
        </p:nvSpPr>
        <p:spPr>
          <a:xfrm>
            <a:off x="2310659" y="2957616"/>
            <a:ext cx="229157" cy="224807"/>
          </a:xfrm>
          <a:prstGeom prst="ellipse">
            <a:avLst/>
          </a:prstGeom>
          <a:solidFill>
            <a:srgbClr val="FF0000"/>
          </a:solidFill>
          <a:ln w="34925">
            <a:solidFill>
              <a:srgbClr val="FF0000"/>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p:cNvSpPr/>
          <p:nvPr/>
        </p:nvSpPr>
        <p:spPr>
          <a:xfrm>
            <a:off x="4013173" y="2275534"/>
            <a:ext cx="1092819" cy="171728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One container should contain 100 products</a:t>
            </a:r>
          </a:p>
        </p:txBody>
      </p:sp>
      <p:cxnSp>
        <p:nvCxnSpPr>
          <p:cNvPr id="22" name="Straight Arrow Connector 21"/>
          <p:cNvCxnSpPr/>
          <p:nvPr/>
        </p:nvCxnSpPr>
        <p:spPr>
          <a:xfrm flipV="1">
            <a:off x="1673550" y="3340009"/>
            <a:ext cx="0" cy="4429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517606" y="3808156"/>
            <a:ext cx="1022210"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Product</a:t>
            </a:r>
            <a:endParaRPr lang="en-IN">
              <a:solidFill>
                <a:srgbClr val="FF0000"/>
              </a:solidFill>
            </a:endParaRPr>
          </a:p>
        </p:txBody>
      </p:sp>
      <p:cxnSp>
        <p:nvCxnSpPr>
          <p:cNvPr id="26" name="Straight Arrow Connector 25"/>
          <p:cNvCxnSpPr/>
          <p:nvPr/>
        </p:nvCxnSpPr>
        <p:spPr>
          <a:xfrm flipH="1">
            <a:off x="3512925" y="1960756"/>
            <a:ext cx="782883" cy="3742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273454" y="1740870"/>
            <a:ext cx="2520045"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Laser light for counting</a:t>
            </a:r>
            <a:endParaRPr lang="en-IN">
              <a:solidFill>
                <a:srgbClr val="FF0000"/>
              </a:solidFill>
            </a:endParaRPr>
          </a:p>
        </p:txBody>
      </p:sp>
      <p:sp>
        <p:nvSpPr>
          <p:cNvPr id="30" name="Rectangle 29"/>
          <p:cNvSpPr/>
          <p:nvPr/>
        </p:nvSpPr>
        <p:spPr>
          <a:xfrm>
            <a:off x="2670008" y="1735668"/>
            <a:ext cx="1304367" cy="338554"/>
          </a:xfrm>
          <a:prstGeom prst="rect">
            <a:avLst/>
          </a:prstGeom>
        </p:spPr>
        <p:txBody>
          <a:bodyPr wrap="square">
            <a:spAutoFit/>
          </a:bodyPr>
          <a:lstStyle/>
          <a:p>
            <a:r>
              <a:rPr lang="en-IN" sz="1600" b="1">
                <a:effectLst>
                  <a:outerShdw blurRad="38100" dist="38100" dir="2700000" algn="tl">
                    <a:srgbClr val="000000">
                      <a:alpha val="43137"/>
                    </a:srgbClr>
                  </a:outerShdw>
                </a:effectLst>
              </a:rPr>
              <a:t>Transmitter</a:t>
            </a:r>
            <a:endParaRPr lang="en-IN" sz="1600"/>
          </a:p>
        </p:txBody>
      </p:sp>
      <p:sp>
        <p:nvSpPr>
          <p:cNvPr id="31" name="Rectangle 30"/>
          <p:cNvSpPr/>
          <p:nvPr/>
        </p:nvSpPr>
        <p:spPr>
          <a:xfrm>
            <a:off x="2860741" y="3825691"/>
            <a:ext cx="1304367" cy="338554"/>
          </a:xfrm>
          <a:prstGeom prst="rect">
            <a:avLst/>
          </a:prstGeom>
        </p:spPr>
        <p:txBody>
          <a:bodyPr wrap="square">
            <a:spAutoFit/>
          </a:bodyPr>
          <a:lstStyle/>
          <a:p>
            <a:r>
              <a:rPr lang="en-IN" sz="1600" b="1">
                <a:effectLst>
                  <a:outerShdw blurRad="38100" dist="38100" dir="2700000" algn="tl">
                    <a:srgbClr val="000000">
                      <a:alpha val="43137"/>
                    </a:srgbClr>
                  </a:outerShdw>
                </a:effectLst>
              </a:rPr>
              <a:t>Receiver</a:t>
            </a:r>
            <a:endParaRPr lang="en-IN" sz="1600"/>
          </a:p>
        </p:txBody>
      </p:sp>
      <p:cxnSp>
        <p:nvCxnSpPr>
          <p:cNvPr id="32" name="Straight Arrow Connector 31"/>
          <p:cNvCxnSpPr/>
          <p:nvPr/>
        </p:nvCxnSpPr>
        <p:spPr>
          <a:xfrm flipH="1">
            <a:off x="3253494" y="4164245"/>
            <a:ext cx="2511" cy="4908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004803" y="4605558"/>
            <a:ext cx="3506552" cy="338554"/>
          </a:xfrm>
          <a:prstGeom prst="rect">
            <a:avLst/>
          </a:prstGeom>
        </p:spPr>
        <p:txBody>
          <a:bodyPr wrap="square">
            <a:spAutoFit/>
          </a:bodyPr>
          <a:lstStyle/>
          <a:p>
            <a:r>
              <a:rPr lang="en-IN" sz="1600" b="1">
                <a:solidFill>
                  <a:srgbClr val="FF0000"/>
                </a:solidFill>
                <a:effectLst>
                  <a:outerShdw blurRad="38100" dist="38100" dir="2700000" algn="tl">
                    <a:srgbClr val="000000">
                      <a:alpha val="43137"/>
                    </a:srgbClr>
                  </a:outerShdw>
                </a:effectLst>
              </a:rPr>
              <a:t>Photocell : light on gets charged</a:t>
            </a:r>
            <a:endParaRPr lang="en-IN" sz="1600">
              <a:solidFill>
                <a:srgbClr val="FF0000"/>
              </a:solidFill>
            </a:endParaRPr>
          </a:p>
        </p:txBody>
      </p:sp>
      <p:cxnSp>
        <p:nvCxnSpPr>
          <p:cNvPr id="38" name="Straight Connector 37"/>
          <p:cNvCxnSpPr/>
          <p:nvPr/>
        </p:nvCxnSpPr>
        <p:spPr>
          <a:xfrm>
            <a:off x="6503986" y="4274123"/>
            <a:ext cx="4463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6950287" y="4261420"/>
            <a:ext cx="446301" cy="425678"/>
            <a:chOff x="6950287" y="4261420"/>
            <a:chExt cx="446301" cy="425678"/>
          </a:xfrm>
        </p:grpSpPr>
        <p:cxnSp>
          <p:nvCxnSpPr>
            <p:cNvPr id="39" name="Straight Connector 38"/>
            <p:cNvCxnSpPr/>
            <p:nvPr/>
          </p:nvCxnSpPr>
          <p:spPr>
            <a:xfrm>
              <a:off x="6950287" y="4687098"/>
              <a:ext cx="4463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953900" y="4261420"/>
              <a:ext cx="0" cy="4119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4" name="Rectangle 43"/>
          <p:cNvSpPr/>
          <p:nvPr/>
        </p:nvSpPr>
        <p:spPr>
          <a:xfrm>
            <a:off x="2593320" y="2744699"/>
            <a:ext cx="999988" cy="554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Down Arrow 24"/>
          <p:cNvSpPr/>
          <p:nvPr/>
        </p:nvSpPr>
        <p:spPr>
          <a:xfrm>
            <a:off x="3147771" y="2088115"/>
            <a:ext cx="514782" cy="1819828"/>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5" name="Straight Connector 44"/>
          <p:cNvCxnSpPr/>
          <p:nvPr/>
        </p:nvCxnSpPr>
        <p:spPr>
          <a:xfrm>
            <a:off x="7381823" y="4264554"/>
            <a:ext cx="4463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396588" y="4274123"/>
            <a:ext cx="0" cy="4119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2703412" y="2957616"/>
            <a:ext cx="229157" cy="224807"/>
          </a:xfrm>
          <a:prstGeom prst="ellipse">
            <a:avLst/>
          </a:prstGeom>
          <a:solidFill>
            <a:srgbClr val="FF0000"/>
          </a:solidFill>
          <a:ln w="34925">
            <a:solidFill>
              <a:srgbClr val="FF0000"/>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46"/>
          <p:cNvSpPr/>
          <p:nvPr/>
        </p:nvSpPr>
        <p:spPr>
          <a:xfrm>
            <a:off x="3283188" y="2938212"/>
            <a:ext cx="229737" cy="3139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9" name="Group 58"/>
          <p:cNvGrpSpPr/>
          <p:nvPr/>
        </p:nvGrpSpPr>
        <p:grpSpPr>
          <a:xfrm>
            <a:off x="7828124" y="4261420"/>
            <a:ext cx="877837" cy="425678"/>
            <a:chOff x="8786521" y="3036179"/>
            <a:chExt cx="877837" cy="425678"/>
          </a:xfrm>
        </p:grpSpPr>
        <p:grpSp>
          <p:nvGrpSpPr>
            <p:cNvPr id="54" name="Group 53"/>
            <p:cNvGrpSpPr/>
            <p:nvPr/>
          </p:nvGrpSpPr>
          <p:grpSpPr>
            <a:xfrm>
              <a:off x="8786521" y="3036179"/>
              <a:ext cx="446301" cy="425678"/>
              <a:chOff x="6950287" y="4261420"/>
              <a:chExt cx="446301" cy="425678"/>
            </a:xfrm>
          </p:grpSpPr>
          <p:cxnSp>
            <p:nvCxnSpPr>
              <p:cNvPr id="55" name="Straight Connector 54"/>
              <p:cNvCxnSpPr/>
              <p:nvPr/>
            </p:nvCxnSpPr>
            <p:spPr>
              <a:xfrm>
                <a:off x="6950287" y="4687098"/>
                <a:ext cx="4463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953900" y="4261420"/>
                <a:ext cx="0" cy="4119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7" name="Straight Connector 56"/>
            <p:cNvCxnSpPr/>
            <p:nvPr/>
          </p:nvCxnSpPr>
          <p:spPr>
            <a:xfrm>
              <a:off x="9218057" y="3039313"/>
              <a:ext cx="4463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9232822" y="3049889"/>
              <a:ext cx="0" cy="4119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0" name="Group 59"/>
          <p:cNvGrpSpPr/>
          <p:nvPr/>
        </p:nvGrpSpPr>
        <p:grpSpPr>
          <a:xfrm>
            <a:off x="8705960" y="4247710"/>
            <a:ext cx="877837" cy="425678"/>
            <a:chOff x="8786521" y="3036179"/>
            <a:chExt cx="877837" cy="425678"/>
          </a:xfrm>
        </p:grpSpPr>
        <p:grpSp>
          <p:nvGrpSpPr>
            <p:cNvPr id="61" name="Group 60"/>
            <p:cNvGrpSpPr/>
            <p:nvPr/>
          </p:nvGrpSpPr>
          <p:grpSpPr>
            <a:xfrm>
              <a:off x="8786521" y="3036179"/>
              <a:ext cx="446301" cy="425678"/>
              <a:chOff x="6950287" y="4261420"/>
              <a:chExt cx="446301" cy="425678"/>
            </a:xfrm>
          </p:grpSpPr>
          <p:cxnSp>
            <p:nvCxnSpPr>
              <p:cNvPr id="64" name="Straight Connector 63"/>
              <p:cNvCxnSpPr/>
              <p:nvPr/>
            </p:nvCxnSpPr>
            <p:spPr>
              <a:xfrm>
                <a:off x="6950287" y="4687098"/>
                <a:ext cx="4463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953900" y="4261420"/>
                <a:ext cx="0" cy="4119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2" name="Straight Connector 61"/>
            <p:cNvCxnSpPr/>
            <p:nvPr/>
          </p:nvCxnSpPr>
          <p:spPr>
            <a:xfrm>
              <a:off x="9218057" y="3039313"/>
              <a:ext cx="4463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9232822" y="3049889"/>
              <a:ext cx="0" cy="4119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9572800" y="4240855"/>
            <a:ext cx="877837" cy="425678"/>
            <a:chOff x="8786521" y="3036179"/>
            <a:chExt cx="877837" cy="425678"/>
          </a:xfrm>
        </p:grpSpPr>
        <p:grpSp>
          <p:nvGrpSpPr>
            <p:cNvPr id="67" name="Group 66"/>
            <p:cNvGrpSpPr/>
            <p:nvPr/>
          </p:nvGrpSpPr>
          <p:grpSpPr>
            <a:xfrm>
              <a:off x="8786521" y="3036179"/>
              <a:ext cx="446301" cy="425678"/>
              <a:chOff x="6950287" y="4261420"/>
              <a:chExt cx="446301" cy="425678"/>
            </a:xfrm>
          </p:grpSpPr>
          <p:cxnSp>
            <p:nvCxnSpPr>
              <p:cNvPr id="70" name="Straight Connector 69"/>
              <p:cNvCxnSpPr/>
              <p:nvPr/>
            </p:nvCxnSpPr>
            <p:spPr>
              <a:xfrm>
                <a:off x="6950287" y="4687098"/>
                <a:ext cx="4463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6953900" y="4261420"/>
                <a:ext cx="0" cy="4119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8" name="Straight Connector 67"/>
            <p:cNvCxnSpPr/>
            <p:nvPr/>
          </p:nvCxnSpPr>
          <p:spPr>
            <a:xfrm>
              <a:off x="9218057" y="3039313"/>
              <a:ext cx="4463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232822" y="3049889"/>
              <a:ext cx="0" cy="4119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6166312" y="472341"/>
            <a:ext cx="3817640" cy="738170"/>
            <a:chOff x="245192" y="4901741"/>
            <a:chExt cx="3817640" cy="738170"/>
          </a:xfrm>
        </p:grpSpPr>
        <p:sp>
          <p:nvSpPr>
            <p:cNvPr id="73" name="Rectangle 72"/>
            <p:cNvSpPr/>
            <p:nvPr/>
          </p:nvSpPr>
          <p:spPr>
            <a:xfrm>
              <a:off x="245192" y="4993580"/>
              <a:ext cx="1168945" cy="646331"/>
            </a:xfrm>
            <a:prstGeom prst="rect">
              <a:avLst/>
            </a:prstGeom>
            <a:ln w="19050">
              <a:solidFill>
                <a:schemeClr val="tx1"/>
              </a:solidFill>
            </a:ln>
          </p:spPr>
          <p:txBody>
            <a:bodyPr wrap="square">
              <a:spAutoFit/>
            </a:bodyPr>
            <a:lstStyle/>
            <a:p>
              <a:r>
                <a:rPr lang="en-IN" b="1">
                  <a:solidFill>
                    <a:srgbClr val="FF0000"/>
                  </a:solidFill>
                  <a:effectLst>
                    <a:outerShdw blurRad="38100" dist="38100" dir="2700000" algn="tl">
                      <a:srgbClr val="000000">
                        <a:alpha val="43137"/>
                      </a:srgbClr>
                    </a:outerShdw>
                  </a:effectLst>
                </a:rPr>
                <a:t>Count(16)</a:t>
              </a:r>
            </a:p>
            <a:p>
              <a:r>
                <a:rPr lang="en-IN" b="1">
                  <a:solidFill>
                    <a:srgbClr val="FF0000"/>
                  </a:solidFill>
                  <a:effectLst>
                    <a:outerShdw blurRad="38100" dist="38100" dir="2700000" algn="tl">
                      <a:srgbClr val="000000">
                        <a:alpha val="43137"/>
                      </a:srgbClr>
                    </a:outerShdw>
                  </a:effectLst>
                </a:rPr>
                <a:t>  0005 H</a:t>
              </a:r>
              <a:endParaRPr lang="en-IN">
                <a:solidFill>
                  <a:srgbClr val="FF0000"/>
                </a:solidFill>
              </a:endParaRPr>
            </a:p>
          </p:txBody>
        </p:sp>
        <p:cxnSp>
          <p:nvCxnSpPr>
            <p:cNvPr id="74" name="Straight Arrow Connector 73"/>
            <p:cNvCxnSpPr/>
            <p:nvPr/>
          </p:nvCxnSpPr>
          <p:spPr>
            <a:xfrm flipH="1">
              <a:off x="1475509" y="5321708"/>
              <a:ext cx="72735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2140677" y="5207136"/>
              <a:ext cx="1922155" cy="219217"/>
              <a:chOff x="4412184" y="5476583"/>
              <a:chExt cx="3574948" cy="320161"/>
            </a:xfrm>
          </p:grpSpPr>
          <p:cxnSp>
            <p:nvCxnSpPr>
              <p:cNvPr id="77" name="Straight Connector 76"/>
              <p:cNvCxnSpPr/>
              <p:nvPr/>
            </p:nvCxnSpPr>
            <p:spPr>
              <a:xfrm>
                <a:off x="4412184" y="5781383"/>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4740542" y="5487469"/>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751428" y="5501761"/>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5058708" y="5781383"/>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5069594" y="5476583"/>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376874" y="5487469"/>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5387760" y="5501761"/>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5695040" y="5781383"/>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6023398" y="5487469"/>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5705926" y="5476583"/>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6034284" y="5501761"/>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6341564" y="5781383"/>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6352450" y="5476583"/>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6684817" y="5497286"/>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7013869" y="5487469"/>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6670616" y="5487469"/>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7011556" y="5782452"/>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7339914" y="5488538"/>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7350800" y="5491944"/>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7658080" y="5782452"/>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7668966" y="5477652"/>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6" name="Rectangle 75"/>
            <p:cNvSpPr/>
            <p:nvPr/>
          </p:nvSpPr>
          <p:spPr>
            <a:xfrm>
              <a:off x="1585096" y="4901741"/>
              <a:ext cx="527855" cy="369332"/>
            </a:xfrm>
            <a:prstGeom prst="rect">
              <a:avLst/>
            </a:prstGeom>
          </p:spPr>
          <p:txBody>
            <a:bodyPr wrap="square">
              <a:spAutoFit/>
            </a:bodyPr>
            <a:lstStyle/>
            <a:p>
              <a:r>
                <a:rPr lang="en-IN" b="1">
                  <a:effectLst>
                    <a:outerShdw blurRad="38100" dist="38100" dir="2700000" algn="tl">
                      <a:srgbClr val="000000">
                        <a:alpha val="43137"/>
                      </a:srgbClr>
                    </a:outerShdw>
                  </a:effectLst>
                </a:rPr>
                <a:t>CLK</a:t>
              </a:r>
              <a:endParaRPr lang="en-IN"/>
            </a:p>
          </p:txBody>
        </p:sp>
      </p:grpSp>
      <p:grpSp>
        <p:nvGrpSpPr>
          <p:cNvPr id="98" name="Group 97"/>
          <p:cNvGrpSpPr/>
          <p:nvPr/>
        </p:nvGrpSpPr>
        <p:grpSpPr>
          <a:xfrm flipH="1">
            <a:off x="9521618" y="777736"/>
            <a:ext cx="1945947" cy="3798295"/>
            <a:chOff x="4864446" y="3984342"/>
            <a:chExt cx="1358403" cy="2786571"/>
          </a:xfrm>
        </p:grpSpPr>
        <p:grpSp>
          <p:nvGrpSpPr>
            <p:cNvPr id="99" name="Group 98"/>
            <p:cNvGrpSpPr/>
            <p:nvPr/>
          </p:nvGrpSpPr>
          <p:grpSpPr>
            <a:xfrm>
              <a:off x="4864446" y="4119229"/>
              <a:ext cx="1358403" cy="2651684"/>
              <a:chOff x="4864446" y="4119229"/>
              <a:chExt cx="1358403" cy="2651684"/>
            </a:xfrm>
          </p:grpSpPr>
          <p:sp>
            <p:nvSpPr>
              <p:cNvPr id="101" name="Arc 100">
                <a:extLst>
                  <a:ext uri="{FF2B5EF4-FFF2-40B4-BE49-F238E27FC236}">
                    <a16:creationId xmlns:a16="http://schemas.microsoft.com/office/drawing/2014/main" id="{BFC679BA-524D-4344-84E7-EE82FEA7A75F}"/>
                  </a:ext>
                </a:extLst>
              </p:cNvPr>
              <p:cNvSpPr/>
              <p:nvPr/>
            </p:nvSpPr>
            <p:spPr>
              <a:xfrm rot="10184424">
                <a:off x="4864446" y="4119229"/>
                <a:ext cx="945700" cy="2412270"/>
              </a:xfrm>
              <a:prstGeom prst="arc">
                <a:avLst>
                  <a:gd name="adj1" fmla="val 16200000"/>
                  <a:gd name="adj2" fmla="val 21414665"/>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2" name="Arc 101">
                <a:extLst>
                  <a:ext uri="{FF2B5EF4-FFF2-40B4-BE49-F238E27FC236}">
                    <a16:creationId xmlns:a16="http://schemas.microsoft.com/office/drawing/2014/main" id="{BFC679BA-524D-4344-84E7-EE82FEA7A75F}"/>
                  </a:ext>
                </a:extLst>
              </p:cNvPr>
              <p:cNvSpPr/>
              <p:nvPr/>
            </p:nvSpPr>
            <p:spPr>
              <a:xfrm rot="16200000">
                <a:off x="4229352" y="4777417"/>
                <a:ext cx="2645533" cy="1341460"/>
              </a:xfrm>
              <a:prstGeom prst="arc">
                <a:avLst>
                  <a:gd name="adj1" fmla="val 16200000"/>
                  <a:gd name="adj2" fmla="val 21414665"/>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00" name="Isosceles Triangle 99"/>
            <p:cNvSpPr/>
            <p:nvPr/>
          </p:nvSpPr>
          <p:spPr>
            <a:xfrm rot="4059650">
              <a:off x="5353552" y="4011669"/>
              <a:ext cx="269123" cy="21447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3" name="Rectangle 102"/>
          <p:cNvSpPr/>
          <p:nvPr/>
        </p:nvSpPr>
        <p:spPr>
          <a:xfrm>
            <a:off x="6280431" y="5755102"/>
            <a:ext cx="3922935"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Example 2 :  In bank counting notes</a:t>
            </a:r>
            <a:endParaRPr lang="en-IN">
              <a:solidFill>
                <a:srgbClr val="FF0000"/>
              </a:solidFill>
            </a:endParaRPr>
          </a:p>
        </p:txBody>
      </p:sp>
    </p:spTree>
    <p:extLst>
      <p:ext uri="{BB962C8B-B14F-4D97-AF65-F5344CB8AC3E}">
        <p14:creationId xmlns:p14="http://schemas.microsoft.com/office/powerpoint/2010/main" val="17636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par>
                                <p:cTn id="34" presetID="10" presetClass="entr" presetSubtype="0" fill="hold"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par>
                                <p:cTn id="46" presetID="10" presetClass="entr" presetSubtype="0" fill="hold"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500"/>
                                        <p:tgtEl>
                                          <p:spTgt spid="3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fade">
                                      <p:cBhvr>
                                        <p:cTn id="54" dur="500"/>
                                        <p:tgtEl>
                                          <p:spTgt spid="2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0" nodeType="clickEffect">
                                  <p:stCondLst>
                                    <p:cond delay="0"/>
                                  </p:stCondLst>
                                  <p:childTnLst>
                                    <p:animEffect transition="out" filter="fade">
                                      <p:cBhvr>
                                        <p:cTn id="58" dur="500"/>
                                        <p:tgtEl>
                                          <p:spTgt spid="44"/>
                                        </p:tgtEl>
                                      </p:cBhvr>
                                    </p:animEffect>
                                    <p:set>
                                      <p:cBhvr>
                                        <p:cTn id="59" dur="1" fill="hold">
                                          <p:stCondLst>
                                            <p:cond delay="499"/>
                                          </p:stCondLst>
                                        </p:cTn>
                                        <p:tgtEl>
                                          <p:spTgt spid="44"/>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fade">
                                      <p:cBhvr>
                                        <p:cTn id="64" dur="500"/>
                                        <p:tgtEl>
                                          <p:spTgt spid="38"/>
                                        </p:tgtEl>
                                      </p:cBhvr>
                                    </p:animEffect>
                                  </p:childTnLst>
                                </p:cTn>
                              </p:par>
                            </p:childTnLst>
                          </p:cTn>
                        </p:par>
                      </p:childTnLst>
                    </p:cTn>
                  </p:par>
                  <p:par>
                    <p:cTn id="65" fill="hold">
                      <p:stCondLst>
                        <p:cond delay="indefinite"/>
                      </p:stCondLst>
                      <p:childTnLst>
                        <p:par>
                          <p:cTn id="66" fill="hold">
                            <p:stCondLst>
                              <p:cond delay="0"/>
                            </p:stCondLst>
                            <p:childTnLst>
                              <p:par>
                                <p:cTn id="67" presetID="63" presetClass="path" presetSubtype="0" accel="50000" decel="50000" fill="hold" grpId="0" nodeType="clickEffect">
                                  <p:stCondLst>
                                    <p:cond delay="0"/>
                                  </p:stCondLst>
                                  <p:childTnLst>
                                    <p:animMotion origin="layout" path="M 0.00365 4.81481E-6 L 0.04805 -0.0007 " pathEditMode="relative" rAng="0" ptsTypes="AA">
                                      <p:cBhvr>
                                        <p:cTn id="68" dur="2000" fill="hold"/>
                                        <p:tgtEl>
                                          <p:spTgt spid="37"/>
                                        </p:tgtEl>
                                        <p:attrNameLst>
                                          <p:attrName>ppt_x</p:attrName>
                                          <p:attrName>ppt_y</p:attrName>
                                        </p:attrNameLst>
                                      </p:cBhvr>
                                      <p:rCtr x="2214" y="-46"/>
                                    </p:animMotion>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fade">
                                      <p:cBhvr>
                                        <p:cTn id="73" dur="500"/>
                                        <p:tgtEl>
                                          <p:spTgt spid="41"/>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47"/>
                                        </p:tgtEl>
                                        <p:attrNameLst>
                                          <p:attrName>style.visibility</p:attrName>
                                        </p:attrNameLst>
                                      </p:cBhvr>
                                      <p:to>
                                        <p:strVal val="visible"/>
                                      </p:to>
                                    </p:set>
                                    <p:animEffect transition="in" filter="fade">
                                      <p:cBhvr>
                                        <p:cTn id="78" dur="500"/>
                                        <p:tgtEl>
                                          <p:spTgt spid="47"/>
                                        </p:tgtEl>
                                      </p:cBhvr>
                                    </p:animEffect>
                                  </p:childTnLst>
                                </p:cTn>
                              </p:par>
                            </p:childTnLst>
                          </p:cTn>
                        </p:par>
                      </p:childTnLst>
                    </p:cTn>
                  </p:par>
                  <p:par>
                    <p:cTn id="79" fill="hold">
                      <p:stCondLst>
                        <p:cond delay="indefinite"/>
                      </p:stCondLst>
                      <p:childTnLst>
                        <p:par>
                          <p:cTn id="80" fill="hold">
                            <p:stCondLst>
                              <p:cond delay="0"/>
                            </p:stCondLst>
                            <p:childTnLst>
                              <p:par>
                                <p:cTn id="81" presetID="63" presetClass="path" presetSubtype="0" accel="50000" decel="50000" fill="hold" grpId="0" nodeType="clickEffect">
                                  <p:stCondLst>
                                    <p:cond delay="0"/>
                                  </p:stCondLst>
                                  <p:childTnLst>
                                    <p:animMotion origin="layout" path="M 1.25E-6 3.33333E-6 L 0.03971 -0.00116 " pathEditMode="relative" rAng="0" ptsTypes="AA">
                                      <p:cBhvr>
                                        <p:cTn id="82" dur="2000" fill="hold"/>
                                        <p:tgtEl>
                                          <p:spTgt spid="43"/>
                                        </p:tgtEl>
                                        <p:attrNameLst>
                                          <p:attrName>ppt_x</p:attrName>
                                          <p:attrName>ppt_y</p:attrName>
                                        </p:attrNameLst>
                                      </p:cBhvr>
                                      <p:rCtr x="1979" y="-69"/>
                                    </p:animMotion>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500"/>
                                        <p:tgtEl>
                                          <p:spTgt spid="45"/>
                                        </p:tgtEl>
                                      </p:cBhvr>
                                    </p:animEffect>
                                  </p:childTnLst>
                                </p:cTn>
                              </p:par>
                              <p:par>
                                <p:cTn id="88" presetID="10" presetClass="entr" presetSubtype="0" fill="hold" nodeType="withEffect">
                                  <p:stCondLst>
                                    <p:cond delay="0"/>
                                  </p:stCondLst>
                                  <p:childTnLst>
                                    <p:set>
                                      <p:cBhvr>
                                        <p:cTn id="89" dur="1" fill="hold">
                                          <p:stCondLst>
                                            <p:cond delay="0"/>
                                          </p:stCondLst>
                                        </p:cTn>
                                        <p:tgtEl>
                                          <p:spTgt spid="46"/>
                                        </p:tgtEl>
                                        <p:attrNameLst>
                                          <p:attrName>style.visibility</p:attrName>
                                        </p:attrNameLst>
                                      </p:cBhvr>
                                      <p:to>
                                        <p:strVal val="visible"/>
                                      </p:to>
                                    </p:set>
                                    <p:animEffect transition="in" filter="fade">
                                      <p:cBhvr>
                                        <p:cTn id="90" dur="500"/>
                                        <p:tgtEl>
                                          <p:spTgt spid="46"/>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59"/>
                                        </p:tgtEl>
                                        <p:attrNameLst>
                                          <p:attrName>style.visibility</p:attrName>
                                        </p:attrNameLst>
                                      </p:cBhvr>
                                      <p:to>
                                        <p:strVal val="visible"/>
                                      </p:to>
                                    </p:set>
                                    <p:animEffect transition="in" filter="fade">
                                      <p:cBhvr>
                                        <p:cTn id="95" dur="500"/>
                                        <p:tgtEl>
                                          <p:spTgt spid="59"/>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60"/>
                                        </p:tgtEl>
                                        <p:attrNameLst>
                                          <p:attrName>style.visibility</p:attrName>
                                        </p:attrNameLst>
                                      </p:cBhvr>
                                      <p:to>
                                        <p:strVal val="visible"/>
                                      </p:to>
                                    </p:set>
                                    <p:animEffect transition="in" filter="fade">
                                      <p:cBhvr>
                                        <p:cTn id="100" dur="500"/>
                                        <p:tgtEl>
                                          <p:spTgt spid="60"/>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66"/>
                                        </p:tgtEl>
                                        <p:attrNameLst>
                                          <p:attrName>style.visibility</p:attrName>
                                        </p:attrNameLst>
                                      </p:cBhvr>
                                      <p:to>
                                        <p:strVal val="visible"/>
                                      </p:to>
                                    </p:set>
                                    <p:animEffect transition="in" filter="fade">
                                      <p:cBhvr>
                                        <p:cTn id="105" dur="500"/>
                                        <p:tgtEl>
                                          <p:spTgt spid="66"/>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72"/>
                                        </p:tgtEl>
                                        <p:attrNameLst>
                                          <p:attrName>style.visibility</p:attrName>
                                        </p:attrNameLst>
                                      </p:cBhvr>
                                      <p:to>
                                        <p:strVal val="visible"/>
                                      </p:to>
                                    </p:set>
                                    <p:animEffect transition="in" filter="fade">
                                      <p:cBhvr>
                                        <p:cTn id="110" dur="500"/>
                                        <p:tgtEl>
                                          <p:spTgt spid="72"/>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98"/>
                                        </p:tgtEl>
                                        <p:attrNameLst>
                                          <p:attrName>style.visibility</p:attrName>
                                        </p:attrNameLst>
                                      </p:cBhvr>
                                      <p:to>
                                        <p:strVal val="visible"/>
                                      </p:to>
                                    </p:set>
                                    <p:animEffect transition="in" filter="fade">
                                      <p:cBhvr>
                                        <p:cTn id="115" dur="500"/>
                                        <p:tgtEl>
                                          <p:spTgt spid="98"/>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103"/>
                                        </p:tgtEl>
                                        <p:attrNameLst>
                                          <p:attrName>style.visibility</p:attrName>
                                        </p:attrNameLst>
                                      </p:cBhvr>
                                      <p:to>
                                        <p:strVal val="visible"/>
                                      </p:to>
                                    </p:set>
                                    <p:animEffect transition="in" filter="fade">
                                      <p:cBhvr>
                                        <p:cTn id="120"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13" grpId="0"/>
      <p:bldP spid="14" grpId="0" animBg="1"/>
      <p:bldP spid="15" grpId="0" animBg="1"/>
      <p:bldP spid="16" grpId="0" animBg="1"/>
      <p:bldP spid="17" grpId="0" animBg="1"/>
      <p:bldP spid="18" grpId="0" animBg="1"/>
      <p:bldP spid="20" grpId="0" animBg="1"/>
      <p:bldP spid="23" grpId="0"/>
      <p:bldP spid="29" grpId="0"/>
      <p:bldP spid="30" grpId="0"/>
      <p:bldP spid="31" grpId="0"/>
      <p:bldP spid="35" grpId="0"/>
      <p:bldP spid="44" grpId="0" animBg="1"/>
      <p:bldP spid="25" grpId="0" animBg="1"/>
      <p:bldP spid="37" grpId="0" animBg="1"/>
      <p:bldP spid="47" grpId="0" animBg="1"/>
      <p:bldP spid="10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35998" y="126907"/>
            <a:ext cx="1637190" cy="7164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t>TCON</a:t>
            </a:r>
          </a:p>
        </p:txBody>
      </p:sp>
      <p:sp>
        <p:nvSpPr>
          <p:cNvPr id="31" name="Rectangle 30">
            <a:extLst>
              <a:ext uri="{FF2B5EF4-FFF2-40B4-BE49-F238E27FC236}">
                <a16:creationId xmlns:a16="http://schemas.microsoft.com/office/drawing/2014/main" id="{B8F78FB2-B6D6-406A-B09F-BA6E81C1D5AB}"/>
              </a:ext>
            </a:extLst>
          </p:cNvPr>
          <p:cNvSpPr/>
          <p:nvPr/>
        </p:nvSpPr>
        <p:spPr>
          <a:xfrm>
            <a:off x="1770597" y="300476"/>
            <a:ext cx="1681739" cy="369332"/>
          </a:xfrm>
          <a:prstGeom prst="rect">
            <a:avLst/>
          </a:prstGeom>
        </p:spPr>
        <p:txBody>
          <a:bodyPr wrap="square">
            <a:spAutoFit/>
          </a:bodyPr>
          <a:lstStyle/>
          <a:p>
            <a:pPr algn="ctr"/>
            <a:r>
              <a:rPr lang="en-IN" b="1">
                <a:solidFill>
                  <a:srgbClr val="FF0000"/>
                </a:solidFill>
              </a:rPr>
              <a:t>TIMER Control</a:t>
            </a:r>
          </a:p>
        </p:txBody>
      </p:sp>
      <p:grpSp>
        <p:nvGrpSpPr>
          <p:cNvPr id="73" name="Group 72">
            <a:extLst>
              <a:ext uri="{FF2B5EF4-FFF2-40B4-BE49-F238E27FC236}">
                <a16:creationId xmlns:a16="http://schemas.microsoft.com/office/drawing/2014/main" id="{74EEC36C-D2D8-43CD-8CC2-0C30152A0505}"/>
              </a:ext>
            </a:extLst>
          </p:cNvPr>
          <p:cNvGrpSpPr/>
          <p:nvPr/>
        </p:nvGrpSpPr>
        <p:grpSpPr>
          <a:xfrm>
            <a:off x="128978" y="1022186"/>
            <a:ext cx="11934044" cy="4189051"/>
            <a:chOff x="119050" y="1545976"/>
            <a:chExt cx="11934044" cy="4189051"/>
          </a:xfrm>
        </p:grpSpPr>
        <p:grpSp>
          <p:nvGrpSpPr>
            <p:cNvPr id="4" name="Group 3">
              <a:extLst>
                <a:ext uri="{FF2B5EF4-FFF2-40B4-BE49-F238E27FC236}">
                  <a16:creationId xmlns:a16="http://schemas.microsoft.com/office/drawing/2014/main" id="{B979F58E-2361-410F-AE9B-9695F51C32E7}"/>
                </a:ext>
              </a:extLst>
            </p:cNvPr>
            <p:cNvGrpSpPr/>
            <p:nvPr/>
          </p:nvGrpSpPr>
          <p:grpSpPr>
            <a:xfrm>
              <a:off x="2325453" y="1545976"/>
              <a:ext cx="7519065" cy="1633993"/>
              <a:chOff x="6863477" y="2397948"/>
              <a:chExt cx="5328523" cy="1211488"/>
            </a:xfrm>
          </p:grpSpPr>
          <p:grpSp>
            <p:nvGrpSpPr>
              <p:cNvPr id="6" name="Group 5">
                <a:extLst>
                  <a:ext uri="{FF2B5EF4-FFF2-40B4-BE49-F238E27FC236}">
                    <a16:creationId xmlns:a16="http://schemas.microsoft.com/office/drawing/2014/main" id="{D66F0B91-D4EF-4A80-B712-296382E34306}"/>
                  </a:ext>
                </a:extLst>
              </p:cNvPr>
              <p:cNvGrpSpPr/>
              <p:nvPr/>
            </p:nvGrpSpPr>
            <p:grpSpPr>
              <a:xfrm>
                <a:off x="6863477" y="2878415"/>
                <a:ext cx="5328523" cy="332473"/>
                <a:chOff x="2078182" y="3688772"/>
                <a:chExt cx="6317672" cy="519546"/>
              </a:xfrm>
            </p:grpSpPr>
            <p:sp>
              <p:nvSpPr>
                <p:cNvPr id="23" name="Rectangle 22">
                  <a:extLst>
                    <a:ext uri="{FF2B5EF4-FFF2-40B4-BE49-F238E27FC236}">
                      <a16:creationId xmlns:a16="http://schemas.microsoft.com/office/drawing/2014/main" id="{2F3FD3A0-CC56-4324-869E-D7EFDDF55E67}"/>
                    </a:ext>
                  </a:extLst>
                </p:cNvPr>
                <p:cNvSpPr/>
                <p:nvPr/>
              </p:nvSpPr>
              <p:spPr>
                <a:xfrm>
                  <a:off x="2078182" y="3688773"/>
                  <a:ext cx="789709" cy="51954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hlinkClick r:id="rId2" action="ppaction://hlinksldjump"/>
                    </a:rPr>
                    <a:t>TF1</a:t>
                  </a:r>
                  <a:endParaRPr lang="en-IN">
                    <a:solidFill>
                      <a:schemeClr val="tx1"/>
                    </a:solidFill>
                  </a:endParaRPr>
                </a:p>
              </p:txBody>
            </p:sp>
            <p:sp>
              <p:nvSpPr>
                <p:cNvPr id="24" name="Rectangle 23">
                  <a:extLst>
                    <a:ext uri="{FF2B5EF4-FFF2-40B4-BE49-F238E27FC236}">
                      <a16:creationId xmlns:a16="http://schemas.microsoft.com/office/drawing/2014/main" id="{19D465FA-9B54-4D73-82D4-FAC92721963B}"/>
                    </a:ext>
                  </a:extLst>
                </p:cNvPr>
                <p:cNvSpPr/>
                <p:nvPr/>
              </p:nvSpPr>
              <p:spPr>
                <a:xfrm>
                  <a:off x="2867891" y="3688772"/>
                  <a:ext cx="789709" cy="51954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hlinkClick r:id="rId2" action="ppaction://hlinksldjump"/>
                    </a:rPr>
                    <a:t>TR1</a:t>
                  </a:r>
                  <a:endParaRPr lang="en-IN">
                    <a:solidFill>
                      <a:schemeClr val="tx1"/>
                    </a:solidFill>
                  </a:endParaRPr>
                </a:p>
              </p:txBody>
            </p:sp>
            <p:sp>
              <p:nvSpPr>
                <p:cNvPr id="25" name="Rectangle 24">
                  <a:extLst>
                    <a:ext uri="{FF2B5EF4-FFF2-40B4-BE49-F238E27FC236}">
                      <a16:creationId xmlns:a16="http://schemas.microsoft.com/office/drawing/2014/main" id="{CE61DF1D-9657-49F5-9AE3-FF2986DC3892}"/>
                    </a:ext>
                  </a:extLst>
                </p:cNvPr>
                <p:cNvSpPr/>
                <p:nvPr/>
              </p:nvSpPr>
              <p:spPr>
                <a:xfrm>
                  <a:off x="3657600" y="3688772"/>
                  <a:ext cx="789709" cy="51954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hlinkClick r:id="rId2" action="ppaction://hlinksldjump"/>
                    </a:rPr>
                    <a:t>TF0</a:t>
                  </a:r>
                  <a:endParaRPr lang="en-IN">
                    <a:solidFill>
                      <a:schemeClr val="tx1"/>
                    </a:solidFill>
                  </a:endParaRPr>
                </a:p>
              </p:txBody>
            </p:sp>
            <p:sp>
              <p:nvSpPr>
                <p:cNvPr id="26" name="Rectangle 25">
                  <a:extLst>
                    <a:ext uri="{FF2B5EF4-FFF2-40B4-BE49-F238E27FC236}">
                      <a16:creationId xmlns:a16="http://schemas.microsoft.com/office/drawing/2014/main" id="{94576AF1-A01A-4177-A76C-FF3B67C2EC29}"/>
                    </a:ext>
                  </a:extLst>
                </p:cNvPr>
                <p:cNvSpPr/>
                <p:nvPr/>
              </p:nvSpPr>
              <p:spPr>
                <a:xfrm>
                  <a:off x="4447309" y="3688772"/>
                  <a:ext cx="789709" cy="51954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hlinkClick r:id="rId2" action="ppaction://hlinksldjump"/>
                    </a:rPr>
                    <a:t>TR0</a:t>
                  </a:r>
                  <a:endParaRPr lang="en-IN">
                    <a:solidFill>
                      <a:schemeClr val="tx1"/>
                    </a:solidFill>
                  </a:endParaRPr>
                </a:p>
              </p:txBody>
            </p:sp>
            <p:sp>
              <p:nvSpPr>
                <p:cNvPr id="27" name="Rectangle 26">
                  <a:extLst>
                    <a:ext uri="{FF2B5EF4-FFF2-40B4-BE49-F238E27FC236}">
                      <a16:creationId xmlns:a16="http://schemas.microsoft.com/office/drawing/2014/main" id="{084E74AD-6229-4384-AF5D-FE741842C7B3}"/>
                    </a:ext>
                  </a:extLst>
                </p:cNvPr>
                <p:cNvSpPr/>
                <p:nvPr/>
              </p:nvSpPr>
              <p:spPr>
                <a:xfrm>
                  <a:off x="5237018" y="3688773"/>
                  <a:ext cx="789709" cy="51954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hlinkClick r:id="rId3" action="ppaction://hlinksldjump"/>
                    </a:rPr>
                    <a:t>IE1</a:t>
                  </a:r>
                  <a:endParaRPr lang="en-IN">
                    <a:solidFill>
                      <a:schemeClr val="tx1"/>
                    </a:solidFill>
                  </a:endParaRPr>
                </a:p>
              </p:txBody>
            </p:sp>
            <p:sp>
              <p:nvSpPr>
                <p:cNvPr id="28" name="Rectangle 27">
                  <a:extLst>
                    <a:ext uri="{FF2B5EF4-FFF2-40B4-BE49-F238E27FC236}">
                      <a16:creationId xmlns:a16="http://schemas.microsoft.com/office/drawing/2014/main" id="{FDD872E3-C0C8-486C-883D-DF1388C64F3A}"/>
                    </a:ext>
                  </a:extLst>
                </p:cNvPr>
                <p:cNvSpPr/>
                <p:nvPr/>
              </p:nvSpPr>
              <p:spPr>
                <a:xfrm>
                  <a:off x="6026727" y="3688772"/>
                  <a:ext cx="789709" cy="51954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hlinkClick r:id="rId4" action="ppaction://hlinksldjump"/>
                    </a:rPr>
                    <a:t>IT1</a:t>
                  </a:r>
                  <a:endParaRPr lang="en-IN">
                    <a:solidFill>
                      <a:schemeClr val="tx1"/>
                    </a:solidFill>
                  </a:endParaRPr>
                </a:p>
              </p:txBody>
            </p:sp>
            <p:sp>
              <p:nvSpPr>
                <p:cNvPr id="29" name="Rectangle 28">
                  <a:extLst>
                    <a:ext uri="{FF2B5EF4-FFF2-40B4-BE49-F238E27FC236}">
                      <a16:creationId xmlns:a16="http://schemas.microsoft.com/office/drawing/2014/main" id="{70C43889-9892-47CA-9090-571FCD6DA752}"/>
                    </a:ext>
                  </a:extLst>
                </p:cNvPr>
                <p:cNvSpPr/>
                <p:nvPr/>
              </p:nvSpPr>
              <p:spPr>
                <a:xfrm>
                  <a:off x="6816436" y="3688772"/>
                  <a:ext cx="789709" cy="51954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hlinkClick r:id="rId3" action="ppaction://hlinksldjump"/>
                    </a:rPr>
                    <a:t>IE0</a:t>
                  </a:r>
                  <a:endParaRPr lang="en-IN">
                    <a:solidFill>
                      <a:schemeClr val="tx1"/>
                    </a:solidFill>
                  </a:endParaRPr>
                </a:p>
              </p:txBody>
            </p:sp>
            <p:sp>
              <p:nvSpPr>
                <p:cNvPr id="30" name="Rectangle 29">
                  <a:extLst>
                    <a:ext uri="{FF2B5EF4-FFF2-40B4-BE49-F238E27FC236}">
                      <a16:creationId xmlns:a16="http://schemas.microsoft.com/office/drawing/2014/main" id="{D8E36D41-7357-494A-B24A-6DBE603CD0FC}"/>
                    </a:ext>
                  </a:extLst>
                </p:cNvPr>
                <p:cNvSpPr/>
                <p:nvPr/>
              </p:nvSpPr>
              <p:spPr>
                <a:xfrm>
                  <a:off x="7606145" y="3688772"/>
                  <a:ext cx="789709" cy="51954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hlinkClick r:id="rId4" action="ppaction://hlinksldjump"/>
                    </a:rPr>
                    <a:t>IT0</a:t>
                  </a:r>
                  <a:endParaRPr lang="en-IN">
                    <a:solidFill>
                      <a:schemeClr val="tx1"/>
                    </a:solidFill>
                  </a:endParaRPr>
                </a:p>
              </p:txBody>
            </p:sp>
          </p:grpSp>
          <p:grpSp>
            <p:nvGrpSpPr>
              <p:cNvPr id="7" name="Group 6">
                <a:extLst>
                  <a:ext uri="{FF2B5EF4-FFF2-40B4-BE49-F238E27FC236}">
                    <a16:creationId xmlns:a16="http://schemas.microsoft.com/office/drawing/2014/main" id="{42767EC5-CD7C-43B0-9C75-F119A9124427}"/>
                  </a:ext>
                </a:extLst>
              </p:cNvPr>
              <p:cNvGrpSpPr/>
              <p:nvPr/>
            </p:nvGrpSpPr>
            <p:grpSpPr>
              <a:xfrm>
                <a:off x="7036181" y="2397948"/>
                <a:ext cx="5140250" cy="1211488"/>
                <a:chOff x="7036181" y="2397948"/>
                <a:chExt cx="5140250" cy="1211488"/>
              </a:xfrm>
            </p:grpSpPr>
            <p:cxnSp>
              <p:nvCxnSpPr>
                <p:cNvPr id="8" name="Straight Arrow Connector 7">
                  <a:extLst>
                    <a:ext uri="{FF2B5EF4-FFF2-40B4-BE49-F238E27FC236}">
                      <a16:creationId xmlns:a16="http://schemas.microsoft.com/office/drawing/2014/main" id="{2AE0B544-20A8-42C4-B0A4-84731540A4E5}"/>
                    </a:ext>
                  </a:extLst>
                </p:cNvPr>
                <p:cNvCxnSpPr>
                  <a:cxnSpLocks/>
                </p:cNvCxnSpPr>
                <p:nvPr/>
              </p:nvCxnSpPr>
              <p:spPr>
                <a:xfrm flipH="1">
                  <a:off x="7070103" y="2561563"/>
                  <a:ext cx="65515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BAA28D9-7584-4E8E-9ADC-239F8F871B61}"/>
                    </a:ext>
                  </a:extLst>
                </p:cNvPr>
                <p:cNvCxnSpPr>
                  <a:cxnSpLocks/>
                </p:cNvCxnSpPr>
                <p:nvPr/>
              </p:nvCxnSpPr>
              <p:spPr>
                <a:xfrm>
                  <a:off x="8652147" y="2550372"/>
                  <a:ext cx="87559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5711752-73F8-439B-BB88-56E704336C7D}"/>
                    </a:ext>
                  </a:extLst>
                </p:cNvPr>
                <p:cNvCxnSpPr>
                  <a:cxnSpLocks/>
                </p:cNvCxnSpPr>
                <p:nvPr/>
              </p:nvCxnSpPr>
              <p:spPr>
                <a:xfrm flipH="1">
                  <a:off x="9624768" y="2547201"/>
                  <a:ext cx="417121"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1326E87-D1EA-4553-ACBA-677FF69E257E}"/>
                    </a:ext>
                  </a:extLst>
                </p:cNvPr>
                <p:cNvCxnSpPr>
                  <a:cxnSpLocks/>
                </p:cNvCxnSpPr>
                <p:nvPr/>
              </p:nvCxnSpPr>
              <p:spPr>
                <a:xfrm>
                  <a:off x="11192901" y="2582757"/>
                  <a:ext cx="98353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8E293CAC-DD0F-4589-8CE4-BD4460C57A77}"/>
                    </a:ext>
                  </a:extLst>
                </p:cNvPr>
                <p:cNvSpPr/>
                <p:nvPr/>
              </p:nvSpPr>
              <p:spPr>
                <a:xfrm>
                  <a:off x="9954576" y="2413896"/>
                  <a:ext cx="1337873" cy="369332"/>
                </a:xfrm>
                <a:prstGeom prst="rect">
                  <a:avLst/>
                </a:prstGeom>
              </p:spPr>
              <p:txBody>
                <a:bodyPr wrap="square">
                  <a:spAutoFit/>
                </a:bodyPr>
                <a:lstStyle/>
                <a:p>
                  <a:pPr algn="ctr"/>
                  <a:r>
                    <a:rPr lang="en-IN" b="1">
                      <a:solidFill>
                        <a:srgbClr val="FF0000"/>
                      </a:solidFill>
                    </a:rPr>
                    <a:t>INTRRUPT</a:t>
                  </a:r>
                </a:p>
              </p:txBody>
            </p:sp>
            <p:sp>
              <p:nvSpPr>
                <p:cNvPr id="13" name="Rectangle 12">
                  <a:extLst>
                    <a:ext uri="{FF2B5EF4-FFF2-40B4-BE49-F238E27FC236}">
                      <a16:creationId xmlns:a16="http://schemas.microsoft.com/office/drawing/2014/main" id="{DD73B9C3-A21B-4C8C-8408-9B87FD8F078A}"/>
                    </a:ext>
                  </a:extLst>
                </p:cNvPr>
                <p:cNvSpPr/>
                <p:nvPr/>
              </p:nvSpPr>
              <p:spPr>
                <a:xfrm>
                  <a:off x="7699278" y="2397948"/>
                  <a:ext cx="927605" cy="369332"/>
                </a:xfrm>
                <a:prstGeom prst="rect">
                  <a:avLst/>
                </a:prstGeom>
              </p:spPr>
              <p:txBody>
                <a:bodyPr wrap="square">
                  <a:spAutoFit/>
                </a:bodyPr>
                <a:lstStyle/>
                <a:p>
                  <a:pPr algn="ctr"/>
                  <a:r>
                    <a:rPr lang="en-IN" b="1">
                      <a:solidFill>
                        <a:srgbClr val="FF0000"/>
                      </a:solidFill>
                    </a:rPr>
                    <a:t>TIMER</a:t>
                  </a:r>
                </a:p>
              </p:txBody>
            </p:sp>
            <p:cxnSp>
              <p:nvCxnSpPr>
                <p:cNvPr id="14" name="Straight Connector 13">
                  <a:extLst>
                    <a:ext uri="{FF2B5EF4-FFF2-40B4-BE49-F238E27FC236}">
                      <a16:creationId xmlns:a16="http://schemas.microsoft.com/office/drawing/2014/main" id="{51CF5505-DAE7-496F-A717-7FD1FDD783DB}"/>
                    </a:ext>
                  </a:extLst>
                </p:cNvPr>
                <p:cNvCxnSpPr>
                  <a:cxnSpLocks/>
                </p:cNvCxnSpPr>
                <p:nvPr/>
              </p:nvCxnSpPr>
              <p:spPr>
                <a:xfrm flipV="1">
                  <a:off x="9518177" y="2397948"/>
                  <a:ext cx="1" cy="12114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2A0D315-51C1-4DF8-91B8-4FB27B9DA71B}"/>
                    </a:ext>
                  </a:extLst>
                </p:cNvPr>
                <p:cNvSpPr/>
                <p:nvPr/>
              </p:nvSpPr>
              <p:spPr>
                <a:xfrm>
                  <a:off x="10419033" y="3210887"/>
                  <a:ext cx="408962" cy="273833"/>
                </a:xfrm>
                <a:prstGeom prst="rect">
                  <a:avLst/>
                </a:prstGeom>
              </p:spPr>
              <p:txBody>
                <a:bodyPr wrap="square">
                  <a:spAutoFit/>
                </a:bodyPr>
                <a:lstStyle/>
                <a:p>
                  <a:endParaRPr lang="en-IN" b="1">
                    <a:solidFill>
                      <a:srgbClr val="FF0000"/>
                    </a:solidFill>
                    <a:effectLst>
                      <a:outerShdw blurRad="38100" dist="38100" dir="2700000" algn="tl">
                        <a:srgbClr val="000000">
                          <a:alpha val="43137"/>
                        </a:srgbClr>
                      </a:outerShdw>
                    </a:effectLst>
                  </a:endParaRPr>
                </a:p>
              </p:txBody>
            </p:sp>
            <p:sp>
              <p:nvSpPr>
                <p:cNvPr id="19" name="Rectangle 18">
                  <a:extLst>
                    <a:ext uri="{FF2B5EF4-FFF2-40B4-BE49-F238E27FC236}">
                      <a16:creationId xmlns:a16="http://schemas.microsoft.com/office/drawing/2014/main" id="{DFEDDACA-0D28-4F23-B58B-B116E6EE0367}"/>
                    </a:ext>
                  </a:extLst>
                </p:cNvPr>
                <p:cNvSpPr/>
                <p:nvPr/>
              </p:nvSpPr>
              <p:spPr>
                <a:xfrm>
                  <a:off x="7036181" y="3192670"/>
                  <a:ext cx="408962" cy="273833"/>
                </a:xfrm>
                <a:prstGeom prst="rect">
                  <a:avLst/>
                </a:prstGeom>
              </p:spPr>
              <p:txBody>
                <a:bodyPr wrap="square">
                  <a:spAutoFit/>
                </a:bodyPr>
                <a:lstStyle/>
                <a:p>
                  <a:endParaRPr lang="en-IN" b="1">
                    <a:solidFill>
                      <a:srgbClr val="FF0000"/>
                    </a:solidFill>
                    <a:effectLst>
                      <a:outerShdw blurRad="38100" dist="38100" dir="2700000" algn="tl">
                        <a:srgbClr val="000000">
                          <a:alpha val="43137"/>
                        </a:srgbClr>
                      </a:outerShdw>
                    </a:effectLst>
                  </a:endParaRPr>
                </a:p>
              </p:txBody>
            </p:sp>
            <p:sp>
              <p:nvSpPr>
                <p:cNvPr id="20" name="Rectangle 19">
                  <a:extLst>
                    <a:ext uri="{FF2B5EF4-FFF2-40B4-BE49-F238E27FC236}">
                      <a16:creationId xmlns:a16="http://schemas.microsoft.com/office/drawing/2014/main" id="{373019D5-0FF8-4375-963A-822F0966B8ED}"/>
                    </a:ext>
                  </a:extLst>
                </p:cNvPr>
                <p:cNvSpPr/>
                <p:nvPr/>
              </p:nvSpPr>
              <p:spPr>
                <a:xfrm>
                  <a:off x="7725258" y="3192670"/>
                  <a:ext cx="408962" cy="273833"/>
                </a:xfrm>
                <a:prstGeom prst="rect">
                  <a:avLst/>
                </a:prstGeom>
              </p:spPr>
              <p:txBody>
                <a:bodyPr wrap="square">
                  <a:spAutoFit/>
                </a:bodyPr>
                <a:lstStyle/>
                <a:p>
                  <a:endParaRPr lang="en-IN" b="1">
                    <a:solidFill>
                      <a:srgbClr val="FF0000"/>
                    </a:solidFill>
                    <a:effectLst>
                      <a:outerShdw blurRad="38100" dist="38100" dir="2700000" algn="tl">
                        <a:srgbClr val="000000">
                          <a:alpha val="43137"/>
                        </a:srgbClr>
                      </a:outerShdw>
                    </a:effectLst>
                  </a:endParaRPr>
                </a:p>
              </p:txBody>
            </p:sp>
          </p:grpSp>
        </p:grpSp>
        <p:cxnSp>
          <p:nvCxnSpPr>
            <p:cNvPr id="32" name="Straight Arrow Connector 31">
              <a:extLst>
                <a:ext uri="{FF2B5EF4-FFF2-40B4-BE49-F238E27FC236}">
                  <a16:creationId xmlns:a16="http://schemas.microsoft.com/office/drawing/2014/main" id="{48BA828E-4CD6-4047-8281-40A796E50DE1}"/>
                </a:ext>
              </a:extLst>
            </p:cNvPr>
            <p:cNvCxnSpPr>
              <a:cxnSpLocks/>
            </p:cNvCxnSpPr>
            <p:nvPr/>
          </p:nvCxnSpPr>
          <p:spPr>
            <a:xfrm flipH="1">
              <a:off x="2773624" y="2642425"/>
              <a:ext cx="1" cy="6689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4E364FA-EF0E-44B8-9A2E-0C2486CB9E44}"/>
                </a:ext>
              </a:extLst>
            </p:cNvPr>
            <p:cNvCxnSpPr>
              <a:cxnSpLocks/>
            </p:cNvCxnSpPr>
            <p:nvPr/>
          </p:nvCxnSpPr>
          <p:spPr>
            <a:xfrm>
              <a:off x="4671782" y="2642425"/>
              <a:ext cx="0" cy="10221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B4EB297-0F5F-4BB5-B72D-FD5FF4107DF7}"/>
                </a:ext>
              </a:extLst>
            </p:cNvPr>
            <p:cNvCxnSpPr>
              <a:cxnSpLocks/>
            </p:cNvCxnSpPr>
            <p:nvPr/>
          </p:nvCxnSpPr>
          <p:spPr>
            <a:xfrm flipH="1" flipV="1">
              <a:off x="2389522" y="3311378"/>
              <a:ext cx="384103" cy="14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8B821A1-E66A-4901-950D-D6C15BC5CA34}"/>
                </a:ext>
              </a:extLst>
            </p:cNvPr>
            <p:cNvCxnSpPr>
              <a:cxnSpLocks/>
            </p:cNvCxnSpPr>
            <p:nvPr/>
          </p:nvCxnSpPr>
          <p:spPr>
            <a:xfrm flipH="1">
              <a:off x="2389522" y="3660555"/>
              <a:ext cx="2282261" cy="39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6A81466F-0EF0-43F9-9720-72EBB13C721C}"/>
                </a:ext>
              </a:extLst>
            </p:cNvPr>
            <p:cNvSpPr/>
            <p:nvPr/>
          </p:nvSpPr>
          <p:spPr>
            <a:xfrm>
              <a:off x="119050" y="3179968"/>
              <a:ext cx="2270472" cy="646331"/>
            </a:xfrm>
            <a:prstGeom prst="rect">
              <a:avLst/>
            </a:prstGeom>
            <a:ln>
              <a:solidFill>
                <a:schemeClr val="tx1"/>
              </a:solidFill>
            </a:ln>
          </p:spPr>
          <p:txBody>
            <a:bodyPr wrap="square">
              <a:spAutoFit/>
            </a:bodyPr>
            <a:lstStyle/>
            <a:p>
              <a:r>
                <a:rPr lang="en-IN" b="1">
                  <a:solidFill>
                    <a:srgbClr val="FF0000"/>
                  </a:solidFill>
                </a:rPr>
                <a:t>1</a:t>
              </a:r>
              <a:r>
                <a:rPr lang="en-IN" b="1"/>
                <a:t> = Timer overflow</a:t>
              </a:r>
            </a:p>
            <a:p>
              <a:r>
                <a:rPr lang="en-IN" b="1">
                  <a:solidFill>
                    <a:srgbClr val="FF0000"/>
                  </a:solidFill>
                </a:rPr>
                <a:t>       (Auto cleared)</a:t>
              </a:r>
            </a:p>
          </p:txBody>
        </p:sp>
        <p:cxnSp>
          <p:nvCxnSpPr>
            <p:cNvPr id="40" name="Straight Arrow Connector 39">
              <a:extLst>
                <a:ext uri="{FF2B5EF4-FFF2-40B4-BE49-F238E27FC236}">
                  <a16:creationId xmlns:a16="http://schemas.microsoft.com/office/drawing/2014/main" id="{97BD6C8D-00A1-446F-A733-E39F3138FF32}"/>
                </a:ext>
              </a:extLst>
            </p:cNvPr>
            <p:cNvCxnSpPr>
              <a:cxnSpLocks/>
            </p:cNvCxnSpPr>
            <p:nvPr/>
          </p:nvCxnSpPr>
          <p:spPr>
            <a:xfrm flipH="1">
              <a:off x="3738762" y="2659118"/>
              <a:ext cx="1" cy="21525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A48E1CB-9509-4B08-84AC-62B162B82F25}"/>
                </a:ext>
              </a:extLst>
            </p:cNvPr>
            <p:cNvCxnSpPr>
              <a:cxnSpLocks/>
            </p:cNvCxnSpPr>
            <p:nvPr/>
          </p:nvCxnSpPr>
          <p:spPr>
            <a:xfrm flipH="1">
              <a:off x="5636919" y="2659118"/>
              <a:ext cx="1" cy="21525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008E8AC7-3EFF-4A13-A696-80B688BCDEF1}"/>
                </a:ext>
              </a:extLst>
            </p:cNvPr>
            <p:cNvSpPr/>
            <p:nvPr/>
          </p:nvSpPr>
          <p:spPr>
            <a:xfrm>
              <a:off x="3452337" y="4811697"/>
              <a:ext cx="2477940" cy="923330"/>
            </a:xfrm>
            <a:prstGeom prst="rect">
              <a:avLst/>
            </a:prstGeom>
            <a:ln>
              <a:solidFill>
                <a:schemeClr val="tx1"/>
              </a:solidFill>
            </a:ln>
          </p:spPr>
          <p:txBody>
            <a:bodyPr wrap="square">
              <a:spAutoFit/>
            </a:bodyPr>
            <a:lstStyle/>
            <a:p>
              <a:r>
                <a:rPr lang="en-IN" b="1">
                  <a:solidFill>
                    <a:srgbClr val="FF0000"/>
                  </a:solidFill>
                </a:rPr>
                <a:t>           1</a:t>
              </a:r>
              <a:r>
                <a:rPr lang="en-IN" b="1"/>
                <a:t> = RUN</a:t>
              </a:r>
            </a:p>
            <a:p>
              <a:r>
                <a:rPr lang="en-IN" b="1">
                  <a:solidFill>
                    <a:srgbClr val="FF0000"/>
                  </a:solidFill>
                </a:rPr>
                <a:t>           0 </a:t>
              </a:r>
              <a:r>
                <a:rPr lang="en-IN" b="1"/>
                <a:t>= STOP</a:t>
              </a:r>
            </a:p>
            <a:p>
              <a:r>
                <a:rPr lang="en-IN" b="1">
                  <a:solidFill>
                    <a:srgbClr val="FF0000"/>
                  </a:solidFill>
                </a:rPr>
                <a:t>    (Software Control )</a:t>
              </a:r>
            </a:p>
          </p:txBody>
        </p:sp>
        <p:cxnSp>
          <p:nvCxnSpPr>
            <p:cNvPr id="48" name="Straight Arrow Connector 47">
              <a:extLst>
                <a:ext uri="{FF2B5EF4-FFF2-40B4-BE49-F238E27FC236}">
                  <a16:creationId xmlns:a16="http://schemas.microsoft.com/office/drawing/2014/main" id="{D09048D1-06E3-4B2C-A976-443D3C1F7441}"/>
                </a:ext>
              </a:extLst>
            </p:cNvPr>
            <p:cNvCxnSpPr>
              <a:cxnSpLocks/>
            </p:cNvCxnSpPr>
            <p:nvPr/>
          </p:nvCxnSpPr>
          <p:spPr>
            <a:xfrm flipH="1">
              <a:off x="8395340" y="2659118"/>
              <a:ext cx="1" cy="147976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0EE93A8-B56A-4C83-AEC4-09B0C9FD311C}"/>
                </a:ext>
              </a:extLst>
            </p:cNvPr>
            <p:cNvCxnSpPr>
              <a:cxnSpLocks/>
            </p:cNvCxnSpPr>
            <p:nvPr/>
          </p:nvCxnSpPr>
          <p:spPr>
            <a:xfrm>
              <a:off x="6660774" y="2668911"/>
              <a:ext cx="0" cy="14964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FAFE470B-59BE-4138-AF34-F6058DEEB582}"/>
                </a:ext>
              </a:extLst>
            </p:cNvPr>
            <p:cNvSpPr/>
            <p:nvPr/>
          </p:nvSpPr>
          <p:spPr>
            <a:xfrm>
              <a:off x="6399839" y="4165366"/>
              <a:ext cx="3072621" cy="646331"/>
            </a:xfrm>
            <a:prstGeom prst="rect">
              <a:avLst/>
            </a:prstGeom>
            <a:ln>
              <a:solidFill>
                <a:schemeClr val="tx1"/>
              </a:solidFill>
            </a:ln>
          </p:spPr>
          <p:txBody>
            <a:bodyPr wrap="square">
              <a:spAutoFit/>
            </a:bodyPr>
            <a:lstStyle/>
            <a:p>
              <a:r>
                <a:rPr lang="en-IN" b="1">
                  <a:solidFill>
                    <a:srgbClr val="FF0000"/>
                  </a:solidFill>
                </a:rPr>
                <a:t>1</a:t>
              </a:r>
              <a:r>
                <a:rPr lang="en-IN" b="1"/>
                <a:t> = If external interrupt occurs</a:t>
              </a:r>
            </a:p>
            <a:p>
              <a:r>
                <a:rPr lang="en-IN" b="1">
                  <a:solidFill>
                    <a:srgbClr val="FF0000"/>
                  </a:solidFill>
                </a:rPr>
                <a:t>                (Auto cleared)</a:t>
              </a:r>
            </a:p>
          </p:txBody>
        </p:sp>
        <p:sp>
          <p:nvSpPr>
            <p:cNvPr id="63" name="Rectangle 62">
              <a:extLst>
                <a:ext uri="{FF2B5EF4-FFF2-40B4-BE49-F238E27FC236}">
                  <a16:creationId xmlns:a16="http://schemas.microsoft.com/office/drawing/2014/main" id="{D6165689-3F8C-4649-BFED-123DE5B91A1B}"/>
                </a:ext>
              </a:extLst>
            </p:cNvPr>
            <p:cNvSpPr/>
            <p:nvPr/>
          </p:nvSpPr>
          <p:spPr>
            <a:xfrm>
              <a:off x="9802478" y="3067774"/>
              <a:ext cx="2250616" cy="646331"/>
            </a:xfrm>
            <a:prstGeom prst="rect">
              <a:avLst/>
            </a:prstGeom>
            <a:ln>
              <a:solidFill>
                <a:schemeClr val="tx1"/>
              </a:solidFill>
            </a:ln>
          </p:spPr>
          <p:txBody>
            <a:bodyPr wrap="square">
              <a:spAutoFit/>
            </a:bodyPr>
            <a:lstStyle/>
            <a:p>
              <a:r>
                <a:rPr lang="en-IN" b="1">
                  <a:solidFill>
                    <a:srgbClr val="FF0000"/>
                  </a:solidFill>
                </a:rPr>
                <a:t>1</a:t>
              </a:r>
              <a:r>
                <a:rPr lang="en-IN" b="1"/>
                <a:t> = Edge triggered</a:t>
              </a:r>
            </a:p>
            <a:p>
              <a:r>
                <a:rPr lang="en-IN" b="1">
                  <a:solidFill>
                    <a:srgbClr val="FF0000"/>
                  </a:solidFill>
                </a:rPr>
                <a:t>0 </a:t>
              </a:r>
              <a:r>
                <a:rPr lang="en-IN" b="1"/>
                <a:t>= Level triggered</a:t>
              </a:r>
            </a:p>
          </p:txBody>
        </p:sp>
        <p:cxnSp>
          <p:nvCxnSpPr>
            <p:cNvPr id="64" name="Straight Arrow Connector 63">
              <a:extLst>
                <a:ext uri="{FF2B5EF4-FFF2-40B4-BE49-F238E27FC236}">
                  <a16:creationId xmlns:a16="http://schemas.microsoft.com/office/drawing/2014/main" id="{16C4C34B-E8CE-4F15-95E0-E23E9E68CF32}"/>
                </a:ext>
              </a:extLst>
            </p:cNvPr>
            <p:cNvCxnSpPr>
              <a:cxnSpLocks/>
            </p:cNvCxnSpPr>
            <p:nvPr/>
          </p:nvCxnSpPr>
          <p:spPr>
            <a:xfrm flipH="1">
              <a:off x="9282437" y="2668911"/>
              <a:ext cx="1" cy="6689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4AAFCBFC-E5B9-48DF-AAF7-0F74D9282C4C}"/>
                </a:ext>
              </a:extLst>
            </p:cNvPr>
            <p:cNvCxnSpPr>
              <a:cxnSpLocks/>
            </p:cNvCxnSpPr>
            <p:nvPr/>
          </p:nvCxnSpPr>
          <p:spPr>
            <a:xfrm>
              <a:off x="9282439" y="3339330"/>
              <a:ext cx="51851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571614CC-042C-4AB3-A063-6027C216BFEF}"/>
                </a:ext>
              </a:extLst>
            </p:cNvPr>
            <p:cNvCxnSpPr>
              <a:cxnSpLocks/>
            </p:cNvCxnSpPr>
            <p:nvPr/>
          </p:nvCxnSpPr>
          <p:spPr>
            <a:xfrm flipH="1">
              <a:off x="7470440" y="2659118"/>
              <a:ext cx="765" cy="9881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87A03969-4C9D-49CB-99EC-1D91B4179D27}"/>
                </a:ext>
              </a:extLst>
            </p:cNvPr>
            <p:cNvCxnSpPr>
              <a:cxnSpLocks/>
            </p:cNvCxnSpPr>
            <p:nvPr/>
          </p:nvCxnSpPr>
          <p:spPr>
            <a:xfrm>
              <a:off x="7470440" y="3638850"/>
              <a:ext cx="233050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4" name="Rectangle 73">
            <a:extLst>
              <a:ext uri="{FF2B5EF4-FFF2-40B4-BE49-F238E27FC236}">
                <a16:creationId xmlns:a16="http://schemas.microsoft.com/office/drawing/2014/main" id="{0FF136B1-73F1-4FF0-8ABA-D6259C7F95F8}"/>
              </a:ext>
            </a:extLst>
          </p:cNvPr>
          <p:cNvSpPr/>
          <p:nvPr/>
        </p:nvSpPr>
        <p:spPr>
          <a:xfrm>
            <a:off x="253753" y="5712064"/>
            <a:ext cx="9822887" cy="646331"/>
          </a:xfrm>
          <a:prstGeom prst="rect">
            <a:avLst/>
          </a:prstGeom>
        </p:spPr>
        <p:txBody>
          <a:bodyPr wrap="square">
            <a:spAutoFit/>
          </a:bodyPr>
          <a:lstStyle/>
          <a:p>
            <a:r>
              <a:rPr lang="en-IN" b="1">
                <a:solidFill>
                  <a:srgbClr val="FF0000"/>
                </a:solidFill>
              </a:rPr>
              <a:t>First 4 bits of TCON are related with Timer to control the timer </a:t>
            </a:r>
          </a:p>
          <a:p>
            <a:r>
              <a:rPr lang="en-IN" b="1">
                <a:solidFill>
                  <a:srgbClr val="FF0000"/>
                </a:solidFill>
              </a:rPr>
              <a:t>Last 4 bits of TCON are purely related with external interrupt</a:t>
            </a:r>
          </a:p>
        </p:txBody>
      </p:sp>
    </p:spTree>
    <p:extLst>
      <p:ext uri="{BB962C8B-B14F-4D97-AF65-F5344CB8AC3E}">
        <p14:creationId xmlns:p14="http://schemas.microsoft.com/office/powerpoint/2010/main" val="1023142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79E943-03E3-4035-9AB3-43795443EF2B}"/>
              </a:ext>
            </a:extLst>
          </p:cNvPr>
          <p:cNvSpPr txBox="1"/>
          <p:nvPr/>
        </p:nvSpPr>
        <p:spPr>
          <a:xfrm>
            <a:off x="306236" y="1598762"/>
            <a:ext cx="10478028" cy="1200329"/>
          </a:xfrm>
          <a:prstGeom prst="rect">
            <a:avLst/>
          </a:prstGeom>
          <a:noFill/>
        </p:spPr>
        <p:txBody>
          <a:bodyPr wrap="square" rtlCol="0">
            <a:spAutoFit/>
          </a:bodyPr>
          <a:lstStyle/>
          <a:p>
            <a:pPr marL="342900" indent="-342900">
              <a:buAutoNum type="arabicPeriod"/>
            </a:pPr>
            <a:r>
              <a:rPr lang="en-US" sz="2400"/>
              <a:t>These bits are </a:t>
            </a:r>
            <a:r>
              <a:rPr lang="en-US" sz="2400" b="1">
                <a:solidFill>
                  <a:srgbClr val="FF0000"/>
                </a:solidFill>
              </a:rPr>
              <a:t>1</a:t>
            </a:r>
            <a:r>
              <a:rPr lang="en-US" sz="2400"/>
              <a:t> , when </a:t>
            </a:r>
            <a:r>
              <a:rPr lang="en-US" sz="2400">
                <a:solidFill>
                  <a:srgbClr val="FF0000"/>
                </a:solidFill>
              </a:rPr>
              <a:t>timer overflow </a:t>
            </a:r>
            <a:r>
              <a:rPr lang="en-US" sz="2400"/>
              <a:t>occurs and </a:t>
            </a:r>
            <a:r>
              <a:rPr lang="en-US" sz="2400">
                <a:solidFill>
                  <a:srgbClr val="FF0000"/>
                </a:solidFill>
              </a:rPr>
              <a:t>auto clear</a:t>
            </a:r>
          </a:p>
          <a:p>
            <a:pPr marL="342900" indent="-342900">
              <a:buAutoNum type="arabicPeriod"/>
            </a:pPr>
            <a:r>
              <a:rPr lang="en-US" sz="2400"/>
              <a:t>Both are </a:t>
            </a:r>
            <a:r>
              <a:rPr lang="en-US" sz="2400">
                <a:solidFill>
                  <a:srgbClr val="FF0000"/>
                </a:solidFill>
              </a:rPr>
              <a:t>independent</a:t>
            </a:r>
            <a:r>
              <a:rPr lang="en-US" sz="2400"/>
              <a:t> overflow flags, </a:t>
            </a:r>
            <a:r>
              <a:rPr lang="en-US" sz="2400">
                <a:solidFill>
                  <a:srgbClr val="FF0000"/>
                </a:solidFill>
              </a:rPr>
              <a:t>not depend </a:t>
            </a:r>
            <a:r>
              <a:rPr lang="en-US" sz="2400"/>
              <a:t>upon each other. Which means one flag can be set and other can be auto clear.</a:t>
            </a:r>
            <a:endParaRPr lang="en-IN" sz="2400"/>
          </a:p>
        </p:txBody>
      </p:sp>
      <p:sp>
        <p:nvSpPr>
          <p:cNvPr id="5" name="Rectangle 4">
            <a:extLst>
              <a:ext uri="{FF2B5EF4-FFF2-40B4-BE49-F238E27FC236}">
                <a16:creationId xmlns:a16="http://schemas.microsoft.com/office/drawing/2014/main" id="{6C92AFDA-EB62-4626-9842-392C7FC781E3}"/>
              </a:ext>
            </a:extLst>
          </p:cNvPr>
          <p:cNvSpPr/>
          <p:nvPr/>
        </p:nvSpPr>
        <p:spPr>
          <a:xfrm>
            <a:off x="211967" y="827815"/>
            <a:ext cx="4869079" cy="461665"/>
          </a:xfrm>
          <a:prstGeom prst="rect">
            <a:avLst/>
          </a:prstGeom>
        </p:spPr>
        <p:txBody>
          <a:bodyPr wrap="square">
            <a:spAutoFit/>
          </a:bodyPr>
          <a:lstStyle/>
          <a:p>
            <a:r>
              <a:rPr lang="en-IN" sz="2400" b="1" u="sng">
                <a:solidFill>
                  <a:srgbClr val="FF0000"/>
                </a:solidFill>
                <a:effectLst>
                  <a:outerShdw blurRad="38100" dist="38100" dir="2700000" algn="tl">
                    <a:srgbClr val="000000">
                      <a:alpha val="43137"/>
                    </a:srgbClr>
                  </a:outerShdw>
                </a:effectLst>
              </a:rPr>
              <a:t>TF0 &amp; TF1   (Timer Overflow Flags) :  </a:t>
            </a:r>
          </a:p>
        </p:txBody>
      </p:sp>
      <p:sp>
        <p:nvSpPr>
          <p:cNvPr id="6" name="Rectangle 5">
            <a:extLst>
              <a:ext uri="{FF2B5EF4-FFF2-40B4-BE49-F238E27FC236}">
                <a16:creationId xmlns:a16="http://schemas.microsoft.com/office/drawing/2014/main" id="{18F9A4C4-B69B-4D9D-B274-5BCD70AC5ED1}"/>
              </a:ext>
            </a:extLst>
          </p:cNvPr>
          <p:cNvSpPr/>
          <p:nvPr/>
        </p:nvSpPr>
        <p:spPr>
          <a:xfrm>
            <a:off x="10414976" y="6173376"/>
            <a:ext cx="1681739" cy="369332"/>
          </a:xfrm>
          <a:prstGeom prst="rect">
            <a:avLst/>
          </a:prstGeom>
        </p:spPr>
        <p:txBody>
          <a:bodyPr wrap="square">
            <a:spAutoFit/>
          </a:bodyPr>
          <a:lstStyle/>
          <a:p>
            <a:pPr algn="ctr"/>
            <a:r>
              <a:rPr lang="en-IN" b="1">
                <a:solidFill>
                  <a:srgbClr val="FF0000"/>
                </a:solidFill>
                <a:hlinkClick r:id="rId2" action="ppaction://hlinksldjump"/>
              </a:rPr>
              <a:t>BACK</a:t>
            </a:r>
            <a:endParaRPr lang="en-IN" b="1">
              <a:solidFill>
                <a:srgbClr val="FF0000"/>
              </a:solidFill>
            </a:endParaRPr>
          </a:p>
        </p:txBody>
      </p:sp>
      <p:sp>
        <p:nvSpPr>
          <p:cNvPr id="7" name="Rectangle 6">
            <a:extLst>
              <a:ext uri="{FF2B5EF4-FFF2-40B4-BE49-F238E27FC236}">
                <a16:creationId xmlns:a16="http://schemas.microsoft.com/office/drawing/2014/main" id="{3E9DC435-F3B1-49B8-BA59-C97197D57CB1}"/>
              </a:ext>
            </a:extLst>
          </p:cNvPr>
          <p:cNvSpPr/>
          <p:nvPr/>
        </p:nvSpPr>
        <p:spPr>
          <a:xfrm>
            <a:off x="306236" y="3293039"/>
            <a:ext cx="5434688" cy="461665"/>
          </a:xfrm>
          <a:prstGeom prst="rect">
            <a:avLst/>
          </a:prstGeom>
        </p:spPr>
        <p:txBody>
          <a:bodyPr wrap="square">
            <a:spAutoFit/>
          </a:bodyPr>
          <a:lstStyle/>
          <a:p>
            <a:r>
              <a:rPr lang="en-IN" sz="2400" b="1" u="sng">
                <a:solidFill>
                  <a:srgbClr val="FF0000"/>
                </a:solidFill>
                <a:effectLst>
                  <a:outerShdw blurRad="38100" dist="38100" dir="2700000" algn="tl">
                    <a:srgbClr val="000000">
                      <a:alpha val="43137"/>
                    </a:srgbClr>
                  </a:outerShdw>
                </a:effectLst>
              </a:rPr>
              <a:t>TR0 &amp; TR1   (Timer Run Bits) :  </a:t>
            </a:r>
          </a:p>
        </p:txBody>
      </p:sp>
      <p:sp>
        <p:nvSpPr>
          <p:cNvPr id="8" name="TextBox 7">
            <a:extLst>
              <a:ext uri="{FF2B5EF4-FFF2-40B4-BE49-F238E27FC236}">
                <a16:creationId xmlns:a16="http://schemas.microsoft.com/office/drawing/2014/main" id="{43A904BF-1865-4CFE-B83A-97988E6FB949}"/>
              </a:ext>
            </a:extLst>
          </p:cNvPr>
          <p:cNvSpPr txBox="1"/>
          <p:nvPr/>
        </p:nvSpPr>
        <p:spPr>
          <a:xfrm>
            <a:off x="306236" y="4150019"/>
            <a:ext cx="10204651" cy="2677656"/>
          </a:xfrm>
          <a:prstGeom prst="rect">
            <a:avLst/>
          </a:prstGeom>
          <a:noFill/>
        </p:spPr>
        <p:txBody>
          <a:bodyPr wrap="square" rtlCol="0">
            <a:spAutoFit/>
          </a:bodyPr>
          <a:lstStyle/>
          <a:p>
            <a:pPr marL="342900" indent="-342900">
              <a:buAutoNum type="arabicPeriod"/>
            </a:pPr>
            <a:r>
              <a:rPr lang="en-US" sz="2400"/>
              <a:t>This bits are used to </a:t>
            </a:r>
            <a:r>
              <a:rPr lang="en-US" sz="2400" b="1">
                <a:solidFill>
                  <a:srgbClr val="FF0000"/>
                </a:solidFill>
              </a:rPr>
              <a:t>RUN</a:t>
            </a:r>
            <a:r>
              <a:rPr lang="en-US" sz="2400"/>
              <a:t> or </a:t>
            </a:r>
            <a:r>
              <a:rPr lang="en-US" sz="2400" b="1">
                <a:solidFill>
                  <a:srgbClr val="FF0000"/>
                </a:solidFill>
              </a:rPr>
              <a:t>STOP</a:t>
            </a:r>
            <a:r>
              <a:rPr lang="en-US" sz="2400"/>
              <a:t> the timer.</a:t>
            </a:r>
          </a:p>
          <a:p>
            <a:pPr marL="342900" indent="-342900">
              <a:buAutoNum type="arabicPeriod"/>
            </a:pPr>
            <a:r>
              <a:rPr lang="en-US" sz="2400"/>
              <a:t>When this bit is </a:t>
            </a:r>
            <a:r>
              <a:rPr lang="en-US" sz="2400" b="1">
                <a:solidFill>
                  <a:srgbClr val="FF0000"/>
                </a:solidFill>
              </a:rPr>
              <a:t>1</a:t>
            </a:r>
            <a:r>
              <a:rPr lang="en-US" sz="2400"/>
              <a:t> then timer should </a:t>
            </a:r>
            <a:r>
              <a:rPr lang="en-US" sz="2400" b="1">
                <a:solidFill>
                  <a:srgbClr val="FF0000"/>
                </a:solidFill>
              </a:rPr>
              <a:t>start</a:t>
            </a:r>
            <a:r>
              <a:rPr lang="en-US" sz="2400"/>
              <a:t> to run and when </a:t>
            </a:r>
            <a:r>
              <a:rPr lang="en-US" sz="2400" b="1">
                <a:solidFill>
                  <a:srgbClr val="FF0000"/>
                </a:solidFill>
              </a:rPr>
              <a:t>0</a:t>
            </a:r>
            <a:r>
              <a:rPr lang="en-US" sz="2400"/>
              <a:t> then timer should </a:t>
            </a:r>
            <a:r>
              <a:rPr lang="en-US" sz="2400" b="1">
                <a:solidFill>
                  <a:srgbClr val="FF0000"/>
                </a:solidFill>
              </a:rPr>
              <a:t>stop</a:t>
            </a:r>
            <a:r>
              <a:rPr lang="en-US" sz="2400"/>
              <a:t>.</a:t>
            </a:r>
          </a:p>
          <a:p>
            <a:pPr marL="342900" indent="-342900">
              <a:buAutoNum type="arabicPeriod"/>
            </a:pPr>
            <a:r>
              <a:rPr lang="en-US" sz="2400"/>
              <a:t>These bits are </a:t>
            </a:r>
            <a:r>
              <a:rPr lang="en-US" sz="2400" b="1">
                <a:solidFill>
                  <a:srgbClr val="FF0000"/>
                </a:solidFill>
              </a:rPr>
              <a:t>software control bits </a:t>
            </a:r>
            <a:r>
              <a:rPr lang="en-US" sz="2400"/>
              <a:t>, which means through software, programming or using instruction programmer can start or stop these bits.</a:t>
            </a:r>
          </a:p>
          <a:p>
            <a:pPr marL="342900" indent="-342900">
              <a:buAutoNum type="arabicPeriod"/>
            </a:pPr>
            <a:r>
              <a:rPr lang="en-US" sz="2400"/>
              <a:t>Example :    </a:t>
            </a:r>
            <a:r>
              <a:rPr lang="en-US" sz="2400">
                <a:solidFill>
                  <a:srgbClr val="FF0000"/>
                </a:solidFill>
              </a:rPr>
              <a:t>SETB  TR0</a:t>
            </a:r>
          </a:p>
          <a:p>
            <a:r>
              <a:rPr lang="en-US" sz="2400">
                <a:solidFill>
                  <a:srgbClr val="FF0000"/>
                </a:solidFill>
              </a:rPr>
              <a:t>                           CLR    TR1</a:t>
            </a:r>
            <a:endParaRPr lang="en-IN" sz="2400">
              <a:solidFill>
                <a:srgbClr val="FF0000"/>
              </a:solidFill>
            </a:endParaRPr>
          </a:p>
        </p:txBody>
      </p:sp>
      <p:sp>
        <p:nvSpPr>
          <p:cNvPr id="9" name="Title 1">
            <a:extLst>
              <a:ext uri="{FF2B5EF4-FFF2-40B4-BE49-F238E27FC236}">
                <a16:creationId xmlns:a16="http://schemas.microsoft.com/office/drawing/2014/main" id="{B3331E9F-BEE1-42F8-97BE-4536090B401B}"/>
              </a:ext>
            </a:extLst>
          </p:cNvPr>
          <p:cNvSpPr txBox="1">
            <a:spLocks/>
          </p:cNvSpPr>
          <p:nvPr/>
        </p:nvSpPr>
        <p:spPr>
          <a:xfrm>
            <a:off x="4721420" y="0"/>
            <a:ext cx="2302958" cy="716471"/>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a:effectLst>
                  <a:outerShdw blurRad="38100" dist="38100" dir="2700000" algn="tl">
                    <a:srgbClr val="000000">
                      <a:alpha val="43137"/>
                    </a:srgbClr>
                  </a:outerShdw>
                </a:effectLst>
              </a:rPr>
              <a:t>Timer Bits</a:t>
            </a:r>
          </a:p>
        </p:txBody>
      </p:sp>
    </p:spTree>
    <p:extLst>
      <p:ext uri="{BB962C8B-B14F-4D97-AF65-F5344CB8AC3E}">
        <p14:creationId xmlns:p14="http://schemas.microsoft.com/office/powerpoint/2010/main" val="791144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66395" y="471558"/>
            <a:ext cx="1677751" cy="3090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p:cNvGrpSpPr/>
          <p:nvPr/>
        </p:nvGrpSpPr>
        <p:grpSpPr>
          <a:xfrm>
            <a:off x="2129286" y="673232"/>
            <a:ext cx="837109" cy="914400"/>
            <a:chOff x="2591891" y="762000"/>
            <a:chExt cx="837109" cy="914400"/>
          </a:xfrm>
        </p:grpSpPr>
        <p:grpSp>
          <p:nvGrpSpPr>
            <p:cNvPr id="6" name="Group 5"/>
            <p:cNvGrpSpPr/>
            <p:nvPr/>
          </p:nvGrpSpPr>
          <p:grpSpPr>
            <a:xfrm>
              <a:off x="2591891" y="986671"/>
              <a:ext cx="647700" cy="381000"/>
              <a:chOff x="228600" y="1524000"/>
              <a:chExt cx="647700" cy="381000"/>
            </a:xfrm>
          </p:grpSpPr>
          <p:sp>
            <p:nvSpPr>
              <p:cNvPr id="11" name="Rectangle 10"/>
              <p:cNvSpPr/>
              <p:nvPr/>
            </p:nvSpPr>
            <p:spPr>
              <a:xfrm>
                <a:off x="304800" y="1638078"/>
                <a:ext cx="533400" cy="19072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p:cNvCxnSpPr/>
              <p:nvPr/>
            </p:nvCxnSpPr>
            <p:spPr>
              <a:xfrm>
                <a:off x="266700" y="1905000"/>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28600" y="1524000"/>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 name="Straight Connector 6"/>
            <p:cNvCxnSpPr/>
            <p:nvPr/>
          </p:nvCxnSpPr>
          <p:spPr>
            <a:xfrm>
              <a:off x="2896691" y="1367671"/>
              <a:ext cx="0" cy="2837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896691" y="1676400"/>
              <a:ext cx="5323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896690" y="762000"/>
              <a:ext cx="5323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896690" y="762000"/>
              <a:ext cx="0" cy="2246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Rectangle 13"/>
          <p:cNvSpPr/>
          <p:nvPr/>
        </p:nvSpPr>
        <p:spPr>
          <a:xfrm>
            <a:off x="2208942" y="295624"/>
            <a:ext cx="874148" cy="338554"/>
          </a:xfrm>
          <a:prstGeom prst="rect">
            <a:avLst/>
          </a:prstGeom>
        </p:spPr>
        <p:txBody>
          <a:bodyPr wrap="square">
            <a:spAutoFit/>
          </a:bodyPr>
          <a:lstStyle/>
          <a:p>
            <a:r>
              <a:rPr lang="en-US" sz="1600" b="1"/>
              <a:t>XTAL 1</a:t>
            </a:r>
          </a:p>
        </p:txBody>
      </p:sp>
      <p:sp>
        <p:nvSpPr>
          <p:cNvPr id="15" name="Rectangle 14"/>
          <p:cNvSpPr/>
          <p:nvPr/>
        </p:nvSpPr>
        <p:spPr>
          <a:xfrm>
            <a:off x="2207296" y="1577571"/>
            <a:ext cx="874148" cy="338554"/>
          </a:xfrm>
          <a:prstGeom prst="rect">
            <a:avLst/>
          </a:prstGeom>
        </p:spPr>
        <p:txBody>
          <a:bodyPr wrap="square">
            <a:spAutoFit/>
          </a:bodyPr>
          <a:lstStyle/>
          <a:p>
            <a:r>
              <a:rPr lang="en-US" sz="1600" b="1"/>
              <a:t>XTAL 2</a:t>
            </a:r>
          </a:p>
        </p:txBody>
      </p:sp>
      <p:sp>
        <p:nvSpPr>
          <p:cNvPr id="16" name="Rectangle 15"/>
          <p:cNvSpPr/>
          <p:nvPr/>
        </p:nvSpPr>
        <p:spPr>
          <a:xfrm>
            <a:off x="145692" y="756635"/>
            <a:ext cx="2514600" cy="830997"/>
          </a:xfrm>
          <a:prstGeom prst="rect">
            <a:avLst/>
          </a:prstGeom>
        </p:spPr>
        <p:txBody>
          <a:bodyPr wrap="square">
            <a:spAutoFit/>
          </a:bodyPr>
          <a:lstStyle/>
          <a:p>
            <a:r>
              <a:rPr lang="en-US" sz="1600" b="1">
                <a:solidFill>
                  <a:srgbClr val="7030A0"/>
                </a:solidFill>
              </a:rPr>
              <a:t>8051 gets clock here</a:t>
            </a:r>
          </a:p>
          <a:p>
            <a:r>
              <a:rPr lang="en-US" sz="1600" b="1">
                <a:solidFill>
                  <a:srgbClr val="7030A0"/>
                </a:solidFill>
              </a:rPr>
              <a:t>              </a:t>
            </a:r>
            <a:r>
              <a:rPr lang="en-US" sz="1600" b="1">
                <a:solidFill>
                  <a:srgbClr val="FF0000"/>
                </a:solidFill>
              </a:rPr>
              <a:t>12 MHz</a:t>
            </a:r>
          </a:p>
          <a:p>
            <a:r>
              <a:rPr lang="en-US" sz="1600" b="1">
                <a:solidFill>
                  <a:srgbClr val="FF0000"/>
                </a:solidFill>
              </a:rPr>
              <a:t>(12 millions per seconds)</a:t>
            </a:r>
          </a:p>
        </p:txBody>
      </p:sp>
      <p:cxnSp>
        <p:nvCxnSpPr>
          <p:cNvPr id="21" name="Straight Connector 20"/>
          <p:cNvCxnSpPr/>
          <p:nvPr/>
        </p:nvCxnSpPr>
        <p:spPr>
          <a:xfrm>
            <a:off x="2966394" y="1007314"/>
            <a:ext cx="5323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498703" y="1007314"/>
            <a:ext cx="0" cy="2837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232003" y="1298634"/>
            <a:ext cx="687314" cy="5282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a:solidFill>
                  <a:schemeClr val="tx1"/>
                </a:solidFill>
              </a:rPr>
              <a:t>Divide by 12</a:t>
            </a:r>
          </a:p>
        </p:txBody>
      </p:sp>
      <p:cxnSp>
        <p:nvCxnSpPr>
          <p:cNvPr id="24" name="Straight Connector 23"/>
          <p:cNvCxnSpPr/>
          <p:nvPr/>
        </p:nvCxnSpPr>
        <p:spPr>
          <a:xfrm>
            <a:off x="3498703" y="1826869"/>
            <a:ext cx="0" cy="16016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565025" y="1826869"/>
            <a:ext cx="0" cy="1601664"/>
          </a:xfrm>
          <a:prstGeom prst="line">
            <a:avLst/>
          </a:prstGeom>
          <a:ln w="1905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3586835" y="2689983"/>
            <a:ext cx="329128" cy="92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3561649" y="3116915"/>
            <a:ext cx="329128" cy="92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907936" y="2521445"/>
            <a:ext cx="378797" cy="33707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a:solidFill>
                  <a:schemeClr val="tx1"/>
                </a:solidFill>
              </a:rPr>
              <a:t>T0</a:t>
            </a:r>
          </a:p>
        </p:txBody>
      </p:sp>
      <p:sp>
        <p:nvSpPr>
          <p:cNvPr id="38" name="Rectangle 37"/>
          <p:cNvSpPr/>
          <p:nvPr/>
        </p:nvSpPr>
        <p:spPr>
          <a:xfrm>
            <a:off x="3894603" y="2962252"/>
            <a:ext cx="378797" cy="33707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a:solidFill>
                  <a:schemeClr val="tx1"/>
                </a:solidFill>
              </a:rPr>
              <a:t>T1</a:t>
            </a:r>
          </a:p>
        </p:txBody>
      </p:sp>
      <p:cxnSp>
        <p:nvCxnSpPr>
          <p:cNvPr id="39" name="Straight Arrow Connector 38"/>
          <p:cNvCxnSpPr/>
          <p:nvPr/>
        </p:nvCxnSpPr>
        <p:spPr>
          <a:xfrm flipH="1" flipV="1">
            <a:off x="4286733" y="2686574"/>
            <a:ext cx="918693" cy="34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flipV="1">
            <a:off x="4286732" y="3116915"/>
            <a:ext cx="918693" cy="34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ight Brace 41"/>
          <p:cNvSpPr/>
          <p:nvPr/>
        </p:nvSpPr>
        <p:spPr>
          <a:xfrm>
            <a:off x="5218757" y="2521445"/>
            <a:ext cx="434897" cy="777883"/>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3" name="Rectangle 42"/>
          <p:cNvSpPr/>
          <p:nvPr/>
        </p:nvSpPr>
        <p:spPr>
          <a:xfrm>
            <a:off x="5666985" y="2725720"/>
            <a:ext cx="2043747" cy="369332"/>
          </a:xfrm>
          <a:prstGeom prst="rect">
            <a:avLst/>
          </a:prstGeom>
        </p:spPr>
        <p:txBody>
          <a:bodyPr wrap="square">
            <a:spAutoFit/>
          </a:bodyPr>
          <a:lstStyle/>
          <a:p>
            <a:r>
              <a:rPr lang="en-US" b="1">
                <a:solidFill>
                  <a:srgbClr val="7030A0"/>
                </a:solidFill>
              </a:rPr>
              <a:t>External clock</a:t>
            </a:r>
            <a:endParaRPr lang="en-IN"/>
          </a:p>
        </p:txBody>
      </p:sp>
      <p:sp>
        <p:nvSpPr>
          <p:cNvPr id="44" name="Rectangle 43"/>
          <p:cNvSpPr/>
          <p:nvPr/>
        </p:nvSpPr>
        <p:spPr>
          <a:xfrm rot="16200000">
            <a:off x="2995134" y="2458822"/>
            <a:ext cx="681597" cy="307777"/>
          </a:xfrm>
          <a:prstGeom prst="rect">
            <a:avLst/>
          </a:prstGeom>
        </p:spPr>
        <p:txBody>
          <a:bodyPr wrap="none">
            <a:spAutoFit/>
          </a:bodyPr>
          <a:lstStyle/>
          <a:p>
            <a:r>
              <a:rPr lang="en-IN" sz="1400" b="1"/>
              <a:t>1 Mhz </a:t>
            </a:r>
            <a:endParaRPr lang="en-IN" sz="1400"/>
          </a:p>
        </p:txBody>
      </p:sp>
      <p:grpSp>
        <p:nvGrpSpPr>
          <p:cNvPr id="45" name="Group 44"/>
          <p:cNvGrpSpPr/>
          <p:nvPr/>
        </p:nvGrpSpPr>
        <p:grpSpPr>
          <a:xfrm>
            <a:off x="6605037" y="4828391"/>
            <a:ext cx="4848785" cy="447131"/>
            <a:chOff x="4412184" y="5476583"/>
            <a:chExt cx="3574948" cy="320161"/>
          </a:xfrm>
        </p:grpSpPr>
        <p:cxnSp>
          <p:nvCxnSpPr>
            <p:cNvPr id="46" name="Straight Connector 45"/>
            <p:cNvCxnSpPr/>
            <p:nvPr/>
          </p:nvCxnSpPr>
          <p:spPr>
            <a:xfrm>
              <a:off x="4412184" y="5781383"/>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740542" y="5494909"/>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751428" y="5501761"/>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058708" y="5781383"/>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069594" y="5476583"/>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376874" y="5494909"/>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387760" y="5501761"/>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5695040" y="5781383"/>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023398" y="5494909"/>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705926" y="5476583"/>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034284" y="5501761"/>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341564" y="5781383"/>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352450" y="5476583"/>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684817" y="5504726"/>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013869" y="5487469"/>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679898" y="5487469"/>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011556" y="5782452"/>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339914" y="5495978"/>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350800" y="5491944"/>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658080" y="5782452"/>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7668966" y="5477652"/>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rot="5941552" flipH="1">
            <a:off x="5969720" y="4459251"/>
            <a:ext cx="1077633" cy="895804"/>
            <a:chOff x="5686540" y="2229623"/>
            <a:chExt cx="818656" cy="895804"/>
          </a:xfrm>
        </p:grpSpPr>
        <p:sp>
          <p:nvSpPr>
            <p:cNvPr id="68" name="Arc 67">
              <a:extLst>
                <a:ext uri="{FF2B5EF4-FFF2-40B4-BE49-F238E27FC236}">
                  <a16:creationId xmlns:a16="http://schemas.microsoft.com/office/drawing/2014/main" id="{65764E8F-86D2-4DF2-8938-E6F9CD5585F6}"/>
                </a:ext>
              </a:extLst>
            </p:cNvPr>
            <p:cNvSpPr/>
            <p:nvPr/>
          </p:nvSpPr>
          <p:spPr>
            <a:xfrm rot="1885541">
              <a:off x="5686540" y="2229623"/>
              <a:ext cx="813924" cy="895804"/>
            </a:xfrm>
            <a:prstGeom prst="arc">
              <a:avLst>
                <a:gd name="adj1" fmla="val 16200000"/>
                <a:gd name="adj2" fmla="val 21414665"/>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9" name="Isosceles Triangle 68"/>
            <p:cNvSpPr/>
            <p:nvPr/>
          </p:nvSpPr>
          <p:spPr>
            <a:xfrm rot="13374528">
              <a:off x="6363726" y="2846260"/>
              <a:ext cx="141470" cy="10081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0" name="Rectangle 69"/>
          <p:cNvSpPr/>
          <p:nvPr/>
        </p:nvSpPr>
        <p:spPr>
          <a:xfrm>
            <a:off x="4535797" y="4433527"/>
            <a:ext cx="2514600" cy="338554"/>
          </a:xfrm>
          <a:prstGeom prst="rect">
            <a:avLst/>
          </a:prstGeom>
        </p:spPr>
        <p:txBody>
          <a:bodyPr wrap="square">
            <a:spAutoFit/>
          </a:bodyPr>
          <a:lstStyle/>
          <a:p>
            <a:r>
              <a:rPr lang="en-US" sz="1600" b="1">
                <a:effectLst>
                  <a:outerShdw blurRad="38100" dist="38100" dir="2700000" algn="tl">
                    <a:srgbClr val="000000">
                      <a:alpha val="43137"/>
                    </a:srgbClr>
                  </a:outerShdw>
                </a:effectLst>
              </a:rPr>
              <a:t>If frequency is fixed</a:t>
            </a:r>
          </a:p>
        </p:txBody>
      </p:sp>
      <p:grpSp>
        <p:nvGrpSpPr>
          <p:cNvPr id="71" name="Group 70"/>
          <p:cNvGrpSpPr/>
          <p:nvPr/>
        </p:nvGrpSpPr>
        <p:grpSpPr>
          <a:xfrm rot="3685644">
            <a:off x="5766320" y="4870360"/>
            <a:ext cx="1286735" cy="1209687"/>
            <a:chOff x="5686540" y="2229623"/>
            <a:chExt cx="818656" cy="895804"/>
          </a:xfrm>
        </p:grpSpPr>
        <p:sp>
          <p:nvSpPr>
            <p:cNvPr id="72" name="Arc 71">
              <a:extLst>
                <a:ext uri="{FF2B5EF4-FFF2-40B4-BE49-F238E27FC236}">
                  <a16:creationId xmlns:a16="http://schemas.microsoft.com/office/drawing/2014/main" id="{65764E8F-86D2-4DF2-8938-E6F9CD5585F6}"/>
                </a:ext>
              </a:extLst>
            </p:cNvPr>
            <p:cNvSpPr/>
            <p:nvPr/>
          </p:nvSpPr>
          <p:spPr>
            <a:xfrm rot="1885541">
              <a:off x="5686540" y="2229623"/>
              <a:ext cx="813924" cy="895804"/>
            </a:xfrm>
            <a:prstGeom prst="arc">
              <a:avLst>
                <a:gd name="adj1" fmla="val 16200000"/>
                <a:gd name="adj2" fmla="val 21414665"/>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3" name="Isosceles Triangle 72"/>
            <p:cNvSpPr/>
            <p:nvPr/>
          </p:nvSpPr>
          <p:spPr>
            <a:xfrm rot="13374528">
              <a:off x="6363726" y="2846260"/>
              <a:ext cx="141470" cy="10081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4" name="Rectangle 73"/>
          <p:cNvSpPr/>
          <p:nvPr/>
        </p:nvSpPr>
        <p:spPr>
          <a:xfrm>
            <a:off x="4409685" y="5632815"/>
            <a:ext cx="2514600" cy="338554"/>
          </a:xfrm>
          <a:prstGeom prst="rect">
            <a:avLst/>
          </a:prstGeom>
        </p:spPr>
        <p:txBody>
          <a:bodyPr wrap="square">
            <a:spAutoFit/>
          </a:bodyPr>
          <a:lstStyle/>
          <a:p>
            <a:r>
              <a:rPr lang="en-US" sz="1600" b="1">
                <a:effectLst>
                  <a:outerShdw blurRad="38100" dist="38100" dir="2700000" algn="tl">
                    <a:srgbClr val="000000">
                      <a:alpha val="43137"/>
                    </a:srgbClr>
                  </a:outerShdw>
                </a:effectLst>
              </a:rPr>
              <a:t>If frequency is variable</a:t>
            </a:r>
          </a:p>
        </p:txBody>
      </p:sp>
      <p:cxnSp>
        <p:nvCxnSpPr>
          <p:cNvPr id="75" name="Straight Arrow Connector 74"/>
          <p:cNvCxnSpPr/>
          <p:nvPr/>
        </p:nvCxnSpPr>
        <p:spPr>
          <a:xfrm flipV="1">
            <a:off x="1952318" y="2627701"/>
            <a:ext cx="1229726" cy="172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438945" y="2686574"/>
            <a:ext cx="1806626" cy="1200329"/>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Timer </a:t>
            </a:r>
          </a:p>
          <a:p>
            <a:r>
              <a:rPr lang="en-IN" b="1">
                <a:effectLst>
                  <a:outerShdw blurRad="38100" dist="38100" dir="2700000" algn="tl">
                    <a:srgbClr val="000000">
                      <a:alpha val="43137"/>
                    </a:srgbClr>
                  </a:outerShdw>
                </a:effectLst>
              </a:rPr>
              <a:t>If internal </a:t>
            </a:r>
            <a:r>
              <a:rPr lang="en-IN" b="1" err="1">
                <a:effectLst>
                  <a:outerShdw blurRad="38100" dist="38100" dir="2700000" algn="tl">
                    <a:srgbClr val="000000">
                      <a:alpha val="43137"/>
                    </a:srgbClr>
                  </a:outerShdw>
                </a:effectLst>
              </a:rPr>
              <a:t>freq</a:t>
            </a:r>
            <a:r>
              <a:rPr lang="en-IN" b="1">
                <a:effectLst>
                  <a:outerShdw blurRad="38100" dist="38100" dir="2700000" algn="tl">
                    <a:srgbClr val="000000">
                      <a:alpha val="43137"/>
                    </a:srgbClr>
                  </a:outerShdw>
                </a:effectLst>
              </a:rPr>
              <a:t> is used which is unchanged</a:t>
            </a:r>
            <a:endParaRPr lang="en-IN"/>
          </a:p>
        </p:txBody>
      </p:sp>
      <p:cxnSp>
        <p:nvCxnSpPr>
          <p:cNvPr id="78" name="Straight Arrow Connector 77"/>
          <p:cNvCxnSpPr/>
          <p:nvPr/>
        </p:nvCxnSpPr>
        <p:spPr>
          <a:xfrm flipH="1">
            <a:off x="5632883" y="1974789"/>
            <a:ext cx="1195304" cy="581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6913611" y="1355860"/>
            <a:ext cx="1806626" cy="1200329"/>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Counter </a:t>
            </a:r>
          </a:p>
          <a:p>
            <a:r>
              <a:rPr lang="en-IN" b="1">
                <a:effectLst>
                  <a:outerShdw blurRad="38100" dist="38100" dir="2700000" algn="tl">
                    <a:srgbClr val="000000">
                      <a:alpha val="43137"/>
                    </a:srgbClr>
                  </a:outerShdw>
                </a:effectLst>
              </a:rPr>
              <a:t>If external </a:t>
            </a:r>
            <a:r>
              <a:rPr lang="en-IN" b="1" err="1">
                <a:effectLst>
                  <a:outerShdw blurRad="38100" dist="38100" dir="2700000" algn="tl">
                    <a:srgbClr val="000000">
                      <a:alpha val="43137"/>
                    </a:srgbClr>
                  </a:outerShdw>
                </a:effectLst>
              </a:rPr>
              <a:t>freq</a:t>
            </a:r>
            <a:r>
              <a:rPr lang="en-IN" b="1">
                <a:effectLst>
                  <a:outerShdw blurRad="38100" dist="38100" dir="2700000" algn="tl">
                    <a:srgbClr val="000000">
                      <a:alpha val="43137"/>
                    </a:srgbClr>
                  </a:outerShdw>
                </a:effectLst>
              </a:rPr>
              <a:t> is used which is variable</a:t>
            </a:r>
            <a:endParaRPr lang="en-IN"/>
          </a:p>
        </p:txBody>
      </p:sp>
    </p:spTree>
    <p:extLst>
      <p:ext uri="{BB962C8B-B14F-4D97-AF65-F5344CB8AC3E}">
        <p14:creationId xmlns:p14="http://schemas.microsoft.com/office/powerpoint/2010/main" val="229777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par>
                                <p:cTn id="8" presetID="10" presetClass="entr" presetSubtype="0" fill="hold" nodeType="withEffect">
                                  <p:stCondLst>
                                    <p:cond delay="0"/>
                                  </p:stCondLst>
                                  <p:childTnLst>
                                    <p:set>
                                      <p:cBhvr>
                                        <p:cTn id="9" dur="1" fill="hold">
                                          <p:stCondLst>
                                            <p:cond delay="0"/>
                                          </p:stCondLst>
                                        </p:cTn>
                                        <p:tgtEl>
                                          <p:spTgt spid="67"/>
                                        </p:tgtEl>
                                        <p:attrNameLst>
                                          <p:attrName>style.visibility</p:attrName>
                                        </p:attrNameLst>
                                      </p:cBhvr>
                                      <p:to>
                                        <p:strVal val="visible"/>
                                      </p:to>
                                    </p:set>
                                    <p:animEffect transition="in" filter="fade">
                                      <p:cBhvr>
                                        <p:cTn id="10" dur="500"/>
                                        <p:tgtEl>
                                          <p:spTgt spid="67"/>
                                        </p:tgtEl>
                                      </p:cBhvr>
                                    </p:animEffect>
                                  </p:childTnLst>
                                </p:cTn>
                              </p:par>
                              <p:par>
                                <p:cTn id="11" presetID="10" presetClass="entr" presetSubtype="0" fill="hold" nodeType="withEffect">
                                  <p:stCondLst>
                                    <p:cond delay="0"/>
                                  </p:stCondLst>
                                  <p:childTnLst>
                                    <p:set>
                                      <p:cBhvr>
                                        <p:cTn id="12" dur="1" fill="hold">
                                          <p:stCondLst>
                                            <p:cond delay="0"/>
                                          </p:stCondLst>
                                        </p:cTn>
                                        <p:tgtEl>
                                          <p:spTgt spid="71"/>
                                        </p:tgtEl>
                                        <p:attrNameLst>
                                          <p:attrName>style.visibility</p:attrName>
                                        </p:attrNameLst>
                                      </p:cBhvr>
                                      <p:to>
                                        <p:strVal val="visible"/>
                                      </p:to>
                                    </p:set>
                                    <p:animEffect transition="in" filter="fade">
                                      <p:cBhvr>
                                        <p:cTn id="13" dur="500"/>
                                        <p:tgtEl>
                                          <p:spTgt spid="7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4"/>
                                        </p:tgtEl>
                                        <p:attrNameLst>
                                          <p:attrName>style.visibility</p:attrName>
                                        </p:attrNameLst>
                                      </p:cBhvr>
                                      <p:to>
                                        <p:strVal val="visible"/>
                                      </p:to>
                                    </p:set>
                                    <p:animEffect transition="in" filter="fade">
                                      <p:cBhvr>
                                        <p:cTn id="16" dur="500"/>
                                        <p:tgtEl>
                                          <p:spTgt spid="74"/>
                                        </p:tgtEl>
                                      </p:cBhvr>
                                    </p:animEffect>
                                  </p:childTnLst>
                                </p:cTn>
                              </p:par>
                              <p:par>
                                <p:cTn id="17" presetID="10" presetClass="entr" presetSubtype="0"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500"/>
                                        <p:tgtEl>
                                          <p:spTgt spid="45"/>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fade">
                                      <p:cBhvr>
                                        <p:cTn id="24" dur="1000"/>
                                        <p:tgtEl>
                                          <p:spTgt spid="75"/>
                                        </p:tgtEl>
                                      </p:cBhvr>
                                    </p:animEffect>
                                    <p:anim calcmode="lin" valueType="num">
                                      <p:cBhvr>
                                        <p:cTn id="25" dur="1000" fill="hold"/>
                                        <p:tgtEl>
                                          <p:spTgt spid="75"/>
                                        </p:tgtEl>
                                        <p:attrNameLst>
                                          <p:attrName>ppt_x</p:attrName>
                                        </p:attrNameLst>
                                      </p:cBhvr>
                                      <p:tavLst>
                                        <p:tav tm="0">
                                          <p:val>
                                            <p:strVal val="#ppt_x"/>
                                          </p:val>
                                        </p:tav>
                                        <p:tav tm="100000">
                                          <p:val>
                                            <p:strVal val="#ppt_x"/>
                                          </p:val>
                                        </p:tav>
                                      </p:tavLst>
                                    </p:anim>
                                    <p:anim calcmode="lin" valueType="num">
                                      <p:cBhvr>
                                        <p:cTn id="26"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randombar(horizontal)">
                                      <p:cBhvr>
                                        <p:cTn id="31" dur="500"/>
                                        <p:tgtEl>
                                          <p:spTgt spid="77"/>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78"/>
                                        </p:tgtEl>
                                        <p:attrNameLst>
                                          <p:attrName>style.visibility</p:attrName>
                                        </p:attrNameLst>
                                      </p:cBhvr>
                                      <p:to>
                                        <p:strVal val="visible"/>
                                      </p:to>
                                    </p:set>
                                    <p:animEffect transition="in" filter="fade">
                                      <p:cBhvr>
                                        <p:cTn id="36" dur="1000"/>
                                        <p:tgtEl>
                                          <p:spTgt spid="78"/>
                                        </p:tgtEl>
                                      </p:cBhvr>
                                    </p:animEffect>
                                    <p:anim calcmode="lin" valueType="num">
                                      <p:cBhvr>
                                        <p:cTn id="37" dur="1000" fill="hold"/>
                                        <p:tgtEl>
                                          <p:spTgt spid="78"/>
                                        </p:tgtEl>
                                        <p:attrNameLst>
                                          <p:attrName>ppt_x</p:attrName>
                                        </p:attrNameLst>
                                      </p:cBhvr>
                                      <p:tavLst>
                                        <p:tav tm="0">
                                          <p:val>
                                            <p:strVal val="#ppt_x"/>
                                          </p:val>
                                        </p:tav>
                                        <p:tav tm="100000">
                                          <p:val>
                                            <p:strVal val="#ppt_x"/>
                                          </p:val>
                                        </p:tav>
                                      </p:tavLst>
                                    </p:anim>
                                    <p:anim calcmode="lin" valueType="num">
                                      <p:cBhvr>
                                        <p:cTn id="38"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81"/>
                                        </p:tgtEl>
                                        <p:attrNameLst>
                                          <p:attrName>style.visibility</p:attrName>
                                        </p:attrNameLst>
                                      </p:cBhvr>
                                      <p:to>
                                        <p:strVal val="visible"/>
                                      </p:to>
                                    </p:set>
                                    <p:animEffect transition="in" filter="randombar(horizontal)">
                                      <p:cBhvr>
                                        <p:cTn id="43"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4" grpId="0"/>
      <p:bldP spid="77" grpId="0"/>
      <p:bldP spid="8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79E943-03E3-4035-9AB3-43795443EF2B}"/>
              </a:ext>
            </a:extLst>
          </p:cNvPr>
          <p:cNvSpPr txBox="1"/>
          <p:nvPr/>
        </p:nvSpPr>
        <p:spPr>
          <a:xfrm>
            <a:off x="127126" y="1291086"/>
            <a:ext cx="10478028" cy="4893647"/>
          </a:xfrm>
          <a:prstGeom prst="rect">
            <a:avLst/>
          </a:prstGeom>
          <a:noFill/>
        </p:spPr>
        <p:txBody>
          <a:bodyPr wrap="square" rtlCol="0">
            <a:spAutoFit/>
          </a:bodyPr>
          <a:lstStyle/>
          <a:p>
            <a:pPr marL="342900" indent="-342900">
              <a:buAutoNum type="arabicPeriod"/>
            </a:pPr>
            <a:r>
              <a:rPr lang="en-US" sz="2400"/>
              <a:t>When interrupt occurs processor will go into the ISR, but in 8051 when interrupt occurs some flag will become 1.</a:t>
            </a:r>
          </a:p>
          <a:p>
            <a:pPr marL="342900" indent="-342900">
              <a:buAutoNum type="arabicPeriod"/>
            </a:pPr>
            <a:endParaRPr lang="en-US" sz="2400"/>
          </a:p>
          <a:p>
            <a:pPr marL="342900" indent="-342900">
              <a:buAutoNum type="arabicPeriod"/>
            </a:pPr>
            <a:r>
              <a:rPr lang="en-US" sz="2400"/>
              <a:t>There are two hardware / external interrupt pins i.e. INT0 and INT1 in case of 8051, hence IE0 and IE1 these two separate flags are available.</a:t>
            </a:r>
          </a:p>
          <a:p>
            <a:pPr marL="342900" indent="-342900">
              <a:buAutoNum type="arabicPeriod"/>
            </a:pPr>
            <a:endParaRPr lang="en-US" sz="2400"/>
          </a:p>
          <a:p>
            <a:pPr marL="342900" indent="-342900">
              <a:buAutoNum type="arabicPeriod"/>
            </a:pPr>
            <a:r>
              <a:rPr lang="en-US" sz="2400"/>
              <a:t>Whichever interrupt occur these flags become 1 and then processor come to know that interrupt is occur.</a:t>
            </a:r>
          </a:p>
          <a:p>
            <a:pPr marL="342900" indent="-342900">
              <a:buAutoNum type="arabicPeriod"/>
            </a:pPr>
            <a:endParaRPr lang="en-US" sz="2400"/>
          </a:p>
          <a:p>
            <a:pPr marL="342900" indent="-342900">
              <a:buAutoNum type="arabicPeriod"/>
            </a:pPr>
            <a:r>
              <a:rPr lang="en-US" sz="2400"/>
              <a:t>As soon as processor will enters into the respective ISR these flags will auto clear.</a:t>
            </a:r>
          </a:p>
          <a:p>
            <a:pPr marL="342900" indent="-342900">
              <a:buAutoNum type="arabicPeriod"/>
            </a:pPr>
            <a:endParaRPr lang="en-US" sz="2400"/>
          </a:p>
          <a:p>
            <a:pPr marL="342900" indent="-342900">
              <a:buAutoNum type="arabicPeriod"/>
            </a:pPr>
            <a:endParaRPr lang="en-IN" sz="2400"/>
          </a:p>
        </p:txBody>
      </p:sp>
      <p:sp>
        <p:nvSpPr>
          <p:cNvPr id="5" name="Rectangle 4">
            <a:extLst>
              <a:ext uri="{FF2B5EF4-FFF2-40B4-BE49-F238E27FC236}">
                <a16:creationId xmlns:a16="http://schemas.microsoft.com/office/drawing/2014/main" id="{6C92AFDA-EB62-4626-9842-392C7FC781E3}"/>
              </a:ext>
            </a:extLst>
          </p:cNvPr>
          <p:cNvSpPr/>
          <p:nvPr/>
        </p:nvSpPr>
        <p:spPr>
          <a:xfrm>
            <a:off x="127126" y="618991"/>
            <a:ext cx="4869079" cy="461665"/>
          </a:xfrm>
          <a:prstGeom prst="rect">
            <a:avLst/>
          </a:prstGeom>
        </p:spPr>
        <p:txBody>
          <a:bodyPr wrap="square">
            <a:spAutoFit/>
          </a:bodyPr>
          <a:lstStyle/>
          <a:p>
            <a:r>
              <a:rPr lang="en-IN" sz="2400" b="1" u="sng">
                <a:solidFill>
                  <a:srgbClr val="FF0000"/>
                </a:solidFill>
                <a:effectLst>
                  <a:outerShdw blurRad="38100" dist="38100" dir="2700000" algn="tl">
                    <a:srgbClr val="000000">
                      <a:alpha val="43137"/>
                    </a:srgbClr>
                  </a:outerShdw>
                </a:effectLst>
              </a:rPr>
              <a:t>IE0 &amp; IE1   (Interrupt Enable Flags) :  </a:t>
            </a:r>
          </a:p>
        </p:txBody>
      </p:sp>
      <p:sp>
        <p:nvSpPr>
          <p:cNvPr id="6" name="Rectangle 5">
            <a:extLst>
              <a:ext uri="{FF2B5EF4-FFF2-40B4-BE49-F238E27FC236}">
                <a16:creationId xmlns:a16="http://schemas.microsoft.com/office/drawing/2014/main" id="{18F9A4C4-B69B-4D9D-B274-5BCD70AC5ED1}"/>
              </a:ext>
            </a:extLst>
          </p:cNvPr>
          <p:cNvSpPr/>
          <p:nvPr/>
        </p:nvSpPr>
        <p:spPr>
          <a:xfrm>
            <a:off x="10414976" y="6173376"/>
            <a:ext cx="1681739" cy="369332"/>
          </a:xfrm>
          <a:prstGeom prst="rect">
            <a:avLst/>
          </a:prstGeom>
        </p:spPr>
        <p:txBody>
          <a:bodyPr wrap="square">
            <a:spAutoFit/>
          </a:bodyPr>
          <a:lstStyle/>
          <a:p>
            <a:pPr algn="ctr"/>
            <a:r>
              <a:rPr lang="en-IN" b="1">
                <a:solidFill>
                  <a:srgbClr val="FF0000"/>
                </a:solidFill>
                <a:hlinkClick r:id="rId2" action="ppaction://hlinksldjump"/>
              </a:rPr>
              <a:t>BACK</a:t>
            </a:r>
            <a:endParaRPr lang="en-IN" b="1">
              <a:solidFill>
                <a:srgbClr val="FF0000"/>
              </a:solidFill>
            </a:endParaRPr>
          </a:p>
        </p:txBody>
      </p:sp>
      <p:sp>
        <p:nvSpPr>
          <p:cNvPr id="9" name="Title 1">
            <a:extLst>
              <a:ext uri="{FF2B5EF4-FFF2-40B4-BE49-F238E27FC236}">
                <a16:creationId xmlns:a16="http://schemas.microsoft.com/office/drawing/2014/main" id="{C32F2B06-FC31-4C8E-A2CA-8ECE01BD0D1B}"/>
              </a:ext>
            </a:extLst>
          </p:cNvPr>
          <p:cNvSpPr txBox="1">
            <a:spLocks/>
          </p:cNvSpPr>
          <p:nvPr/>
        </p:nvSpPr>
        <p:spPr>
          <a:xfrm>
            <a:off x="4721420" y="0"/>
            <a:ext cx="3338498" cy="7164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a:effectLst>
                  <a:outerShdw blurRad="38100" dist="38100" dir="2700000" algn="tl">
                    <a:srgbClr val="000000">
                      <a:alpha val="43137"/>
                    </a:srgbClr>
                  </a:outerShdw>
                </a:effectLst>
              </a:rPr>
              <a:t>Interrupt Bits</a:t>
            </a:r>
          </a:p>
        </p:txBody>
      </p:sp>
    </p:spTree>
    <p:extLst>
      <p:ext uri="{BB962C8B-B14F-4D97-AF65-F5344CB8AC3E}">
        <p14:creationId xmlns:p14="http://schemas.microsoft.com/office/powerpoint/2010/main" val="3573925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C92AFDA-EB62-4626-9842-392C7FC781E3}"/>
              </a:ext>
            </a:extLst>
          </p:cNvPr>
          <p:cNvSpPr/>
          <p:nvPr/>
        </p:nvSpPr>
        <p:spPr>
          <a:xfrm>
            <a:off x="145222" y="325929"/>
            <a:ext cx="4869079" cy="461665"/>
          </a:xfrm>
          <a:prstGeom prst="rect">
            <a:avLst/>
          </a:prstGeom>
        </p:spPr>
        <p:txBody>
          <a:bodyPr wrap="square">
            <a:spAutoFit/>
          </a:bodyPr>
          <a:lstStyle/>
          <a:p>
            <a:r>
              <a:rPr lang="en-IN" sz="2400" b="1" u="sng">
                <a:solidFill>
                  <a:srgbClr val="FF0000"/>
                </a:solidFill>
                <a:effectLst>
                  <a:outerShdw blurRad="38100" dist="38100" dir="2700000" algn="tl">
                    <a:srgbClr val="000000">
                      <a:alpha val="43137"/>
                    </a:srgbClr>
                  </a:outerShdw>
                </a:effectLst>
              </a:rPr>
              <a:t>IT0 &amp; IT1   (Interrupt Type Flags) :  </a:t>
            </a:r>
          </a:p>
        </p:txBody>
      </p:sp>
      <p:sp>
        <p:nvSpPr>
          <p:cNvPr id="6" name="Rectangle 5">
            <a:extLst>
              <a:ext uri="{FF2B5EF4-FFF2-40B4-BE49-F238E27FC236}">
                <a16:creationId xmlns:a16="http://schemas.microsoft.com/office/drawing/2014/main" id="{18F9A4C4-B69B-4D9D-B274-5BCD70AC5ED1}"/>
              </a:ext>
            </a:extLst>
          </p:cNvPr>
          <p:cNvSpPr/>
          <p:nvPr/>
        </p:nvSpPr>
        <p:spPr>
          <a:xfrm>
            <a:off x="10414976" y="6173376"/>
            <a:ext cx="1681739" cy="369332"/>
          </a:xfrm>
          <a:prstGeom prst="rect">
            <a:avLst/>
          </a:prstGeom>
        </p:spPr>
        <p:txBody>
          <a:bodyPr wrap="square">
            <a:spAutoFit/>
          </a:bodyPr>
          <a:lstStyle/>
          <a:p>
            <a:pPr algn="ctr"/>
            <a:r>
              <a:rPr lang="en-IN" b="1">
                <a:solidFill>
                  <a:srgbClr val="FF0000"/>
                </a:solidFill>
                <a:hlinkClick r:id="rId2" action="ppaction://hlinksldjump"/>
              </a:rPr>
              <a:t>BACK</a:t>
            </a:r>
            <a:endParaRPr lang="en-IN" b="1">
              <a:solidFill>
                <a:srgbClr val="FF0000"/>
              </a:solidFill>
            </a:endParaRPr>
          </a:p>
        </p:txBody>
      </p:sp>
      <p:sp>
        <p:nvSpPr>
          <p:cNvPr id="9" name="Title 1">
            <a:extLst>
              <a:ext uri="{FF2B5EF4-FFF2-40B4-BE49-F238E27FC236}">
                <a16:creationId xmlns:a16="http://schemas.microsoft.com/office/drawing/2014/main" id="{C32F2B06-FC31-4C8E-A2CA-8ECE01BD0D1B}"/>
              </a:ext>
            </a:extLst>
          </p:cNvPr>
          <p:cNvSpPr txBox="1">
            <a:spLocks/>
          </p:cNvSpPr>
          <p:nvPr/>
        </p:nvSpPr>
        <p:spPr>
          <a:xfrm>
            <a:off x="4293321" y="-159709"/>
            <a:ext cx="3338498" cy="7164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a:effectLst>
                  <a:outerShdw blurRad="38100" dist="38100" dir="2700000" algn="tl">
                    <a:srgbClr val="000000">
                      <a:alpha val="43137"/>
                    </a:srgbClr>
                  </a:outerShdw>
                </a:effectLst>
              </a:rPr>
              <a:t>Interrupt Bits</a:t>
            </a:r>
          </a:p>
        </p:txBody>
      </p:sp>
      <p:sp>
        <p:nvSpPr>
          <p:cNvPr id="10" name="Rectangle 9">
            <a:extLst>
              <a:ext uri="{FF2B5EF4-FFF2-40B4-BE49-F238E27FC236}">
                <a16:creationId xmlns:a16="http://schemas.microsoft.com/office/drawing/2014/main" id="{D909002F-108F-4F9E-8FC7-A5B6A94A9923}"/>
              </a:ext>
            </a:extLst>
          </p:cNvPr>
          <p:cNvSpPr/>
          <p:nvPr/>
        </p:nvSpPr>
        <p:spPr>
          <a:xfrm>
            <a:off x="3691869" y="1239017"/>
            <a:ext cx="4194695" cy="584775"/>
          </a:xfrm>
          <a:prstGeom prst="rect">
            <a:avLst/>
          </a:prstGeom>
        </p:spPr>
        <p:txBody>
          <a:bodyPr wrap="square">
            <a:spAutoFit/>
          </a:bodyPr>
          <a:lstStyle/>
          <a:p>
            <a:pPr algn="ctr"/>
            <a:r>
              <a:rPr lang="en-IN" sz="3200" b="1">
                <a:effectLst>
                  <a:outerShdw blurRad="38100" dist="38100" dir="2700000" algn="tl">
                    <a:srgbClr val="000000">
                      <a:alpha val="43137"/>
                    </a:srgbClr>
                  </a:outerShdw>
                </a:effectLst>
              </a:rPr>
              <a:t>Interrupt</a:t>
            </a:r>
            <a:endParaRPr lang="en-IN" sz="3200"/>
          </a:p>
        </p:txBody>
      </p:sp>
      <p:sp>
        <p:nvSpPr>
          <p:cNvPr id="11" name="Rectangle 10">
            <a:extLst>
              <a:ext uri="{FF2B5EF4-FFF2-40B4-BE49-F238E27FC236}">
                <a16:creationId xmlns:a16="http://schemas.microsoft.com/office/drawing/2014/main" id="{1985DC2D-4992-4D9B-90F1-809CD88B3299}"/>
              </a:ext>
            </a:extLst>
          </p:cNvPr>
          <p:cNvSpPr/>
          <p:nvPr/>
        </p:nvSpPr>
        <p:spPr>
          <a:xfrm>
            <a:off x="2854153" y="1597170"/>
            <a:ext cx="1675431" cy="954107"/>
          </a:xfrm>
          <a:prstGeom prst="rect">
            <a:avLst/>
          </a:prstGeom>
        </p:spPr>
        <p:txBody>
          <a:bodyPr wrap="square">
            <a:spAutoFit/>
          </a:bodyPr>
          <a:lstStyle/>
          <a:p>
            <a:r>
              <a:rPr lang="en-IN" sz="2800">
                <a:solidFill>
                  <a:srgbClr val="FF0000"/>
                </a:solidFill>
                <a:effectLst>
                  <a:outerShdw blurRad="38100" dist="38100" dir="2700000" algn="tl">
                    <a:srgbClr val="000000">
                      <a:alpha val="43137"/>
                    </a:srgbClr>
                  </a:outerShdw>
                </a:effectLst>
              </a:rPr>
              <a:t>Edge Triggered</a:t>
            </a:r>
          </a:p>
        </p:txBody>
      </p:sp>
      <p:sp>
        <p:nvSpPr>
          <p:cNvPr id="12" name="Rectangle 11">
            <a:extLst>
              <a:ext uri="{FF2B5EF4-FFF2-40B4-BE49-F238E27FC236}">
                <a16:creationId xmlns:a16="http://schemas.microsoft.com/office/drawing/2014/main" id="{931DA561-27A7-47B6-8B69-220BF0AAC463}"/>
              </a:ext>
            </a:extLst>
          </p:cNvPr>
          <p:cNvSpPr/>
          <p:nvPr/>
        </p:nvSpPr>
        <p:spPr>
          <a:xfrm>
            <a:off x="7794750" y="1588472"/>
            <a:ext cx="1525058" cy="830997"/>
          </a:xfrm>
          <a:prstGeom prst="rect">
            <a:avLst/>
          </a:prstGeom>
        </p:spPr>
        <p:txBody>
          <a:bodyPr wrap="square">
            <a:spAutoFit/>
          </a:bodyPr>
          <a:lstStyle/>
          <a:p>
            <a:r>
              <a:rPr lang="en-IN" sz="2400">
                <a:solidFill>
                  <a:srgbClr val="FF0000"/>
                </a:solidFill>
                <a:effectLst>
                  <a:outerShdw blurRad="38100" dist="38100" dir="2700000" algn="tl">
                    <a:srgbClr val="000000">
                      <a:alpha val="43137"/>
                    </a:srgbClr>
                  </a:outerShdw>
                </a:effectLst>
              </a:rPr>
              <a:t>Level Triggered</a:t>
            </a:r>
          </a:p>
        </p:txBody>
      </p:sp>
      <p:sp>
        <p:nvSpPr>
          <p:cNvPr id="2" name="Rectangle 1">
            <a:extLst>
              <a:ext uri="{FF2B5EF4-FFF2-40B4-BE49-F238E27FC236}">
                <a16:creationId xmlns:a16="http://schemas.microsoft.com/office/drawing/2014/main" id="{E75FD48D-7BE2-4A15-895F-2E92B2F1D74E}"/>
              </a:ext>
            </a:extLst>
          </p:cNvPr>
          <p:cNvSpPr/>
          <p:nvPr/>
        </p:nvSpPr>
        <p:spPr>
          <a:xfrm>
            <a:off x="223556" y="793935"/>
            <a:ext cx="11478028" cy="707886"/>
          </a:xfrm>
          <a:prstGeom prst="rect">
            <a:avLst/>
          </a:prstGeom>
        </p:spPr>
        <p:txBody>
          <a:bodyPr wrap="square">
            <a:spAutoFit/>
          </a:bodyPr>
          <a:lstStyle/>
          <a:p>
            <a:r>
              <a:rPr lang="en-US" sz="2000"/>
              <a:t>When interrupt occurs on any one of the pin or on both pin (INT0 &amp; INT1) of 8051, the status of these pin will be 1 because these are active high signal</a:t>
            </a:r>
            <a:endParaRPr lang="en-US" sz="2000">
              <a:solidFill>
                <a:srgbClr val="FF0000"/>
              </a:solidFill>
            </a:endParaRPr>
          </a:p>
        </p:txBody>
      </p:sp>
      <p:sp>
        <p:nvSpPr>
          <p:cNvPr id="13" name="Rectangle 12">
            <a:extLst>
              <a:ext uri="{FF2B5EF4-FFF2-40B4-BE49-F238E27FC236}">
                <a16:creationId xmlns:a16="http://schemas.microsoft.com/office/drawing/2014/main" id="{EAE5933A-830D-4C33-B043-1EE23AD66B0D}"/>
              </a:ext>
            </a:extLst>
          </p:cNvPr>
          <p:cNvSpPr/>
          <p:nvPr/>
        </p:nvSpPr>
        <p:spPr>
          <a:xfrm>
            <a:off x="1068289" y="2523256"/>
            <a:ext cx="4787666" cy="707886"/>
          </a:xfrm>
          <a:prstGeom prst="rect">
            <a:avLst/>
          </a:prstGeom>
        </p:spPr>
        <p:txBody>
          <a:bodyPr wrap="square">
            <a:spAutoFit/>
          </a:bodyPr>
          <a:lstStyle/>
          <a:p>
            <a:r>
              <a:rPr lang="en-US" sz="2000"/>
              <a:t>Interrupt recognized on edge is called as edge triggered interrupt</a:t>
            </a:r>
            <a:endParaRPr lang="en-US" sz="2000">
              <a:solidFill>
                <a:srgbClr val="FF0000"/>
              </a:solidFill>
            </a:endParaRPr>
          </a:p>
        </p:txBody>
      </p:sp>
      <p:sp>
        <p:nvSpPr>
          <p:cNvPr id="14" name="Rectangle 13">
            <a:extLst>
              <a:ext uri="{FF2B5EF4-FFF2-40B4-BE49-F238E27FC236}">
                <a16:creationId xmlns:a16="http://schemas.microsoft.com/office/drawing/2014/main" id="{EF5DD994-2080-4688-8AE7-91E8D2861C82}"/>
              </a:ext>
            </a:extLst>
          </p:cNvPr>
          <p:cNvSpPr/>
          <p:nvPr/>
        </p:nvSpPr>
        <p:spPr>
          <a:xfrm>
            <a:off x="6619007" y="2523256"/>
            <a:ext cx="4787666" cy="707886"/>
          </a:xfrm>
          <a:prstGeom prst="rect">
            <a:avLst/>
          </a:prstGeom>
        </p:spPr>
        <p:txBody>
          <a:bodyPr wrap="square">
            <a:spAutoFit/>
          </a:bodyPr>
          <a:lstStyle/>
          <a:p>
            <a:r>
              <a:rPr lang="en-US" sz="2000"/>
              <a:t>Interrupt recognized on level is called as level triggered interrupt</a:t>
            </a:r>
            <a:endParaRPr lang="en-US" sz="2000">
              <a:solidFill>
                <a:srgbClr val="FF0000"/>
              </a:solidFill>
            </a:endParaRPr>
          </a:p>
        </p:txBody>
      </p:sp>
      <p:pic>
        <p:nvPicPr>
          <p:cNvPr id="3" name="Picture 2">
            <a:extLst>
              <a:ext uri="{FF2B5EF4-FFF2-40B4-BE49-F238E27FC236}">
                <a16:creationId xmlns:a16="http://schemas.microsoft.com/office/drawing/2014/main" id="{58989B71-8496-4676-ABD1-378EA279E1B5}"/>
              </a:ext>
            </a:extLst>
          </p:cNvPr>
          <p:cNvPicPr>
            <a:picLocks noChangeAspect="1"/>
          </p:cNvPicPr>
          <p:nvPr/>
        </p:nvPicPr>
        <p:blipFill>
          <a:blip r:embed="rId3"/>
          <a:stretch>
            <a:fillRect/>
          </a:stretch>
        </p:blipFill>
        <p:spPr>
          <a:xfrm>
            <a:off x="1323148" y="3278268"/>
            <a:ext cx="3062010" cy="1304675"/>
          </a:xfrm>
          <a:prstGeom prst="rect">
            <a:avLst/>
          </a:prstGeom>
        </p:spPr>
      </p:pic>
      <p:pic>
        <p:nvPicPr>
          <p:cNvPr id="15" name="Picture 14">
            <a:extLst>
              <a:ext uri="{FF2B5EF4-FFF2-40B4-BE49-F238E27FC236}">
                <a16:creationId xmlns:a16="http://schemas.microsoft.com/office/drawing/2014/main" id="{4DCE02AC-DE4D-4ECD-A7F2-CE7636A15779}"/>
              </a:ext>
            </a:extLst>
          </p:cNvPr>
          <p:cNvPicPr>
            <a:picLocks noChangeAspect="1"/>
          </p:cNvPicPr>
          <p:nvPr/>
        </p:nvPicPr>
        <p:blipFill>
          <a:blip r:embed="rId4"/>
          <a:stretch>
            <a:fillRect/>
          </a:stretch>
        </p:blipFill>
        <p:spPr>
          <a:xfrm>
            <a:off x="7358949" y="3219687"/>
            <a:ext cx="2140943" cy="1012082"/>
          </a:xfrm>
          <a:prstGeom prst="rect">
            <a:avLst/>
          </a:prstGeom>
        </p:spPr>
      </p:pic>
      <p:sp>
        <p:nvSpPr>
          <p:cNvPr id="16" name="Rectangle 15">
            <a:extLst>
              <a:ext uri="{FF2B5EF4-FFF2-40B4-BE49-F238E27FC236}">
                <a16:creationId xmlns:a16="http://schemas.microsoft.com/office/drawing/2014/main" id="{6D95652E-8C7C-4F25-B9B3-9FE89C61B574}"/>
              </a:ext>
            </a:extLst>
          </p:cNvPr>
          <p:cNvSpPr/>
          <p:nvPr/>
        </p:nvSpPr>
        <p:spPr>
          <a:xfrm>
            <a:off x="381574" y="4731616"/>
            <a:ext cx="5877823" cy="1323439"/>
          </a:xfrm>
          <a:prstGeom prst="rect">
            <a:avLst/>
          </a:prstGeom>
        </p:spPr>
        <p:txBody>
          <a:bodyPr wrap="square">
            <a:spAutoFit/>
          </a:bodyPr>
          <a:lstStyle/>
          <a:p>
            <a:r>
              <a:rPr lang="en-US" sz="2000">
                <a:solidFill>
                  <a:srgbClr val="FF0000"/>
                </a:solidFill>
              </a:rPr>
              <a:t>Example</a:t>
            </a:r>
            <a:r>
              <a:rPr lang="en-US" sz="2000"/>
              <a:t> : on mobile screen we want to display </a:t>
            </a:r>
            <a:r>
              <a:rPr lang="en-US" sz="2000" b="1">
                <a:solidFill>
                  <a:srgbClr val="FF0000"/>
                </a:solidFill>
              </a:rPr>
              <a:t>M </a:t>
            </a:r>
            <a:r>
              <a:rPr lang="en-US" sz="2000"/>
              <a:t>letter multiple time and continuously , so we need to </a:t>
            </a:r>
            <a:r>
              <a:rPr lang="en-US" sz="2000">
                <a:solidFill>
                  <a:srgbClr val="FF0000"/>
                </a:solidFill>
              </a:rPr>
              <a:t>press</a:t>
            </a:r>
            <a:r>
              <a:rPr lang="en-US" sz="2000"/>
              <a:t> and </a:t>
            </a:r>
            <a:r>
              <a:rPr lang="en-US" sz="2000">
                <a:solidFill>
                  <a:srgbClr val="FF0000"/>
                </a:solidFill>
              </a:rPr>
              <a:t>release</a:t>
            </a:r>
            <a:r>
              <a:rPr lang="en-US" sz="2000"/>
              <a:t> button continuously….it is called edge triggered</a:t>
            </a:r>
            <a:endParaRPr lang="en-US" sz="2000">
              <a:solidFill>
                <a:srgbClr val="FF0000"/>
              </a:solidFill>
            </a:endParaRPr>
          </a:p>
        </p:txBody>
      </p:sp>
      <p:sp>
        <p:nvSpPr>
          <p:cNvPr id="17" name="Rectangle 16">
            <a:extLst>
              <a:ext uri="{FF2B5EF4-FFF2-40B4-BE49-F238E27FC236}">
                <a16:creationId xmlns:a16="http://schemas.microsoft.com/office/drawing/2014/main" id="{AF8120FE-E5BE-4634-B783-8EEEA41C8FDB}"/>
              </a:ext>
            </a:extLst>
          </p:cNvPr>
          <p:cNvSpPr/>
          <p:nvPr/>
        </p:nvSpPr>
        <p:spPr>
          <a:xfrm>
            <a:off x="6196477" y="4627037"/>
            <a:ext cx="5877823" cy="1323439"/>
          </a:xfrm>
          <a:prstGeom prst="rect">
            <a:avLst/>
          </a:prstGeom>
        </p:spPr>
        <p:txBody>
          <a:bodyPr wrap="square">
            <a:spAutoFit/>
          </a:bodyPr>
          <a:lstStyle/>
          <a:p>
            <a:r>
              <a:rPr lang="en-US" sz="2000">
                <a:solidFill>
                  <a:srgbClr val="FF0000"/>
                </a:solidFill>
              </a:rPr>
              <a:t>Example</a:t>
            </a:r>
            <a:r>
              <a:rPr lang="en-US" sz="2000"/>
              <a:t> : on mobile screen we want to display only </a:t>
            </a:r>
            <a:r>
              <a:rPr lang="en-US" sz="2000">
                <a:solidFill>
                  <a:srgbClr val="FF0000"/>
                </a:solidFill>
              </a:rPr>
              <a:t>M</a:t>
            </a:r>
            <a:r>
              <a:rPr lang="en-US" sz="2000"/>
              <a:t> </a:t>
            </a:r>
            <a:r>
              <a:rPr lang="en-US" sz="2000">
                <a:solidFill>
                  <a:srgbClr val="FF0000"/>
                </a:solidFill>
              </a:rPr>
              <a:t>constantly</a:t>
            </a:r>
            <a:r>
              <a:rPr lang="en-US" sz="2000"/>
              <a:t>, so we need to press button for long time without releasing the button….it is called level triggered</a:t>
            </a:r>
            <a:endParaRPr lang="en-US" sz="2000">
              <a:solidFill>
                <a:srgbClr val="FF0000"/>
              </a:solidFill>
            </a:endParaRPr>
          </a:p>
        </p:txBody>
      </p:sp>
      <p:sp>
        <p:nvSpPr>
          <p:cNvPr id="18" name="Rectangle 17">
            <a:extLst>
              <a:ext uri="{FF2B5EF4-FFF2-40B4-BE49-F238E27FC236}">
                <a16:creationId xmlns:a16="http://schemas.microsoft.com/office/drawing/2014/main" id="{36756D02-50FE-40ED-938D-855C89B2A64D}"/>
              </a:ext>
            </a:extLst>
          </p:cNvPr>
          <p:cNvSpPr/>
          <p:nvPr/>
        </p:nvSpPr>
        <p:spPr>
          <a:xfrm>
            <a:off x="3011025" y="6260882"/>
            <a:ext cx="5454245" cy="400110"/>
          </a:xfrm>
          <a:prstGeom prst="rect">
            <a:avLst/>
          </a:prstGeom>
          <a:ln>
            <a:solidFill>
              <a:schemeClr val="tx1"/>
            </a:solidFill>
          </a:ln>
        </p:spPr>
        <p:txBody>
          <a:bodyPr wrap="square">
            <a:spAutoFit/>
          </a:bodyPr>
          <a:lstStyle/>
          <a:p>
            <a:r>
              <a:rPr lang="en-US" sz="2000">
                <a:solidFill>
                  <a:srgbClr val="FF0000"/>
                </a:solidFill>
              </a:rPr>
              <a:t>For computer keyboard exact opposite scenario </a:t>
            </a:r>
          </a:p>
        </p:txBody>
      </p:sp>
    </p:spTree>
    <p:extLst>
      <p:ext uri="{BB962C8B-B14F-4D97-AF65-F5344CB8AC3E}">
        <p14:creationId xmlns:p14="http://schemas.microsoft.com/office/powerpoint/2010/main" val="3869865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74E6077-8C50-4F0B-8590-8AC416DFAE04}"/>
              </a:ext>
            </a:extLst>
          </p:cNvPr>
          <p:cNvGrpSpPr/>
          <p:nvPr/>
        </p:nvGrpSpPr>
        <p:grpSpPr>
          <a:xfrm>
            <a:off x="2156272" y="699268"/>
            <a:ext cx="7519065" cy="5993764"/>
            <a:chOff x="6863477" y="1194009"/>
            <a:chExt cx="5328523" cy="4443963"/>
          </a:xfrm>
        </p:grpSpPr>
        <p:grpSp>
          <p:nvGrpSpPr>
            <p:cNvPr id="22" name="Group 21">
              <a:extLst>
                <a:ext uri="{FF2B5EF4-FFF2-40B4-BE49-F238E27FC236}">
                  <a16:creationId xmlns:a16="http://schemas.microsoft.com/office/drawing/2014/main" id="{1D3D312A-3FF1-4B75-9ADD-A434ABC6C358}"/>
                </a:ext>
              </a:extLst>
            </p:cNvPr>
            <p:cNvGrpSpPr/>
            <p:nvPr/>
          </p:nvGrpSpPr>
          <p:grpSpPr>
            <a:xfrm>
              <a:off x="6863477" y="2878415"/>
              <a:ext cx="5328523" cy="332473"/>
              <a:chOff x="2078182" y="3688772"/>
              <a:chExt cx="6317672" cy="519546"/>
            </a:xfrm>
          </p:grpSpPr>
          <p:sp>
            <p:nvSpPr>
              <p:cNvPr id="34" name="Rectangle 33">
                <a:extLst>
                  <a:ext uri="{FF2B5EF4-FFF2-40B4-BE49-F238E27FC236}">
                    <a16:creationId xmlns:a16="http://schemas.microsoft.com/office/drawing/2014/main" id="{98CF4AAA-074B-44B4-91E0-10970B856FA5}"/>
                  </a:ext>
                </a:extLst>
              </p:cNvPr>
              <p:cNvSpPr/>
              <p:nvPr/>
            </p:nvSpPr>
            <p:spPr>
              <a:xfrm>
                <a:off x="2078182" y="3688773"/>
                <a:ext cx="789709" cy="51954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TF1</a:t>
                </a:r>
              </a:p>
            </p:txBody>
          </p:sp>
          <p:sp>
            <p:nvSpPr>
              <p:cNvPr id="35" name="Rectangle 34">
                <a:extLst>
                  <a:ext uri="{FF2B5EF4-FFF2-40B4-BE49-F238E27FC236}">
                    <a16:creationId xmlns:a16="http://schemas.microsoft.com/office/drawing/2014/main" id="{3E59F19D-CE4A-4D3A-A3E9-5310A4ECC104}"/>
                  </a:ext>
                </a:extLst>
              </p:cNvPr>
              <p:cNvSpPr/>
              <p:nvPr/>
            </p:nvSpPr>
            <p:spPr>
              <a:xfrm>
                <a:off x="2867891" y="3688772"/>
                <a:ext cx="789709" cy="51954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TR1</a:t>
                </a:r>
              </a:p>
            </p:txBody>
          </p:sp>
          <p:sp>
            <p:nvSpPr>
              <p:cNvPr id="36" name="Rectangle 35">
                <a:extLst>
                  <a:ext uri="{FF2B5EF4-FFF2-40B4-BE49-F238E27FC236}">
                    <a16:creationId xmlns:a16="http://schemas.microsoft.com/office/drawing/2014/main" id="{2195AED5-D211-488D-84A5-1536AEE5CF9B}"/>
                  </a:ext>
                </a:extLst>
              </p:cNvPr>
              <p:cNvSpPr/>
              <p:nvPr/>
            </p:nvSpPr>
            <p:spPr>
              <a:xfrm>
                <a:off x="3657600" y="3688772"/>
                <a:ext cx="789709" cy="51954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TF0</a:t>
                </a:r>
              </a:p>
            </p:txBody>
          </p:sp>
          <p:sp>
            <p:nvSpPr>
              <p:cNvPr id="37" name="Rectangle 36">
                <a:extLst>
                  <a:ext uri="{FF2B5EF4-FFF2-40B4-BE49-F238E27FC236}">
                    <a16:creationId xmlns:a16="http://schemas.microsoft.com/office/drawing/2014/main" id="{580459AE-7DD7-4926-93AC-81F136A2448D}"/>
                  </a:ext>
                </a:extLst>
              </p:cNvPr>
              <p:cNvSpPr/>
              <p:nvPr/>
            </p:nvSpPr>
            <p:spPr>
              <a:xfrm>
                <a:off x="4447309" y="3688772"/>
                <a:ext cx="789709" cy="51954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TR0</a:t>
                </a:r>
              </a:p>
            </p:txBody>
          </p:sp>
          <p:sp>
            <p:nvSpPr>
              <p:cNvPr id="38" name="Rectangle 37">
                <a:extLst>
                  <a:ext uri="{FF2B5EF4-FFF2-40B4-BE49-F238E27FC236}">
                    <a16:creationId xmlns:a16="http://schemas.microsoft.com/office/drawing/2014/main" id="{121A218B-FC77-4520-B385-42827C499F3D}"/>
                  </a:ext>
                </a:extLst>
              </p:cNvPr>
              <p:cNvSpPr/>
              <p:nvPr/>
            </p:nvSpPr>
            <p:spPr>
              <a:xfrm>
                <a:off x="5237018" y="3688773"/>
                <a:ext cx="789709" cy="51954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IE1</a:t>
                </a:r>
              </a:p>
            </p:txBody>
          </p:sp>
          <p:sp>
            <p:nvSpPr>
              <p:cNvPr id="39" name="Rectangle 38">
                <a:extLst>
                  <a:ext uri="{FF2B5EF4-FFF2-40B4-BE49-F238E27FC236}">
                    <a16:creationId xmlns:a16="http://schemas.microsoft.com/office/drawing/2014/main" id="{08C8634D-BB26-4E3F-8EEE-D4D6FC1B963A}"/>
                  </a:ext>
                </a:extLst>
              </p:cNvPr>
              <p:cNvSpPr/>
              <p:nvPr/>
            </p:nvSpPr>
            <p:spPr>
              <a:xfrm>
                <a:off x="6026727" y="3688772"/>
                <a:ext cx="789709" cy="51954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IT1</a:t>
                </a:r>
              </a:p>
            </p:txBody>
          </p:sp>
          <p:sp>
            <p:nvSpPr>
              <p:cNvPr id="40" name="Rectangle 39">
                <a:extLst>
                  <a:ext uri="{FF2B5EF4-FFF2-40B4-BE49-F238E27FC236}">
                    <a16:creationId xmlns:a16="http://schemas.microsoft.com/office/drawing/2014/main" id="{45C70A90-7D08-425D-B92D-112066A5BF0C}"/>
                  </a:ext>
                </a:extLst>
              </p:cNvPr>
              <p:cNvSpPr/>
              <p:nvPr/>
            </p:nvSpPr>
            <p:spPr>
              <a:xfrm>
                <a:off x="6816436" y="3688772"/>
                <a:ext cx="789709" cy="51954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IE0</a:t>
                </a:r>
              </a:p>
            </p:txBody>
          </p:sp>
          <p:sp>
            <p:nvSpPr>
              <p:cNvPr id="41" name="Rectangle 40">
                <a:extLst>
                  <a:ext uri="{FF2B5EF4-FFF2-40B4-BE49-F238E27FC236}">
                    <a16:creationId xmlns:a16="http://schemas.microsoft.com/office/drawing/2014/main" id="{C038373C-94EA-4E27-9248-DF1483728239}"/>
                  </a:ext>
                </a:extLst>
              </p:cNvPr>
              <p:cNvSpPr/>
              <p:nvPr/>
            </p:nvSpPr>
            <p:spPr>
              <a:xfrm>
                <a:off x="7606145" y="3688772"/>
                <a:ext cx="789709" cy="51954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IT0</a:t>
                </a:r>
              </a:p>
            </p:txBody>
          </p:sp>
        </p:grpSp>
        <p:grpSp>
          <p:nvGrpSpPr>
            <p:cNvPr id="23" name="Group 22">
              <a:extLst>
                <a:ext uri="{FF2B5EF4-FFF2-40B4-BE49-F238E27FC236}">
                  <a16:creationId xmlns:a16="http://schemas.microsoft.com/office/drawing/2014/main" id="{F753A4B4-9D76-446B-87C7-3C82D270E5C3}"/>
                </a:ext>
              </a:extLst>
            </p:cNvPr>
            <p:cNvGrpSpPr/>
            <p:nvPr/>
          </p:nvGrpSpPr>
          <p:grpSpPr>
            <a:xfrm>
              <a:off x="7036181" y="1194009"/>
              <a:ext cx="5140250" cy="4443963"/>
              <a:chOff x="7036181" y="1194009"/>
              <a:chExt cx="5140250" cy="4443963"/>
            </a:xfrm>
          </p:grpSpPr>
          <p:cxnSp>
            <p:nvCxnSpPr>
              <p:cNvPr id="24" name="Straight Arrow Connector 23">
                <a:extLst>
                  <a:ext uri="{FF2B5EF4-FFF2-40B4-BE49-F238E27FC236}">
                    <a16:creationId xmlns:a16="http://schemas.microsoft.com/office/drawing/2014/main" id="{4584AFF8-16A5-44A2-9A4B-15DABE626327}"/>
                  </a:ext>
                </a:extLst>
              </p:cNvPr>
              <p:cNvCxnSpPr>
                <a:cxnSpLocks/>
              </p:cNvCxnSpPr>
              <p:nvPr/>
            </p:nvCxnSpPr>
            <p:spPr>
              <a:xfrm flipH="1">
                <a:off x="7070103" y="1534132"/>
                <a:ext cx="65515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A679F1D-CE6E-431A-8E6C-FE227E8BA1B6}"/>
                  </a:ext>
                </a:extLst>
              </p:cNvPr>
              <p:cNvCxnSpPr>
                <a:cxnSpLocks/>
              </p:cNvCxnSpPr>
              <p:nvPr/>
            </p:nvCxnSpPr>
            <p:spPr>
              <a:xfrm>
                <a:off x="8652147" y="1522946"/>
                <a:ext cx="87559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E8F8E17-6A00-44B7-8F88-AC3E9140A1CD}"/>
                  </a:ext>
                </a:extLst>
              </p:cNvPr>
              <p:cNvCxnSpPr>
                <a:cxnSpLocks/>
              </p:cNvCxnSpPr>
              <p:nvPr/>
            </p:nvCxnSpPr>
            <p:spPr>
              <a:xfrm flipH="1">
                <a:off x="9624768" y="1512794"/>
                <a:ext cx="417121"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C7878B2-2252-4906-8D12-347040D6F9E6}"/>
                  </a:ext>
                </a:extLst>
              </p:cNvPr>
              <p:cNvCxnSpPr>
                <a:cxnSpLocks/>
              </p:cNvCxnSpPr>
              <p:nvPr/>
            </p:nvCxnSpPr>
            <p:spPr>
              <a:xfrm>
                <a:off x="11192901" y="1548350"/>
                <a:ext cx="98353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9D2FECF-CEA3-460B-86CA-89D11BACA656}"/>
                  </a:ext>
                </a:extLst>
              </p:cNvPr>
              <p:cNvSpPr/>
              <p:nvPr/>
            </p:nvSpPr>
            <p:spPr>
              <a:xfrm>
                <a:off x="9954576" y="1379487"/>
                <a:ext cx="1337873" cy="369332"/>
              </a:xfrm>
              <a:prstGeom prst="rect">
                <a:avLst/>
              </a:prstGeom>
            </p:spPr>
            <p:txBody>
              <a:bodyPr wrap="square">
                <a:spAutoFit/>
              </a:bodyPr>
              <a:lstStyle/>
              <a:p>
                <a:pPr algn="ctr"/>
                <a:r>
                  <a:rPr lang="en-IN" b="1">
                    <a:solidFill>
                      <a:srgbClr val="FF0000"/>
                    </a:solidFill>
                  </a:rPr>
                  <a:t>INTRRUPT</a:t>
                </a:r>
              </a:p>
            </p:txBody>
          </p:sp>
          <p:sp>
            <p:nvSpPr>
              <p:cNvPr id="29" name="Rectangle 28">
                <a:extLst>
                  <a:ext uri="{FF2B5EF4-FFF2-40B4-BE49-F238E27FC236}">
                    <a16:creationId xmlns:a16="http://schemas.microsoft.com/office/drawing/2014/main" id="{DE2D273E-EC53-46F8-9CB3-E119E0DE33D4}"/>
                  </a:ext>
                </a:extLst>
              </p:cNvPr>
              <p:cNvSpPr/>
              <p:nvPr/>
            </p:nvSpPr>
            <p:spPr>
              <a:xfrm>
                <a:off x="7699278" y="1370520"/>
                <a:ext cx="927605" cy="369332"/>
              </a:xfrm>
              <a:prstGeom prst="rect">
                <a:avLst/>
              </a:prstGeom>
            </p:spPr>
            <p:txBody>
              <a:bodyPr wrap="square">
                <a:spAutoFit/>
              </a:bodyPr>
              <a:lstStyle/>
              <a:p>
                <a:pPr algn="ctr"/>
                <a:r>
                  <a:rPr lang="en-IN" b="1">
                    <a:solidFill>
                      <a:srgbClr val="FF0000"/>
                    </a:solidFill>
                  </a:rPr>
                  <a:t>TIMER</a:t>
                </a:r>
              </a:p>
            </p:txBody>
          </p:sp>
          <p:cxnSp>
            <p:nvCxnSpPr>
              <p:cNvPr id="30" name="Straight Connector 29">
                <a:extLst>
                  <a:ext uri="{FF2B5EF4-FFF2-40B4-BE49-F238E27FC236}">
                    <a16:creationId xmlns:a16="http://schemas.microsoft.com/office/drawing/2014/main" id="{D5B911DE-79D3-4D26-839E-F7A51448A624}"/>
                  </a:ext>
                </a:extLst>
              </p:cNvPr>
              <p:cNvCxnSpPr>
                <a:cxnSpLocks/>
              </p:cNvCxnSpPr>
              <p:nvPr/>
            </p:nvCxnSpPr>
            <p:spPr>
              <a:xfrm flipV="1">
                <a:off x="9540464" y="1194009"/>
                <a:ext cx="0" cy="44439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F69EDC5E-AFBC-41A9-BE88-D58F7BFF9712}"/>
                  </a:ext>
                </a:extLst>
              </p:cNvPr>
              <p:cNvSpPr/>
              <p:nvPr/>
            </p:nvSpPr>
            <p:spPr>
              <a:xfrm>
                <a:off x="10419033" y="3210887"/>
                <a:ext cx="408962" cy="273833"/>
              </a:xfrm>
              <a:prstGeom prst="rect">
                <a:avLst/>
              </a:prstGeom>
            </p:spPr>
            <p:txBody>
              <a:bodyPr wrap="square">
                <a:spAutoFit/>
              </a:bodyPr>
              <a:lstStyle/>
              <a:p>
                <a:endParaRPr lang="en-IN" b="1">
                  <a:solidFill>
                    <a:srgbClr val="FF0000"/>
                  </a:solidFill>
                  <a:effectLst>
                    <a:outerShdw blurRad="38100" dist="38100" dir="2700000" algn="tl">
                      <a:srgbClr val="000000">
                        <a:alpha val="43137"/>
                      </a:srgbClr>
                    </a:outerShdw>
                  </a:effectLst>
                </a:endParaRPr>
              </a:p>
            </p:txBody>
          </p:sp>
          <p:sp>
            <p:nvSpPr>
              <p:cNvPr id="32" name="Rectangle 31">
                <a:extLst>
                  <a:ext uri="{FF2B5EF4-FFF2-40B4-BE49-F238E27FC236}">
                    <a16:creationId xmlns:a16="http://schemas.microsoft.com/office/drawing/2014/main" id="{0D60C920-80B8-478E-8747-7FF2F0465895}"/>
                  </a:ext>
                </a:extLst>
              </p:cNvPr>
              <p:cNvSpPr/>
              <p:nvPr/>
            </p:nvSpPr>
            <p:spPr>
              <a:xfrm>
                <a:off x="7036181" y="3192670"/>
                <a:ext cx="408962" cy="273833"/>
              </a:xfrm>
              <a:prstGeom prst="rect">
                <a:avLst/>
              </a:prstGeom>
            </p:spPr>
            <p:txBody>
              <a:bodyPr wrap="square">
                <a:spAutoFit/>
              </a:bodyPr>
              <a:lstStyle/>
              <a:p>
                <a:endParaRPr lang="en-IN" b="1">
                  <a:solidFill>
                    <a:srgbClr val="FF0000"/>
                  </a:solidFill>
                  <a:effectLst>
                    <a:outerShdw blurRad="38100" dist="38100" dir="2700000" algn="tl">
                      <a:srgbClr val="000000">
                        <a:alpha val="43137"/>
                      </a:srgbClr>
                    </a:outerShdw>
                  </a:effectLst>
                </a:endParaRPr>
              </a:p>
            </p:txBody>
          </p:sp>
          <p:sp>
            <p:nvSpPr>
              <p:cNvPr id="33" name="Rectangle 32">
                <a:extLst>
                  <a:ext uri="{FF2B5EF4-FFF2-40B4-BE49-F238E27FC236}">
                    <a16:creationId xmlns:a16="http://schemas.microsoft.com/office/drawing/2014/main" id="{26C4DE8A-E0EA-4F1E-B2A1-4BC600417E0C}"/>
                  </a:ext>
                </a:extLst>
              </p:cNvPr>
              <p:cNvSpPr/>
              <p:nvPr/>
            </p:nvSpPr>
            <p:spPr>
              <a:xfrm>
                <a:off x="7725258" y="3192670"/>
                <a:ext cx="408962" cy="273833"/>
              </a:xfrm>
              <a:prstGeom prst="rect">
                <a:avLst/>
              </a:prstGeom>
            </p:spPr>
            <p:txBody>
              <a:bodyPr wrap="square">
                <a:spAutoFit/>
              </a:bodyPr>
              <a:lstStyle/>
              <a:p>
                <a:endParaRPr lang="en-IN" b="1">
                  <a:solidFill>
                    <a:srgbClr val="FF0000"/>
                  </a:solidFill>
                  <a:effectLst>
                    <a:outerShdw blurRad="38100" dist="38100" dir="2700000" algn="tl">
                      <a:srgbClr val="000000">
                        <a:alpha val="43137"/>
                      </a:srgbClr>
                    </a:outerShdw>
                  </a:effectLst>
                </a:endParaRPr>
              </a:p>
            </p:txBody>
          </p:sp>
        </p:grpSp>
      </p:grpSp>
      <p:sp>
        <p:nvSpPr>
          <p:cNvPr id="42" name="Rectangle 41">
            <a:extLst>
              <a:ext uri="{FF2B5EF4-FFF2-40B4-BE49-F238E27FC236}">
                <a16:creationId xmlns:a16="http://schemas.microsoft.com/office/drawing/2014/main" id="{26F27548-E473-43F4-901B-5F40FC392BDD}"/>
              </a:ext>
            </a:extLst>
          </p:cNvPr>
          <p:cNvSpPr/>
          <p:nvPr/>
        </p:nvSpPr>
        <p:spPr>
          <a:xfrm>
            <a:off x="2429881" y="2441675"/>
            <a:ext cx="340158" cy="461665"/>
          </a:xfrm>
          <a:prstGeom prst="rect">
            <a:avLst/>
          </a:prstGeom>
        </p:spPr>
        <p:txBody>
          <a:bodyPr wrap="none">
            <a:spAutoFit/>
          </a:bodyPr>
          <a:lstStyle/>
          <a:p>
            <a:pPr algn="ctr"/>
            <a:r>
              <a:rPr lang="en-IN" sz="2400" b="1"/>
              <a:t>0</a:t>
            </a:r>
          </a:p>
        </p:txBody>
      </p:sp>
      <p:sp>
        <p:nvSpPr>
          <p:cNvPr id="43" name="Rectangle 42">
            <a:extLst>
              <a:ext uri="{FF2B5EF4-FFF2-40B4-BE49-F238E27FC236}">
                <a16:creationId xmlns:a16="http://schemas.microsoft.com/office/drawing/2014/main" id="{BB36EE9D-DD05-4EF7-9521-58F59677D8AC}"/>
              </a:ext>
            </a:extLst>
          </p:cNvPr>
          <p:cNvSpPr/>
          <p:nvPr/>
        </p:nvSpPr>
        <p:spPr>
          <a:xfrm>
            <a:off x="5275783" y="2441675"/>
            <a:ext cx="340158" cy="461665"/>
          </a:xfrm>
          <a:prstGeom prst="rect">
            <a:avLst/>
          </a:prstGeom>
        </p:spPr>
        <p:txBody>
          <a:bodyPr wrap="none">
            <a:spAutoFit/>
          </a:bodyPr>
          <a:lstStyle/>
          <a:p>
            <a:pPr algn="ctr"/>
            <a:r>
              <a:rPr lang="en-IN" sz="2400" b="1"/>
              <a:t>0</a:t>
            </a:r>
          </a:p>
        </p:txBody>
      </p:sp>
      <p:sp>
        <p:nvSpPr>
          <p:cNvPr id="44" name="Rectangle 43">
            <a:extLst>
              <a:ext uri="{FF2B5EF4-FFF2-40B4-BE49-F238E27FC236}">
                <a16:creationId xmlns:a16="http://schemas.microsoft.com/office/drawing/2014/main" id="{0A90ABE4-2771-4970-AFE4-1E2C0A0EA107}"/>
              </a:ext>
            </a:extLst>
          </p:cNvPr>
          <p:cNvSpPr/>
          <p:nvPr/>
        </p:nvSpPr>
        <p:spPr>
          <a:xfrm>
            <a:off x="7155550" y="2441675"/>
            <a:ext cx="340158" cy="461665"/>
          </a:xfrm>
          <a:prstGeom prst="rect">
            <a:avLst/>
          </a:prstGeom>
        </p:spPr>
        <p:txBody>
          <a:bodyPr wrap="none">
            <a:spAutoFit/>
          </a:bodyPr>
          <a:lstStyle/>
          <a:p>
            <a:pPr algn="ctr"/>
            <a:r>
              <a:rPr lang="en-IN" sz="2400" b="1"/>
              <a:t>0</a:t>
            </a:r>
          </a:p>
        </p:txBody>
      </p:sp>
      <p:sp>
        <p:nvSpPr>
          <p:cNvPr id="45" name="Rectangle 44">
            <a:extLst>
              <a:ext uri="{FF2B5EF4-FFF2-40B4-BE49-F238E27FC236}">
                <a16:creationId xmlns:a16="http://schemas.microsoft.com/office/drawing/2014/main" id="{2B526DFF-27B6-4DB4-A8E3-30E6264CBE6A}"/>
              </a:ext>
            </a:extLst>
          </p:cNvPr>
          <p:cNvSpPr/>
          <p:nvPr/>
        </p:nvSpPr>
        <p:spPr>
          <a:xfrm>
            <a:off x="8065824" y="2441675"/>
            <a:ext cx="340158" cy="461665"/>
          </a:xfrm>
          <a:prstGeom prst="rect">
            <a:avLst/>
          </a:prstGeom>
        </p:spPr>
        <p:txBody>
          <a:bodyPr wrap="none">
            <a:spAutoFit/>
          </a:bodyPr>
          <a:lstStyle/>
          <a:p>
            <a:pPr algn="ctr"/>
            <a:r>
              <a:rPr lang="en-IN" sz="2400" b="1"/>
              <a:t>0</a:t>
            </a:r>
          </a:p>
        </p:txBody>
      </p:sp>
      <p:sp>
        <p:nvSpPr>
          <p:cNvPr id="46" name="Rectangle 45">
            <a:extLst>
              <a:ext uri="{FF2B5EF4-FFF2-40B4-BE49-F238E27FC236}">
                <a16:creationId xmlns:a16="http://schemas.microsoft.com/office/drawing/2014/main" id="{B290A1A9-E600-4B0F-9A3E-4B9FDA5D4C14}"/>
              </a:ext>
            </a:extLst>
          </p:cNvPr>
          <p:cNvSpPr/>
          <p:nvPr/>
        </p:nvSpPr>
        <p:spPr>
          <a:xfrm>
            <a:off x="6280772" y="2427472"/>
            <a:ext cx="340158" cy="461665"/>
          </a:xfrm>
          <a:prstGeom prst="rect">
            <a:avLst/>
          </a:prstGeom>
        </p:spPr>
        <p:txBody>
          <a:bodyPr wrap="none">
            <a:spAutoFit/>
          </a:bodyPr>
          <a:lstStyle/>
          <a:p>
            <a:pPr algn="ctr"/>
            <a:r>
              <a:rPr lang="en-IN" sz="2400" b="1"/>
              <a:t>1</a:t>
            </a:r>
          </a:p>
        </p:txBody>
      </p:sp>
      <p:sp>
        <p:nvSpPr>
          <p:cNvPr id="47" name="Rectangle 46">
            <a:extLst>
              <a:ext uri="{FF2B5EF4-FFF2-40B4-BE49-F238E27FC236}">
                <a16:creationId xmlns:a16="http://schemas.microsoft.com/office/drawing/2014/main" id="{470C6A63-A0D1-4C9E-A44C-86FD7D7DCA6A}"/>
              </a:ext>
            </a:extLst>
          </p:cNvPr>
          <p:cNvSpPr/>
          <p:nvPr/>
        </p:nvSpPr>
        <p:spPr>
          <a:xfrm>
            <a:off x="9061276" y="2441675"/>
            <a:ext cx="340158" cy="461665"/>
          </a:xfrm>
          <a:prstGeom prst="rect">
            <a:avLst/>
          </a:prstGeom>
        </p:spPr>
        <p:txBody>
          <a:bodyPr wrap="none">
            <a:spAutoFit/>
          </a:bodyPr>
          <a:lstStyle/>
          <a:p>
            <a:pPr algn="ctr"/>
            <a:r>
              <a:rPr lang="en-IN" sz="2400" b="1"/>
              <a:t>1</a:t>
            </a:r>
          </a:p>
        </p:txBody>
      </p:sp>
      <p:sp>
        <p:nvSpPr>
          <p:cNvPr id="48" name="Rectangle 47">
            <a:extLst>
              <a:ext uri="{FF2B5EF4-FFF2-40B4-BE49-F238E27FC236}">
                <a16:creationId xmlns:a16="http://schemas.microsoft.com/office/drawing/2014/main" id="{A5A96A3D-93D5-4619-B4B9-3A8E3BE3A3D0}"/>
              </a:ext>
            </a:extLst>
          </p:cNvPr>
          <p:cNvSpPr/>
          <p:nvPr/>
        </p:nvSpPr>
        <p:spPr>
          <a:xfrm>
            <a:off x="4329155" y="2427472"/>
            <a:ext cx="340158" cy="461665"/>
          </a:xfrm>
          <a:prstGeom prst="rect">
            <a:avLst/>
          </a:prstGeom>
        </p:spPr>
        <p:txBody>
          <a:bodyPr wrap="none">
            <a:spAutoFit/>
          </a:bodyPr>
          <a:lstStyle/>
          <a:p>
            <a:pPr algn="ctr"/>
            <a:r>
              <a:rPr lang="en-IN" sz="2400" b="1"/>
              <a:t>1</a:t>
            </a:r>
          </a:p>
        </p:txBody>
      </p:sp>
      <p:sp>
        <p:nvSpPr>
          <p:cNvPr id="49" name="Rectangle 48">
            <a:extLst>
              <a:ext uri="{FF2B5EF4-FFF2-40B4-BE49-F238E27FC236}">
                <a16:creationId xmlns:a16="http://schemas.microsoft.com/office/drawing/2014/main" id="{22527E4D-3CC1-4B44-8E53-3F5BAB94EA11}"/>
              </a:ext>
            </a:extLst>
          </p:cNvPr>
          <p:cNvSpPr/>
          <p:nvPr/>
        </p:nvSpPr>
        <p:spPr>
          <a:xfrm>
            <a:off x="3351467" y="2427472"/>
            <a:ext cx="340158" cy="461665"/>
          </a:xfrm>
          <a:prstGeom prst="rect">
            <a:avLst/>
          </a:prstGeom>
        </p:spPr>
        <p:txBody>
          <a:bodyPr wrap="none">
            <a:spAutoFit/>
          </a:bodyPr>
          <a:lstStyle/>
          <a:p>
            <a:pPr algn="ctr"/>
            <a:r>
              <a:rPr lang="en-IN" sz="2400" b="1"/>
              <a:t>1</a:t>
            </a:r>
          </a:p>
        </p:txBody>
      </p:sp>
      <p:sp>
        <p:nvSpPr>
          <p:cNvPr id="50" name="Rectangle 49">
            <a:extLst>
              <a:ext uri="{FF2B5EF4-FFF2-40B4-BE49-F238E27FC236}">
                <a16:creationId xmlns:a16="http://schemas.microsoft.com/office/drawing/2014/main" id="{E3931777-23D6-4E45-825D-ADFE780CD9C9}"/>
              </a:ext>
            </a:extLst>
          </p:cNvPr>
          <p:cNvSpPr/>
          <p:nvPr/>
        </p:nvSpPr>
        <p:spPr>
          <a:xfrm>
            <a:off x="9716570" y="2427471"/>
            <a:ext cx="340158" cy="461665"/>
          </a:xfrm>
          <a:prstGeom prst="rect">
            <a:avLst/>
          </a:prstGeom>
        </p:spPr>
        <p:txBody>
          <a:bodyPr wrap="none">
            <a:spAutoFit/>
          </a:bodyPr>
          <a:lstStyle/>
          <a:p>
            <a:pPr algn="ctr"/>
            <a:r>
              <a:rPr lang="en-IN" sz="2400" b="1"/>
              <a:t>=</a:t>
            </a:r>
          </a:p>
        </p:txBody>
      </p:sp>
      <p:sp>
        <p:nvSpPr>
          <p:cNvPr id="51" name="Rectangle 50">
            <a:extLst>
              <a:ext uri="{FF2B5EF4-FFF2-40B4-BE49-F238E27FC236}">
                <a16:creationId xmlns:a16="http://schemas.microsoft.com/office/drawing/2014/main" id="{3F8BD897-BC8D-42EE-8B4E-71E774E7AF0C}"/>
              </a:ext>
            </a:extLst>
          </p:cNvPr>
          <p:cNvSpPr/>
          <p:nvPr/>
        </p:nvSpPr>
        <p:spPr>
          <a:xfrm>
            <a:off x="10153960" y="2441675"/>
            <a:ext cx="874776" cy="461665"/>
          </a:xfrm>
          <a:prstGeom prst="rect">
            <a:avLst/>
          </a:prstGeom>
        </p:spPr>
        <p:txBody>
          <a:bodyPr wrap="square">
            <a:spAutoFit/>
          </a:bodyPr>
          <a:lstStyle/>
          <a:p>
            <a:pPr algn="ctr"/>
            <a:r>
              <a:rPr lang="en-IN" sz="2400" b="1"/>
              <a:t>69 H</a:t>
            </a:r>
          </a:p>
        </p:txBody>
      </p:sp>
      <p:cxnSp>
        <p:nvCxnSpPr>
          <p:cNvPr id="52" name="Straight Connector 51">
            <a:extLst>
              <a:ext uri="{FF2B5EF4-FFF2-40B4-BE49-F238E27FC236}">
                <a16:creationId xmlns:a16="http://schemas.microsoft.com/office/drawing/2014/main" id="{28A84E45-CF62-4598-985D-FBEAB41F74A2}"/>
              </a:ext>
            </a:extLst>
          </p:cNvPr>
          <p:cNvCxnSpPr>
            <a:cxnSpLocks/>
          </p:cNvCxnSpPr>
          <p:nvPr/>
        </p:nvCxnSpPr>
        <p:spPr>
          <a:xfrm flipV="1">
            <a:off x="4036038" y="1951348"/>
            <a:ext cx="0" cy="200791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F6AA9E7-F502-46FF-81DB-F3DDAFA71C2D}"/>
              </a:ext>
            </a:extLst>
          </p:cNvPr>
          <p:cNvCxnSpPr>
            <a:cxnSpLocks/>
          </p:cNvCxnSpPr>
          <p:nvPr/>
        </p:nvCxnSpPr>
        <p:spPr>
          <a:xfrm flipV="1">
            <a:off x="7795571" y="1951348"/>
            <a:ext cx="0" cy="22247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9BD3660-79B5-4975-B33B-897E4DC558AE}"/>
              </a:ext>
            </a:extLst>
          </p:cNvPr>
          <p:cNvCxnSpPr>
            <a:cxnSpLocks/>
          </p:cNvCxnSpPr>
          <p:nvPr/>
        </p:nvCxnSpPr>
        <p:spPr>
          <a:xfrm flipH="1">
            <a:off x="2381113" y="3429000"/>
            <a:ext cx="1" cy="6689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480131E4-907D-4D3C-997F-E135AD548F4C}"/>
              </a:ext>
            </a:extLst>
          </p:cNvPr>
          <p:cNvSpPr/>
          <p:nvPr/>
        </p:nvSpPr>
        <p:spPr>
          <a:xfrm>
            <a:off x="410899" y="4095299"/>
            <a:ext cx="2270472" cy="1200329"/>
          </a:xfrm>
          <a:prstGeom prst="rect">
            <a:avLst/>
          </a:prstGeom>
          <a:ln>
            <a:solidFill>
              <a:schemeClr val="tx1"/>
            </a:solidFill>
          </a:ln>
        </p:spPr>
        <p:txBody>
          <a:bodyPr wrap="square">
            <a:spAutoFit/>
          </a:bodyPr>
          <a:lstStyle/>
          <a:p>
            <a:r>
              <a:rPr lang="en-IN">
                <a:solidFill>
                  <a:srgbClr val="FF0000"/>
                </a:solidFill>
              </a:rPr>
              <a:t>No timer overflow occurs for timer 1 means timer 1 is still counting</a:t>
            </a:r>
          </a:p>
        </p:txBody>
      </p:sp>
      <p:cxnSp>
        <p:nvCxnSpPr>
          <p:cNvPr id="57" name="Straight Arrow Connector 56">
            <a:extLst>
              <a:ext uri="{FF2B5EF4-FFF2-40B4-BE49-F238E27FC236}">
                <a16:creationId xmlns:a16="http://schemas.microsoft.com/office/drawing/2014/main" id="{EB8E40D5-DCD3-4F06-8700-767CD686CD40}"/>
              </a:ext>
            </a:extLst>
          </p:cNvPr>
          <p:cNvCxnSpPr>
            <a:cxnSpLocks/>
          </p:cNvCxnSpPr>
          <p:nvPr/>
        </p:nvCxnSpPr>
        <p:spPr>
          <a:xfrm>
            <a:off x="3316047" y="3419519"/>
            <a:ext cx="664" cy="26664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CDC4D2BF-B6AA-4BD8-8FC3-E402DB1C0EFB}"/>
              </a:ext>
            </a:extLst>
          </p:cNvPr>
          <p:cNvSpPr/>
          <p:nvPr/>
        </p:nvSpPr>
        <p:spPr>
          <a:xfrm>
            <a:off x="1824931" y="6085997"/>
            <a:ext cx="2270472" cy="369332"/>
          </a:xfrm>
          <a:prstGeom prst="rect">
            <a:avLst/>
          </a:prstGeom>
          <a:ln>
            <a:solidFill>
              <a:schemeClr val="tx1"/>
            </a:solidFill>
          </a:ln>
        </p:spPr>
        <p:txBody>
          <a:bodyPr wrap="square">
            <a:spAutoFit/>
          </a:bodyPr>
          <a:lstStyle/>
          <a:p>
            <a:r>
              <a:rPr lang="en-IN">
                <a:solidFill>
                  <a:srgbClr val="FF0000"/>
                </a:solidFill>
              </a:rPr>
              <a:t> Timer 1 is running</a:t>
            </a:r>
          </a:p>
        </p:txBody>
      </p:sp>
      <p:cxnSp>
        <p:nvCxnSpPr>
          <p:cNvPr id="60" name="Straight Arrow Connector 59">
            <a:extLst>
              <a:ext uri="{FF2B5EF4-FFF2-40B4-BE49-F238E27FC236}">
                <a16:creationId xmlns:a16="http://schemas.microsoft.com/office/drawing/2014/main" id="{E046841A-B48C-437C-AEBE-5A0CC0AABE76}"/>
              </a:ext>
            </a:extLst>
          </p:cNvPr>
          <p:cNvCxnSpPr>
            <a:cxnSpLocks/>
          </p:cNvCxnSpPr>
          <p:nvPr/>
        </p:nvCxnSpPr>
        <p:spPr>
          <a:xfrm flipH="1">
            <a:off x="4297802" y="3438482"/>
            <a:ext cx="1" cy="13142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107F654D-8013-48FE-8524-29F10B3AD0A9}"/>
              </a:ext>
            </a:extLst>
          </p:cNvPr>
          <p:cNvSpPr/>
          <p:nvPr/>
        </p:nvSpPr>
        <p:spPr>
          <a:xfrm>
            <a:off x="3471161" y="4721756"/>
            <a:ext cx="2270472" cy="1200329"/>
          </a:xfrm>
          <a:prstGeom prst="rect">
            <a:avLst/>
          </a:prstGeom>
          <a:ln>
            <a:solidFill>
              <a:schemeClr val="tx1"/>
            </a:solidFill>
          </a:ln>
        </p:spPr>
        <p:txBody>
          <a:bodyPr wrap="square">
            <a:spAutoFit/>
          </a:bodyPr>
          <a:lstStyle/>
          <a:p>
            <a:r>
              <a:rPr lang="en-IN">
                <a:solidFill>
                  <a:srgbClr val="FF0000"/>
                </a:solidFill>
              </a:rPr>
              <a:t>Timer overflow occurs for timer 0 means timer 0 is not counting</a:t>
            </a:r>
          </a:p>
        </p:txBody>
      </p:sp>
      <p:cxnSp>
        <p:nvCxnSpPr>
          <p:cNvPr id="64" name="Straight Arrow Connector 63">
            <a:extLst>
              <a:ext uri="{FF2B5EF4-FFF2-40B4-BE49-F238E27FC236}">
                <a16:creationId xmlns:a16="http://schemas.microsoft.com/office/drawing/2014/main" id="{50322BAE-6382-412B-8B42-3C71026FD913}"/>
              </a:ext>
            </a:extLst>
          </p:cNvPr>
          <p:cNvCxnSpPr>
            <a:cxnSpLocks/>
          </p:cNvCxnSpPr>
          <p:nvPr/>
        </p:nvCxnSpPr>
        <p:spPr>
          <a:xfrm flipH="1">
            <a:off x="5254642" y="3419519"/>
            <a:ext cx="1" cy="4412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26C7A315-9795-4853-BE03-7F7A6FBA1D26}"/>
              </a:ext>
            </a:extLst>
          </p:cNvPr>
          <p:cNvSpPr/>
          <p:nvPr/>
        </p:nvSpPr>
        <p:spPr>
          <a:xfrm>
            <a:off x="4505560" y="3861050"/>
            <a:ext cx="1159944" cy="646331"/>
          </a:xfrm>
          <a:prstGeom prst="rect">
            <a:avLst/>
          </a:prstGeom>
          <a:ln>
            <a:solidFill>
              <a:schemeClr val="tx1"/>
            </a:solidFill>
          </a:ln>
        </p:spPr>
        <p:txBody>
          <a:bodyPr wrap="square">
            <a:spAutoFit/>
          </a:bodyPr>
          <a:lstStyle/>
          <a:p>
            <a:r>
              <a:rPr lang="en-IN">
                <a:solidFill>
                  <a:srgbClr val="FF0000"/>
                </a:solidFill>
              </a:rPr>
              <a:t> Timer 0 is stop</a:t>
            </a:r>
          </a:p>
        </p:txBody>
      </p:sp>
      <p:sp>
        <p:nvSpPr>
          <p:cNvPr id="74" name="Rectangle 73">
            <a:extLst>
              <a:ext uri="{FF2B5EF4-FFF2-40B4-BE49-F238E27FC236}">
                <a16:creationId xmlns:a16="http://schemas.microsoft.com/office/drawing/2014/main" id="{3EFB8B57-7925-4DE7-B662-49DFCC19994E}"/>
              </a:ext>
            </a:extLst>
          </p:cNvPr>
          <p:cNvSpPr/>
          <p:nvPr/>
        </p:nvSpPr>
        <p:spPr>
          <a:xfrm>
            <a:off x="2423862" y="1976772"/>
            <a:ext cx="1308941" cy="369332"/>
          </a:xfrm>
          <a:prstGeom prst="rect">
            <a:avLst/>
          </a:prstGeom>
        </p:spPr>
        <p:txBody>
          <a:bodyPr wrap="square">
            <a:spAutoFit/>
          </a:bodyPr>
          <a:lstStyle/>
          <a:p>
            <a:pPr algn="ctr"/>
            <a:r>
              <a:rPr lang="en-IN" b="1">
                <a:solidFill>
                  <a:srgbClr val="FF0000"/>
                </a:solidFill>
              </a:rPr>
              <a:t>TIMER 1</a:t>
            </a:r>
          </a:p>
        </p:txBody>
      </p:sp>
      <p:sp>
        <p:nvSpPr>
          <p:cNvPr id="75" name="Rectangle 74">
            <a:extLst>
              <a:ext uri="{FF2B5EF4-FFF2-40B4-BE49-F238E27FC236}">
                <a16:creationId xmlns:a16="http://schemas.microsoft.com/office/drawing/2014/main" id="{E9E3D7D6-58DA-47C9-B939-D78E184E45C9}"/>
              </a:ext>
            </a:extLst>
          </p:cNvPr>
          <p:cNvSpPr/>
          <p:nvPr/>
        </p:nvSpPr>
        <p:spPr>
          <a:xfrm>
            <a:off x="4252973" y="1950257"/>
            <a:ext cx="1308941" cy="369332"/>
          </a:xfrm>
          <a:prstGeom prst="rect">
            <a:avLst/>
          </a:prstGeom>
        </p:spPr>
        <p:txBody>
          <a:bodyPr wrap="square">
            <a:spAutoFit/>
          </a:bodyPr>
          <a:lstStyle/>
          <a:p>
            <a:pPr algn="ctr"/>
            <a:r>
              <a:rPr lang="en-IN" b="1">
                <a:solidFill>
                  <a:srgbClr val="FF0000"/>
                </a:solidFill>
              </a:rPr>
              <a:t>TIMER 0</a:t>
            </a:r>
          </a:p>
        </p:txBody>
      </p:sp>
      <p:sp>
        <p:nvSpPr>
          <p:cNvPr id="76" name="Rectangle 75">
            <a:extLst>
              <a:ext uri="{FF2B5EF4-FFF2-40B4-BE49-F238E27FC236}">
                <a16:creationId xmlns:a16="http://schemas.microsoft.com/office/drawing/2014/main" id="{F46F3509-D650-40D6-9EC9-5C163BB2EFC6}"/>
              </a:ext>
            </a:extLst>
          </p:cNvPr>
          <p:cNvSpPr/>
          <p:nvPr/>
        </p:nvSpPr>
        <p:spPr>
          <a:xfrm>
            <a:off x="6178637" y="1924470"/>
            <a:ext cx="1308941" cy="369332"/>
          </a:xfrm>
          <a:prstGeom prst="rect">
            <a:avLst/>
          </a:prstGeom>
        </p:spPr>
        <p:txBody>
          <a:bodyPr wrap="square">
            <a:spAutoFit/>
          </a:bodyPr>
          <a:lstStyle/>
          <a:p>
            <a:pPr algn="ctr"/>
            <a:r>
              <a:rPr lang="en-IN" b="1">
                <a:solidFill>
                  <a:srgbClr val="FF0000"/>
                </a:solidFill>
              </a:rPr>
              <a:t>Interrupt 1</a:t>
            </a:r>
          </a:p>
        </p:txBody>
      </p:sp>
      <p:sp>
        <p:nvSpPr>
          <p:cNvPr id="77" name="Rectangle 76">
            <a:extLst>
              <a:ext uri="{FF2B5EF4-FFF2-40B4-BE49-F238E27FC236}">
                <a16:creationId xmlns:a16="http://schemas.microsoft.com/office/drawing/2014/main" id="{9BDB4675-9C24-4715-82CD-61EC1A27B9C0}"/>
              </a:ext>
            </a:extLst>
          </p:cNvPr>
          <p:cNvSpPr/>
          <p:nvPr/>
        </p:nvSpPr>
        <p:spPr>
          <a:xfrm>
            <a:off x="8080983" y="1924470"/>
            <a:ext cx="1308941" cy="369332"/>
          </a:xfrm>
          <a:prstGeom prst="rect">
            <a:avLst/>
          </a:prstGeom>
        </p:spPr>
        <p:txBody>
          <a:bodyPr wrap="square">
            <a:spAutoFit/>
          </a:bodyPr>
          <a:lstStyle/>
          <a:p>
            <a:pPr algn="ctr"/>
            <a:r>
              <a:rPr lang="en-IN" b="1">
                <a:solidFill>
                  <a:srgbClr val="FF0000"/>
                </a:solidFill>
              </a:rPr>
              <a:t>Interrupt 0</a:t>
            </a:r>
          </a:p>
        </p:txBody>
      </p:sp>
      <p:cxnSp>
        <p:nvCxnSpPr>
          <p:cNvPr id="78" name="Straight Arrow Connector 77">
            <a:extLst>
              <a:ext uri="{FF2B5EF4-FFF2-40B4-BE49-F238E27FC236}">
                <a16:creationId xmlns:a16="http://schemas.microsoft.com/office/drawing/2014/main" id="{F7D39721-A2F3-459F-852D-01876B065429}"/>
              </a:ext>
            </a:extLst>
          </p:cNvPr>
          <p:cNvCxnSpPr>
            <a:cxnSpLocks/>
          </p:cNvCxnSpPr>
          <p:nvPr/>
        </p:nvCxnSpPr>
        <p:spPr>
          <a:xfrm flipH="1">
            <a:off x="6429283" y="3429000"/>
            <a:ext cx="1" cy="4412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2E324738-8D19-49A7-802F-D6B014F77E70}"/>
              </a:ext>
            </a:extLst>
          </p:cNvPr>
          <p:cNvSpPr/>
          <p:nvPr/>
        </p:nvSpPr>
        <p:spPr>
          <a:xfrm>
            <a:off x="6093917" y="3861050"/>
            <a:ext cx="919916" cy="646331"/>
          </a:xfrm>
          <a:prstGeom prst="rect">
            <a:avLst/>
          </a:prstGeom>
          <a:ln>
            <a:solidFill>
              <a:schemeClr val="tx1"/>
            </a:solidFill>
          </a:ln>
        </p:spPr>
        <p:txBody>
          <a:bodyPr wrap="square">
            <a:spAutoFit/>
          </a:bodyPr>
          <a:lstStyle/>
          <a:p>
            <a:r>
              <a:rPr lang="en-US">
                <a:solidFill>
                  <a:srgbClr val="FF0000"/>
                </a:solidFill>
              </a:rPr>
              <a:t>It has accured </a:t>
            </a:r>
            <a:endParaRPr lang="en-IN">
              <a:solidFill>
                <a:srgbClr val="FF0000"/>
              </a:solidFill>
            </a:endParaRPr>
          </a:p>
        </p:txBody>
      </p:sp>
      <p:cxnSp>
        <p:nvCxnSpPr>
          <p:cNvPr id="80" name="Straight Arrow Connector 79">
            <a:extLst>
              <a:ext uri="{FF2B5EF4-FFF2-40B4-BE49-F238E27FC236}">
                <a16:creationId xmlns:a16="http://schemas.microsoft.com/office/drawing/2014/main" id="{D5EDA44A-187A-4CB7-BC83-FF3D2C74FB0A}"/>
              </a:ext>
            </a:extLst>
          </p:cNvPr>
          <p:cNvCxnSpPr>
            <a:cxnSpLocks/>
          </p:cNvCxnSpPr>
          <p:nvPr/>
        </p:nvCxnSpPr>
        <p:spPr>
          <a:xfrm>
            <a:off x="7369169" y="3455426"/>
            <a:ext cx="16514" cy="171046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77BA8729-947E-4AFD-BDA7-69667E4E59E5}"/>
              </a:ext>
            </a:extLst>
          </p:cNvPr>
          <p:cNvSpPr/>
          <p:nvPr/>
        </p:nvSpPr>
        <p:spPr>
          <a:xfrm>
            <a:off x="6594921" y="5165889"/>
            <a:ext cx="1652630" cy="646331"/>
          </a:xfrm>
          <a:prstGeom prst="rect">
            <a:avLst/>
          </a:prstGeom>
          <a:ln>
            <a:solidFill>
              <a:schemeClr val="tx1"/>
            </a:solidFill>
          </a:ln>
        </p:spPr>
        <p:txBody>
          <a:bodyPr wrap="square">
            <a:spAutoFit/>
          </a:bodyPr>
          <a:lstStyle/>
          <a:p>
            <a:r>
              <a:rPr lang="en-US">
                <a:solidFill>
                  <a:srgbClr val="FF0000"/>
                </a:solidFill>
              </a:rPr>
              <a:t>It is level  triggered  </a:t>
            </a:r>
            <a:endParaRPr lang="en-IN">
              <a:solidFill>
                <a:srgbClr val="FF0000"/>
              </a:solidFill>
            </a:endParaRPr>
          </a:p>
        </p:txBody>
      </p:sp>
      <p:cxnSp>
        <p:nvCxnSpPr>
          <p:cNvPr id="86" name="Straight Arrow Connector 85">
            <a:extLst>
              <a:ext uri="{FF2B5EF4-FFF2-40B4-BE49-F238E27FC236}">
                <a16:creationId xmlns:a16="http://schemas.microsoft.com/office/drawing/2014/main" id="{16856139-8901-4B7F-89B9-3D87E47FC234}"/>
              </a:ext>
            </a:extLst>
          </p:cNvPr>
          <p:cNvCxnSpPr>
            <a:cxnSpLocks/>
          </p:cNvCxnSpPr>
          <p:nvPr/>
        </p:nvCxnSpPr>
        <p:spPr>
          <a:xfrm flipH="1">
            <a:off x="8346180" y="3409419"/>
            <a:ext cx="1" cy="4412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1A731B31-708A-4935-A629-0DAEF8C58C6B}"/>
              </a:ext>
            </a:extLst>
          </p:cNvPr>
          <p:cNvSpPr/>
          <p:nvPr/>
        </p:nvSpPr>
        <p:spPr>
          <a:xfrm>
            <a:off x="7909171" y="3850717"/>
            <a:ext cx="1152097" cy="646331"/>
          </a:xfrm>
          <a:prstGeom prst="rect">
            <a:avLst/>
          </a:prstGeom>
          <a:ln>
            <a:solidFill>
              <a:schemeClr val="tx1"/>
            </a:solidFill>
          </a:ln>
        </p:spPr>
        <p:txBody>
          <a:bodyPr wrap="square">
            <a:spAutoFit/>
          </a:bodyPr>
          <a:lstStyle/>
          <a:p>
            <a:r>
              <a:rPr lang="en-US">
                <a:solidFill>
                  <a:srgbClr val="FF0000"/>
                </a:solidFill>
              </a:rPr>
              <a:t>It has not accured </a:t>
            </a:r>
            <a:endParaRPr lang="en-IN">
              <a:solidFill>
                <a:srgbClr val="FF0000"/>
              </a:solidFill>
            </a:endParaRPr>
          </a:p>
        </p:txBody>
      </p:sp>
      <p:cxnSp>
        <p:nvCxnSpPr>
          <p:cNvPr id="88" name="Straight Arrow Connector 87">
            <a:extLst>
              <a:ext uri="{FF2B5EF4-FFF2-40B4-BE49-F238E27FC236}">
                <a16:creationId xmlns:a16="http://schemas.microsoft.com/office/drawing/2014/main" id="{26F4489A-D563-4DE1-A74A-1335594DFF81}"/>
              </a:ext>
            </a:extLst>
          </p:cNvPr>
          <p:cNvCxnSpPr>
            <a:cxnSpLocks/>
          </p:cNvCxnSpPr>
          <p:nvPr/>
        </p:nvCxnSpPr>
        <p:spPr>
          <a:xfrm>
            <a:off x="9277805" y="3409419"/>
            <a:ext cx="16514" cy="171046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D63D1345-E138-45BC-B6A1-6692F69BAA3F}"/>
              </a:ext>
            </a:extLst>
          </p:cNvPr>
          <p:cNvSpPr/>
          <p:nvPr/>
        </p:nvSpPr>
        <p:spPr>
          <a:xfrm>
            <a:off x="8612397" y="5128688"/>
            <a:ext cx="1652630" cy="646331"/>
          </a:xfrm>
          <a:prstGeom prst="rect">
            <a:avLst/>
          </a:prstGeom>
          <a:ln>
            <a:solidFill>
              <a:schemeClr val="tx1"/>
            </a:solidFill>
          </a:ln>
        </p:spPr>
        <p:txBody>
          <a:bodyPr wrap="square">
            <a:spAutoFit/>
          </a:bodyPr>
          <a:lstStyle/>
          <a:p>
            <a:r>
              <a:rPr lang="en-US">
                <a:solidFill>
                  <a:srgbClr val="FF0000"/>
                </a:solidFill>
              </a:rPr>
              <a:t>It is edge  triggered  </a:t>
            </a:r>
            <a:endParaRPr lang="en-IN">
              <a:solidFill>
                <a:srgbClr val="FF0000"/>
              </a:solidFill>
            </a:endParaRPr>
          </a:p>
        </p:txBody>
      </p:sp>
      <p:sp>
        <p:nvSpPr>
          <p:cNvPr id="91" name="Rectangle 90">
            <a:extLst>
              <a:ext uri="{FF2B5EF4-FFF2-40B4-BE49-F238E27FC236}">
                <a16:creationId xmlns:a16="http://schemas.microsoft.com/office/drawing/2014/main" id="{39960645-E4E3-4F6D-BF91-CF1A56760378}"/>
              </a:ext>
            </a:extLst>
          </p:cNvPr>
          <p:cNvSpPr/>
          <p:nvPr/>
        </p:nvSpPr>
        <p:spPr>
          <a:xfrm>
            <a:off x="0" y="187467"/>
            <a:ext cx="11896627" cy="400110"/>
          </a:xfrm>
          <a:prstGeom prst="rect">
            <a:avLst/>
          </a:prstGeom>
        </p:spPr>
        <p:txBody>
          <a:bodyPr wrap="square">
            <a:spAutoFit/>
          </a:bodyPr>
          <a:lstStyle/>
          <a:p>
            <a:r>
              <a:rPr lang="en-US" sz="2000">
                <a:solidFill>
                  <a:srgbClr val="FF0000"/>
                </a:solidFill>
              </a:rPr>
              <a:t>Example</a:t>
            </a:r>
            <a:r>
              <a:rPr lang="en-US" sz="2000"/>
              <a:t> : Programmer has loaded value 69 h in TCON , explain what is happened ?</a:t>
            </a:r>
          </a:p>
        </p:txBody>
      </p:sp>
    </p:spTree>
    <p:extLst>
      <p:ext uri="{BB962C8B-B14F-4D97-AF65-F5344CB8AC3E}">
        <p14:creationId xmlns:p14="http://schemas.microsoft.com/office/powerpoint/2010/main" val="1614861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fade">
                                      <p:cBhvr>
                                        <p:cTn id="12" dur="500"/>
                                        <p:tgtEl>
                                          <p:spTgt spid="7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fade">
                                      <p:cBhvr>
                                        <p:cTn id="17" dur="500"/>
                                        <p:tgtEl>
                                          <p:spTgt spid="7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fade">
                                      <p:cBhvr>
                                        <p:cTn id="22" dur="500"/>
                                        <p:tgtEl>
                                          <p:spTgt spid="5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6"/>
                                        </p:tgtEl>
                                        <p:attrNameLst>
                                          <p:attrName>style.visibility</p:attrName>
                                        </p:attrNameLst>
                                      </p:cBhvr>
                                      <p:to>
                                        <p:strVal val="visible"/>
                                      </p:to>
                                    </p:set>
                                    <p:animEffect transition="in" filter="fade">
                                      <p:cBhvr>
                                        <p:cTn id="27" dur="500"/>
                                        <p:tgtEl>
                                          <p:spTgt spid="7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7"/>
                                        </p:tgtEl>
                                        <p:attrNameLst>
                                          <p:attrName>style.visibility</p:attrName>
                                        </p:attrNameLst>
                                      </p:cBhvr>
                                      <p:to>
                                        <p:strVal val="visible"/>
                                      </p:to>
                                    </p:set>
                                    <p:animEffect transition="in" filter="fade">
                                      <p:cBhvr>
                                        <p:cTn id="32" dur="500"/>
                                        <p:tgtEl>
                                          <p:spTgt spid="7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fade">
                                      <p:cBhvr>
                                        <p:cTn id="37" dur="500"/>
                                        <p:tgtEl>
                                          <p:spTgt spid="5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fade">
                                      <p:cBhvr>
                                        <p:cTn id="42" dur="500"/>
                                        <p:tgtEl>
                                          <p:spTgt spid="5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fade">
                                      <p:cBhvr>
                                        <p:cTn id="47" dur="500"/>
                                        <p:tgtEl>
                                          <p:spTgt spid="5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fade">
                                      <p:cBhvr>
                                        <p:cTn id="52" dur="500"/>
                                        <p:tgtEl>
                                          <p:spTgt spid="5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0"/>
                                        </p:tgtEl>
                                        <p:attrNameLst>
                                          <p:attrName>style.visibility</p:attrName>
                                        </p:attrNameLst>
                                      </p:cBhvr>
                                      <p:to>
                                        <p:strVal val="visible"/>
                                      </p:to>
                                    </p:set>
                                    <p:animEffect transition="in" filter="fade">
                                      <p:cBhvr>
                                        <p:cTn id="57" dur="500"/>
                                        <p:tgtEl>
                                          <p:spTgt spid="6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1"/>
                                        </p:tgtEl>
                                        <p:attrNameLst>
                                          <p:attrName>style.visibility</p:attrName>
                                        </p:attrNameLst>
                                      </p:cBhvr>
                                      <p:to>
                                        <p:strVal val="visible"/>
                                      </p:to>
                                    </p:set>
                                    <p:animEffect transition="in" filter="fade">
                                      <p:cBhvr>
                                        <p:cTn id="62" dur="500"/>
                                        <p:tgtEl>
                                          <p:spTgt spid="6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4"/>
                                        </p:tgtEl>
                                        <p:attrNameLst>
                                          <p:attrName>style.visibility</p:attrName>
                                        </p:attrNameLst>
                                      </p:cBhvr>
                                      <p:to>
                                        <p:strVal val="visible"/>
                                      </p:to>
                                    </p:set>
                                    <p:animEffect transition="in" filter="fade">
                                      <p:cBhvr>
                                        <p:cTn id="67" dur="500"/>
                                        <p:tgtEl>
                                          <p:spTgt spid="6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6"/>
                                        </p:tgtEl>
                                        <p:attrNameLst>
                                          <p:attrName>style.visibility</p:attrName>
                                        </p:attrNameLst>
                                      </p:cBhvr>
                                      <p:to>
                                        <p:strVal val="visible"/>
                                      </p:to>
                                    </p:set>
                                    <p:animEffect transition="in" filter="fade">
                                      <p:cBhvr>
                                        <p:cTn id="72" dur="500"/>
                                        <p:tgtEl>
                                          <p:spTgt spid="6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78"/>
                                        </p:tgtEl>
                                        <p:attrNameLst>
                                          <p:attrName>style.visibility</p:attrName>
                                        </p:attrNameLst>
                                      </p:cBhvr>
                                      <p:to>
                                        <p:strVal val="visible"/>
                                      </p:to>
                                    </p:set>
                                    <p:animEffect transition="in" filter="fade">
                                      <p:cBhvr>
                                        <p:cTn id="77" dur="500"/>
                                        <p:tgtEl>
                                          <p:spTgt spid="78"/>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79"/>
                                        </p:tgtEl>
                                        <p:attrNameLst>
                                          <p:attrName>style.visibility</p:attrName>
                                        </p:attrNameLst>
                                      </p:cBhvr>
                                      <p:to>
                                        <p:strVal val="visible"/>
                                      </p:to>
                                    </p:set>
                                    <p:animEffect transition="in" filter="fade">
                                      <p:cBhvr>
                                        <p:cTn id="82" dur="500"/>
                                        <p:tgtEl>
                                          <p:spTgt spid="79"/>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80"/>
                                        </p:tgtEl>
                                        <p:attrNameLst>
                                          <p:attrName>style.visibility</p:attrName>
                                        </p:attrNameLst>
                                      </p:cBhvr>
                                      <p:to>
                                        <p:strVal val="visible"/>
                                      </p:to>
                                    </p:set>
                                    <p:animEffect transition="in" filter="fade">
                                      <p:cBhvr>
                                        <p:cTn id="87" dur="500"/>
                                        <p:tgtEl>
                                          <p:spTgt spid="8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84"/>
                                        </p:tgtEl>
                                        <p:attrNameLst>
                                          <p:attrName>style.visibility</p:attrName>
                                        </p:attrNameLst>
                                      </p:cBhvr>
                                      <p:to>
                                        <p:strVal val="visible"/>
                                      </p:to>
                                    </p:set>
                                    <p:animEffect transition="in" filter="fade">
                                      <p:cBhvr>
                                        <p:cTn id="92" dur="500"/>
                                        <p:tgtEl>
                                          <p:spTgt spid="84"/>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86"/>
                                        </p:tgtEl>
                                        <p:attrNameLst>
                                          <p:attrName>style.visibility</p:attrName>
                                        </p:attrNameLst>
                                      </p:cBhvr>
                                      <p:to>
                                        <p:strVal val="visible"/>
                                      </p:to>
                                    </p:set>
                                    <p:animEffect transition="in" filter="fade">
                                      <p:cBhvr>
                                        <p:cTn id="97" dur="500"/>
                                        <p:tgtEl>
                                          <p:spTgt spid="86"/>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87"/>
                                        </p:tgtEl>
                                        <p:attrNameLst>
                                          <p:attrName>style.visibility</p:attrName>
                                        </p:attrNameLst>
                                      </p:cBhvr>
                                      <p:to>
                                        <p:strVal val="visible"/>
                                      </p:to>
                                    </p:set>
                                    <p:animEffect transition="in" filter="fade">
                                      <p:cBhvr>
                                        <p:cTn id="102" dur="500"/>
                                        <p:tgtEl>
                                          <p:spTgt spid="87"/>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88"/>
                                        </p:tgtEl>
                                        <p:attrNameLst>
                                          <p:attrName>style.visibility</p:attrName>
                                        </p:attrNameLst>
                                      </p:cBhvr>
                                      <p:to>
                                        <p:strVal val="visible"/>
                                      </p:to>
                                    </p:set>
                                    <p:animEffect transition="in" filter="fade">
                                      <p:cBhvr>
                                        <p:cTn id="107" dur="500"/>
                                        <p:tgtEl>
                                          <p:spTgt spid="88"/>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89"/>
                                        </p:tgtEl>
                                        <p:attrNameLst>
                                          <p:attrName>style.visibility</p:attrName>
                                        </p:attrNameLst>
                                      </p:cBhvr>
                                      <p:to>
                                        <p:strVal val="visible"/>
                                      </p:to>
                                    </p:set>
                                    <p:animEffect transition="in" filter="fade">
                                      <p:cBhvr>
                                        <p:cTn id="112"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9" grpId="0" animBg="1"/>
      <p:bldP spid="61" grpId="0" animBg="1"/>
      <p:bldP spid="66" grpId="0" animBg="1"/>
      <p:bldP spid="74" grpId="0"/>
      <p:bldP spid="75" grpId="0"/>
      <p:bldP spid="76" grpId="0"/>
      <p:bldP spid="77" grpId="0"/>
      <p:bldP spid="79" grpId="0" animBg="1"/>
      <p:bldP spid="84" grpId="0" animBg="1"/>
      <p:bldP spid="87" grpId="0" animBg="1"/>
      <p:bldP spid="8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5863" y="-282575"/>
            <a:ext cx="16823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t>TMOD</a:t>
            </a:r>
          </a:p>
        </p:txBody>
      </p:sp>
      <p:grpSp>
        <p:nvGrpSpPr>
          <p:cNvPr id="15" name="Group 14"/>
          <p:cNvGrpSpPr/>
          <p:nvPr/>
        </p:nvGrpSpPr>
        <p:grpSpPr>
          <a:xfrm>
            <a:off x="402974" y="1661542"/>
            <a:ext cx="6317672" cy="519546"/>
            <a:chOff x="2078182" y="3688772"/>
            <a:chExt cx="6317672" cy="519546"/>
          </a:xfrm>
        </p:grpSpPr>
        <p:sp>
          <p:nvSpPr>
            <p:cNvPr id="6" name="Rectangle 5"/>
            <p:cNvSpPr/>
            <p:nvPr/>
          </p:nvSpPr>
          <p:spPr>
            <a:xfrm>
              <a:off x="2078182" y="3688773"/>
              <a:ext cx="789709" cy="51954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Gate</a:t>
              </a:r>
            </a:p>
          </p:txBody>
        </p:sp>
        <p:sp>
          <p:nvSpPr>
            <p:cNvPr id="7" name="Rectangle 6"/>
            <p:cNvSpPr/>
            <p:nvPr/>
          </p:nvSpPr>
          <p:spPr>
            <a:xfrm>
              <a:off x="2867891" y="3688772"/>
              <a:ext cx="789709" cy="51954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C/T</a:t>
              </a:r>
            </a:p>
          </p:txBody>
        </p:sp>
        <p:sp>
          <p:nvSpPr>
            <p:cNvPr id="9" name="Rectangle 8"/>
            <p:cNvSpPr/>
            <p:nvPr/>
          </p:nvSpPr>
          <p:spPr>
            <a:xfrm>
              <a:off x="3657600" y="3688772"/>
              <a:ext cx="789709" cy="51954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M1</a:t>
              </a:r>
            </a:p>
          </p:txBody>
        </p:sp>
        <p:sp>
          <p:nvSpPr>
            <p:cNvPr id="10" name="Rectangle 9"/>
            <p:cNvSpPr/>
            <p:nvPr/>
          </p:nvSpPr>
          <p:spPr>
            <a:xfrm>
              <a:off x="4447309" y="3688772"/>
              <a:ext cx="789709" cy="51954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M0</a:t>
              </a:r>
            </a:p>
          </p:txBody>
        </p:sp>
        <p:sp>
          <p:nvSpPr>
            <p:cNvPr id="11" name="Rectangle 10"/>
            <p:cNvSpPr/>
            <p:nvPr/>
          </p:nvSpPr>
          <p:spPr>
            <a:xfrm>
              <a:off x="5237018" y="3688773"/>
              <a:ext cx="789709" cy="51954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Gate</a:t>
              </a:r>
            </a:p>
          </p:txBody>
        </p:sp>
        <p:sp>
          <p:nvSpPr>
            <p:cNvPr id="12" name="Rectangle 11"/>
            <p:cNvSpPr/>
            <p:nvPr/>
          </p:nvSpPr>
          <p:spPr>
            <a:xfrm>
              <a:off x="6026727" y="3688772"/>
              <a:ext cx="789709" cy="51954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C /  T</a:t>
              </a:r>
            </a:p>
          </p:txBody>
        </p:sp>
        <p:sp>
          <p:nvSpPr>
            <p:cNvPr id="13" name="Rectangle 12"/>
            <p:cNvSpPr/>
            <p:nvPr/>
          </p:nvSpPr>
          <p:spPr>
            <a:xfrm>
              <a:off x="6816436" y="3688772"/>
              <a:ext cx="789709" cy="51954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M1</a:t>
              </a:r>
            </a:p>
          </p:txBody>
        </p:sp>
        <p:sp>
          <p:nvSpPr>
            <p:cNvPr id="14" name="Rectangle 13"/>
            <p:cNvSpPr/>
            <p:nvPr/>
          </p:nvSpPr>
          <p:spPr>
            <a:xfrm>
              <a:off x="7606145" y="3688772"/>
              <a:ext cx="789709" cy="51954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M0</a:t>
              </a:r>
            </a:p>
          </p:txBody>
        </p:sp>
      </p:grpSp>
      <p:sp>
        <p:nvSpPr>
          <p:cNvPr id="16" name="Rectangle 15"/>
          <p:cNvSpPr/>
          <p:nvPr/>
        </p:nvSpPr>
        <p:spPr>
          <a:xfrm>
            <a:off x="8376774" y="1042988"/>
            <a:ext cx="1677751" cy="3090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7" name="Group 16"/>
          <p:cNvGrpSpPr/>
          <p:nvPr/>
        </p:nvGrpSpPr>
        <p:grpSpPr>
          <a:xfrm>
            <a:off x="7539665" y="1244662"/>
            <a:ext cx="837109" cy="914400"/>
            <a:chOff x="2591891" y="762000"/>
            <a:chExt cx="837109" cy="914400"/>
          </a:xfrm>
        </p:grpSpPr>
        <p:grpSp>
          <p:nvGrpSpPr>
            <p:cNvPr id="18" name="Group 17"/>
            <p:cNvGrpSpPr/>
            <p:nvPr/>
          </p:nvGrpSpPr>
          <p:grpSpPr>
            <a:xfrm>
              <a:off x="2591891" y="986671"/>
              <a:ext cx="647700" cy="381000"/>
              <a:chOff x="228600" y="1524000"/>
              <a:chExt cx="647700" cy="381000"/>
            </a:xfrm>
          </p:grpSpPr>
          <p:sp>
            <p:nvSpPr>
              <p:cNvPr id="23" name="Rectangle 22"/>
              <p:cNvSpPr/>
              <p:nvPr/>
            </p:nvSpPr>
            <p:spPr>
              <a:xfrm>
                <a:off x="304800" y="1638078"/>
                <a:ext cx="533400" cy="19072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 name="Straight Connector 23"/>
              <p:cNvCxnSpPr/>
              <p:nvPr/>
            </p:nvCxnSpPr>
            <p:spPr>
              <a:xfrm>
                <a:off x="266700" y="1905000"/>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28600" y="1524000"/>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p:nvPr/>
          </p:nvCxnSpPr>
          <p:spPr>
            <a:xfrm>
              <a:off x="2896691" y="1367671"/>
              <a:ext cx="0" cy="2837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896691" y="1676400"/>
              <a:ext cx="5323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896690" y="762000"/>
              <a:ext cx="5323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896690" y="762000"/>
              <a:ext cx="0" cy="2246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 name="Rectangle 25"/>
          <p:cNvSpPr/>
          <p:nvPr/>
        </p:nvSpPr>
        <p:spPr>
          <a:xfrm>
            <a:off x="7619321" y="867054"/>
            <a:ext cx="874148" cy="338554"/>
          </a:xfrm>
          <a:prstGeom prst="rect">
            <a:avLst/>
          </a:prstGeom>
        </p:spPr>
        <p:txBody>
          <a:bodyPr wrap="square">
            <a:spAutoFit/>
          </a:bodyPr>
          <a:lstStyle/>
          <a:p>
            <a:r>
              <a:rPr lang="en-US" sz="1600" b="1"/>
              <a:t>XTAL 1</a:t>
            </a:r>
          </a:p>
        </p:txBody>
      </p:sp>
      <p:sp>
        <p:nvSpPr>
          <p:cNvPr id="27" name="Rectangle 26"/>
          <p:cNvSpPr/>
          <p:nvPr/>
        </p:nvSpPr>
        <p:spPr>
          <a:xfrm>
            <a:off x="7617675" y="2149001"/>
            <a:ext cx="874148" cy="338554"/>
          </a:xfrm>
          <a:prstGeom prst="rect">
            <a:avLst/>
          </a:prstGeom>
        </p:spPr>
        <p:txBody>
          <a:bodyPr wrap="square">
            <a:spAutoFit/>
          </a:bodyPr>
          <a:lstStyle/>
          <a:p>
            <a:r>
              <a:rPr lang="en-US" sz="1600" b="1"/>
              <a:t>XTAL 2</a:t>
            </a:r>
          </a:p>
        </p:txBody>
      </p:sp>
      <p:cxnSp>
        <p:nvCxnSpPr>
          <p:cNvPr id="28" name="Straight Connector 27"/>
          <p:cNvCxnSpPr/>
          <p:nvPr/>
        </p:nvCxnSpPr>
        <p:spPr>
          <a:xfrm>
            <a:off x="8376773" y="1578744"/>
            <a:ext cx="5323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909082" y="1578744"/>
            <a:ext cx="0" cy="2837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8642382" y="1870064"/>
            <a:ext cx="687314" cy="5282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a:solidFill>
                  <a:schemeClr val="tx1"/>
                </a:solidFill>
              </a:rPr>
              <a:t>Divide by 12</a:t>
            </a:r>
          </a:p>
        </p:txBody>
      </p:sp>
      <p:cxnSp>
        <p:nvCxnSpPr>
          <p:cNvPr id="31" name="Straight Connector 30"/>
          <p:cNvCxnSpPr/>
          <p:nvPr/>
        </p:nvCxnSpPr>
        <p:spPr>
          <a:xfrm>
            <a:off x="8909082" y="2398299"/>
            <a:ext cx="0" cy="16016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975404" y="2398299"/>
            <a:ext cx="0" cy="1601664"/>
          </a:xfrm>
          <a:prstGeom prst="line">
            <a:avLst/>
          </a:prstGeom>
          <a:ln w="1905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8997214" y="3261413"/>
            <a:ext cx="329128" cy="92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8972028" y="3688345"/>
            <a:ext cx="329128" cy="92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9318315" y="3092875"/>
            <a:ext cx="378797" cy="33707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a:solidFill>
                  <a:schemeClr val="tx1"/>
                </a:solidFill>
              </a:rPr>
              <a:t>T0</a:t>
            </a:r>
          </a:p>
        </p:txBody>
      </p:sp>
      <p:sp>
        <p:nvSpPr>
          <p:cNvPr id="36" name="Rectangle 35"/>
          <p:cNvSpPr/>
          <p:nvPr/>
        </p:nvSpPr>
        <p:spPr>
          <a:xfrm>
            <a:off x="9304982" y="3533682"/>
            <a:ext cx="378797" cy="33707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a:solidFill>
                  <a:schemeClr val="tx1"/>
                </a:solidFill>
              </a:rPr>
              <a:t>T1</a:t>
            </a:r>
          </a:p>
        </p:txBody>
      </p:sp>
      <p:cxnSp>
        <p:nvCxnSpPr>
          <p:cNvPr id="37" name="Straight Arrow Connector 36"/>
          <p:cNvCxnSpPr/>
          <p:nvPr/>
        </p:nvCxnSpPr>
        <p:spPr>
          <a:xfrm flipH="1" flipV="1">
            <a:off x="9697112" y="3258004"/>
            <a:ext cx="918693" cy="34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flipV="1">
            <a:off x="9697111" y="3688345"/>
            <a:ext cx="918693" cy="34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rot="16200000">
            <a:off x="8405513" y="3030252"/>
            <a:ext cx="681597" cy="307777"/>
          </a:xfrm>
          <a:prstGeom prst="rect">
            <a:avLst/>
          </a:prstGeom>
        </p:spPr>
        <p:txBody>
          <a:bodyPr wrap="none">
            <a:spAutoFit/>
          </a:bodyPr>
          <a:lstStyle/>
          <a:p>
            <a:r>
              <a:rPr lang="en-IN" sz="1400" b="1"/>
              <a:t>1 Mhz </a:t>
            </a:r>
            <a:endParaRPr lang="en-IN" sz="1400"/>
          </a:p>
        </p:txBody>
      </p:sp>
      <p:cxnSp>
        <p:nvCxnSpPr>
          <p:cNvPr id="43" name="Straight Arrow Connector 42"/>
          <p:cNvCxnSpPr>
            <a:cxnSpLocks/>
          </p:cNvCxnSpPr>
          <p:nvPr/>
        </p:nvCxnSpPr>
        <p:spPr>
          <a:xfrm flipH="1">
            <a:off x="9552010" y="1385025"/>
            <a:ext cx="107712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10054526" y="1810314"/>
            <a:ext cx="561278"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9977838" y="998901"/>
            <a:ext cx="733377" cy="338554"/>
          </a:xfrm>
          <a:prstGeom prst="rect">
            <a:avLst/>
          </a:prstGeom>
        </p:spPr>
        <p:txBody>
          <a:bodyPr wrap="square">
            <a:spAutoFit/>
          </a:bodyPr>
          <a:lstStyle/>
          <a:p>
            <a:pPr algn="ctr"/>
            <a:r>
              <a:rPr lang="en-IN" sz="1600" b="1"/>
              <a:t>INT0</a:t>
            </a:r>
          </a:p>
        </p:txBody>
      </p:sp>
      <p:sp>
        <p:nvSpPr>
          <p:cNvPr id="50" name="Rectangle 49"/>
          <p:cNvSpPr/>
          <p:nvPr/>
        </p:nvSpPr>
        <p:spPr>
          <a:xfrm>
            <a:off x="10113207" y="1822064"/>
            <a:ext cx="733377" cy="338554"/>
          </a:xfrm>
          <a:prstGeom prst="rect">
            <a:avLst/>
          </a:prstGeom>
        </p:spPr>
        <p:txBody>
          <a:bodyPr wrap="square">
            <a:spAutoFit/>
          </a:bodyPr>
          <a:lstStyle/>
          <a:p>
            <a:pPr algn="ctr"/>
            <a:r>
              <a:rPr lang="en-IN" sz="1600" b="1"/>
              <a:t>INT1</a:t>
            </a:r>
          </a:p>
        </p:txBody>
      </p:sp>
      <p:sp>
        <p:nvSpPr>
          <p:cNvPr id="51" name="Rectangle 50"/>
          <p:cNvSpPr/>
          <p:nvPr/>
        </p:nvSpPr>
        <p:spPr>
          <a:xfrm>
            <a:off x="10571077" y="3107949"/>
            <a:ext cx="415498" cy="369332"/>
          </a:xfrm>
          <a:prstGeom prst="rect">
            <a:avLst/>
          </a:prstGeom>
        </p:spPr>
        <p:txBody>
          <a:bodyPr wrap="none">
            <a:spAutoFit/>
          </a:bodyPr>
          <a:lstStyle/>
          <a:p>
            <a:pPr algn="ctr"/>
            <a:r>
              <a:rPr lang="en-IN" b="1"/>
              <a:t>T0</a:t>
            </a:r>
          </a:p>
        </p:txBody>
      </p:sp>
      <p:sp>
        <p:nvSpPr>
          <p:cNvPr id="52" name="Rectangle 51"/>
          <p:cNvSpPr/>
          <p:nvPr/>
        </p:nvSpPr>
        <p:spPr>
          <a:xfrm>
            <a:off x="10586833" y="3524939"/>
            <a:ext cx="415498" cy="369332"/>
          </a:xfrm>
          <a:prstGeom prst="rect">
            <a:avLst/>
          </a:prstGeom>
        </p:spPr>
        <p:txBody>
          <a:bodyPr wrap="none">
            <a:spAutoFit/>
          </a:bodyPr>
          <a:lstStyle/>
          <a:p>
            <a:pPr algn="ctr"/>
            <a:r>
              <a:rPr lang="en-IN" b="1"/>
              <a:t>T1</a:t>
            </a:r>
          </a:p>
        </p:txBody>
      </p:sp>
      <p:cxnSp>
        <p:nvCxnSpPr>
          <p:cNvPr id="54" name="Straight Connector 53"/>
          <p:cNvCxnSpPr/>
          <p:nvPr/>
        </p:nvCxnSpPr>
        <p:spPr>
          <a:xfrm flipV="1">
            <a:off x="10627460" y="867054"/>
            <a:ext cx="620314" cy="5129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11244398" y="396376"/>
            <a:ext cx="808074" cy="809232"/>
          </a:xfrm>
          <a:prstGeom prst="rect">
            <a:avLst/>
          </a:prstGeom>
          <a:solidFill>
            <a:srgbClr val="0070C0"/>
          </a:solidFill>
          <a:ln>
            <a:solidFill>
              <a:srgbClr val="0070C0"/>
            </a:solid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55"/>
          <p:cNvSpPr/>
          <p:nvPr/>
        </p:nvSpPr>
        <p:spPr>
          <a:xfrm>
            <a:off x="11174466" y="1240190"/>
            <a:ext cx="1072373" cy="830997"/>
          </a:xfrm>
          <a:prstGeom prst="rect">
            <a:avLst/>
          </a:prstGeom>
        </p:spPr>
        <p:txBody>
          <a:bodyPr wrap="square">
            <a:spAutoFit/>
          </a:bodyPr>
          <a:lstStyle/>
          <a:p>
            <a:pPr algn="ctr"/>
            <a:r>
              <a:rPr lang="en-IN" sz="1600" b="1">
                <a:solidFill>
                  <a:srgbClr val="FF0000"/>
                </a:solidFill>
              </a:rPr>
              <a:t>Button</a:t>
            </a:r>
          </a:p>
          <a:p>
            <a:pPr algn="ctr"/>
            <a:r>
              <a:rPr lang="en-IN" sz="1600" b="1">
                <a:solidFill>
                  <a:srgbClr val="FF0000"/>
                </a:solidFill>
              </a:rPr>
              <a:t>To start or </a:t>
            </a:r>
          </a:p>
          <a:p>
            <a:pPr algn="ctr"/>
            <a:r>
              <a:rPr lang="en-IN" sz="1600" b="1">
                <a:solidFill>
                  <a:srgbClr val="FF0000"/>
                </a:solidFill>
              </a:rPr>
              <a:t>Stop timer </a:t>
            </a:r>
          </a:p>
        </p:txBody>
      </p:sp>
      <p:sp>
        <p:nvSpPr>
          <p:cNvPr id="57" name="Rectangle 56"/>
          <p:cNvSpPr/>
          <p:nvPr/>
        </p:nvSpPr>
        <p:spPr>
          <a:xfrm>
            <a:off x="9036370" y="-23988"/>
            <a:ext cx="2612065" cy="584775"/>
          </a:xfrm>
          <a:prstGeom prst="rect">
            <a:avLst/>
          </a:prstGeom>
        </p:spPr>
        <p:txBody>
          <a:bodyPr wrap="square">
            <a:spAutoFit/>
          </a:bodyPr>
          <a:lstStyle/>
          <a:p>
            <a:pPr algn="ctr"/>
            <a:r>
              <a:rPr lang="en-IN" sz="1600" b="1">
                <a:solidFill>
                  <a:srgbClr val="FF0000"/>
                </a:solidFill>
              </a:rPr>
              <a:t>Hardware control for timer no interrupt option</a:t>
            </a:r>
          </a:p>
        </p:txBody>
      </p:sp>
      <p:cxnSp>
        <p:nvCxnSpPr>
          <p:cNvPr id="58" name="Straight Arrow Connector 57"/>
          <p:cNvCxnSpPr>
            <a:cxnSpLocks/>
          </p:cNvCxnSpPr>
          <p:nvPr/>
        </p:nvCxnSpPr>
        <p:spPr>
          <a:xfrm flipH="1">
            <a:off x="3856999" y="2209403"/>
            <a:ext cx="13157" cy="332945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105624" y="5656250"/>
            <a:ext cx="6615022" cy="369332"/>
          </a:xfrm>
          <a:prstGeom prst="rect">
            <a:avLst/>
          </a:prstGeom>
        </p:spPr>
        <p:txBody>
          <a:bodyPr wrap="square">
            <a:spAutoFit/>
          </a:bodyPr>
          <a:lstStyle/>
          <a:p>
            <a:r>
              <a:rPr lang="en-IN" b="1">
                <a:solidFill>
                  <a:srgbClr val="FF0000"/>
                </a:solidFill>
              </a:rPr>
              <a:t>1</a:t>
            </a:r>
            <a:r>
              <a:rPr lang="en-IN" b="1"/>
              <a:t> = counting is controlled by INTX(INT0 or INT1) </a:t>
            </a:r>
            <a:r>
              <a:rPr lang="en-IN" b="1">
                <a:solidFill>
                  <a:srgbClr val="FF0000"/>
                </a:solidFill>
              </a:rPr>
              <a:t>(hardware control)</a:t>
            </a:r>
          </a:p>
        </p:txBody>
      </p:sp>
      <p:sp>
        <p:nvSpPr>
          <p:cNvPr id="62" name="Rectangle 61"/>
          <p:cNvSpPr/>
          <p:nvPr/>
        </p:nvSpPr>
        <p:spPr>
          <a:xfrm>
            <a:off x="4010436" y="2537809"/>
            <a:ext cx="1290172" cy="646331"/>
          </a:xfrm>
          <a:prstGeom prst="rect">
            <a:avLst/>
          </a:prstGeom>
          <a:ln>
            <a:solidFill>
              <a:schemeClr val="tx1"/>
            </a:solidFill>
          </a:ln>
        </p:spPr>
        <p:txBody>
          <a:bodyPr wrap="square">
            <a:spAutoFit/>
          </a:bodyPr>
          <a:lstStyle/>
          <a:p>
            <a:r>
              <a:rPr lang="en-IN" b="1">
                <a:solidFill>
                  <a:srgbClr val="FF0000"/>
                </a:solidFill>
              </a:rPr>
              <a:t>1</a:t>
            </a:r>
            <a:r>
              <a:rPr lang="en-IN" b="1"/>
              <a:t> = counter</a:t>
            </a:r>
            <a:endParaRPr lang="en-IN" b="1">
              <a:solidFill>
                <a:srgbClr val="FF0000"/>
              </a:solidFill>
            </a:endParaRPr>
          </a:p>
          <a:p>
            <a:r>
              <a:rPr lang="en-IN" b="1">
                <a:solidFill>
                  <a:srgbClr val="FF0000"/>
                </a:solidFill>
              </a:rPr>
              <a:t>0</a:t>
            </a:r>
            <a:r>
              <a:rPr lang="en-IN" b="1"/>
              <a:t> = timer</a:t>
            </a:r>
          </a:p>
        </p:txBody>
      </p:sp>
      <p:sp>
        <p:nvSpPr>
          <p:cNvPr id="63" name="Right Brace 62"/>
          <p:cNvSpPr/>
          <p:nvPr/>
        </p:nvSpPr>
        <p:spPr>
          <a:xfrm rot="5400000">
            <a:off x="5778975" y="2075856"/>
            <a:ext cx="434897" cy="777883"/>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aphicFrame>
        <p:nvGraphicFramePr>
          <p:cNvPr id="66" name="Table 65"/>
          <p:cNvGraphicFramePr>
            <a:graphicFrameLocks noGrp="1"/>
          </p:cNvGraphicFramePr>
          <p:nvPr>
            <p:extLst>
              <p:ext uri="{D42A27DB-BD31-4B8C-83A1-F6EECF244321}">
                <p14:modId xmlns:p14="http://schemas.microsoft.com/office/powerpoint/2010/main" val="3196695660"/>
              </p:ext>
            </p:extLst>
          </p:nvPr>
        </p:nvGraphicFramePr>
        <p:xfrm>
          <a:off x="5387038" y="3448697"/>
          <a:ext cx="1529810" cy="1489736"/>
        </p:xfrm>
        <a:graphic>
          <a:graphicData uri="http://schemas.openxmlformats.org/drawingml/2006/table">
            <a:tbl>
              <a:tblPr firstRow="1" bandRow="1"/>
              <a:tblGrid>
                <a:gridCol w="514198">
                  <a:extLst>
                    <a:ext uri="{9D8B030D-6E8A-4147-A177-3AD203B41FA5}">
                      <a16:colId xmlns:a16="http://schemas.microsoft.com/office/drawing/2014/main" val="20000"/>
                    </a:ext>
                  </a:extLst>
                </a:gridCol>
                <a:gridCol w="1015612">
                  <a:extLst>
                    <a:ext uri="{9D8B030D-6E8A-4147-A177-3AD203B41FA5}">
                      <a16:colId xmlns:a16="http://schemas.microsoft.com/office/drawing/2014/main" val="20001"/>
                    </a:ext>
                  </a:extLst>
                </a:gridCol>
              </a:tblGrid>
              <a:tr h="372434">
                <a:tc>
                  <a:txBody>
                    <a:bodyPr/>
                    <a:lstStyle/>
                    <a:p>
                      <a:r>
                        <a:rPr lang="en-IN"/>
                        <a:t>00</a:t>
                      </a:r>
                    </a:p>
                  </a:txBody>
                  <a:tcPr/>
                </a:tc>
                <a:tc>
                  <a:txBody>
                    <a:bodyPr/>
                    <a:lstStyle/>
                    <a:p>
                      <a:r>
                        <a:rPr lang="en-IN"/>
                        <a:t>Mode 0</a:t>
                      </a:r>
                    </a:p>
                  </a:txBody>
                  <a:tcPr/>
                </a:tc>
                <a:extLst>
                  <a:ext uri="{0D108BD9-81ED-4DB2-BD59-A6C34878D82A}">
                    <a16:rowId xmlns:a16="http://schemas.microsoft.com/office/drawing/2014/main" val="10000"/>
                  </a:ext>
                </a:extLst>
              </a:tr>
              <a:tr h="372434">
                <a:tc>
                  <a:txBody>
                    <a:bodyPr/>
                    <a:lstStyle/>
                    <a:p>
                      <a:r>
                        <a:rPr lang="en-IN"/>
                        <a:t>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a:t>Mode 1</a:t>
                      </a:r>
                    </a:p>
                  </a:txBody>
                  <a:tcPr/>
                </a:tc>
                <a:extLst>
                  <a:ext uri="{0D108BD9-81ED-4DB2-BD59-A6C34878D82A}">
                    <a16:rowId xmlns:a16="http://schemas.microsoft.com/office/drawing/2014/main" val="10001"/>
                  </a:ext>
                </a:extLst>
              </a:tr>
              <a:tr h="372434">
                <a:tc>
                  <a:txBody>
                    <a:bodyPr/>
                    <a:lstStyle/>
                    <a:p>
                      <a:r>
                        <a:rPr lang="en-IN"/>
                        <a:t>10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a:t>Mode 2</a:t>
                      </a:r>
                    </a:p>
                  </a:txBody>
                  <a:tcPr/>
                </a:tc>
                <a:extLst>
                  <a:ext uri="{0D108BD9-81ED-4DB2-BD59-A6C34878D82A}">
                    <a16:rowId xmlns:a16="http://schemas.microsoft.com/office/drawing/2014/main" val="10002"/>
                  </a:ext>
                </a:extLst>
              </a:tr>
              <a:tr h="372434">
                <a:tc>
                  <a:txBody>
                    <a:bodyPr/>
                    <a:lstStyle/>
                    <a:p>
                      <a:r>
                        <a:rPr lang="en-IN"/>
                        <a:t>11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a:t>Mode 3</a:t>
                      </a:r>
                    </a:p>
                  </a:txBody>
                  <a:tcPr/>
                </a:tc>
                <a:extLst>
                  <a:ext uri="{0D108BD9-81ED-4DB2-BD59-A6C34878D82A}">
                    <a16:rowId xmlns:a16="http://schemas.microsoft.com/office/drawing/2014/main" val="10003"/>
                  </a:ext>
                </a:extLst>
              </a:tr>
            </a:tbl>
          </a:graphicData>
        </a:graphic>
      </p:graphicFrame>
      <p:cxnSp>
        <p:nvCxnSpPr>
          <p:cNvPr id="67" name="Straight Arrow Connector 66"/>
          <p:cNvCxnSpPr/>
          <p:nvPr/>
        </p:nvCxnSpPr>
        <p:spPr>
          <a:xfrm flipH="1">
            <a:off x="402974" y="1344690"/>
            <a:ext cx="118456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2191644" y="1333499"/>
            <a:ext cx="1280354" cy="95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3635367" y="1330329"/>
            <a:ext cx="118456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5424037" y="1319138"/>
            <a:ext cx="1280354" cy="95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4903964" y="1123514"/>
            <a:ext cx="415498" cy="369332"/>
          </a:xfrm>
          <a:prstGeom prst="rect">
            <a:avLst/>
          </a:prstGeom>
        </p:spPr>
        <p:txBody>
          <a:bodyPr wrap="none">
            <a:spAutoFit/>
          </a:bodyPr>
          <a:lstStyle/>
          <a:p>
            <a:pPr algn="ctr"/>
            <a:r>
              <a:rPr lang="en-IN" b="1">
                <a:solidFill>
                  <a:srgbClr val="FF0000"/>
                </a:solidFill>
              </a:rPr>
              <a:t>T0</a:t>
            </a:r>
          </a:p>
        </p:txBody>
      </p:sp>
      <p:sp>
        <p:nvSpPr>
          <p:cNvPr id="74" name="Rectangle 73"/>
          <p:cNvSpPr/>
          <p:nvPr/>
        </p:nvSpPr>
        <p:spPr>
          <a:xfrm>
            <a:off x="1638064" y="1132985"/>
            <a:ext cx="415498" cy="369332"/>
          </a:xfrm>
          <a:prstGeom prst="rect">
            <a:avLst/>
          </a:prstGeom>
        </p:spPr>
        <p:txBody>
          <a:bodyPr wrap="none">
            <a:spAutoFit/>
          </a:bodyPr>
          <a:lstStyle/>
          <a:p>
            <a:pPr algn="ctr"/>
            <a:r>
              <a:rPr lang="en-IN" b="1">
                <a:solidFill>
                  <a:srgbClr val="FF0000"/>
                </a:solidFill>
              </a:rPr>
              <a:t>T1</a:t>
            </a:r>
          </a:p>
        </p:txBody>
      </p:sp>
      <p:cxnSp>
        <p:nvCxnSpPr>
          <p:cNvPr id="76" name="Straight Connector 75"/>
          <p:cNvCxnSpPr/>
          <p:nvPr/>
        </p:nvCxnSpPr>
        <p:spPr>
          <a:xfrm flipV="1">
            <a:off x="3561810" y="1028700"/>
            <a:ext cx="12663" cy="11523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FD254D5-990C-41D9-BA8A-DD0F7D5472BD}"/>
              </a:ext>
            </a:extLst>
          </p:cNvPr>
          <p:cNvCxnSpPr>
            <a:cxnSpLocks/>
          </p:cNvCxnSpPr>
          <p:nvPr/>
        </p:nvCxnSpPr>
        <p:spPr>
          <a:xfrm>
            <a:off x="4648977" y="2177503"/>
            <a:ext cx="0" cy="37317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B15D093-7E5D-4872-82B0-917A9B8DEAB2}"/>
              </a:ext>
            </a:extLst>
          </p:cNvPr>
          <p:cNvCxnSpPr>
            <a:cxnSpLocks/>
          </p:cNvCxnSpPr>
          <p:nvPr/>
        </p:nvCxnSpPr>
        <p:spPr>
          <a:xfrm>
            <a:off x="4842690" y="1806656"/>
            <a:ext cx="181797" cy="36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3CC1111B-A664-4FB0-BA52-D735AFCF1881}"/>
              </a:ext>
            </a:extLst>
          </p:cNvPr>
          <p:cNvSpPr/>
          <p:nvPr/>
        </p:nvSpPr>
        <p:spPr>
          <a:xfrm>
            <a:off x="10998452" y="3013501"/>
            <a:ext cx="1072373" cy="1077218"/>
          </a:xfrm>
          <a:prstGeom prst="rect">
            <a:avLst/>
          </a:prstGeom>
        </p:spPr>
        <p:txBody>
          <a:bodyPr wrap="square">
            <a:spAutoFit/>
          </a:bodyPr>
          <a:lstStyle/>
          <a:p>
            <a:pPr algn="ctr"/>
            <a:r>
              <a:rPr lang="en-IN" sz="1600" b="1">
                <a:solidFill>
                  <a:srgbClr val="FF0000"/>
                </a:solidFill>
              </a:rPr>
              <a:t>Counter</a:t>
            </a:r>
          </a:p>
          <a:p>
            <a:pPr algn="ctr"/>
            <a:r>
              <a:rPr lang="en-IN" sz="1600" b="1"/>
              <a:t>If using external </a:t>
            </a:r>
            <a:r>
              <a:rPr lang="en-IN" sz="1600" b="1" err="1"/>
              <a:t>clk</a:t>
            </a:r>
            <a:r>
              <a:rPr lang="en-IN" sz="1600" b="1">
                <a:solidFill>
                  <a:srgbClr val="FF0000"/>
                </a:solidFill>
              </a:rPr>
              <a:t> </a:t>
            </a:r>
          </a:p>
        </p:txBody>
      </p:sp>
      <p:sp>
        <p:nvSpPr>
          <p:cNvPr id="75" name="Rectangle 74">
            <a:extLst>
              <a:ext uri="{FF2B5EF4-FFF2-40B4-BE49-F238E27FC236}">
                <a16:creationId xmlns:a16="http://schemas.microsoft.com/office/drawing/2014/main" id="{DE9574A6-8F4B-46AC-B0A5-9C199D74E8F8}"/>
              </a:ext>
            </a:extLst>
          </p:cNvPr>
          <p:cNvSpPr/>
          <p:nvPr/>
        </p:nvSpPr>
        <p:spPr>
          <a:xfrm>
            <a:off x="7304400" y="2946017"/>
            <a:ext cx="1072373" cy="1077218"/>
          </a:xfrm>
          <a:prstGeom prst="rect">
            <a:avLst/>
          </a:prstGeom>
        </p:spPr>
        <p:txBody>
          <a:bodyPr wrap="square">
            <a:spAutoFit/>
          </a:bodyPr>
          <a:lstStyle/>
          <a:p>
            <a:pPr algn="ctr"/>
            <a:r>
              <a:rPr lang="en-IN" sz="1600" b="1">
                <a:solidFill>
                  <a:srgbClr val="FF0000"/>
                </a:solidFill>
              </a:rPr>
              <a:t>Timer</a:t>
            </a:r>
          </a:p>
          <a:p>
            <a:pPr algn="ctr"/>
            <a:r>
              <a:rPr lang="en-IN" sz="1600" b="1"/>
              <a:t>If using internal </a:t>
            </a:r>
            <a:r>
              <a:rPr lang="en-IN" sz="1600" b="1" err="1"/>
              <a:t>clk</a:t>
            </a:r>
            <a:r>
              <a:rPr lang="en-IN" sz="1600" b="1">
                <a:solidFill>
                  <a:srgbClr val="FF0000"/>
                </a:solidFill>
              </a:rPr>
              <a:t> </a:t>
            </a:r>
          </a:p>
        </p:txBody>
      </p:sp>
      <p:sp>
        <p:nvSpPr>
          <p:cNvPr id="53" name="Rectangle 52">
            <a:extLst>
              <a:ext uri="{FF2B5EF4-FFF2-40B4-BE49-F238E27FC236}">
                <a16:creationId xmlns:a16="http://schemas.microsoft.com/office/drawing/2014/main" id="{EEE5ED55-ECCB-4FA3-85BD-10FE0025DEC8}"/>
              </a:ext>
            </a:extLst>
          </p:cNvPr>
          <p:cNvSpPr/>
          <p:nvPr/>
        </p:nvSpPr>
        <p:spPr>
          <a:xfrm>
            <a:off x="548793" y="3547592"/>
            <a:ext cx="3177363" cy="646331"/>
          </a:xfrm>
          <a:prstGeom prst="rect">
            <a:avLst/>
          </a:prstGeom>
        </p:spPr>
        <p:txBody>
          <a:bodyPr wrap="square">
            <a:spAutoFit/>
          </a:bodyPr>
          <a:lstStyle/>
          <a:p>
            <a:r>
              <a:rPr lang="en-IN">
                <a:solidFill>
                  <a:srgbClr val="FF0000"/>
                </a:solidFill>
              </a:rPr>
              <a:t>Whenever </a:t>
            </a:r>
            <a:r>
              <a:rPr lang="en-IN" b="1">
                <a:solidFill>
                  <a:srgbClr val="FF0000"/>
                </a:solidFill>
              </a:rPr>
              <a:t>gate</a:t>
            </a:r>
            <a:r>
              <a:rPr lang="en-IN">
                <a:solidFill>
                  <a:srgbClr val="FF0000"/>
                </a:solidFill>
              </a:rPr>
              <a:t> term occurs in electronics which means enable </a:t>
            </a:r>
            <a:endParaRPr lang="en-IN"/>
          </a:p>
        </p:txBody>
      </p:sp>
      <p:sp>
        <p:nvSpPr>
          <p:cNvPr id="77" name="Rectangle 76">
            <a:extLst>
              <a:ext uri="{FF2B5EF4-FFF2-40B4-BE49-F238E27FC236}">
                <a16:creationId xmlns:a16="http://schemas.microsoft.com/office/drawing/2014/main" id="{78075836-8856-43B7-B684-5C60B758C620}"/>
              </a:ext>
            </a:extLst>
          </p:cNvPr>
          <p:cNvSpPr/>
          <p:nvPr/>
        </p:nvSpPr>
        <p:spPr>
          <a:xfrm>
            <a:off x="7539665" y="4370446"/>
            <a:ext cx="5103471" cy="369332"/>
          </a:xfrm>
          <a:prstGeom prst="rect">
            <a:avLst/>
          </a:prstGeom>
        </p:spPr>
        <p:txBody>
          <a:bodyPr wrap="square">
            <a:spAutoFit/>
          </a:bodyPr>
          <a:lstStyle/>
          <a:p>
            <a:r>
              <a:rPr lang="en-IN"/>
              <a:t>Timer can run or stop by two methods </a:t>
            </a:r>
          </a:p>
        </p:txBody>
      </p:sp>
      <p:sp>
        <p:nvSpPr>
          <p:cNvPr id="64" name="Rectangle 63">
            <a:extLst>
              <a:ext uri="{FF2B5EF4-FFF2-40B4-BE49-F238E27FC236}">
                <a16:creationId xmlns:a16="http://schemas.microsoft.com/office/drawing/2014/main" id="{DC1CFD0B-97E7-40F8-898A-6E0C86FB7E7F}"/>
              </a:ext>
            </a:extLst>
          </p:cNvPr>
          <p:cNvSpPr/>
          <p:nvPr/>
        </p:nvSpPr>
        <p:spPr>
          <a:xfrm>
            <a:off x="9697110" y="4914074"/>
            <a:ext cx="2389265" cy="1477328"/>
          </a:xfrm>
          <a:prstGeom prst="rect">
            <a:avLst/>
          </a:prstGeom>
        </p:spPr>
        <p:txBody>
          <a:bodyPr wrap="square">
            <a:spAutoFit/>
          </a:bodyPr>
          <a:lstStyle/>
          <a:p>
            <a:r>
              <a:rPr lang="en-IN">
                <a:solidFill>
                  <a:srgbClr val="FF0000"/>
                </a:solidFill>
              </a:rPr>
              <a:t> Hardware control</a:t>
            </a:r>
          </a:p>
          <a:p>
            <a:endParaRPr lang="en-IN">
              <a:solidFill>
                <a:srgbClr val="FF0000"/>
              </a:solidFill>
            </a:endParaRPr>
          </a:p>
          <a:p>
            <a:r>
              <a:rPr lang="en-IN"/>
              <a:t>By using buttons which can connect to INT pins not timer </a:t>
            </a:r>
          </a:p>
        </p:txBody>
      </p:sp>
      <p:sp>
        <p:nvSpPr>
          <p:cNvPr id="65" name="Rectangle 64">
            <a:extLst>
              <a:ext uri="{FF2B5EF4-FFF2-40B4-BE49-F238E27FC236}">
                <a16:creationId xmlns:a16="http://schemas.microsoft.com/office/drawing/2014/main" id="{390977CC-EC85-4FE6-B189-1C62B015AAE3}"/>
              </a:ext>
            </a:extLst>
          </p:cNvPr>
          <p:cNvSpPr/>
          <p:nvPr/>
        </p:nvSpPr>
        <p:spPr>
          <a:xfrm>
            <a:off x="7258893" y="4905257"/>
            <a:ext cx="2224648" cy="1200329"/>
          </a:xfrm>
          <a:prstGeom prst="rect">
            <a:avLst/>
          </a:prstGeom>
        </p:spPr>
        <p:txBody>
          <a:bodyPr wrap="none">
            <a:spAutoFit/>
          </a:bodyPr>
          <a:lstStyle/>
          <a:p>
            <a:r>
              <a:rPr lang="en-IN">
                <a:solidFill>
                  <a:srgbClr val="FF0000"/>
                </a:solidFill>
              </a:rPr>
              <a:t>    Software control</a:t>
            </a:r>
          </a:p>
          <a:p>
            <a:endParaRPr lang="en-IN"/>
          </a:p>
          <a:p>
            <a:r>
              <a:rPr lang="en-IN"/>
              <a:t>By making TR0 &amp; TR1 </a:t>
            </a:r>
          </a:p>
          <a:p>
            <a:r>
              <a:rPr lang="en-IN"/>
              <a:t>               0/1</a:t>
            </a:r>
            <a:r>
              <a:rPr lang="en-IN">
                <a:solidFill>
                  <a:srgbClr val="FF0000"/>
                </a:solidFill>
              </a:rPr>
              <a:t> </a:t>
            </a:r>
            <a:endParaRPr lang="en-IN"/>
          </a:p>
        </p:txBody>
      </p:sp>
      <p:sp>
        <p:nvSpPr>
          <p:cNvPr id="78" name="Rectangle 77">
            <a:extLst>
              <a:ext uri="{FF2B5EF4-FFF2-40B4-BE49-F238E27FC236}">
                <a16:creationId xmlns:a16="http://schemas.microsoft.com/office/drawing/2014/main" id="{7307E91F-4C19-4984-B233-42AD8AF2333F}"/>
              </a:ext>
            </a:extLst>
          </p:cNvPr>
          <p:cNvSpPr/>
          <p:nvPr/>
        </p:nvSpPr>
        <p:spPr>
          <a:xfrm>
            <a:off x="1828520" y="252123"/>
            <a:ext cx="1681739" cy="369332"/>
          </a:xfrm>
          <a:prstGeom prst="rect">
            <a:avLst/>
          </a:prstGeom>
        </p:spPr>
        <p:txBody>
          <a:bodyPr wrap="square">
            <a:spAutoFit/>
          </a:bodyPr>
          <a:lstStyle/>
          <a:p>
            <a:pPr algn="ctr"/>
            <a:r>
              <a:rPr lang="en-IN" b="1">
                <a:solidFill>
                  <a:srgbClr val="FF0000"/>
                </a:solidFill>
              </a:rPr>
              <a:t>TIMER Mode</a:t>
            </a:r>
          </a:p>
        </p:txBody>
      </p:sp>
      <p:sp>
        <p:nvSpPr>
          <p:cNvPr id="68" name="Rectangle 67">
            <a:extLst>
              <a:ext uri="{FF2B5EF4-FFF2-40B4-BE49-F238E27FC236}">
                <a16:creationId xmlns:a16="http://schemas.microsoft.com/office/drawing/2014/main" id="{A0DFCEC1-AF22-4470-89AC-2A0104A5DE48}"/>
              </a:ext>
            </a:extLst>
          </p:cNvPr>
          <p:cNvSpPr/>
          <p:nvPr/>
        </p:nvSpPr>
        <p:spPr>
          <a:xfrm>
            <a:off x="105624" y="6279090"/>
            <a:ext cx="8147872" cy="369332"/>
          </a:xfrm>
          <a:prstGeom prst="rect">
            <a:avLst/>
          </a:prstGeom>
        </p:spPr>
        <p:txBody>
          <a:bodyPr wrap="none">
            <a:spAutoFit/>
          </a:bodyPr>
          <a:lstStyle/>
          <a:p>
            <a:r>
              <a:rPr lang="en-IN" b="1">
                <a:solidFill>
                  <a:srgbClr val="FF0000"/>
                </a:solidFill>
              </a:rPr>
              <a:t>0</a:t>
            </a:r>
            <a:r>
              <a:rPr lang="en-IN" b="1"/>
              <a:t> = counting is independent of INTX its purely (Interrupt) </a:t>
            </a:r>
            <a:r>
              <a:rPr lang="en-IN" b="1">
                <a:solidFill>
                  <a:srgbClr val="FF0000"/>
                </a:solidFill>
              </a:rPr>
              <a:t>(timer control by software)</a:t>
            </a:r>
            <a:endParaRPr lang="en-IN" b="1"/>
          </a:p>
        </p:txBody>
      </p:sp>
      <p:sp>
        <p:nvSpPr>
          <p:cNvPr id="79" name="Rectangle 78">
            <a:extLst>
              <a:ext uri="{FF2B5EF4-FFF2-40B4-BE49-F238E27FC236}">
                <a16:creationId xmlns:a16="http://schemas.microsoft.com/office/drawing/2014/main" id="{159B9328-C81F-40F6-8CA9-932A8DC99675}"/>
              </a:ext>
            </a:extLst>
          </p:cNvPr>
          <p:cNvSpPr/>
          <p:nvPr/>
        </p:nvSpPr>
        <p:spPr>
          <a:xfrm>
            <a:off x="5316543" y="2730880"/>
            <a:ext cx="2203867" cy="646331"/>
          </a:xfrm>
          <a:prstGeom prst="rect">
            <a:avLst/>
          </a:prstGeom>
        </p:spPr>
        <p:txBody>
          <a:bodyPr wrap="square">
            <a:spAutoFit/>
          </a:bodyPr>
          <a:lstStyle/>
          <a:p>
            <a:r>
              <a:rPr lang="en-IN"/>
              <a:t>Two bits are used to select timer mode</a:t>
            </a:r>
          </a:p>
        </p:txBody>
      </p:sp>
      <p:cxnSp>
        <p:nvCxnSpPr>
          <p:cNvPr id="80" name="Straight Connector 79">
            <a:extLst>
              <a:ext uri="{FF2B5EF4-FFF2-40B4-BE49-F238E27FC236}">
                <a16:creationId xmlns:a16="http://schemas.microsoft.com/office/drawing/2014/main" id="{F316EB94-DB59-47CE-96C2-754108328586}"/>
              </a:ext>
            </a:extLst>
          </p:cNvPr>
          <p:cNvCxnSpPr>
            <a:cxnSpLocks/>
          </p:cNvCxnSpPr>
          <p:nvPr/>
        </p:nvCxnSpPr>
        <p:spPr>
          <a:xfrm>
            <a:off x="9552010" y="1319138"/>
            <a:ext cx="0" cy="1773737"/>
          </a:xfrm>
          <a:prstGeom prst="line">
            <a:avLst/>
          </a:prstGeom>
          <a:ln w="19050">
            <a:solidFill>
              <a:srgbClr val="7030A0"/>
            </a:solidFill>
            <a:prstDash val="sysDash"/>
          </a:ln>
        </p:spPr>
        <p:style>
          <a:lnRef idx="1">
            <a:schemeClr val="accent1"/>
          </a:lnRef>
          <a:fillRef idx="0">
            <a:schemeClr val="accent1"/>
          </a:fillRef>
          <a:effectRef idx="0">
            <a:schemeClr val="accent1"/>
          </a:effectRef>
          <a:fontRef idx="minor">
            <a:schemeClr val="tx1"/>
          </a:fontRef>
        </p:style>
      </p:cxnSp>
      <p:grpSp>
        <p:nvGrpSpPr>
          <p:cNvPr id="88" name="Group 87">
            <a:extLst>
              <a:ext uri="{FF2B5EF4-FFF2-40B4-BE49-F238E27FC236}">
                <a16:creationId xmlns:a16="http://schemas.microsoft.com/office/drawing/2014/main" id="{F8FCE568-0ED4-4BB0-ACF3-2BD145FA067F}"/>
              </a:ext>
            </a:extLst>
          </p:cNvPr>
          <p:cNvGrpSpPr/>
          <p:nvPr/>
        </p:nvGrpSpPr>
        <p:grpSpPr>
          <a:xfrm>
            <a:off x="9348187" y="2291612"/>
            <a:ext cx="445381" cy="482671"/>
            <a:chOff x="1364846" y="4665863"/>
            <a:chExt cx="445381" cy="482671"/>
          </a:xfrm>
        </p:grpSpPr>
        <p:cxnSp>
          <p:nvCxnSpPr>
            <p:cNvPr id="84" name="Straight Connector 83">
              <a:extLst>
                <a:ext uri="{FF2B5EF4-FFF2-40B4-BE49-F238E27FC236}">
                  <a16:creationId xmlns:a16="http://schemas.microsoft.com/office/drawing/2014/main" id="{71CDAF09-0E9C-4ED6-ACB4-7627260573A2}"/>
                </a:ext>
              </a:extLst>
            </p:cNvPr>
            <p:cNvCxnSpPr/>
            <p:nvPr/>
          </p:nvCxnSpPr>
          <p:spPr>
            <a:xfrm>
              <a:off x="1364846" y="4665863"/>
              <a:ext cx="445381" cy="48267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BB4EEE4-DF9D-47B1-B29E-780A06CB3D2A}"/>
                </a:ext>
              </a:extLst>
            </p:cNvPr>
            <p:cNvCxnSpPr>
              <a:cxnSpLocks/>
            </p:cNvCxnSpPr>
            <p:nvPr/>
          </p:nvCxnSpPr>
          <p:spPr>
            <a:xfrm flipH="1">
              <a:off x="1364847" y="4665863"/>
              <a:ext cx="445380" cy="45667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89" name="Straight Arrow Connector 88">
            <a:extLst>
              <a:ext uri="{FF2B5EF4-FFF2-40B4-BE49-F238E27FC236}">
                <a16:creationId xmlns:a16="http://schemas.microsoft.com/office/drawing/2014/main" id="{50FE9367-3ACF-45DC-ACCA-339DB5C264DD}"/>
              </a:ext>
            </a:extLst>
          </p:cNvPr>
          <p:cNvCxnSpPr>
            <a:cxnSpLocks/>
          </p:cNvCxnSpPr>
          <p:nvPr/>
        </p:nvCxnSpPr>
        <p:spPr>
          <a:xfrm>
            <a:off x="7965649" y="294018"/>
            <a:ext cx="2970280" cy="8818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4B2B4950-1F59-4772-AAE8-B0F46A46AFBA}"/>
              </a:ext>
            </a:extLst>
          </p:cNvPr>
          <p:cNvSpPr/>
          <p:nvPr/>
        </p:nvSpPr>
        <p:spPr>
          <a:xfrm>
            <a:off x="5769204" y="-11730"/>
            <a:ext cx="2285545" cy="584775"/>
          </a:xfrm>
          <a:prstGeom prst="rect">
            <a:avLst/>
          </a:prstGeom>
        </p:spPr>
        <p:txBody>
          <a:bodyPr wrap="square">
            <a:spAutoFit/>
          </a:bodyPr>
          <a:lstStyle/>
          <a:p>
            <a:pPr algn="ctr"/>
            <a:r>
              <a:rPr lang="en-IN" sz="1600" b="1">
                <a:solidFill>
                  <a:srgbClr val="FF0000"/>
                </a:solidFill>
              </a:rPr>
              <a:t>Interrupt through button</a:t>
            </a:r>
          </a:p>
        </p:txBody>
      </p:sp>
    </p:spTree>
    <p:extLst>
      <p:ext uri="{BB962C8B-B14F-4D97-AF65-F5344CB8AC3E}">
        <p14:creationId xmlns:p14="http://schemas.microsoft.com/office/powerpoint/2010/main" val="314767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fade">
                                      <p:cBhvr>
                                        <p:cTn id="12" dur="500"/>
                                        <p:tgtEl>
                                          <p:spTgt spid="7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fade">
                                      <p:cBhvr>
                                        <p:cTn id="17" dur="500"/>
                                        <p:tgtEl>
                                          <p:spTgt spid="6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fade">
                                      <p:cBhvr>
                                        <p:cTn id="22" dur="500"/>
                                        <p:tgtEl>
                                          <p:spTgt spid="5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500"/>
                                        <p:tgtEl>
                                          <p:spTgt spid="6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0"/>
                                        </p:tgtEl>
                                        <p:attrNameLst>
                                          <p:attrName>style.visibility</p:attrName>
                                        </p:attrNameLst>
                                      </p:cBhvr>
                                      <p:to>
                                        <p:strVal val="visible"/>
                                      </p:to>
                                    </p:set>
                                    <p:animEffect transition="in" filter="fade">
                                      <p:cBhvr>
                                        <p:cTn id="32" dur="500"/>
                                        <p:tgtEl>
                                          <p:spTgt spid="7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5"/>
                                        </p:tgtEl>
                                        <p:attrNameLst>
                                          <p:attrName>style.visibility</p:attrName>
                                        </p:attrNameLst>
                                      </p:cBhvr>
                                      <p:to>
                                        <p:strVal val="visible"/>
                                      </p:to>
                                    </p:set>
                                    <p:animEffect transition="in" filter="fade">
                                      <p:cBhvr>
                                        <p:cTn id="37" dur="500"/>
                                        <p:tgtEl>
                                          <p:spTgt spid="7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500"/>
                                        <p:tgtEl>
                                          <p:spTgt spid="5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7"/>
                                        </p:tgtEl>
                                        <p:attrNameLst>
                                          <p:attrName>style.visibility</p:attrName>
                                        </p:attrNameLst>
                                      </p:cBhvr>
                                      <p:to>
                                        <p:strVal val="visible"/>
                                      </p:to>
                                    </p:set>
                                    <p:animEffect transition="in" filter="fade">
                                      <p:cBhvr>
                                        <p:cTn id="47" dur="500"/>
                                        <p:tgtEl>
                                          <p:spTgt spid="7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5"/>
                                        </p:tgtEl>
                                        <p:attrNameLst>
                                          <p:attrName>style.visibility</p:attrName>
                                        </p:attrNameLst>
                                      </p:cBhvr>
                                      <p:to>
                                        <p:strVal val="visible"/>
                                      </p:to>
                                    </p:set>
                                    <p:animEffect transition="in" filter="fade">
                                      <p:cBhvr>
                                        <p:cTn id="52" dur="500"/>
                                        <p:tgtEl>
                                          <p:spTgt spid="6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fade">
                                      <p:cBhvr>
                                        <p:cTn id="57" dur="500"/>
                                        <p:tgtEl>
                                          <p:spTgt spid="6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5"/>
                                        </p:tgtEl>
                                        <p:attrNameLst>
                                          <p:attrName>style.visibility</p:attrName>
                                        </p:attrNameLst>
                                      </p:cBhvr>
                                      <p:to>
                                        <p:strVal val="visible"/>
                                      </p:to>
                                    </p:set>
                                    <p:animEffect transition="in" filter="fade">
                                      <p:cBhvr>
                                        <p:cTn id="62" dur="500"/>
                                        <p:tgtEl>
                                          <p:spTgt spid="5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fade">
                                      <p:cBhvr>
                                        <p:cTn id="67" dur="500"/>
                                        <p:tgtEl>
                                          <p:spTgt spid="5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6"/>
                                        </p:tgtEl>
                                        <p:attrNameLst>
                                          <p:attrName>style.visibility</p:attrName>
                                        </p:attrNameLst>
                                      </p:cBhvr>
                                      <p:to>
                                        <p:strVal val="visible"/>
                                      </p:to>
                                    </p:set>
                                    <p:animEffect transition="in" filter="fade">
                                      <p:cBhvr>
                                        <p:cTn id="72" dur="500"/>
                                        <p:tgtEl>
                                          <p:spTgt spid="5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80"/>
                                        </p:tgtEl>
                                        <p:attrNameLst>
                                          <p:attrName>style.visibility</p:attrName>
                                        </p:attrNameLst>
                                      </p:cBhvr>
                                      <p:to>
                                        <p:strVal val="visible"/>
                                      </p:to>
                                    </p:set>
                                    <p:animEffect transition="in" filter="fade">
                                      <p:cBhvr>
                                        <p:cTn id="77" dur="500"/>
                                        <p:tgtEl>
                                          <p:spTgt spid="8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57"/>
                                        </p:tgtEl>
                                        <p:attrNameLst>
                                          <p:attrName>style.visibility</p:attrName>
                                        </p:attrNameLst>
                                      </p:cBhvr>
                                      <p:to>
                                        <p:strVal val="visible"/>
                                      </p:to>
                                    </p:set>
                                    <p:animEffect transition="in" filter="fade">
                                      <p:cBhvr>
                                        <p:cTn id="82" dur="500"/>
                                        <p:tgtEl>
                                          <p:spTgt spid="57"/>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58"/>
                                        </p:tgtEl>
                                        <p:attrNameLst>
                                          <p:attrName>style.visibility</p:attrName>
                                        </p:attrNameLst>
                                      </p:cBhvr>
                                      <p:to>
                                        <p:strVal val="visible"/>
                                      </p:to>
                                    </p:set>
                                    <p:animEffect transition="in" filter="fade">
                                      <p:cBhvr>
                                        <p:cTn id="87" dur="500"/>
                                        <p:tgtEl>
                                          <p:spTgt spid="58"/>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61"/>
                                        </p:tgtEl>
                                        <p:attrNameLst>
                                          <p:attrName>style.visibility</p:attrName>
                                        </p:attrNameLst>
                                      </p:cBhvr>
                                      <p:to>
                                        <p:strVal val="visible"/>
                                      </p:to>
                                    </p:set>
                                    <p:animEffect transition="in" filter="fade">
                                      <p:cBhvr>
                                        <p:cTn id="92" dur="500"/>
                                        <p:tgtEl>
                                          <p:spTgt spid="61"/>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68"/>
                                        </p:tgtEl>
                                        <p:attrNameLst>
                                          <p:attrName>style.visibility</p:attrName>
                                        </p:attrNameLst>
                                      </p:cBhvr>
                                      <p:to>
                                        <p:strVal val="visible"/>
                                      </p:to>
                                    </p:set>
                                    <p:animEffect transition="in" filter="fade">
                                      <p:cBhvr>
                                        <p:cTn id="97" dur="500"/>
                                        <p:tgtEl>
                                          <p:spTgt spid="68"/>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88"/>
                                        </p:tgtEl>
                                        <p:attrNameLst>
                                          <p:attrName>style.visibility</p:attrName>
                                        </p:attrNameLst>
                                      </p:cBhvr>
                                      <p:to>
                                        <p:strVal val="visible"/>
                                      </p:to>
                                    </p:set>
                                    <p:animEffect transition="in" filter="fade">
                                      <p:cBhvr>
                                        <p:cTn id="102" dur="500"/>
                                        <p:tgtEl>
                                          <p:spTgt spid="88"/>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89"/>
                                        </p:tgtEl>
                                        <p:attrNameLst>
                                          <p:attrName>style.visibility</p:attrName>
                                        </p:attrNameLst>
                                      </p:cBhvr>
                                      <p:to>
                                        <p:strVal val="visible"/>
                                      </p:to>
                                    </p:set>
                                    <p:animEffect transition="in" filter="fade">
                                      <p:cBhvr>
                                        <p:cTn id="107" dur="500"/>
                                        <p:tgtEl>
                                          <p:spTgt spid="89"/>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93"/>
                                        </p:tgtEl>
                                        <p:attrNameLst>
                                          <p:attrName>style.visibility</p:attrName>
                                        </p:attrNameLst>
                                      </p:cBhvr>
                                      <p:to>
                                        <p:strVal val="visible"/>
                                      </p:to>
                                    </p:set>
                                    <p:animEffect transition="in" filter="fade">
                                      <p:cBhvr>
                                        <p:cTn id="112"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p:bldP spid="57" grpId="0"/>
      <p:bldP spid="61" grpId="0"/>
      <p:bldP spid="62" grpId="0" animBg="1"/>
      <p:bldP spid="63" grpId="0" animBg="1"/>
      <p:bldP spid="70" grpId="0"/>
      <p:bldP spid="75" grpId="0"/>
      <p:bldP spid="53" grpId="0"/>
      <p:bldP spid="77" grpId="0"/>
      <p:bldP spid="64" grpId="0"/>
      <p:bldP spid="65" grpId="0"/>
      <p:bldP spid="68" grpId="0"/>
      <p:bldP spid="79" grpId="0"/>
      <p:bldP spid="9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98" y="0"/>
            <a:ext cx="2189040" cy="507821"/>
          </a:xfrm>
        </p:spPr>
        <p:txBody>
          <a:bodyPr>
            <a:normAutofit/>
          </a:bodyPr>
          <a:lstStyle/>
          <a:p>
            <a:r>
              <a:rPr lang="en-IN" sz="1600" b="1" u="sng"/>
              <a:t>Logic diagram for TMOD</a:t>
            </a:r>
          </a:p>
        </p:txBody>
      </p:sp>
      <p:sp>
        <p:nvSpPr>
          <p:cNvPr id="4" name="Rectangle 3"/>
          <p:cNvSpPr/>
          <p:nvPr/>
        </p:nvSpPr>
        <p:spPr>
          <a:xfrm>
            <a:off x="1174170" y="1733876"/>
            <a:ext cx="955964" cy="72876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a:solidFill>
                  <a:schemeClr val="tx1"/>
                </a:solidFill>
              </a:rPr>
              <a:t>fOX</a:t>
            </a:r>
          </a:p>
        </p:txBody>
      </p:sp>
      <p:sp>
        <p:nvSpPr>
          <p:cNvPr id="5" name="Rectangle 4"/>
          <p:cNvSpPr/>
          <p:nvPr/>
        </p:nvSpPr>
        <p:spPr>
          <a:xfrm>
            <a:off x="2888670" y="1733876"/>
            <a:ext cx="955964" cy="7852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a:solidFill>
                  <a:schemeClr val="tx1"/>
                </a:solidFill>
              </a:rPr>
              <a:t>Divide by 12</a:t>
            </a:r>
          </a:p>
        </p:txBody>
      </p:sp>
      <p:cxnSp>
        <p:nvCxnSpPr>
          <p:cNvPr id="7" name="Straight Connector 6"/>
          <p:cNvCxnSpPr>
            <a:stCxn id="5" idx="3"/>
          </p:cNvCxnSpPr>
          <p:nvPr/>
        </p:nvCxnSpPr>
        <p:spPr>
          <a:xfrm flipV="1">
            <a:off x="3844634" y="2123861"/>
            <a:ext cx="613064" cy="26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flipV="1">
            <a:off x="4454234" y="2123861"/>
            <a:ext cx="1" cy="8063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flipV="1">
            <a:off x="4454234" y="3434975"/>
            <a:ext cx="1" cy="388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080652" y="3804165"/>
            <a:ext cx="3373583"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080652" y="4573090"/>
            <a:ext cx="3373583"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Flowchart: Delay 15"/>
          <p:cNvSpPr/>
          <p:nvPr/>
        </p:nvSpPr>
        <p:spPr>
          <a:xfrm>
            <a:off x="4454235" y="4435838"/>
            <a:ext cx="800100" cy="820882"/>
          </a:xfrm>
          <a:prstGeom prst="flowChartDelay">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Straight Connector 16"/>
          <p:cNvCxnSpPr/>
          <p:nvPr/>
        </p:nvCxnSpPr>
        <p:spPr>
          <a:xfrm>
            <a:off x="3740725" y="5130086"/>
            <a:ext cx="71350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740724" y="5120787"/>
            <a:ext cx="1" cy="5186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106880" y="5639461"/>
            <a:ext cx="64888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1589820" y="5120787"/>
            <a:ext cx="1534389" cy="1206163"/>
            <a:chOff x="7609611" y="2835901"/>
            <a:chExt cx="1534389" cy="1206163"/>
          </a:xfrm>
        </p:grpSpPr>
        <p:sp>
          <p:nvSpPr>
            <p:cNvPr id="23" name="Arc 22"/>
            <p:cNvSpPr/>
            <p:nvPr/>
          </p:nvSpPr>
          <p:spPr>
            <a:xfrm rot="20354366">
              <a:off x="8167255" y="3065318"/>
              <a:ext cx="976745" cy="976746"/>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4" name="Arc 23"/>
            <p:cNvSpPr/>
            <p:nvPr/>
          </p:nvSpPr>
          <p:spPr>
            <a:xfrm rot="5555615">
              <a:off x="8119584" y="2835901"/>
              <a:ext cx="976745" cy="976746"/>
            </a:xfrm>
            <a:prstGeom prst="arc">
              <a:avLst>
                <a:gd name="adj1" fmla="val 16200000"/>
                <a:gd name="adj2" fmla="val 1079146"/>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Arc 24"/>
            <p:cNvSpPr/>
            <p:nvPr/>
          </p:nvSpPr>
          <p:spPr>
            <a:xfrm rot="2918259">
              <a:off x="7609611" y="2934719"/>
              <a:ext cx="976745" cy="976746"/>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cxnSp>
        <p:nvCxnSpPr>
          <p:cNvPr id="27" name="Straight Connector 26"/>
          <p:cNvCxnSpPr/>
          <p:nvPr/>
        </p:nvCxnSpPr>
        <p:spPr>
          <a:xfrm>
            <a:off x="1892886" y="5484027"/>
            <a:ext cx="63272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1467571" y="5342015"/>
            <a:ext cx="415637" cy="270164"/>
            <a:chOff x="7796647" y="3564518"/>
            <a:chExt cx="415637" cy="270164"/>
          </a:xfrm>
          <a:noFill/>
        </p:grpSpPr>
        <p:sp>
          <p:nvSpPr>
            <p:cNvPr id="29" name="Isosceles Triangle 28"/>
            <p:cNvSpPr/>
            <p:nvPr/>
          </p:nvSpPr>
          <p:spPr>
            <a:xfrm rot="5400000">
              <a:off x="7807038" y="3554127"/>
              <a:ext cx="270164" cy="290946"/>
            </a:xfrm>
            <a:prstGeom prst="triangl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Flowchart: Connector 29"/>
            <p:cNvSpPr/>
            <p:nvPr/>
          </p:nvSpPr>
          <p:spPr>
            <a:xfrm>
              <a:off x="8087593" y="3658473"/>
              <a:ext cx="124691" cy="103473"/>
            </a:xfrm>
            <a:prstGeom prst="flowChartConnector">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32" name="Straight Connector 31"/>
          <p:cNvCxnSpPr/>
          <p:nvPr/>
        </p:nvCxnSpPr>
        <p:spPr>
          <a:xfrm>
            <a:off x="834846" y="5484027"/>
            <a:ext cx="63272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892886" y="5948154"/>
            <a:ext cx="6084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1889448" y="5936791"/>
            <a:ext cx="1" cy="5186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34846" y="6455465"/>
            <a:ext cx="106964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Flowchart: Connector 44"/>
          <p:cNvSpPr/>
          <p:nvPr/>
        </p:nvSpPr>
        <p:spPr>
          <a:xfrm>
            <a:off x="4412417" y="2919654"/>
            <a:ext cx="83634" cy="82255"/>
          </a:xfrm>
          <a:prstGeom prst="flowChartConnector">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Flowchart: Connector 45"/>
          <p:cNvSpPr/>
          <p:nvPr/>
        </p:nvSpPr>
        <p:spPr>
          <a:xfrm>
            <a:off x="4412417" y="3350551"/>
            <a:ext cx="83634" cy="82255"/>
          </a:xfrm>
          <a:prstGeom prst="flowChartConnector">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8" name="Straight Connector 47"/>
          <p:cNvCxnSpPr/>
          <p:nvPr/>
        </p:nvCxnSpPr>
        <p:spPr>
          <a:xfrm>
            <a:off x="4097479" y="2971605"/>
            <a:ext cx="296141" cy="2136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393620" y="3184922"/>
            <a:ext cx="195522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6348843" y="2930236"/>
            <a:ext cx="213014" cy="2547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6561856" y="3325107"/>
            <a:ext cx="1" cy="15211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5254335" y="4846278"/>
            <a:ext cx="130752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Flowchart: Connector 58"/>
          <p:cNvSpPr/>
          <p:nvPr/>
        </p:nvSpPr>
        <p:spPr>
          <a:xfrm>
            <a:off x="6520039" y="3240683"/>
            <a:ext cx="83634" cy="82255"/>
          </a:xfrm>
          <a:prstGeom prst="flowChartConnector">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6" name="Straight Connector 65"/>
          <p:cNvCxnSpPr/>
          <p:nvPr/>
        </p:nvCxnSpPr>
        <p:spPr>
          <a:xfrm>
            <a:off x="6717720" y="3155589"/>
            <a:ext cx="195522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8672943" y="2942136"/>
            <a:ext cx="2556671" cy="369332"/>
          </a:xfrm>
          <a:prstGeom prst="rect">
            <a:avLst/>
          </a:prstGeom>
        </p:spPr>
        <p:txBody>
          <a:bodyPr wrap="square">
            <a:spAutoFit/>
          </a:bodyPr>
          <a:lstStyle/>
          <a:p>
            <a:r>
              <a:rPr lang="en-IN" b="1" err="1">
                <a:solidFill>
                  <a:srgbClr val="FF0000"/>
                </a:solidFill>
                <a:effectLst>
                  <a:outerShdw blurRad="38100" dist="38100" dir="2700000" algn="tl">
                    <a:srgbClr val="000000">
                      <a:alpha val="43137"/>
                    </a:srgbClr>
                  </a:outerShdw>
                </a:effectLst>
              </a:rPr>
              <a:t>Clk</a:t>
            </a:r>
            <a:r>
              <a:rPr lang="en-IN" b="1">
                <a:solidFill>
                  <a:srgbClr val="FF0000"/>
                </a:solidFill>
                <a:effectLst>
                  <a:outerShdw blurRad="38100" dist="38100" dir="2700000" algn="tl">
                    <a:srgbClr val="000000">
                      <a:alpha val="43137"/>
                    </a:srgbClr>
                  </a:outerShdw>
                </a:effectLst>
              </a:rPr>
              <a:t> to counting stage</a:t>
            </a:r>
            <a:endParaRPr lang="en-IN"/>
          </a:p>
        </p:txBody>
      </p:sp>
      <p:sp>
        <p:nvSpPr>
          <p:cNvPr id="68" name="Rectangle 67"/>
          <p:cNvSpPr/>
          <p:nvPr/>
        </p:nvSpPr>
        <p:spPr>
          <a:xfrm>
            <a:off x="6717720" y="3207012"/>
            <a:ext cx="474518"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1</a:t>
            </a:r>
            <a:endParaRPr lang="en-IN"/>
          </a:p>
        </p:txBody>
      </p:sp>
      <p:cxnSp>
        <p:nvCxnSpPr>
          <p:cNvPr id="69" name="Straight Arrow Connector 68"/>
          <p:cNvCxnSpPr/>
          <p:nvPr/>
        </p:nvCxnSpPr>
        <p:spPr>
          <a:xfrm flipH="1">
            <a:off x="4840430" y="1733876"/>
            <a:ext cx="13855" cy="12269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4854285" y="2169579"/>
            <a:ext cx="2556671"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Internal</a:t>
            </a:r>
            <a:endParaRPr lang="en-IN"/>
          </a:p>
        </p:txBody>
      </p:sp>
      <p:sp>
        <p:nvSpPr>
          <p:cNvPr id="74" name="Rectangle 73"/>
          <p:cNvSpPr/>
          <p:nvPr/>
        </p:nvSpPr>
        <p:spPr>
          <a:xfrm>
            <a:off x="2088316" y="3769181"/>
            <a:ext cx="2556671"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External</a:t>
            </a:r>
            <a:endParaRPr lang="en-IN"/>
          </a:p>
        </p:txBody>
      </p:sp>
      <p:sp>
        <p:nvSpPr>
          <p:cNvPr id="75" name="Rectangle 74"/>
          <p:cNvSpPr/>
          <p:nvPr/>
        </p:nvSpPr>
        <p:spPr>
          <a:xfrm>
            <a:off x="4055915" y="3329527"/>
            <a:ext cx="474518"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C</a:t>
            </a:r>
            <a:endParaRPr lang="en-IN"/>
          </a:p>
        </p:txBody>
      </p:sp>
      <p:sp>
        <p:nvSpPr>
          <p:cNvPr id="76" name="Rectangle 75"/>
          <p:cNvSpPr/>
          <p:nvPr/>
        </p:nvSpPr>
        <p:spPr>
          <a:xfrm>
            <a:off x="4021533" y="2433523"/>
            <a:ext cx="474518"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T</a:t>
            </a:r>
            <a:endParaRPr lang="en-IN"/>
          </a:p>
        </p:txBody>
      </p:sp>
      <p:sp>
        <p:nvSpPr>
          <p:cNvPr id="77" name="Rectangle 76"/>
          <p:cNvSpPr/>
          <p:nvPr/>
        </p:nvSpPr>
        <p:spPr>
          <a:xfrm>
            <a:off x="3450772" y="2805889"/>
            <a:ext cx="643244"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C/T</a:t>
            </a:r>
            <a:endParaRPr lang="en-IN"/>
          </a:p>
        </p:txBody>
      </p:sp>
      <p:sp>
        <p:nvSpPr>
          <p:cNvPr id="78" name="Rectangle 77"/>
          <p:cNvSpPr/>
          <p:nvPr/>
        </p:nvSpPr>
        <p:spPr>
          <a:xfrm>
            <a:off x="1959527" y="3378772"/>
            <a:ext cx="2556671"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T1 or T0 Pin</a:t>
            </a:r>
            <a:endParaRPr lang="en-IN"/>
          </a:p>
        </p:txBody>
      </p:sp>
      <p:sp>
        <p:nvSpPr>
          <p:cNvPr id="79" name="Rectangle 78"/>
          <p:cNvSpPr/>
          <p:nvPr/>
        </p:nvSpPr>
        <p:spPr>
          <a:xfrm>
            <a:off x="5254335" y="4846219"/>
            <a:ext cx="474518"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1</a:t>
            </a:r>
            <a:endParaRPr lang="en-IN"/>
          </a:p>
        </p:txBody>
      </p:sp>
      <p:sp>
        <p:nvSpPr>
          <p:cNvPr id="80" name="Rectangle 79"/>
          <p:cNvSpPr/>
          <p:nvPr/>
        </p:nvSpPr>
        <p:spPr>
          <a:xfrm>
            <a:off x="4094016" y="4225531"/>
            <a:ext cx="474518"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1</a:t>
            </a:r>
            <a:endParaRPr lang="en-IN"/>
          </a:p>
        </p:txBody>
      </p:sp>
      <p:sp>
        <p:nvSpPr>
          <p:cNvPr id="81" name="Rectangle 80"/>
          <p:cNvSpPr/>
          <p:nvPr/>
        </p:nvSpPr>
        <p:spPr>
          <a:xfrm>
            <a:off x="4151166" y="5157349"/>
            <a:ext cx="474518"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1</a:t>
            </a:r>
            <a:endParaRPr lang="en-IN"/>
          </a:p>
        </p:txBody>
      </p:sp>
      <p:sp>
        <p:nvSpPr>
          <p:cNvPr id="82" name="Rectangle 81"/>
          <p:cNvSpPr/>
          <p:nvPr/>
        </p:nvSpPr>
        <p:spPr>
          <a:xfrm>
            <a:off x="2069013" y="4227660"/>
            <a:ext cx="2556671"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TR1 or TR0 </a:t>
            </a:r>
            <a:endParaRPr lang="en-IN"/>
          </a:p>
        </p:txBody>
      </p:sp>
      <p:sp>
        <p:nvSpPr>
          <p:cNvPr id="83" name="Rectangle 82"/>
          <p:cNvSpPr/>
          <p:nvPr/>
        </p:nvSpPr>
        <p:spPr>
          <a:xfrm>
            <a:off x="214812" y="5281265"/>
            <a:ext cx="746278"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Gate</a:t>
            </a:r>
            <a:endParaRPr lang="en-IN"/>
          </a:p>
        </p:txBody>
      </p:sp>
      <p:cxnSp>
        <p:nvCxnSpPr>
          <p:cNvPr id="84" name="Straight Arrow Connector 83"/>
          <p:cNvCxnSpPr/>
          <p:nvPr/>
        </p:nvCxnSpPr>
        <p:spPr>
          <a:xfrm flipV="1">
            <a:off x="3098138" y="3960039"/>
            <a:ext cx="1160654" cy="2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3015011" y="5673066"/>
            <a:ext cx="474518"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1</a:t>
            </a:r>
            <a:endParaRPr lang="en-IN"/>
          </a:p>
        </p:txBody>
      </p:sp>
      <p:sp>
        <p:nvSpPr>
          <p:cNvPr id="88" name="Rectangle 87"/>
          <p:cNvSpPr/>
          <p:nvPr/>
        </p:nvSpPr>
        <p:spPr>
          <a:xfrm>
            <a:off x="883944" y="5085588"/>
            <a:ext cx="255243"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1</a:t>
            </a:r>
            <a:endParaRPr lang="en-IN"/>
          </a:p>
        </p:txBody>
      </p:sp>
      <p:sp>
        <p:nvSpPr>
          <p:cNvPr id="89" name="Rectangle 88"/>
          <p:cNvSpPr/>
          <p:nvPr/>
        </p:nvSpPr>
        <p:spPr>
          <a:xfrm>
            <a:off x="1836336" y="5074225"/>
            <a:ext cx="474518"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0</a:t>
            </a:r>
            <a:endParaRPr lang="en-IN"/>
          </a:p>
        </p:txBody>
      </p:sp>
      <p:sp>
        <p:nvSpPr>
          <p:cNvPr id="90" name="Rectangle 89"/>
          <p:cNvSpPr/>
          <p:nvPr/>
        </p:nvSpPr>
        <p:spPr>
          <a:xfrm>
            <a:off x="-40499" y="6210298"/>
            <a:ext cx="1206258" cy="646331"/>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INTX for timer</a:t>
            </a:r>
            <a:endParaRPr lang="en-IN"/>
          </a:p>
        </p:txBody>
      </p:sp>
      <p:cxnSp>
        <p:nvCxnSpPr>
          <p:cNvPr id="91" name="Straight Connector 90"/>
          <p:cNvCxnSpPr/>
          <p:nvPr/>
        </p:nvCxnSpPr>
        <p:spPr>
          <a:xfrm flipV="1">
            <a:off x="2140133" y="2112527"/>
            <a:ext cx="745465" cy="113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125947" y="4958099"/>
            <a:ext cx="5726236" cy="646331"/>
          </a:xfrm>
          <a:prstGeom prst="rect">
            <a:avLst/>
          </a:prstGeom>
        </p:spPr>
        <p:txBody>
          <a:bodyPr wrap="square">
            <a:spAutoFit/>
          </a:bodyPr>
          <a:lstStyle/>
          <a:p>
            <a:r>
              <a:rPr lang="en-IN" b="1">
                <a:effectLst>
                  <a:outerShdw blurRad="38100" dist="38100" dir="2700000" algn="tl">
                    <a:srgbClr val="000000">
                      <a:alpha val="43137"/>
                    </a:srgbClr>
                  </a:outerShdw>
                </a:effectLst>
              </a:rPr>
              <a:t>When both input 1 then only output is 1 , if any </a:t>
            </a:r>
            <a:r>
              <a:rPr lang="en-IN" b="1" err="1">
                <a:effectLst>
                  <a:outerShdw blurRad="38100" dist="38100" dir="2700000" algn="tl">
                    <a:srgbClr val="000000">
                      <a:alpha val="43137"/>
                    </a:srgbClr>
                  </a:outerShdw>
                </a:effectLst>
              </a:rPr>
              <a:t>i</a:t>
            </a:r>
            <a:r>
              <a:rPr lang="en-IN" b="1">
                <a:effectLst>
                  <a:outerShdw blurRad="38100" dist="38100" dir="2700000" algn="tl">
                    <a:srgbClr val="000000">
                      <a:alpha val="43137"/>
                    </a:srgbClr>
                  </a:outerShdw>
                </a:effectLst>
              </a:rPr>
              <a:t>/p 0 then o/p is 0</a:t>
            </a:r>
            <a:endParaRPr lang="en-IN"/>
          </a:p>
        </p:txBody>
      </p:sp>
      <p:sp>
        <p:nvSpPr>
          <p:cNvPr id="96" name="Rectangle 95"/>
          <p:cNvSpPr/>
          <p:nvPr/>
        </p:nvSpPr>
        <p:spPr>
          <a:xfrm>
            <a:off x="5934437" y="1685676"/>
            <a:ext cx="2806559" cy="923330"/>
          </a:xfrm>
          <a:prstGeom prst="rect">
            <a:avLst/>
          </a:prstGeom>
        </p:spPr>
        <p:txBody>
          <a:bodyPr wrap="square">
            <a:spAutoFit/>
          </a:bodyPr>
          <a:lstStyle/>
          <a:p>
            <a:r>
              <a:rPr lang="en-IN" b="1">
                <a:effectLst>
                  <a:outerShdw blurRad="38100" dist="38100" dir="2700000" algn="tl">
                    <a:srgbClr val="000000">
                      <a:alpha val="43137"/>
                    </a:srgbClr>
                  </a:outerShdw>
                </a:effectLst>
              </a:rPr>
              <a:t>To transfer clock to counting this line should be enable by passing </a:t>
            </a:r>
            <a:endParaRPr lang="en-IN"/>
          </a:p>
        </p:txBody>
      </p:sp>
      <p:cxnSp>
        <p:nvCxnSpPr>
          <p:cNvPr id="97" name="Straight Arrow Connector 96"/>
          <p:cNvCxnSpPr>
            <a:cxnSpLocks/>
          </p:cNvCxnSpPr>
          <p:nvPr/>
        </p:nvCxnSpPr>
        <p:spPr>
          <a:xfrm flipH="1">
            <a:off x="6887693" y="2538911"/>
            <a:ext cx="290692" cy="5657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4573221" y="3930844"/>
            <a:ext cx="2380535" cy="523220"/>
          </a:xfrm>
          <a:prstGeom prst="rect">
            <a:avLst/>
          </a:prstGeom>
        </p:spPr>
        <p:txBody>
          <a:bodyPr wrap="square">
            <a:spAutoFit/>
          </a:bodyPr>
          <a:lstStyle/>
          <a:p>
            <a:r>
              <a:rPr lang="en-IN" sz="1400" b="1">
                <a:effectLst>
                  <a:outerShdw blurRad="38100" dist="38100" dir="2700000" algn="tl">
                    <a:srgbClr val="000000">
                      <a:alpha val="43137"/>
                    </a:srgbClr>
                  </a:outerShdw>
                </a:effectLst>
              </a:rPr>
              <a:t>Necessary has to 1</a:t>
            </a:r>
          </a:p>
          <a:p>
            <a:r>
              <a:rPr lang="en-IN" sz="1400" b="1" err="1">
                <a:effectLst>
                  <a:outerShdw blurRad="38100" dist="38100" dir="2700000" algn="tl">
                    <a:srgbClr val="000000">
                      <a:alpha val="43137"/>
                    </a:srgbClr>
                  </a:outerShdw>
                </a:effectLst>
              </a:rPr>
              <a:t>Bcz</a:t>
            </a:r>
            <a:r>
              <a:rPr lang="en-IN" sz="1400" b="1">
                <a:effectLst>
                  <a:outerShdw blurRad="38100" dist="38100" dir="2700000" algn="tl">
                    <a:srgbClr val="000000">
                      <a:alpha val="43137"/>
                    </a:srgbClr>
                  </a:outerShdw>
                </a:effectLst>
              </a:rPr>
              <a:t> S/W control primary</a:t>
            </a:r>
            <a:endParaRPr lang="en-IN" sz="1400"/>
          </a:p>
        </p:txBody>
      </p:sp>
      <p:sp>
        <p:nvSpPr>
          <p:cNvPr id="101" name="Rectangle 100"/>
          <p:cNvSpPr/>
          <p:nvPr/>
        </p:nvSpPr>
        <p:spPr>
          <a:xfrm>
            <a:off x="3882753" y="5609160"/>
            <a:ext cx="2444994" cy="369332"/>
          </a:xfrm>
          <a:prstGeom prst="rect">
            <a:avLst/>
          </a:prstGeom>
        </p:spPr>
        <p:txBody>
          <a:bodyPr wrap="square">
            <a:spAutoFit/>
          </a:bodyPr>
          <a:lstStyle/>
          <a:p>
            <a:r>
              <a:rPr lang="en-IN" b="1">
                <a:effectLst>
                  <a:outerShdw blurRad="38100" dist="38100" dir="2700000" algn="tl">
                    <a:srgbClr val="000000">
                      <a:alpha val="43137"/>
                    </a:srgbClr>
                  </a:outerShdw>
                </a:effectLst>
              </a:rPr>
              <a:t>One </a:t>
            </a:r>
            <a:r>
              <a:rPr lang="en-IN" b="1" err="1">
                <a:effectLst>
                  <a:outerShdw blurRad="38100" dist="38100" dir="2700000" algn="tl">
                    <a:srgbClr val="000000">
                      <a:alpha val="43137"/>
                    </a:srgbClr>
                  </a:outerShdw>
                </a:effectLst>
              </a:rPr>
              <a:t>i</a:t>
            </a:r>
            <a:r>
              <a:rPr lang="en-IN" b="1">
                <a:effectLst>
                  <a:outerShdw blurRad="38100" dist="38100" dir="2700000" algn="tl">
                    <a:srgbClr val="000000">
                      <a:alpha val="43137"/>
                    </a:srgbClr>
                  </a:outerShdw>
                </a:effectLst>
              </a:rPr>
              <a:t>/p is not sufficient </a:t>
            </a:r>
            <a:endParaRPr lang="en-IN"/>
          </a:p>
        </p:txBody>
      </p:sp>
      <p:sp>
        <p:nvSpPr>
          <p:cNvPr id="102" name="Rectangle 101"/>
          <p:cNvSpPr/>
          <p:nvPr/>
        </p:nvSpPr>
        <p:spPr>
          <a:xfrm>
            <a:off x="2797923" y="6090391"/>
            <a:ext cx="5726236" cy="369332"/>
          </a:xfrm>
          <a:prstGeom prst="rect">
            <a:avLst/>
          </a:prstGeom>
        </p:spPr>
        <p:txBody>
          <a:bodyPr wrap="square">
            <a:spAutoFit/>
          </a:bodyPr>
          <a:lstStyle/>
          <a:p>
            <a:r>
              <a:rPr lang="en-IN" b="1">
                <a:effectLst>
                  <a:outerShdw blurRad="38100" dist="38100" dir="2700000" algn="tl">
                    <a:srgbClr val="000000">
                      <a:alpha val="43137"/>
                    </a:srgbClr>
                  </a:outerShdw>
                </a:effectLst>
              </a:rPr>
              <a:t>When something 1 then output is 1 , both </a:t>
            </a:r>
            <a:r>
              <a:rPr lang="en-IN" b="1" err="1">
                <a:effectLst>
                  <a:outerShdw blurRad="38100" dist="38100" dir="2700000" algn="tl">
                    <a:srgbClr val="000000">
                      <a:alpha val="43137"/>
                    </a:srgbClr>
                  </a:outerShdw>
                </a:effectLst>
              </a:rPr>
              <a:t>i</a:t>
            </a:r>
            <a:r>
              <a:rPr lang="en-IN" b="1">
                <a:effectLst>
                  <a:outerShdw blurRad="38100" dist="38100" dir="2700000" algn="tl">
                    <a:srgbClr val="000000">
                      <a:alpha val="43137"/>
                    </a:srgbClr>
                  </a:outerShdw>
                </a:effectLst>
              </a:rPr>
              <a:t>/p cannot be o</a:t>
            </a:r>
            <a:endParaRPr lang="en-IN"/>
          </a:p>
        </p:txBody>
      </p:sp>
      <p:sp>
        <p:nvSpPr>
          <p:cNvPr id="103" name="Rectangle 102"/>
          <p:cNvSpPr/>
          <p:nvPr/>
        </p:nvSpPr>
        <p:spPr>
          <a:xfrm>
            <a:off x="1882405" y="6476247"/>
            <a:ext cx="4637634" cy="369332"/>
          </a:xfrm>
          <a:prstGeom prst="rect">
            <a:avLst/>
          </a:prstGeom>
        </p:spPr>
        <p:txBody>
          <a:bodyPr wrap="square">
            <a:spAutoFit/>
          </a:bodyPr>
          <a:lstStyle/>
          <a:p>
            <a:r>
              <a:rPr lang="en-IN" b="1">
                <a:effectLst>
                  <a:outerShdw blurRad="38100" dist="38100" dir="2700000" algn="tl">
                    <a:srgbClr val="000000">
                      <a:alpha val="43137"/>
                    </a:srgbClr>
                  </a:outerShdw>
                </a:effectLst>
              </a:rPr>
              <a:t>If o/p of gate is 0 then another </a:t>
            </a:r>
            <a:r>
              <a:rPr lang="en-IN" b="1" err="1">
                <a:effectLst>
                  <a:outerShdw blurRad="38100" dist="38100" dir="2700000" algn="tl">
                    <a:srgbClr val="000000">
                      <a:alpha val="43137"/>
                    </a:srgbClr>
                  </a:outerShdw>
                </a:effectLst>
              </a:rPr>
              <a:t>i</a:t>
            </a:r>
            <a:r>
              <a:rPr lang="en-IN" b="1">
                <a:effectLst>
                  <a:outerShdw blurRad="38100" dist="38100" dir="2700000" algn="tl">
                    <a:srgbClr val="000000">
                      <a:alpha val="43137"/>
                    </a:srgbClr>
                  </a:outerShdw>
                </a:effectLst>
              </a:rPr>
              <a:t>/p has to be 1</a:t>
            </a:r>
            <a:endParaRPr lang="en-IN"/>
          </a:p>
        </p:txBody>
      </p:sp>
      <p:sp>
        <p:nvSpPr>
          <p:cNvPr id="104" name="Rectangle 103"/>
          <p:cNvSpPr/>
          <p:nvPr/>
        </p:nvSpPr>
        <p:spPr>
          <a:xfrm>
            <a:off x="1904491" y="6020697"/>
            <a:ext cx="474518"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1</a:t>
            </a:r>
            <a:endParaRPr lang="en-IN"/>
          </a:p>
        </p:txBody>
      </p:sp>
      <p:grpSp>
        <p:nvGrpSpPr>
          <p:cNvPr id="150" name="Group 149"/>
          <p:cNvGrpSpPr/>
          <p:nvPr/>
        </p:nvGrpSpPr>
        <p:grpSpPr>
          <a:xfrm>
            <a:off x="8598132" y="62770"/>
            <a:ext cx="3422694" cy="2772640"/>
            <a:chOff x="7539665" y="776797"/>
            <a:chExt cx="5012279" cy="3356980"/>
          </a:xfrm>
        </p:grpSpPr>
        <p:sp>
          <p:nvSpPr>
            <p:cNvPr id="105" name="Rectangle 104"/>
            <p:cNvSpPr/>
            <p:nvPr/>
          </p:nvSpPr>
          <p:spPr>
            <a:xfrm>
              <a:off x="8376774" y="1042988"/>
              <a:ext cx="1677751" cy="3090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6" name="Group 105"/>
            <p:cNvGrpSpPr/>
            <p:nvPr/>
          </p:nvGrpSpPr>
          <p:grpSpPr>
            <a:xfrm>
              <a:off x="7539665" y="1244662"/>
              <a:ext cx="837109" cy="914400"/>
              <a:chOff x="2591891" y="762000"/>
              <a:chExt cx="837109" cy="914400"/>
            </a:xfrm>
          </p:grpSpPr>
          <p:grpSp>
            <p:nvGrpSpPr>
              <p:cNvPr id="107" name="Group 106"/>
              <p:cNvGrpSpPr/>
              <p:nvPr/>
            </p:nvGrpSpPr>
            <p:grpSpPr>
              <a:xfrm>
                <a:off x="2591891" y="986671"/>
                <a:ext cx="647700" cy="381000"/>
                <a:chOff x="228600" y="1524000"/>
                <a:chExt cx="647700" cy="381000"/>
              </a:xfrm>
            </p:grpSpPr>
            <p:sp>
              <p:nvSpPr>
                <p:cNvPr id="112" name="Rectangle 111"/>
                <p:cNvSpPr/>
                <p:nvPr/>
              </p:nvSpPr>
              <p:spPr>
                <a:xfrm>
                  <a:off x="304800" y="1638078"/>
                  <a:ext cx="533400" cy="19072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3" name="Straight Connector 112"/>
                <p:cNvCxnSpPr/>
                <p:nvPr/>
              </p:nvCxnSpPr>
              <p:spPr>
                <a:xfrm>
                  <a:off x="266700" y="1905000"/>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28600" y="1524000"/>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8" name="Straight Connector 107"/>
              <p:cNvCxnSpPr/>
              <p:nvPr/>
            </p:nvCxnSpPr>
            <p:spPr>
              <a:xfrm>
                <a:off x="2896691" y="1367671"/>
                <a:ext cx="0" cy="2837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2896691" y="1676400"/>
                <a:ext cx="5323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896690" y="762000"/>
                <a:ext cx="5323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896690" y="762000"/>
                <a:ext cx="0" cy="2246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5" name="Rectangle 114"/>
            <p:cNvSpPr/>
            <p:nvPr/>
          </p:nvSpPr>
          <p:spPr>
            <a:xfrm>
              <a:off x="7619321" y="867054"/>
              <a:ext cx="874148" cy="338554"/>
            </a:xfrm>
            <a:prstGeom prst="rect">
              <a:avLst/>
            </a:prstGeom>
          </p:spPr>
          <p:txBody>
            <a:bodyPr wrap="square">
              <a:spAutoFit/>
            </a:bodyPr>
            <a:lstStyle/>
            <a:p>
              <a:r>
                <a:rPr lang="en-US" sz="1600" b="1"/>
                <a:t>XTAL 1</a:t>
              </a:r>
            </a:p>
          </p:txBody>
        </p:sp>
        <p:sp>
          <p:nvSpPr>
            <p:cNvPr id="116" name="Rectangle 115"/>
            <p:cNvSpPr/>
            <p:nvPr/>
          </p:nvSpPr>
          <p:spPr>
            <a:xfrm>
              <a:off x="7617675" y="2149001"/>
              <a:ext cx="874148" cy="338554"/>
            </a:xfrm>
            <a:prstGeom prst="rect">
              <a:avLst/>
            </a:prstGeom>
          </p:spPr>
          <p:txBody>
            <a:bodyPr wrap="square">
              <a:spAutoFit/>
            </a:bodyPr>
            <a:lstStyle/>
            <a:p>
              <a:r>
                <a:rPr lang="en-US" sz="1600" b="1"/>
                <a:t>XTAL 2</a:t>
              </a:r>
            </a:p>
          </p:txBody>
        </p:sp>
        <p:cxnSp>
          <p:nvCxnSpPr>
            <p:cNvPr id="117" name="Straight Connector 116"/>
            <p:cNvCxnSpPr/>
            <p:nvPr/>
          </p:nvCxnSpPr>
          <p:spPr>
            <a:xfrm>
              <a:off x="8376773" y="1578744"/>
              <a:ext cx="5323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8909082" y="1578744"/>
              <a:ext cx="0" cy="2837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8642382" y="1870064"/>
              <a:ext cx="687314" cy="5282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a:solidFill>
                    <a:schemeClr val="tx1"/>
                  </a:solidFill>
                </a:rPr>
                <a:t>Divide by 12</a:t>
              </a:r>
            </a:p>
          </p:txBody>
        </p:sp>
        <p:cxnSp>
          <p:nvCxnSpPr>
            <p:cNvPr id="120" name="Straight Connector 119"/>
            <p:cNvCxnSpPr/>
            <p:nvPr/>
          </p:nvCxnSpPr>
          <p:spPr>
            <a:xfrm>
              <a:off x="8909082" y="2398299"/>
              <a:ext cx="0" cy="16016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8975404" y="2398299"/>
              <a:ext cx="0" cy="1601664"/>
            </a:xfrm>
            <a:prstGeom prst="line">
              <a:avLst/>
            </a:prstGeom>
            <a:ln w="1905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V="1">
              <a:off x="8997214" y="3261413"/>
              <a:ext cx="329128" cy="92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flipV="1">
              <a:off x="8972028" y="3688345"/>
              <a:ext cx="329128" cy="92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Rectangle 123"/>
            <p:cNvSpPr/>
            <p:nvPr/>
          </p:nvSpPr>
          <p:spPr>
            <a:xfrm>
              <a:off x="9318315" y="3092875"/>
              <a:ext cx="378797" cy="33707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a:solidFill>
                    <a:schemeClr val="tx1"/>
                  </a:solidFill>
                </a:rPr>
                <a:t>T0</a:t>
              </a:r>
            </a:p>
          </p:txBody>
        </p:sp>
        <p:sp>
          <p:nvSpPr>
            <p:cNvPr id="125" name="Rectangle 124"/>
            <p:cNvSpPr/>
            <p:nvPr/>
          </p:nvSpPr>
          <p:spPr>
            <a:xfrm>
              <a:off x="9304982" y="3533682"/>
              <a:ext cx="378797" cy="33707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a:solidFill>
                    <a:schemeClr val="tx1"/>
                  </a:solidFill>
                </a:rPr>
                <a:t>T1</a:t>
              </a:r>
            </a:p>
          </p:txBody>
        </p:sp>
        <p:cxnSp>
          <p:nvCxnSpPr>
            <p:cNvPr id="126" name="Straight Arrow Connector 125"/>
            <p:cNvCxnSpPr/>
            <p:nvPr/>
          </p:nvCxnSpPr>
          <p:spPr>
            <a:xfrm flipH="1" flipV="1">
              <a:off x="9697112" y="3258004"/>
              <a:ext cx="918693" cy="34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flipH="1" flipV="1">
              <a:off x="9697111" y="3688345"/>
              <a:ext cx="918693" cy="34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rot="16200000">
              <a:off x="8405513" y="3030252"/>
              <a:ext cx="681597" cy="307777"/>
            </a:xfrm>
            <a:prstGeom prst="rect">
              <a:avLst/>
            </a:prstGeom>
          </p:spPr>
          <p:txBody>
            <a:bodyPr wrap="none">
              <a:spAutoFit/>
            </a:bodyPr>
            <a:lstStyle/>
            <a:p>
              <a:r>
                <a:rPr lang="en-IN" sz="1400" b="1"/>
                <a:t>1 Mhz </a:t>
              </a:r>
              <a:endParaRPr lang="en-IN" sz="1400"/>
            </a:p>
          </p:txBody>
        </p:sp>
        <p:cxnSp>
          <p:nvCxnSpPr>
            <p:cNvPr id="129" name="Straight Arrow Connector 128"/>
            <p:cNvCxnSpPr>
              <a:cxnSpLocks/>
            </p:cNvCxnSpPr>
            <p:nvPr/>
          </p:nvCxnSpPr>
          <p:spPr>
            <a:xfrm flipH="1">
              <a:off x="9767223" y="1385027"/>
              <a:ext cx="861914" cy="333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flipH="1">
              <a:off x="10054526" y="1810314"/>
              <a:ext cx="561278"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1" name="Rectangle 130"/>
            <p:cNvSpPr/>
            <p:nvPr/>
          </p:nvSpPr>
          <p:spPr>
            <a:xfrm>
              <a:off x="10002549" y="926744"/>
              <a:ext cx="916559" cy="409905"/>
            </a:xfrm>
            <a:prstGeom prst="rect">
              <a:avLst/>
            </a:prstGeom>
          </p:spPr>
          <p:txBody>
            <a:bodyPr wrap="square">
              <a:spAutoFit/>
            </a:bodyPr>
            <a:lstStyle/>
            <a:p>
              <a:pPr algn="ctr"/>
              <a:r>
                <a:rPr lang="en-IN" sz="1600" b="1"/>
                <a:t>INT0</a:t>
              </a:r>
            </a:p>
          </p:txBody>
        </p:sp>
        <p:sp>
          <p:nvSpPr>
            <p:cNvPr id="132" name="Rectangle 131"/>
            <p:cNvSpPr/>
            <p:nvPr/>
          </p:nvSpPr>
          <p:spPr>
            <a:xfrm>
              <a:off x="10113206" y="1822063"/>
              <a:ext cx="1061260" cy="409905"/>
            </a:xfrm>
            <a:prstGeom prst="rect">
              <a:avLst/>
            </a:prstGeom>
          </p:spPr>
          <p:txBody>
            <a:bodyPr wrap="square">
              <a:spAutoFit/>
            </a:bodyPr>
            <a:lstStyle/>
            <a:p>
              <a:pPr algn="ctr"/>
              <a:r>
                <a:rPr lang="en-IN" sz="1600" b="1"/>
                <a:t>INT1</a:t>
              </a:r>
            </a:p>
          </p:txBody>
        </p:sp>
        <p:sp>
          <p:nvSpPr>
            <p:cNvPr id="133" name="Rectangle 132"/>
            <p:cNvSpPr/>
            <p:nvPr/>
          </p:nvSpPr>
          <p:spPr>
            <a:xfrm>
              <a:off x="10571077" y="3107949"/>
              <a:ext cx="415498" cy="369332"/>
            </a:xfrm>
            <a:prstGeom prst="rect">
              <a:avLst/>
            </a:prstGeom>
          </p:spPr>
          <p:txBody>
            <a:bodyPr wrap="none">
              <a:spAutoFit/>
            </a:bodyPr>
            <a:lstStyle/>
            <a:p>
              <a:pPr algn="ctr"/>
              <a:r>
                <a:rPr lang="en-IN" b="1"/>
                <a:t>T0</a:t>
              </a:r>
            </a:p>
          </p:txBody>
        </p:sp>
        <p:sp>
          <p:nvSpPr>
            <p:cNvPr id="134" name="Rectangle 133"/>
            <p:cNvSpPr/>
            <p:nvPr/>
          </p:nvSpPr>
          <p:spPr>
            <a:xfrm>
              <a:off x="10586833" y="3524939"/>
              <a:ext cx="415498" cy="369332"/>
            </a:xfrm>
            <a:prstGeom prst="rect">
              <a:avLst/>
            </a:prstGeom>
          </p:spPr>
          <p:txBody>
            <a:bodyPr wrap="none">
              <a:spAutoFit/>
            </a:bodyPr>
            <a:lstStyle/>
            <a:p>
              <a:pPr algn="ctr"/>
              <a:r>
                <a:rPr lang="en-IN" b="1"/>
                <a:t>T1</a:t>
              </a:r>
            </a:p>
          </p:txBody>
        </p:sp>
        <p:cxnSp>
          <p:nvCxnSpPr>
            <p:cNvPr id="135" name="Straight Connector 134"/>
            <p:cNvCxnSpPr/>
            <p:nvPr/>
          </p:nvCxnSpPr>
          <p:spPr>
            <a:xfrm flipV="1">
              <a:off x="10627460" y="867054"/>
              <a:ext cx="620314" cy="5129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6" name="Rectangle 135"/>
            <p:cNvSpPr/>
            <p:nvPr/>
          </p:nvSpPr>
          <p:spPr>
            <a:xfrm>
              <a:off x="11463782" y="776797"/>
              <a:ext cx="808074" cy="809232"/>
            </a:xfrm>
            <a:prstGeom prst="rect">
              <a:avLst/>
            </a:prstGeom>
            <a:solidFill>
              <a:srgbClr val="0070C0"/>
            </a:solidFill>
            <a:ln>
              <a:solidFill>
                <a:srgbClr val="0070C0"/>
              </a:solid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7" name="Rectangle 136"/>
            <p:cNvSpPr/>
            <p:nvPr/>
          </p:nvSpPr>
          <p:spPr>
            <a:xfrm>
              <a:off x="11181529" y="1738533"/>
              <a:ext cx="1370415" cy="1602357"/>
            </a:xfrm>
            <a:prstGeom prst="rect">
              <a:avLst/>
            </a:prstGeom>
          </p:spPr>
          <p:txBody>
            <a:bodyPr wrap="square">
              <a:spAutoFit/>
            </a:bodyPr>
            <a:lstStyle/>
            <a:p>
              <a:pPr algn="ctr"/>
              <a:r>
                <a:rPr lang="en-IN" sz="1600" b="1">
                  <a:solidFill>
                    <a:srgbClr val="FF0000"/>
                  </a:solidFill>
                </a:rPr>
                <a:t>Button</a:t>
              </a:r>
            </a:p>
            <a:p>
              <a:pPr algn="ctr"/>
              <a:r>
                <a:rPr lang="en-IN" sz="1600" b="1">
                  <a:solidFill>
                    <a:srgbClr val="FF0000"/>
                  </a:solidFill>
                </a:rPr>
                <a:t>To start or </a:t>
              </a:r>
            </a:p>
            <a:p>
              <a:pPr algn="ctr"/>
              <a:r>
                <a:rPr lang="en-IN" sz="1600" b="1">
                  <a:solidFill>
                    <a:srgbClr val="FF0000"/>
                  </a:solidFill>
                </a:rPr>
                <a:t>Stop timer </a:t>
              </a:r>
            </a:p>
          </p:txBody>
        </p:sp>
      </p:grpSp>
      <p:sp>
        <p:nvSpPr>
          <p:cNvPr id="151" name="Rectangle 150"/>
          <p:cNvSpPr/>
          <p:nvPr/>
        </p:nvSpPr>
        <p:spPr>
          <a:xfrm>
            <a:off x="6284812" y="193427"/>
            <a:ext cx="2556671"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               H/W control</a:t>
            </a:r>
            <a:endParaRPr lang="en-IN"/>
          </a:p>
        </p:txBody>
      </p:sp>
      <p:sp>
        <p:nvSpPr>
          <p:cNvPr id="152" name="Rectangle 151"/>
          <p:cNvSpPr/>
          <p:nvPr/>
        </p:nvSpPr>
        <p:spPr>
          <a:xfrm>
            <a:off x="1077704" y="5077306"/>
            <a:ext cx="508899"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 </a:t>
            </a:r>
            <a:r>
              <a:rPr lang="en-IN" b="1">
                <a:solidFill>
                  <a:srgbClr val="7030A0"/>
                </a:solidFill>
                <a:effectLst>
                  <a:outerShdw blurRad="38100" dist="38100" dir="2700000" algn="tl">
                    <a:srgbClr val="000000">
                      <a:alpha val="43137"/>
                    </a:srgbClr>
                  </a:outerShdw>
                </a:effectLst>
              </a:rPr>
              <a:t>0</a:t>
            </a:r>
            <a:endParaRPr lang="en-IN">
              <a:solidFill>
                <a:srgbClr val="7030A0"/>
              </a:solidFill>
            </a:endParaRPr>
          </a:p>
        </p:txBody>
      </p:sp>
      <p:sp>
        <p:nvSpPr>
          <p:cNvPr id="99" name="Rectangle 98"/>
          <p:cNvSpPr/>
          <p:nvPr/>
        </p:nvSpPr>
        <p:spPr>
          <a:xfrm>
            <a:off x="2010518" y="5085588"/>
            <a:ext cx="508899"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 </a:t>
            </a:r>
            <a:r>
              <a:rPr lang="en-IN" b="1">
                <a:solidFill>
                  <a:srgbClr val="7030A0"/>
                </a:solidFill>
                <a:effectLst>
                  <a:outerShdw blurRad="38100" dist="38100" dir="2700000" algn="tl">
                    <a:srgbClr val="000000">
                      <a:alpha val="43137"/>
                    </a:srgbClr>
                  </a:outerShdw>
                </a:effectLst>
              </a:rPr>
              <a:t>1</a:t>
            </a:r>
            <a:endParaRPr lang="en-IN">
              <a:solidFill>
                <a:srgbClr val="7030A0"/>
              </a:solidFill>
            </a:endParaRPr>
          </a:p>
        </p:txBody>
      </p:sp>
      <p:cxnSp>
        <p:nvCxnSpPr>
          <p:cNvPr id="138" name="Straight Connector 137">
            <a:extLst>
              <a:ext uri="{FF2B5EF4-FFF2-40B4-BE49-F238E27FC236}">
                <a16:creationId xmlns:a16="http://schemas.microsoft.com/office/drawing/2014/main" id="{80D8F131-9C08-4824-9647-987E1E22A39C}"/>
              </a:ext>
            </a:extLst>
          </p:cNvPr>
          <p:cNvCxnSpPr>
            <a:cxnSpLocks/>
          </p:cNvCxnSpPr>
          <p:nvPr/>
        </p:nvCxnSpPr>
        <p:spPr>
          <a:xfrm>
            <a:off x="354964" y="6010466"/>
            <a:ext cx="374580" cy="7735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9F84DD3-B19A-4565-980F-AE4441DA47CF}"/>
              </a:ext>
            </a:extLst>
          </p:cNvPr>
          <p:cNvCxnSpPr>
            <a:cxnSpLocks/>
          </p:cNvCxnSpPr>
          <p:nvPr/>
        </p:nvCxnSpPr>
        <p:spPr>
          <a:xfrm flipH="1">
            <a:off x="296808" y="6010466"/>
            <a:ext cx="439664" cy="7735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0" name="Rectangle 139"/>
          <p:cNvSpPr/>
          <p:nvPr/>
        </p:nvSpPr>
        <p:spPr>
          <a:xfrm>
            <a:off x="2073026" y="6019955"/>
            <a:ext cx="617199"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or </a:t>
            </a:r>
            <a:r>
              <a:rPr lang="en-IN" b="1">
                <a:solidFill>
                  <a:srgbClr val="7030A0"/>
                </a:solidFill>
                <a:effectLst>
                  <a:outerShdw blurRad="38100" dist="38100" dir="2700000" algn="tl">
                    <a:srgbClr val="000000">
                      <a:alpha val="43137"/>
                    </a:srgbClr>
                  </a:outerShdw>
                </a:effectLst>
              </a:rPr>
              <a:t>0</a:t>
            </a:r>
            <a:endParaRPr lang="en-IN">
              <a:solidFill>
                <a:srgbClr val="7030A0"/>
              </a:solidFill>
            </a:endParaRPr>
          </a:p>
        </p:txBody>
      </p:sp>
      <p:sp>
        <p:nvSpPr>
          <p:cNvPr id="141" name="Rectangle 140"/>
          <p:cNvSpPr/>
          <p:nvPr/>
        </p:nvSpPr>
        <p:spPr>
          <a:xfrm>
            <a:off x="861797" y="5849754"/>
            <a:ext cx="1211229" cy="646331"/>
          </a:xfrm>
          <a:prstGeom prst="rect">
            <a:avLst/>
          </a:prstGeom>
        </p:spPr>
        <p:txBody>
          <a:bodyPr wrap="square">
            <a:spAutoFit/>
          </a:bodyPr>
          <a:lstStyle/>
          <a:p>
            <a:r>
              <a:rPr lang="en-IN" b="1" err="1">
                <a:solidFill>
                  <a:srgbClr val="FF0000"/>
                </a:solidFill>
                <a:effectLst>
                  <a:outerShdw blurRad="38100" dist="38100" dir="2700000" algn="tl">
                    <a:srgbClr val="000000">
                      <a:alpha val="43137"/>
                    </a:srgbClr>
                  </a:outerShdw>
                </a:effectLst>
              </a:rPr>
              <a:t>INTx</a:t>
            </a:r>
            <a:r>
              <a:rPr lang="en-IN" b="1">
                <a:solidFill>
                  <a:srgbClr val="FF0000"/>
                </a:solidFill>
                <a:effectLst>
                  <a:outerShdw blurRad="38100" dist="38100" dir="2700000" algn="tl">
                    <a:srgbClr val="000000">
                      <a:alpha val="43137"/>
                    </a:srgbClr>
                  </a:outerShdw>
                </a:effectLst>
              </a:rPr>
              <a:t> for</a:t>
            </a:r>
          </a:p>
          <a:p>
            <a:r>
              <a:rPr lang="en-IN" b="1">
                <a:solidFill>
                  <a:srgbClr val="FF0000"/>
                </a:solidFill>
                <a:effectLst>
                  <a:outerShdw blurRad="38100" dist="38100" dir="2700000" algn="tl">
                    <a:srgbClr val="000000">
                      <a:alpha val="43137"/>
                    </a:srgbClr>
                  </a:outerShdw>
                </a:effectLst>
              </a:rPr>
              <a:t>Interrupt</a:t>
            </a:r>
            <a:endParaRPr lang="en-IN"/>
          </a:p>
        </p:txBody>
      </p:sp>
      <p:sp>
        <p:nvSpPr>
          <p:cNvPr id="144" name="Rectangle 143">
            <a:extLst>
              <a:ext uri="{FF2B5EF4-FFF2-40B4-BE49-F238E27FC236}">
                <a16:creationId xmlns:a16="http://schemas.microsoft.com/office/drawing/2014/main" id="{5B220C74-843F-4251-BFA1-0D07271BECCC}"/>
              </a:ext>
            </a:extLst>
          </p:cNvPr>
          <p:cNvSpPr/>
          <p:nvPr/>
        </p:nvSpPr>
        <p:spPr>
          <a:xfrm>
            <a:off x="6603673" y="3540832"/>
            <a:ext cx="3885015"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If this 0 then counting not take place</a:t>
            </a:r>
            <a:endParaRPr lang="en-IN"/>
          </a:p>
        </p:txBody>
      </p:sp>
      <p:cxnSp>
        <p:nvCxnSpPr>
          <p:cNvPr id="145" name="Straight Connector 144">
            <a:extLst>
              <a:ext uri="{FF2B5EF4-FFF2-40B4-BE49-F238E27FC236}">
                <a16:creationId xmlns:a16="http://schemas.microsoft.com/office/drawing/2014/main" id="{A4B3DB15-D5A7-486D-8AB4-D3244187F8E2}"/>
              </a:ext>
            </a:extLst>
          </p:cNvPr>
          <p:cNvCxnSpPr>
            <a:cxnSpLocks/>
            <a:endCxn id="124" idx="0"/>
          </p:cNvCxnSpPr>
          <p:nvPr/>
        </p:nvCxnSpPr>
        <p:spPr>
          <a:xfrm flipH="1">
            <a:off x="9942037" y="447237"/>
            <a:ext cx="71016" cy="1528458"/>
          </a:xfrm>
          <a:prstGeom prst="line">
            <a:avLst/>
          </a:prstGeom>
          <a:ln w="1905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099D9A52-9C12-430C-85AE-DB09D3C48867}"/>
              </a:ext>
            </a:extLst>
          </p:cNvPr>
          <p:cNvCxnSpPr>
            <a:cxnSpLocks/>
          </p:cNvCxnSpPr>
          <p:nvPr/>
        </p:nvCxnSpPr>
        <p:spPr>
          <a:xfrm>
            <a:off x="9812394" y="750943"/>
            <a:ext cx="374580" cy="7735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3B288070-D692-4068-B33C-76CFBA863DC9}"/>
              </a:ext>
            </a:extLst>
          </p:cNvPr>
          <p:cNvCxnSpPr>
            <a:cxnSpLocks/>
          </p:cNvCxnSpPr>
          <p:nvPr/>
        </p:nvCxnSpPr>
        <p:spPr>
          <a:xfrm flipH="1">
            <a:off x="9754238" y="750943"/>
            <a:ext cx="439664" cy="7735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930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par>
                                <p:cTn id="8" presetID="10" presetClass="entr" presetSubtype="0" fill="hold"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fade">
                                      <p:cBhvr>
                                        <p:cTn id="10" dur="500"/>
                                        <p:tgtEl>
                                          <p:spTgt spid="9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fade">
                                      <p:cBhvr>
                                        <p:cTn id="15" dur="500"/>
                                        <p:tgtEl>
                                          <p:spTgt spid="6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4"/>
                                        </p:tgtEl>
                                        <p:attrNameLst>
                                          <p:attrName>style.visibility</p:attrName>
                                        </p:attrNameLst>
                                      </p:cBhvr>
                                      <p:to>
                                        <p:strVal val="visible"/>
                                      </p:to>
                                    </p:set>
                                    <p:animEffect transition="in" filter="fade">
                                      <p:cBhvr>
                                        <p:cTn id="20" dur="500"/>
                                        <p:tgtEl>
                                          <p:spTgt spid="14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9"/>
                                        </p:tgtEl>
                                        <p:attrNameLst>
                                          <p:attrName>style.visibility</p:attrName>
                                        </p:attrNameLst>
                                      </p:cBhvr>
                                      <p:to>
                                        <p:strVal val="visible"/>
                                      </p:to>
                                    </p:set>
                                    <p:animEffect transition="in" filter="fade">
                                      <p:cBhvr>
                                        <p:cTn id="25" dur="500"/>
                                        <p:tgtEl>
                                          <p:spTgt spid="79"/>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95"/>
                                        </p:tgtEl>
                                        <p:attrNameLst>
                                          <p:attrName>style.visibility</p:attrName>
                                        </p:attrNameLst>
                                      </p:cBhvr>
                                      <p:to>
                                        <p:strVal val="visible"/>
                                      </p:to>
                                    </p:set>
                                    <p:animEffect transition="in" filter="randombar(horizontal)">
                                      <p:cBhvr>
                                        <p:cTn id="30" dur="500"/>
                                        <p:tgtEl>
                                          <p:spTgt spid="9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0"/>
                                        </p:tgtEl>
                                        <p:attrNameLst>
                                          <p:attrName>style.visibility</p:attrName>
                                        </p:attrNameLst>
                                      </p:cBhvr>
                                      <p:to>
                                        <p:strVal val="visible"/>
                                      </p:to>
                                    </p:set>
                                    <p:animEffect transition="in" filter="fade">
                                      <p:cBhvr>
                                        <p:cTn id="35" dur="500"/>
                                        <p:tgtEl>
                                          <p:spTgt spid="8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0"/>
                                        </p:tgtEl>
                                        <p:attrNameLst>
                                          <p:attrName>style.visibility</p:attrName>
                                        </p:attrNameLst>
                                      </p:cBhvr>
                                      <p:to>
                                        <p:strVal val="visible"/>
                                      </p:to>
                                    </p:set>
                                    <p:animEffect transition="in" filter="fade">
                                      <p:cBhvr>
                                        <p:cTn id="40" dur="500"/>
                                        <p:tgtEl>
                                          <p:spTgt spid="100"/>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101"/>
                                        </p:tgtEl>
                                        <p:attrNameLst>
                                          <p:attrName>style.visibility</p:attrName>
                                        </p:attrNameLst>
                                      </p:cBhvr>
                                      <p:to>
                                        <p:strVal val="visible"/>
                                      </p:to>
                                    </p:set>
                                    <p:animEffect transition="in" filter="randombar(horizontal)">
                                      <p:cBhvr>
                                        <p:cTn id="45" dur="500"/>
                                        <p:tgtEl>
                                          <p:spTgt spid="10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81"/>
                                        </p:tgtEl>
                                        <p:attrNameLst>
                                          <p:attrName>style.visibility</p:attrName>
                                        </p:attrNameLst>
                                      </p:cBhvr>
                                      <p:to>
                                        <p:strVal val="visible"/>
                                      </p:to>
                                    </p:set>
                                    <p:animEffect transition="in" filter="fade">
                                      <p:cBhvr>
                                        <p:cTn id="50" dur="500"/>
                                        <p:tgtEl>
                                          <p:spTgt spid="8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87"/>
                                        </p:tgtEl>
                                        <p:attrNameLst>
                                          <p:attrName>style.visibility</p:attrName>
                                        </p:attrNameLst>
                                      </p:cBhvr>
                                      <p:to>
                                        <p:strVal val="visible"/>
                                      </p:to>
                                    </p:set>
                                    <p:animEffect transition="in" filter="fade">
                                      <p:cBhvr>
                                        <p:cTn id="55" dur="500"/>
                                        <p:tgtEl>
                                          <p:spTgt spid="87"/>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102"/>
                                        </p:tgtEl>
                                        <p:attrNameLst>
                                          <p:attrName>style.visibility</p:attrName>
                                        </p:attrNameLst>
                                      </p:cBhvr>
                                      <p:to>
                                        <p:strVal val="visible"/>
                                      </p:to>
                                    </p:set>
                                    <p:animEffect transition="in" filter="randombar(horizontal)">
                                      <p:cBhvr>
                                        <p:cTn id="60" dur="500"/>
                                        <p:tgtEl>
                                          <p:spTgt spid="10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fade">
                                      <p:cBhvr>
                                        <p:cTn id="65" dur="500"/>
                                        <p:tgtEl>
                                          <p:spTgt spid="88"/>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89"/>
                                        </p:tgtEl>
                                        <p:attrNameLst>
                                          <p:attrName>style.visibility</p:attrName>
                                        </p:attrNameLst>
                                      </p:cBhvr>
                                      <p:to>
                                        <p:strVal val="visible"/>
                                      </p:to>
                                    </p:set>
                                    <p:animEffect transition="in" filter="fade">
                                      <p:cBhvr>
                                        <p:cTn id="70" dur="500"/>
                                        <p:tgtEl>
                                          <p:spTgt spid="89"/>
                                        </p:tgtEl>
                                      </p:cBhvr>
                                    </p:animEffect>
                                  </p:childTnLst>
                                </p:cTn>
                              </p:par>
                            </p:childTnLst>
                          </p:cTn>
                        </p:par>
                      </p:childTnLst>
                    </p:cTn>
                  </p:par>
                  <p:par>
                    <p:cTn id="71" fill="hold">
                      <p:stCondLst>
                        <p:cond delay="indefinite"/>
                      </p:stCondLst>
                      <p:childTnLst>
                        <p:par>
                          <p:cTn id="72" fill="hold">
                            <p:stCondLst>
                              <p:cond delay="0"/>
                            </p:stCondLst>
                            <p:childTnLst>
                              <p:par>
                                <p:cTn id="73" presetID="14" presetClass="entr" presetSubtype="10" fill="hold" grpId="0" nodeType="clickEffect">
                                  <p:stCondLst>
                                    <p:cond delay="0"/>
                                  </p:stCondLst>
                                  <p:childTnLst>
                                    <p:set>
                                      <p:cBhvr>
                                        <p:cTn id="74" dur="1" fill="hold">
                                          <p:stCondLst>
                                            <p:cond delay="0"/>
                                          </p:stCondLst>
                                        </p:cTn>
                                        <p:tgtEl>
                                          <p:spTgt spid="103"/>
                                        </p:tgtEl>
                                        <p:attrNameLst>
                                          <p:attrName>style.visibility</p:attrName>
                                        </p:attrNameLst>
                                      </p:cBhvr>
                                      <p:to>
                                        <p:strVal val="visible"/>
                                      </p:to>
                                    </p:set>
                                    <p:animEffect transition="in" filter="randombar(horizontal)">
                                      <p:cBhvr>
                                        <p:cTn id="75" dur="500"/>
                                        <p:tgtEl>
                                          <p:spTgt spid="103"/>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104"/>
                                        </p:tgtEl>
                                        <p:attrNameLst>
                                          <p:attrName>style.visibility</p:attrName>
                                        </p:attrNameLst>
                                      </p:cBhvr>
                                      <p:to>
                                        <p:strVal val="visible"/>
                                      </p:to>
                                    </p:set>
                                    <p:animEffect transition="in" filter="fade">
                                      <p:cBhvr>
                                        <p:cTn id="80" dur="500"/>
                                        <p:tgtEl>
                                          <p:spTgt spid="104"/>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150"/>
                                        </p:tgtEl>
                                        <p:attrNameLst>
                                          <p:attrName>style.visibility</p:attrName>
                                        </p:attrNameLst>
                                      </p:cBhvr>
                                      <p:to>
                                        <p:strVal val="visible"/>
                                      </p:to>
                                    </p:set>
                                    <p:animEffect transition="in" filter="fade">
                                      <p:cBhvr>
                                        <p:cTn id="85" dur="500"/>
                                        <p:tgtEl>
                                          <p:spTgt spid="150"/>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51"/>
                                        </p:tgtEl>
                                        <p:attrNameLst>
                                          <p:attrName>style.visibility</p:attrName>
                                        </p:attrNameLst>
                                      </p:cBhvr>
                                      <p:to>
                                        <p:strVal val="visible"/>
                                      </p:to>
                                    </p:set>
                                    <p:animEffect transition="in" filter="fade">
                                      <p:cBhvr>
                                        <p:cTn id="88" dur="500"/>
                                        <p:tgtEl>
                                          <p:spTgt spid="151"/>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145"/>
                                        </p:tgtEl>
                                        <p:attrNameLst>
                                          <p:attrName>style.visibility</p:attrName>
                                        </p:attrNameLst>
                                      </p:cBhvr>
                                      <p:to>
                                        <p:strVal val="visible"/>
                                      </p:to>
                                    </p:set>
                                    <p:animEffect transition="in" filter="fade">
                                      <p:cBhvr>
                                        <p:cTn id="93" dur="500"/>
                                        <p:tgtEl>
                                          <p:spTgt spid="145"/>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152"/>
                                        </p:tgtEl>
                                        <p:attrNameLst>
                                          <p:attrName>style.visibility</p:attrName>
                                        </p:attrNameLst>
                                      </p:cBhvr>
                                      <p:to>
                                        <p:strVal val="visible"/>
                                      </p:to>
                                    </p:set>
                                    <p:animEffect transition="in" filter="fade">
                                      <p:cBhvr>
                                        <p:cTn id="98" dur="500"/>
                                        <p:tgtEl>
                                          <p:spTgt spid="152"/>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99"/>
                                        </p:tgtEl>
                                        <p:attrNameLst>
                                          <p:attrName>style.visibility</p:attrName>
                                        </p:attrNameLst>
                                      </p:cBhvr>
                                      <p:to>
                                        <p:strVal val="visible"/>
                                      </p:to>
                                    </p:set>
                                    <p:animEffect transition="in" filter="fade">
                                      <p:cBhvr>
                                        <p:cTn id="103" dur="500"/>
                                        <p:tgtEl>
                                          <p:spTgt spid="99"/>
                                        </p:tgtEl>
                                      </p:cBhvr>
                                    </p:animEffect>
                                  </p:childTnLst>
                                </p:cTn>
                              </p:par>
                            </p:childTnLst>
                          </p:cTn>
                        </p:par>
                      </p:childTnLst>
                    </p:cTn>
                  </p:par>
                  <p:par>
                    <p:cTn id="104" fill="hold">
                      <p:stCondLst>
                        <p:cond delay="indefinite"/>
                      </p:stCondLst>
                      <p:childTnLst>
                        <p:par>
                          <p:cTn id="105" fill="hold">
                            <p:stCondLst>
                              <p:cond delay="0"/>
                            </p:stCondLst>
                            <p:childTnLst>
                              <p:par>
                                <p:cTn id="106" presetID="6" presetClass="entr" presetSubtype="16" fill="hold" nodeType="clickEffect">
                                  <p:stCondLst>
                                    <p:cond delay="0"/>
                                  </p:stCondLst>
                                  <p:childTnLst>
                                    <p:set>
                                      <p:cBhvr>
                                        <p:cTn id="107" dur="1" fill="hold">
                                          <p:stCondLst>
                                            <p:cond delay="0"/>
                                          </p:stCondLst>
                                        </p:cTn>
                                        <p:tgtEl>
                                          <p:spTgt spid="138"/>
                                        </p:tgtEl>
                                        <p:attrNameLst>
                                          <p:attrName>style.visibility</p:attrName>
                                        </p:attrNameLst>
                                      </p:cBhvr>
                                      <p:to>
                                        <p:strVal val="visible"/>
                                      </p:to>
                                    </p:set>
                                    <p:animEffect transition="in" filter="circle(in)">
                                      <p:cBhvr>
                                        <p:cTn id="108" dur="2000"/>
                                        <p:tgtEl>
                                          <p:spTgt spid="138"/>
                                        </p:tgtEl>
                                      </p:cBhvr>
                                    </p:animEffect>
                                  </p:childTnLst>
                                </p:cTn>
                              </p:par>
                            </p:childTnLst>
                          </p:cTn>
                        </p:par>
                      </p:childTnLst>
                    </p:cTn>
                  </p:par>
                  <p:par>
                    <p:cTn id="109" fill="hold">
                      <p:stCondLst>
                        <p:cond delay="indefinite"/>
                      </p:stCondLst>
                      <p:childTnLst>
                        <p:par>
                          <p:cTn id="110" fill="hold">
                            <p:stCondLst>
                              <p:cond delay="0"/>
                            </p:stCondLst>
                            <p:childTnLst>
                              <p:par>
                                <p:cTn id="111" presetID="6" presetClass="entr" presetSubtype="16" fill="hold" nodeType="clickEffect">
                                  <p:stCondLst>
                                    <p:cond delay="0"/>
                                  </p:stCondLst>
                                  <p:childTnLst>
                                    <p:set>
                                      <p:cBhvr>
                                        <p:cTn id="112" dur="1" fill="hold">
                                          <p:stCondLst>
                                            <p:cond delay="0"/>
                                          </p:stCondLst>
                                        </p:cTn>
                                        <p:tgtEl>
                                          <p:spTgt spid="139"/>
                                        </p:tgtEl>
                                        <p:attrNameLst>
                                          <p:attrName>style.visibility</p:attrName>
                                        </p:attrNameLst>
                                      </p:cBhvr>
                                      <p:to>
                                        <p:strVal val="visible"/>
                                      </p:to>
                                    </p:set>
                                    <p:animEffect transition="in" filter="circle(in)">
                                      <p:cBhvr>
                                        <p:cTn id="113" dur="2000"/>
                                        <p:tgtEl>
                                          <p:spTgt spid="139"/>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140"/>
                                        </p:tgtEl>
                                        <p:attrNameLst>
                                          <p:attrName>style.visibility</p:attrName>
                                        </p:attrNameLst>
                                      </p:cBhvr>
                                      <p:to>
                                        <p:strVal val="visible"/>
                                      </p:to>
                                    </p:set>
                                    <p:animEffect transition="in" filter="fade">
                                      <p:cBhvr>
                                        <p:cTn id="118" dur="500"/>
                                        <p:tgtEl>
                                          <p:spTgt spid="140"/>
                                        </p:tgtEl>
                                      </p:cBhvr>
                                    </p:animEffect>
                                  </p:childTnLst>
                                </p:cTn>
                              </p:par>
                            </p:childTnLst>
                          </p:cTn>
                        </p:par>
                      </p:childTnLst>
                    </p:cTn>
                  </p:par>
                  <p:par>
                    <p:cTn id="119" fill="hold">
                      <p:stCondLst>
                        <p:cond delay="indefinite"/>
                      </p:stCondLst>
                      <p:childTnLst>
                        <p:par>
                          <p:cTn id="120" fill="hold">
                            <p:stCondLst>
                              <p:cond delay="0"/>
                            </p:stCondLst>
                            <p:childTnLst>
                              <p:par>
                                <p:cTn id="121" presetID="14" presetClass="entr" presetSubtype="10" fill="hold" grpId="0" nodeType="clickEffect">
                                  <p:stCondLst>
                                    <p:cond delay="0"/>
                                  </p:stCondLst>
                                  <p:childTnLst>
                                    <p:set>
                                      <p:cBhvr>
                                        <p:cTn id="122" dur="1" fill="hold">
                                          <p:stCondLst>
                                            <p:cond delay="0"/>
                                          </p:stCondLst>
                                        </p:cTn>
                                        <p:tgtEl>
                                          <p:spTgt spid="141"/>
                                        </p:tgtEl>
                                        <p:attrNameLst>
                                          <p:attrName>style.visibility</p:attrName>
                                        </p:attrNameLst>
                                      </p:cBhvr>
                                      <p:to>
                                        <p:strVal val="visible"/>
                                      </p:to>
                                    </p:set>
                                    <p:animEffect transition="in" filter="randombar(horizontal)">
                                      <p:cBhvr>
                                        <p:cTn id="123" dur="500"/>
                                        <p:tgtEl>
                                          <p:spTgt spid="141"/>
                                        </p:tgtEl>
                                      </p:cBhvr>
                                    </p:animEffect>
                                  </p:childTnLst>
                                </p:cTn>
                              </p:par>
                            </p:childTnLst>
                          </p:cTn>
                        </p:par>
                      </p:childTnLst>
                    </p:cTn>
                  </p:par>
                  <p:par>
                    <p:cTn id="124" fill="hold">
                      <p:stCondLst>
                        <p:cond delay="indefinite"/>
                      </p:stCondLst>
                      <p:childTnLst>
                        <p:par>
                          <p:cTn id="125" fill="hold">
                            <p:stCondLst>
                              <p:cond delay="0"/>
                            </p:stCondLst>
                            <p:childTnLst>
                              <p:par>
                                <p:cTn id="126" presetID="6" presetClass="entr" presetSubtype="16" fill="hold" nodeType="clickEffect">
                                  <p:stCondLst>
                                    <p:cond delay="0"/>
                                  </p:stCondLst>
                                  <p:childTnLst>
                                    <p:set>
                                      <p:cBhvr>
                                        <p:cTn id="127" dur="1" fill="hold">
                                          <p:stCondLst>
                                            <p:cond delay="0"/>
                                          </p:stCondLst>
                                        </p:cTn>
                                        <p:tgtEl>
                                          <p:spTgt spid="146"/>
                                        </p:tgtEl>
                                        <p:attrNameLst>
                                          <p:attrName>style.visibility</p:attrName>
                                        </p:attrNameLst>
                                      </p:cBhvr>
                                      <p:to>
                                        <p:strVal val="visible"/>
                                      </p:to>
                                    </p:set>
                                    <p:animEffect transition="in" filter="circle(in)">
                                      <p:cBhvr>
                                        <p:cTn id="128" dur="2000"/>
                                        <p:tgtEl>
                                          <p:spTgt spid="146"/>
                                        </p:tgtEl>
                                      </p:cBhvr>
                                    </p:animEffect>
                                  </p:childTnLst>
                                </p:cTn>
                              </p:par>
                            </p:childTnLst>
                          </p:cTn>
                        </p:par>
                      </p:childTnLst>
                    </p:cTn>
                  </p:par>
                  <p:par>
                    <p:cTn id="129" fill="hold">
                      <p:stCondLst>
                        <p:cond delay="indefinite"/>
                      </p:stCondLst>
                      <p:childTnLst>
                        <p:par>
                          <p:cTn id="130" fill="hold">
                            <p:stCondLst>
                              <p:cond delay="0"/>
                            </p:stCondLst>
                            <p:childTnLst>
                              <p:par>
                                <p:cTn id="131" presetID="6" presetClass="entr" presetSubtype="16" fill="hold" nodeType="clickEffect">
                                  <p:stCondLst>
                                    <p:cond delay="0"/>
                                  </p:stCondLst>
                                  <p:childTnLst>
                                    <p:set>
                                      <p:cBhvr>
                                        <p:cTn id="132" dur="1" fill="hold">
                                          <p:stCondLst>
                                            <p:cond delay="0"/>
                                          </p:stCondLst>
                                        </p:cTn>
                                        <p:tgtEl>
                                          <p:spTgt spid="147"/>
                                        </p:tgtEl>
                                        <p:attrNameLst>
                                          <p:attrName>style.visibility</p:attrName>
                                        </p:attrNameLst>
                                      </p:cBhvr>
                                      <p:to>
                                        <p:strVal val="visible"/>
                                      </p:to>
                                    </p:set>
                                    <p:animEffect transition="in" filter="circle(in)">
                                      <p:cBhvr>
                                        <p:cTn id="133" dur="20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79" grpId="0"/>
      <p:bldP spid="80" grpId="0"/>
      <p:bldP spid="81" grpId="0"/>
      <p:bldP spid="87" grpId="0"/>
      <p:bldP spid="88" grpId="0"/>
      <p:bldP spid="89" grpId="0"/>
      <p:bldP spid="95" grpId="0"/>
      <p:bldP spid="96" grpId="0"/>
      <p:bldP spid="100" grpId="0"/>
      <p:bldP spid="101" grpId="0"/>
      <p:bldP spid="102" grpId="0"/>
      <p:bldP spid="103" grpId="0"/>
      <p:bldP spid="104" grpId="0"/>
      <p:bldP spid="151" grpId="0"/>
      <p:bldP spid="152" grpId="0"/>
      <p:bldP spid="99" grpId="0"/>
      <p:bldP spid="140" grpId="0"/>
      <p:bldP spid="141" grpId="0"/>
      <p:bldP spid="14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FEDA15C6-3912-44DA-8377-6ACAC0BEDDAF}"/>
              </a:ext>
            </a:extLst>
          </p:cNvPr>
          <p:cNvGrpSpPr/>
          <p:nvPr/>
        </p:nvGrpSpPr>
        <p:grpSpPr>
          <a:xfrm>
            <a:off x="194116" y="267374"/>
            <a:ext cx="5576369" cy="5014839"/>
            <a:chOff x="709021" y="684625"/>
            <a:chExt cx="5935196" cy="5730348"/>
          </a:xfrm>
        </p:grpSpPr>
        <p:grpSp>
          <p:nvGrpSpPr>
            <p:cNvPr id="4" name="Group 3">
              <a:extLst>
                <a:ext uri="{FF2B5EF4-FFF2-40B4-BE49-F238E27FC236}">
                  <a16:creationId xmlns:a16="http://schemas.microsoft.com/office/drawing/2014/main" id="{CFE5EEED-F952-4330-85EC-1828E2F38138}"/>
                </a:ext>
              </a:extLst>
            </p:cNvPr>
            <p:cNvGrpSpPr/>
            <p:nvPr/>
          </p:nvGrpSpPr>
          <p:grpSpPr>
            <a:xfrm>
              <a:off x="1828800" y="685800"/>
              <a:ext cx="4815417" cy="4734541"/>
              <a:chOff x="1828800" y="685800"/>
              <a:chExt cx="5334000" cy="5257800"/>
            </a:xfrm>
          </p:grpSpPr>
          <p:sp>
            <p:nvSpPr>
              <p:cNvPr id="5" name="Rectangle 4">
                <a:extLst>
                  <a:ext uri="{FF2B5EF4-FFF2-40B4-BE49-F238E27FC236}">
                    <a16:creationId xmlns:a16="http://schemas.microsoft.com/office/drawing/2014/main" id="{AFDDA3C4-BF84-4B9D-BCC6-71F95D84D149}"/>
                  </a:ext>
                </a:extLst>
              </p:cNvPr>
              <p:cNvSpPr/>
              <p:nvPr/>
            </p:nvSpPr>
            <p:spPr>
              <a:xfrm>
                <a:off x="1828800" y="685800"/>
                <a:ext cx="5334000" cy="5257800"/>
              </a:xfrm>
              <a:prstGeom prst="rect">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6" name="Rectangle 5">
                <a:extLst>
                  <a:ext uri="{FF2B5EF4-FFF2-40B4-BE49-F238E27FC236}">
                    <a16:creationId xmlns:a16="http://schemas.microsoft.com/office/drawing/2014/main" id="{B6F5B463-37B6-4800-BF09-FDC959F003FF}"/>
                  </a:ext>
                </a:extLst>
              </p:cNvPr>
              <p:cNvSpPr/>
              <p:nvPr/>
            </p:nvSpPr>
            <p:spPr>
              <a:xfrm>
                <a:off x="2382277" y="1588662"/>
                <a:ext cx="1447800" cy="1905000"/>
              </a:xfrm>
              <a:prstGeom prst="rect">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5D2F4C65-848B-4F41-A721-011377D83DFC}"/>
                  </a:ext>
                </a:extLst>
              </p:cNvPr>
              <p:cNvSpPr/>
              <p:nvPr/>
            </p:nvSpPr>
            <p:spPr>
              <a:xfrm>
                <a:off x="5181600" y="1295400"/>
                <a:ext cx="1447800" cy="2971800"/>
              </a:xfrm>
              <a:prstGeom prst="rect">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802182F0-C4D9-40F4-8064-8650A6CD4028}"/>
                  </a:ext>
                </a:extLst>
              </p:cNvPr>
              <p:cNvSpPr/>
              <p:nvPr/>
            </p:nvSpPr>
            <p:spPr>
              <a:xfrm>
                <a:off x="5181600" y="838200"/>
                <a:ext cx="1447800" cy="36933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Memory</a:t>
                </a:r>
              </a:p>
            </p:txBody>
          </p:sp>
          <p:sp>
            <p:nvSpPr>
              <p:cNvPr id="9" name="Rectangle 8">
                <a:extLst>
                  <a:ext uri="{FF2B5EF4-FFF2-40B4-BE49-F238E27FC236}">
                    <a16:creationId xmlns:a16="http://schemas.microsoft.com/office/drawing/2014/main" id="{FF65A8ED-FEF5-4F70-931C-4B026B3A1360}"/>
                  </a:ext>
                </a:extLst>
              </p:cNvPr>
              <p:cNvSpPr/>
              <p:nvPr/>
            </p:nvSpPr>
            <p:spPr>
              <a:xfrm>
                <a:off x="2209800" y="4724400"/>
                <a:ext cx="3200400" cy="914400"/>
              </a:xfrm>
              <a:prstGeom prst="rect">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10" name="Rectangle 9">
                <a:extLst>
                  <a:ext uri="{FF2B5EF4-FFF2-40B4-BE49-F238E27FC236}">
                    <a16:creationId xmlns:a16="http://schemas.microsoft.com/office/drawing/2014/main" id="{B8B214B7-C14F-413C-8C29-3F1F955A5880}"/>
                  </a:ext>
                </a:extLst>
              </p:cNvPr>
              <p:cNvSpPr/>
              <p:nvPr/>
            </p:nvSpPr>
            <p:spPr>
              <a:xfrm>
                <a:off x="5562600" y="1524000"/>
                <a:ext cx="656910" cy="36933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ROM</a:t>
                </a:r>
              </a:p>
            </p:txBody>
          </p:sp>
          <p:sp>
            <p:nvSpPr>
              <p:cNvPr id="11" name="Rectangle 10">
                <a:extLst>
                  <a:ext uri="{FF2B5EF4-FFF2-40B4-BE49-F238E27FC236}">
                    <a16:creationId xmlns:a16="http://schemas.microsoft.com/office/drawing/2014/main" id="{57886A06-6EB8-4C29-A0BE-BBCC6051B59F}"/>
                  </a:ext>
                </a:extLst>
              </p:cNvPr>
              <p:cNvSpPr/>
              <p:nvPr/>
            </p:nvSpPr>
            <p:spPr>
              <a:xfrm>
                <a:off x="5562600" y="2895600"/>
                <a:ext cx="639919" cy="36933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RAM</a:t>
                </a:r>
              </a:p>
            </p:txBody>
          </p:sp>
          <p:sp>
            <p:nvSpPr>
              <p:cNvPr id="12" name="Rectangle 11">
                <a:extLst>
                  <a:ext uri="{FF2B5EF4-FFF2-40B4-BE49-F238E27FC236}">
                    <a16:creationId xmlns:a16="http://schemas.microsoft.com/office/drawing/2014/main" id="{845378AF-E0E8-4B81-AC5F-FE156FA3737F}"/>
                  </a:ext>
                </a:extLst>
              </p:cNvPr>
              <p:cNvSpPr/>
              <p:nvPr/>
            </p:nvSpPr>
            <p:spPr>
              <a:xfrm>
                <a:off x="2562561" y="2087580"/>
                <a:ext cx="1096261" cy="36933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Processor</a:t>
                </a:r>
              </a:p>
            </p:txBody>
          </p:sp>
          <p:cxnSp>
            <p:nvCxnSpPr>
              <p:cNvPr id="13" name="Straight Connector 12">
                <a:extLst>
                  <a:ext uri="{FF2B5EF4-FFF2-40B4-BE49-F238E27FC236}">
                    <a16:creationId xmlns:a16="http://schemas.microsoft.com/office/drawing/2014/main" id="{7680E497-F809-44E2-ADF5-F78E70B5329A}"/>
                  </a:ext>
                </a:extLst>
              </p:cNvPr>
              <p:cNvCxnSpPr>
                <a:stCxn id="7" idx="1"/>
                <a:endCxn id="7" idx="3"/>
              </p:cNvCxnSpPr>
              <p:nvPr/>
            </p:nvCxnSpPr>
            <p:spPr>
              <a:xfrm rot="10800000" flipH="1">
                <a:off x="5181600" y="2781300"/>
                <a:ext cx="1447800" cy="0"/>
              </a:xfrm>
              <a:prstGeom prst="line">
                <a:avLst/>
              </a:prstGeom>
              <a:noFill/>
              <a:ln w="28575" cap="flat" cmpd="sng" algn="ctr">
                <a:solidFill>
                  <a:sysClr val="windowText" lastClr="000000"/>
                </a:solidFill>
                <a:prstDash val="solid"/>
              </a:ln>
              <a:effectLst/>
            </p:spPr>
          </p:cxnSp>
          <p:sp>
            <p:nvSpPr>
              <p:cNvPr id="14" name="Rectangle 13">
                <a:extLst>
                  <a:ext uri="{FF2B5EF4-FFF2-40B4-BE49-F238E27FC236}">
                    <a16:creationId xmlns:a16="http://schemas.microsoft.com/office/drawing/2014/main" id="{15728DD0-9640-4C94-B2A8-A4262EA052E7}"/>
                  </a:ext>
                </a:extLst>
              </p:cNvPr>
              <p:cNvSpPr/>
              <p:nvPr/>
            </p:nvSpPr>
            <p:spPr>
              <a:xfrm>
                <a:off x="5257800" y="2057400"/>
                <a:ext cx="1466557" cy="64940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FF0000"/>
                    </a:solidFill>
                    <a:effectLst/>
                    <a:uLnTx/>
                    <a:uFillTx/>
                  </a:rPr>
                  <a:t>   Programs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FF0000"/>
                    </a:solidFill>
                    <a:effectLst/>
                    <a:uLnTx/>
                    <a:uFillTx/>
                  </a:rPr>
                  <a:t>       </a:t>
                </a:r>
                <a:r>
                  <a:rPr kumimoji="0" lang="en-US" sz="1600" b="1" i="0" u="none" strike="noStrike" kern="0" cap="none" spc="0" normalizeH="0" baseline="0" noProof="0">
                    <a:ln>
                      <a:noFill/>
                    </a:ln>
                    <a:solidFill>
                      <a:srgbClr val="002060"/>
                    </a:solidFill>
                    <a:effectLst/>
                    <a:uLnTx/>
                    <a:uFillTx/>
                  </a:rPr>
                  <a:t>4 KB</a:t>
                </a:r>
              </a:p>
            </p:txBody>
          </p:sp>
          <p:sp>
            <p:nvSpPr>
              <p:cNvPr id="15" name="Rectangle 14">
                <a:extLst>
                  <a:ext uri="{FF2B5EF4-FFF2-40B4-BE49-F238E27FC236}">
                    <a16:creationId xmlns:a16="http://schemas.microsoft.com/office/drawing/2014/main" id="{340E00AB-31C8-4A70-9DB1-A43283D40D7D}"/>
                  </a:ext>
                </a:extLst>
              </p:cNvPr>
              <p:cNvSpPr/>
              <p:nvPr/>
            </p:nvSpPr>
            <p:spPr>
              <a:xfrm>
                <a:off x="5410200" y="3449509"/>
                <a:ext cx="1723710" cy="922838"/>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FF0000"/>
                    </a:solidFill>
                    <a:effectLst/>
                    <a:uLnTx/>
                    <a:uFillTx/>
                  </a:rPr>
                  <a:t>   Data</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002060"/>
                    </a:solidFill>
                    <a:effectLst/>
                    <a:uLnTx/>
                    <a:uFillTx/>
                  </a:rPr>
                  <a:t>128 Bytes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0000"/>
                  </a:solidFill>
                  <a:effectLst/>
                  <a:uLnTx/>
                  <a:uFillTx/>
                </a:endParaRPr>
              </a:p>
            </p:txBody>
          </p:sp>
          <p:sp>
            <p:nvSpPr>
              <p:cNvPr id="16" name="Rectangle 15">
                <a:extLst>
                  <a:ext uri="{FF2B5EF4-FFF2-40B4-BE49-F238E27FC236}">
                    <a16:creationId xmlns:a16="http://schemas.microsoft.com/office/drawing/2014/main" id="{7EA0F1C4-5448-4DEE-839D-04C72F633140}"/>
                  </a:ext>
                </a:extLst>
              </p:cNvPr>
              <p:cNvSpPr/>
              <p:nvPr/>
            </p:nvSpPr>
            <p:spPr>
              <a:xfrm>
                <a:off x="3102757" y="4920865"/>
                <a:ext cx="1027845" cy="36933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I/O ports</a:t>
                </a:r>
              </a:p>
            </p:txBody>
          </p:sp>
          <p:sp>
            <p:nvSpPr>
              <p:cNvPr id="17" name="Rectangle 16">
                <a:extLst>
                  <a:ext uri="{FF2B5EF4-FFF2-40B4-BE49-F238E27FC236}">
                    <a16:creationId xmlns:a16="http://schemas.microsoft.com/office/drawing/2014/main" id="{528C5B57-1EC4-4396-A06C-4FAE7B00DC56}"/>
                  </a:ext>
                </a:extLst>
              </p:cNvPr>
              <p:cNvSpPr/>
              <p:nvPr/>
            </p:nvSpPr>
            <p:spPr>
              <a:xfrm>
                <a:off x="5486400" y="4724400"/>
                <a:ext cx="1524000" cy="914400"/>
              </a:xfrm>
              <a:prstGeom prst="rect">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F3EC497E-0DF6-49C7-9DD3-788526B7FD76}"/>
                  </a:ext>
                </a:extLst>
              </p:cNvPr>
              <p:cNvSpPr/>
              <p:nvPr/>
            </p:nvSpPr>
            <p:spPr>
              <a:xfrm>
                <a:off x="5787879" y="5029200"/>
                <a:ext cx="729688" cy="36933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Timer</a:t>
                </a:r>
              </a:p>
            </p:txBody>
          </p:sp>
        </p:grpSp>
        <p:sp>
          <p:nvSpPr>
            <p:cNvPr id="19" name="Rectangle 18">
              <a:extLst>
                <a:ext uri="{FF2B5EF4-FFF2-40B4-BE49-F238E27FC236}">
                  <a16:creationId xmlns:a16="http://schemas.microsoft.com/office/drawing/2014/main" id="{226756EE-51BF-40FF-B7C5-5AC49731212C}"/>
                </a:ext>
              </a:extLst>
            </p:cNvPr>
            <p:cNvSpPr/>
            <p:nvPr/>
          </p:nvSpPr>
          <p:spPr>
            <a:xfrm>
              <a:off x="2318186" y="2284256"/>
              <a:ext cx="1323975" cy="33855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FF0000"/>
                  </a:solidFill>
                  <a:effectLst/>
                  <a:uLnTx/>
                  <a:uFillTx/>
                </a:rPr>
                <a:t>       8 bit</a:t>
              </a:r>
              <a:endParaRPr kumimoji="0" lang="en-US" sz="1600" b="1" i="0" u="none" strike="noStrike" kern="0" cap="none" spc="0" normalizeH="0" baseline="0" noProof="0">
                <a:ln>
                  <a:noFill/>
                </a:ln>
                <a:solidFill>
                  <a:srgbClr val="002060"/>
                </a:solidFill>
                <a:effectLst/>
                <a:uLnTx/>
                <a:uFillTx/>
              </a:endParaRPr>
            </a:p>
          </p:txBody>
        </p:sp>
        <p:sp>
          <p:nvSpPr>
            <p:cNvPr id="20" name="Up-Down Arrow 1">
              <a:extLst>
                <a:ext uri="{FF2B5EF4-FFF2-40B4-BE49-F238E27FC236}">
                  <a16:creationId xmlns:a16="http://schemas.microsoft.com/office/drawing/2014/main" id="{BB76F98E-7817-4AC7-A1D9-1D4DE034F8D9}"/>
                </a:ext>
              </a:extLst>
            </p:cNvPr>
            <p:cNvSpPr/>
            <p:nvPr/>
          </p:nvSpPr>
          <p:spPr>
            <a:xfrm>
              <a:off x="2442634" y="5150128"/>
              <a:ext cx="304800" cy="838200"/>
            </a:xfrm>
            <a:prstGeom prst="upDownArrow">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Calibri"/>
                <a:ea typeface="+mn-ea"/>
                <a:cs typeface="+mn-cs"/>
              </a:endParaRPr>
            </a:p>
          </p:txBody>
        </p:sp>
        <p:sp>
          <p:nvSpPr>
            <p:cNvPr id="21" name="Up-Down Arrow 21">
              <a:extLst>
                <a:ext uri="{FF2B5EF4-FFF2-40B4-BE49-F238E27FC236}">
                  <a16:creationId xmlns:a16="http://schemas.microsoft.com/office/drawing/2014/main" id="{871FF5B7-B8FB-4BF0-A6B1-3B4FF02FB77A}"/>
                </a:ext>
              </a:extLst>
            </p:cNvPr>
            <p:cNvSpPr/>
            <p:nvPr/>
          </p:nvSpPr>
          <p:spPr>
            <a:xfrm>
              <a:off x="3022442" y="5150128"/>
              <a:ext cx="304800" cy="838200"/>
            </a:xfrm>
            <a:prstGeom prst="upDownArrow">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Calibri"/>
                <a:ea typeface="+mn-ea"/>
                <a:cs typeface="+mn-cs"/>
              </a:endParaRPr>
            </a:p>
          </p:txBody>
        </p:sp>
        <p:sp>
          <p:nvSpPr>
            <p:cNvPr id="22" name="Up-Down Arrow 22">
              <a:extLst>
                <a:ext uri="{FF2B5EF4-FFF2-40B4-BE49-F238E27FC236}">
                  <a16:creationId xmlns:a16="http://schemas.microsoft.com/office/drawing/2014/main" id="{180594B7-837D-4F52-A91E-6F685BC9CB5F}"/>
                </a:ext>
              </a:extLst>
            </p:cNvPr>
            <p:cNvSpPr/>
            <p:nvPr/>
          </p:nvSpPr>
          <p:spPr>
            <a:xfrm>
              <a:off x="3591890" y="5158196"/>
              <a:ext cx="304800" cy="838200"/>
            </a:xfrm>
            <a:prstGeom prst="upDownArrow">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Calibri"/>
                <a:ea typeface="+mn-ea"/>
                <a:cs typeface="+mn-cs"/>
              </a:endParaRPr>
            </a:p>
          </p:txBody>
        </p:sp>
        <p:sp>
          <p:nvSpPr>
            <p:cNvPr id="23" name="Up-Down Arrow 23">
              <a:extLst>
                <a:ext uri="{FF2B5EF4-FFF2-40B4-BE49-F238E27FC236}">
                  <a16:creationId xmlns:a16="http://schemas.microsoft.com/office/drawing/2014/main" id="{5CD05E21-7997-4655-B496-B0DFF535B94B}"/>
                </a:ext>
              </a:extLst>
            </p:cNvPr>
            <p:cNvSpPr/>
            <p:nvPr/>
          </p:nvSpPr>
          <p:spPr>
            <a:xfrm>
              <a:off x="4171698" y="5158196"/>
              <a:ext cx="304800" cy="838200"/>
            </a:xfrm>
            <a:prstGeom prst="upDownArrow">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Calibri"/>
                <a:ea typeface="+mn-ea"/>
                <a:cs typeface="+mn-cs"/>
              </a:endParaRPr>
            </a:p>
          </p:txBody>
        </p:sp>
        <p:sp>
          <p:nvSpPr>
            <p:cNvPr id="24" name="Rectangle 23">
              <a:extLst>
                <a:ext uri="{FF2B5EF4-FFF2-40B4-BE49-F238E27FC236}">
                  <a16:creationId xmlns:a16="http://schemas.microsoft.com/office/drawing/2014/main" id="{4B535559-91A4-43AF-91E4-B3AC13806242}"/>
                </a:ext>
              </a:extLst>
            </p:cNvPr>
            <p:cNvSpPr/>
            <p:nvPr/>
          </p:nvSpPr>
          <p:spPr>
            <a:xfrm>
              <a:off x="2347913" y="6048396"/>
              <a:ext cx="494242" cy="33855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FF0000"/>
                  </a:solidFill>
                  <a:effectLst/>
                  <a:uLnTx/>
                  <a:uFillTx/>
                </a:rPr>
                <a:t> P0</a:t>
              </a:r>
              <a:endParaRPr kumimoji="0" lang="en-US" sz="1600" b="1" i="0" u="none" strike="noStrike" kern="0" cap="none" spc="0" normalizeH="0" baseline="0" noProof="0">
                <a:ln>
                  <a:noFill/>
                </a:ln>
                <a:solidFill>
                  <a:srgbClr val="002060"/>
                </a:solidFill>
                <a:effectLst/>
                <a:uLnTx/>
                <a:uFillTx/>
              </a:endParaRPr>
            </a:p>
          </p:txBody>
        </p:sp>
        <p:sp>
          <p:nvSpPr>
            <p:cNvPr id="25" name="Rectangle 24">
              <a:extLst>
                <a:ext uri="{FF2B5EF4-FFF2-40B4-BE49-F238E27FC236}">
                  <a16:creationId xmlns:a16="http://schemas.microsoft.com/office/drawing/2014/main" id="{0A5A61D9-FC2E-430C-AF30-2E7BC16A31E5}"/>
                </a:ext>
              </a:extLst>
            </p:cNvPr>
            <p:cNvSpPr/>
            <p:nvPr/>
          </p:nvSpPr>
          <p:spPr>
            <a:xfrm>
              <a:off x="2927721" y="6071131"/>
              <a:ext cx="494242" cy="33855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FF0000"/>
                  </a:solidFill>
                  <a:effectLst/>
                  <a:uLnTx/>
                  <a:uFillTx/>
                </a:rPr>
                <a:t> P1</a:t>
              </a:r>
              <a:endParaRPr kumimoji="0" lang="en-US" sz="1600" b="1" i="0" u="none" strike="noStrike" kern="0" cap="none" spc="0" normalizeH="0" baseline="0" noProof="0">
                <a:ln>
                  <a:noFill/>
                </a:ln>
                <a:solidFill>
                  <a:srgbClr val="002060"/>
                </a:solidFill>
                <a:effectLst/>
                <a:uLnTx/>
                <a:uFillTx/>
              </a:endParaRPr>
            </a:p>
          </p:txBody>
        </p:sp>
        <p:sp>
          <p:nvSpPr>
            <p:cNvPr id="26" name="Rectangle 25">
              <a:extLst>
                <a:ext uri="{FF2B5EF4-FFF2-40B4-BE49-F238E27FC236}">
                  <a16:creationId xmlns:a16="http://schemas.microsoft.com/office/drawing/2014/main" id="{7B0A57C2-0814-4869-A372-9A7EB24123DD}"/>
                </a:ext>
              </a:extLst>
            </p:cNvPr>
            <p:cNvSpPr/>
            <p:nvPr/>
          </p:nvSpPr>
          <p:spPr>
            <a:xfrm>
              <a:off x="3555446" y="6076419"/>
              <a:ext cx="494242" cy="33855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FF0000"/>
                  </a:solidFill>
                  <a:effectLst/>
                  <a:uLnTx/>
                  <a:uFillTx/>
                </a:rPr>
                <a:t> P2</a:t>
              </a:r>
              <a:endParaRPr kumimoji="0" lang="en-US" sz="1600" b="1" i="0" u="none" strike="noStrike" kern="0" cap="none" spc="0" normalizeH="0" baseline="0" noProof="0">
                <a:ln>
                  <a:noFill/>
                </a:ln>
                <a:solidFill>
                  <a:srgbClr val="002060"/>
                </a:solidFill>
                <a:effectLst/>
                <a:uLnTx/>
                <a:uFillTx/>
              </a:endParaRPr>
            </a:p>
          </p:txBody>
        </p:sp>
        <p:sp>
          <p:nvSpPr>
            <p:cNvPr id="27" name="Rectangle 26">
              <a:extLst>
                <a:ext uri="{FF2B5EF4-FFF2-40B4-BE49-F238E27FC236}">
                  <a16:creationId xmlns:a16="http://schemas.microsoft.com/office/drawing/2014/main" id="{A242519D-E926-4FB9-A571-A25523AE4F36}"/>
                </a:ext>
              </a:extLst>
            </p:cNvPr>
            <p:cNvSpPr/>
            <p:nvPr/>
          </p:nvSpPr>
          <p:spPr>
            <a:xfrm>
              <a:off x="4076977" y="6071131"/>
              <a:ext cx="494242" cy="33855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FF0000"/>
                  </a:solidFill>
                  <a:effectLst/>
                  <a:uLnTx/>
                  <a:uFillTx/>
                </a:rPr>
                <a:t> P3</a:t>
              </a:r>
              <a:endParaRPr kumimoji="0" lang="en-US" sz="1600" b="1" i="0" u="none" strike="noStrike" kern="0" cap="none" spc="0" normalizeH="0" baseline="0" noProof="0">
                <a:ln>
                  <a:noFill/>
                </a:ln>
                <a:solidFill>
                  <a:srgbClr val="002060"/>
                </a:solidFill>
                <a:effectLst/>
                <a:uLnTx/>
                <a:uFillTx/>
              </a:endParaRPr>
            </a:p>
          </p:txBody>
        </p:sp>
        <p:cxnSp>
          <p:nvCxnSpPr>
            <p:cNvPr id="28" name="Straight Connector 27">
              <a:extLst>
                <a:ext uri="{FF2B5EF4-FFF2-40B4-BE49-F238E27FC236}">
                  <a16:creationId xmlns:a16="http://schemas.microsoft.com/office/drawing/2014/main" id="{2590FFF3-DBFB-4C61-BCE7-04AD8FC6C6CE}"/>
                </a:ext>
              </a:extLst>
            </p:cNvPr>
            <p:cNvCxnSpPr/>
            <p:nvPr/>
          </p:nvCxnSpPr>
          <p:spPr>
            <a:xfrm flipH="1">
              <a:off x="2347913" y="5420341"/>
              <a:ext cx="494243" cy="317016"/>
            </a:xfrm>
            <a:prstGeom prst="line">
              <a:avLst/>
            </a:prstGeom>
            <a:noFill/>
            <a:ln w="19050" cap="flat" cmpd="sng" algn="ctr">
              <a:solidFill>
                <a:sysClr val="windowText" lastClr="000000"/>
              </a:solidFill>
              <a:prstDash val="solid"/>
            </a:ln>
            <a:effectLst/>
          </p:spPr>
        </p:cxnSp>
        <p:sp>
          <p:nvSpPr>
            <p:cNvPr id="29" name="Rectangle 28">
              <a:extLst>
                <a:ext uri="{FF2B5EF4-FFF2-40B4-BE49-F238E27FC236}">
                  <a16:creationId xmlns:a16="http://schemas.microsoft.com/office/drawing/2014/main" id="{35BF5913-CA7D-4A2E-BB63-04310C76D6B5}"/>
                </a:ext>
              </a:extLst>
            </p:cNvPr>
            <p:cNvSpPr/>
            <p:nvPr/>
          </p:nvSpPr>
          <p:spPr>
            <a:xfrm>
              <a:off x="1798014" y="5458871"/>
              <a:ext cx="739224" cy="33855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002060"/>
                  </a:solidFill>
                  <a:effectLst/>
                  <a:uLnTx/>
                  <a:uFillTx/>
                </a:rPr>
                <a:t> 8 bit</a:t>
              </a:r>
            </a:p>
          </p:txBody>
        </p:sp>
        <p:sp>
          <p:nvSpPr>
            <p:cNvPr id="30" name="Rectangle 29">
              <a:extLst>
                <a:ext uri="{FF2B5EF4-FFF2-40B4-BE49-F238E27FC236}">
                  <a16:creationId xmlns:a16="http://schemas.microsoft.com/office/drawing/2014/main" id="{08A96301-055D-47F2-A81B-723EC77385A5}"/>
                </a:ext>
              </a:extLst>
            </p:cNvPr>
            <p:cNvSpPr/>
            <p:nvPr/>
          </p:nvSpPr>
          <p:spPr>
            <a:xfrm>
              <a:off x="5160737" y="5113831"/>
              <a:ext cx="1323975" cy="33855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002060"/>
                  </a:solidFill>
                  <a:effectLst/>
                  <a:uLnTx/>
                  <a:uFillTx/>
                </a:rPr>
                <a:t>     2, 16 bit</a:t>
              </a:r>
            </a:p>
          </p:txBody>
        </p:sp>
        <p:sp>
          <p:nvSpPr>
            <p:cNvPr id="31" name="Rectangle 30">
              <a:extLst>
                <a:ext uri="{FF2B5EF4-FFF2-40B4-BE49-F238E27FC236}">
                  <a16:creationId xmlns:a16="http://schemas.microsoft.com/office/drawing/2014/main" id="{66A0A37F-64ED-4BF2-81D2-6D72FB7CE1F0}"/>
                </a:ext>
              </a:extLst>
            </p:cNvPr>
            <p:cNvSpPr/>
            <p:nvPr/>
          </p:nvSpPr>
          <p:spPr>
            <a:xfrm>
              <a:off x="3662110" y="684625"/>
              <a:ext cx="1323975" cy="52322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a:ln>
                    <a:noFill/>
                  </a:ln>
                  <a:solidFill>
                    <a:srgbClr val="FF0000"/>
                  </a:solidFill>
                  <a:effectLst/>
                  <a:uLnTx/>
                  <a:uFillTx/>
                </a:rPr>
                <a:t>8051</a:t>
              </a:r>
              <a:endParaRPr kumimoji="0" lang="en-US" sz="2800" b="1" i="0" u="none" strike="noStrike" kern="0" cap="none" spc="0" normalizeH="0" baseline="0" noProof="0">
                <a:ln>
                  <a:noFill/>
                </a:ln>
                <a:solidFill>
                  <a:srgbClr val="002060"/>
                </a:solidFill>
                <a:effectLst/>
                <a:uLnTx/>
                <a:uFillTx/>
              </a:endParaRPr>
            </a:p>
          </p:txBody>
        </p:sp>
        <p:sp>
          <p:nvSpPr>
            <p:cNvPr id="32" name="Rectangle 31">
              <a:extLst>
                <a:ext uri="{FF2B5EF4-FFF2-40B4-BE49-F238E27FC236}">
                  <a16:creationId xmlns:a16="http://schemas.microsoft.com/office/drawing/2014/main" id="{345A582B-53AA-4C58-B1B9-0B8935E5B9C6}"/>
                </a:ext>
              </a:extLst>
            </p:cNvPr>
            <p:cNvSpPr/>
            <p:nvPr/>
          </p:nvSpPr>
          <p:spPr>
            <a:xfrm>
              <a:off x="2266328" y="3356650"/>
              <a:ext cx="1375833" cy="823398"/>
            </a:xfrm>
            <a:prstGeom prst="rect">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3" name="Rectangle 32">
              <a:extLst>
                <a:ext uri="{FF2B5EF4-FFF2-40B4-BE49-F238E27FC236}">
                  <a16:creationId xmlns:a16="http://schemas.microsoft.com/office/drawing/2014/main" id="{D920E381-B885-4EDF-8439-E3F0D35C9978}"/>
                </a:ext>
              </a:extLst>
            </p:cNvPr>
            <p:cNvSpPr/>
            <p:nvPr/>
          </p:nvSpPr>
          <p:spPr>
            <a:xfrm>
              <a:off x="2347057" y="3562070"/>
              <a:ext cx="1156087" cy="36933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Serial port</a:t>
              </a:r>
            </a:p>
          </p:txBody>
        </p:sp>
        <p:cxnSp>
          <p:nvCxnSpPr>
            <p:cNvPr id="34" name="Straight Arrow Connector 33">
              <a:extLst>
                <a:ext uri="{FF2B5EF4-FFF2-40B4-BE49-F238E27FC236}">
                  <a16:creationId xmlns:a16="http://schemas.microsoft.com/office/drawing/2014/main" id="{FA167F5E-CD3F-4A56-9606-E69F9EBD3DD4}"/>
                </a:ext>
              </a:extLst>
            </p:cNvPr>
            <p:cNvCxnSpPr/>
            <p:nvPr/>
          </p:nvCxnSpPr>
          <p:spPr>
            <a:xfrm>
              <a:off x="1277316" y="3572956"/>
              <a:ext cx="989012" cy="0"/>
            </a:xfrm>
            <a:prstGeom prst="straightConnector1">
              <a:avLst/>
            </a:prstGeom>
            <a:noFill/>
            <a:ln w="28575" cap="flat" cmpd="sng" algn="ctr">
              <a:solidFill>
                <a:sysClr val="windowText" lastClr="000000"/>
              </a:solidFill>
              <a:prstDash val="solid"/>
              <a:tailEnd type="arrow"/>
            </a:ln>
            <a:effectLst/>
          </p:spPr>
        </p:cxnSp>
        <p:cxnSp>
          <p:nvCxnSpPr>
            <p:cNvPr id="35" name="Straight Arrow Connector 34">
              <a:extLst>
                <a:ext uri="{FF2B5EF4-FFF2-40B4-BE49-F238E27FC236}">
                  <a16:creationId xmlns:a16="http://schemas.microsoft.com/office/drawing/2014/main" id="{D7419BDC-76E4-483F-965E-55645519BC06}"/>
                </a:ext>
              </a:extLst>
            </p:cNvPr>
            <p:cNvCxnSpPr/>
            <p:nvPr/>
          </p:nvCxnSpPr>
          <p:spPr>
            <a:xfrm flipH="1" flipV="1">
              <a:off x="1301621" y="3966113"/>
              <a:ext cx="938626" cy="8444"/>
            </a:xfrm>
            <a:prstGeom prst="straightConnector1">
              <a:avLst/>
            </a:prstGeom>
            <a:noFill/>
            <a:ln w="28575" cap="flat" cmpd="sng" algn="ctr">
              <a:solidFill>
                <a:sysClr val="windowText" lastClr="000000"/>
              </a:solidFill>
              <a:prstDash val="solid"/>
              <a:tailEnd type="arrow"/>
            </a:ln>
            <a:effectLst/>
          </p:spPr>
        </p:cxnSp>
        <p:sp>
          <p:nvSpPr>
            <p:cNvPr id="36" name="Rectangle 35">
              <a:extLst>
                <a:ext uri="{FF2B5EF4-FFF2-40B4-BE49-F238E27FC236}">
                  <a16:creationId xmlns:a16="http://schemas.microsoft.com/office/drawing/2014/main" id="{C50C18F0-B436-41FA-8235-F53DE13FAD41}"/>
                </a:ext>
              </a:extLst>
            </p:cNvPr>
            <p:cNvSpPr/>
            <p:nvPr/>
          </p:nvSpPr>
          <p:spPr>
            <a:xfrm>
              <a:off x="735887" y="3811034"/>
              <a:ext cx="582766" cy="33855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FF0000"/>
                  </a:solidFill>
                  <a:effectLst/>
                  <a:uLnTx/>
                  <a:uFillTx/>
                </a:rPr>
                <a:t>TXD</a:t>
              </a:r>
              <a:endParaRPr kumimoji="0" lang="en-US" sz="1600" b="1" i="0" u="none" strike="noStrike" kern="0" cap="none" spc="0" normalizeH="0" baseline="0" noProof="0">
                <a:ln>
                  <a:noFill/>
                </a:ln>
                <a:solidFill>
                  <a:srgbClr val="002060"/>
                </a:solidFill>
                <a:effectLst/>
                <a:uLnTx/>
                <a:uFillTx/>
              </a:endParaRPr>
            </a:p>
          </p:txBody>
        </p:sp>
        <p:sp>
          <p:nvSpPr>
            <p:cNvPr id="37" name="Rectangle 36">
              <a:extLst>
                <a:ext uri="{FF2B5EF4-FFF2-40B4-BE49-F238E27FC236}">
                  <a16:creationId xmlns:a16="http://schemas.microsoft.com/office/drawing/2014/main" id="{B6DCC074-172B-42CD-9DDF-9EAFB7F0FD2C}"/>
                </a:ext>
              </a:extLst>
            </p:cNvPr>
            <p:cNvSpPr/>
            <p:nvPr/>
          </p:nvSpPr>
          <p:spPr>
            <a:xfrm>
              <a:off x="709021" y="3408182"/>
              <a:ext cx="582766" cy="33855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FF0000"/>
                  </a:solidFill>
                  <a:effectLst/>
                  <a:uLnTx/>
                  <a:uFillTx/>
                </a:rPr>
                <a:t>RXD</a:t>
              </a:r>
              <a:endParaRPr kumimoji="0" lang="en-US" sz="1600" b="1" i="0" u="none" strike="noStrike" kern="0" cap="none" spc="0" normalizeH="0" baseline="0" noProof="0">
                <a:ln>
                  <a:noFill/>
                </a:ln>
                <a:solidFill>
                  <a:srgbClr val="002060"/>
                </a:solidFill>
                <a:effectLst/>
                <a:uLnTx/>
                <a:uFillTx/>
              </a:endParaRPr>
            </a:p>
          </p:txBody>
        </p:sp>
      </p:grpSp>
      <p:pic>
        <p:nvPicPr>
          <p:cNvPr id="39" name="Picture 38">
            <a:extLst>
              <a:ext uri="{FF2B5EF4-FFF2-40B4-BE49-F238E27FC236}">
                <a16:creationId xmlns:a16="http://schemas.microsoft.com/office/drawing/2014/main" id="{CA2294B0-2EEE-406C-863A-A04B77737F95}"/>
              </a:ext>
            </a:extLst>
          </p:cNvPr>
          <p:cNvPicPr>
            <a:picLocks noChangeAspect="1"/>
          </p:cNvPicPr>
          <p:nvPr/>
        </p:nvPicPr>
        <p:blipFill>
          <a:blip r:embed="rId2"/>
          <a:stretch>
            <a:fillRect/>
          </a:stretch>
        </p:blipFill>
        <p:spPr>
          <a:xfrm>
            <a:off x="6026199" y="79900"/>
            <a:ext cx="5559112" cy="6365288"/>
          </a:xfrm>
          <a:prstGeom prst="rect">
            <a:avLst/>
          </a:prstGeom>
        </p:spPr>
      </p:pic>
    </p:spTree>
    <p:extLst>
      <p:ext uri="{BB962C8B-B14F-4D97-AF65-F5344CB8AC3E}">
        <p14:creationId xmlns:p14="http://schemas.microsoft.com/office/powerpoint/2010/main" val="2896873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DFC9C-CBFE-4940-A7D4-FBFCDBFADA77}"/>
              </a:ext>
            </a:extLst>
          </p:cNvPr>
          <p:cNvSpPr>
            <a:spLocks noGrp="1"/>
          </p:cNvSpPr>
          <p:nvPr>
            <p:ph type="title"/>
          </p:nvPr>
        </p:nvSpPr>
        <p:spPr>
          <a:xfrm>
            <a:off x="403194" y="71023"/>
            <a:ext cx="3005831" cy="1047936"/>
          </a:xfrm>
        </p:spPr>
        <p:txBody>
          <a:bodyPr>
            <a:normAutofit/>
          </a:bodyPr>
          <a:lstStyle/>
          <a:p>
            <a:r>
              <a:rPr lang="en-IN" sz="3200" u="sng"/>
              <a:t>Modes of timer </a:t>
            </a:r>
          </a:p>
        </p:txBody>
      </p:sp>
      <p:graphicFrame>
        <p:nvGraphicFramePr>
          <p:cNvPr id="21" name="Table 20">
            <a:extLst>
              <a:ext uri="{FF2B5EF4-FFF2-40B4-BE49-F238E27FC236}">
                <a16:creationId xmlns:a16="http://schemas.microsoft.com/office/drawing/2014/main" id="{99A40B58-791E-4AEC-82B3-00B2721CFFFC}"/>
              </a:ext>
            </a:extLst>
          </p:cNvPr>
          <p:cNvGraphicFramePr>
            <a:graphicFrameLocks noGrp="1"/>
          </p:cNvGraphicFramePr>
          <p:nvPr>
            <p:extLst>
              <p:ext uri="{D42A27DB-BD31-4B8C-83A1-F6EECF244321}">
                <p14:modId xmlns:p14="http://schemas.microsoft.com/office/powerpoint/2010/main" val="3661712959"/>
              </p:ext>
            </p:extLst>
          </p:nvPr>
        </p:nvGraphicFramePr>
        <p:xfrm>
          <a:off x="4740676" y="3320251"/>
          <a:ext cx="3552777" cy="2443808"/>
        </p:xfrm>
        <a:graphic>
          <a:graphicData uri="http://schemas.openxmlformats.org/drawingml/2006/table">
            <a:tbl>
              <a:tblPr firstRow="1" bandRow="1"/>
              <a:tblGrid>
                <a:gridCol w="1194156">
                  <a:extLst>
                    <a:ext uri="{9D8B030D-6E8A-4147-A177-3AD203B41FA5}">
                      <a16:colId xmlns:a16="http://schemas.microsoft.com/office/drawing/2014/main" val="20000"/>
                    </a:ext>
                  </a:extLst>
                </a:gridCol>
                <a:gridCol w="2358621">
                  <a:extLst>
                    <a:ext uri="{9D8B030D-6E8A-4147-A177-3AD203B41FA5}">
                      <a16:colId xmlns:a16="http://schemas.microsoft.com/office/drawing/2014/main" val="20001"/>
                    </a:ext>
                  </a:extLst>
                </a:gridCol>
              </a:tblGrid>
              <a:tr h="610952">
                <a:tc>
                  <a:txBody>
                    <a:bodyPr/>
                    <a:lstStyle/>
                    <a:p>
                      <a:pPr algn="ctr"/>
                      <a:r>
                        <a:rPr lang="en-IN" sz="3200"/>
                        <a:t>0 0</a:t>
                      </a:r>
                    </a:p>
                  </a:txBody>
                  <a:tcPr/>
                </a:tc>
                <a:tc>
                  <a:txBody>
                    <a:bodyPr/>
                    <a:lstStyle/>
                    <a:p>
                      <a:pPr algn="ctr"/>
                      <a:r>
                        <a:rPr lang="en-IN" sz="3200"/>
                        <a:t>Mode 0</a:t>
                      </a:r>
                    </a:p>
                  </a:txBody>
                  <a:tcPr/>
                </a:tc>
                <a:extLst>
                  <a:ext uri="{0D108BD9-81ED-4DB2-BD59-A6C34878D82A}">
                    <a16:rowId xmlns:a16="http://schemas.microsoft.com/office/drawing/2014/main" val="10000"/>
                  </a:ext>
                </a:extLst>
              </a:tr>
              <a:tr h="610952">
                <a:tc>
                  <a:txBody>
                    <a:bodyPr/>
                    <a:lstStyle/>
                    <a:p>
                      <a:pPr algn="ctr"/>
                      <a:r>
                        <a:rPr lang="en-IN" sz="3200"/>
                        <a:t>0 1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3200"/>
                        <a:t>Mode 1</a:t>
                      </a:r>
                    </a:p>
                  </a:txBody>
                  <a:tcPr/>
                </a:tc>
                <a:extLst>
                  <a:ext uri="{0D108BD9-81ED-4DB2-BD59-A6C34878D82A}">
                    <a16:rowId xmlns:a16="http://schemas.microsoft.com/office/drawing/2014/main" val="10001"/>
                  </a:ext>
                </a:extLst>
              </a:tr>
              <a:tr h="610952">
                <a:tc>
                  <a:txBody>
                    <a:bodyPr/>
                    <a:lstStyle/>
                    <a:p>
                      <a:pPr algn="ctr"/>
                      <a:r>
                        <a:rPr lang="en-IN" sz="3200"/>
                        <a:t>1 0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3200"/>
                        <a:t>Mode 2</a:t>
                      </a:r>
                    </a:p>
                  </a:txBody>
                  <a:tcPr/>
                </a:tc>
                <a:extLst>
                  <a:ext uri="{0D108BD9-81ED-4DB2-BD59-A6C34878D82A}">
                    <a16:rowId xmlns:a16="http://schemas.microsoft.com/office/drawing/2014/main" val="10002"/>
                  </a:ext>
                </a:extLst>
              </a:tr>
              <a:tr h="610952">
                <a:tc>
                  <a:txBody>
                    <a:bodyPr/>
                    <a:lstStyle/>
                    <a:p>
                      <a:pPr algn="ctr"/>
                      <a:r>
                        <a:rPr lang="en-IN" sz="3200"/>
                        <a:t>1 1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3200"/>
                        <a:t>Mode 3</a:t>
                      </a:r>
                    </a:p>
                  </a:txBody>
                  <a:tcPr/>
                </a:tc>
                <a:extLst>
                  <a:ext uri="{0D108BD9-81ED-4DB2-BD59-A6C34878D82A}">
                    <a16:rowId xmlns:a16="http://schemas.microsoft.com/office/drawing/2014/main" val="10003"/>
                  </a:ext>
                </a:extLst>
              </a:tr>
            </a:tbl>
          </a:graphicData>
        </a:graphic>
      </p:graphicFrame>
      <p:sp>
        <p:nvSpPr>
          <p:cNvPr id="22" name="Rectangle 21">
            <a:extLst>
              <a:ext uri="{FF2B5EF4-FFF2-40B4-BE49-F238E27FC236}">
                <a16:creationId xmlns:a16="http://schemas.microsoft.com/office/drawing/2014/main" id="{D9F2F7E1-37EA-4FBE-9408-895E35B838CC}"/>
              </a:ext>
            </a:extLst>
          </p:cNvPr>
          <p:cNvSpPr/>
          <p:nvPr/>
        </p:nvSpPr>
        <p:spPr>
          <a:xfrm>
            <a:off x="4257342" y="1652664"/>
            <a:ext cx="1225772" cy="78869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a:solidFill>
                  <a:srgbClr val="FF0000"/>
                </a:solidFill>
              </a:rPr>
              <a:t>M1</a:t>
            </a:r>
          </a:p>
        </p:txBody>
      </p:sp>
      <p:sp>
        <p:nvSpPr>
          <p:cNvPr id="23" name="Rectangle 22">
            <a:extLst>
              <a:ext uri="{FF2B5EF4-FFF2-40B4-BE49-F238E27FC236}">
                <a16:creationId xmlns:a16="http://schemas.microsoft.com/office/drawing/2014/main" id="{4D8739CE-2335-4495-B274-1BE610029DB4}"/>
              </a:ext>
            </a:extLst>
          </p:cNvPr>
          <p:cNvSpPr/>
          <p:nvPr/>
        </p:nvSpPr>
        <p:spPr>
          <a:xfrm>
            <a:off x="5483114" y="1652664"/>
            <a:ext cx="1225772" cy="78869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a:solidFill>
                  <a:srgbClr val="FF0000"/>
                </a:solidFill>
              </a:rPr>
              <a:t>M0</a:t>
            </a:r>
          </a:p>
        </p:txBody>
      </p:sp>
      <p:sp>
        <p:nvSpPr>
          <p:cNvPr id="24" name="Right Brace 23">
            <a:extLst>
              <a:ext uri="{FF2B5EF4-FFF2-40B4-BE49-F238E27FC236}">
                <a16:creationId xmlns:a16="http://schemas.microsoft.com/office/drawing/2014/main" id="{ADE35171-8405-4744-ABC3-3DD770A2CE40}"/>
              </a:ext>
            </a:extLst>
          </p:cNvPr>
          <p:cNvSpPr/>
          <p:nvPr/>
        </p:nvSpPr>
        <p:spPr>
          <a:xfrm rot="5400000">
            <a:off x="4918229" y="2263806"/>
            <a:ext cx="816746" cy="1171852"/>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Rectangle 24">
            <a:extLst>
              <a:ext uri="{FF2B5EF4-FFF2-40B4-BE49-F238E27FC236}">
                <a16:creationId xmlns:a16="http://schemas.microsoft.com/office/drawing/2014/main" id="{D39AA050-71EA-45B7-BFBF-A1E4A998F53B}"/>
              </a:ext>
            </a:extLst>
          </p:cNvPr>
          <p:cNvSpPr/>
          <p:nvPr/>
        </p:nvSpPr>
        <p:spPr>
          <a:xfrm>
            <a:off x="3409025" y="857939"/>
            <a:ext cx="6001304" cy="646331"/>
          </a:xfrm>
          <a:prstGeom prst="rect">
            <a:avLst/>
          </a:prstGeom>
        </p:spPr>
        <p:txBody>
          <a:bodyPr wrap="square">
            <a:spAutoFit/>
          </a:bodyPr>
          <a:lstStyle/>
          <a:p>
            <a:r>
              <a:rPr lang="en-IN">
                <a:solidFill>
                  <a:srgbClr val="FF0000"/>
                </a:solidFill>
              </a:rPr>
              <a:t>M0 and M1 these two bits of TMOD is responsible to select mode of timer</a:t>
            </a:r>
          </a:p>
        </p:txBody>
      </p:sp>
    </p:spTree>
    <p:extLst>
      <p:ext uri="{BB962C8B-B14F-4D97-AF65-F5344CB8AC3E}">
        <p14:creationId xmlns:p14="http://schemas.microsoft.com/office/powerpoint/2010/main" val="357562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E02CE0E-06F0-4151-A341-1058220B1345}"/>
              </a:ext>
            </a:extLst>
          </p:cNvPr>
          <p:cNvSpPr/>
          <p:nvPr/>
        </p:nvSpPr>
        <p:spPr>
          <a:xfrm>
            <a:off x="453159" y="216943"/>
            <a:ext cx="1632178" cy="646331"/>
          </a:xfrm>
          <a:prstGeom prst="rect">
            <a:avLst/>
          </a:prstGeom>
        </p:spPr>
        <p:txBody>
          <a:bodyPr wrap="none">
            <a:spAutoFit/>
          </a:bodyPr>
          <a:lstStyle/>
          <a:p>
            <a:pPr algn="ctr"/>
            <a:r>
              <a:rPr lang="en-IN" sz="3600" u="sng">
                <a:solidFill>
                  <a:srgbClr val="FF0000"/>
                </a:solidFill>
                <a:effectLst>
                  <a:outerShdw blurRad="38100" dist="38100" dir="2700000" algn="tl">
                    <a:srgbClr val="000000">
                      <a:alpha val="43137"/>
                    </a:srgbClr>
                  </a:outerShdw>
                </a:effectLst>
              </a:rPr>
              <a:t>Mode 0</a:t>
            </a:r>
          </a:p>
        </p:txBody>
      </p:sp>
      <p:sp>
        <p:nvSpPr>
          <p:cNvPr id="23" name="Rectangle 22">
            <a:extLst>
              <a:ext uri="{FF2B5EF4-FFF2-40B4-BE49-F238E27FC236}">
                <a16:creationId xmlns:a16="http://schemas.microsoft.com/office/drawing/2014/main" id="{DA68F955-B7A8-404D-A5D5-2047A9F1FFA1}"/>
              </a:ext>
            </a:extLst>
          </p:cNvPr>
          <p:cNvSpPr/>
          <p:nvPr/>
        </p:nvSpPr>
        <p:spPr>
          <a:xfrm>
            <a:off x="5467031" y="2297245"/>
            <a:ext cx="1298395" cy="95670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tx1"/>
                </a:solidFill>
              </a:rPr>
              <a:t>TLx</a:t>
            </a:r>
          </a:p>
        </p:txBody>
      </p:sp>
      <p:sp>
        <p:nvSpPr>
          <p:cNvPr id="24" name="Rectangle 23">
            <a:extLst>
              <a:ext uri="{FF2B5EF4-FFF2-40B4-BE49-F238E27FC236}">
                <a16:creationId xmlns:a16="http://schemas.microsoft.com/office/drawing/2014/main" id="{68E6AE04-F5BB-43E8-BB08-73A4132330E2}"/>
              </a:ext>
            </a:extLst>
          </p:cNvPr>
          <p:cNvSpPr/>
          <p:nvPr/>
        </p:nvSpPr>
        <p:spPr>
          <a:xfrm>
            <a:off x="7456587" y="2326356"/>
            <a:ext cx="1384139" cy="93067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tx1"/>
                </a:solidFill>
              </a:rPr>
              <a:t>THx</a:t>
            </a:r>
          </a:p>
        </p:txBody>
      </p:sp>
      <p:cxnSp>
        <p:nvCxnSpPr>
          <p:cNvPr id="25" name="Straight Arrow Connector 24">
            <a:extLst>
              <a:ext uri="{FF2B5EF4-FFF2-40B4-BE49-F238E27FC236}">
                <a16:creationId xmlns:a16="http://schemas.microsoft.com/office/drawing/2014/main" id="{1C45B4F1-72FA-4B19-8039-011C4F3318F3}"/>
              </a:ext>
            </a:extLst>
          </p:cNvPr>
          <p:cNvCxnSpPr>
            <a:cxnSpLocks/>
          </p:cNvCxnSpPr>
          <p:nvPr/>
        </p:nvCxnSpPr>
        <p:spPr>
          <a:xfrm>
            <a:off x="6765426" y="2791692"/>
            <a:ext cx="69116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CDFB9E3-905B-4D2E-B97C-D2EA3080A0BF}"/>
              </a:ext>
            </a:extLst>
          </p:cNvPr>
          <p:cNvCxnSpPr>
            <a:cxnSpLocks/>
          </p:cNvCxnSpPr>
          <p:nvPr/>
        </p:nvCxnSpPr>
        <p:spPr>
          <a:xfrm>
            <a:off x="4856089" y="2775598"/>
            <a:ext cx="610942"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C15267F-3D33-4BFF-A65A-1B2C81632388}"/>
              </a:ext>
            </a:extLst>
          </p:cNvPr>
          <p:cNvSpPr/>
          <p:nvPr/>
        </p:nvSpPr>
        <p:spPr>
          <a:xfrm>
            <a:off x="9531887" y="2310262"/>
            <a:ext cx="1384139" cy="93067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tx1"/>
                </a:solidFill>
              </a:rPr>
              <a:t>TFx</a:t>
            </a:r>
          </a:p>
        </p:txBody>
      </p:sp>
      <p:cxnSp>
        <p:nvCxnSpPr>
          <p:cNvPr id="38" name="Straight Arrow Connector 37">
            <a:extLst>
              <a:ext uri="{FF2B5EF4-FFF2-40B4-BE49-F238E27FC236}">
                <a16:creationId xmlns:a16="http://schemas.microsoft.com/office/drawing/2014/main" id="{9DCA9B63-9E39-4151-815E-5796C31EF310}"/>
              </a:ext>
            </a:extLst>
          </p:cNvPr>
          <p:cNvCxnSpPr>
            <a:cxnSpLocks/>
          </p:cNvCxnSpPr>
          <p:nvPr/>
        </p:nvCxnSpPr>
        <p:spPr>
          <a:xfrm>
            <a:off x="8840726" y="2775598"/>
            <a:ext cx="69116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609CA23-28C2-436D-93AE-DF332EB7422B}"/>
              </a:ext>
            </a:extLst>
          </p:cNvPr>
          <p:cNvCxnSpPr>
            <a:cxnSpLocks/>
          </p:cNvCxnSpPr>
          <p:nvPr/>
        </p:nvCxnSpPr>
        <p:spPr>
          <a:xfrm>
            <a:off x="10916026" y="2775598"/>
            <a:ext cx="69116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8A47EED8-4DBB-4993-A62D-DA8E608FE7BA}"/>
              </a:ext>
            </a:extLst>
          </p:cNvPr>
          <p:cNvSpPr/>
          <p:nvPr/>
        </p:nvSpPr>
        <p:spPr>
          <a:xfrm>
            <a:off x="4652927" y="2954518"/>
            <a:ext cx="1017266" cy="1077218"/>
          </a:xfrm>
          <a:prstGeom prst="rect">
            <a:avLst/>
          </a:prstGeom>
        </p:spPr>
        <p:txBody>
          <a:bodyPr wrap="square">
            <a:spAutoFit/>
          </a:bodyPr>
          <a:lstStyle/>
          <a:p>
            <a:r>
              <a:rPr lang="en-US" sz="1600" b="1"/>
              <a:t>Clock</a:t>
            </a:r>
          </a:p>
          <a:p>
            <a:r>
              <a:rPr lang="en-US" sz="1600" b="1"/>
              <a:t>From input stage</a:t>
            </a:r>
          </a:p>
        </p:txBody>
      </p:sp>
      <p:pic>
        <p:nvPicPr>
          <p:cNvPr id="42" name="Picture 41">
            <a:extLst>
              <a:ext uri="{FF2B5EF4-FFF2-40B4-BE49-F238E27FC236}">
                <a16:creationId xmlns:a16="http://schemas.microsoft.com/office/drawing/2014/main" id="{60964F46-0440-4693-9F41-648192C0D819}"/>
              </a:ext>
            </a:extLst>
          </p:cNvPr>
          <p:cNvPicPr>
            <a:picLocks noChangeAspect="1"/>
          </p:cNvPicPr>
          <p:nvPr/>
        </p:nvPicPr>
        <p:blipFill>
          <a:blip r:embed="rId2"/>
          <a:stretch>
            <a:fillRect/>
          </a:stretch>
        </p:blipFill>
        <p:spPr>
          <a:xfrm>
            <a:off x="232520" y="2105854"/>
            <a:ext cx="4472541" cy="3438793"/>
          </a:xfrm>
          <a:prstGeom prst="rect">
            <a:avLst/>
          </a:prstGeom>
        </p:spPr>
      </p:pic>
      <p:sp>
        <p:nvSpPr>
          <p:cNvPr id="43" name="Rectangle 42">
            <a:extLst>
              <a:ext uri="{FF2B5EF4-FFF2-40B4-BE49-F238E27FC236}">
                <a16:creationId xmlns:a16="http://schemas.microsoft.com/office/drawing/2014/main" id="{A8549677-5C22-4C98-BBEE-10280076BA92}"/>
              </a:ext>
            </a:extLst>
          </p:cNvPr>
          <p:cNvSpPr/>
          <p:nvPr/>
        </p:nvSpPr>
        <p:spPr>
          <a:xfrm>
            <a:off x="5524395" y="1775490"/>
            <a:ext cx="1149674" cy="461665"/>
          </a:xfrm>
          <a:prstGeom prst="rect">
            <a:avLst/>
          </a:prstGeom>
        </p:spPr>
        <p:txBody>
          <a:bodyPr wrap="square">
            <a:spAutoFit/>
          </a:bodyPr>
          <a:lstStyle/>
          <a:p>
            <a:pPr algn="ctr"/>
            <a:r>
              <a:rPr lang="en-IN" sz="2400" b="1">
                <a:solidFill>
                  <a:srgbClr val="FF0000"/>
                </a:solidFill>
              </a:rPr>
              <a:t>05 bits</a:t>
            </a:r>
          </a:p>
        </p:txBody>
      </p:sp>
      <p:sp>
        <p:nvSpPr>
          <p:cNvPr id="44" name="Rectangle 43">
            <a:extLst>
              <a:ext uri="{FF2B5EF4-FFF2-40B4-BE49-F238E27FC236}">
                <a16:creationId xmlns:a16="http://schemas.microsoft.com/office/drawing/2014/main" id="{ACB72B2B-3C95-415B-B922-B2BA772F3D05}"/>
              </a:ext>
            </a:extLst>
          </p:cNvPr>
          <p:cNvSpPr/>
          <p:nvPr/>
        </p:nvSpPr>
        <p:spPr>
          <a:xfrm>
            <a:off x="7566661" y="1758966"/>
            <a:ext cx="1149674" cy="461665"/>
          </a:xfrm>
          <a:prstGeom prst="rect">
            <a:avLst/>
          </a:prstGeom>
        </p:spPr>
        <p:txBody>
          <a:bodyPr wrap="square">
            <a:spAutoFit/>
          </a:bodyPr>
          <a:lstStyle/>
          <a:p>
            <a:pPr algn="ctr"/>
            <a:r>
              <a:rPr lang="en-IN" sz="2400" b="1">
                <a:solidFill>
                  <a:srgbClr val="FF0000"/>
                </a:solidFill>
              </a:rPr>
              <a:t>08 bits</a:t>
            </a:r>
          </a:p>
        </p:txBody>
      </p:sp>
      <p:sp>
        <p:nvSpPr>
          <p:cNvPr id="45" name="Rectangle 44">
            <a:extLst>
              <a:ext uri="{FF2B5EF4-FFF2-40B4-BE49-F238E27FC236}">
                <a16:creationId xmlns:a16="http://schemas.microsoft.com/office/drawing/2014/main" id="{B4E50BF8-F0B5-41E8-94AF-34165DDF9373}"/>
              </a:ext>
            </a:extLst>
          </p:cNvPr>
          <p:cNvSpPr/>
          <p:nvPr/>
        </p:nvSpPr>
        <p:spPr>
          <a:xfrm>
            <a:off x="11098554" y="2954518"/>
            <a:ext cx="1017266" cy="338554"/>
          </a:xfrm>
          <a:prstGeom prst="rect">
            <a:avLst/>
          </a:prstGeom>
        </p:spPr>
        <p:txBody>
          <a:bodyPr wrap="square">
            <a:spAutoFit/>
          </a:bodyPr>
          <a:lstStyle/>
          <a:p>
            <a:r>
              <a:rPr lang="en-US" sz="1600" b="1">
                <a:solidFill>
                  <a:srgbClr val="FF0000"/>
                </a:solidFill>
              </a:rPr>
              <a:t>Interrupt</a:t>
            </a:r>
          </a:p>
        </p:txBody>
      </p:sp>
      <p:grpSp>
        <p:nvGrpSpPr>
          <p:cNvPr id="60" name="Group 59">
            <a:extLst>
              <a:ext uri="{FF2B5EF4-FFF2-40B4-BE49-F238E27FC236}">
                <a16:creationId xmlns:a16="http://schemas.microsoft.com/office/drawing/2014/main" id="{25ED32EE-13D6-48AE-A8E5-7038D5FEA015}"/>
              </a:ext>
            </a:extLst>
          </p:cNvPr>
          <p:cNvGrpSpPr/>
          <p:nvPr/>
        </p:nvGrpSpPr>
        <p:grpSpPr>
          <a:xfrm>
            <a:off x="3465317" y="2220631"/>
            <a:ext cx="1641576" cy="341586"/>
            <a:chOff x="4340772" y="5365531"/>
            <a:chExt cx="1641576" cy="341586"/>
          </a:xfrm>
        </p:grpSpPr>
        <p:cxnSp>
          <p:nvCxnSpPr>
            <p:cNvPr id="49" name="Straight Connector 48">
              <a:extLst>
                <a:ext uri="{FF2B5EF4-FFF2-40B4-BE49-F238E27FC236}">
                  <a16:creationId xmlns:a16="http://schemas.microsoft.com/office/drawing/2014/main" id="{6B0A00F8-B3F4-4D28-A6D3-5CA2ABF6CDC3}"/>
                </a:ext>
              </a:extLst>
            </p:cNvPr>
            <p:cNvCxnSpPr/>
            <p:nvPr/>
          </p:nvCxnSpPr>
          <p:spPr>
            <a:xfrm>
              <a:off x="4340772" y="5707117"/>
              <a:ext cx="3121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2121C7A-BB5A-4139-98BD-9D1A413168D4}"/>
                </a:ext>
              </a:extLst>
            </p:cNvPr>
            <p:cNvCxnSpPr>
              <a:cxnSpLocks/>
            </p:cNvCxnSpPr>
            <p:nvPr/>
          </p:nvCxnSpPr>
          <p:spPr>
            <a:xfrm>
              <a:off x="4652927" y="5365531"/>
              <a:ext cx="0" cy="341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CB01AC3-E291-433E-8E43-39FF28A568F7}"/>
                </a:ext>
              </a:extLst>
            </p:cNvPr>
            <p:cNvCxnSpPr/>
            <p:nvPr/>
          </p:nvCxnSpPr>
          <p:spPr>
            <a:xfrm>
              <a:off x="4652927" y="5365531"/>
              <a:ext cx="3121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2C4CA67-680F-4B4F-B691-F1DBB2DA4621}"/>
                </a:ext>
              </a:extLst>
            </p:cNvPr>
            <p:cNvCxnSpPr>
              <a:cxnSpLocks/>
            </p:cNvCxnSpPr>
            <p:nvPr/>
          </p:nvCxnSpPr>
          <p:spPr>
            <a:xfrm>
              <a:off x="4977692" y="5365531"/>
              <a:ext cx="0" cy="341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02E782A-BC7A-46A8-BDDF-661D8F629560}"/>
                </a:ext>
              </a:extLst>
            </p:cNvPr>
            <p:cNvCxnSpPr/>
            <p:nvPr/>
          </p:nvCxnSpPr>
          <p:spPr>
            <a:xfrm>
              <a:off x="5005482" y="5701862"/>
              <a:ext cx="3121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2CD70FD-7F20-47A4-8DA1-13B66CF2E0B6}"/>
                </a:ext>
              </a:extLst>
            </p:cNvPr>
            <p:cNvCxnSpPr/>
            <p:nvPr/>
          </p:nvCxnSpPr>
          <p:spPr>
            <a:xfrm>
              <a:off x="5005483" y="5707117"/>
              <a:ext cx="3121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EF44527-5A91-4948-9A31-86134AD5DBBF}"/>
                </a:ext>
              </a:extLst>
            </p:cNvPr>
            <p:cNvCxnSpPr>
              <a:cxnSpLocks/>
            </p:cNvCxnSpPr>
            <p:nvPr/>
          </p:nvCxnSpPr>
          <p:spPr>
            <a:xfrm>
              <a:off x="5317638" y="5365531"/>
              <a:ext cx="0" cy="341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3E609EF-E5BD-4B73-8E0C-D86C2918257A}"/>
                </a:ext>
              </a:extLst>
            </p:cNvPr>
            <p:cNvCxnSpPr/>
            <p:nvPr/>
          </p:nvCxnSpPr>
          <p:spPr>
            <a:xfrm>
              <a:off x="5317638" y="5365531"/>
              <a:ext cx="3121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E8C359C-97F5-4E0B-9A6B-E41DFA5A2336}"/>
                </a:ext>
              </a:extLst>
            </p:cNvPr>
            <p:cNvCxnSpPr>
              <a:cxnSpLocks/>
            </p:cNvCxnSpPr>
            <p:nvPr/>
          </p:nvCxnSpPr>
          <p:spPr>
            <a:xfrm>
              <a:off x="5642403" y="5365531"/>
              <a:ext cx="0" cy="341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22B51FE-AABC-43E1-9BB7-88DCF4B75F89}"/>
                </a:ext>
              </a:extLst>
            </p:cNvPr>
            <p:cNvCxnSpPr/>
            <p:nvPr/>
          </p:nvCxnSpPr>
          <p:spPr>
            <a:xfrm>
              <a:off x="5670193" y="5701862"/>
              <a:ext cx="3121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4" name="Straight Arrow Connector 63">
            <a:extLst>
              <a:ext uri="{FF2B5EF4-FFF2-40B4-BE49-F238E27FC236}">
                <a16:creationId xmlns:a16="http://schemas.microsoft.com/office/drawing/2014/main" id="{158C7A06-F667-43F5-BC08-0F28C8B5692D}"/>
              </a:ext>
            </a:extLst>
          </p:cNvPr>
          <p:cNvCxnSpPr>
            <a:cxnSpLocks/>
          </p:cNvCxnSpPr>
          <p:nvPr/>
        </p:nvCxnSpPr>
        <p:spPr>
          <a:xfrm flipH="1">
            <a:off x="6096000" y="3253951"/>
            <a:ext cx="1" cy="6689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71E6750A-8E2F-4F95-91F2-6A71AB70FC2E}"/>
              </a:ext>
            </a:extLst>
          </p:cNvPr>
          <p:cNvSpPr/>
          <p:nvPr/>
        </p:nvSpPr>
        <p:spPr>
          <a:xfrm>
            <a:off x="5296189" y="3975741"/>
            <a:ext cx="2270472" cy="923330"/>
          </a:xfrm>
          <a:prstGeom prst="rect">
            <a:avLst/>
          </a:prstGeom>
          <a:ln>
            <a:noFill/>
          </a:ln>
        </p:spPr>
        <p:txBody>
          <a:bodyPr wrap="square">
            <a:spAutoFit/>
          </a:bodyPr>
          <a:lstStyle/>
          <a:p>
            <a:r>
              <a:rPr lang="en-IN">
                <a:solidFill>
                  <a:srgbClr val="FF0000"/>
                </a:solidFill>
              </a:rPr>
              <a:t>TL0 or TL1 register to store lower byte of count value</a:t>
            </a:r>
          </a:p>
        </p:txBody>
      </p:sp>
      <p:sp>
        <p:nvSpPr>
          <p:cNvPr id="66" name="Rectangle 65">
            <a:extLst>
              <a:ext uri="{FF2B5EF4-FFF2-40B4-BE49-F238E27FC236}">
                <a16:creationId xmlns:a16="http://schemas.microsoft.com/office/drawing/2014/main" id="{89D67255-DC3B-4169-A384-C61F4D1876AD}"/>
              </a:ext>
            </a:extLst>
          </p:cNvPr>
          <p:cNvSpPr/>
          <p:nvPr/>
        </p:nvSpPr>
        <p:spPr>
          <a:xfrm>
            <a:off x="7541143" y="3973224"/>
            <a:ext cx="2270472" cy="923330"/>
          </a:xfrm>
          <a:prstGeom prst="rect">
            <a:avLst/>
          </a:prstGeom>
          <a:ln>
            <a:noFill/>
          </a:ln>
        </p:spPr>
        <p:txBody>
          <a:bodyPr wrap="square">
            <a:spAutoFit/>
          </a:bodyPr>
          <a:lstStyle/>
          <a:p>
            <a:r>
              <a:rPr lang="en-IN">
                <a:solidFill>
                  <a:srgbClr val="FF0000"/>
                </a:solidFill>
              </a:rPr>
              <a:t>TH0 or TH1 register to store higher byte of count value</a:t>
            </a:r>
          </a:p>
        </p:txBody>
      </p:sp>
      <p:cxnSp>
        <p:nvCxnSpPr>
          <p:cNvPr id="67" name="Straight Arrow Connector 66">
            <a:extLst>
              <a:ext uri="{FF2B5EF4-FFF2-40B4-BE49-F238E27FC236}">
                <a16:creationId xmlns:a16="http://schemas.microsoft.com/office/drawing/2014/main" id="{C1F2B3FF-714C-46DD-9365-11616F030994}"/>
              </a:ext>
            </a:extLst>
          </p:cNvPr>
          <p:cNvCxnSpPr>
            <a:cxnSpLocks/>
          </p:cNvCxnSpPr>
          <p:nvPr/>
        </p:nvCxnSpPr>
        <p:spPr>
          <a:xfrm flipH="1">
            <a:off x="8171469" y="3272602"/>
            <a:ext cx="1" cy="6689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6AF76DDC-4750-4D94-9F66-FFCD4725DF7D}"/>
              </a:ext>
            </a:extLst>
          </p:cNvPr>
          <p:cNvCxnSpPr>
            <a:cxnSpLocks/>
          </p:cNvCxnSpPr>
          <p:nvPr/>
        </p:nvCxnSpPr>
        <p:spPr>
          <a:xfrm flipH="1">
            <a:off x="10435381" y="3253951"/>
            <a:ext cx="1" cy="6689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7750DC7F-D79C-42A6-A94E-44733B584AE3}"/>
              </a:ext>
            </a:extLst>
          </p:cNvPr>
          <p:cNvSpPr/>
          <p:nvPr/>
        </p:nvSpPr>
        <p:spPr>
          <a:xfrm>
            <a:off x="9845348" y="3943546"/>
            <a:ext cx="2270472" cy="1200329"/>
          </a:xfrm>
          <a:prstGeom prst="rect">
            <a:avLst/>
          </a:prstGeom>
          <a:ln>
            <a:noFill/>
          </a:ln>
        </p:spPr>
        <p:txBody>
          <a:bodyPr wrap="square">
            <a:spAutoFit/>
          </a:bodyPr>
          <a:lstStyle/>
          <a:p>
            <a:r>
              <a:rPr lang="en-IN">
                <a:solidFill>
                  <a:srgbClr val="FF0000"/>
                </a:solidFill>
              </a:rPr>
              <a:t>TF0 or TF1 flag set when overflow occurs and generate interrupt</a:t>
            </a:r>
          </a:p>
        </p:txBody>
      </p:sp>
      <p:sp>
        <p:nvSpPr>
          <p:cNvPr id="32" name="Title 1">
            <a:extLst>
              <a:ext uri="{FF2B5EF4-FFF2-40B4-BE49-F238E27FC236}">
                <a16:creationId xmlns:a16="http://schemas.microsoft.com/office/drawing/2014/main" id="{8896A884-8C70-4248-A90B-0CB5F58FE9E5}"/>
              </a:ext>
            </a:extLst>
          </p:cNvPr>
          <p:cNvSpPr>
            <a:spLocks noGrp="1"/>
          </p:cNvSpPr>
          <p:nvPr>
            <p:ph type="title"/>
          </p:nvPr>
        </p:nvSpPr>
        <p:spPr>
          <a:xfrm>
            <a:off x="2274237" y="94269"/>
            <a:ext cx="4611159" cy="1047936"/>
          </a:xfrm>
        </p:spPr>
        <p:txBody>
          <a:bodyPr>
            <a:normAutofit/>
          </a:bodyPr>
          <a:lstStyle/>
          <a:p>
            <a:r>
              <a:rPr lang="en-IN" sz="2800"/>
              <a:t>13 bit timer counter</a:t>
            </a:r>
          </a:p>
        </p:txBody>
      </p:sp>
    </p:spTree>
    <p:extLst>
      <p:ext uri="{BB962C8B-B14F-4D97-AF65-F5344CB8AC3E}">
        <p14:creationId xmlns:p14="http://schemas.microsoft.com/office/powerpoint/2010/main" val="1698458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fade">
                                      <p:cBhvr>
                                        <p:cTn id="17" dur="500"/>
                                        <p:tgtEl>
                                          <p:spTgt spid="6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fade">
                                      <p:cBhvr>
                                        <p:cTn id="22" dur="500"/>
                                        <p:tgtEl>
                                          <p:spTgt spid="6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fade">
                                      <p:cBhvr>
                                        <p:cTn id="27" dur="500"/>
                                        <p:tgtEl>
                                          <p:spTgt spid="6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6"/>
                                        </p:tgtEl>
                                        <p:attrNameLst>
                                          <p:attrName>style.visibility</p:attrName>
                                        </p:attrNameLst>
                                      </p:cBhvr>
                                      <p:to>
                                        <p:strVal val="visible"/>
                                      </p:to>
                                    </p:set>
                                    <p:animEffect transition="in" filter="fade">
                                      <p:cBhvr>
                                        <p:cTn id="32" dur="500"/>
                                        <p:tgtEl>
                                          <p:spTgt spid="6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fade">
                                      <p:cBhvr>
                                        <p:cTn id="37" dur="500"/>
                                        <p:tgtEl>
                                          <p:spTgt spid="6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fade">
                                      <p:cBhvr>
                                        <p:cTn id="42" dur="500"/>
                                        <p:tgtEl>
                                          <p:spTgt spid="6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500"/>
                                        <p:tgtEl>
                                          <p:spTgt spid="3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fade">
                                      <p:cBhvr>
                                        <p:cTn id="5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65" grpId="0"/>
      <p:bldP spid="66" grpId="0"/>
      <p:bldP spid="6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C958C52-0017-477B-89D1-6A44D2FC66D1}"/>
              </a:ext>
            </a:extLst>
          </p:cNvPr>
          <p:cNvSpPr/>
          <p:nvPr/>
        </p:nvSpPr>
        <p:spPr>
          <a:xfrm>
            <a:off x="301956" y="196334"/>
            <a:ext cx="2067554" cy="369332"/>
          </a:xfrm>
          <a:prstGeom prst="rect">
            <a:avLst/>
          </a:prstGeom>
        </p:spPr>
        <p:txBody>
          <a:bodyPr wrap="none">
            <a:spAutoFit/>
          </a:bodyPr>
          <a:lstStyle/>
          <a:p>
            <a:r>
              <a:rPr lang="en-US"/>
              <a:t>How to store bytes :</a:t>
            </a:r>
          </a:p>
        </p:txBody>
      </p:sp>
      <p:sp>
        <p:nvSpPr>
          <p:cNvPr id="5" name="Rectangle 4">
            <a:extLst>
              <a:ext uri="{FF2B5EF4-FFF2-40B4-BE49-F238E27FC236}">
                <a16:creationId xmlns:a16="http://schemas.microsoft.com/office/drawing/2014/main" id="{18BB2A23-6D3F-4BF5-A942-67A52F4D45A1}"/>
              </a:ext>
            </a:extLst>
          </p:cNvPr>
          <p:cNvSpPr/>
          <p:nvPr/>
        </p:nvSpPr>
        <p:spPr>
          <a:xfrm>
            <a:off x="301956" y="854169"/>
            <a:ext cx="1810624" cy="400110"/>
          </a:xfrm>
          <a:prstGeom prst="rect">
            <a:avLst/>
          </a:prstGeom>
          <a:ln>
            <a:noFill/>
          </a:ln>
        </p:spPr>
        <p:txBody>
          <a:bodyPr wrap="square">
            <a:spAutoFit/>
          </a:bodyPr>
          <a:lstStyle/>
          <a:p>
            <a:r>
              <a:rPr lang="en-IN" sz="2000">
                <a:solidFill>
                  <a:srgbClr val="FF0000"/>
                </a:solidFill>
              </a:rPr>
              <a:t>If number is 35</a:t>
            </a:r>
          </a:p>
        </p:txBody>
      </p:sp>
      <p:graphicFrame>
        <p:nvGraphicFramePr>
          <p:cNvPr id="6" name="Table 6">
            <a:extLst>
              <a:ext uri="{FF2B5EF4-FFF2-40B4-BE49-F238E27FC236}">
                <a16:creationId xmlns:a16="http://schemas.microsoft.com/office/drawing/2014/main" id="{BF17E621-CDA0-481B-8E14-B22AF14634F8}"/>
              </a:ext>
            </a:extLst>
          </p:cNvPr>
          <p:cNvGraphicFramePr>
            <a:graphicFrameLocks noGrp="1"/>
          </p:cNvGraphicFramePr>
          <p:nvPr>
            <p:extLst>
              <p:ext uri="{D42A27DB-BD31-4B8C-83A1-F6EECF244321}">
                <p14:modId xmlns:p14="http://schemas.microsoft.com/office/powerpoint/2010/main" val="3888831722"/>
              </p:ext>
            </p:extLst>
          </p:nvPr>
        </p:nvGraphicFramePr>
        <p:xfrm>
          <a:off x="2610069" y="667114"/>
          <a:ext cx="2067554" cy="2225040"/>
        </p:xfrm>
        <a:graphic>
          <a:graphicData uri="http://schemas.openxmlformats.org/drawingml/2006/table">
            <a:tbl>
              <a:tblPr firstRow="1" bandRow="1"/>
              <a:tblGrid>
                <a:gridCol w="1033777">
                  <a:extLst>
                    <a:ext uri="{9D8B030D-6E8A-4147-A177-3AD203B41FA5}">
                      <a16:colId xmlns:a16="http://schemas.microsoft.com/office/drawing/2014/main" val="2629063607"/>
                    </a:ext>
                  </a:extLst>
                </a:gridCol>
                <a:gridCol w="1033777">
                  <a:extLst>
                    <a:ext uri="{9D8B030D-6E8A-4147-A177-3AD203B41FA5}">
                      <a16:colId xmlns:a16="http://schemas.microsoft.com/office/drawing/2014/main" val="507578917"/>
                    </a:ext>
                  </a:extLst>
                </a:gridCol>
              </a:tblGrid>
              <a:tr h="370840">
                <a:tc>
                  <a:txBody>
                    <a:bodyPr/>
                    <a:lstStyle/>
                    <a:p>
                      <a:endParaRPr lang="en-IN"/>
                    </a:p>
                  </a:txBody>
                  <a:tcPr/>
                </a:tc>
                <a:tc>
                  <a:txBody>
                    <a:bodyPr/>
                    <a:lstStyle/>
                    <a:p>
                      <a:endParaRPr lang="en-IN"/>
                    </a:p>
                  </a:txBody>
                  <a:tcPr/>
                </a:tc>
                <a:extLst>
                  <a:ext uri="{0D108BD9-81ED-4DB2-BD59-A6C34878D82A}">
                    <a16:rowId xmlns:a16="http://schemas.microsoft.com/office/drawing/2014/main" val="2796342411"/>
                  </a:ext>
                </a:extLst>
              </a:tr>
              <a:tr h="370840">
                <a:tc>
                  <a:txBody>
                    <a:bodyPr/>
                    <a:lstStyle/>
                    <a:p>
                      <a:endParaRPr lang="en-IN"/>
                    </a:p>
                  </a:txBody>
                  <a:tcPr/>
                </a:tc>
                <a:tc>
                  <a:txBody>
                    <a:bodyPr/>
                    <a:lstStyle/>
                    <a:p>
                      <a:endParaRPr lang="en-IN"/>
                    </a:p>
                  </a:txBody>
                  <a:tcPr/>
                </a:tc>
                <a:extLst>
                  <a:ext uri="{0D108BD9-81ED-4DB2-BD59-A6C34878D82A}">
                    <a16:rowId xmlns:a16="http://schemas.microsoft.com/office/drawing/2014/main" val="1182922073"/>
                  </a:ext>
                </a:extLst>
              </a:tr>
              <a:tr h="370840">
                <a:tc>
                  <a:txBody>
                    <a:bodyPr/>
                    <a:lstStyle/>
                    <a:p>
                      <a:endParaRPr lang="en-IN"/>
                    </a:p>
                  </a:txBody>
                  <a:tcPr/>
                </a:tc>
                <a:tc>
                  <a:txBody>
                    <a:bodyPr/>
                    <a:lstStyle/>
                    <a:p>
                      <a:endParaRPr lang="en-IN"/>
                    </a:p>
                  </a:txBody>
                  <a:tcPr/>
                </a:tc>
                <a:extLst>
                  <a:ext uri="{0D108BD9-81ED-4DB2-BD59-A6C34878D82A}">
                    <a16:rowId xmlns:a16="http://schemas.microsoft.com/office/drawing/2014/main" val="2052189141"/>
                  </a:ext>
                </a:extLst>
              </a:tr>
              <a:tr h="370840">
                <a:tc>
                  <a:txBody>
                    <a:bodyPr/>
                    <a:lstStyle/>
                    <a:p>
                      <a:endParaRPr lang="en-IN"/>
                    </a:p>
                  </a:txBody>
                  <a:tcPr/>
                </a:tc>
                <a:tc>
                  <a:txBody>
                    <a:bodyPr/>
                    <a:lstStyle/>
                    <a:p>
                      <a:endParaRPr lang="en-IN"/>
                    </a:p>
                  </a:txBody>
                  <a:tcPr/>
                </a:tc>
                <a:extLst>
                  <a:ext uri="{0D108BD9-81ED-4DB2-BD59-A6C34878D82A}">
                    <a16:rowId xmlns:a16="http://schemas.microsoft.com/office/drawing/2014/main" val="759300150"/>
                  </a:ext>
                </a:extLst>
              </a:tr>
              <a:tr h="370840">
                <a:tc>
                  <a:txBody>
                    <a:bodyPr/>
                    <a:lstStyle/>
                    <a:p>
                      <a:endParaRPr lang="en-IN"/>
                    </a:p>
                  </a:txBody>
                  <a:tcPr/>
                </a:tc>
                <a:tc>
                  <a:txBody>
                    <a:bodyPr/>
                    <a:lstStyle/>
                    <a:p>
                      <a:endParaRPr lang="en-IN"/>
                    </a:p>
                  </a:txBody>
                  <a:tcPr/>
                </a:tc>
                <a:extLst>
                  <a:ext uri="{0D108BD9-81ED-4DB2-BD59-A6C34878D82A}">
                    <a16:rowId xmlns:a16="http://schemas.microsoft.com/office/drawing/2014/main" val="2210096514"/>
                  </a:ext>
                </a:extLst>
              </a:tr>
              <a:tr h="370840">
                <a:tc>
                  <a:txBody>
                    <a:bodyPr/>
                    <a:lstStyle/>
                    <a:p>
                      <a:endParaRPr lang="en-IN"/>
                    </a:p>
                  </a:txBody>
                  <a:tcPr/>
                </a:tc>
                <a:tc>
                  <a:txBody>
                    <a:bodyPr/>
                    <a:lstStyle/>
                    <a:p>
                      <a:endParaRPr lang="en-IN"/>
                    </a:p>
                  </a:txBody>
                  <a:tcPr/>
                </a:tc>
                <a:extLst>
                  <a:ext uri="{0D108BD9-81ED-4DB2-BD59-A6C34878D82A}">
                    <a16:rowId xmlns:a16="http://schemas.microsoft.com/office/drawing/2014/main" val="1829035248"/>
                  </a:ext>
                </a:extLst>
              </a:tr>
            </a:tbl>
          </a:graphicData>
        </a:graphic>
      </p:graphicFrame>
      <p:sp>
        <p:nvSpPr>
          <p:cNvPr id="9" name="Rectangle 8">
            <a:extLst>
              <a:ext uri="{FF2B5EF4-FFF2-40B4-BE49-F238E27FC236}">
                <a16:creationId xmlns:a16="http://schemas.microsoft.com/office/drawing/2014/main" id="{14988AAE-CAFD-4DCB-92EE-545ABAB0AE70}"/>
              </a:ext>
            </a:extLst>
          </p:cNvPr>
          <p:cNvSpPr/>
          <p:nvPr/>
        </p:nvSpPr>
        <p:spPr>
          <a:xfrm>
            <a:off x="2866999" y="143894"/>
            <a:ext cx="577214" cy="523220"/>
          </a:xfrm>
          <a:prstGeom prst="rect">
            <a:avLst/>
          </a:prstGeom>
        </p:spPr>
        <p:txBody>
          <a:bodyPr wrap="square">
            <a:spAutoFit/>
          </a:bodyPr>
          <a:lstStyle/>
          <a:p>
            <a:r>
              <a:rPr lang="en-IN" sz="2800" b="1">
                <a:solidFill>
                  <a:schemeClr val="accent6">
                    <a:lumMod val="60000"/>
                    <a:lumOff val="40000"/>
                  </a:schemeClr>
                </a:solidFill>
              </a:rPr>
              <a:t>H</a:t>
            </a:r>
            <a:endParaRPr lang="en-IN" sz="2800">
              <a:solidFill>
                <a:schemeClr val="accent6">
                  <a:lumMod val="60000"/>
                  <a:lumOff val="40000"/>
                </a:schemeClr>
              </a:solidFill>
            </a:endParaRPr>
          </a:p>
        </p:txBody>
      </p:sp>
      <p:sp>
        <p:nvSpPr>
          <p:cNvPr id="10" name="Rectangle 9">
            <a:extLst>
              <a:ext uri="{FF2B5EF4-FFF2-40B4-BE49-F238E27FC236}">
                <a16:creationId xmlns:a16="http://schemas.microsoft.com/office/drawing/2014/main" id="{61BB5426-0ED9-4AFB-B1C5-625EA4C30AEE}"/>
              </a:ext>
            </a:extLst>
          </p:cNvPr>
          <p:cNvSpPr/>
          <p:nvPr/>
        </p:nvSpPr>
        <p:spPr>
          <a:xfrm>
            <a:off x="3941702" y="143894"/>
            <a:ext cx="577214" cy="523220"/>
          </a:xfrm>
          <a:prstGeom prst="rect">
            <a:avLst/>
          </a:prstGeom>
        </p:spPr>
        <p:txBody>
          <a:bodyPr wrap="square">
            <a:spAutoFit/>
          </a:bodyPr>
          <a:lstStyle/>
          <a:p>
            <a:r>
              <a:rPr lang="en-IN" sz="2800" b="1">
                <a:solidFill>
                  <a:schemeClr val="accent6">
                    <a:lumMod val="60000"/>
                    <a:lumOff val="40000"/>
                  </a:schemeClr>
                </a:solidFill>
              </a:rPr>
              <a:t>L</a:t>
            </a:r>
            <a:endParaRPr lang="en-IN" sz="2800">
              <a:solidFill>
                <a:schemeClr val="accent6">
                  <a:lumMod val="60000"/>
                  <a:lumOff val="40000"/>
                </a:schemeClr>
              </a:solidFill>
            </a:endParaRPr>
          </a:p>
        </p:txBody>
      </p:sp>
      <p:sp>
        <p:nvSpPr>
          <p:cNvPr id="11" name="Rectangle 10">
            <a:extLst>
              <a:ext uri="{FF2B5EF4-FFF2-40B4-BE49-F238E27FC236}">
                <a16:creationId xmlns:a16="http://schemas.microsoft.com/office/drawing/2014/main" id="{14F61CC2-628B-4522-95F4-19AD74895B82}"/>
              </a:ext>
            </a:extLst>
          </p:cNvPr>
          <p:cNvSpPr/>
          <p:nvPr/>
        </p:nvSpPr>
        <p:spPr>
          <a:xfrm>
            <a:off x="2937390" y="597196"/>
            <a:ext cx="394389" cy="461665"/>
          </a:xfrm>
          <a:prstGeom prst="rect">
            <a:avLst/>
          </a:prstGeom>
        </p:spPr>
        <p:txBody>
          <a:bodyPr wrap="square">
            <a:spAutoFit/>
          </a:bodyPr>
          <a:lstStyle/>
          <a:p>
            <a:r>
              <a:rPr lang="en-IN" sz="2400" b="1">
                <a:solidFill>
                  <a:srgbClr val="FF0000"/>
                </a:solidFill>
              </a:rPr>
              <a:t>3</a:t>
            </a:r>
            <a:endParaRPr lang="en-IN" sz="2400"/>
          </a:p>
        </p:txBody>
      </p:sp>
      <p:sp>
        <p:nvSpPr>
          <p:cNvPr id="12" name="Rectangle 11">
            <a:extLst>
              <a:ext uri="{FF2B5EF4-FFF2-40B4-BE49-F238E27FC236}">
                <a16:creationId xmlns:a16="http://schemas.microsoft.com/office/drawing/2014/main" id="{C3CB31A4-12C0-44D9-8F57-040E7B62A63D}"/>
              </a:ext>
            </a:extLst>
          </p:cNvPr>
          <p:cNvSpPr/>
          <p:nvPr/>
        </p:nvSpPr>
        <p:spPr>
          <a:xfrm>
            <a:off x="3962154" y="591944"/>
            <a:ext cx="394389" cy="461665"/>
          </a:xfrm>
          <a:prstGeom prst="rect">
            <a:avLst/>
          </a:prstGeom>
        </p:spPr>
        <p:txBody>
          <a:bodyPr wrap="square">
            <a:spAutoFit/>
          </a:bodyPr>
          <a:lstStyle/>
          <a:p>
            <a:r>
              <a:rPr lang="en-IN" sz="2400" b="1">
                <a:solidFill>
                  <a:srgbClr val="FF0000"/>
                </a:solidFill>
              </a:rPr>
              <a:t>5</a:t>
            </a:r>
            <a:endParaRPr lang="en-IN" sz="2400"/>
          </a:p>
        </p:txBody>
      </p:sp>
      <p:sp>
        <p:nvSpPr>
          <p:cNvPr id="13" name="Rectangle 12">
            <a:extLst>
              <a:ext uri="{FF2B5EF4-FFF2-40B4-BE49-F238E27FC236}">
                <a16:creationId xmlns:a16="http://schemas.microsoft.com/office/drawing/2014/main" id="{616A36B0-310B-4BFC-BC54-578C2E8AF450}"/>
              </a:ext>
            </a:extLst>
          </p:cNvPr>
          <p:cNvSpPr/>
          <p:nvPr/>
        </p:nvSpPr>
        <p:spPr>
          <a:xfrm>
            <a:off x="5016405" y="0"/>
            <a:ext cx="2524799" cy="707886"/>
          </a:xfrm>
          <a:prstGeom prst="rect">
            <a:avLst/>
          </a:prstGeom>
          <a:ln>
            <a:noFill/>
          </a:ln>
        </p:spPr>
        <p:txBody>
          <a:bodyPr wrap="square">
            <a:spAutoFit/>
          </a:bodyPr>
          <a:lstStyle/>
          <a:p>
            <a:r>
              <a:rPr lang="en-IN" sz="2000"/>
              <a:t>Suppose we want to increment count </a:t>
            </a:r>
          </a:p>
        </p:txBody>
      </p:sp>
      <p:sp>
        <p:nvSpPr>
          <p:cNvPr id="14" name="Rectangle 13">
            <a:extLst>
              <a:ext uri="{FF2B5EF4-FFF2-40B4-BE49-F238E27FC236}">
                <a16:creationId xmlns:a16="http://schemas.microsoft.com/office/drawing/2014/main" id="{3FF1A5E3-D1D8-446B-AEC7-790FF6ACD83A}"/>
              </a:ext>
            </a:extLst>
          </p:cNvPr>
          <p:cNvSpPr/>
          <p:nvPr/>
        </p:nvSpPr>
        <p:spPr>
          <a:xfrm>
            <a:off x="2937390" y="969458"/>
            <a:ext cx="394389" cy="461665"/>
          </a:xfrm>
          <a:prstGeom prst="rect">
            <a:avLst/>
          </a:prstGeom>
        </p:spPr>
        <p:txBody>
          <a:bodyPr wrap="square">
            <a:spAutoFit/>
          </a:bodyPr>
          <a:lstStyle/>
          <a:p>
            <a:r>
              <a:rPr lang="en-IN" sz="2400" b="1">
                <a:solidFill>
                  <a:srgbClr val="FF0000"/>
                </a:solidFill>
              </a:rPr>
              <a:t>3</a:t>
            </a:r>
            <a:endParaRPr lang="en-IN" sz="2400"/>
          </a:p>
        </p:txBody>
      </p:sp>
      <p:sp>
        <p:nvSpPr>
          <p:cNvPr id="15" name="Rectangle 14">
            <a:extLst>
              <a:ext uri="{FF2B5EF4-FFF2-40B4-BE49-F238E27FC236}">
                <a16:creationId xmlns:a16="http://schemas.microsoft.com/office/drawing/2014/main" id="{1C9E689E-A915-4E4C-B51E-9D415B475A21}"/>
              </a:ext>
            </a:extLst>
          </p:cNvPr>
          <p:cNvSpPr/>
          <p:nvPr/>
        </p:nvSpPr>
        <p:spPr>
          <a:xfrm>
            <a:off x="3962190" y="985781"/>
            <a:ext cx="394389" cy="461665"/>
          </a:xfrm>
          <a:prstGeom prst="rect">
            <a:avLst/>
          </a:prstGeom>
        </p:spPr>
        <p:txBody>
          <a:bodyPr wrap="square">
            <a:spAutoFit/>
          </a:bodyPr>
          <a:lstStyle/>
          <a:p>
            <a:r>
              <a:rPr lang="en-IN" sz="2400" b="1">
                <a:solidFill>
                  <a:srgbClr val="FF0000"/>
                </a:solidFill>
              </a:rPr>
              <a:t>6</a:t>
            </a:r>
            <a:endParaRPr lang="en-IN" sz="2400"/>
          </a:p>
        </p:txBody>
      </p:sp>
      <p:sp>
        <p:nvSpPr>
          <p:cNvPr id="16" name="Rectangle 15">
            <a:extLst>
              <a:ext uri="{FF2B5EF4-FFF2-40B4-BE49-F238E27FC236}">
                <a16:creationId xmlns:a16="http://schemas.microsoft.com/office/drawing/2014/main" id="{517F9CB0-4CAE-4DCD-B8CD-B007B47A90B8}"/>
              </a:ext>
            </a:extLst>
          </p:cNvPr>
          <p:cNvSpPr/>
          <p:nvPr/>
        </p:nvSpPr>
        <p:spPr>
          <a:xfrm>
            <a:off x="4986918" y="822776"/>
            <a:ext cx="2524799" cy="707886"/>
          </a:xfrm>
          <a:prstGeom prst="rect">
            <a:avLst/>
          </a:prstGeom>
          <a:ln>
            <a:noFill/>
          </a:ln>
        </p:spPr>
        <p:txBody>
          <a:bodyPr wrap="square">
            <a:spAutoFit/>
          </a:bodyPr>
          <a:lstStyle/>
          <a:p>
            <a:r>
              <a:rPr lang="en-IN" sz="2000"/>
              <a:t>Will always increment lower byte</a:t>
            </a:r>
          </a:p>
        </p:txBody>
      </p:sp>
      <p:sp>
        <p:nvSpPr>
          <p:cNvPr id="17" name="Rectangle 16">
            <a:extLst>
              <a:ext uri="{FF2B5EF4-FFF2-40B4-BE49-F238E27FC236}">
                <a16:creationId xmlns:a16="http://schemas.microsoft.com/office/drawing/2014/main" id="{3948BAD7-2DD1-4590-85A5-C67E23BD13F9}"/>
              </a:ext>
            </a:extLst>
          </p:cNvPr>
          <p:cNvSpPr/>
          <p:nvPr/>
        </p:nvSpPr>
        <p:spPr>
          <a:xfrm>
            <a:off x="3962154" y="1399869"/>
            <a:ext cx="394389" cy="461665"/>
          </a:xfrm>
          <a:prstGeom prst="rect">
            <a:avLst/>
          </a:prstGeom>
        </p:spPr>
        <p:txBody>
          <a:bodyPr wrap="square">
            <a:spAutoFit/>
          </a:bodyPr>
          <a:lstStyle/>
          <a:p>
            <a:r>
              <a:rPr lang="en-IN" sz="2400" b="1">
                <a:solidFill>
                  <a:srgbClr val="FF0000"/>
                </a:solidFill>
              </a:rPr>
              <a:t>7</a:t>
            </a:r>
            <a:endParaRPr lang="en-IN" sz="2400"/>
          </a:p>
        </p:txBody>
      </p:sp>
      <p:sp>
        <p:nvSpPr>
          <p:cNvPr id="18" name="Rectangle 17">
            <a:extLst>
              <a:ext uri="{FF2B5EF4-FFF2-40B4-BE49-F238E27FC236}">
                <a16:creationId xmlns:a16="http://schemas.microsoft.com/office/drawing/2014/main" id="{879C2267-BBD6-4A95-99FB-60B88E28E43F}"/>
              </a:ext>
            </a:extLst>
          </p:cNvPr>
          <p:cNvSpPr/>
          <p:nvPr/>
        </p:nvSpPr>
        <p:spPr>
          <a:xfrm>
            <a:off x="3977815" y="1756896"/>
            <a:ext cx="394389" cy="461665"/>
          </a:xfrm>
          <a:prstGeom prst="rect">
            <a:avLst/>
          </a:prstGeom>
        </p:spPr>
        <p:txBody>
          <a:bodyPr wrap="square">
            <a:spAutoFit/>
          </a:bodyPr>
          <a:lstStyle/>
          <a:p>
            <a:r>
              <a:rPr lang="en-IN" sz="2400" b="1">
                <a:solidFill>
                  <a:srgbClr val="FF0000"/>
                </a:solidFill>
              </a:rPr>
              <a:t>8</a:t>
            </a:r>
            <a:endParaRPr lang="en-IN" sz="2400"/>
          </a:p>
        </p:txBody>
      </p:sp>
      <p:sp>
        <p:nvSpPr>
          <p:cNvPr id="19" name="Rectangle 18">
            <a:extLst>
              <a:ext uri="{FF2B5EF4-FFF2-40B4-BE49-F238E27FC236}">
                <a16:creationId xmlns:a16="http://schemas.microsoft.com/office/drawing/2014/main" id="{AB353B36-47BB-41E6-8C22-E2131ED2D2FF}"/>
              </a:ext>
            </a:extLst>
          </p:cNvPr>
          <p:cNvSpPr/>
          <p:nvPr/>
        </p:nvSpPr>
        <p:spPr>
          <a:xfrm>
            <a:off x="3977815" y="2130310"/>
            <a:ext cx="394389" cy="461665"/>
          </a:xfrm>
          <a:prstGeom prst="rect">
            <a:avLst/>
          </a:prstGeom>
        </p:spPr>
        <p:txBody>
          <a:bodyPr wrap="square">
            <a:spAutoFit/>
          </a:bodyPr>
          <a:lstStyle/>
          <a:p>
            <a:r>
              <a:rPr lang="en-IN" sz="2400" b="1">
                <a:solidFill>
                  <a:srgbClr val="FF0000"/>
                </a:solidFill>
              </a:rPr>
              <a:t>9</a:t>
            </a:r>
            <a:endParaRPr lang="en-IN" sz="2400"/>
          </a:p>
        </p:txBody>
      </p:sp>
      <p:sp>
        <p:nvSpPr>
          <p:cNvPr id="20" name="Rectangle 19">
            <a:extLst>
              <a:ext uri="{FF2B5EF4-FFF2-40B4-BE49-F238E27FC236}">
                <a16:creationId xmlns:a16="http://schemas.microsoft.com/office/drawing/2014/main" id="{0D08AE32-7891-4D52-A8E0-6767F1CC2080}"/>
              </a:ext>
            </a:extLst>
          </p:cNvPr>
          <p:cNvSpPr/>
          <p:nvPr/>
        </p:nvSpPr>
        <p:spPr>
          <a:xfrm>
            <a:off x="3982965" y="2475408"/>
            <a:ext cx="394389" cy="461665"/>
          </a:xfrm>
          <a:prstGeom prst="rect">
            <a:avLst/>
          </a:prstGeom>
        </p:spPr>
        <p:txBody>
          <a:bodyPr wrap="square">
            <a:spAutoFit/>
          </a:bodyPr>
          <a:lstStyle/>
          <a:p>
            <a:r>
              <a:rPr lang="en-IN" sz="2400" b="1">
                <a:solidFill>
                  <a:srgbClr val="FF0000"/>
                </a:solidFill>
              </a:rPr>
              <a:t>0</a:t>
            </a:r>
            <a:endParaRPr lang="en-IN" sz="2400"/>
          </a:p>
        </p:txBody>
      </p:sp>
      <p:sp>
        <p:nvSpPr>
          <p:cNvPr id="21" name="Rectangle 20">
            <a:extLst>
              <a:ext uri="{FF2B5EF4-FFF2-40B4-BE49-F238E27FC236}">
                <a16:creationId xmlns:a16="http://schemas.microsoft.com/office/drawing/2014/main" id="{DEAA941B-2D08-457B-A058-7092EABED182}"/>
              </a:ext>
            </a:extLst>
          </p:cNvPr>
          <p:cNvSpPr/>
          <p:nvPr/>
        </p:nvSpPr>
        <p:spPr>
          <a:xfrm>
            <a:off x="5016405" y="1987728"/>
            <a:ext cx="3812285" cy="1015663"/>
          </a:xfrm>
          <a:prstGeom prst="rect">
            <a:avLst/>
          </a:prstGeom>
          <a:ln>
            <a:noFill/>
          </a:ln>
        </p:spPr>
        <p:txBody>
          <a:bodyPr wrap="square">
            <a:spAutoFit/>
          </a:bodyPr>
          <a:lstStyle/>
          <a:p>
            <a:r>
              <a:rPr lang="en-IN" sz="2000"/>
              <a:t>When lower byte overflow it will automatically increment the higher byte</a:t>
            </a:r>
          </a:p>
        </p:txBody>
      </p:sp>
      <p:sp>
        <p:nvSpPr>
          <p:cNvPr id="22" name="Rectangle 21">
            <a:extLst>
              <a:ext uri="{FF2B5EF4-FFF2-40B4-BE49-F238E27FC236}">
                <a16:creationId xmlns:a16="http://schemas.microsoft.com/office/drawing/2014/main" id="{1237FA00-95F6-4B83-AC93-7C048718ACDD}"/>
              </a:ext>
            </a:extLst>
          </p:cNvPr>
          <p:cNvSpPr/>
          <p:nvPr/>
        </p:nvSpPr>
        <p:spPr>
          <a:xfrm>
            <a:off x="2936266" y="2430489"/>
            <a:ext cx="394389" cy="461665"/>
          </a:xfrm>
          <a:prstGeom prst="rect">
            <a:avLst/>
          </a:prstGeom>
        </p:spPr>
        <p:txBody>
          <a:bodyPr wrap="square">
            <a:spAutoFit/>
          </a:bodyPr>
          <a:lstStyle/>
          <a:p>
            <a:r>
              <a:rPr lang="en-IN" sz="2400" b="1">
                <a:solidFill>
                  <a:srgbClr val="FF0000"/>
                </a:solidFill>
              </a:rPr>
              <a:t>4</a:t>
            </a:r>
            <a:endParaRPr lang="en-IN" sz="2400"/>
          </a:p>
        </p:txBody>
      </p:sp>
      <p:sp>
        <p:nvSpPr>
          <p:cNvPr id="23" name="Rectangle 22">
            <a:extLst>
              <a:ext uri="{FF2B5EF4-FFF2-40B4-BE49-F238E27FC236}">
                <a16:creationId xmlns:a16="http://schemas.microsoft.com/office/drawing/2014/main" id="{8E280A47-E8B0-4E1C-9A43-C965E4AC744E}"/>
              </a:ext>
            </a:extLst>
          </p:cNvPr>
          <p:cNvSpPr/>
          <p:nvPr/>
        </p:nvSpPr>
        <p:spPr>
          <a:xfrm>
            <a:off x="97004" y="3062414"/>
            <a:ext cx="1810624" cy="1015663"/>
          </a:xfrm>
          <a:prstGeom prst="rect">
            <a:avLst/>
          </a:prstGeom>
          <a:ln>
            <a:noFill/>
          </a:ln>
        </p:spPr>
        <p:txBody>
          <a:bodyPr wrap="square">
            <a:spAutoFit/>
          </a:bodyPr>
          <a:lstStyle/>
          <a:p>
            <a:r>
              <a:rPr lang="en-IN" sz="2000">
                <a:solidFill>
                  <a:srgbClr val="FF0000"/>
                </a:solidFill>
              </a:rPr>
              <a:t>For TH and TL</a:t>
            </a:r>
          </a:p>
          <a:p>
            <a:r>
              <a:rPr lang="en-IN" sz="2000">
                <a:solidFill>
                  <a:srgbClr val="FF0000"/>
                </a:solidFill>
              </a:rPr>
              <a:t>Count value is 1234</a:t>
            </a:r>
          </a:p>
        </p:txBody>
      </p:sp>
      <p:graphicFrame>
        <p:nvGraphicFramePr>
          <p:cNvPr id="24" name="Table 6">
            <a:extLst>
              <a:ext uri="{FF2B5EF4-FFF2-40B4-BE49-F238E27FC236}">
                <a16:creationId xmlns:a16="http://schemas.microsoft.com/office/drawing/2014/main" id="{E596CCAF-D0A3-409B-AE56-92BF72544E6C}"/>
              </a:ext>
            </a:extLst>
          </p:cNvPr>
          <p:cNvGraphicFramePr>
            <a:graphicFrameLocks noGrp="1"/>
          </p:cNvGraphicFramePr>
          <p:nvPr>
            <p:extLst>
              <p:ext uri="{D42A27DB-BD31-4B8C-83A1-F6EECF244321}">
                <p14:modId xmlns:p14="http://schemas.microsoft.com/office/powerpoint/2010/main" val="1266979436"/>
              </p:ext>
            </p:extLst>
          </p:nvPr>
        </p:nvGraphicFramePr>
        <p:xfrm>
          <a:off x="2638420" y="3891520"/>
          <a:ext cx="2067554" cy="2225040"/>
        </p:xfrm>
        <a:graphic>
          <a:graphicData uri="http://schemas.openxmlformats.org/drawingml/2006/table">
            <a:tbl>
              <a:tblPr firstRow="1" bandRow="1"/>
              <a:tblGrid>
                <a:gridCol w="1033777">
                  <a:extLst>
                    <a:ext uri="{9D8B030D-6E8A-4147-A177-3AD203B41FA5}">
                      <a16:colId xmlns:a16="http://schemas.microsoft.com/office/drawing/2014/main" val="2629063607"/>
                    </a:ext>
                  </a:extLst>
                </a:gridCol>
                <a:gridCol w="1033777">
                  <a:extLst>
                    <a:ext uri="{9D8B030D-6E8A-4147-A177-3AD203B41FA5}">
                      <a16:colId xmlns:a16="http://schemas.microsoft.com/office/drawing/2014/main" val="507578917"/>
                    </a:ext>
                  </a:extLst>
                </a:gridCol>
              </a:tblGrid>
              <a:tr h="370840">
                <a:tc>
                  <a:txBody>
                    <a:bodyPr/>
                    <a:lstStyle/>
                    <a:p>
                      <a:endParaRPr lang="en-IN"/>
                    </a:p>
                  </a:txBody>
                  <a:tcPr/>
                </a:tc>
                <a:tc>
                  <a:txBody>
                    <a:bodyPr/>
                    <a:lstStyle/>
                    <a:p>
                      <a:endParaRPr lang="en-IN"/>
                    </a:p>
                  </a:txBody>
                  <a:tcPr/>
                </a:tc>
                <a:extLst>
                  <a:ext uri="{0D108BD9-81ED-4DB2-BD59-A6C34878D82A}">
                    <a16:rowId xmlns:a16="http://schemas.microsoft.com/office/drawing/2014/main" val="2796342411"/>
                  </a:ext>
                </a:extLst>
              </a:tr>
              <a:tr h="370840">
                <a:tc>
                  <a:txBody>
                    <a:bodyPr/>
                    <a:lstStyle/>
                    <a:p>
                      <a:endParaRPr lang="en-IN"/>
                    </a:p>
                  </a:txBody>
                  <a:tcPr/>
                </a:tc>
                <a:tc>
                  <a:txBody>
                    <a:bodyPr/>
                    <a:lstStyle/>
                    <a:p>
                      <a:endParaRPr lang="en-IN"/>
                    </a:p>
                  </a:txBody>
                  <a:tcPr/>
                </a:tc>
                <a:extLst>
                  <a:ext uri="{0D108BD9-81ED-4DB2-BD59-A6C34878D82A}">
                    <a16:rowId xmlns:a16="http://schemas.microsoft.com/office/drawing/2014/main" val="1182922073"/>
                  </a:ext>
                </a:extLst>
              </a:tr>
              <a:tr h="370840">
                <a:tc>
                  <a:txBody>
                    <a:bodyPr/>
                    <a:lstStyle/>
                    <a:p>
                      <a:endParaRPr lang="en-IN"/>
                    </a:p>
                  </a:txBody>
                  <a:tcPr/>
                </a:tc>
                <a:tc>
                  <a:txBody>
                    <a:bodyPr/>
                    <a:lstStyle/>
                    <a:p>
                      <a:endParaRPr lang="en-IN"/>
                    </a:p>
                  </a:txBody>
                  <a:tcPr/>
                </a:tc>
                <a:extLst>
                  <a:ext uri="{0D108BD9-81ED-4DB2-BD59-A6C34878D82A}">
                    <a16:rowId xmlns:a16="http://schemas.microsoft.com/office/drawing/2014/main" val="2052189141"/>
                  </a:ext>
                </a:extLst>
              </a:tr>
              <a:tr h="370840">
                <a:tc>
                  <a:txBody>
                    <a:bodyPr/>
                    <a:lstStyle/>
                    <a:p>
                      <a:endParaRPr lang="en-IN"/>
                    </a:p>
                  </a:txBody>
                  <a:tcPr/>
                </a:tc>
                <a:tc>
                  <a:txBody>
                    <a:bodyPr/>
                    <a:lstStyle/>
                    <a:p>
                      <a:endParaRPr lang="en-IN"/>
                    </a:p>
                  </a:txBody>
                  <a:tcPr/>
                </a:tc>
                <a:extLst>
                  <a:ext uri="{0D108BD9-81ED-4DB2-BD59-A6C34878D82A}">
                    <a16:rowId xmlns:a16="http://schemas.microsoft.com/office/drawing/2014/main" val="759300150"/>
                  </a:ext>
                </a:extLst>
              </a:tr>
              <a:tr h="370840">
                <a:tc>
                  <a:txBody>
                    <a:bodyPr/>
                    <a:lstStyle/>
                    <a:p>
                      <a:endParaRPr lang="en-IN"/>
                    </a:p>
                  </a:txBody>
                  <a:tcPr/>
                </a:tc>
                <a:tc>
                  <a:txBody>
                    <a:bodyPr/>
                    <a:lstStyle/>
                    <a:p>
                      <a:endParaRPr lang="en-IN"/>
                    </a:p>
                  </a:txBody>
                  <a:tcPr/>
                </a:tc>
                <a:extLst>
                  <a:ext uri="{0D108BD9-81ED-4DB2-BD59-A6C34878D82A}">
                    <a16:rowId xmlns:a16="http://schemas.microsoft.com/office/drawing/2014/main" val="2210096514"/>
                  </a:ext>
                </a:extLst>
              </a:tr>
              <a:tr h="370840">
                <a:tc>
                  <a:txBody>
                    <a:bodyPr/>
                    <a:lstStyle/>
                    <a:p>
                      <a:endParaRPr lang="en-IN"/>
                    </a:p>
                  </a:txBody>
                  <a:tcPr/>
                </a:tc>
                <a:tc>
                  <a:txBody>
                    <a:bodyPr/>
                    <a:lstStyle/>
                    <a:p>
                      <a:endParaRPr lang="en-IN"/>
                    </a:p>
                  </a:txBody>
                  <a:tcPr/>
                </a:tc>
                <a:extLst>
                  <a:ext uri="{0D108BD9-81ED-4DB2-BD59-A6C34878D82A}">
                    <a16:rowId xmlns:a16="http://schemas.microsoft.com/office/drawing/2014/main" val="3621562939"/>
                  </a:ext>
                </a:extLst>
              </a:tr>
            </a:tbl>
          </a:graphicData>
        </a:graphic>
      </p:graphicFrame>
      <p:sp>
        <p:nvSpPr>
          <p:cNvPr id="25" name="Rectangle 24">
            <a:extLst>
              <a:ext uri="{FF2B5EF4-FFF2-40B4-BE49-F238E27FC236}">
                <a16:creationId xmlns:a16="http://schemas.microsoft.com/office/drawing/2014/main" id="{5EB97C94-9B6F-4E8C-A429-99A140653814}"/>
              </a:ext>
            </a:extLst>
          </p:cNvPr>
          <p:cNvSpPr/>
          <p:nvPr/>
        </p:nvSpPr>
        <p:spPr>
          <a:xfrm>
            <a:off x="2866999" y="3284812"/>
            <a:ext cx="656459" cy="523220"/>
          </a:xfrm>
          <a:prstGeom prst="rect">
            <a:avLst/>
          </a:prstGeom>
        </p:spPr>
        <p:txBody>
          <a:bodyPr wrap="square">
            <a:spAutoFit/>
          </a:bodyPr>
          <a:lstStyle/>
          <a:p>
            <a:r>
              <a:rPr lang="en-IN" sz="2800" b="1">
                <a:solidFill>
                  <a:schemeClr val="accent6">
                    <a:lumMod val="60000"/>
                    <a:lumOff val="40000"/>
                  </a:schemeClr>
                </a:solidFill>
              </a:rPr>
              <a:t>TH</a:t>
            </a:r>
            <a:endParaRPr lang="en-IN" sz="2800">
              <a:solidFill>
                <a:schemeClr val="accent6">
                  <a:lumMod val="60000"/>
                  <a:lumOff val="40000"/>
                </a:schemeClr>
              </a:solidFill>
            </a:endParaRPr>
          </a:p>
        </p:txBody>
      </p:sp>
      <p:sp>
        <p:nvSpPr>
          <p:cNvPr id="26" name="Rectangle 25">
            <a:extLst>
              <a:ext uri="{FF2B5EF4-FFF2-40B4-BE49-F238E27FC236}">
                <a16:creationId xmlns:a16="http://schemas.microsoft.com/office/drawing/2014/main" id="{08FD0E65-00C6-40FD-BA43-E681D09824EE}"/>
              </a:ext>
            </a:extLst>
          </p:cNvPr>
          <p:cNvSpPr/>
          <p:nvPr/>
        </p:nvSpPr>
        <p:spPr>
          <a:xfrm>
            <a:off x="3919580" y="3292065"/>
            <a:ext cx="803927" cy="523220"/>
          </a:xfrm>
          <a:prstGeom prst="rect">
            <a:avLst/>
          </a:prstGeom>
        </p:spPr>
        <p:txBody>
          <a:bodyPr wrap="square">
            <a:spAutoFit/>
          </a:bodyPr>
          <a:lstStyle/>
          <a:p>
            <a:r>
              <a:rPr lang="en-IN" sz="2800" b="1">
                <a:solidFill>
                  <a:schemeClr val="accent6">
                    <a:lumMod val="60000"/>
                    <a:lumOff val="40000"/>
                  </a:schemeClr>
                </a:solidFill>
              </a:rPr>
              <a:t>TL</a:t>
            </a:r>
            <a:endParaRPr lang="en-IN" sz="2800">
              <a:solidFill>
                <a:schemeClr val="accent6">
                  <a:lumMod val="60000"/>
                  <a:lumOff val="40000"/>
                </a:schemeClr>
              </a:solidFill>
            </a:endParaRPr>
          </a:p>
        </p:txBody>
      </p:sp>
      <p:sp>
        <p:nvSpPr>
          <p:cNvPr id="27" name="Rectangle 26">
            <a:extLst>
              <a:ext uri="{FF2B5EF4-FFF2-40B4-BE49-F238E27FC236}">
                <a16:creationId xmlns:a16="http://schemas.microsoft.com/office/drawing/2014/main" id="{79323906-BB5E-4518-9390-1DF12BFCCF84}"/>
              </a:ext>
            </a:extLst>
          </p:cNvPr>
          <p:cNvSpPr/>
          <p:nvPr/>
        </p:nvSpPr>
        <p:spPr>
          <a:xfrm>
            <a:off x="2936266" y="3815285"/>
            <a:ext cx="541101" cy="461665"/>
          </a:xfrm>
          <a:prstGeom prst="rect">
            <a:avLst/>
          </a:prstGeom>
        </p:spPr>
        <p:txBody>
          <a:bodyPr wrap="square">
            <a:spAutoFit/>
          </a:bodyPr>
          <a:lstStyle/>
          <a:p>
            <a:r>
              <a:rPr lang="en-IN" sz="2400" b="1">
                <a:solidFill>
                  <a:srgbClr val="FF0000"/>
                </a:solidFill>
              </a:rPr>
              <a:t>12</a:t>
            </a:r>
            <a:endParaRPr lang="en-IN" sz="2400"/>
          </a:p>
        </p:txBody>
      </p:sp>
      <p:sp>
        <p:nvSpPr>
          <p:cNvPr id="29" name="Rectangle 28">
            <a:extLst>
              <a:ext uri="{FF2B5EF4-FFF2-40B4-BE49-F238E27FC236}">
                <a16:creationId xmlns:a16="http://schemas.microsoft.com/office/drawing/2014/main" id="{C127341C-9B13-4414-A3B9-27DE9DDB4310}"/>
              </a:ext>
            </a:extLst>
          </p:cNvPr>
          <p:cNvSpPr/>
          <p:nvPr/>
        </p:nvSpPr>
        <p:spPr>
          <a:xfrm>
            <a:off x="3941702" y="3837613"/>
            <a:ext cx="541101" cy="461665"/>
          </a:xfrm>
          <a:prstGeom prst="rect">
            <a:avLst/>
          </a:prstGeom>
        </p:spPr>
        <p:txBody>
          <a:bodyPr wrap="square">
            <a:spAutoFit/>
          </a:bodyPr>
          <a:lstStyle/>
          <a:p>
            <a:r>
              <a:rPr lang="en-IN" sz="2400" b="1">
                <a:solidFill>
                  <a:srgbClr val="FF0000"/>
                </a:solidFill>
              </a:rPr>
              <a:t>34</a:t>
            </a:r>
            <a:endParaRPr lang="en-IN" sz="2400"/>
          </a:p>
        </p:txBody>
      </p:sp>
      <p:sp>
        <p:nvSpPr>
          <p:cNvPr id="30" name="Rectangle 29">
            <a:extLst>
              <a:ext uri="{FF2B5EF4-FFF2-40B4-BE49-F238E27FC236}">
                <a16:creationId xmlns:a16="http://schemas.microsoft.com/office/drawing/2014/main" id="{4696EB2C-3DB0-4F61-BA76-760F96C23A6D}"/>
              </a:ext>
            </a:extLst>
          </p:cNvPr>
          <p:cNvSpPr/>
          <p:nvPr/>
        </p:nvSpPr>
        <p:spPr>
          <a:xfrm>
            <a:off x="3956794" y="4238783"/>
            <a:ext cx="541101" cy="461665"/>
          </a:xfrm>
          <a:prstGeom prst="rect">
            <a:avLst/>
          </a:prstGeom>
        </p:spPr>
        <p:txBody>
          <a:bodyPr wrap="square">
            <a:spAutoFit/>
          </a:bodyPr>
          <a:lstStyle/>
          <a:p>
            <a:r>
              <a:rPr lang="en-IN" sz="2400" b="1">
                <a:solidFill>
                  <a:srgbClr val="FF0000"/>
                </a:solidFill>
              </a:rPr>
              <a:t>35</a:t>
            </a:r>
            <a:endParaRPr lang="en-IN" sz="2400"/>
          </a:p>
        </p:txBody>
      </p:sp>
      <p:sp>
        <p:nvSpPr>
          <p:cNvPr id="31" name="Rectangle 30">
            <a:extLst>
              <a:ext uri="{FF2B5EF4-FFF2-40B4-BE49-F238E27FC236}">
                <a16:creationId xmlns:a16="http://schemas.microsoft.com/office/drawing/2014/main" id="{FDBFFFFB-A771-48B3-ADA4-3849528014A6}"/>
              </a:ext>
            </a:extLst>
          </p:cNvPr>
          <p:cNvSpPr/>
          <p:nvPr/>
        </p:nvSpPr>
        <p:spPr>
          <a:xfrm>
            <a:off x="3958980" y="4626433"/>
            <a:ext cx="541101" cy="461665"/>
          </a:xfrm>
          <a:prstGeom prst="rect">
            <a:avLst/>
          </a:prstGeom>
        </p:spPr>
        <p:txBody>
          <a:bodyPr wrap="square">
            <a:spAutoFit/>
          </a:bodyPr>
          <a:lstStyle/>
          <a:p>
            <a:r>
              <a:rPr lang="en-IN" sz="2400" b="1">
                <a:solidFill>
                  <a:srgbClr val="FF0000"/>
                </a:solidFill>
              </a:rPr>
              <a:t>36</a:t>
            </a:r>
            <a:endParaRPr lang="en-IN" sz="2400"/>
          </a:p>
        </p:txBody>
      </p:sp>
      <p:sp>
        <p:nvSpPr>
          <p:cNvPr id="32" name="Rectangle 31">
            <a:extLst>
              <a:ext uri="{FF2B5EF4-FFF2-40B4-BE49-F238E27FC236}">
                <a16:creationId xmlns:a16="http://schemas.microsoft.com/office/drawing/2014/main" id="{8278BC42-40AC-428A-BE1D-5FF0D704A47D}"/>
              </a:ext>
            </a:extLst>
          </p:cNvPr>
          <p:cNvSpPr/>
          <p:nvPr/>
        </p:nvSpPr>
        <p:spPr>
          <a:xfrm>
            <a:off x="3977282" y="5342116"/>
            <a:ext cx="541101" cy="461665"/>
          </a:xfrm>
          <a:prstGeom prst="rect">
            <a:avLst/>
          </a:prstGeom>
        </p:spPr>
        <p:txBody>
          <a:bodyPr wrap="square">
            <a:spAutoFit/>
          </a:bodyPr>
          <a:lstStyle/>
          <a:p>
            <a:r>
              <a:rPr lang="en-IN" sz="2400" b="1">
                <a:solidFill>
                  <a:srgbClr val="FF0000"/>
                </a:solidFill>
              </a:rPr>
              <a:t>FF</a:t>
            </a:r>
            <a:endParaRPr lang="en-IN" sz="2400"/>
          </a:p>
        </p:txBody>
      </p:sp>
      <p:sp>
        <p:nvSpPr>
          <p:cNvPr id="33" name="Rectangle 32">
            <a:extLst>
              <a:ext uri="{FF2B5EF4-FFF2-40B4-BE49-F238E27FC236}">
                <a16:creationId xmlns:a16="http://schemas.microsoft.com/office/drawing/2014/main" id="{61BD5730-87B6-482F-A7F2-E6D65DA7C2C5}"/>
              </a:ext>
            </a:extLst>
          </p:cNvPr>
          <p:cNvSpPr/>
          <p:nvPr/>
        </p:nvSpPr>
        <p:spPr>
          <a:xfrm>
            <a:off x="4814749" y="5518695"/>
            <a:ext cx="2377623" cy="707886"/>
          </a:xfrm>
          <a:prstGeom prst="rect">
            <a:avLst/>
          </a:prstGeom>
          <a:ln>
            <a:noFill/>
          </a:ln>
        </p:spPr>
        <p:txBody>
          <a:bodyPr wrap="square">
            <a:spAutoFit/>
          </a:bodyPr>
          <a:lstStyle/>
          <a:p>
            <a:r>
              <a:rPr lang="en-IN" sz="2000"/>
              <a:t>TL overflows and now HL increments</a:t>
            </a:r>
          </a:p>
        </p:txBody>
      </p:sp>
      <p:sp>
        <p:nvSpPr>
          <p:cNvPr id="34" name="Rectangle 33">
            <a:extLst>
              <a:ext uri="{FF2B5EF4-FFF2-40B4-BE49-F238E27FC236}">
                <a16:creationId xmlns:a16="http://schemas.microsoft.com/office/drawing/2014/main" id="{281D5106-C23F-421E-A822-C1C9907BBAC6}"/>
              </a:ext>
            </a:extLst>
          </p:cNvPr>
          <p:cNvSpPr/>
          <p:nvPr/>
        </p:nvSpPr>
        <p:spPr>
          <a:xfrm>
            <a:off x="2951358" y="4200690"/>
            <a:ext cx="541101" cy="461665"/>
          </a:xfrm>
          <a:prstGeom prst="rect">
            <a:avLst/>
          </a:prstGeom>
        </p:spPr>
        <p:txBody>
          <a:bodyPr wrap="square">
            <a:spAutoFit/>
          </a:bodyPr>
          <a:lstStyle/>
          <a:p>
            <a:r>
              <a:rPr lang="en-IN" sz="2400" b="1">
                <a:solidFill>
                  <a:srgbClr val="FF0000"/>
                </a:solidFill>
              </a:rPr>
              <a:t>13</a:t>
            </a:r>
            <a:endParaRPr lang="en-IN" sz="2400"/>
          </a:p>
        </p:txBody>
      </p:sp>
      <p:sp>
        <p:nvSpPr>
          <p:cNvPr id="35" name="Rectangle 34">
            <a:extLst>
              <a:ext uri="{FF2B5EF4-FFF2-40B4-BE49-F238E27FC236}">
                <a16:creationId xmlns:a16="http://schemas.microsoft.com/office/drawing/2014/main" id="{BF1FF4AF-8F7C-4AD5-BE9E-682A8067D307}"/>
              </a:ext>
            </a:extLst>
          </p:cNvPr>
          <p:cNvSpPr/>
          <p:nvPr/>
        </p:nvSpPr>
        <p:spPr>
          <a:xfrm>
            <a:off x="3000676" y="5307199"/>
            <a:ext cx="541101" cy="461665"/>
          </a:xfrm>
          <a:prstGeom prst="rect">
            <a:avLst/>
          </a:prstGeom>
        </p:spPr>
        <p:txBody>
          <a:bodyPr wrap="square">
            <a:spAutoFit/>
          </a:bodyPr>
          <a:lstStyle/>
          <a:p>
            <a:r>
              <a:rPr lang="en-IN" sz="2400" b="1">
                <a:solidFill>
                  <a:srgbClr val="FF0000"/>
                </a:solidFill>
              </a:rPr>
              <a:t>FF</a:t>
            </a:r>
            <a:endParaRPr lang="en-IN" sz="2400"/>
          </a:p>
        </p:txBody>
      </p:sp>
      <p:sp>
        <p:nvSpPr>
          <p:cNvPr id="37" name="Rectangle 36">
            <a:extLst>
              <a:ext uri="{FF2B5EF4-FFF2-40B4-BE49-F238E27FC236}">
                <a16:creationId xmlns:a16="http://schemas.microsoft.com/office/drawing/2014/main" id="{66A2CE41-6B11-4368-83AF-A6F171618A94}"/>
              </a:ext>
            </a:extLst>
          </p:cNvPr>
          <p:cNvSpPr/>
          <p:nvPr/>
        </p:nvSpPr>
        <p:spPr>
          <a:xfrm>
            <a:off x="215259" y="5462581"/>
            <a:ext cx="2377623" cy="707886"/>
          </a:xfrm>
          <a:prstGeom prst="rect">
            <a:avLst/>
          </a:prstGeom>
          <a:ln>
            <a:noFill/>
          </a:ln>
        </p:spPr>
        <p:txBody>
          <a:bodyPr wrap="square">
            <a:spAutoFit/>
          </a:bodyPr>
          <a:lstStyle/>
          <a:p>
            <a:r>
              <a:rPr lang="en-IN" sz="2000"/>
              <a:t>Timer overflows and it will send interrupt</a:t>
            </a:r>
          </a:p>
        </p:txBody>
      </p:sp>
      <p:grpSp>
        <p:nvGrpSpPr>
          <p:cNvPr id="55" name="Group 54">
            <a:extLst>
              <a:ext uri="{FF2B5EF4-FFF2-40B4-BE49-F238E27FC236}">
                <a16:creationId xmlns:a16="http://schemas.microsoft.com/office/drawing/2014/main" id="{78996515-2029-40A9-9AF2-26B87E815541}"/>
              </a:ext>
            </a:extLst>
          </p:cNvPr>
          <p:cNvGrpSpPr/>
          <p:nvPr/>
        </p:nvGrpSpPr>
        <p:grpSpPr>
          <a:xfrm>
            <a:off x="6881193" y="3292065"/>
            <a:ext cx="5213803" cy="720221"/>
            <a:chOff x="6152711" y="3134389"/>
            <a:chExt cx="5213803" cy="720221"/>
          </a:xfrm>
        </p:grpSpPr>
        <p:sp>
          <p:nvSpPr>
            <p:cNvPr id="38" name="Rectangle 37">
              <a:extLst>
                <a:ext uri="{FF2B5EF4-FFF2-40B4-BE49-F238E27FC236}">
                  <a16:creationId xmlns:a16="http://schemas.microsoft.com/office/drawing/2014/main" id="{AFCE1354-63E7-45AC-8A17-2A3573BB1CF7}"/>
                </a:ext>
              </a:extLst>
            </p:cNvPr>
            <p:cNvSpPr/>
            <p:nvPr/>
          </p:nvSpPr>
          <p:spPr>
            <a:xfrm>
              <a:off x="6507555" y="3134389"/>
              <a:ext cx="754126" cy="68089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tx1"/>
                  </a:solidFill>
                </a:rPr>
                <a:t>TLx</a:t>
              </a:r>
            </a:p>
          </p:txBody>
        </p:sp>
        <p:sp>
          <p:nvSpPr>
            <p:cNvPr id="39" name="Rectangle 38">
              <a:extLst>
                <a:ext uri="{FF2B5EF4-FFF2-40B4-BE49-F238E27FC236}">
                  <a16:creationId xmlns:a16="http://schemas.microsoft.com/office/drawing/2014/main" id="{6D8C4A13-1F41-4584-83F3-48B08BA97E93}"/>
                </a:ext>
              </a:extLst>
            </p:cNvPr>
            <p:cNvSpPr/>
            <p:nvPr/>
          </p:nvSpPr>
          <p:spPr>
            <a:xfrm>
              <a:off x="7675330" y="3192243"/>
              <a:ext cx="803927" cy="66236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tx1"/>
                  </a:solidFill>
                </a:rPr>
                <a:t>THx</a:t>
              </a:r>
            </a:p>
          </p:txBody>
        </p:sp>
        <p:cxnSp>
          <p:nvCxnSpPr>
            <p:cNvPr id="40" name="Straight Arrow Connector 39">
              <a:extLst>
                <a:ext uri="{FF2B5EF4-FFF2-40B4-BE49-F238E27FC236}">
                  <a16:creationId xmlns:a16="http://schemas.microsoft.com/office/drawing/2014/main" id="{A4BE423B-6A09-4EF0-BEF2-3750B48C5D0C}"/>
                </a:ext>
              </a:extLst>
            </p:cNvPr>
            <p:cNvCxnSpPr>
              <a:cxnSpLocks/>
            </p:cNvCxnSpPr>
            <p:nvPr/>
          </p:nvCxnSpPr>
          <p:spPr>
            <a:xfrm>
              <a:off x="7261681" y="3513222"/>
              <a:ext cx="40143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920D826-4845-4AAA-98D0-C0335F19818C}"/>
                </a:ext>
              </a:extLst>
            </p:cNvPr>
            <p:cNvCxnSpPr>
              <a:cxnSpLocks/>
            </p:cNvCxnSpPr>
            <p:nvPr/>
          </p:nvCxnSpPr>
          <p:spPr>
            <a:xfrm>
              <a:off x="6152711" y="3474837"/>
              <a:ext cx="35484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27975D1D-CC3A-43E9-B491-8C0B34F3447E}"/>
                </a:ext>
              </a:extLst>
            </p:cNvPr>
            <p:cNvSpPr/>
            <p:nvPr/>
          </p:nvSpPr>
          <p:spPr>
            <a:xfrm>
              <a:off x="8892906" y="3145665"/>
              <a:ext cx="803927" cy="66236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tx1"/>
                  </a:solidFill>
                </a:rPr>
                <a:t>TFx</a:t>
              </a:r>
            </a:p>
          </p:txBody>
        </p:sp>
        <p:cxnSp>
          <p:nvCxnSpPr>
            <p:cNvPr id="43" name="Straight Arrow Connector 42">
              <a:extLst>
                <a:ext uri="{FF2B5EF4-FFF2-40B4-BE49-F238E27FC236}">
                  <a16:creationId xmlns:a16="http://schemas.microsoft.com/office/drawing/2014/main" id="{46E80BCF-5DD9-4552-B80C-6427F6C0A112}"/>
                </a:ext>
              </a:extLst>
            </p:cNvPr>
            <p:cNvCxnSpPr>
              <a:cxnSpLocks/>
            </p:cNvCxnSpPr>
            <p:nvPr/>
          </p:nvCxnSpPr>
          <p:spPr>
            <a:xfrm>
              <a:off x="8479257" y="3523426"/>
              <a:ext cx="40143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E1B5C1A-7FE7-4132-98A7-C2614EB9D8EB}"/>
                </a:ext>
              </a:extLst>
            </p:cNvPr>
            <p:cNvCxnSpPr>
              <a:cxnSpLocks/>
            </p:cNvCxnSpPr>
            <p:nvPr/>
          </p:nvCxnSpPr>
          <p:spPr>
            <a:xfrm>
              <a:off x="9696833" y="3493063"/>
              <a:ext cx="40143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53BF4A4E-C98F-4502-B3C9-AC48EFD35177}"/>
                </a:ext>
              </a:extLst>
            </p:cNvPr>
            <p:cNvSpPr/>
            <p:nvPr/>
          </p:nvSpPr>
          <p:spPr>
            <a:xfrm>
              <a:off x="9902937" y="3292065"/>
              <a:ext cx="1463577" cy="369332"/>
            </a:xfrm>
            <a:prstGeom prst="rect">
              <a:avLst/>
            </a:prstGeom>
          </p:spPr>
          <p:txBody>
            <a:bodyPr wrap="square">
              <a:spAutoFit/>
            </a:bodyPr>
            <a:lstStyle/>
            <a:p>
              <a:pPr algn="ctr"/>
              <a:r>
                <a:rPr lang="en-IN" b="1">
                  <a:solidFill>
                    <a:srgbClr val="FF0000"/>
                  </a:solidFill>
                </a:rPr>
                <a:t>Interrupt</a:t>
              </a:r>
            </a:p>
          </p:txBody>
        </p:sp>
      </p:grpSp>
      <p:sp>
        <p:nvSpPr>
          <p:cNvPr id="56" name="Rectangle 55">
            <a:extLst>
              <a:ext uri="{FF2B5EF4-FFF2-40B4-BE49-F238E27FC236}">
                <a16:creationId xmlns:a16="http://schemas.microsoft.com/office/drawing/2014/main" id="{0EAC9DE9-186C-431E-9B43-2AE7EB203DC7}"/>
              </a:ext>
            </a:extLst>
          </p:cNvPr>
          <p:cNvSpPr/>
          <p:nvPr/>
        </p:nvSpPr>
        <p:spPr>
          <a:xfrm>
            <a:off x="7342549" y="4046117"/>
            <a:ext cx="541101" cy="461665"/>
          </a:xfrm>
          <a:prstGeom prst="rect">
            <a:avLst/>
          </a:prstGeom>
        </p:spPr>
        <p:txBody>
          <a:bodyPr wrap="square">
            <a:spAutoFit/>
          </a:bodyPr>
          <a:lstStyle/>
          <a:p>
            <a:r>
              <a:rPr lang="en-IN" sz="2400" b="1">
                <a:solidFill>
                  <a:srgbClr val="FF0000"/>
                </a:solidFill>
              </a:rPr>
              <a:t>34</a:t>
            </a:r>
            <a:endParaRPr lang="en-IN" sz="2400"/>
          </a:p>
        </p:txBody>
      </p:sp>
      <p:sp>
        <p:nvSpPr>
          <p:cNvPr id="57" name="Rectangle 56">
            <a:extLst>
              <a:ext uri="{FF2B5EF4-FFF2-40B4-BE49-F238E27FC236}">
                <a16:creationId xmlns:a16="http://schemas.microsoft.com/office/drawing/2014/main" id="{7B5ADA43-B296-40DA-9697-BD45D0DC1892}"/>
              </a:ext>
            </a:extLst>
          </p:cNvPr>
          <p:cNvSpPr/>
          <p:nvPr/>
        </p:nvSpPr>
        <p:spPr>
          <a:xfrm>
            <a:off x="8558139" y="4053280"/>
            <a:ext cx="541101" cy="461665"/>
          </a:xfrm>
          <a:prstGeom prst="rect">
            <a:avLst/>
          </a:prstGeom>
        </p:spPr>
        <p:txBody>
          <a:bodyPr wrap="square">
            <a:spAutoFit/>
          </a:bodyPr>
          <a:lstStyle/>
          <a:p>
            <a:r>
              <a:rPr lang="en-IN" sz="2400" b="1">
                <a:solidFill>
                  <a:srgbClr val="FF0000"/>
                </a:solidFill>
              </a:rPr>
              <a:t>12</a:t>
            </a:r>
            <a:endParaRPr lang="en-IN" sz="2400"/>
          </a:p>
        </p:txBody>
      </p:sp>
      <p:sp>
        <p:nvSpPr>
          <p:cNvPr id="58" name="Oval 57">
            <a:extLst>
              <a:ext uri="{FF2B5EF4-FFF2-40B4-BE49-F238E27FC236}">
                <a16:creationId xmlns:a16="http://schemas.microsoft.com/office/drawing/2014/main" id="{FA3E4F56-650D-4836-B0ED-F09F3B7EB919}"/>
              </a:ext>
            </a:extLst>
          </p:cNvPr>
          <p:cNvSpPr/>
          <p:nvPr/>
        </p:nvSpPr>
        <p:spPr>
          <a:xfrm>
            <a:off x="6735459" y="2880932"/>
            <a:ext cx="2885929" cy="1854200"/>
          </a:xfrm>
          <a:prstGeom prst="ellipse">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
        <p:nvSpPr>
          <p:cNvPr id="59" name="Rectangle 58">
            <a:extLst>
              <a:ext uri="{FF2B5EF4-FFF2-40B4-BE49-F238E27FC236}">
                <a16:creationId xmlns:a16="http://schemas.microsoft.com/office/drawing/2014/main" id="{C37DE9B7-8B9A-4243-8E5B-A25ED36763AB}"/>
              </a:ext>
            </a:extLst>
          </p:cNvPr>
          <p:cNvSpPr/>
          <p:nvPr/>
        </p:nvSpPr>
        <p:spPr>
          <a:xfrm>
            <a:off x="8178423" y="5096482"/>
            <a:ext cx="3488060" cy="1631216"/>
          </a:xfrm>
          <a:prstGeom prst="rect">
            <a:avLst/>
          </a:prstGeom>
          <a:ln>
            <a:noFill/>
          </a:ln>
        </p:spPr>
        <p:txBody>
          <a:bodyPr wrap="square">
            <a:spAutoFit/>
          </a:bodyPr>
          <a:lstStyle/>
          <a:p>
            <a:r>
              <a:rPr lang="en-IN" sz="2000"/>
              <a:t>Always remember in diagram of modes TL is first and then TH</a:t>
            </a:r>
          </a:p>
          <a:p>
            <a:r>
              <a:rPr lang="en-IN" sz="2000"/>
              <a:t>If these block interchange, then working of entire circuit goes wrong</a:t>
            </a:r>
          </a:p>
        </p:txBody>
      </p:sp>
      <p:sp>
        <p:nvSpPr>
          <p:cNvPr id="45" name="Rectangle 44">
            <a:extLst>
              <a:ext uri="{FF2B5EF4-FFF2-40B4-BE49-F238E27FC236}">
                <a16:creationId xmlns:a16="http://schemas.microsoft.com/office/drawing/2014/main" id="{E6D3F589-49AA-4483-B952-CD70D7C5C195}"/>
              </a:ext>
            </a:extLst>
          </p:cNvPr>
          <p:cNvSpPr/>
          <p:nvPr/>
        </p:nvSpPr>
        <p:spPr>
          <a:xfrm>
            <a:off x="3986727" y="5708802"/>
            <a:ext cx="541101" cy="461665"/>
          </a:xfrm>
          <a:prstGeom prst="rect">
            <a:avLst/>
          </a:prstGeom>
        </p:spPr>
        <p:txBody>
          <a:bodyPr wrap="square">
            <a:spAutoFit/>
          </a:bodyPr>
          <a:lstStyle/>
          <a:p>
            <a:r>
              <a:rPr lang="en-IN" sz="2400" b="1">
                <a:solidFill>
                  <a:srgbClr val="FF0000"/>
                </a:solidFill>
              </a:rPr>
              <a:t>00</a:t>
            </a:r>
            <a:endParaRPr lang="en-IN" sz="2400"/>
          </a:p>
        </p:txBody>
      </p:sp>
      <p:sp>
        <p:nvSpPr>
          <p:cNvPr id="46" name="Rectangle 45">
            <a:extLst>
              <a:ext uri="{FF2B5EF4-FFF2-40B4-BE49-F238E27FC236}">
                <a16:creationId xmlns:a16="http://schemas.microsoft.com/office/drawing/2014/main" id="{4CFF3135-7648-42EB-8801-5A9E0F268999}"/>
              </a:ext>
            </a:extLst>
          </p:cNvPr>
          <p:cNvSpPr/>
          <p:nvPr/>
        </p:nvSpPr>
        <p:spPr>
          <a:xfrm>
            <a:off x="2970798" y="5708801"/>
            <a:ext cx="541101" cy="461665"/>
          </a:xfrm>
          <a:prstGeom prst="rect">
            <a:avLst/>
          </a:prstGeom>
        </p:spPr>
        <p:txBody>
          <a:bodyPr wrap="square">
            <a:spAutoFit/>
          </a:bodyPr>
          <a:lstStyle/>
          <a:p>
            <a:r>
              <a:rPr lang="en-IN" sz="2400" b="1">
                <a:solidFill>
                  <a:srgbClr val="FF0000"/>
                </a:solidFill>
              </a:rPr>
              <a:t>00</a:t>
            </a:r>
            <a:endParaRPr lang="en-IN" sz="2400"/>
          </a:p>
        </p:txBody>
      </p:sp>
    </p:spTree>
    <p:extLst>
      <p:ext uri="{BB962C8B-B14F-4D97-AF65-F5344CB8AC3E}">
        <p14:creationId xmlns:p14="http://schemas.microsoft.com/office/powerpoint/2010/main" val="342006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500"/>
                                        <p:tgtEl>
                                          <p:spTgt spid="2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fade">
                                      <p:cBhvr>
                                        <p:cTn id="82" dur="500"/>
                                        <p:tgtEl>
                                          <p:spTgt spid="2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fade">
                                      <p:cBhvr>
                                        <p:cTn id="87" dur="500"/>
                                        <p:tgtEl>
                                          <p:spTgt spid="2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fade">
                                      <p:cBhvr>
                                        <p:cTn id="92" dur="500"/>
                                        <p:tgtEl>
                                          <p:spTgt spid="24"/>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fade">
                                      <p:cBhvr>
                                        <p:cTn id="97" dur="500"/>
                                        <p:tgtEl>
                                          <p:spTgt spid="25"/>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26"/>
                                        </p:tgtEl>
                                        <p:attrNameLst>
                                          <p:attrName>style.visibility</p:attrName>
                                        </p:attrNameLst>
                                      </p:cBhvr>
                                      <p:to>
                                        <p:strVal val="visible"/>
                                      </p:to>
                                    </p:set>
                                    <p:animEffect transition="in" filter="fade">
                                      <p:cBhvr>
                                        <p:cTn id="102" dur="500"/>
                                        <p:tgtEl>
                                          <p:spTgt spid="26"/>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29"/>
                                        </p:tgtEl>
                                        <p:attrNameLst>
                                          <p:attrName>style.visibility</p:attrName>
                                        </p:attrNameLst>
                                      </p:cBhvr>
                                      <p:to>
                                        <p:strVal val="visible"/>
                                      </p:to>
                                    </p:set>
                                    <p:animEffect transition="in" filter="fade">
                                      <p:cBhvr>
                                        <p:cTn id="112" dur="500"/>
                                        <p:tgtEl>
                                          <p:spTgt spid="29"/>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30"/>
                                        </p:tgtEl>
                                        <p:attrNameLst>
                                          <p:attrName>style.visibility</p:attrName>
                                        </p:attrNameLst>
                                      </p:cBhvr>
                                      <p:to>
                                        <p:strVal val="visible"/>
                                      </p:to>
                                    </p:set>
                                    <p:animEffect transition="in" filter="fade">
                                      <p:cBhvr>
                                        <p:cTn id="117" dur="500"/>
                                        <p:tgtEl>
                                          <p:spTgt spid="30"/>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31"/>
                                        </p:tgtEl>
                                        <p:attrNameLst>
                                          <p:attrName>style.visibility</p:attrName>
                                        </p:attrNameLst>
                                      </p:cBhvr>
                                      <p:to>
                                        <p:strVal val="visible"/>
                                      </p:to>
                                    </p:set>
                                    <p:animEffect transition="in" filter="fade">
                                      <p:cBhvr>
                                        <p:cTn id="122" dur="500"/>
                                        <p:tgtEl>
                                          <p:spTgt spid="31"/>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32"/>
                                        </p:tgtEl>
                                        <p:attrNameLst>
                                          <p:attrName>style.visibility</p:attrName>
                                        </p:attrNameLst>
                                      </p:cBhvr>
                                      <p:to>
                                        <p:strVal val="visible"/>
                                      </p:to>
                                    </p:set>
                                    <p:animEffect transition="in" filter="fade">
                                      <p:cBhvr>
                                        <p:cTn id="127" dur="500"/>
                                        <p:tgtEl>
                                          <p:spTgt spid="32"/>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45"/>
                                        </p:tgtEl>
                                        <p:attrNameLst>
                                          <p:attrName>style.visibility</p:attrName>
                                        </p:attrNameLst>
                                      </p:cBhvr>
                                      <p:to>
                                        <p:strVal val="visible"/>
                                      </p:to>
                                    </p:set>
                                    <p:animEffect transition="in" filter="fade">
                                      <p:cBhvr>
                                        <p:cTn id="132" dur="500"/>
                                        <p:tgtEl>
                                          <p:spTgt spid="45"/>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33"/>
                                        </p:tgtEl>
                                        <p:attrNameLst>
                                          <p:attrName>style.visibility</p:attrName>
                                        </p:attrNameLst>
                                      </p:cBhvr>
                                      <p:to>
                                        <p:strVal val="visible"/>
                                      </p:to>
                                    </p:set>
                                    <p:animEffect transition="in" filter="fade">
                                      <p:cBhvr>
                                        <p:cTn id="137" dur="500"/>
                                        <p:tgtEl>
                                          <p:spTgt spid="33"/>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34"/>
                                        </p:tgtEl>
                                        <p:attrNameLst>
                                          <p:attrName>style.visibility</p:attrName>
                                        </p:attrNameLst>
                                      </p:cBhvr>
                                      <p:to>
                                        <p:strVal val="visible"/>
                                      </p:to>
                                    </p:set>
                                    <p:animEffect transition="in" filter="fade">
                                      <p:cBhvr>
                                        <p:cTn id="142" dur="500"/>
                                        <p:tgtEl>
                                          <p:spTgt spid="34"/>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35"/>
                                        </p:tgtEl>
                                        <p:attrNameLst>
                                          <p:attrName>style.visibility</p:attrName>
                                        </p:attrNameLst>
                                      </p:cBhvr>
                                      <p:to>
                                        <p:strVal val="visible"/>
                                      </p:to>
                                    </p:set>
                                    <p:animEffect transition="in" filter="fade">
                                      <p:cBhvr>
                                        <p:cTn id="147" dur="500"/>
                                        <p:tgtEl>
                                          <p:spTgt spid="35"/>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6"/>
                                        </p:tgtEl>
                                        <p:attrNameLst>
                                          <p:attrName>style.visibility</p:attrName>
                                        </p:attrNameLst>
                                      </p:cBhvr>
                                      <p:to>
                                        <p:strVal val="visible"/>
                                      </p:to>
                                    </p:set>
                                    <p:animEffect transition="in" filter="fade">
                                      <p:cBhvr>
                                        <p:cTn id="152" dur="500"/>
                                        <p:tgtEl>
                                          <p:spTgt spid="46"/>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grpId="0" nodeType="clickEffect">
                                  <p:stCondLst>
                                    <p:cond delay="0"/>
                                  </p:stCondLst>
                                  <p:childTnLst>
                                    <p:set>
                                      <p:cBhvr>
                                        <p:cTn id="156" dur="1" fill="hold">
                                          <p:stCondLst>
                                            <p:cond delay="0"/>
                                          </p:stCondLst>
                                        </p:cTn>
                                        <p:tgtEl>
                                          <p:spTgt spid="37"/>
                                        </p:tgtEl>
                                        <p:attrNameLst>
                                          <p:attrName>style.visibility</p:attrName>
                                        </p:attrNameLst>
                                      </p:cBhvr>
                                      <p:to>
                                        <p:strVal val="visible"/>
                                      </p:to>
                                    </p:set>
                                    <p:animEffect transition="in" filter="fade">
                                      <p:cBhvr>
                                        <p:cTn id="157" dur="500"/>
                                        <p:tgtEl>
                                          <p:spTgt spid="37"/>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nodeType="clickEffect">
                                  <p:stCondLst>
                                    <p:cond delay="0"/>
                                  </p:stCondLst>
                                  <p:childTnLst>
                                    <p:set>
                                      <p:cBhvr>
                                        <p:cTn id="161" dur="1" fill="hold">
                                          <p:stCondLst>
                                            <p:cond delay="0"/>
                                          </p:stCondLst>
                                        </p:cTn>
                                        <p:tgtEl>
                                          <p:spTgt spid="55"/>
                                        </p:tgtEl>
                                        <p:attrNameLst>
                                          <p:attrName>style.visibility</p:attrName>
                                        </p:attrNameLst>
                                      </p:cBhvr>
                                      <p:to>
                                        <p:strVal val="visible"/>
                                      </p:to>
                                    </p:set>
                                    <p:animEffect transition="in" filter="fade">
                                      <p:cBhvr>
                                        <p:cTn id="162" dur="500"/>
                                        <p:tgtEl>
                                          <p:spTgt spid="55"/>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56"/>
                                        </p:tgtEl>
                                        <p:attrNameLst>
                                          <p:attrName>style.visibility</p:attrName>
                                        </p:attrNameLst>
                                      </p:cBhvr>
                                      <p:to>
                                        <p:strVal val="visible"/>
                                      </p:to>
                                    </p:set>
                                    <p:animEffect transition="in" filter="fade">
                                      <p:cBhvr>
                                        <p:cTn id="167" dur="500"/>
                                        <p:tgtEl>
                                          <p:spTgt spid="56"/>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57"/>
                                        </p:tgtEl>
                                        <p:attrNameLst>
                                          <p:attrName>style.visibility</p:attrName>
                                        </p:attrNameLst>
                                      </p:cBhvr>
                                      <p:to>
                                        <p:strVal val="visible"/>
                                      </p:to>
                                    </p:set>
                                    <p:animEffect transition="in" filter="fade">
                                      <p:cBhvr>
                                        <p:cTn id="172" dur="500"/>
                                        <p:tgtEl>
                                          <p:spTgt spid="57"/>
                                        </p:tgtEl>
                                      </p:cBhvr>
                                    </p:animEffect>
                                  </p:childTnLst>
                                </p:cTn>
                              </p:par>
                            </p:childTnLst>
                          </p:cTn>
                        </p:par>
                      </p:childTnLst>
                    </p:cTn>
                  </p:par>
                  <p:par>
                    <p:cTn id="173" fill="hold">
                      <p:stCondLst>
                        <p:cond delay="indefinite"/>
                      </p:stCondLst>
                      <p:childTnLst>
                        <p:par>
                          <p:cTn id="174" fill="hold">
                            <p:stCondLst>
                              <p:cond delay="0"/>
                            </p:stCondLst>
                            <p:childTnLst>
                              <p:par>
                                <p:cTn id="175" presetID="21" presetClass="entr" presetSubtype="1" fill="hold" grpId="0" nodeType="clickEffect">
                                  <p:stCondLst>
                                    <p:cond delay="0"/>
                                  </p:stCondLst>
                                  <p:childTnLst>
                                    <p:set>
                                      <p:cBhvr>
                                        <p:cTn id="176" dur="1" fill="hold">
                                          <p:stCondLst>
                                            <p:cond delay="0"/>
                                          </p:stCondLst>
                                        </p:cTn>
                                        <p:tgtEl>
                                          <p:spTgt spid="58"/>
                                        </p:tgtEl>
                                        <p:attrNameLst>
                                          <p:attrName>style.visibility</p:attrName>
                                        </p:attrNameLst>
                                      </p:cBhvr>
                                      <p:to>
                                        <p:strVal val="visible"/>
                                      </p:to>
                                    </p:set>
                                    <p:animEffect transition="in" filter="wheel(1)">
                                      <p:cBhvr>
                                        <p:cTn id="177" dur="2000"/>
                                        <p:tgtEl>
                                          <p:spTgt spid="58"/>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grpId="0" nodeType="clickEffect">
                                  <p:stCondLst>
                                    <p:cond delay="0"/>
                                  </p:stCondLst>
                                  <p:childTnLst>
                                    <p:set>
                                      <p:cBhvr>
                                        <p:cTn id="181" dur="1" fill="hold">
                                          <p:stCondLst>
                                            <p:cond delay="0"/>
                                          </p:stCondLst>
                                        </p:cTn>
                                        <p:tgtEl>
                                          <p:spTgt spid="59"/>
                                        </p:tgtEl>
                                        <p:attrNameLst>
                                          <p:attrName>style.visibility</p:attrName>
                                        </p:attrNameLst>
                                      </p:cBhvr>
                                      <p:to>
                                        <p:strVal val="visible"/>
                                      </p:to>
                                    </p:set>
                                    <p:animEffect transition="in" filter="fade">
                                      <p:cBhvr>
                                        <p:cTn id="182"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5" grpId="0"/>
      <p:bldP spid="26" grpId="0"/>
      <p:bldP spid="27" grpId="0"/>
      <p:bldP spid="29" grpId="0"/>
      <p:bldP spid="30" grpId="0"/>
      <p:bldP spid="31" grpId="0"/>
      <p:bldP spid="32" grpId="0"/>
      <p:bldP spid="33" grpId="0"/>
      <p:bldP spid="34" grpId="0"/>
      <p:bldP spid="35" grpId="0"/>
      <p:bldP spid="37" grpId="0"/>
      <p:bldP spid="56" grpId="0"/>
      <p:bldP spid="57" grpId="0"/>
      <p:bldP spid="58" grpId="0" animBg="1"/>
      <p:bldP spid="59" grpId="0"/>
      <p:bldP spid="45" grpId="0"/>
      <p:bldP spid="4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DA68F955-B7A8-404D-A5D5-2047A9F1FFA1}"/>
              </a:ext>
            </a:extLst>
          </p:cNvPr>
          <p:cNvSpPr/>
          <p:nvPr/>
        </p:nvSpPr>
        <p:spPr>
          <a:xfrm>
            <a:off x="1914702" y="635407"/>
            <a:ext cx="1251664" cy="83556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tx1"/>
                </a:solidFill>
              </a:rPr>
              <a:t>TLx</a:t>
            </a:r>
          </a:p>
        </p:txBody>
      </p:sp>
      <p:sp>
        <p:nvSpPr>
          <p:cNvPr id="24" name="Rectangle 23">
            <a:extLst>
              <a:ext uri="{FF2B5EF4-FFF2-40B4-BE49-F238E27FC236}">
                <a16:creationId xmlns:a16="http://schemas.microsoft.com/office/drawing/2014/main" id="{68E6AE04-F5BB-43E8-BB08-73A4132330E2}"/>
              </a:ext>
            </a:extLst>
          </p:cNvPr>
          <p:cNvSpPr/>
          <p:nvPr/>
        </p:nvSpPr>
        <p:spPr>
          <a:xfrm>
            <a:off x="3832652" y="660831"/>
            <a:ext cx="1334322" cy="81282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tx1"/>
                </a:solidFill>
              </a:rPr>
              <a:t>THx</a:t>
            </a:r>
          </a:p>
        </p:txBody>
      </p:sp>
      <p:cxnSp>
        <p:nvCxnSpPr>
          <p:cNvPr id="25" name="Straight Arrow Connector 24">
            <a:extLst>
              <a:ext uri="{FF2B5EF4-FFF2-40B4-BE49-F238E27FC236}">
                <a16:creationId xmlns:a16="http://schemas.microsoft.com/office/drawing/2014/main" id="{1C45B4F1-72FA-4B19-8039-011C4F3318F3}"/>
              </a:ext>
            </a:extLst>
          </p:cNvPr>
          <p:cNvCxnSpPr>
            <a:cxnSpLocks/>
          </p:cNvCxnSpPr>
          <p:nvPr/>
        </p:nvCxnSpPr>
        <p:spPr>
          <a:xfrm>
            <a:off x="3166367" y="1067243"/>
            <a:ext cx="66628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CDFB9E3-905B-4D2E-B97C-D2EA3080A0BF}"/>
              </a:ext>
            </a:extLst>
          </p:cNvPr>
          <p:cNvCxnSpPr>
            <a:cxnSpLocks/>
          </p:cNvCxnSpPr>
          <p:nvPr/>
        </p:nvCxnSpPr>
        <p:spPr>
          <a:xfrm>
            <a:off x="1325749" y="1053187"/>
            <a:ext cx="58895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C15267F-3D33-4BFF-A65A-1B2C81632388}"/>
              </a:ext>
            </a:extLst>
          </p:cNvPr>
          <p:cNvSpPr/>
          <p:nvPr/>
        </p:nvSpPr>
        <p:spPr>
          <a:xfrm>
            <a:off x="5833260" y="646775"/>
            <a:ext cx="1334322" cy="81282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b="1">
                <a:solidFill>
                  <a:schemeClr val="tx1"/>
                </a:solidFill>
              </a:rPr>
              <a:t>   TFx</a:t>
            </a:r>
          </a:p>
        </p:txBody>
      </p:sp>
      <p:cxnSp>
        <p:nvCxnSpPr>
          <p:cNvPr id="38" name="Straight Arrow Connector 37">
            <a:extLst>
              <a:ext uri="{FF2B5EF4-FFF2-40B4-BE49-F238E27FC236}">
                <a16:creationId xmlns:a16="http://schemas.microsoft.com/office/drawing/2014/main" id="{9DCA9B63-9E39-4151-815E-5796C31EF310}"/>
              </a:ext>
            </a:extLst>
          </p:cNvPr>
          <p:cNvCxnSpPr>
            <a:cxnSpLocks/>
          </p:cNvCxnSpPr>
          <p:nvPr/>
        </p:nvCxnSpPr>
        <p:spPr>
          <a:xfrm>
            <a:off x="5166974" y="1053187"/>
            <a:ext cx="66628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609CA23-28C2-436D-93AE-DF332EB7422B}"/>
              </a:ext>
            </a:extLst>
          </p:cNvPr>
          <p:cNvCxnSpPr>
            <a:cxnSpLocks/>
          </p:cNvCxnSpPr>
          <p:nvPr/>
        </p:nvCxnSpPr>
        <p:spPr>
          <a:xfrm>
            <a:off x="7167582" y="1053187"/>
            <a:ext cx="66628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8A47EED8-4DBB-4993-A62D-DA8E608FE7BA}"/>
              </a:ext>
            </a:extLst>
          </p:cNvPr>
          <p:cNvSpPr/>
          <p:nvPr/>
        </p:nvSpPr>
        <p:spPr>
          <a:xfrm>
            <a:off x="1129899" y="1209450"/>
            <a:ext cx="980653" cy="940812"/>
          </a:xfrm>
          <a:prstGeom prst="rect">
            <a:avLst/>
          </a:prstGeom>
        </p:spPr>
        <p:txBody>
          <a:bodyPr wrap="square">
            <a:spAutoFit/>
          </a:bodyPr>
          <a:lstStyle/>
          <a:p>
            <a:r>
              <a:rPr lang="en-US" sz="1600" b="1"/>
              <a:t>Clock</a:t>
            </a:r>
          </a:p>
          <a:p>
            <a:r>
              <a:rPr lang="en-US" sz="1600" b="1"/>
              <a:t>From input stage</a:t>
            </a:r>
          </a:p>
        </p:txBody>
      </p:sp>
      <p:sp>
        <p:nvSpPr>
          <p:cNvPr id="43" name="Rectangle 42">
            <a:extLst>
              <a:ext uri="{FF2B5EF4-FFF2-40B4-BE49-F238E27FC236}">
                <a16:creationId xmlns:a16="http://schemas.microsoft.com/office/drawing/2014/main" id="{A8549677-5C22-4C98-BBEE-10280076BA92}"/>
              </a:ext>
            </a:extLst>
          </p:cNvPr>
          <p:cNvSpPr/>
          <p:nvPr/>
        </p:nvSpPr>
        <p:spPr>
          <a:xfrm>
            <a:off x="1970002" y="179721"/>
            <a:ext cx="1108296" cy="403205"/>
          </a:xfrm>
          <a:prstGeom prst="rect">
            <a:avLst/>
          </a:prstGeom>
        </p:spPr>
        <p:txBody>
          <a:bodyPr wrap="square">
            <a:spAutoFit/>
          </a:bodyPr>
          <a:lstStyle/>
          <a:p>
            <a:pPr algn="ctr"/>
            <a:r>
              <a:rPr lang="en-IN" sz="2400" b="1">
                <a:solidFill>
                  <a:srgbClr val="FF0000"/>
                </a:solidFill>
              </a:rPr>
              <a:t>05 bits</a:t>
            </a:r>
          </a:p>
        </p:txBody>
      </p:sp>
      <p:sp>
        <p:nvSpPr>
          <p:cNvPr id="44" name="Rectangle 43">
            <a:extLst>
              <a:ext uri="{FF2B5EF4-FFF2-40B4-BE49-F238E27FC236}">
                <a16:creationId xmlns:a16="http://schemas.microsoft.com/office/drawing/2014/main" id="{ACB72B2B-3C95-415B-B922-B2BA772F3D05}"/>
              </a:ext>
            </a:extLst>
          </p:cNvPr>
          <p:cNvSpPr/>
          <p:nvPr/>
        </p:nvSpPr>
        <p:spPr>
          <a:xfrm>
            <a:off x="3938764" y="165289"/>
            <a:ext cx="1108296" cy="403205"/>
          </a:xfrm>
          <a:prstGeom prst="rect">
            <a:avLst/>
          </a:prstGeom>
        </p:spPr>
        <p:txBody>
          <a:bodyPr wrap="square">
            <a:spAutoFit/>
          </a:bodyPr>
          <a:lstStyle/>
          <a:p>
            <a:pPr algn="ctr"/>
            <a:r>
              <a:rPr lang="en-IN" sz="2400" b="1">
                <a:solidFill>
                  <a:srgbClr val="FF0000"/>
                </a:solidFill>
              </a:rPr>
              <a:t>08 bits</a:t>
            </a:r>
          </a:p>
        </p:txBody>
      </p:sp>
      <p:sp>
        <p:nvSpPr>
          <p:cNvPr id="45" name="Rectangle 44">
            <a:extLst>
              <a:ext uri="{FF2B5EF4-FFF2-40B4-BE49-F238E27FC236}">
                <a16:creationId xmlns:a16="http://schemas.microsoft.com/office/drawing/2014/main" id="{B4E50BF8-F0B5-41E8-94AF-34165DDF9373}"/>
              </a:ext>
            </a:extLst>
          </p:cNvPr>
          <p:cNvSpPr/>
          <p:nvPr/>
        </p:nvSpPr>
        <p:spPr>
          <a:xfrm>
            <a:off x="8085271" y="1209450"/>
            <a:ext cx="1211876" cy="338554"/>
          </a:xfrm>
          <a:prstGeom prst="rect">
            <a:avLst/>
          </a:prstGeom>
        </p:spPr>
        <p:txBody>
          <a:bodyPr wrap="square">
            <a:spAutoFit/>
          </a:bodyPr>
          <a:lstStyle/>
          <a:p>
            <a:r>
              <a:rPr lang="en-US" sz="1600" b="1">
                <a:solidFill>
                  <a:srgbClr val="FF0000"/>
                </a:solidFill>
              </a:rPr>
              <a:t>Interrupt</a:t>
            </a:r>
          </a:p>
        </p:txBody>
      </p:sp>
      <p:grpSp>
        <p:nvGrpSpPr>
          <p:cNvPr id="60" name="Group 59">
            <a:extLst>
              <a:ext uri="{FF2B5EF4-FFF2-40B4-BE49-F238E27FC236}">
                <a16:creationId xmlns:a16="http://schemas.microsoft.com/office/drawing/2014/main" id="{25ED32EE-13D6-48AE-A8E5-7038D5FEA015}"/>
              </a:ext>
            </a:extLst>
          </p:cNvPr>
          <p:cNvGrpSpPr/>
          <p:nvPr/>
        </p:nvGrpSpPr>
        <p:grpSpPr>
          <a:xfrm>
            <a:off x="73592" y="747758"/>
            <a:ext cx="1582494" cy="298332"/>
            <a:chOff x="4340772" y="5365531"/>
            <a:chExt cx="1641576" cy="341586"/>
          </a:xfrm>
        </p:grpSpPr>
        <p:cxnSp>
          <p:nvCxnSpPr>
            <p:cNvPr id="49" name="Straight Connector 48">
              <a:extLst>
                <a:ext uri="{FF2B5EF4-FFF2-40B4-BE49-F238E27FC236}">
                  <a16:creationId xmlns:a16="http://schemas.microsoft.com/office/drawing/2014/main" id="{6B0A00F8-B3F4-4D28-A6D3-5CA2ABF6CDC3}"/>
                </a:ext>
              </a:extLst>
            </p:cNvPr>
            <p:cNvCxnSpPr/>
            <p:nvPr/>
          </p:nvCxnSpPr>
          <p:spPr>
            <a:xfrm>
              <a:off x="4340772" y="5707117"/>
              <a:ext cx="3121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2121C7A-BB5A-4139-98BD-9D1A413168D4}"/>
                </a:ext>
              </a:extLst>
            </p:cNvPr>
            <p:cNvCxnSpPr>
              <a:cxnSpLocks/>
            </p:cNvCxnSpPr>
            <p:nvPr/>
          </p:nvCxnSpPr>
          <p:spPr>
            <a:xfrm>
              <a:off x="4652927" y="5365531"/>
              <a:ext cx="0" cy="341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CB01AC3-E291-433E-8E43-39FF28A568F7}"/>
                </a:ext>
              </a:extLst>
            </p:cNvPr>
            <p:cNvCxnSpPr/>
            <p:nvPr/>
          </p:nvCxnSpPr>
          <p:spPr>
            <a:xfrm>
              <a:off x="4652927" y="5365531"/>
              <a:ext cx="3121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2C4CA67-680F-4B4F-B691-F1DBB2DA4621}"/>
                </a:ext>
              </a:extLst>
            </p:cNvPr>
            <p:cNvCxnSpPr>
              <a:cxnSpLocks/>
            </p:cNvCxnSpPr>
            <p:nvPr/>
          </p:nvCxnSpPr>
          <p:spPr>
            <a:xfrm>
              <a:off x="4977692" y="5365531"/>
              <a:ext cx="0" cy="341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02E782A-BC7A-46A8-BDDF-661D8F629560}"/>
                </a:ext>
              </a:extLst>
            </p:cNvPr>
            <p:cNvCxnSpPr/>
            <p:nvPr/>
          </p:nvCxnSpPr>
          <p:spPr>
            <a:xfrm>
              <a:off x="5005482" y="5701862"/>
              <a:ext cx="3121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2CD70FD-7F20-47A4-8DA1-13B66CF2E0B6}"/>
                </a:ext>
              </a:extLst>
            </p:cNvPr>
            <p:cNvCxnSpPr/>
            <p:nvPr/>
          </p:nvCxnSpPr>
          <p:spPr>
            <a:xfrm>
              <a:off x="5005483" y="5707117"/>
              <a:ext cx="3121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EF44527-5A91-4948-9A31-86134AD5DBBF}"/>
                </a:ext>
              </a:extLst>
            </p:cNvPr>
            <p:cNvCxnSpPr>
              <a:cxnSpLocks/>
            </p:cNvCxnSpPr>
            <p:nvPr/>
          </p:nvCxnSpPr>
          <p:spPr>
            <a:xfrm>
              <a:off x="5317638" y="5365531"/>
              <a:ext cx="0" cy="341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3E609EF-E5BD-4B73-8E0C-D86C2918257A}"/>
                </a:ext>
              </a:extLst>
            </p:cNvPr>
            <p:cNvCxnSpPr/>
            <p:nvPr/>
          </p:nvCxnSpPr>
          <p:spPr>
            <a:xfrm>
              <a:off x="5317638" y="5365531"/>
              <a:ext cx="3121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E8C359C-97F5-4E0B-9A6B-E41DFA5A2336}"/>
                </a:ext>
              </a:extLst>
            </p:cNvPr>
            <p:cNvCxnSpPr>
              <a:cxnSpLocks/>
            </p:cNvCxnSpPr>
            <p:nvPr/>
          </p:nvCxnSpPr>
          <p:spPr>
            <a:xfrm>
              <a:off x="5642403" y="5365531"/>
              <a:ext cx="0" cy="341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22B51FE-AABC-43E1-9BB7-88DCF4B75F89}"/>
                </a:ext>
              </a:extLst>
            </p:cNvPr>
            <p:cNvCxnSpPr/>
            <p:nvPr/>
          </p:nvCxnSpPr>
          <p:spPr>
            <a:xfrm>
              <a:off x="5670193" y="5701862"/>
              <a:ext cx="3121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4" name="Straight Arrow Connector 63">
            <a:extLst>
              <a:ext uri="{FF2B5EF4-FFF2-40B4-BE49-F238E27FC236}">
                <a16:creationId xmlns:a16="http://schemas.microsoft.com/office/drawing/2014/main" id="{158C7A06-F667-43F5-BC08-0F28C8B5692D}"/>
              </a:ext>
            </a:extLst>
          </p:cNvPr>
          <p:cNvCxnSpPr>
            <a:cxnSpLocks/>
          </p:cNvCxnSpPr>
          <p:nvPr/>
        </p:nvCxnSpPr>
        <p:spPr>
          <a:xfrm flipH="1">
            <a:off x="2521034" y="1470967"/>
            <a:ext cx="1" cy="5842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71E6750A-8E2F-4F95-91F2-6A71AB70FC2E}"/>
              </a:ext>
            </a:extLst>
          </p:cNvPr>
          <p:cNvSpPr/>
          <p:nvPr/>
        </p:nvSpPr>
        <p:spPr>
          <a:xfrm>
            <a:off x="1750009" y="2101358"/>
            <a:ext cx="2188755" cy="806410"/>
          </a:xfrm>
          <a:prstGeom prst="rect">
            <a:avLst/>
          </a:prstGeom>
          <a:ln>
            <a:noFill/>
          </a:ln>
        </p:spPr>
        <p:txBody>
          <a:bodyPr wrap="square">
            <a:spAutoFit/>
          </a:bodyPr>
          <a:lstStyle/>
          <a:p>
            <a:r>
              <a:rPr lang="en-IN">
                <a:solidFill>
                  <a:srgbClr val="FF0000"/>
                </a:solidFill>
              </a:rPr>
              <a:t>TL0 or TL1 register to store lower byte of count value</a:t>
            </a:r>
          </a:p>
        </p:txBody>
      </p:sp>
      <p:sp>
        <p:nvSpPr>
          <p:cNvPr id="66" name="Rectangle 65">
            <a:extLst>
              <a:ext uri="{FF2B5EF4-FFF2-40B4-BE49-F238E27FC236}">
                <a16:creationId xmlns:a16="http://schemas.microsoft.com/office/drawing/2014/main" id="{89D67255-DC3B-4169-A384-C61F4D1876AD}"/>
              </a:ext>
            </a:extLst>
          </p:cNvPr>
          <p:cNvSpPr/>
          <p:nvPr/>
        </p:nvSpPr>
        <p:spPr>
          <a:xfrm>
            <a:off x="3914165" y="2099159"/>
            <a:ext cx="2188755" cy="806410"/>
          </a:xfrm>
          <a:prstGeom prst="rect">
            <a:avLst/>
          </a:prstGeom>
          <a:ln>
            <a:noFill/>
          </a:ln>
        </p:spPr>
        <p:txBody>
          <a:bodyPr wrap="square">
            <a:spAutoFit/>
          </a:bodyPr>
          <a:lstStyle/>
          <a:p>
            <a:r>
              <a:rPr lang="en-IN">
                <a:solidFill>
                  <a:srgbClr val="FF0000"/>
                </a:solidFill>
              </a:rPr>
              <a:t>TH0 or TH1 register to store higher byte of count value</a:t>
            </a:r>
          </a:p>
        </p:txBody>
      </p:sp>
      <p:cxnSp>
        <p:nvCxnSpPr>
          <p:cNvPr id="67" name="Straight Arrow Connector 66">
            <a:extLst>
              <a:ext uri="{FF2B5EF4-FFF2-40B4-BE49-F238E27FC236}">
                <a16:creationId xmlns:a16="http://schemas.microsoft.com/office/drawing/2014/main" id="{C1F2B3FF-714C-46DD-9365-11616F030994}"/>
              </a:ext>
            </a:extLst>
          </p:cNvPr>
          <p:cNvCxnSpPr>
            <a:cxnSpLocks/>
          </p:cNvCxnSpPr>
          <p:nvPr/>
        </p:nvCxnSpPr>
        <p:spPr>
          <a:xfrm flipH="1">
            <a:off x="4521805" y="1487256"/>
            <a:ext cx="1" cy="5842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6AF76DDC-4750-4D94-9F66-FFCD4725DF7D}"/>
              </a:ext>
            </a:extLst>
          </p:cNvPr>
          <p:cNvCxnSpPr>
            <a:cxnSpLocks/>
          </p:cNvCxnSpPr>
          <p:nvPr/>
        </p:nvCxnSpPr>
        <p:spPr>
          <a:xfrm flipH="1">
            <a:off x="6704236" y="1470967"/>
            <a:ext cx="1" cy="5842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7750DC7F-D79C-42A6-A94E-44733B584AE3}"/>
              </a:ext>
            </a:extLst>
          </p:cNvPr>
          <p:cNvSpPr/>
          <p:nvPr/>
        </p:nvSpPr>
        <p:spPr>
          <a:xfrm>
            <a:off x="6135439" y="2073240"/>
            <a:ext cx="2188755" cy="1048333"/>
          </a:xfrm>
          <a:prstGeom prst="rect">
            <a:avLst/>
          </a:prstGeom>
          <a:ln>
            <a:noFill/>
          </a:ln>
        </p:spPr>
        <p:txBody>
          <a:bodyPr wrap="square">
            <a:spAutoFit/>
          </a:bodyPr>
          <a:lstStyle/>
          <a:p>
            <a:r>
              <a:rPr lang="en-IN">
                <a:solidFill>
                  <a:srgbClr val="FF0000"/>
                </a:solidFill>
              </a:rPr>
              <a:t>TF0 or TF1 flag set when overflow occurs and generate interrupt</a:t>
            </a:r>
          </a:p>
        </p:txBody>
      </p:sp>
      <p:sp>
        <p:nvSpPr>
          <p:cNvPr id="33" name="Rectangle 32">
            <a:extLst>
              <a:ext uri="{FF2B5EF4-FFF2-40B4-BE49-F238E27FC236}">
                <a16:creationId xmlns:a16="http://schemas.microsoft.com/office/drawing/2014/main" id="{C26E8DA8-9DE8-41DF-A6AA-DFE8D6348629}"/>
              </a:ext>
            </a:extLst>
          </p:cNvPr>
          <p:cNvSpPr/>
          <p:nvPr/>
        </p:nvSpPr>
        <p:spPr>
          <a:xfrm>
            <a:off x="471681" y="3305979"/>
            <a:ext cx="4932723" cy="400110"/>
          </a:xfrm>
          <a:prstGeom prst="rect">
            <a:avLst/>
          </a:prstGeom>
          <a:ln>
            <a:noFill/>
          </a:ln>
        </p:spPr>
        <p:txBody>
          <a:bodyPr wrap="square">
            <a:spAutoFit/>
          </a:bodyPr>
          <a:lstStyle/>
          <a:p>
            <a:r>
              <a:rPr lang="en-IN" sz="2000"/>
              <a:t>1. Count value is loaded into the TL0 and TH0</a:t>
            </a:r>
          </a:p>
        </p:txBody>
      </p:sp>
      <p:sp>
        <p:nvSpPr>
          <p:cNvPr id="34" name="Rectangle 33">
            <a:extLst>
              <a:ext uri="{FF2B5EF4-FFF2-40B4-BE49-F238E27FC236}">
                <a16:creationId xmlns:a16="http://schemas.microsoft.com/office/drawing/2014/main" id="{86E57A5B-E177-400C-8FC6-36A7DE7223F5}"/>
              </a:ext>
            </a:extLst>
          </p:cNvPr>
          <p:cNvSpPr/>
          <p:nvPr/>
        </p:nvSpPr>
        <p:spPr>
          <a:xfrm>
            <a:off x="475998" y="3738131"/>
            <a:ext cx="5315199" cy="400110"/>
          </a:xfrm>
          <a:prstGeom prst="rect">
            <a:avLst/>
          </a:prstGeom>
          <a:ln>
            <a:noFill/>
          </a:ln>
        </p:spPr>
        <p:txBody>
          <a:bodyPr wrap="square">
            <a:spAutoFit/>
          </a:bodyPr>
          <a:lstStyle/>
          <a:p>
            <a:r>
              <a:rPr lang="en-IN" sz="2000"/>
              <a:t>2. At every clock pulse lower byte increment by 1</a:t>
            </a:r>
          </a:p>
        </p:txBody>
      </p:sp>
      <p:sp>
        <p:nvSpPr>
          <p:cNvPr id="35" name="Rectangle 34">
            <a:extLst>
              <a:ext uri="{FF2B5EF4-FFF2-40B4-BE49-F238E27FC236}">
                <a16:creationId xmlns:a16="http://schemas.microsoft.com/office/drawing/2014/main" id="{EB0EF0E3-7984-4041-86B4-22EE2812BAD2}"/>
              </a:ext>
            </a:extLst>
          </p:cNvPr>
          <p:cNvSpPr/>
          <p:nvPr/>
        </p:nvSpPr>
        <p:spPr>
          <a:xfrm>
            <a:off x="471681" y="4170283"/>
            <a:ext cx="4932723" cy="707886"/>
          </a:xfrm>
          <a:prstGeom prst="rect">
            <a:avLst/>
          </a:prstGeom>
          <a:ln>
            <a:noFill/>
          </a:ln>
        </p:spPr>
        <p:txBody>
          <a:bodyPr wrap="square">
            <a:spAutoFit/>
          </a:bodyPr>
          <a:lstStyle/>
          <a:p>
            <a:r>
              <a:rPr lang="en-IN" sz="2000"/>
              <a:t>3. As soon as lower byte overflows , higher byte will start to increment.   </a:t>
            </a:r>
          </a:p>
        </p:txBody>
      </p:sp>
      <p:sp>
        <p:nvSpPr>
          <p:cNvPr id="36" name="Rectangle 35">
            <a:extLst>
              <a:ext uri="{FF2B5EF4-FFF2-40B4-BE49-F238E27FC236}">
                <a16:creationId xmlns:a16="http://schemas.microsoft.com/office/drawing/2014/main" id="{231C0A54-D625-4539-99F4-DB31D988DCDF}"/>
              </a:ext>
            </a:extLst>
          </p:cNvPr>
          <p:cNvSpPr/>
          <p:nvPr/>
        </p:nvSpPr>
        <p:spPr>
          <a:xfrm>
            <a:off x="471681" y="4910211"/>
            <a:ext cx="4932723" cy="707886"/>
          </a:xfrm>
          <a:prstGeom prst="rect">
            <a:avLst/>
          </a:prstGeom>
          <a:ln>
            <a:noFill/>
          </a:ln>
        </p:spPr>
        <p:txBody>
          <a:bodyPr wrap="square">
            <a:spAutoFit/>
          </a:bodyPr>
          <a:lstStyle/>
          <a:p>
            <a:r>
              <a:rPr lang="en-IN" sz="2000"/>
              <a:t>4. As soon as lower byte overflows , higher byte will start to increment.   </a:t>
            </a:r>
          </a:p>
        </p:txBody>
      </p:sp>
      <p:sp>
        <p:nvSpPr>
          <p:cNvPr id="40" name="Rectangle 39">
            <a:extLst>
              <a:ext uri="{FF2B5EF4-FFF2-40B4-BE49-F238E27FC236}">
                <a16:creationId xmlns:a16="http://schemas.microsoft.com/office/drawing/2014/main" id="{4A7B4133-FA5E-4E93-BB64-E85576AE2ABC}"/>
              </a:ext>
            </a:extLst>
          </p:cNvPr>
          <p:cNvSpPr/>
          <p:nvPr/>
        </p:nvSpPr>
        <p:spPr>
          <a:xfrm>
            <a:off x="471681" y="5718149"/>
            <a:ext cx="4932723" cy="1015663"/>
          </a:xfrm>
          <a:prstGeom prst="rect">
            <a:avLst/>
          </a:prstGeom>
          <a:ln>
            <a:noFill/>
          </a:ln>
        </p:spPr>
        <p:txBody>
          <a:bodyPr wrap="square">
            <a:spAutoFit/>
          </a:bodyPr>
          <a:lstStyle/>
          <a:p>
            <a:r>
              <a:rPr lang="en-IN" sz="2000"/>
              <a:t>5. As soon as higher byte overflows , it will set the timer overflow flag and send the interrupt</a:t>
            </a:r>
          </a:p>
        </p:txBody>
      </p:sp>
      <p:sp>
        <p:nvSpPr>
          <p:cNvPr id="46" name="Rectangle 45">
            <a:extLst>
              <a:ext uri="{FF2B5EF4-FFF2-40B4-BE49-F238E27FC236}">
                <a16:creationId xmlns:a16="http://schemas.microsoft.com/office/drawing/2014/main" id="{9525532E-3B5B-4616-9F27-7A3FB56B52A0}"/>
              </a:ext>
            </a:extLst>
          </p:cNvPr>
          <p:cNvSpPr/>
          <p:nvPr/>
        </p:nvSpPr>
        <p:spPr>
          <a:xfrm>
            <a:off x="6688715" y="836409"/>
            <a:ext cx="541101" cy="461665"/>
          </a:xfrm>
          <a:prstGeom prst="rect">
            <a:avLst/>
          </a:prstGeom>
        </p:spPr>
        <p:txBody>
          <a:bodyPr wrap="square">
            <a:spAutoFit/>
          </a:bodyPr>
          <a:lstStyle/>
          <a:p>
            <a:r>
              <a:rPr lang="en-IN" sz="2400" b="1">
                <a:solidFill>
                  <a:srgbClr val="FF0000"/>
                </a:solidFill>
              </a:rPr>
              <a:t>1</a:t>
            </a:r>
            <a:endParaRPr lang="en-IN" sz="2400"/>
          </a:p>
        </p:txBody>
      </p:sp>
      <p:sp>
        <p:nvSpPr>
          <p:cNvPr id="47" name="Rectangle 46">
            <a:extLst>
              <a:ext uri="{FF2B5EF4-FFF2-40B4-BE49-F238E27FC236}">
                <a16:creationId xmlns:a16="http://schemas.microsoft.com/office/drawing/2014/main" id="{17C40BDE-2811-4898-BD9C-6FDB11771E3E}"/>
              </a:ext>
            </a:extLst>
          </p:cNvPr>
          <p:cNvSpPr/>
          <p:nvPr/>
        </p:nvSpPr>
        <p:spPr>
          <a:xfrm>
            <a:off x="6327233" y="3506034"/>
            <a:ext cx="5523413" cy="2123658"/>
          </a:xfrm>
          <a:prstGeom prst="rect">
            <a:avLst/>
          </a:prstGeom>
          <a:ln>
            <a:noFill/>
          </a:ln>
        </p:spPr>
        <p:txBody>
          <a:bodyPr wrap="square">
            <a:spAutoFit/>
          </a:bodyPr>
          <a:lstStyle/>
          <a:p>
            <a:r>
              <a:rPr lang="en-IN" sz="2000"/>
              <a:t>In case of Mode 0 , maximum load count is </a:t>
            </a:r>
            <a:r>
              <a:rPr lang="en-IN" sz="2000" b="1">
                <a:solidFill>
                  <a:srgbClr val="FF0000"/>
                </a:solidFill>
              </a:rPr>
              <a:t>1FFF</a:t>
            </a:r>
          </a:p>
          <a:p>
            <a:r>
              <a:rPr lang="en-IN" sz="2000"/>
              <a:t>Size of TLx register is 05 bits which means</a:t>
            </a:r>
          </a:p>
          <a:p>
            <a:endParaRPr lang="en-IN" sz="2000">
              <a:solidFill>
                <a:srgbClr val="FF0000"/>
              </a:solidFill>
            </a:endParaRPr>
          </a:p>
          <a:p>
            <a:r>
              <a:rPr lang="en-IN" sz="3200">
                <a:solidFill>
                  <a:srgbClr val="FF0000"/>
                </a:solidFill>
              </a:rPr>
              <a:t>                  2</a:t>
            </a:r>
            <a:r>
              <a:rPr lang="en-IN" sz="3200" baseline="30000">
                <a:solidFill>
                  <a:srgbClr val="FF0000"/>
                </a:solidFill>
              </a:rPr>
              <a:t>13</a:t>
            </a:r>
            <a:r>
              <a:rPr lang="en-IN" sz="3200">
                <a:solidFill>
                  <a:srgbClr val="FF0000"/>
                </a:solidFill>
              </a:rPr>
              <a:t> =  1FFF</a:t>
            </a:r>
          </a:p>
          <a:p>
            <a:r>
              <a:rPr lang="en-IN" sz="2000"/>
              <a:t>It is used to create artificial serial port which will see in serial port section of 8086</a:t>
            </a:r>
          </a:p>
        </p:txBody>
      </p:sp>
    </p:spTree>
    <p:extLst>
      <p:ext uri="{BB962C8B-B14F-4D97-AF65-F5344CB8AC3E}">
        <p14:creationId xmlns:p14="http://schemas.microsoft.com/office/powerpoint/2010/main" val="3649575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mph" presetSubtype="2" fill="hold" nodeType="clickEffect">
                                  <p:stCondLst>
                                    <p:cond delay="0"/>
                                  </p:stCondLst>
                                  <p:childTnLst>
                                    <p:animClr clrSpc="rgb" dir="cw">
                                      <p:cBhvr>
                                        <p:cTn id="21" dur="2000" fill="hold"/>
                                        <p:tgtEl>
                                          <p:spTgt spid="23"/>
                                        </p:tgtEl>
                                        <p:attrNameLst>
                                          <p:attrName>fillcolor</p:attrName>
                                        </p:attrNameLst>
                                      </p:cBhvr>
                                      <p:to>
                                        <a:schemeClr val="accent2"/>
                                      </p:to>
                                    </p:animClr>
                                    <p:set>
                                      <p:cBhvr>
                                        <p:cTn id="22" dur="2000" fill="hold"/>
                                        <p:tgtEl>
                                          <p:spTgt spid="23"/>
                                        </p:tgtEl>
                                        <p:attrNameLst>
                                          <p:attrName>fill.type</p:attrName>
                                        </p:attrNameLst>
                                      </p:cBhvr>
                                      <p:to>
                                        <p:strVal val="solid"/>
                                      </p:to>
                                    </p:set>
                                    <p:set>
                                      <p:cBhvr>
                                        <p:cTn id="23" dur="2000" fill="hold"/>
                                        <p:tgtEl>
                                          <p:spTgt spid="23"/>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fade">
                                      <p:cBhvr>
                                        <p:cTn id="33" dur="500"/>
                                        <p:tgtEl>
                                          <p:spTgt spid="40"/>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2000" fill="hold"/>
                                        <p:tgtEl>
                                          <p:spTgt spid="24"/>
                                        </p:tgtEl>
                                        <p:attrNameLst>
                                          <p:attrName>fillcolor</p:attrName>
                                        </p:attrNameLst>
                                      </p:cBhvr>
                                      <p:to>
                                        <a:schemeClr val="accent2"/>
                                      </p:to>
                                    </p:animClr>
                                    <p:set>
                                      <p:cBhvr>
                                        <p:cTn id="38" dur="2000" fill="hold"/>
                                        <p:tgtEl>
                                          <p:spTgt spid="24"/>
                                        </p:tgtEl>
                                        <p:attrNameLst>
                                          <p:attrName>fill.type</p:attrName>
                                        </p:attrNameLst>
                                      </p:cBhvr>
                                      <p:to>
                                        <p:strVal val="solid"/>
                                      </p:to>
                                    </p:set>
                                    <p:set>
                                      <p:cBhvr>
                                        <p:cTn id="39" dur="2000" fill="hold"/>
                                        <p:tgtEl>
                                          <p:spTgt spid="24"/>
                                        </p:tgtEl>
                                        <p:attrNameLst>
                                          <p:attrName>fill.on</p:attrName>
                                        </p:attrNameLst>
                                      </p:cBhvr>
                                      <p:to>
                                        <p:strVal val="tru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mph" presetSubtype="0" fill="hold" grpId="0" nodeType="clickEffect">
                                  <p:stCondLst>
                                    <p:cond delay="0"/>
                                  </p:stCondLst>
                                  <p:childTnLst>
                                    <p:animScale>
                                      <p:cBhvr>
                                        <p:cTn id="48" dur="2000" fill="hold"/>
                                        <p:tgtEl>
                                          <p:spTgt spid="45"/>
                                        </p:tgtEl>
                                      </p:cBhvr>
                                      <p:by x="150000" y="150000"/>
                                    </p:animScale>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fade">
                                      <p:cBhvr>
                                        <p:cTn id="5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33" grpId="0"/>
      <p:bldP spid="34" grpId="0"/>
      <p:bldP spid="35" grpId="0"/>
      <p:bldP spid="36" grpId="0"/>
      <p:bldP spid="40" grpId="0"/>
      <p:bldP spid="46" grpId="0"/>
      <p:bldP spid="4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C26E8DA8-9DE8-41DF-A6AA-DFE8D6348629}"/>
              </a:ext>
            </a:extLst>
          </p:cNvPr>
          <p:cNvSpPr/>
          <p:nvPr/>
        </p:nvSpPr>
        <p:spPr>
          <a:xfrm>
            <a:off x="1344637" y="6089010"/>
            <a:ext cx="4932723" cy="707886"/>
          </a:xfrm>
          <a:prstGeom prst="rect">
            <a:avLst/>
          </a:prstGeom>
          <a:ln>
            <a:noFill/>
          </a:ln>
        </p:spPr>
        <p:txBody>
          <a:bodyPr wrap="square">
            <a:spAutoFit/>
          </a:bodyPr>
          <a:lstStyle/>
          <a:p>
            <a:r>
              <a:rPr lang="en-IN" sz="2000"/>
              <a:t>This mode is used to divide frequency the by 32</a:t>
            </a:r>
          </a:p>
        </p:txBody>
      </p:sp>
      <p:sp>
        <p:nvSpPr>
          <p:cNvPr id="23" name="Rectangle 22">
            <a:extLst>
              <a:ext uri="{FF2B5EF4-FFF2-40B4-BE49-F238E27FC236}">
                <a16:creationId xmlns:a16="http://schemas.microsoft.com/office/drawing/2014/main" id="{DA68F955-B7A8-404D-A5D5-2047A9F1FFA1}"/>
              </a:ext>
            </a:extLst>
          </p:cNvPr>
          <p:cNvSpPr/>
          <p:nvPr/>
        </p:nvSpPr>
        <p:spPr>
          <a:xfrm>
            <a:off x="3102370" y="1477545"/>
            <a:ext cx="1251664" cy="83556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tx1"/>
                </a:solidFill>
              </a:rPr>
              <a:t>TLx</a:t>
            </a:r>
          </a:p>
        </p:txBody>
      </p:sp>
      <p:sp>
        <p:nvSpPr>
          <p:cNvPr id="24" name="Rectangle 23">
            <a:extLst>
              <a:ext uri="{FF2B5EF4-FFF2-40B4-BE49-F238E27FC236}">
                <a16:creationId xmlns:a16="http://schemas.microsoft.com/office/drawing/2014/main" id="{68E6AE04-F5BB-43E8-BB08-73A4132330E2}"/>
              </a:ext>
            </a:extLst>
          </p:cNvPr>
          <p:cNvSpPr/>
          <p:nvPr/>
        </p:nvSpPr>
        <p:spPr>
          <a:xfrm>
            <a:off x="5020320" y="1502969"/>
            <a:ext cx="1334322" cy="81282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tx1"/>
                </a:solidFill>
              </a:rPr>
              <a:t>THx</a:t>
            </a:r>
          </a:p>
        </p:txBody>
      </p:sp>
      <p:cxnSp>
        <p:nvCxnSpPr>
          <p:cNvPr id="25" name="Straight Arrow Connector 24">
            <a:extLst>
              <a:ext uri="{FF2B5EF4-FFF2-40B4-BE49-F238E27FC236}">
                <a16:creationId xmlns:a16="http://schemas.microsoft.com/office/drawing/2014/main" id="{1C45B4F1-72FA-4B19-8039-011C4F3318F3}"/>
              </a:ext>
            </a:extLst>
          </p:cNvPr>
          <p:cNvCxnSpPr>
            <a:cxnSpLocks/>
          </p:cNvCxnSpPr>
          <p:nvPr/>
        </p:nvCxnSpPr>
        <p:spPr>
          <a:xfrm>
            <a:off x="4354035" y="1909381"/>
            <a:ext cx="66628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CDFB9E3-905B-4D2E-B97C-D2EA3080A0BF}"/>
              </a:ext>
            </a:extLst>
          </p:cNvPr>
          <p:cNvCxnSpPr>
            <a:cxnSpLocks/>
          </p:cNvCxnSpPr>
          <p:nvPr/>
        </p:nvCxnSpPr>
        <p:spPr>
          <a:xfrm>
            <a:off x="2513417" y="1895325"/>
            <a:ext cx="58895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C15267F-3D33-4BFF-A65A-1B2C81632388}"/>
              </a:ext>
            </a:extLst>
          </p:cNvPr>
          <p:cNvSpPr/>
          <p:nvPr/>
        </p:nvSpPr>
        <p:spPr>
          <a:xfrm>
            <a:off x="7020928" y="1488913"/>
            <a:ext cx="1334322" cy="81282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b="1">
                <a:solidFill>
                  <a:schemeClr val="tx1"/>
                </a:solidFill>
              </a:rPr>
              <a:t>   TFx</a:t>
            </a:r>
          </a:p>
        </p:txBody>
      </p:sp>
      <p:cxnSp>
        <p:nvCxnSpPr>
          <p:cNvPr id="38" name="Straight Arrow Connector 37">
            <a:extLst>
              <a:ext uri="{FF2B5EF4-FFF2-40B4-BE49-F238E27FC236}">
                <a16:creationId xmlns:a16="http://schemas.microsoft.com/office/drawing/2014/main" id="{9DCA9B63-9E39-4151-815E-5796C31EF310}"/>
              </a:ext>
            </a:extLst>
          </p:cNvPr>
          <p:cNvCxnSpPr>
            <a:cxnSpLocks/>
          </p:cNvCxnSpPr>
          <p:nvPr/>
        </p:nvCxnSpPr>
        <p:spPr>
          <a:xfrm>
            <a:off x="6354642" y="1895325"/>
            <a:ext cx="66628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609CA23-28C2-436D-93AE-DF332EB7422B}"/>
              </a:ext>
            </a:extLst>
          </p:cNvPr>
          <p:cNvCxnSpPr>
            <a:cxnSpLocks/>
          </p:cNvCxnSpPr>
          <p:nvPr/>
        </p:nvCxnSpPr>
        <p:spPr>
          <a:xfrm>
            <a:off x="8355250" y="1895325"/>
            <a:ext cx="66628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8A47EED8-4DBB-4993-A62D-DA8E608FE7BA}"/>
              </a:ext>
            </a:extLst>
          </p:cNvPr>
          <p:cNvSpPr/>
          <p:nvPr/>
        </p:nvSpPr>
        <p:spPr>
          <a:xfrm>
            <a:off x="1455828" y="2114097"/>
            <a:ext cx="980653" cy="940812"/>
          </a:xfrm>
          <a:prstGeom prst="rect">
            <a:avLst/>
          </a:prstGeom>
        </p:spPr>
        <p:txBody>
          <a:bodyPr wrap="square">
            <a:spAutoFit/>
          </a:bodyPr>
          <a:lstStyle/>
          <a:p>
            <a:r>
              <a:rPr lang="en-US" sz="1600" b="1"/>
              <a:t>Clock</a:t>
            </a:r>
          </a:p>
          <a:p>
            <a:r>
              <a:rPr lang="en-US" sz="1600" b="1"/>
              <a:t>From input stage</a:t>
            </a:r>
          </a:p>
        </p:txBody>
      </p:sp>
      <p:sp>
        <p:nvSpPr>
          <p:cNvPr id="43" name="Rectangle 42">
            <a:extLst>
              <a:ext uri="{FF2B5EF4-FFF2-40B4-BE49-F238E27FC236}">
                <a16:creationId xmlns:a16="http://schemas.microsoft.com/office/drawing/2014/main" id="{A8549677-5C22-4C98-BBEE-10280076BA92}"/>
              </a:ext>
            </a:extLst>
          </p:cNvPr>
          <p:cNvSpPr/>
          <p:nvPr/>
        </p:nvSpPr>
        <p:spPr>
          <a:xfrm>
            <a:off x="3157670" y="1021859"/>
            <a:ext cx="1108296" cy="403205"/>
          </a:xfrm>
          <a:prstGeom prst="rect">
            <a:avLst/>
          </a:prstGeom>
        </p:spPr>
        <p:txBody>
          <a:bodyPr wrap="square">
            <a:spAutoFit/>
          </a:bodyPr>
          <a:lstStyle/>
          <a:p>
            <a:pPr algn="ctr"/>
            <a:r>
              <a:rPr lang="en-IN" sz="2400" b="1">
                <a:solidFill>
                  <a:srgbClr val="FF0000"/>
                </a:solidFill>
              </a:rPr>
              <a:t>05 bits</a:t>
            </a:r>
          </a:p>
        </p:txBody>
      </p:sp>
      <p:sp>
        <p:nvSpPr>
          <p:cNvPr id="44" name="Rectangle 43">
            <a:extLst>
              <a:ext uri="{FF2B5EF4-FFF2-40B4-BE49-F238E27FC236}">
                <a16:creationId xmlns:a16="http://schemas.microsoft.com/office/drawing/2014/main" id="{ACB72B2B-3C95-415B-B922-B2BA772F3D05}"/>
              </a:ext>
            </a:extLst>
          </p:cNvPr>
          <p:cNvSpPr/>
          <p:nvPr/>
        </p:nvSpPr>
        <p:spPr>
          <a:xfrm>
            <a:off x="5155325" y="1046025"/>
            <a:ext cx="1108296" cy="403205"/>
          </a:xfrm>
          <a:prstGeom prst="rect">
            <a:avLst/>
          </a:prstGeom>
        </p:spPr>
        <p:txBody>
          <a:bodyPr wrap="square">
            <a:spAutoFit/>
          </a:bodyPr>
          <a:lstStyle/>
          <a:p>
            <a:pPr algn="ctr"/>
            <a:r>
              <a:rPr lang="en-IN" sz="2400" b="1">
                <a:solidFill>
                  <a:srgbClr val="FF0000"/>
                </a:solidFill>
              </a:rPr>
              <a:t>08 bits</a:t>
            </a:r>
          </a:p>
        </p:txBody>
      </p:sp>
      <p:sp>
        <p:nvSpPr>
          <p:cNvPr id="45" name="Rectangle 44">
            <a:extLst>
              <a:ext uri="{FF2B5EF4-FFF2-40B4-BE49-F238E27FC236}">
                <a16:creationId xmlns:a16="http://schemas.microsoft.com/office/drawing/2014/main" id="{B4E50BF8-F0B5-41E8-94AF-34165DDF9373}"/>
              </a:ext>
            </a:extLst>
          </p:cNvPr>
          <p:cNvSpPr/>
          <p:nvPr/>
        </p:nvSpPr>
        <p:spPr>
          <a:xfrm>
            <a:off x="9272939" y="2051588"/>
            <a:ext cx="1211876" cy="338554"/>
          </a:xfrm>
          <a:prstGeom prst="rect">
            <a:avLst/>
          </a:prstGeom>
        </p:spPr>
        <p:txBody>
          <a:bodyPr wrap="square">
            <a:spAutoFit/>
          </a:bodyPr>
          <a:lstStyle/>
          <a:p>
            <a:r>
              <a:rPr lang="en-US" sz="1600" b="1">
                <a:solidFill>
                  <a:srgbClr val="FF0000"/>
                </a:solidFill>
              </a:rPr>
              <a:t>Interrupt</a:t>
            </a:r>
          </a:p>
        </p:txBody>
      </p:sp>
      <p:grpSp>
        <p:nvGrpSpPr>
          <p:cNvPr id="60" name="Group 59">
            <a:extLst>
              <a:ext uri="{FF2B5EF4-FFF2-40B4-BE49-F238E27FC236}">
                <a16:creationId xmlns:a16="http://schemas.microsoft.com/office/drawing/2014/main" id="{25ED32EE-13D6-48AE-A8E5-7038D5FEA015}"/>
              </a:ext>
            </a:extLst>
          </p:cNvPr>
          <p:cNvGrpSpPr/>
          <p:nvPr/>
        </p:nvGrpSpPr>
        <p:grpSpPr>
          <a:xfrm>
            <a:off x="1261260" y="1589896"/>
            <a:ext cx="1582494" cy="298332"/>
            <a:chOff x="4340772" y="5365531"/>
            <a:chExt cx="1641576" cy="341586"/>
          </a:xfrm>
        </p:grpSpPr>
        <p:cxnSp>
          <p:nvCxnSpPr>
            <p:cNvPr id="49" name="Straight Connector 48">
              <a:extLst>
                <a:ext uri="{FF2B5EF4-FFF2-40B4-BE49-F238E27FC236}">
                  <a16:creationId xmlns:a16="http://schemas.microsoft.com/office/drawing/2014/main" id="{6B0A00F8-B3F4-4D28-A6D3-5CA2ABF6CDC3}"/>
                </a:ext>
              </a:extLst>
            </p:cNvPr>
            <p:cNvCxnSpPr/>
            <p:nvPr/>
          </p:nvCxnSpPr>
          <p:spPr>
            <a:xfrm>
              <a:off x="4340772" y="5707117"/>
              <a:ext cx="3121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2121C7A-BB5A-4139-98BD-9D1A413168D4}"/>
                </a:ext>
              </a:extLst>
            </p:cNvPr>
            <p:cNvCxnSpPr>
              <a:cxnSpLocks/>
            </p:cNvCxnSpPr>
            <p:nvPr/>
          </p:nvCxnSpPr>
          <p:spPr>
            <a:xfrm>
              <a:off x="4652927" y="5365531"/>
              <a:ext cx="0" cy="341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CB01AC3-E291-433E-8E43-39FF28A568F7}"/>
                </a:ext>
              </a:extLst>
            </p:cNvPr>
            <p:cNvCxnSpPr/>
            <p:nvPr/>
          </p:nvCxnSpPr>
          <p:spPr>
            <a:xfrm>
              <a:off x="4652927" y="5365531"/>
              <a:ext cx="3121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2C4CA67-680F-4B4F-B691-F1DBB2DA4621}"/>
                </a:ext>
              </a:extLst>
            </p:cNvPr>
            <p:cNvCxnSpPr>
              <a:cxnSpLocks/>
            </p:cNvCxnSpPr>
            <p:nvPr/>
          </p:nvCxnSpPr>
          <p:spPr>
            <a:xfrm>
              <a:off x="4977692" y="5365531"/>
              <a:ext cx="0" cy="341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02E782A-BC7A-46A8-BDDF-661D8F629560}"/>
                </a:ext>
              </a:extLst>
            </p:cNvPr>
            <p:cNvCxnSpPr/>
            <p:nvPr/>
          </p:nvCxnSpPr>
          <p:spPr>
            <a:xfrm>
              <a:off x="5005482" y="5701862"/>
              <a:ext cx="3121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2CD70FD-7F20-47A4-8DA1-13B66CF2E0B6}"/>
                </a:ext>
              </a:extLst>
            </p:cNvPr>
            <p:cNvCxnSpPr/>
            <p:nvPr/>
          </p:nvCxnSpPr>
          <p:spPr>
            <a:xfrm>
              <a:off x="5005483" y="5707117"/>
              <a:ext cx="3121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EF44527-5A91-4948-9A31-86134AD5DBBF}"/>
                </a:ext>
              </a:extLst>
            </p:cNvPr>
            <p:cNvCxnSpPr>
              <a:cxnSpLocks/>
            </p:cNvCxnSpPr>
            <p:nvPr/>
          </p:nvCxnSpPr>
          <p:spPr>
            <a:xfrm>
              <a:off x="5317638" y="5365531"/>
              <a:ext cx="0" cy="341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3E609EF-E5BD-4B73-8E0C-D86C2918257A}"/>
                </a:ext>
              </a:extLst>
            </p:cNvPr>
            <p:cNvCxnSpPr/>
            <p:nvPr/>
          </p:nvCxnSpPr>
          <p:spPr>
            <a:xfrm>
              <a:off x="5317638" y="5365531"/>
              <a:ext cx="3121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E8C359C-97F5-4E0B-9A6B-E41DFA5A2336}"/>
                </a:ext>
              </a:extLst>
            </p:cNvPr>
            <p:cNvCxnSpPr>
              <a:cxnSpLocks/>
            </p:cNvCxnSpPr>
            <p:nvPr/>
          </p:nvCxnSpPr>
          <p:spPr>
            <a:xfrm>
              <a:off x="5642403" y="5365531"/>
              <a:ext cx="0" cy="341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22B51FE-AABC-43E1-9BB7-88DCF4B75F89}"/>
                </a:ext>
              </a:extLst>
            </p:cNvPr>
            <p:cNvCxnSpPr/>
            <p:nvPr/>
          </p:nvCxnSpPr>
          <p:spPr>
            <a:xfrm>
              <a:off x="5670193" y="5701862"/>
              <a:ext cx="3121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9525532E-3B5B-4616-9F27-7A3FB56B52A0}"/>
              </a:ext>
            </a:extLst>
          </p:cNvPr>
          <p:cNvSpPr/>
          <p:nvPr/>
        </p:nvSpPr>
        <p:spPr>
          <a:xfrm>
            <a:off x="7876383" y="1678547"/>
            <a:ext cx="541101" cy="461665"/>
          </a:xfrm>
          <a:prstGeom prst="rect">
            <a:avLst/>
          </a:prstGeom>
        </p:spPr>
        <p:txBody>
          <a:bodyPr wrap="square">
            <a:spAutoFit/>
          </a:bodyPr>
          <a:lstStyle/>
          <a:p>
            <a:r>
              <a:rPr lang="en-IN" sz="2400" b="1">
                <a:solidFill>
                  <a:srgbClr val="FF0000"/>
                </a:solidFill>
              </a:rPr>
              <a:t>1</a:t>
            </a:r>
            <a:endParaRPr lang="en-IN" sz="2400"/>
          </a:p>
        </p:txBody>
      </p:sp>
      <p:sp>
        <p:nvSpPr>
          <p:cNvPr id="42" name="Rectangle 41">
            <a:extLst>
              <a:ext uri="{FF2B5EF4-FFF2-40B4-BE49-F238E27FC236}">
                <a16:creationId xmlns:a16="http://schemas.microsoft.com/office/drawing/2014/main" id="{CB6E2AA6-4FFA-474B-BA60-99FBC11F96C0}"/>
              </a:ext>
            </a:extLst>
          </p:cNvPr>
          <p:cNvSpPr/>
          <p:nvPr/>
        </p:nvSpPr>
        <p:spPr>
          <a:xfrm>
            <a:off x="8018453" y="3596113"/>
            <a:ext cx="4932723" cy="400110"/>
          </a:xfrm>
          <a:prstGeom prst="rect">
            <a:avLst/>
          </a:prstGeom>
          <a:ln>
            <a:noFill/>
          </a:ln>
        </p:spPr>
        <p:txBody>
          <a:bodyPr wrap="square">
            <a:spAutoFit/>
          </a:bodyPr>
          <a:lstStyle/>
          <a:p>
            <a:r>
              <a:rPr lang="en-IN" sz="2000"/>
              <a:t>The size of TL is 05 bits i.e.</a:t>
            </a:r>
          </a:p>
        </p:txBody>
      </p:sp>
      <p:sp>
        <p:nvSpPr>
          <p:cNvPr id="4" name="Rectangle 3">
            <a:extLst>
              <a:ext uri="{FF2B5EF4-FFF2-40B4-BE49-F238E27FC236}">
                <a16:creationId xmlns:a16="http://schemas.microsoft.com/office/drawing/2014/main" id="{3DD34F66-3346-4AEB-B3A6-25B427A632E0}"/>
              </a:ext>
            </a:extLst>
          </p:cNvPr>
          <p:cNvSpPr/>
          <p:nvPr/>
        </p:nvSpPr>
        <p:spPr>
          <a:xfrm>
            <a:off x="8205073" y="4092377"/>
            <a:ext cx="2478564" cy="523220"/>
          </a:xfrm>
          <a:prstGeom prst="rect">
            <a:avLst/>
          </a:prstGeom>
        </p:spPr>
        <p:txBody>
          <a:bodyPr wrap="none">
            <a:spAutoFit/>
          </a:bodyPr>
          <a:lstStyle/>
          <a:p>
            <a:r>
              <a:rPr lang="en-IN" sz="2800">
                <a:solidFill>
                  <a:srgbClr val="FF0000"/>
                </a:solidFill>
              </a:rPr>
              <a:t> 2</a:t>
            </a:r>
            <a:r>
              <a:rPr lang="en-IN" sz="2800" baseline="30000">
                <a:solidFill>
                  <a:srgbClr val="FF0000"/>
                </a:solidFill>
              </a:rPr>
              <a:t>5</a:t>
            </a:r>
            <a:r>
              <a:rPr lang="en-IN" sz="2800">
                <a:solidFill>
                  <a:srgbClr val="FF0000"/>
                </a:solidFill>
              </a:rPr>
              <a:t> = 32  i.e.  1F </a:t>
            </a:r>
            <a:endParaRPr lang="en-IN" sz="2800"/>
          </a:p>
        </p:txBody>
      </p:sp>
      <p:sp>
        <p:nvSpPr>
          <p:cNvPr id="48" name="Rectangle 47">
            <a:extLst>
              <a:ext uri="{FF2B5EF4-FFF2-40B4-BE49-F238E27FC236}">
                <a16:creationId xmlns:a16="http://schemas.microsoft.com/office/drawing/2014/main" id="{4CD3EF53-1D12-475E-856D-BD019EF0950F}"/>
              </a:ext>
            </a:extLst>
          </p:cNvPr>
          <p:cNvSpPr/>
          <p:nvPr/>
        </p:nvSpPr>
        <p:spPr>
          <a:xfrm>
            <a:off x="7412515" y="4830522"/>
            <a:ext cx="4932723" cy="1015663"/>
          </a:xfrm>
          <a:prstGeom prst="rect">
            <a:avLst/>
          </a:prstGeom>
          <a:ln>
            <a:noFill/>
          </a:ln>
        </p:spPr>
        <p:txBody>
          <a:bodyPr wrap="square">
            <a:spAutoFit/>
          </a:bodyPr>
          <a:lstStyle/>
          <a:p>
            <a:r>
              <a:rPr lang="en-IN" sz="2000"/>
              <a:t>So after 1</a:t>
            </a:r>
            <a:r>
              <a:rPr lang="en-IN" sz="2000" baseline="30000"/>
              <a:t>st</a:t>
            </a:r>
            <a:r>
              <a:rPr lang="en-IN" sz="2000"/>
              <a:t> 32 clock pulses TLx will overflow and the overflow of TLx will increment the THx.</a:t>
            </a:r>
          </a:p>
        </p:txBody>
      </p:sp>
      <p:graphicFrame>
        <p:nvGraphicFramePr>
          <p:cNvPr id="61" name="Table 6">
            <a:extLst>
              <a:ext uri="{FF2B5EF4-FFF2-40B4-BE49-F238E27FC236}">
                <a16:creationId xmlns:a16="http://schemas.microsoft.com/office/drawing/2014/main" id="{23269A9F-A2E0-4EAC-B841-C56F77FC8757}"/>
              </a:ext>
            </a:extLst>
          </p:cNvPr>
          <p:cNvGraphicFramePr>
            <a:graphicFrameLocks noGrp="1"/>
          </p:cNvGraphicFramePr>
          <p:nvPr>
            <p:extLst>
              <p:ext uri="{D42A27DB-BD31-4B8C-83A1-F6EECF244321}">
                <p14:modId xmlns:p14="http://schemas.microsoft.com/office/powerpoint/2010/main" val="1524512837"/>
              </p:ext>
            </p:extLst>
          </p:nvPr>
        </p:nvGraphicFramePr>
        <p:xfrm>
          <a:off x="2844625" y="2729385"/>
          <a:ext cx="634314" cy="1463040"/>
        </p:xfrm>
        <a:graphic>
          <a:graphicData uri="http://schemas.openxmlformats.org/drawingml/2006/table">
            <a:tbl>
              <a:tblPr firstRow="1" bandRow="1"/>
              <a:tblGrid>
                <a:gridCol w="634314">
                  <a:extLst>
                    <a:ext uri="{9D8B030D-6E8A-4147-A177-3AD203B41FA5}">
                      <a16:colId xmlns:a16="http://schemas.microsoft.com/office/drawing/2014/main" val="2629063607"/>
                    </a:ext>
                  </a:extLst>
                </a:gridCol>
              </a:tblGrid>
              <a:tr h="315831">
                <a:tc>
                  <a:txBody>
                    <a:bodyPr/>
                    <a:lstStyle/>
                    <a:p>
                      <a:endParaRPr lang="en-IN"/>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796342411"/>
                  </a:ext>
                </a:extLst>
              </a:tr>
              <a:tr h="315831">
                <a:tc>
                  <a:txBody>
                    <a:bodyPr/>
                    <a:lstStyle/>
                    <a:p>
                      <a:endParaRPr lang="en-IN"/>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182922073"/>
                  </a:ext>
                </a:extLst>
              </a:tr>
              <a:tr h="315831">
                <a:tc>
                  <a:txBody>
                    <a:bodyPr/>
                    <a:lstStyle/>
                    <a:p>
                      <a:endParaRPr lang="en-IN"/>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759300150"/>
                  </a:ext>
                </a:extLst>
              </a:tr>
              <a:tr h="315831">
                <a:tc>
                  <a:txBody>
                    <a:bodyPr/>
                    <a:lstStyle/>
                    <a:p>
                      <a:endParaRPr lang="en-IN"/>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834402556"/>
                  </a:ext>
                </a:extLst>
              </a:tr>
            </a:tbl>
          </a:graphicData>
        </a:graphic>
      </p:graphicFrame>
      <p:sp>
        <p:nvSpPr>
          <p:cNvPr id="62" name="Rectangle 61">
            <a:extLst>
              <a:ext uri="{FF2B5EF4-FFF2-40B4-BE49-F238E27FC236}">
                <a16:creationId xmlns:a16="http://schemas.microsoft.com/office/drawing/2014/main" id="{CE10E848-565C-4F5E-8070-D91A5FBFCBAE}"/>
              </a:ext>
            </a:extLst>
          </p:cNvPr>
          <p:cNvSpPr/>
          <p:nvPr/>
        </p:nvSpPr>
        <p:spPr>
          <a:xfrm>
            <a:off x="2989001" y="2711666"/>
            <a:ext cx="489937" cy="403767"/>
          </a:xfrm>
          <a:prstGeom prst="rect">
            <a:avLst/>
          </a:prstGeom>
        </p:spPr>
        <p:txBody>
          <a:bodyPr wrap="square">
            <a:spAutoFit/>
          </a:bodyPr>
          <a:lstStyle/>
          <a:p>
            <a:r>
              <a:rPr lang="en-IN" sz="2000" b="1">
                <a:solidFill>
                  <a:srgbClr val="FF0000"/>
                </a:solidFill>
              </a:rPr>
              <a:t>12</a:t>
            </a:r>
            <a:endParaRPr lang="en-IN" sz="2000">
              <a:solidFill>
                <a:srgbClr val="FF0000"/>
              </a:solidFill>
            </a:endParaRPr>
          </a:p>
        </p:txBody>
      </p:sp>
      <p:sp>
        <p:nvSpPr>
          <p:cNvPr id="70" name="Rectangle 69">
            <a:extLst>
              <a:ext uri="{FF2B5EF4-FFF2-40B4-BE49-F238E27FC236}">
                <a16:creationId xmlns:a16="http://schemas.microsoft.com/office/drawing/2014/main" id="{EF58F5FE-2B8D-4D9B-90C8-D2CA95901B44}"/>
              </a:ext>
            </a:extLst>
          </p:cNvPr>
          <p:cNvSpPr/>
          <p:nvPr/>
        </p:nvSpPr>
        <p:spPr>
          <a:xfrm>
            <a:off x="1265676" y="368880"/>
            <a:ext cx="1625321" cy="338554"/>
          </a:xfrm>
          <a:prstGeom prst="rect">
            <a:avLst/>
          </a:prstGeom>
        </p:spPr>
        <p:txBody>
          <a:bodyPr wrap="square">
            <a:spAutoFit/>
          </a:bodyPr>
          <a:lstStyle/>
          <a:p>
            <a:r>
              <a:rPr lang="en-IN" sz="1600" b="1">
                <a:solidFill>
                  <a:srgbClr val="FF0000"/>
                </a:solidFill>
              </a:rPr>
              <a:t>1. 32 </a:t>
            </a:r>
            <a:r>
              <a:rPr lang="en-IN" sz="1600" b="1" err="1">
                <a:solidFill>
                  <a:srgbClr val="FF0000"/>
                </a:solidFill>
              </a:rPr>
              <a:t>clk</a:t>
            </a:r>
            <a:r>
              <a:rPr lang="en-IN" sz="1600" b="1">
                <a:solidFill>
                  <a:srgbClr val="FF0000"/>
                </a:solidFill>
              </a:rPr>
              <a:t> pulses</a:t>
            </a:r>
            <a:endParaRPr lang="en-IN" sz="1600"/>
          </a:p>
        </p:txBody>
      </p:sp>
      <p:sp>
        <p:nvSpPr>
          <p:cNvPr id="71" name="Rectangle 70">
            <a:extLst>
              <a:ext uri="{FF2B5EF4-FFF2-40B4-BE49-F238E27FC236}">
                <a16:creationId xmlns:a16="http://schemas.microsoft.com/office/drawing/2014/main" id="{F8A2247D-DA6D-4842-B65C-9DCE4E7D038A}"/>
              </a:ext>
            </a:extLst>
          </p:cNvPr>
          <p:cNvSpPr/>
          <p:nvPr/>
        </p:nvSpPr>
        <p:spPr>
          <a:xfrm>
            <a:off x="2969363" y="3429000"/>
            <a:ext cx="489937" cy="403767"/>
          </a:xfrm>
          <a:prstGeom prst="rect">
            <a:avLst/>
          </a:prstGeom>
        </p:spPr>
        <p:txBody>
          <a:bodyPr wrap="square">
            <a:spAutoFit/>
          </a:bodyPr>
          <a:lstStyle/>
          <a:p>
            <a:r>
              <a:rPr lang="en-US" sz="2000" b="1">
                <a:solidFill>
                  <a:srgbClr val="FF0000"/>
                </a:solidFill>
              </a:rPr>
              <a:t>1</a:t>
            </a:r>
            <a:r>
              <a:rPr lang="en-IN" sz="2000" b="1">
                <a:solidFill>
                  <a:srgbClr val="FF0000"/>
                </a:solidFill>
              </a:rPr>
              <a:t>F</a:t>
            </a:r>
            <a:endParaRPr lang="en-IN" sz="2000">
              <a:solidFill>
                <a:srgbClr val="FF0000"/>
              </a:solidFill>
            </a:endParaRPr>
          </a:p>
        </p:txBody>
      </p:sp>
      <p:sp>
        <p:nvSpPr>
          <p:cNvPr id="72" name="Rectangle 71">
            <a:extLst>
              <a:ext uri="{FF2B5EF4-FFF2-40B4-BE49-F238E27FC236}">
                <a16:creationId xmlns:a16="http://schemas.microsoft.com/office/drawing/2014/main" id="{81C427DB-1B47-4A7B-A90F-27F0716BEE0A}"/>
              </a:ext>
            </a:extLst>
          </p:cNvPr>
          <p:cNvSpPr/>
          <p:nvPr/>
        </p:nvSpPr>
        <p:spPr>
          <a:xfrm>
            <a:off x="2973265" y="3802547"/>
            <a:ext cx="489937" cy="403767"/>
          </a:xfrm>
          <a:prstGeom prst="rect">
            <a:avLst/>
          </a:prstGeom>
        </p:spPr>
        <p:txBody>
          <a:bodyPr wrap="square">
            <a:spAutoFit/>
          </a:bodyPr>
          <a:lstStyle/>
          <a:p>
            <a:r>
              <a:rPr lang="en-US" sz="2000" b="1">
                <a:solidFill>
                  <a:srgbClr val="FF0000"/>
                </a:solidFill>
              </a:rPr>
              <a:t>00</a:t>
            </a:r>
            <a:endParaRPr lang="en-IN" sz="2000">
              <a:solidFill>
                <a:srgbClr val="FF0000"/>
              </a:solidFill>
            </a:endParaRPr>
          </a:p>
        </p:txBody>
      </p:sp>
      <p:sp>
        <p:nvSpPr>
          <p:cNvPr id="73" name="Rectangle 72">
            <a:extLst>
              <a:ext uri="{FF2B5EF4-FFF2-40B4-BE49-F238E27FC236}">
                <a16:creationId xmlns:a16="http://schemas.microsoft.com/office/drawing/2014/main" id="{8B5DCD96-0065-4DDB-B832-D98278ADAA69}"/>
              </a:ext>
            </a:extLst>
          </p:cNvPr>
          <p:cNvSpPr/>
          <p:nvPr/>
        </p:nvSpPr>
        <p:spPr>
          <a:xfrm>
            <a:off x="3586806" y="4255308"/>
            <a:ext cx="1049008" cy="584775"/>
          </a:xfrm>
          <a:prstGeom prst="rect">
            <a:avLst/>
          </a:prstGeom>
        </p:spPr>
        <p:txBody>
          <a:bodyPr wrap="square">
            <a:spAutoFit/>
          </a:bodyPr>
          <a:lstStyle/>
          <a:p>
            <a:r>
              <a:rPr lang="en-US" sz="1600" b="1"/>
              <a:t>Overflow</a:t>
            </a:r>
          </a:p>
          <a:p>
            <a:r>
              <a:rPr lang="en-US" sz="1600" b="1"/>
              <a:t>Of TL</a:t>
            </a:r>
          </a:p>
        </p:txBody>
      </p:sp>
      <p:graphicFrame>
        <p:nvGraphicFramePr>
          <p:cNvPr id="74" name="Table 6">
            <a:extLst>
              <a:ext uri="{FF2B5EF4-FFF2-40B4-BE49-F238E27FC236}">
                <a16:creationId xmlns:a16="http://schemas.microsoft.com/office/drawing/2014/main" id="{566A346B-2BF5-46F0-BC50-B88864FE9253}"/>
              </a:ext>
            </a:extLst>
          </p:cNvPr>
          <p:cNvGraphicFramePr>
            <a:graphicFrameLocks noGrp="1"/>
          </p:cNvGraphicFramePr>
          <p:nvPr>
            <p:extLst>
              <p:ext uri="{D42A27DB-BD31-4B8C-83A1-F6EECF244321}">
                <p14:modId xmlns:p14="http://schemas.microsoft.com/office/powerpoint/2010/main" val="2382579992"/>
              </p:ext>
            </p:extLst>
          </p:nvPr>
        </p:nvGraphicFramePr>
        <p:xfrm>
          <a:off x="5718130" y="2743196"/>
          <a:ext cx="634314" cy="1463040"/>
        </p:xfrm>
        <a:graphic>
          <a:graphicData uri="http://schemas.openxmlformats.org/drawingml/2006/table">
            <a:tbl>
              <a:tblPr firstRow="1" bandRow="1"/>
              <a:tblGrid>
                <a:gridCol w="634314">
                  <a:extLst>
                    <a:ext uri="{9D8B030D-6E8A-4147-A177-3AD203B41FA5}">
                      <a16:colId xmlns:a16="http://schemas.microsoft.com/office/drawing/2014/main" val="2629063607"/>
                    </a:ext>
                  </a:extLst>
                </a:gridCol>
              </a:tblGrid>
              <a:tr h="315831">
                <a:tc>
                  <a:txBody>
                    <a:bodyPr/>
                    <a:lstStyle/>
                    <a:p>
                      <a:endParaRPr lang="en-IN"/>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796342411"/>
                  </a:ext>
                </a:extLst>
              </a:tr>
              <a:tr h="315831">
                <a:tc>
                  <a:txBody>
                    <a:bodyPr/>
                    <a:lstStyle/>
                    <a:p>
                      <a:endParaRPr lang="en-IN"/>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182922073"/>
                  </a:ext>
                </a:extLst>
              </a:tr>
              <a:tr h="315831">
                <a:tc>
                  <a:txBody>
                    <a:bodyPr/>
                    <a:lstStyle/>
                    <a:p>
                      <a:endParaRPr lang="en-IN"/>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759300150"/>
                  </a:ext>
                </a:extLst>
              </a:tr>
              <a:tr h="315831">
                <a:tc>
                  <a:txBody>
                    <a:bodyPr/>
                    <a:lstStyle/>
                    <a:p>
                      <a:endParaRPr lang="en-IN"/>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834402556"/>
                  </a:ext>
                </a:extLst>
              </a:tr>
            </a:tbl>
          </a:graphicData>
        </a:graphic>
      </p:graphicFrame>
      <p:sp>
        <p:nvSpPr>
          <p:cNvPr id="75" name="Rectangle 74">
            <a:extLst>
              <a:ext uri="{FF2B5EF4-FFF2-40B4-BE49-F238E27FC236}">
                <a16:creationId xmlns:a16="http://schemas.microsoft.com/office/drawing/2014/main" id="{F554A4AE-EEF7-4547-9417-159277C98334}"/>
              </a:ext>
            </a:extLst>
          </p:cNvPr>
          <p:cNvSpPr/>
          <p:nvPr/>
        </p:nvSpPr>
        <p:spPr>
          <a:xfrm>
            <a:off x="5790319" y="2717774"/>
            <a:ext cx="489937" cy="403767"/>
          </a:xfrm>
          <a:prstGeom prst="rect">
            <a:avLst/>
          </a:prstGeom>
        </p:spPr>
        <p:txBody>
          <a:bodyPr wrap="square">
            <a:spAutoFit/>
          </a:bodyPr>
          <a:lstStyle/>
          <a:p>
            <a:r>
              <a:rPr lang="en-IN" sz="2000" b="1">
                <a:solidFill>
                  <a:srgbClr val="FF0000"/>
                </a:solidFill>
              </a:rPr>
              <a:t>34</a:t>
            </a:r>
            <a:endParaRPr lang="en-IN" sz="2000">
              <a:solidFill>
                <a:srgbClr val="FF0000"/>
              </a:solidFill>
            </a:endParaRPr>
          </a:p>
        </p:txBody>
      </p:sp>
      <p:sp>
        <p:nvSpPr>
          <p:cNvPr id="76" name="Rectangle 75">
            <a:extLst>
              <a:ext uri="{FF2B5EF4-FFF2-40B4-BE49-F238E27FC236}">
                <a16:creationId xmlns:a16="http://schemas.microsoft.com/office/drawing/2014/main" id="{B99D6F74-563A-454B-8E76-163DC2389784}"/>
              </a:ext>
            </a:extLst>
          </p:cNvPr>
          <p:cNvSpPr/>
          <p:nvPr/>
        </p:nvSpPr>
        <p:spPr>
          <a:xfrm>
            <a:off x="5790319" y="3070949"/>
            <a:ext cx="489937" cy="403767"/>
          </a:xfrm>
          <a:prstGeom prst="rect">
            <a:avLst/>
          </a:prstGeom>
        </p:spPr>
        <p:txBody>
          <a:bodyPr wrap="square">
            <a:spAutoFit/>
          </a:bodyPr>
          <a:lstStyle/>
          <a:p>
            <a:r>
              <a:rPr lang="en-IN" sz="2000" b="1">
                <a:solidFill>
                  <a:srgbClr val="FF0000"/>
                </a:solidFill>
              </a:rPr>
              <a:t>35</a:t>
            </a:r>
            <a:endParaRPr lang="en-IN" sz="2000">
              <a:solidFill>
                <a:srgbClr val="FF0000"/>
              </a:solidFill>
            </a:endParaRPr>
          </a:p>
        </p:txBody>
      </p:sp>
      <p:sp>
        <p:nvSpPr>
          <p:cNvPr id="77" name="Rectangle 76">
            <a:extLst>
              <a:ext uri="{FF2B5EF4-FFF2-40B4-BE49-F238E27FC236}">
                <a16:creationId xmlns:a16="http://schemas.microsoft.com/office/drawing/2014/main" id="{7E1B505D-E537-4AF6-AF39-33CB65FC482B}"/>
              </a:ext>
            </a:extLst>
          </p:cNvPr>
          <p:cNvSpPr/>
          <p:nvPr/>
        </p:nvSpPr>
        <p:spPr>
          <a:xfrm>
            <a:off x="1265676" y="657397"/>
            <a:ext cx="1625321" cy="338554"/>
          </a:xfrm>
          <a:prstGeom prst="rect">
            <a:avLst/>
          </a:prstGeom>
        </p:spPr>
        <p:txBody>
          <a:bodyPr wrap="square">
            <a:spAutoFit/>
          </a:bodyPr>
          <a:lstStyle/>
          <a:p>
            <a:r>
              <a:rPr lang="en-IN" sz="1600" b="1">
                <a:solidFill>
                  <a:srgbClr val="FF0000"/>
                </a:solidFill>
              </a:rPr>
              <a:t>2. 32 </a:t>
            </a:r>
            <a:r>
              <a:rPr lang="en-IN" sz="1600" b="1" err="1">
                <a:solidFill>
                  <a:srgbClr val="FF0000"/>
                </a:solidFill>
              </a:rPr>
              <a:t>clk</a:t>
            </a:r>
            <a:r>
              <a:rPr lang="en-IN" sz="1600" b="1">
                <a:solidFill>
                  <a:srgbClr val="FF0000"/>
                </a:solidFill>
              </a:rPr>
              <a:t> pulses</a:t>
            </a:r>
            <a:endParaRPr lang="en-IN" sz="1600"/>
          </a:p>
        </p:txBody>
      </p:sp>
      <p:graphicFrame>
        <p:nvGraphicFramePr>
          <p:cNvPr id="78" name="Table 6">
            <a:extLst>
              <a:ext uri="{FF2B5EF4-FFF2-40B4-BE49-F238E27FC236}">
                <a16:creationId xmlns:a16="http://schemas.microsoft.com/office/drawing/2014/main" id="{6CD07BC3-1216-4997-91D2-5DF6EA4793DF}"/>
              </a:ext>
            </a:extLst>
          </p:cNvPr>
          <p:cNvGraphicFramePr>
            <a:graphicFrameLocks noGrp="1"/>
          </p:cNvGraphicFramePr>
          <p:nvPr>
            <p:extLst>
              <p:ext uri="{D42A27DB-BD31-4B8C-83A1-F6EECF244321}">
                <p14:modId xmlns:p14="http://schemas.microsoft.com/office/powerpoint/2010/main" val="812207279"/>
              </p:ext>
            </p:extLst>
          </p:nvPr>
        </p:nvGraphicFramePr>
        <p:xfrm>
          <a:off x="3591842" y="2735067"/>
          <a:ext cx="634314" cy="1463040"/>
        </p:xfrm>
        <a:graphic>
          <a:graphicData uri="http://schemas.openxmlformats.org/drawingml/2006/table">
            <a:tbl>
              <a:tblPr firstRow="1" bandRow="1"/>
              <a:tblGrid>
                <a:gridCol w="634314">
                  <a:extLst>
                    <a:ext uri="{9D8B030D-6E8A-4147-A177-3AD203B41FA5}">
                      <a16:colId xmlns:a16="http://schemas.microsoft.com/office/drawing/2014/main" val="2629063607"/>
                    </a:ext>
                  </a:extLst>
                </a:gridCol>
              </a:tblGrid>
              <a:tr h="315831">
                <a:tc>
                  <a:txBody>
                    <a:bodyPr/>
                    <a:lstStyle/>
                    <a:p>
                      <a:endParaRPr lang="en-IN"/>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796342411"/>
                  </a:ext>
                </a:extLst>
              </a:tr>
              <a:tr h="315831">
                <a:tc>
                  <a:txBody>
                    <a:bodyPr/>
                    <a:lstStyle/>
                    <a:p>
                      <a:endParaRPr lang="en-IN"/>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182922073"/>
                  </a:ext>
                </a:extLst>
              </a:tr>
              <a:tr h="315831">
                <a:tc>
                  <a:txBody>
                    <a:bodyPr/>
                    <a:lstStyle/>
                    <a:p>
                      <a:endParaRPr lang="en-IN"/>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759300150"/>
                  </a:ext>
                </a:extLst>
              </a:tr>
              <a:tr h="315831">
                <a:tc>
                  <a:txBody>
                    <a:bodyPr/>
                    <a:lstStyle/>
                    <a:p>
                      <a:endParaRPr lang="en-IN"/>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834402556"/>
                  </a:ext>
                </a:extLst>
              </a:tr>
            </a:tbl>
          </a:graphicData>
        </a:graphic>
      </p:graphicFrame>
      <p:sp>
        <p:nvSpPr>
          <p:cNvPr id="79" name="Rectangle 78">
            <a:extLst>
              <a:ext uri="{FF2B5EF4-FFF2-40B4-BE49-F238E27FC236}">
                <a16:creationId xmlns:a16="http://schemas.microsoft.com/office/drawing/2014/main" id="{B7B47B63-FD01-4F78-BAFE-1492B9C1D6E9}"/>
              </a:ext>
            </a:extLst>
          </p:cNvPr>
          <p:cNvSpPr/>
          <p:nvPr/>
        </p:nvSpPr>
        <p:spPr>
          <a:xfrm>
            <a:off x="3736218" y="2717348"/>
            <a:ext cx="489937" cy="403767"/>
          </a:xfrm>
          <a:prstGeom prst="rect">
            <a:avLst/>
          </a:prstGeom>
        </p:spPr>
        <p:txBody>
          <a:bodyPr wrap="square">
            <a:spAutoFit/>
          </a:bodyPr>
          <a:lstStyle/>
          <a:p>
            <a:r>
              <a:rPr lang="en-IN" sz="2000" b="1">
                <a:solidFill>
                  <a:srgbClr val="FF0000"/>
                </a:solidFill>
              </a:rPr>
              <a:t>12</a:t>
            </a:r>
            <a:endParaRPr lang="en-IN" sz="2000">
              <a:solidFill>
                <a:srgbClr val="FF0000"/>
              </a:solidFill>
            </a:endParaRPr>
          </a:p>
        </p:txBody>
      </p:sp>
      <p:sp>
        <p:nvSpPr>
          <p:cNvPr id="80" name="Rectangle 79">
            <a:extLst>
              <a:ext uri="{FF2B5EF4-FFF2-40B4-BE49-F238E27FC236}">
                <a16:creationId xmlns:a16="http://schemas.microsoft.com/office/drawing/2014/main" id="{AE4D1A66-CB3B-4849-9297-A9E412A50FF1}"/>
              </a:ext>
            </a:extLst>
          </p:cNvPr>
          <p:cNvSpPr/>
          <p:nvPr/>
        </p:nvSpPr>
        <p:spPr>
          <a:xfrm>
            <a:off x="3716580" y="3434682"/>
            <a:ext cx="489937" cy="403767"/>
          </a:xfrm>
          <a:prstGeom prst="rect">
            <a:avLst/>
          </a:prstGeom>
        </p:spPr>
        <p:txBody>
          <a:bodyPr wrap="square">
            <a:spAutoFit/>
          </a:bodyPr>
          <a:lstStyle/>
          <a:p>
            <a:r>
              <a:rPr lang="en-US" sz="2000" b="1">
                <a:solidFill>
                  <a:srgbClr val="FF0000"/>
                </a:solidFill>
              </a:rPr>
              <a:t>1</a:t>
            </a:r>
            <a:r>
              <a:rPr lang="en-IN" sz="2000" b="1">
                <a:solidFill>
                  <a:srgbClr val="FF0000"/>
                </a:solidFill>
              </a:rPr>
              <a:t>F</a:t>
            </a:r>
            <a:endParaRPr lang="en-IN" sz="2000">
              <a:solidFill>
                <a:srgbClr val="FF0000"/>
              </a:solidFill>
            </a:endParaRPr>
          </a:p>
        </p:txBody>
      </p:sp>
      <p:sp>
        <p:nvSpPr>
          <p:cNvPr id="81" name="Rectangle 80">
            <a:extLst>
              <a:ext uri="{FF2B5EF4-FFF2-40B4-BE49-F238E27FC236}">
                <a16:creationId xmlns:a16="http://schemas.microsoft.com/office/drawing/2014/main" id="{558C5715-4126-4FC9-90ED-4DD6BBA3D2BE}"/>
              </a:ext>
            </a:extLst>
          </p:cNvPr>
          <p:cNvSpPr/>
          <p:nvPr/>
        </p:nvSpPr>
        <p:spPr>
          <a:xfrm>
            <a:off x="3720482" y="3808229"/>
            <a:ext cx="489937" cy="403767"/>
          </a:xfrm>
          <a:prstGeom prst="rect">
            <a:avLst/>
          </a:prstGeom>
        </p:spPr>
        <p:txBody>
          <a:bodyPr wrap="square">
            <a:spAutoFit/>
          </a:bodyPr>
          <a:lstStyle/>
          <a:p>
            <a:r>
              <a:rPr lang="en-US" sz="2000" b="1">
                <a:solidFill>
                  <a:srgbClr val="FF0000"/>
                </a:solidFill>
              </a:rPr>
              <a:t>00</a:t>
            </a:r>
            <a:endParaRPr lang="en-IN" sz="2000">
              <a:solidFill>
                <a:srgbClr val="FF0000"/>
              </a:solidFill>
            </a:endParaRPr>
          </a:p>
        </p:txBody>
      </p:sp>
      <p:sp>
        <p:nvSpPr>
          <p:cNvPr id="82" name="Rectangle 81">
            <a:extLst>
              <a:ext uri="{FF2B5EF4-FFF2-40B4-BE49-F238E27FC236}">
                <a16:creationId xmlns:a16="http://schemas.microsoft.com/office/drawing/2014/main" id="{55823943-2842-4CA7-A198-76F4A94DCFC6}"/>
              </a:ext>
            </a:extLst>
          </p:cNvPr>
          <p:cNvSpPr/>
          <p:nvPr/>
        </p:nvSpPr>
        <p:spPr>
          <a:xfrm>
            <a:off x="2537798" y="4227854"/>
            <a:ext cx="1049008" cy="584775"/>
          </a:xfrm>
          <a:prstGeom prst="rect">
            <a:avLst/>
          </a:prstGeom>
        </p:spPr>
        <p:txBody>
          <a:bodyPr wrap="square">
            <a:spAutoFit/>
          </a:bodyPr>
          <a:lstStyle/>
          <a:p>
            <a:r>
              <a:rPr lang="en-US" sz="1600" b="1"/>
              <a:t>Overflow</a:t>
            </a:r>
          </a:p>
          <a:p>
            <a:r>
              <a:rPr lang="en-US" sz="1600" b="1"/>
              <a:t>Of TL</a:t>
            </a:r>
          </a:p>
        </p:txBody>
      </p:sp>
      <p:sp>
        <p:nvSpPr>
          <p:cNvPr id="83" name="Rectangle 82">
            <a:extLst>
              <a:ext uri="{FF2B5EF4-FFF2-40B4-BE49-F238E27FC236}">
                <a16:creationId xmlns:a16="http://schemas.microsoft.com/office/drawing/2014/main" id="{4795182B-5948-4016-A1D4-FBA1864D8633}"/>
              </a:ext>
            </a:extLst>
          </p:cNvPr>
          <p:cNvSpPr/>
          <p:nvPr/>
        </p:nvSpPr>
        <p:spPr>
          <a:xfrm>
            <a:off x="5790319" y="3435047"/>
            <a:ext cx="489937" cy="403767"/>
          </a:xfrm>
          <a:prstGeom prst="rect">
            <a:avLst/>
          </a:prstGeom>
        </p:spPr>
        <p:txBody>
          <a:bodyPr wrap="square">
            <a:spAutoFit/>
          </a:bodyPr>
          <a:lstStyle/>
          <a:p>
            <a:r>
              <a:rPr lang="en-IN" sz="2000" b="1">
                <a:solidFill>
                  <a:srgbClr val="FF0000"/>
                </a:solidFill>
              </a:rPr>
              <a:t>36</a:t>
            </a:r>
            <a:endParaRPr lang="en-IN" sz="2000">
              <a:solidFill>
                <a:srgbClr val="FF0000"/>
              </a:solidFill>
            </a:endParaRPr>
          </a:p>
        </p:txBody>
      </p:sp>
      <p:sp>
        <p:nvSpPr>
          <p:cNvPr id="84" name="Rectangle 83">
            <a:extLst>
              <a:ext uri="{FF2B5EF4-FFF2-40B4-BE49-F238E27FC236}">
                <a16:creationId xmlns:a16="http://schemas.microsoft.com/office/drawing/2014/main" id="{FEAA3526-9C70-4AAC-8530-770F7902E3A5}"/>
              </a:ext>
            </a:extLst>
          </p:cNvPr>
          <p:cNvSpPr/>
          <p:nvPr/>
        </p:nvSpPr>
        <p:spPr>
          <a:xfrm>
            <a:off x="1290419" y="1178549"/>
            <a:ext cx="1625321" cy="338554"/>
          </a:xfrm>
          <a:prstGeom prst="rect">
            <a:avLst/>
          </a:prstGeom>
        </p:spPr>
        <p:txBody>
          <a:bodyPr wrap="square">
            <a:spAutoFit/>
          </a:bodyPr>
          <a:lstStyle/>
          <a:p>
            <a:r>
              <a:rPr lang="en-IN" sz="1600" b="1">
                <a:solidFill>
                  <a:srgbClr val="FF0000"/>
                </a:solidFill>
              </a:rPr>
              <a:t>32. 32 </a:t>
            </a:r>
            <a:r>
              <a:rPr lang="en-IN" sz="1600" b="1" err="1">
                <a:solidFill>
                  <a:srgbClr val="FF0000"/>
                </a:solidFill>
              </a:rPr>
              <a:t>clk</a:t>
            </a:r>
            <a:r>
              <a:rPr lang="en-IN" sz="1600" b="1">
                <a:solidFill>
                  <a:srgbClr val="FF0000"/>
                </a:solidFill>
              </a:rPr>
              <a:t> pulses</a:t>
            </a:r>
            <a:endParaRPr lang="en-IN" sz="1600"/>
          </a:p>
        </p:txBody>
      </p:sp>
      <p:sp>
        <p:nvSpPr>
          <p:cNvPr id="86" name="Rectangle 85">
            <a:extLst>
              <a:ext uri="{FF2B5EF4-FFF2-40B4-BE49-F238E27FC236}">
                <a16:creationId xmlns:a16="http://schemas.microsoft.com/office/drawing/2014/main" id="{8481C808-01E1-44BF-8E44-7012254D040B}"/>
              </a:ext>
            </a:extLst>
          </p:cNvPr>
          <p:cNvSpPr/>
          <p:nvPr/>
        </p:nvSpPr>
        <p:spPr>
          <a:xfrm>
            <a:off x="5790318" y="3996223"/>
            <a:ext cx="489937" cy="403767"/>
          </a:xfrm>
          <a:prstGeom prst="rect">
            <a:avLst/>
          </a:prstGeom>
        </p:spPr>
        <p:txBody>
          <a:bodyPr wrap="square">
            <a:spAutoFit/>
          </a:bodyPr>
          <a:lstStyle/>
          <a:p>
            <a:r>
              <a:rPr lang="en-US" sz="2000" b="1">
                <a:solidFill>
                  <a:srgbClr val="FF0000"/>
                </a:solidFill>
              </a:rPr>
              <a:t>00</a:t>
            </a:r>
            <a:endParaRPr lang="en-IN" sz="2000">
              <a:solidFill>
                <a:srgbClr val="FF0000"/>
              </a:solidFill>
            </a:endParaRPr>
          </a:p>
        </p:txBody>
      </p:sp>
      <p:sp>
        <p:nvSpPr>
          <p:cNvPr id="87" name="Rectangle 86">
            <a:extLst>
              <a:ext uri="{FF2B5EF4-FFF2-40B4-BE49-F238E27FC236}">
                <a16:creationId xmlns:a16="http://schemas.microsoft.com/office/drawing/2014/main" id="{CF9F06DF-AEF0-4877-B102-EC195CAF64AC}"/>
              </a:ext>
            </a:extLst>
          </p:cNvPr>
          <p:cNvSpPr/>
          <p:nvPr/>
        </p:nvSpPr>
        <p:spPr>
          <a:xfrm>
            <a:off x="5576166" y="4538135"/>
            <a:ext cx="1049008" cy="584775"/>
          </a:xfrm>
          <a:prstGeom prst="rect">
            <a:avLst/>
          </a:prstGeom>
        </p:spPr>
        <p:txBody>
          <a:bodyPr wrap="square">
            <a:spAutoFit/>
          </a:bodyPr>
          <a:lstStyle/>
          <a:p>
            <a:r>
              <a:rPr lang="en-US" sz="1600" b="1"/>
              <a:t>Overflow</a:t>
            </a:r>
          </a:p>
          <a:p>
            <a:r>
              <a:rPr lang="en-US" sz="1600" b="1"/>
              <a:t>Of Tx</a:t>
            </a:r>
          </a:p>
        </p:txBody>
      </p:sp>
    </p:spTree>
    <p:extLst>
      <p:ext uri="{BB962C8B-B14F-4D97-AF65-F5344CB8AC3E}">
        <p14:creationId xmlns:p14="http://schemas.microsoft.com/office/powerpoint/2010/main" val="3611199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fade">
                                      <p:cBhvr>
                                        <p:cTn id="22" dur="5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500"/>
                                        <p:tgtEl>
                                          <p:spTgt spid="7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fade">
                                      <p:cBhvr>
                                        <p:cTn id="32" dur="500"/>
                                        <p:tgtEl>
                                          <p:spTgt spid="7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2"/>
                                        </p:tgtEl>
                                        <p:attrNameLst>
                                          <p:attrName>style.visibility</p:attrName>
                                        </p:attrNameLst>
                                      </p:cBhvr>
                                      <p:to>
                                        <p:strVal val="visible"/>
                                      </p:to>
                                    </p:set>
                                    <p:animEffect transition="in" filter="fade">
                                      <p:cBhvr>
                                        <p:cTn id="37" dur="500"/>
                                        <p:tgtEl>
                                          <p:spTgt spid="8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6"/>
                                        </p:tgtEl>
                                        <p:attrNameLst>
                                          <p:attrName>style.visibility</p:attrName>
                                        </p:attrNameLst>
                                      </p:cBhvr>
                                      <p:to>
                                        <p:strVal val="visible"/>
                                      </p:to>
                                    </p:set>
                                    <p:animEffect transition="in" filter="fade">
                                      <p:cBhvr>
                                        <p:cTn id="42" dur="500"/>
                                        <p:tgtEl>
                                          <p:spTgt spid="7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7"/>
                                        </p:tgtEl>
                                        <p:attrNameLst>
                                          <p:attrName>style.visibility</p:attrName>
                                        </p:attrNameLst>
                                      </p:cBhvr>
                                      <p:to>
                                        <p:strVal val="visible"/>
                                      </p:to>
                                    </p:set>
                                    <p:animEffect transition="in" filter="fade">
                                      <p:cBhvr>
                                        <p:cTn id="47" dur="500"/>
                                        <p:tgtEl>
                                          <p:spTgt spid="7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9"/>
                                        </p:tgtEl>
                                        <p:attrNameLst>
                                          <p:attrName>style.visibility</p:attrName>
                                        </p:attrNameLst>
                                      </p:cBhvr>
                                      <p:to>
                                        <p:strVal val="visible"/>
                                      </p:to>
                                    </p:set>
                                    <p:animEffect transition="in" filter="fade">
                                      <p:cBhvr>
                                        <p:cTn id="52" dur="500"/>
                                        <p:tgtEl>
                                          <p:spTgt spid="7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0"/>
                                        </p:tgtEl>
                                        <p:attrNameLst>
                                          <p:attrName>style.visibility</p:attrName>
                                        </p:attrNameLst>
                                      </p:cBhvr>
                                      <p:to>
                                        <p:strVal val="visible"/>
                                      </p:to>
                                    </p:set>
                                    <p:animEffect transition="in" filter="fade">
                                      <p:cBhvr>
                                        <p:cTn id="57" dur="500"/>
                                        <p:tgtEl>
                                          <p:spTgt spid="8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1"/>
                                        </p:tgtEl>
                                        <p:attrNameLst>
                                          <p:attrName>style.visibility</p:attrName>
                                        </p:attrNameLst>
                                      </p:cBhvr>
                                      <p:to>
                                        <p:strVal val="visible"/>
                                      </p:to>
                                    </p:set>
                                    <p:animEffect transition="in" filter="fade">
                                      <p:cBhvr>
                                        <p:cTn id="62" dur="500"/>
                                        <p:tgtEl>
                                          <p:spTgt spid="8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73"/>
                                        </p:tgtEl>
                                        <p:attrNameLst>
                                          <p:attrName>style.visibility</p:attrName>
                                        </p:attrNameLst>
                                      </p:cBhvr>
                                      <p:to>
                                        <p:strVal val="visible"/>
                                      </p:to>
                                    </p:set>
                                    <p:animEffect transition="in" filter="fade">
                                      <p:cBhvr>
                                        <p:cTn id="67" dur="500"/>
                                        <p:tgtEl>
                                          <p:spTgt spid="7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3"/>
                                        </p:tgtEl>
                                        <p:attrNameLst>
                                          <p:attrName>style.visibility</p:attrName>
                                        </p:attrNameLst>
                                      </p:cBhvr>
                                      <p:to>
                                        <p:strVal val="visible"/>
                                      </p:to>
                                    </p:set>
                                    <p:animEffect transition="in" filter="fade">
                                      <p:cBhvr>
                                        <p:cTn id="72" dur="500"/>
                                        <p:tgtEl>
                                          <p:spTgt spid="83"/>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84"/>
                                        </p:tgtEl>
                                        <p:attrNameLst>
                                          <p:attrName>style.visibility</p:attrName>
                                        </p:attrNameLst>
                                      </p:cBhvr>
                                      <p:to>
                                        <p:strVal val="visible"/>
                                      </p:to>
                                    </p:set>
                                    <p:animEffect transition="in" filter="fade">
                                      <p:cBhvr>
                                        <p:cTn id="77" dur="500"/>
                                        <p:tgtEl>
                                          <p:spTgt spid="8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86"/>
                                        </p:tgtEl>
                                        <p:attrNameLst>
                                          <p:attrName>style.visibility</p:attrName>
                                        </p:attrNameLst>
                                      </p:cBhvr>
                                      <p:to>
                                        <p:strVal val="visible"/>
                                      </p:to>
                                    </p:set>
                                    <p:animEffect transition="in" filter="fade">
                                      <p:cBhvr>
                                        <p:cTn id="82" dur="500"/>
                                        <p:tgtEl>
                                          <p:spTgt spid="86"/>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87"/>
                                        </p:tgtEl>
                                        <p:attrNameLst>
                                          <p:attrName>style.visibility</p:attrName>
                                        </p:attrNameLst>
                                      </p:cBhvr>
                                      <p:to>
                                        <p:strVal val="visible"/>
                                      </p:to>
                                    </p:set>
                                    <p:animEffect transition="in" filter="fade">
                                      <p:cBhvr>
                                        <p:cTn id="87" dur="500"/>
                                        <p:tgtEl>
                                          <p:spTgt spid="87"/>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fade">
                                      <p:cBhvr>
                                        <p:cTn id="92" dur="500"/>
                                        <p:tgtEl>
                                          <p:spTgt spid="46"/>
                                        </p:tgtEl>
                                      </p:cBhvr>
                                    </p:animEffect>
                                  </p:childTnLst>
                                </p:cTn>
                              </p:par>
                            </p:childTnLst>
                          </p:cTn>
                        </p:par>
                      </p:childTnLst>
                    </p:cTn>
                  </p:par>
                  <p:par>
                    <p:cTn id="93" fill="hold">
                      <p:stCondLst>
                        <p:cond delay="indefinite"/>
                      </p:stCondLst>
                      <p:childTnLst>
                        <p:par>
                          <p:cTn id="94" fill="hold">
                            <p:stCondLst>
                              <p:cond delay="0"/>
                            </p:stCondLst>
                            <p:childTnLst>
                              <p:par>
                                <p:cTn id="95" presetID="6" presetClass="emph" presetSubtype="0" fill="hold" grpId="0" nodeType="clickEffect">
                                  <p:stCondLst>
                                    <p:cond delay="0"/>
                                  </p:stCondLst>
                                  <p:childTnLst>
                                    <p:animScale>
                                      <p:cBhvr>
                                        <p:cTn id="96" dur="2000" fill="hold"/>
                                        <p:tgtEl>
                                          <p:spTgt spid="45"/>
                                        </p:tgtEl>
                                      </p:cBhvr>
                                      <p:by x="150000" y="150000"/>
                                    </p:animScale>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fade">
                                      <p:cBhvr>
                                        <p:cTn id="10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5" grpId="0"/>
      <p:bldP spid="46" grpId="0"/>
      <p:bldP spid="42" grpId="0"/>
      <p:bldP spid="4" grpId="0"/>
      <p:bldP spid="48" grpId="0"/>
      <p:bldP spid="70" grpId="0"/>
      <p:bldP spid="71" grpId="0"/>
      <p:bldP spid="72" grpId="0"/>
      <p:bldP spid="73" grpId="0"/>
      <p:bldP spid="76" grpId="0"/>
      <p:bldP spid="77" grpId="0"/>
      <p:bldP spid="79" grpId="0"/>
      <p:bldP spid="80" grpId="0"/>
      <p:bldP spid="81" grpId="0"/>
      <p:bldP spid="82" grpId="0"/>
      <p:bldP spid="83" grpId="0"/>
      <p:bldP spid="84" grpId="0"/>
      <p:bldP spid="86" grpId="0"/>
      <p:bldP spid="8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E02CE0E-06F0-4151-A341-1058220B1345}"/>
              </a:ext>
            </a:extLst>
          </p:cNvPr>
          <p:cNvSpPr/>
          <p:nvPr/>
        </p:nvSpPr>
        <p:spPr>
          <a:xfrm>
            <a:off x="32714" y="0"/>
            <a:ext cx="1632178" cy="646331"/>
          </a:xfrm>
          <a:prstGeom prst="rect">
            <a:avLst/>
          </a:prstGeom>
        </p:spPr>
        <p:txBody>
          <a:bodyPr wrap="none">
            <a:spAutoFit/>
          </a:bodyPr>
          <a:lstStyle/>
          <a:p>
            <a:pPr algn="ctr"/>
            <a:r>
              <a:rPr lang="en-IN" sz="3600" u="sng">
                <a:solidFill>
                  <a:srgbClr val="FF0000"/>
                </a:solidFill>
                <a:effectLst>
                  <a:outerShdw blurRad="38100" dist="38100" dir="2700000" algn="tl">
                    <a:srgbClr val="000000">
                      <a:alpha val="43137"/>
                    </a:srgbClr>
                  </a:outerShdw>
                </a:effectLst>
              </a:rPr>
              <a:t>Mode 1</a:t>
            </a:r>
          </a:p>
        </p:txBody>
      </p:sp>
      <p:sp>
        <p:nvSpPr>
          <p:cNvPr id="23" name="Rectangle 22">
            <a:extLst>
              <a:ext uri="{FF2B5EF4-FFF2-40B4-BE49-F238E27FC236}">
                <a16:creationId xmlns:a16="http://schemas.microsoft.com/office/drawing/2014/main" id="{DA68F955-B7A8-404D-A5D5-2047A9F1FFA1}"/>
              </a:ext>
            </a:extLst>
          </p:cNvPr>
          <p:cNvSpPr/>
          <p:nvPr/>
        </p:nvSpPr>
        <p:spPr>
          <a:xfrm>
            <a:off x="3354451" y="2822762"/>
            <a:ext cx="1298395" cy="95670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tx1"/>
                </a:solidFill>
              </a:rPr>
              <a:t>TLx</a:t>
            </a:r>
          </a:p>
        </p:txBody>
      </p:sp>
      <p:sp>
        <p:nvSpPr>
          <p:cNvPr id="24" name="Rectangle 23">
            <a:extLst>
              <a:ext uri="{FF2B5EF4-FFF2-40B4-BE49-F238E27FC236}">
                <a16:creationId xmlns:a16="http://schemas.microsoft.com/office/drawing/2014/main" id="{68E6AE04-F5BB-43E8-BB08-73A4132330E2}"/>
              </a:ext>
            </a:extLst>
          </p:cNvPr>
          <p:cNvSpPr/>
          <p:nvPr/>
        </p:nvSpPr>
        <p:spPr>
          <a:xfrm>
            <a:off x="5344007" y="2851873"/>
            <a:ext cx="1384139" cy="93067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tx1"/>
                </a:solidFill>
              </a:rPr>
              <a:t>THx</a:t>
            </a:r>
          </a:p>
        </p:txBody>
      </p:sp>
      <p:cxnSp>
        <p:nvCxnSpPr>
          <p:cNvPr id="25" name="Straight Arrow Connector 24">
            <a:extLst>
              <a:ext uri="{FF2B5EF4-FFF2-40B4-BE49-F238E27FC236}">
                <a16:creationId xmlns:a16="http://schemas.microsoft.com/office/drawing/2014/main" id="{1C45B4F1-72FA-4B19-8039-011C4F3318F3}"/>
              </a:ext>
            </a:extLst>
          </p:cNvPr>
          <p:cNvCxnSpPr>
            <a:cxnSpLocks/>
          </p:cNvCxnSpPr>
          <p:nvPr/>
        </p:nvCxnSpPr>
        <p:spPr>
          <a:xfrm>
            <a:off x="4652846" y="3317209"/>
            <a:ext cx="69116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CDFB9E3-905B-4D2E-B97C-D2EA3080A0BF}"/>
              </a:ext>
            </a:extLst>
          </p:cNvPr>
          <p:cNvCxnSpPr>
            <a:cxnSpLocks/>
          </p:cNvCxnSpPr>
          <p:nvPr/>
        </p:nvCxnSpPr>
        <p:spPr>
          <a:xfrm>
            <a:off x="2743509" y="3301115"/>
            <a:ext cx="610942"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C15267F-3D33-4BFF-A65A-1B2C81632388}"/>
              </a:ext>
            </a:extLst>
          </p:cNvPr>
          <p:cNvSpPr/>
          <p:nvPr/>
        </p:nvSpPr>
        <p:spPr>
          <a:xfrm>
            <a:off x="7419307" y="2835779"/>
            <a:ext cx="1384139" cy="93067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tx1"/>
                </a:solidFill>
              </a:rPr>
              <a:t>TFx</a:t>
            </a:r>
          </a:p>
        </p:txBody>
      </p:sp>
      <p:cxnSp>
        <p:nvCxnSpPr>
          <p:cNvPr id="38" name="Straight Arrow Connector 37">
            <a:extLst>
              <a:ext uri="{FF2B5EF4-FFF2-40B4-BE49-F238E27FC236}">
                <a16:creationId xmlns:a16="http://schemas.microsoft.com/office/drawing/2014/main" id="{9DCA9B63-9E39-4151-815E-5796C31EF310}"/>
              </a:ext>
            </a:extLst>
          </p:cNvPr>
          <p:cNvCxnSpPr>
            <a:cxnSpLocks/>
          </p:cNvCxnSpPr>
          <p:nvPr/>
        </p:nvCxnSpPr>
        <p:spPr>
          <a:xfrm>
            <a:off x="6728146" y="3301115"/>
            <a:ext cx="69116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609CA23-28C2-436D-93AE-DF332EB7422B}"/>
              </a:ext>
            </a:extLst>
          </p:cNvPr>
          <p:cNvCxnSpPr>
            <a:cxnSpLocks/>
          </p:cNvCxnSpPr>
          <p:nvPr/>
        </p:nvCxnSpPr>
        <p:spPr>
          <a:xfrm>
            <a:off x="8803446" y="3301115"/>
            <a:ext cx="69116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8A47EED8-4DBB-4993-A62D-DA8E608FE7BA}"/>
              </a:ext>
            </a:extLst>
          </p:cNvPr>
          <p:cNvSpPr/>
          <p:nvPr/>
        </p:nvSpPr>
        <p:spPr>
          <a:xfrm>
            <a:off x="2540347" y="3480035"/>
            <a:ext cx="1017266" cy="1077218"/>
          </a:xfrm>
          <a:prstGeom prst="rect">
            <a:avLst/>
          </a:prstGeom>
        </p:spPr>
        <p:txBody>
          <a:bodyPr wrap="square">
            <a:spAutoFit/>
          </a:bodyPr>
          <a:lstStyle/>
          <a:p>
            <a:r>
              <a:rPr lang="en-US" sz="1600" b="1"/>
              <a:t>Clock</a:t>
            </a:r>
          </a:p>
          <a:p>
            <a:r>
              <a:rPr lang="en-US" sz="1600" b="1"/>
              <a:t>From input stage</a:t>
            </a:r>
          </a:p>
        </p:txBody>
      </p:sp>
      <p:sp>
        <p:nvSpPr>
          <p:cNvPr id="43" name="Rectangle 42">
            <a:extLst>
              <a:ext uri="{FF2B5EF4-FFF2-40B4-BE49-F238E27FC236}">
                <a16:creationId xmlns:a16="http://schemas.microsoft.com/office/drawing/2014/main" id="{A8549677-5C22-4C98-BBEE-10280076BA92}"/>
              </a:ext>
            </a:extLst>
          </p:cNvPr>
          <p:cNvSpPr/>
          <p:nvPr/>
        </p:nvSpPr>
        <p:spPr>
          <a:xfrm>
            <a:off x="3411815" y="2301007"/>
            <a:ext cx="1149674" cy="461665"/>
          </a:xfrm>
          <a:prstGeom prst="rect">
            <a:avLst/>
          </a:prstGeom>
        </p:spPr>
        <p:txBody>
          <a:bodyPr wrap="square">
            <a:spAutoFit/>
          </a:bodyPr>
          <a:lstStyle/>
          <a:p>
            <a:pPr algn="ctr"/>
            <a:r>
              <a:rPr lang="en-IN" sz="2400" b="1">
                <a:solidFill>
                  <a:srgbClr val="FF0000"/>
                </a:solidFill>
              </a:rPr>
              <a:t>08 bits</a:t>
            </a:r>
          </a:p>
        </p:txBody>
      </p:sp>
      <p:sp>
        <p:nvSpPr>
          <p:cNvPr id="44" name="Rectangle 43">
            <a:extLst>
              <a:ext uri="{FF2B5EF4-FFF2-40B4-BE49-F238E27FC236}">
                <a16:creationId xmlns:a16="http://schemas.microsoft.com/office/drawing/2014/main" id="{ACB72B2B-3C95-415B-B922-B2BA772F3D05}"/>
              </a:ext>
            </a:extLst>
          </p:cNvPr>
          <p:cNvSpPr/>
          <p:nvPr/>
        </p:nvSpPr>
        <p:spPr>
          <a:xfrm>
            <a:off x="5454081" y="2284483"/>
            <a:ext cx="1149674" cy="461665"/>
          </a:xfrm>
          <a:prstGeom prst="rect">
            <a:avLst/>
          </a:prstGeom>
        </p:spPr>
        <p:txBody>
          <a:bodyPr wrap="square">
            <a:spAutoFit/>
          </a:bodyPr>
          <a:lstStyle/>
          <a:p>
            <a:pPr algn="ctr"/>
            <a:r>
              <a:rPr lang="en-IN" sz="2400" b="1">
                <a:solidFill>
                  <a:srgbClr val="FF0000"/>
                </a:solidFill>
              </a:rPr>
              <a:t>08 bits</a:t>
            </a:r>
          </a:p>
        </p:txBody>
      </p:sp>
      <p:sp>
        <p:nvSpPr>
          <p:cNvPr id="45" name="Rectangle 44">
            <a:extLst>
              <a:ext uri="{FF2B5EF4-FFF2-40B4-BE49-F238E27FC236}">
                <a16:creationId xmlns:a16="http://schemas.microsoft.com/office/drawing/2014/main" id="{B4E50BF8-F0B5-41E8-94AF-34165DDF9373}"/>
              </a:ext>
            </a:extLst>
          </p:cNvPr>
          <p:cNvSpPr/>
          <p:nvPr/>
        </p:nvSpPr>
        <p:spPr>
          <a:xfrm>
            <a:off x="9331556" y="3480035"/>
            <a:ext cx="1412125" cy="400110"/>
          </a:xfrm>
          <a:prstGeom prst="rect">
            <a:avLst/>
          </a:prstGeom>
        </p:spPr>
        <p:txBody>
          <a:bodyPr wrap="square">
            <a:spAutoFit/>
          </a:bodyPr>
          <a:lstStyle/>
          <a:p>
            <a:r>
              <a:rPr lang="en-US" sz="2000" b="1">
                <a:solidFill>
                  <a:srgbClr val="FF0000"/>
                </a:solidFill>
              </a:rPr>
              <a:t>Interrupt</a:t>
            </a:r>
          </a:p>
        </p:txBody>
      </p:sp>
      <p:grpSp>
        <p:nvGrpSpPr>
          <p:cNvPr id="60" name="Group 59">
            <a:extLst>
              <a:ext uri="{FF2B5EF4-FFF2-40B4-BE49-F238E27FC236}">
                <a16:creationId xmlns:a16="http://schemas.microsoft.com/office/drawing/2014/main" id="{25ED32EE-13D6-48AE-A8E5-7038D5FEA015}"/>
              </a:ext>
            </a:extLst>
          </p:cNvPr>
          <p:cNvGrpSpPr/>
          <p:nvPr/>
        </p:nvGrpSpPr>
        <p:grpSpPr>
          <a:xfrm>
            <a:off x="1352737" y="2746148"/>
            <a:ext cx="1641576" cy="341586"/>
            <a:chOff x="4340772" y="5365531"/>
            <a:chExt cx="1641576" cy="341586"/>
          </a:xfrm>
        </p:grpSpPr>
        <p:cxnSp>
          <p:nvCxnSpPr>
            <p:cNvPr id="49" name="Straight Connector 48">
              <a:extLst>
                <a:ext uri="{FF2B5EF4-FFF2-40B4-BE49-F238E27FC236}">
                  <a16:creationId xmlns:a16="http://schemas.microsoft.com/office/drawing/2014/main" id="{6B0A00F8-B3F4-4D28-A6D3-5CA2ABF6CDC3}"/>
                </a:ext>
              </a:extLst>
            </p:cNvPr>
            <p:cNvCxnSpPr/>
            <p:nvPr/>
          </p:nvCxnSpPr>
          <p:spPr>
            <a:xfrm>
              <a:off x="4340772" y="5707117"/>
              <a:ext cx="3121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2121C7A-BB5A-4139-98BD-9D1A413168D4}"/>
                </a:ext>
              </a:extLst>
            </p:cNvPr>
            <p:cNvCxnSpPr>
              <a:cxnSpLocks/>
            </p:cNvCxnSpPr>
            <p:nvPr/>
          </p:nvCxnSpPr>
          <p:spPr>
            <a:xfrm>
              <a:off x="4652927" y="5365531"/>
              <a:ext cx="0" cy="341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CB01AC3-E291-433E-8E43-39FF28A568F7}"/>
                </a:ext>
              </a:extLst>
            </p:cNvPr>
            <p:cNvCxnSpPr/>
            <p:nvPr/>
          </p:nvCxnSpPr>
          <p:spPr>
            <a:xfrm>
              <a:off x="4652927" y="5365531"/>
              <a:ext cx="3121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2C4CA67-680F-4B4F-B691-F1DBB2DA4621}"/>
                </a:ext>
              </a:extLst>
            </p:cNvPr>
            <p:cNvCxnSpPr>
              <a:cxnSpLocks/>
            </p:cNvCxnSpPr>
            <p:nvPr/>
          </p:nvCxnSpPr>
          <p:spPr>
            <a:xfrm>
              <a:off x="4977692" y="5365531"/>
              <a:ext cx="0" cy="341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02E782A-BC7A-46A8-BDDF-661D8F629560}"/>
                </a:ext>
              </a:extLst>
            </p:cNvPr>
            <p:cNvCxnSpPr/>
            <p:nvPr/>
          </p:nvCxnSpPr>
          <p:spPr>
            <a:xfrm>
              <a:off x="5005482" y="5701862"/>
              <a:ext cx="3121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2CD70FD-7F20-47A4-8DA1-13B66CF2E0B6}"/>
                </a:ext>
              </a:extLst>
            </p:cNvPr>
            <p:cNvCxnSpPr/>
            <p:nvPr/>
          </p:nvCxnSpPr>
          <p:spPr>
            <a:xfrm>
              <a:off x="5005483" y="5707117"/>
              <a:ext cx="3121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EF44527-5A91-4948-9A31-86134AD5DBBF}"/>
                </a:ext>
              </a:extLst>
            </p:cNvPr>
            <p:cNvCxnSpPr>
              <a:cxnSpLocks/>
            </p:cNvCxnSpPr>
            <p:nvPr/>
          </p:nvCxnSpPr>
          <p:spPr>
            <a:xfrm>
              <a:off x="5317638" y="5365531"/>
              <a:ext cx="0" cy="341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3E609EF-E5BD-4B73-8E0C-D86C2918257A}"/>
                </a:ext>
              </a:extLst>
            </p:cNvPr>
            <p:cNvCxnSpPr/>
            <p:nvPr/>
          </p:nvCxnSpPr>
          <p:spPr>
            <a:xfrm>
              <a:off x="5317638" y="5365531"/>
              <a:ext cx="3121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E8C359C-97F5-4E0B-9A6B-E41DFA5A2336}"/>
                </a:ext>
              </a:extLst>
            </p:cNvPr>
            <p:cNvCxnSpPr>
              <a:cxnSpLocks/>
            </p:cNvCxnSpPr>
            <p:nvPr/>
          </p:nvCxnSpPr>
          <p:spPr>
            <a:xfrm>
              <a:off x="5642403" y="5365531"/>
              <a:ext cx="0" cy="341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22B51FE-AABC-43E1-9BB7-88DCF4B75F89}"/>
                </a:ext>
              </a:extLst>
            </p:cNvPr>
            <p:cNvCxnSpPr/>
            <p:nvPr/>
          </p:nvCxnSpPr>
          <p:spPr>
            <a:xfrm>
              <a:off x="5670193" y="5701862"/>
              <a:ext cx="3121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4" name="Straight Arrow Connector 63">
            <a:extLst>
              <a:ext uri="{FF2B5EF4-FFF2-40B4-BE49-F238E27FC236}">
                <a16:creationId xmlns:a16="http://schemas.microsoft.com/office/drawing/2014/main" id="{158C7A06-F667-43F5-BC08-0F28C8B5692D}"/>
              </a:ext>
            </a:extLst>
          </p:cNvPr>
          <p:cNvCxnSpPr>
            <a:cxnSpLocks/>
          </p:cNvCxnSpPr>
          <p:nvPr/>
        </p:nvCxnSpPr>
        <p:spPr>
          <a:xfrm flipH="1">
            <a:off x="3983420" y="3779468"/>
            <a:ext cx="1" cy="6689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71E6750A-8E2F-4F95-91F2-6A71AB70FC2E}"/>
              </a:ext>
            </a:extLst>
          </p:cNvPr>
          <p:cNvSpPr/>
          <p:nvPr/>
        </p:nvSpPr>
        <p:spPr>
          <a:xfrm>
            <a:off x="3183609" y="4501258"/>
            <a:ext cx="2270472" cy="923330"/>
          </a:xfrm>
          <a:prstGeom prst="rect">
            <a:avLst/>
          </a:prstGeom>
          <a:ln>
            <a:noFill/>
          </a:ln>
        </p:spPr>
        <p:txBody>
          <a:bodyPr wrap="square">
            <a:spAutoFit/>
          </a:bodyPr>
          <a:lstStyle/>
          <a:p>
            <a:r>
              <a:rPr lang="en-IN">
                <a:solidFill>
                  <a:srgbClr val="FF0000"/>
                </a:solidFill>
              </a:rPr>
              <a:t>TL0 or TL1 register to store lower byte of count value</a:t>
            </a:r>
          </a:p>
        </p:txBody>
      </p:sp>
      <p:sp>
        <p:nvSpPr>
          <p:cNvPr id="66" name="Rectangle 65">
            <a:extLst>
              <a:ext uri="{FF2B5EF4-FFF2-40B4-BE49-F238E27FC236}">
                <a16:creationId xmlns:a16="http://schemas.microsoft.com/office/drawing/2014/main" id="{89D67255-DC3B-4169-A384-C61F4D1876AD}"/>
              </a:ext>
            </a:extLst>
          </p:cNvPr>
          <p:cNvSpPr/>
          <p:nvPr/>
        </p:nvSpPr>
        <p:spPr>
          <a:xfrm>
            <a:off x="5428563" y="4498741"/>
            <a:ext cx="2270472" cy="923330"/>
          </a:xfrm>
          <a:prstGeom prst="rect">
            <a:avLst/>
          </a:prstGeom>
          <a:ln>
            <a:noFill/>
          </a:ln>
        </p:spPr>
        <p:txBody>
          <a:bodyPr wrap="square">
            <a:spAutoFit/>
          </a:bodyPr>
          <a:lstStyle/>
          <a:p>
            <a:r>
              <a:rPr lang="en-IN">
                <a:solidFill>
                  <a:srgbClr val="FF0000"/>
                </a:solidFill>
              </a:rPr>
              <a:t>TH0 or TH1 register to store higher byte of count value</a:t>
            </a:r>
          </a:p>
        </p:txBody>
      </p:sp>
      <p:cxnSp>
        <p:nvCxnSpPr>
          <p:cNvPr id="67" name="Straight Arrow Connector 66">
            <a:extLst>
              <a:ext uri="{FF2B5EF4-FFF2-40B4-BE49-F238E27FC236}">
                <a16:creationId xmlns:a16="http://schemas.microsoft.com/office/drawing/2014/main" id="{C1F2B3FF-714C-46DD-9365-11616F030994}"/>
              </a:ext>
            </a:extLst>
          </p:cNvPr>
          <p:cNvCxnSpPr>
            <a:cxnSpLocks/>
          </p:cNvCxnSpPr>
          <p:nvPr/>
        </p:nvCxnSpPr>
        <p:spPr>
          <a:xfrm flipH="1">
            <a:off x="6058889" y="3798119"/>
            <a:ext cx="1" cy="6689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6AF76DDC-4750-4D94-9F66-FFCD4725DF7D}"/>
              </a:ext>
            </a:extLst>
          </p:cNvPr>
          <p:cNvCxnSpPr>
            <a:cxnSpLocks/>
          </p:cNvCxnSpPr>
          <p:nvPr/>
        </p:nvCxnSpPr>
        <p:spPr>
          <a:xfrm flipH="1">
            <a:off x="8322801" y="3779468"/>
            <a:ext cx="1" cy="6689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7750DC7F-D79C-42A6-A94E-44733B584AE3}"/>
              </a:ext>
            </a:extLst>
          </p:cNvPr>
          <p:cNvSpPr/>
          <p:nvPr/>
        </p:nvSpPr>
        <p:spPr>
          <a:xfrm>
            <a:off x="7732768" y="4469063"/>
            <a:ext cx="2270472" cy="1200329"/>
          </a:xfrm>
          <a:prstGeom prst="rect">
            <a:avLst/>
          </a:prstGeom>
          <a:ln>
            <a:noFill/>
          </a:ln>
        </p:spPr>
        <p:txBody>
          <a:bodyPr wrap="square">
            <a:spAutoFit/>
          </a:bodyPr>
          <a:lstStyle/>
          <a:p>
            <a:r>
              <a:rPr lang="en-IN">
                <a:solidFill>
                  <a:srgbClr val="FF0000"/>
                </a:solidFill>
              </a:rPr>
              <a:t>TF0 or TF1 flag set when overflow occurs and generate interrupt</a:t>
            </a:r>
          </a:p>
        </p:txBody>
      </p:sp>
      <p:sp>
        <p:nvSpPr>
          <p:cNvPr id="32" name="Rectangle 31">
            <a:extLst>
              <a:ext uri="{FF2B5EF4-FFF2-40B4-BE49-F238E27FC236}">
                <a16:creationId xmlns:a16="http://schemas.microsoft.com/office/drawing/2014/main" id="{F1EA18DC-CB53-4BD4-A268-8E645A02EC8C}"/>
              </a:ext>
            </a:extLst>
          </p:cNvPr>
          <p:cNvSpPr/>
          <p:nvPr/>
        </p:nvSpPr>
        <p:spPr>
          <a:xfrm>
            <a:off x="3909889" y="754263"/>
            <a:ext cx="8294147" cy="1200329"/>
          </a:xfrm>
          <a:prstGeom prst="rect">
            <a:avLst/>
          </a:prstGeom>
        </p:spPr>
        <p:txBody>
          <a:bodyPr wrap="square">
            <a:spAutoFit/>
          </a:bodyPr>
          <a:lstStyle/>
          <a:p>
            <a:pPr marL="285750" indent="-285750">
              <a:buFont typeface="Arial" panose="020B0604020202020204" pitchFamily="34" charset="0"/>
              <a:buChar char="•"/>
            </a:pPr>
            <a:r>
              <a:rPr lang="en-US" sz="2400"/>
              <a:t>This mode is used to produces maximum delay, there fore it is preferable mode to produce delay.</a:t>
            </a:r>
          </a:p>
          <a:p>
            <a:pPr marL="285750" indent="-285750">
              <a:buFont typeface="Arial" panose="020B0604020202020204" pitchFamily="34" charset="0"/>
              <a:buChar char="•"/>
            </a:pPr>
            <a:r>
              <a:rPr lang="en-US" sz="2400"/>
              <a:t>Max count  = </a:t>
            </a:r>
            <a:r>
              <a:rPr lang="en-IN" sz="2400" b="1">
                <a:solidFill>
                  <a:srgbClr val="FF0000"/>
                </a:solidFill>
              </a:rPr>
              <a:t>2</a:t>
            </a:r>
            <a:r>
              <a:rPr lang="en-IN" sz="2400" b="1" baseline="30000">
                <a:solidFill>
                  <a:srgbClr val="FF0000"/>
                </a:solidFill>
              </a:rPr>
              <a:t>16</a:t>
            </a:r>
            <a:r>
              <a:rPr lang="en-IN" sz="2400" b="1">
                <a:solidFill>
                  <a:srgbClr val="FF0000"/>
                </a:solidFill>
              </a:rPr>
              <a:t> = 65535 = FFFF </a:t>
            </a:r>
            <a:endParaRPr lang="en-US" sz="2400" b="1"/>
          </a:p>
        </p:txBody>
      </p:sp>
      <p:sp>
        <p:nvSpPr>
          <p:cNvPr id="33" name="Rectangle 32">
            <a:extLst>
              <a:ext uri="{FF2B5EF4-FFF2-40B4-BE49-F238E27FC236}">
                <a16:creationId xmlns:a16="http://schemas.microsoft.com/office/drawing/2014/main" id="{A715E4F6-620D-43F2-8ADA-28C94B837143}"/>
              </a:ext>
            </a:extLst>
          </p:cNvPr>
          <p:cNvSpPr/>
          <p:nvPr/>
        </p:nvSpPr>
        <p:spPr>
          <a:xfrm>
            <a:off x="3408583" y="5540969"/>
            <a:ext cx="1149674" cy="461665"/>
          </a:xfrm>
          <a:prstGeom prst="rect">
            <a:avLst/>
          </a:prstGeom>
        </p:spPr>
        <p:txBody>
          <a:bodyPr wrap="square">
            <a:spAutoFit/>
          </a:bodyPr>
          <a:lstStyle/>
          <a:p>
            <a:pPr algn="ctr"/>
            <a:r>
              <a:rPr lang="en-IN" sz="2400" b="1">
                <a:solidFill>
                  <a:srgbClr val="FF0000"/>
                </a:solidFill>
              </a:rPr>
              <a:t>FF</a:t>
            </a:r>
          </a:p>
        </p:txBody>
      </p:sp>
      <p:sp>
        <p:nvSpPr>
          <p:cNvPr id="34" name="Rectangle 33">
            <a:extLst>
              <a:ext uri="{FF2B5EF4-FFF2-40B4-BE49-F238E27FC236}">
                <a16:creationId xmlns:a16="http://schemas.microsoft.com/office/drawing/2014/main" id="{36293B5D-9F01-4E12-87D6-51A662978DFB}"/>
              </a:ext>
            </a:extLst>
          </p:cNvPr>
          <p:cNvSpPr/>
          <p:nvPr/>
        </p:nvSpPr>
        <p:spPr>
          <a:xfrm>
            <a:off x="5521163" y="5499593"/>
            <a:ext cx="1149674" cy="461665"/>
          </a:xfrm>
          <a:prstGeom prst="rect">
            <a:avLst/>
          </a:prstGeom>
        </p:spPr>
        <p:txBody>
          <a:bodyPr wrap="square">
            <a:spAutoFit/>
          </a:bodyPr>
          <a:lstStyle/>
          <a:p>
            <a:pPr algn="ctr"/>
            <a:r>
              <a:rPr lang="en-IN" sz="2400" b="1">
                <a:solidFill>
                  <a:srgbClr val="FF0000"/>
                </a:solidFill>
              </a:rPr>
              <a:t>FF</a:t>
            </a:r>
          </a:p>
        </p:txBody>
      </p:sp>
      <p:sp>
        <p:nvSpPr>
          <p:cNvPr id="35" name="Rectangle 34">
            <a:extLst>
              <a:ext uri="{FF2B5EF4-FFF2-40B4-BE49-F238E27FC236}">
                <a16:creationId xmlns:a16="http://schemas.microsoft.com/office/drawing/2014/main" id="{BCE539FC-0B7B-4EC0-85A1-22A60B934054}"/>
              </a:ext>
            </a:extLst>
          </p:cNvPr>
          <p:cNvSpPr/>
          <p:nvPr/>
        </p:nvSpPr>
        <p:spPr>
          <a:xfrm>
            <a:off x="3409849" y="5984146"/>
            <a:ext cx="1149674" cy="461665"/>
          </a:xfrm>
          <a:prstGeom prst="rect">
            <a:avLst/>
          </a:prstGeom>
        </p:spPr>
        <p:txBody>
          <a:bodyPr wrap="square">
            <a:spAutoFit/>
          </a:bodyPr>
          <a:lstStyle/>
          <a:p>
            <a:pPr algn="ctr"/>
            <a:r>
              <a:rPr lang="en-IN" sz="2400" b="1">
                <a:solidFill>
                  <a:srgbClr val="FF0000"/>
                </a:solidFill>
              </a:rPr>
              <a:t>00</a:t>
            </a:r>
          </a:p>
        </p:txBody>
      </p:sp>
      <p:sp>
        <p:nvSpPr>
          <p:cNvPr id="36" name="Rectangle 35">
            <a:extLst>
              <a:ext uri="{FF2B5EF4-FFF2-40B4-BE49-F238E27FC236}">
                <a16:creationId xmlns:a16="http://schemas.microsoft.com/office/drawing/2014/main" id="{4E18DD1D-5CC2-4D82-9FF3-294CBD9CDBE7}"/>
              </a:ext>
            </a:extLst>
          </p:cNvPr>
          <p:cNvSpPr/>
          <p:nvPr/>
        </p:nvSpPr>
        <p:spPr>
          <a:xfrm>
            <a:off x="5521163" y="5984145"/>
            <a:ext cx="1149674" cy="461665"/>
          </a:xfrm>
          <a:prstGeom prst="rect">
            <a:avLst/>
          </a:prstGeom>
        </p:spPr>
        <p:txBody>
          <a:bodyPr wrap="square">
            <a:spAutoFit/>
          </a:bodyPr>
          <a:lstStyle/>
          <a:p>
            <a:pPr algn="ctr"/>
            <a:r>
              <a:rPr lang="en-IN" sz="2400" b="1">
                <a:solidFill>
                  <a:srgbClr val="FF0000"/>
                </a:solidFill>
              </a:rPr>
              <a:t>00</a:t>
            </a:r>
          </a:p>
        </p:txBody>
      </p:sp>
      <p:sp>
        <p:nvSpPr>
          <p:cNvPr id="40" name="Rectangle 39">
            <a:extLst>
              <a:ext uri="{FF2B5EF4-FFF2-40B4-BE49-F238E27FC236}">
                <a16:creationId xmlns:a16="http://schemas.microsoft.com/office/drawing/2014/main" id="{F1701630-0ED3-49A0-BF1D-9F64949E0154}"/>
              </a:ext>
            </a:extLst>
          </p:cNvPr>
          <p:cNvSpPr/>
          <p:nvPr/>
        </p:nvSpPr>
        <p:spPr>
          <a:xfrm>
            <a:off x="7999352" y="3070281"/>
            <a:ext cx="1149674" cy="461665"/>
          </a:xfrm>
          <a:prstGeom prst="rect">
            <a:avLst/>
          </a:prstGeom>
        </p:spPr>
        <p:txBody>
          <a:bodyPr wrap="square">
            <a:spAutoFit/>
          </a:bodyPr>
          <a:lstStyle/>
          <a:p>
            <a:pPr algn="ctr"/>
            <a:r>
              <a:rPr lang="en-IN" sz="2400" b="1">
                <a:solidFill>
                  <a:srgbClr val="FF0000"/>
                </a:solidFill>
              </a:rPr>
              <a:t> 1</a:t>
            </a:r>
          </a:p>
        </p:txBody>
      </p:sp>
      <p:sp>
        <p:nvSpPr>
          <p:cNvPr id="46" name="Title 1">
            <a:extLst>
              <a:ext uri="{FF2B5EF4-FFF2-40B4-BE49-F238E27FC236}">
                <a16:creationId xmlns:a16="http://schemas.microsoft.com/office/drawing/2014/main" id="{515C1633-5C3D-445C-9AAB-D7125579FBC0}"/>
              </a:ext>
            </a:extLst>
          </p:cNvPr>
          <p:cNvSpPr>
            <a:spLocks noGrp="1"/>
          </p:cNvSpPr>
          <p:nvPr>
            <p:ph type="title"/>
          </p:nvPr>
        </p:nvSpPr>
        <p:spPr>
          <a:xfrm>
            <a:off x="-9530" y="586619"/>
            <a:ext cx="4611159" cy="1047936"/>
          </a:xfrm>
        </p:spPr>
        <p:txBody>
          <a:bodyPr>
            <a:normAutofit/>
          </a:bodyPr>
          <a:lstStyle/>
          <a:p>
            <a:r>
              <a:rPr lang="en-IN" sz="2800"/>
              <a:t>16 bit timer counter</a:t>
            </a:r>
          </a:p>
        </p:txBody>
      </p:sp>
    </p:spTree>
    <p:extLst>
      <p:ext uri="{BB962C8B-B14F-4D97-AF65-F5344CB8AC3E}">
        <p14:creationId xmlns:p14="http://schemas.microsoft.com/office/powerpoint/2010/main" val="1146148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D0BEECF5-EC95-4072-9BDD-580FE3CFD58C}"/>
              </a:ext>
            </a:extLst>
          </p:cNvPr>
          <p:cNvSpPr/>
          <p:nvPr/>
        </p:nvSpPr>
        <p:spPr>
          <a:xfrm>
            <a:off x="0" y="26787"/>
            <a:ext cx="1632177" cy="646331"/>
          </a:xfrm>
          <a:prstGeom prst="rect">
            <a:avLst/>
          </a:prstGeom>
        </p:spPr>
        <p:txBody>
          <a:bodyPr wrap="none">
            <a:spAutoFit/>
          </a:bodyPr>
          <a:lstStyle/>
          <a:p>
            <a:pPr algn="ctr"/>
            <a:r>
              <a:rPr lang="en-IN" sz="3600" u="sng">
                <a:solidFill>
                  <a:srgbClr val="FF0000"/>
                </a:solidFill>
                <a:effectLst>
                  <a:outerShdw blurRad="38100" dist="38100" dir="2700000" algn="tl">
                    <a:srgbClr val="000000">
                      <a:alpha val="43137"/>
                    </a:srgbClr>
                  </a:outerShdw>
                </a:effectLst>
              </a:rPr>
              <a:t>Mode 2</a:t>
            </a:r>
          </a:p>
        </p:txBody>
      </p:sp>
      <p:sp>
        <p:nvSpPr>
          <p:cNvPr id="40" name="Title 1">
            <a:extLst>
              <a:ext uri="{FF2B5EF4-FFF2-40B4-BE49-F238E27FC236}">
                <a16:creationId xmlns:a16="http://schemas.microsoft.com/office/drawing/2014/main" id="{6BE462A2-AE5F-41C5-8BA4-B8A9F3920CD6}"/>
              </a:ext>
            </a:extLst>
          </p:cNvPr>
          <p:cNvSpPr>
            <a:spLocks noGrp="1"/>
          </p:cNvSpPr>
          <p:nvPr>
            <p:ph type="title"/>
          </p:nvPr>
        </p:nvSpPr>
        <p:spPr>
          <a:xfrm>
            <a:off x="1753078" y="58761"/>
            <a:ext cx="5430820" cy="1047936"/>
          </a:xfrm>
        </p:spPr>
        <p:txBody>
          <a:bodyPr>
            <a:normAutofit/>
          </a:bodyPr>
          <a:lstStyle/>
          <a:p>
            <a:r>
              <a:rPr lang="en-IN" sz="2800" u="sng"/>
              <a:t>8 bit timer counter with </a:t>
            </a:r>
            <a:r>
              <a:rPr lang="en-IN" sz="2800" b="1" u="sng">
                <a:solidFill>
                  <a:srgbClr val="FF0000"/>
                </a:solidFill>
              </a:rPr>
              <a:t>“Reloaded”</a:t>
            </a:r>
          </a:p>
        </p:txBody>
      </p:sp>
      <p:grpSp>
        <p:nvGrpSpPr>
          <p:cNvPr id="59" name="Group 58">
            <a:extLst>
              <a:ext uri="{FF2B5EF4-FFF2-40B4-BE49-F238E27FC236}">
                <a16:creationId xmlns:a16="http://schemas.microsoft.com/office/drawing/2014/main" id="{EC367C78-C076-417B-9C56-5F1E7C878403}"/>
              </a:ext>
            </a:extLst>
          </p:cNvPr>
          <p:cNvGrpSpPr/>
          <p:nvPr/>
        </p:nvGrpSpPr>
        <p:grpSpPr>
          <a:xfrm>
            <a:off x="412425" y="915317"/>
            <a:ext cx="7385719" cy="4139908"/>
            <a:chOff x="254770" y="2043872"/>
            <a:chExt cx="7385719" cy="4139908"/>
          </a:xfrm>
        </p:grpSpPr>
        <p:sp>
          <p:nvSpPr>
            <p:cNvPr id="12" name="Rectangle 11">
              <a:extLst>
                <a:ext uri="{FF2B5EF4-FFF2-40B4-BE49-F238E27FC236}">
                  <a16:creationId xmlns:a16="http://schemas.microsoft.com/office/drawing/2014/main" id="{BB719151-D557-4928-B30D-6EDF9D020B6C}"/>
                </a:ext>
              </a:extLst>
            </p:cNvPr>
            <p:cNvSpPr/>
            <p:nvPr/>
          </p:nvSpPr>
          <p:spPr>
            <a:xfrm>
              <a:off x="2339337" y="2693756"/>
              <a:ext cx="935822" cy="75963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tx1"/>
                  </a:solidFill>
                </a:rPr>
                <a:t>TLx</a:t>
              </a:r>
            </a:p>
          </p:txBody>
        </p:sp>
        <p:sp>
          <p:nvSpPr>
            <p:cNvPr id="13" name="Rectangle 12">
              <a:extLst>
                <a:ext uri="{FF2B5EF4-FFF2-40B4-BE49-F238E27FC236}">
                  <a16:creationId xmlns:a16="http://schemas.microsoft.com/office/drawing/2014/main" id="{546E45FD-1EB4-4D63-A779-71B1B23254AB}"/>
                </a:ext>
              </a:extLst>
            </p:cNvPr>
            <p:cNvSpPr/>
            <p:nvPr/>
          </p:nvSpPr>
          <p:spPr>
            <a:xfrm>
              <a:off x="4821202" y="2730013"/>
              <a:ext cx="935822" cy="75963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tx1"/>
                  </a:solidFill>
                </a:rPr>
                <a:t>TFx</a:t>
              </a:r>
            </a:p>
          </p:txBody>
        </p:sp>
        <p:sp>
          <p:nvSpPr>
            <p:cNvPr id="14" name="Rectangle 13">
              <a:extLst>
                <a:ext uri="{FF2B5EF4-FFF2-40B4-BE49-F238E27FC236}">
                  <a16:creationId xmlns:a16="http://schemas.microsoft.com/office/drawing/2014/main" id="{05901DD0-A1DF-4FAE-A9EF-62A3AE8044D2}"/>
                </a:ext>
              </a:extLst>
            </p:cNvPr>
            <p:cNvSpPr/>
            <p:nvPr/>
          </p:nvSpPr>
          <p:spPr>
            <a:xfrm>
              <a:off x="2339336" y="4792512"/>
              <a:ext cx="935821" cy="88332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tx1"/>
                  </a:solidFill>
                </a:rPr>
                <a:t>THx</a:t>
              </a:r>
            </a:p>
          </p:txBody>
        </p:sp>
        <p:cxnSp>
          <p:nvCxnSpPr>
            <p:cNvPr id="15" name="Straight Arrow Connector 14">
              <a:extLst>
                <a:ext uri="{FF2B5EF4-FFF2-40B4-BE49-F238E27FC236}">
                  <a16:creationId xmlns:a16="http://schemas.microsoft.com/office/drawing/2014/main" id="{C4B53D1B-213D-45DE-B02C-BA73F7D6B70B}"/>
                </a:ext>
              </a:extLst>
            </p:cNvPr>
            <p:cNvCxnSpPr>
              <a:cxnSpLocks/>
            </p:cNvCxnSpPr>
            <p:nvPr/>
          </p:nvCxnSpPr>
          <p:spPr>
            <a:xfrm flipV="1">
              <a:off x="5756735" y="3073571"/>
              <a:ext cx="1019347" cy="82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2838B7B6-DB43-4367-BA7A-F5C6E6B66E9A}"/>
                </a:ext>
              </a:extLst>
            </p:cNvPr>
            <p:cNvGrpSpPr/>
            <p:nvPr/>
          </p:nvGrpSpPr>
          <p:grpSpPr>
            <a:xfrm>
              <a:off x="2582505" y="4027805"/>
              <a:ext cx="449486" cy="759629"/>
              <a:chOff x="9861344" y="805851"/>
              <a:chExt cx="290149" cy="456462"/>
            </a:xfrm>
          </p:grpSpPr>
          <p:sp>
            <p:nvSpPr>
              <p:cNvPr id="20" name="Up Arrow 111">
                <a:extLst>
                  <a:ext uri="{FF2B5EF4-FFF2-40B4-BE49-F238E27FC236}">
                    <a16:creationId xmlns:a16="http://schemas.microsoft.com/office/drawing/2014/main" id="{A89E10E0-DA51-401B-848A-072402B3E972}"/>
                  </a:ext>
                </a:extLst>
              </p:cNvPr>
              <p:cNvSpPr/>
              <p:nvPr/>
            </p:nvSpPr>
            <p:spPr>
              <a:xfrm>
                <a:off x="9949543" y="929758"/>
                <a:ext cx="118630" cy="332555"/>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Isosceles Triangle 20">
                <a:extLst>
                  <a:ext uri="{FF2B5EF4-FFF2-40B4-BE49-F238E27FC236}">
                    <a16:creationId xmlns:a16="http://schemas.microsoft.com/office/drawing/2014/main" id="{F7761B53-02B9-4C4E-8318-42D886E9FC31}"/>
                  </a:ext>
                </a:extLst>
              </p:cNvPr>
              <p:cNvSpPr/>
              <p:nvPr/>
            </p:nvSpPr>
            <p:spPr>
              <a:xfrm>
                <a:off x="9861344" y="805851"/>
                <a:ext cx="290149" cy="18487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7" name="Straight Arrow Connector 16">
              <a:extLst>
                <a:ext uri="{FF2B5EF4-FFF2-40B4-BE49-F238E27FC236}">
                  <a16:creationId xmlns:a16="http://schemas.microsoft.com/office/drawing/2014/main" id="{FE7B481A-9AFF-476A-AAB1-984B0991CE3A}"/>
                </a:ext>
              </a:extLst>
            </p:cNvPr>
            <p:cNvCxnSpPr>
              <a:cxnSpLocks/>
            </p:cNvCxnSpPr>
            <p:nvPr/>
          </p:nvCxnSpPr>
          <p:spPr>
            <a:xfrm>
              <a:off x="4086595" y="3072704"/>
              <a:ext cx="0" cy="11521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8CBDB7A-E0EF-43A1-8B25-DAD3D2768A3C}"/>
                </a:ext>
              </a:extLst>
            </p:cNvPr>
            <p:cNvCxnSpPr>
              <a:cxnSpLocks/>
            </p:cNvCxnSpPr>
            <p:nvPr/>
          </p:nvCxnSpPr>
          <p:spPr>
            <a:xfrm flipH="1">
              <a:off x="3031993" y="4224844"/>
              <a:ext cx="1054602" cy="916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936D7B9-23EB-4ADC-8E6F-F078676C7AB7}"/>
                </a:ext>
              </a:extLst>
            </p:cNvPr>
            <p:cNvCxnSpPr>
              <a:cxnSpLocks/>
              <a:stCxn id="12" idx="2"/>
              <a:endCxn id="21" idx="3"/>
            </p:cNvCxnSpPr>
            <p:nvPr/>
          </p:nvCxnSpPr>
          <p:spPr>
            <a:xfrm>
              <a:off x="2807248" y="3453386"/>
              <a:ext cx="0" cy="882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DDA95860-576A-4253-BC64-71C068117658}"/>
                </a:ext>
              </a:extLst>
            </p:cNvPr>
            <p:cNvCxnSpPr>
              <a:cxnSpLocks/>
            </p:cNvCxnSpPr>
            <p:nvPr/>
          </p:nvCxnSpPr>
          <p:spPr>
            <a:xfrm flipV="1">
              <a:off x="3307375" y="3062226"/>
              <a:ext cx="1513827" cy="2095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915E628-9AE0-48C5-A498-3CBBE9B857CB}"/>
                </a:ext>
              </a:extLst>
            </p:cNvPr>
            <p:cNvCxnSpPr>
              <a:cxnSpLocks/>
            </p:cNvCxnSpPr>
            <p:nvPr/>
          </p:nvCxnSpPr>
          <p:spPr>
            <a:xfrm>
              <a:off x="1896346" y="3062226"/>
              <a:ext cx="442991" cy="113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6FCAE8A-A1DC-41C4-BD34-3D5D7DF425FC}"/>
                </a:ext>
              </a:extLst>
            </p:cNvPr>
            <p:cNvSpPr/>
            <p:nvPr/>
          </p:nvSpPr>
          <p:spPr>
            <a:xfrm>
              <a:off x="2232409" y="2183671"/>
              <a:ext cx="1149674" cy="461665"/>
            </a:xfrm>
            <a:prstGeom prst="rect">
              <a:avLst/>
            </a:prstGeom>
          </p:spPr>
          <p:txBody>
            <a:bodyPr wrap="square">
              <a:spAutoFit/>
            </a:bodyPr>
            <a:lstStyle/>
            <a:p>
              <a:pPr algn="ctr"/>
              <a:r>
                <a:rPr lang="en-IN" sz="2400" b="1">
                  <a:solidFill>
                    <a:srgbClr val="FF0000"/>
                  </a:solidFill>
                </a:rPr>
                <a:t>08 bits</a:t>
              </a:r>
            </a:p>
          </p:txBody>
        </p:sp>
        <p:sp>
          <p:nvSpPr>
            <p:cNvPr id="37" name="Rectangle 36">
              <a:extLst>
                <a:ext uri="{FF2B5EF4-FFF2-40B4-BE49-F238E27FC236}">
                  <a16:creationId xmlns:a16="http://schemas.microsoft.com/office/drawing/2014/main" id="{B2178C05-99B6-49C6-A32A-E303A4DD5D90}"/>
                </a:ext>
              </a:extLst>
            </p:cNvPr>
            <p:cNvSpPr/>
            <p:nvPr/>
          </p:nvSpPr>
          <p:spPr>
            <a:xfrm>
              <a:off x="2232409" y="5722115"/>
              <a:ext cx="1149674" cy="461665"/>
            </a:xfrm>
            <a:prstGeom prst="rect">
              <a:avLst/>
            </a:prstGeom>
          </p:spPr>
          <p:txBody>
            <a:bodyPr wrap="square">
              <a:spAutoFit/>
            </a:bodyPr>
            <a:lstStyle/>
            <a:p>
              <a:pPr algn="ctr"/>
              <a:r>
                <a:rPr lang="en-IN" sz="2400" b="1">
                  <a:solidFill>
                    <a:srgbClr val="FF0000"/>
                  </a:solidFill>
                </a:rPr>
                <a:t>08 bits</a:t>
              </a:r>
            </a:p>
          </p:txBody>
        </p:sp>
        <p:sp>
          <p:nvSpPr>
            <p:cNvPr id="38" name="Rectangle 37">
              <a:extLst>
                <a:ext uri="{FF2B5EF4-FFF2-40B4-BE49-F238E27FC236}">
                  <a16:creationId xmlns:a16="http://schemas.microsoft.com/office/drawing/2014/main" id="{5E13DD75-EF05-4099-931E-B89C4F82B6F9}"/>
                </a:ext>
              </a:extLst>
            </p:cNvPr>
            <p:cNvSpPr/>
            <p:nvPr/>
          </p:nvSpPr>
          <p:spPr>
            <a:xfrm>
              <a:off x="6228364" y="3313951"/>
              <a:ext cx="1412125" cy="400110"/>
            </a:xfrm>
            <a:prstGeom prst="rect">
              <a:avLst/>
            </a:prstGeom>
          </p:spPr>
          <p:txBody>
            <a:bodyPr wrap="square">
              <a:spAutoFit/>
            </a:bodyPr>
            <a:lstStyle/>
            <a:p>
              <a:r>
                <a:rPr lang="en-US" sz="2000" b="1">
                  <a:solidFill>
                    <a:srgbClr val="FF0000"/>
                  </a:solidFill>
                </a:rPr>
                <a:t>Interrupt</a:t>
              </a:r>
            </a:p>
          </p:txBody>
        </p:sp>
        <p:sp>
          <p:nvSpPr>
            <p:cNvPr id="42" name="Rectangle 41">
              <a:extLst>
                <a:ext uri="{FF2B5EF4-FFF2-40B4-BE49-F238E27FC236}">
                  <a16:creationId xmlns:a16="http://schemas.microsoft.com/office/drawing/2014/main" id="{8A00E559-3792-4073-8CB7-7042B30F6349}"/>
                </a:ext>
              </a:extLst>
            </p:cNvPr>
            <p:cNvSpPr/>
            <p:nvPr/>
          </p:nvSpPr>
          <p:spPr>
            <a:xfrm>
              <a:off x="4191968" y="4024789"/>
              <a:ext cx="1412125" cy="707886"/>
            </a:xfrm>
            <a:prstGeom prst="rect">
              <a:avLst/>
            </a:prstGeom>
          </p:spPr>
          <p:txBody>
            <a:bodyPr wrap="square">
              <a:spAutoFit/>
            </a:bodyPr>
            <a:lstStyle/>
            <a:p>
              <a:r>
                <a:rPr lang="en-US" sz="2000" b="1">
                  <a:solidFill>
                    <a:srgbClr val="FF0000"/>
                  </a:solidFill>
                </a:rPr>
                <a:t>Enable reloaded</a:t>
              </a:r>
            </a:p>
          </p:txBody>
        </p:sp>
        <p:sp>
          <p:nvSpPr>
            <p:cNvPr id="43" name="Rectangle 42">
              <a:extLst>
                <a:ext uri="{FF2B5EF4-FFF2-40B4-BE49-F238E27FC236}">
                  <a16:creationId xmlns:a16="http://schemas.microsoft.com/office/drawing/2014/main" id="{E33516DE-849C-44C0-8991-90D464D1722A}"/>
                </a:ext>
              </a:extLst>
            </p:cNvPr>
            <p:cNvSpPr/>
            <p:nvPr/>
          </p:nvSpPr>
          <p:spPr>
            <a:xfrm>
              <a:off x="322743" y="2043872"/>
              <a:ext cx="1632177" cy="584775"/>
            </a:xfrm>
            <a:prstGeom prst="rect">
              <a:avLst/>
            </a:prstGeom>
          </p:spPr>
          <p:txBody>
            <a:bodyPr wrap="square">
              <a:spAutoFit/>
            </a:bodyPr>
            <a:lstStyle/>
            <a:p>
              <a:r>
                <a:rPr lang="en-US" sz="1600" b="1"/>
                <a:t>Clock</a:t>
              </a:r>
            </a:p>
            <a:p>
              <a:r>
                <a:rPr lang="en-US" sz="1600" b="1"/>
                <a:t>From input stage</a:t>
              </a:r>
            </a:p>
          </p:txBody>
        </p:sp>
        <p:grpSp>
          <p:nvGrpSpPr>
            <p:cNvPr id="44" name="Group 43">
              <a:extLst>
                <a:ext uri="{FF2B5EF4-FFF2-40B4-BE49-F238E27FC236}">
                  <a16:creationId xmlns:a16="http://schemas.microsoft.com/office/drawing/2014/main" id="{01F9C675-2799-4165-8644-86017422374A}"/>
                </a:ext>
              </a:extLst>
            </p:cNvPr>
            <p:cNvGrpSpPr/>
            <p:nvPr/>
          </p:nvGrpSpPr>
          <p:grpSpPr>
            <a:xfrm>
              <a:off x="254770" y="2720640"/>
              <a:ext cx="1641576" cy="341586"/>
              <a:chOff x="4340772" y="5365531"/>
              <a:chExt cx="1641576" cy="341586"/>
            </a:xfrm>
          </p:grpSpPr>
          <p:cxnSp>
            <p:nvCxnSpPr>
              <p:cNvPr id="45" name="Straight Connector 44">
                <a:extLst>
                  <a:ext uri="{FF2B5EF4-FFF2-40B4-BE49-F238E27FC236}">
                    <a16:creationId xmlns:a16="http://schemas.microsoft.com/office/drawing/2014/main" id="{3C3411FF-763B-4B5F-A27D-DD1C0B0F652B}"/>
                  </a:ext>
                </a:extLst>
              </p:cNvPr>
              <p:cNvCxnSpPr/>
              <p:nvPr/>
            </p:nvCxnSpPr>
            <p:spPr>
              <a:xfrm>
                <a:off x="4340772" y="5707117"/>
                <a:ext cx="3121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B813C8E-1458-4DB8-941A-D7BC69C3A5A7}"/>
                  </a:ext>
                </a:extLst>
              </p:cNvPr>
              <p:cNvCxnSpPr>
                <a:cxnSpLocks/>
              </p:cNvCxnSpPr>
              <p:nvPr/>
            </p:nvCxnSpPr>
            <p:spPr>
              <a:xfrm>
                <a:off x="4652927" y="5365531"/>
                <a:ext cx="0" cy="341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D9AED70-9C0C-4FDF-A580-F227A1E6978C}"/>
                  </a:ext>
                </a:extLst>
              </p:cNvPr>
              <p:cNvCxnSpPr/>
              <p:nvPr/>
            </p:nvCxnSpPr>
            <p:spPr>
              <a:xfrm>
                <a:off x="4652927" y="5365531"/>
                <a:ext cx="3121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BB87158-8601-4A3B-B9D8-772F149D4CDE}"/>
                  </a:ext>
                </a:extLst>
              </p:cNvPr>
              <p:cNvCxnSpPr>
                <a:cxnSpLocks/>
              </p:cNvCxnSpPr>
              <p:nvPr/>
            </p:nvCxnSpPr>
            <p:spPr>
              <a:xfrm>
                <a:off x="4977692" y="5365531"/>
                <a:ext cx="0" cy="341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E3C146A-7306-45D4-8DAA-4A8C3F604960}"/>
                  </a:ext>
                </a:extLst>
              </p:cNvPr>
              <p:cNvCxnSpPr/>
              <p:nvPr/>
            </p:nvCxnSpPr>
            <p:spPr>
              <a:xfrm>
                <a:off x="5005482" y="5701862"/>
                <a:ext cx="3121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1CD31E9-1639-4910-BC0F-BE712F628174}"/>
                  </a:ext>
                </a:extLst>
              </p:cNvPr>
              <p:cNvCxnSpPr/>
              <p:nvPr/>
            </p:nvCxnSpPr>
            <p:spPr>
              <a:xfrm>
                <a:off x="5005483" y="5707117"/>
                <a:ext cx="3121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9864618-F24E-479F-822C-A5436AFDCAFF}"/>
                  </a:ext>
                </a:extLst>
              </p:cNvPr>
              <p:cNvCxnSpPr>
                <a:cxnSpLocks/>
              </p:cNvCxnSpPr>
              <p:nvPr/>
            </p:nvCxnSpPr>
            <p:spPr>
              <a:xfrm>
                <a:off x="5317638" y="5365531"/>
                <a:ext cx="0" cy="341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1E55218-3070-4A74-BBFF-1CA24180223D}"/>
                  </a:ext>
                </a:extLst>
              </p:cNvPr>
              <p:cNvCxnSpPr/>
              <p:nvPr/>
            </p:nvCxnSpPr>
            <p:spPr>
              <a:xfrm>
                <a:off x="5317638" y="5365531"/>
                <a:ext cx="3121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C023AB9-7197-4FC6-A8B9-5E21C079F0A6}"/>
                  </a:ext>
                </a:extLst>
              </p:cNvPr>
              <p:cNvCxnSpPr>
                <a:cxnSpLocks/>
              </p:cNvCxnSpPr>
              <p:nvPr/>
            </p:nvCxnSpPr>
            <p:spPr>
              <a:xfrm>
                <a:off x="5642403" y="5365531"/>
                <a:ext cx="0" cy="341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68353EE-37B9-4B19-9115-7B711D97EDAF}"/>
                  </a:ext>
                </a:extLst>
              </p:cNvPr>
              <p:cNvCxnSpPr/>
              <p:nvPr/>
            </p:nvCxnSpPr>
            <p:spPr>
              <a:xfrm>
                <a:off x="5670193" y="5701862"/>
                <a:ext cx="3121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55" name="Straight Arrow Connector 54">
            <a:extLst>
              <a:ext uri="{FF2B5EF4-FFF2-40B4-BE49-F238E27FC236}">
                <a16:creationId xmlns:a16="http://schemas.microsoft.com/office/drawing/2014/main" id="{AFF76DFA-BA1C-4C4F-9861-C20308617547}"/>
              </a:ext>
            </a:extLst>
          </p:cNvPr>
          <p:cNvCxnSpPr>
            <a:cxnSpLocks/>
          </p:cNvCxnSpPr>
          <p:nvPr/>
        </p:nvCxnSpPr>
        <p:spPr>
          <a:xfrm>
            <a:off x="6934426" y="673118"/>
            <a:ext cx="64630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43FC3FD1-61E1-4910-9E5F-3A2DAA4E8E20}"/>
              </a:ext>
            </a:extLst>
          </p:cNvPr>
          <p:cNvSpPr/>
          <p:nvPr/>
        </p:nvSpPr>
        <p:spPr>
          <a:xfrm>
            <a:off x="7640489" y="429345"/>
            <a:ext cx="4414877" cy="1938992"/>
          </a:xfrm>
          <a:prstGeom prst="rect">
            <a:avLst/>
          </a:prstGeom>
        </p:spPr>
        <p:txBody>
          <a:bodyPr wrap="square">
            <a:spAutoFit/>
          </a:bodyPr>
          <a:lstStyle/>
          <a:p>
            <a:pPr marL="285750" indent="-285750">
              <a:buFont typeface="Arial" panose="020B0604020202020204" pitchFamily="34" charset="0"/>
              <a:buChar char="•"/>
            </a:pPr>
            <a:r>
              <a:rPr lang="en-IN" sz="2000"/>
              <a:t>Reloaded counter means to load the </a:t>
            </a:r>
            <a:r>
              <a:rPr lang="en-IN" sz="2000">
                <a:solidFill>
                  <a:srgbClr val="FF0000"/>
                </a:solidFill>
              </a:rPr>
              <a:t>original counter </a:t>
            </a:r>
            <a:r>
              <a:rPr lang="en-IN" sz="2000"/>
              <a:t>again </a:t>
            </a:r>
            <a:r>
              <a:rPr lang="en-IN" sz="2000">
                <a:solidFill>
                  <a:srgbClr val="FF0000"/>
                </a:solidFill>
              </a:rPr>
              <a:t>after counting</a:t>
            </a:r>
            <a:r>
              <a:rPr lang="en-IN" sz="2000"/>
              <a:t>.</a:t>
            </a:r>
          </a:p>
          <a:p>
            <a:endParaRPr lang="en-IN" sz="2000"/>
          </a:p>
          <a:p>
            <a:pPr marL="285750" indent="-285750">
              <a:buFont typeface="Arial" panose="020B0604020202020204" pitchFamily="34" charset="0"/>
              <a:buChar char="•"/>
            </a:pPr>
            <a:r>
              <a:rPr lang="en-IN" sz="2000"/>
              <a:t>Once the counting over and overflow occurs at that time the original counter reloaded.</a:t>
            </a:r>
          </a:p>
        </p:txBody>
      </p:sp>
      <p:sp>
        <p:nvSpPr>
          <p:cNvPr id="58" name="Rectangle 57">
            <a:extLst>
              <a:ext uri="{FF2B5EF4-FFF2-40B4-BE49-F238E27FC236}">
                <a16:creationId xmlns:a16="http://schemas.microsoft.com/office/drawing/2014/main" id="{9AB28CF7-84DA-4379-A202-D5BE80178868}"/>
              </a:ext>
            </a:extLst>
          </p:cNvPr>
          <p:cNvSpPr/>
          <p:nvPr/>
        </p:nvSpPr>
        <p:spPr>
          <a:xfrm>
            <a:off x="6081584" y="3514493"/>
            <a:ext cx="3613425" cy="646331"/>
          </a:xfrm>
          <a:prstGeom prst="rect">
            <a:avLst/>
          </a:prstGeom>
        </p:spPr>
        <p:txBody>
          <a:bodyPr wrap="none">
            <a:spAutoFit/>
          </a:bodyPr>
          <a:lstStyle/>
          <a:p>
            <a:r>
              <a:rPr lang="en-IN"/>
              <a:t>If we want fire alarm after 5 minutes</a:t>
            </a:r>
          </a:p>
          <a:p>
            <a:r>
              <a:rPr lang="en-IN"/>
              <a:t>Then will use </a:t>
            </a:r>
          </a:p>
        </p:txBody>
      </p:sp>
      <p:sp>
        <p:nvSpPr>
          <p:cNvPr id="60" name="Rectangle 59">
            <a:extLst>
              <a:ext uri="{FF2B5EF4-FFF2-40B4-BE49-F238E27FC236}">
                <a16:creationId xmlns:a16="http://schemas.microsoft.com/office/drawing/2014/main" id="{C3CCA731-00F6-4745-9775-6E3C68100877}"/>
              </a:ext>
            </a:extLst>
          </p:cNvPr>
          <p:cNvSpPr/>
          <p:nvPr/>
        </p:nvSpPr>
        <p:spPr>
          <a:xfrm>
            <a:off x="10025526" y="3368149"/>
            <a:ext cx="1632178" cy="646331"/>
          </a:xfrm>
          <a:prstGeom prst="rect">
            <a:avLst/>
          </a:prstGeom>
        </p:spPr>
        <p:txBody>
          <a:bodyPr wrap="none">
            <a:spAutoFit/>
          </a:bodyPr>
          <a:lstStyle/>
          <a:p>
            <a:pPr algn="ctr"/>
            <a:r>
              <a:rPr lang="en-IN" sz="3600" u="sng">
                <a:solidFill>
                  <a:srgbClr val="FF0000"/>
                </a:solidFill>
                <a:effectLst>
                  <a:outerShdw blurRad="38100" dist="38100" dir="2700000" algn="tl">
                    <a:srgbClr val="000000">
                      <a:alpha val="43137"/>
                    </a:srgbClr>
                  </a:outerShdw>
                </a:effectLst>
              </a:rPr>
              <a:t>Mode 1</a:t>
            </a:r>
          </a:p>
        </p:txBody>
      </p:sp>
      <p:sp>
        <p:nvSpPr>
          <p:cNvPr id="61" name="Rectangle 60">
            <a:extLst>
              <a:ext uri="{FF2B5EF4-FFF2-40B4-BE49-F238E27FC236}">
                <a16:creationId xmlns:a16="http://schemas.microsoft.com/office/drawing/2014/main" id="{52EB2E80-7D19-4E3F-9192-C03AA0DD21F8}"/>
              </a:ext>
            </a:extLst>
          </p:cNvPr>
          <p:cNvSpPr/>
          <p:nvPr/>
        </p:nvSpPr>
        <p:spPr>
          <a:xfrm>
            <a:off x="5990900" y="4381566"/>
            <a:ext cx="4183453" cy="646331"/>
          </a:xfrm>
          <a:prstGeom prst="rect">
            <a:avLst/>
          </a:prstGeom>
        </p:spPr>
        <p:txBody>
          <a:bodyPr wrap="none">
            <a:spAutoFit/>
          </a:bodyPr>
          <a:lstStyle/>
          <a:p>
            <a:r>
              <a:rPr lang="en-IN"/>
              <a:t>If we want fire alarm after every 5 minutes</a:t>
            </a:r>
          </a:p>
          <a:p>
            <a:r>
              <a:rPr lang="en-IN"/>
              <a:t>Then will use </a:t>
            </a:r>
          </a:p>
        </p:txBody>
      </p:sp>
      <p:sp>
        <p:nvSpPr>
          <p:cNvPr id="62" name="Rectangle 61">
            <a:extLst>
              <a:ext uri="{FF2B5EF4-FFF2-40B4-BE49-F238E27FC236}">
                <a16:creationId xmlns:a16="http://schemas.microsoft.com/office/drawing/2014/main" id="{A79C64B1-80D4-4A46-BB57-913415510C61}"/>
              </a:ext>
            </a:extLst>
          </p:cNvPr>
          <p:cNvSpPr/>
          <p:nvPr/>
        </p:nvSpPr>
        <p:spPr>
          <a:xfrm>
            <a:off x="10061559" y="4160824"/>
            <a:ext cx="1632177" cy="646331"/>
          </a:xfrm>
          <a:prstGeom prst="rect">
            <a:avLst/>
          </a:prstGeom>
        </p:spPr>
        <p:txBody>
          <a:bodyPr wrap="none">
            <a:spAutoFit/>
          </a:bodyPr>
          <a:lstStyle/>
          <a:p>
            <a:pPr algn="ctr"/>
            <a:r>
              <a:rPr lang="en-IN" sz="3600" u="sng">
                <a:solidFill>
                  <a:srgbClr val="FF0000"/>
                </a:solidFill>
                <a:effectLst>
                  <a:outerShdw blurRad="38100" dist="38100" dir="2700000" algn="tl">
                    <a:srgbClr val="000000">
                      <a:alpha val="43137"/>
                    </a:srgbClr>
                  </a:outerShdw>
                </a:effectLst>
              </a:rPr>
              <a:t>Mode 2</a:t>
            </a:r>
          </a:p>
        </p:txBody>
      </p:sp>
      <p:sp>
        <p:nvSpPr>
          <p:cNvPr id="63" name="Rectangle 62">
            <a:extLst>
              <a:ext uri="{FF2B5EF4-FFF2-40B4-BE49-F238E27FC236}">
                <a16:creationId xmlns:a16="http://schemas.microsoft.com/office/drawing/2014/main" id="{E809A660-543B-4E95-BC3B-4347CA9B0EDF}"/>
              </a:ext>
            </a:extLst>
          </p:cNvPr>
          <p:cNvSpPr/>
          <p:nvPr/>
        </p:nvSpPr>
        <p:spPr>
          <a:xfrm>
            <a:off x="5990900" y="5202765"/>
            <a:ext cx="5723555" cy="923330"/>
          </a:xfrm>
          <a:prstGeom prst="rect">
            <a:avLst/>
          </a:prstGeom>
        </p:spPr>
        <p:txBody>
          <a:bodyPr wrap="none">
            <a:spAutoFit/>
          </a:bodyPr>
          <a:lstStyle/>
          <a:p>
            <a:r>
              <a:rPr lang="en-IN"/>
              <a:t>We required two registers one for counting and second for </a:t>
            </a:r>
          </a:p>
          <a:p>
            <a:r>
              <a:rPr lang="en-IN"/>
              <a:t>loading the original count hence mode 2 uses 8 bit counter.</a:t>
            </a:r>
          </a:p>
          <a:p>
            <a:endParaRPr lang="en-IN"/>
          </a:p>
        </p:txBody>
      </p:sp>
      <p:sp>
        <p:nvSpPr>
          <p:cNvPr id="64" name="Rectangle 63">
            <a:extLst>
              <a:ext uri="{FF2B5EF4-FFF2-40B4-BE49-F238E27FC236}">
                <a16:creationId xmlns:a16="http://schemas.microsoft.com/office/drawing/2014/main" id="{35FB16B5-2321-4DED-9B61-185177CEE71D}"/>
              </a:ext>
            </a:extLst>
          </p:cNvPr>
          <p:cNvSpPr/>
          <p:nvPr/>
        </p:nvSpPr>
        <p:spPr>
          <a:xfrm>
            <a:off x="1572154" y="2113477"/>
            <a:ext cx="1412125" cy="707886"/>
          </a:xfrm>
          <a:prstGeom prst="rect">
            <a:avLst/>
          </a:prstGeom>
        </p:spPr>
        <p:txBody>
          <a:bodyPr wrap="square">
            <a:spAutoFit/>
          </a:bodyPr>
          <a:lstStyle/>
          <a:p>
            <a:r>
              <a:rPr lang="en-US" sz="2000" b="1">
                <a:solidFill>
                  <a:srgbClr val="FF0000"/>
                </a:solidFill>
              </a:rPr>
              <a:t>For </a:t>
            </a:r>
          </a:p>
          <a:p>
            <a:r>
              <a:rPr lang="en-US" sz="2000" b="1">
                <a:solidFill>
                  <a:srgbClr val="FF0000"/>
                </a:solidFill>
              </a:rPr>
              <a:t>Counting </a:t>
            </a:r>
          </a:p>
        </p:txBody>
      </p:sp>
      <p:sp>
        <p:nvSpPr>
          <p:cNvPr id="65" name="Rectangle 64">
            <a:extLst>
              <a:ext uri="{FF2B5EF4-FFF2-40B4-BE49-F238E27FC236}">
                <a16:creationId xmlns:a16="http://schemas.microsoft.com/office/drawing/2014/main" id="{BF11B281-408F-48B6-B19A-BBA258B42AED}"/>
              </a:ext>
            </a:extLst>
          </p:cNvPr>
          <p:cNvSpPr/>
          <p:nvPr/>
        </p:nvSpPr>
        <p:spPr>
          <a:xfrm>
            <a:off x="1327461" y="3696302"/>
            <a:ext cx="1412125" cy="707886"/>
          </a:xfrm>
          <a:prstGeom prst="rect">
            <a:avLst/>
          </a:prstGeom>
        </p:spPr>
        <p:txBody>
          <a:bodyPr wrap="square">
            <a:spAutoFit/>
          </a:bodyPr>
          <a:lstStyle/>
          <a:p>
            <a:r>
              <a:rPr lang="en-US" sz="2000" b="1">
                <a:solidFill>
                  <a:srgbClr val="FF0000"/>
                </a:solidFill>
              </a:rPr>
              <a:t>For </a:t>
            </a:r>
          </a:p>
          <a:p>
            <a:r>
              <a:rPr lang="en-US" sz="2000" b="1">
                <a:solidFill>
                  <a:srgbClr val="FF0000"/>
                </a:solidFill>
              </a:rPr>
              <a:t>Loading  </a:t>
            </a:r>
          </a:p>
        </p:txBody>
      </p:sp>
    </p:spTree>
    <p:extLst>
      <p:ext uri="{BB962C8B-B14F-4D97-AF65-F5344CB8AC3E}">
        <p14:creationId xmlns:p14="http://schemas.microsoft.com/office/powerpoint/2010/main" val="3883798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fade">
                                      <p:cBhvr>
                                        <p:cTn id="22" dur="500"/>
                                        <p:tgtEl>
                                          <p:spTgt spid="6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fade">
                                      <p:cBhvr>
                                        <p:cTn id="27" dur="500"/>
                                        <p:tgtEl>
                                          <p:spTgt spid="6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fade">
                                      <p:cBhvr>
                                        <p:cTn id="32" dur="500"/>
                                        <p:tgtEl>
                                          <p:spTgt spid="6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fade">
                                      <p:cBhvr>
                                        <p:cTn id="37" dur="500"/>
                                        <p:tgtEl>
                                          <p:spTgt spid="6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4"/>
                                        </p:tgtEl>
                                        <p:attrNameLst>
                                          <p:attrName>style.visibility</p:attrName>
                                        </p:attrNameLst>
                                      </p:cBhvr>
                                      <p:to>
                                        <p:strVal val="visible"/>
                                      </p:to>
                                    </p:set>
                                    <p:animEffect transition="in" filter="fade">
                                      <p:cBhvr>
                                        <p:cTn id="42" dur="500"/>
                                        <p:tgtEl>
                                          <p:spTgt spid="6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5"/>
                                        </p:tgtEl>
                                        <p:attrNameLst>
                                          <p:attrName>style.visibility</p:attrName>
                                        </p:attrNameLst>
                                      </p:cBhvr>
                                      <p:to>
                                        <p:strVal val="visible"/>
                                      </p:to>
                                    </p:set>
                                    <p:animEffect transition="in" filter="fade">
                                      <p:cBhvr>
                                        <p:cTn id="4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8" grpId="0"/>
      <p:bldP spid="60" grpId="0"/>
      <p:bldP spid="61" grpId="0"/>
      <p:bldP spid="62" grpId="0"/>
      <p:bldP spid="63" grpId="0"/>
      <p:bldP spid="64" grpId="0"/>
      <p:bldP spid="6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081295-540F-491B-A690-884B1141D064}"/>
              </a:ext>
            </a:extLst>
          </p:cNvPr>
          <p:cNvSpPr/>
          <p:nvPr/>
        </p:nvSpPr>
        <p:spPr>
          <a:xfrm>
            <a:off x="227317" y="131891"/>
            <a:ext cx="1997342" cy="646331"/>
          </a:xfrm>
          <a:prstGeom prst="rect">
            <a:avLst/>
          </a:prstGeom>
        </p:spPr>
        <p:txBody>
          <a:bodyPr wrap="none">
            <a:spAutoFit/>
          </a:bodyPr>
          <a:lstStyle/>
          <a:p>
            <a:pPr algn="ctr"/>
            <a:r>
              <a:rPr lang="en-IN" sz="3600" u="sng">
                <a:solidFill>
                  <a:srgbClr val="FF0000"/>
                </a:solidFill>
                <a:effectLst>
                  <a:outerShdw blurRad="38100" dist="38100" dir="2700000" algn="tl">
                    <a:srgbClr val="000000">
                      <a:alpha val="43137"/>
                    </a:srgbClr>
                  </a:outerShdw>
                </a:effectLst>
              </a:rPr>
              <a:t>Example :</a:t>
            </a:r>
          </a:p>
        </p:txBody>
      </p:sp>
      <p:grpSp>
        <p:nvGrpSpPr>
          <p:cNvPr id="36" name="Group 35">
            <a:extLst>
              <a:ext uri="{FF2B5EF4-FFF2-40B4-BE49-F238E27FC236}">
                <a16:creationId xmlns:a16="http://schemas.microsoft.com/office/drawing/2014/main" id="{FDE6B63B-9343-4EB3-8C1A-8ABA291A1661}"/>
              </a:ext>
            </a:extLst>
          </p:cNvPr>
          <p:cNvGrpSpPr/>
          <p:nvPr/>
        </p:nvGrpSpPr>
        <p:grpSpPr>
          <a:xfrm>
            <a:off x="307320" y="1167565"/>
            <a:ext cx="7364699" cy="3808687"/>
            <a:chOff x="927431" y="1009910"/>
            <a:chExt cx="7364699" cy="3808687"/>
          </a:xfrm>
        </p:grpSpPr>
        <p:grpSp>
          <p:nvGrpSpPr>
            <p:cNvPr id="5" name="Group 4">
              <a:extLst>
                <a:ext uri="{FF2B5EF4-FFF2-40B4-BE49-F238E27FC236}">
                  <a16:creationId xmlns:a16="http://schemas.microsoft.com/office/drawing/2014/main" id="{2581BF40-2CD4-4B36-9834-87FE84BF6033}"/>
                </a:ext>
              </a:extLst>
            </p:cNvPr>
            <p:cNvGrpSpPr/>
            <p:nvPr/>
          </p:nvGrpSpPr>
          <p:grpSpPr>
            <a:xfrm>
              <a:off x="927431" y="1009910"/>
              <a:ext cx="7364699" cy="3808687"/>
              <a:chOff x="275790" y="2043872"/>
              <a:chExt cx="7364699" cy="3808687"/>
            </a:xfrm>
          </p:grpSpPr>
          <p:sp>
            <p:nvSpPr>
              <p:cNvPr id="6" name="Rectangle 5">
                <a:extLst>
                  <a:ext uri="{FF2B5EF4-FFF2-40B4-BE49-F238E27FC236}">
                    <a16:creationId xmlns:a16="http://schemas.microsoft.com/office/drawing/2014/main" id="{70FE3A11-A2ED-4267-9D5F-56BFA101FFFB}"/>
                  </a:ext>
                </a:extLst>
              </p:cNvPr>
              <p:cNvSpPr/>
              <p:nvPr/>
            </p:nvSpPr>
            <p:spPr>
              <a:xfrm>
                <a:off x="2339337" y="2693755"/>
                <a:ext cx="1012651" cy="94988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tx1"/>
                    </a:solidFill>
                  </a:rPr>
                  <a:t>TLx</a:t>
                </a:r>
              </a:p>
            </p:txBody>
          </p:sp>
          <p:sp>
            <p:nvSpPr>
              <p:cNvPr id="7" name="Rectangle 6">
                <a:extLst>
                  <a:ext uri="{FF2B5EF4-FFF2-40B4-BE49-F238E27FC236}">
                    <a16:creationId xmlns:a16="http://schemas.microsoft.com/office/drawing/2014/main" id="{24FA3ED1-3CCA-46B9-8838-0FB2241BDADD}"/>
                  </a:ext>
                </a:extLst>
              </p:cNvPr>
              <p:cNvSpPr/>
              <p:nvPr/>
            </p:nvSpPr>
            <p:spPr>
              <a:xfrm>
                <a:off x="4821202" y="2730013"/>
                <a:ext cx="935822" cy="75963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tx1"/>
                    </a:solidFill>
                  </a:rPr>
                  <a:t>TFx</a:t>
                </a:r>
              </a:p>
            </p:txBody>
          </p:sp>
          <p:sp>
            <p:nvSpPr>
              <p:cNvPr id="8" name="Rectangle 7">
                <a:extLst>
                  <a:ext uri="{FF2B5EF4-FFF2-40B4-BE49-F238E27FC236}">
                    <a16:creationId xmlns:a16="http://schemas.microsoft.com/office/drawing/2014/main" id="{35BCCF29-CBF0-4FC0-8182-2C441837F6D8}"/>
                  </a:ext>
                </a:extLst>
              </p:cNvPr>
              <p:cNvSpPr/>
              <p:nvPr/>
            </p:nvSpPr>
            <p:spPr>
              <a:xfrm>
                <a:off x="2339336" y="4792512"/>
                <a:ext cx="1149674" cy="10131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tx1"/>
                    </a:solidFill>
                  </a:rPr>
                  <a:t>THx</a:t>
                </a:r>
              </a:p>
            </p:txBody>
          </p:sp>
          <p:cxnSp>
            <p:nvCxnSpPr>
              <p:cNvPr id="9" name="Straight Arrow Connector 8">
                <a:extLst>
                  <a:ext uri="{FF2B5EF4-FFF2-40B4-BE49-F238E27FC236}">
                    <a16:creationId xmlns:a16="http://schemas.microsoft.com/office/drawing/2014/main" id="{F78FFA03-126B-40BE-981B-358ADC66CBB3}"/>
                  </a:ext>
                </a:extLst>
              </p:cNvPr>
              <p:cNvCxnSpPr>
                <a:cxnSpLocks/>
              </p:cNvCxnSpPr>
              <p:nvPr/>
            </p:nvCxnSpPr>
            <p:spPr>
              <a:xfrm flipV="1">
                <a:off x="5756735" y="3073571"/>
                <a:ext cx="1019347" cy="82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2869214E-7E79-4FEA-B013-A76C0365AD4A}"/>
                  </a:ext>
                </a:extLst>
              </p:cNvPr>
              <p:cNvGrpSpPr/>
              <p:nvPr/>
            </p:nvGrpSpPr>
            <p:grpSpPr>
              <a:xfrm>
                <a:off x="2582505" y="4027805"/>
                <a:ext cx="449486" cy="759629"/>
                <a:chOff x="9861344" y="805851"/>
                <a:chExt cx="290149" cy="456462"/>
              </a:xfrm>
            </p:grpSpPr>
            <p:sp>
              <p:nvSpPr>
                <p:cNvPr id="32" name="Up Arrow 111">
                  <a:extLst>
                    <a:ext uri="{FF2B5EF4-FFF2-40B4-BE49-F238E27FC236}">
                      <a16:creationId xmlns:a16="http://schemas.microsoft.com/office/drawing/2014/main" id="{EACACD09-0A4F-4075-A2FB-86E424E4A931}"/>
                    </a:ext>
                  </a:extLst>
                </p:cNvPr>
                <p:cNvSpPr/>
                <p:nvPr/>
              </p:nvSpPr>
              <p:spPr>
                <a:xfrm>
                  <a:off x="9949543" y="929758"/>
                  <a:ext cx="118630" cy="332555"/>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Isosceles Triangle 32">
                  <a:extLst>
                    <a:ext uri="{FF2B5EF4-FFF2-40B4-BE49-F238E27FC236}">
                      <a16:creationId xmlns:a16="http://schemas.microsoft.com/office/drawing/2014/main" id="{F1A7E30E-21EB-421F-B117-FF8D1137448D}"/>
                    </a:ext>
                  </a:extLst>
                </p:cNvPr>
                <p:cNvSpPr/>
                <p:nvPr/>
              </p:nvSpPr>
              <p:spPr>
                <a:xfrm>
                  <a:off x="9861344" y="805851"/>
                  <a:ext cx="290149" cy="18487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Arrow Connector 10">
                <a:extLst>
                  <a:ext uri="{FF2B5EF4-FFF2-40B4-BE49-F238E27FC236}">
                    <a16:creationId xmlns:a16="http://schemas.microsoft.com/office/drawing/2014/main" id="{96B37D25-546D-4D7C-B3C2-90F517E02E23}"/>
                  </a:ext>
                </a:extLst>
              </p:cNvPr>
              <p:cNvCxnSpPr>
                <a:cxnSpLocks/>
              </p:cNvCxnSpPr>
              <p:nvPr/>
            </p:nvCxnSpPr>
            <p:spPr>
              <a:xfrm>
                <a:off x="4086595" y="3072704"/>
                <a:ext cx="0" cy="11521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9907C26-847B-4AC7-B44C-0F4B5F77A99F}"/>
                  </a:ext>
                </a:extLst>
              </p:cNvPr>
              <p:cNvCxnSpPr>
                <a:cxnSpLocks/>
              </p:cNvCxnSpPr>
              <p:nvPr/>
            </p:nvCxnSpPr>
            <p:spPr>
              <a:xfrm flipH="1">
                <a:off x="3031993" y="4224844"/>
                <a:ext cx="1054602" cy="916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60262B4-2F1D-4C4B-8E13-C83592B83986}"/>
                  </a:ext>
                </a:extLst>
              </p:cNvPr>
              <p:cNvCxnSpPr>
                <a:cxnSpLocks/>
                <a:stCxn id="6" idx="2"/>
                <a:endCxn id="33" idx="3"/>
              </p:cNvCxnSpPr>
              <p:nvPr/>
            </p:nvCxnSpPr>
            <p:spPr>
              <a:xfrm flipH="1">
                <a:off x="2807248" y="3643642"/>
                <a:ext cx="38415" cy="6918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BC6FBF6-6982-4D63-B5E3-ECFAD324A88F}"/>
                  </a:ext>
                </a:extLst>
              </p:cNvPr>
              <p:cNvCxnSpPr>
                <a:cxnSpLocks/>
              </p:cNvCxnSpPr>
              <p:nvPr/>
            </p:nvCxnSpPr>
            <p:spPr>
              <a:xfrm flipV="1">
                <a:off x="3307375" y="3062226"/>
                <a:ext cx="1513827" cy="2095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0C9AC0A-7B93-43CF-89C4-EFDB641ACF33}"/>
                  </a:ext>
                </a:extLst>
              </p:cNvPr>
              <p:cNvCxnSpPr>
                <a:cxnSpLocks/>
              </p:cNvCxnSpPr>
              <p:nvPr/>
            </p:nvCxnSpPr>
            <p:spPr>
              <a:xfrm>
                <a:off x="1896346" y="3062226"/>
                <a:ext cx="442991" cy="113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28BF9D9-6030-4935-B26B-D22AD5F776C4}"/>
                  </a:ext>
                </a:extLst>
              </p:cNvPr>
              <p:cNvSpPr/>
              <p:nvPr/>
            </p:nvSpPr>
            <p:spPr>
              <a:xfrm>
                <a:off x="2251618" y="3277841"/>
                <a:ext cx="1149674" cy="400110"/>
              </a:xfrm>
              <a:prstGeom prst="rect">
                <a:avLst/>
              </a:prstGeom>
            </p:spPr>
            <p:txBody>
              <a:bodyPr wrap="square">
                <a:spAutoFit/>
              </a:bodyPr>
              <a:lstStyle/>
              <a:p>
                <a:pPr algn="ctr"/>
                <a:r>
                  <a:rPr lang="en-IN" sz="2000">
                    <a:solidFill>
                      <a:srgbClr val="FF0000"/>
                    </a:solidFill>
                  </a:rPr>
                  <a:t>08 bits</a:t>
                </a:r>
              </a:p>
            </p:txBody>
          </p:sp>
          <p:sp>
            <p:nvSpPr>
              <p:cNvPr id="17" name="Rectangle 16">
                <a:extLst>
                  <a:ext uri="{FF2B5EF4-FFF2-40B4-BE49-F238E27FC236}">
                    <a16:creationId xmlns:a16="http://schemas.microsoft.com/office/drawing/2014/main" id="{7A117963-0263-42B0-B2F4-C36A014E9BF8}"/>
                  </a:ext>
                </a:extLst>
              </p:cNvPr>
              <p:cNvSpPr/>
              <p:nvPr/>
            </p:nvSpPr>
            <p:spPr>
              <a:xfrm>
                <a:off x="2339336" y="5452449"/>
                <a:ext cx="1149674" cy="400110"/>
              </a:xfrm>
              <a:prstGeom prst="rect">
                <a:avLst/>
              </a:prstGeom>
            </p:spPr>
            <p:txBody>
              <a:bodyPr wrap="square">
                <a:spAutoFit/>
              </a:bodyPr>
              <a:lstStyle/>
              <a:p>
                <a:pPr algn="ctr"/>
                <a:r>
                  <a:rPr lang="en-IN" sz="2000">
                    <a:solidFill>
                      <a:srgbClr val="FF0000"/>
                    </a:solidFill>
                  </a:rPr>
                  <a:t>08 bits</a:t>
                </a:r>
              </a:p>
            </p:txBody>
          </p:sp>
          <p:sp>
            <p:nvSpPr>
              <p:cNvPr id="18" name="Rectangle 17">
                <a:extLst>
                  <a:ext uri="{FF2B5EF4-FFF2-40B4-BE49-F238E27FC236}">
                    <a16:creationId xmlns:a16="http://schemas.microsoft.com/office/drawing/2014/main" id="{28D87C40-C0DE-4BD2-98C3-1F927E45B29F}"/>
                  </a:ext>
                </a:extLst>
              </p:cNvPr>
              <p:cNvSpPr/>
              <p:nvPr/>
            </p:nvSpPr>
            <p:spPr>
              <a:xfrm>
                <a:off x="6228364" y="3313951"/>
                <a:ext cx="1412125" cy="400110"/>
              </a:xfrm>
              <a:prstGeom prst="rect">
                <a:avLst/>
              </a:prstGeom>
            </p:spPr>
            <p:txBody>
              <a:bodyPr wrap="square">
                <a:spAutoFit/>
              </a:bodyPr>
              <a:lstStyle/>
              <a:p>
                <a:r>
                  <a:rPr lang="en-US" sz="2000" b="1">
                    <a:solidFill>
                      <a:srgbClr val="FF0000"/>
                    </a:solidFill>
                  </a:rPr>
                  <a:t>Interrupt</a:t>
                </a:r>
              </a:p>
            </p:txBody>
          </p:sp>
          <p:sp>
            <p:nvSpPr>
              <p:cNvPr id="19" name="Rectangle 18">
                <a:extLst>
                  <a:ext uri="{FF2B5EF4-FFF2-40B4-BE49-F238E27FC236}">
                    <a16:creationId xmlns:a16="http://schemas.microsoft.com/office/drawing/2014/main" id="{C32D980A-ADA3-4855-9F93-590CA754596F}"/>
                  </a:ext>
                </a:extLst>
              </p:cNvPr>
              <p:cNvSpPr/>
              <p:nvPr/>
            </p:nvSpPr>
            <p:spPr>
              <a:xfrm>
                <a:off x="4191968" y="4024789"/>
                <a:ext cx="1412125" cy="707886"/>
              </a:xfrm>
              <a:prstGeom prst="rect">
                <a:avLst/>
              </a:prstGeom>
            </p:spPr>
            <p:txBody>
              <a:bodyPr wrap="square">
                <a:spAutoFit/>
              </a:bodyPr>
              <a:lstStyle/>
              <a:p>
                <a:r>
                  <a:rPr lang="en-US" sz="2000" b="1">
                    <a:solidFill>
                      <a:srgbClr val="FF0000"/>
                    </a:solidFill>
                  </a:rPr>
                  <a:t>Enable reloaded</a:t>
                </a:r>
              </a:p>
            </p:txBody>
          </p:sp>
          <p:sp>
            <p:nvSpPr>
              <p:cNvPr id="20" name="Rectangle 19">
                <a:extLst>
                  <a:ext uri="{FF2B5EF4-FFF2-40B4-BE49-F238E27FC236}">
                    <a16:creationId xmlns:a16="http://schemas.microsoft.com/office/drawing/2014/main" id="{97328D18-842C-461B-BED1-C04ACE297D16}"/>
                  </a:ext>
                </a:extLst>
              </p:cNvPr>
              <p:cNvSpPr/>
              <p:nvPr/>
            </p:nvSpPr>
            <p:spPr>
              <a:xfrm>
                <a:off x="322743" y="2043872"/>
                <a:ext cx="1632177" cy="584775"/>
              </a:xfrm>
              <a:prstGeom prst="rect">
                <a:avLst/>
              </a:prstGeom>
            </p:spPr>
            <p:txBody>
              <a:bodyPr wrap="square">
                <a:spAutoFit/>
              </a:bodyPr>
              <a:lstStyle/>
              <a:p>
                <a:r>
                  <a:rPr lang="en-US" sz="1600" b="1"/>
                  <a:t>Clock</a:t>
                </a:r>
              </a:p>
              <a:p>
                <a:r>
                  <a:rPr lang="en-US" sz="1600" b="1"/>
                  <a:t>From input stage</a:t>
                </a:r>
              </a:p>
            </p:txBody>
          </p:sp>
          <p:grpSp>
            <p:nvGrpSpPr>
              <p:cNvPr id="21" name="Group 20">
                <a:extLst>
                  <a:ext uri="{FF2B5EF4-FFF2-40B4-BE49-F238E27FC236}">
                    <a16:creationId xmlns:a16="http://schemas.microsoft.com/office/drawing/2014/main" id="{AE33A138-A843-4A23-AACC-5262695FDE76}"/>
                  </a:ext>
                </a:extLst>
              </p:cNvPr>
              <p:cNvGrpSpPr/>
              <p:nvPr/>
            </p:nvGrpSpPr>
            <p:grpSpPr>
              <a:xfrm>
                <a:off x="275790" y="2720640"/>
                <a:ext cx="1641576" cy="341586"/>
                <a:chOff x="4361792" y="5365531"/>
                <a:chExt cx="1641576" cy="341586"/>
              </a:xfrm>
            </p:grpSpPr>
            <p:cxnSp>
              <p:nvCxnSpPr>
                <p:cNvPr id="22" name="Straight Connector 21">
                  <a:extLst>
                    <a:ext uri="{FF2B5EF4-FFF2-40B4-BE49-F238E27FC236}">
                      <a16:creationId xmlns:a16="http://schemas.microsoft.com/office/drawing/2014/main" id="{7EEFA260-28C7-4CE8-BC8F-86DAACB12411}"/>
                    </a:ext>
                  </a:extLst>
                </p:cNvPr>
                <p:cNvCxnSpPr/>
                <p:nvPr/>
              </p:nvCxnSpPr>
              <p:spPr>
                <a:xfrm>
                  <a:off x="4361792" y="5707117"/>
                  <a:ext cx="3121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098A3E1-1E57-46CF-8C5A-18A5C8F60C50}"/>
                    </a:ext>
                  </a:extLst>
                </p:cNvPr>
                <p:cNvCxnSpPr>
                  <a:cxnSpLocks/>
                </p:cNvCxnSpPr>
                <p:nvPr/>
              </p:nvCxnSpPr>
              <p:spPr>
                <a:xfrm>
                  <a:off x="4673947" y="5365531"/>
                  <a:ext cx="0" cy="341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467F07F-1532-438D-A3B3-A207C24146EE}"/>
                    </a:ext>
                  </a:extLst>
                </p:cNvPr>
                <p:cNvCxnSpPr/>
                <p:nvPr/>
              </p:nvCxnSpPr>
              <p:spPr>
                <a:xfrm>
                  <a:off x="4673947" y="5365531"/>
                  <a:ext cx="3121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919F2FE-53B7-41D5-8150-3DE97949D0B0}"/>
                    </a:ext>
                  </a:extLst>
                </p:cNvPr>
                <p:cNvCxnSpPr>
                  <a:cxnSpLocks/>
                </p:cNvCxnSpPr>
                <p:nvPr/>
              </p:nvCxnSpPr>
              <p:spPr>
                <a:xfrm>
                  <a:off x="4998712" y="5365531"/>
                  <a:ext cx="0" cy="341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D9860A2-2B71-4C63-999D-9F325E74C376}"/>
                    </a:ext>
                  </a:extLst>
                </p:cNvPr>
                <p:cNvCxnSpPr/>
                <p:nvPr/>
              </p:nvCxnSpPr>
              <p:spPr>
                <a:xfrm>
                  <a:off x="5005482" y="5701862"/>
                  <a:ext cx="3121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0FFD456-DEE4-4532-8EE8-4AE5E31E6AD5}"/>
                    </a:ext>
                  </a:extLst>
                </p:cNvPr>
                <p:cNvCxnSpPr/>
                <p:nvPr/>
              </p:nvCxnSpPr>
              <p:spPr>
                <a:xfrm>
                  <a:off x="5005483" y="5707117"/>
                  <a:ext cx="3121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3B93007-C3B5-4631-B953-3EDB2357B6BF}"/>
                    </a:ext>
                  </a:extLst>
                </p:cNvPr>
                <p:cNvCxnSpPr>
                  <a:cxnSpLocks/>
                </p:cNvCxnSpPr>
                <p:nvPr/>
              </p:nvCxnSpPr>
              <p:spPr>
                <a:xfrm>
                  <a:off x="5338658" y="5365531"/>
                  <a:ext cx="0" cy="341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4E94B8-44F6-4F1C-B8B0-0A151C3545FA}"/>
                    </a:ext>
                  </a:extLst>
                </p:cNvPr>
                <p:cNvCxnSpPr/>
                <p:nvPr/>
              </p:nvCxnSpPr>
              <p:spPr>
                <a:xfrm>
                  <a:off x="5338658" y="5365531"/>
                  <a:ext cx="3121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99847C-0D6D-446F-B651-096CB98E6BB3}"/>
                    </a:ext>
                  </a:extLst>
                </p:cNvPr>
                <p:cNvCxnSpPr>
                  <a:cxnSpLocks/>
                </p:cNvCxnSpPr>
                <p:nvPr/>
              </p:nvCxnSpPr>
              <p:spPr>
                <a:xfrm>
                  <a:off x="5663423" y="5365531"/>
                  <a:ext cx="0" cy="341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934109E-134D-4152-817E-B5DA82EB9FDF}"/>
                    </a:ext>
                  </a:extLst>
                </p:cNvPr>
                <p:cNvCxnSpPr/>
                <p:nvPr/>
              </p:nvCxnSpPr>
              <p:spPr>
                <a:xfrm>
                  <a:off x="5691213" y="5701862"/>
                  <a:ext cx="3121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4" name="Rectangle 33">
              <a:extLst>
                <a:ext uri="{FF2B5EF4-FFF2-40B4-BE49-F238E27FC236}">
                  <a16:creationId xmlns:a16="http://schemas.microsoft.com/office/drawing/2014/main" id="{D1EEB069-F4D3-4CF9-9DC3-5D385CCBF538}"/>
                </a:ext>
              </a:extLst>
            </p:cNvPr>
            <p:cNvSpPr/>
            <p:nvPr/>
          </p:nvSpPr>
          <p:spPr>
            <a:xfrm>
              <a:off x="2066140" y="2208070"/>
              <a:ext cx="1412125" cy="707886"/>
            </a:xfrm>
            <a:prstGeom prst="rect">
              <a:avLst/>
            </a:prstGeom>
          </p:spPr>
          <p:txBody>
            <a:bodyPr wrap="square">
              <a:spAutoFit/>
            </a:bodyPr>
            <a:lstStyle/>
            <a:p>
              <a:r>
                <a:rPr lang="en-US" sz="2000" b="1">
                  <a:solidFill>
                    <a:srgbClr val="FF0000"/>
                  </a:solidFill>
                </a:rPr>
                <a:t>For </a:t>
              </a:r>
            </a:p>
            <a:p>
              <a:r>
                <a:rPr lang="en-US" sz="2000" b="1">
                  <a:solidFill>
                    <a:srgbClr val="FF0000"/>
                  </a:solidFill>
                </a:rPr>
                <a:t>Counting </a:t>
              </a:r>
            </a:p>
          </p:txBody>
        </p:sp>
        <p:sp>
          <p:nvSpPr>
            <p:cNvPr id="35" name="Rectangle 34">
              <a:extLst>
                <a:ext uri="{FF2B5EF4-FFF2-40B4-BE49-F238E27FC236}">
                  <a16:creationId xmlns:a16="http://schemas.microsoft.com/office/drawing/2014/main" id="{36AC90DB-92D3-4D4B-9A77-0D036BC8A18F}"/>
                </a:ext>
              </a:extLst>
            </p:cNvPr>
            <p:cNvSpPr/>
            <p:nvPr/>
          </p:nvSpPr>
          <p:spPr>
            <a:xfrm>
              <a:off x="1821447" y="3790895"/>
              <a:ext cx="1412125" cy="707886"/>
            </a:xfrm>
            <a:prstGeom prst="rect">
              <a:avLst/>
            </a:prstGeom>
          </p:spPr>
          <p:txBody>
            <a:bodyPr wrap="square">
              <a:spAutoFit/>
            </a:bodyPr>
            <a:lstStyle/>
            <a:p>
              <a:r>
                <a:rPr lang="en-US" sz="2000" b="1">
                  <a:solidFill>
                    <a:srgbClr val="FF0000"/>
                  </a:solidFill>
                </a:rPr>
                <a:t>For </a:t>
              </a:r>
            </a:p>
            <a:p>
              <a:r>
                <a:rPr lang="en-US" sz="2000" b="1">
                  <a:solidFill>
                    <a:srgbClr val="FF0000"/>
                  </a:solidFill>
                </a:rPr>
                <a:t>Loading  </a:t>
              </a:r>
            </a:p>
          </p:txBody>
        </p:sp>
      </p:grpSp>
      <p:sp>
        <p:nvSpPr>
          <p:cNvPr id="37" name="Rectangle 36">
            <a:extLst>
              <a:ext uri="{FF2B5EF4-FFF2-40B4-BE49-F238E27FC236}">
                <a16:creationId xmlns:a16="http://schemas.microsoft.com/office/drawing/2014/main" id="{5440B6CD-4578-458E-A945-4CB04914445B}"/>
              </a:ext>
            </a:extLst>
          </p:cNvPr>
          <p:cNvSpPr/>
          <p:nvPr/>
        </p:nvSpPr>
        <p:spPr>
          <a:xfrm>
            <a:off x="6965956" y="280901"/>
            <a:ext cx="3558154" cy="646331"/>
          </a:xfrm>
          <a:prstGeom prst="rect">
            <a:avLst/>
          </a:prstGeom>
        </p:spPr>
        <p:txBody>
          <a:bodyPr wrap="none">
            <a:spAutoFit/>
          </a:bodyPr>
          <a:lstStyle/>
          <a:p>
            <a:r>
              <a:rPr lang="en-IN"/>
              <a:t>If count value is 35 then in both reg </a:t>
            </a:r>
          </a:p>
          <a:p>
            <a:r>
              <a:rPr lang="en-IN"/>
              <a:t>TLx &amp; THx  35 is loaded.</a:t>
            </a:r>
          </a:p>
        </p:txBody>
      </p:sp>
      <p:sp>
        <p:nvSpPr>
          <p:cNvPr id="41" name="Rectangle 40">
            <a:extLst>
              <a:ext uri="{FF2B5EF4-FFF2-40B4-BE49-F238E27FC236}">
                <a16:creationId xmlns:a16="http://schemas.microsoft.com/office/drawing/2014/main" id="{6C031A25-4E4C-42DA-91AA-0A348421BBD4}"/>
              </a:ext>
            </a:extLst>
          </p:cNvPr>
          <p:cNvSpPr/>
          <p:nvPr/>
        </p:nvSpPr>
        <p:spPr>
          <a:xfrm>
            <a:off x="2700734" y="1312223"/>
            <a:ext cx="638171" cy="461665"/>
          </a:xfrm>
          <a:prstGeom prst="rect">
            <a:avLst/>
          </a:prstGeom>
        </p:spPr>
        <p:txBody>
          <a:bodyPr wrap="square">
            <a:spAutoFit/>
          </a:bodyPr>
          <a:lstStyle/>
          <a:p>
            <a:r>
              <a:rPr lang="en-IN" sz="2400" b="1">
                <a:solidFill>
                  <a:srgbClr val="FF0000"/>
                </a:solidFill>
              </a:rPr>
              <a:t>35</a:t>
            </a:r>
            <a:endParaRPr lang="en-IN" sz="2400">
              <a:solidFill>
                <a:srgbClr val="FF0000"/>
              </a:solidFill>
            </a:endParaRPr>
          </a:p>
        </p:txBody>
      </p:sp>
      <p:sp>
        <p:nvSpPr>
          <p:cNvPr id="42" name="Rectangle 41">
            <a:extLst>
              <a:ext uri="{FF2B5EF4-FFF2-40B4-BE49-F238E27FC236}">
                <a16:creationId xmlns:a16="http://schemas.microsoft.com/office/drawing/2014/main" id="{B34985C0-039B-4749-B4FF-8DDDAC6B83A7}"/>
              </a:ext>
            </a:extLst>
          </p:cNvPr>
          <p:cNvSpPr/>
          <p:nvPr/>
        </p:nvSpPr>
        <p:spPr>
          <a:xfrm>
            <a:off x="2664729" y="5083673"/>
            <a:ext cx="638171" cy="461665"/>
          </a:xfrm>
          <a:prstGeom prst="rect">
            <a:avLst/>
          </a:prstGeom>
        </p:spPr>
        <p:txBody>
          <a:bodyPr wrap="square">
            <a:spAutoFit/>
          </a:bodyPr>
          <a:lstStyle/>
          <a:p>
            <a:r>
              <a:rPr lang="en-IN" sz="2400" b="1">
                <a:solidFill>
                  <a:srgbClr val="FF0000"/>
                </a:solidFill>
              </a:rPr>
              <a:t>35</a:t>
            </a:r>
            <a:endParaRPr lang="en-IN" sz="2400">
              <a:solidFill>
                <a:srgbClr val="FF0000"/>
              </a:solidFill>
            </a:endParaRPr>
          </a:p>
        </p:txBody>
      </p:sp>
      <p:sp>
        <p:nvSpPr>
          <p:cNvPr id="43" name="Rectangle 42">
            <a:extLst>
              <a:ext uri="{FF2B5EF4-FFF2-40B4-BE49-F238E27FC236}">
                <a16:creationId xmlns:a16="http://schemas.microsoft.com/office/drawing/2014/main" id="{9F407C24-CFD7-4A1B-A168-F851F812070B}"/>
              </a:ext>
            </a:extLst>
          </p:cNvPr>
          <p:cNvSpPr/>
          <p:nvPr/>
        </p:nvSpPr>
        <p:spPr>
          <a:xfrm>
            <a:off x="7495226" y="1312223"/>
            <a:ext cx="4647426" cy="923330"/>
          </a:xfrm>
          <a:prstGeom prst="rect">
            <a:avLst/>
          </a:prstGeom>
        </p:spPr>
        <p:txBody>
          <a:bodyPr wrap="none">
            <a:spAutoFit/>
          </a:bodyPr>
          <a:lstStyle/>
          <a:p>
            <a:r>
              <a:rPr lang="en-IN"/>
              <a:t>When TLx overflow it will send 1 to TFx and </a:t>
            </a:r>
          </a:p>
          <a:p>
            <a:r>
              <a:rPr lang="en-IN"/>
              <a:t>Buffer which will enable the buffer and original </a:t>
            </a:r>
          </a:p>
          <a:p>
            <a:r>
              <a:rPr lang="en-IN"/>
              <a:t>count loaded again </a:t>
            </a:r>
          </a:p>
        </p:txBody>
      </p:sp>
      <p:sp>
        <p:nvSpPr>
          <p:cNvPr id="44" name="Rectangle 43">
            <a:extLst>
              <a:ext uri="{FF2B5EF4-FFF2-40B4-BE49-F238E27FC236}">
                <a16:creationId xmlns:a16="http://schemas.microsoft.com/office/drawing/2014/main" id="{8EFAAA9E-1ED8-4293-A9E2-E48326C5AAF1}"/>
              </a:ext>
            </a:extLst>
          </p:cNvPr>
          <p:cNvSpPr/>
          <p:nvPr/>
        </p:nvSpPr>
        <p:spPr>
          <a:xfrm>
            <a:off x="4452631" y="2139924"/>
            <a:ext cx="343637" cy="461665"/>
          </a:xfrm>
          <a:prstGeom prst="rect">
            <a:avLst/>
          </a:prstGeom>
        </p:spPr>
        <p:txBody>
          <a:bodyPr wrap="square">
            <a:spAutoFit/>
          </a:bodyPr>
          <a:lstStyle/>
          <a:p>
            <a:r>
              <a:rPr lang="en-IN" sz="2400" b="1">
                <a:solidFill>
                  <a:srgbClr val="FF0000"/>
                </a:solidFill>
              </a:rPr>
              <a:t>1</a:t>
            </a:r>
            <a:endParaRPr lang="en-IN" sz="2400">
              <a:solidFill>
                <a:srgbClr val="FF0000"/>
              </a:solidFill>
            </a:endParaRPr>
          </a:p>
        </p:txBody>
      </p:sp>
      <p:sp>
        <p:nvSpPr>
          <p:cNvPr id="45" name="Rectangle 44">
            <a:extLst>
              <a:ext uri="{FF2B5EF4-FFF2-40B4-BE49-F238E27FC236}">
                <a16:creationId xmlns:a16="http://schemas.microsoft.com/office/drawing/2014/main" id="{307B0586-29A8-44F9-AEAB-C37681D1835E}"/>
              </a:ext>
            </a:extLst>
          </p:cNvPr>
          <p:cNvSpPr/>
          <p:nvPr/>
        </p:nvSpPr>
        <p:spPr>
          <a:xfrm>
            <a:off x="5130848" y="1392041"/>
            <a:ext cx="343637" cy="461665"/>
          </a:xfrm>
          <a:prstGeom prst="rect">
            <a:avLst/>
          </a:prstGeom>
        </p:spPr>
        <p:txBody>
          <a:bodyPr wrap="square">
            <a:spAutoFit/>
          </a:bodyPr>
          <a:lstStyle/>
          <a:p>
            <a:r>
              <a:rPr lang="en-IN" sz="2400" b="1">
                <a:solidFill>
                  <a:srgbClr val="FF0000"/>
                </a:solidFill>
              </a:rPr>
              <a:t>1</a:t>
            </a:r>
            <a:endParaRPr lang="en-IN" sz="2400">
              <a:solidFill>
                <a:srgbClr val="FF0000"/>
              </a:solidFill>
            </a:endParaRPr>
          </a:p>
        </p:txBody>
      </p:sp>
      <p:sp>
        <p:nvSpPr>
          <p:cNvPr id="46" name="Rectangle 45">
            <a:extLst>
              <a:ext uri="{FF2B5EF4-FFF2-40B4-BE49-F238E27FC236}">
                <a16:creationId xmlns:a16="http://schemas.microsoft.com/office/drawing/2014/main" id="{391937F1-EEAD-49CD-AC55-7F59EE0F4312}"/>
              </a:ext>
            </a:extLst>
          </p:cNvPr>
          <p:cNvSpPr/>
          <p:nvPr/>
        </p:nvSpPr>
        <p:spPr>
          <a:xfrm>
            <a:off x="3391230" y="3321286"/>
            <a:ext cx="343637" cy="461665"/>
          </a:xfrm>
          <a:prstGeom prst="rect">
            <a:avLst/>
          </a:prstGeom>
        </p:spPr>
        <p:txBody>
          <a:bodyPr wrap="square">
            <a:spAutoFit/>
          </a:bodyPr>
          <a:lstStyle/>
          <a:p>
            <a:r>
              <a:rPr lang="en-IN" sz="2400" b="1">
                <a:solidFill>
                  <a:srgbClr val="FF0000"/>
                </a:solidFill>
              </a:rPr>
              <a:t>1</a:t>
            </a:r>
            <a:endParaRPr lang="en-IN" sz="2400">
              <a:solidFill>
                <a:srgbClr val="FF0000"/>
              </a:solidFill>
            </a:endParaRPr>
          </a:p>
        </p:txBody>
      </p:sp>
      <p:sp>
        <p:nvSpPr>
          <p:cNvPr id="47" name="Rectangle 46">
            <a:extLst>
              <a:ext uri="{FF2B5EF4-FFF2-40B4-BE49-F238E27FC236}">
                <a16:creationId xmlns:a16="http://schemas.microsoft.com/office/drawing/2014/main" id="{9FAAA202-613D-4118-AB8C-BBDEE9A8CED4}"/>
              </a:ext>
            </a:extLst>
          </p:cNvPr>
          <p:cNvSpPr/>
          <p:nvPr/>
        </p:nvSpPr>
        <p:spPr>
          <a:xfrm>
            <a:off x="7495226" y="3105834"/>
            <a:ext cx="4340547" cy="646331"/>
          </a:xfrm>
          <a:prstGeom prst="rect">
            <a:avLst/>
          </a:prstGeom>
        </p:spPr>
        <p:txBody>
          <a:bodyPr wrap="none">
            <a:spAutoFit/>
          </a:bodyPr>
          <a:lstStyle/>
          <a:p>
            <a:r>
              <a:rPr lang="en-IN"/>
              <a:t>Once to reach FF instead of 00 it will loaded </a:t>
            </a:r>
          </a:p>
          <a:p>
            <a:r>
              <a:rPr lang="en-IN"/>
              <a:t>with original count i.e. 35</a:t>
            </a:r>
          </a:p>
        </p:txBody>
      </p:sp>
      <p:sp>
        <p:nvSpPr>
          <p:cNvPr id="48" name="Rectangle 47">
            <a:extLst>
              <a:ext uri="{FF2B5EF4-FFF2-40B4-BE49-F238E27FC236}">
                <a16:creationId xmlns:a16="http://schemas.microsoft.com/office/drawing/2014/main" id="{00749ACC-5056-49C0-8DBA-339713B25AAA}"/>
              </a:ext>
            </a:extLst>
          </p:cNvPr>
          <p:cNvSpPr/>
          <p:nvPr/>
        </p:nvSpPr>
        <p:spPr>
          <a:xfrm>
            <a:off x="5913420" y="4252976"/>
            <a:ext cx="6068456" cy="646331"/>
          </a:xfrm>
          <a:prstGeom prst="rect">
            <a:avLst/>
          </a:prstGeom>
        </p:spPr>
        <p:txBody>
          <a:bodyPr wrap="none">
            <a:spAutoFit/>
          </a:bodyPr>
          <a:lstStyle/>
          <a:p>
            <a:r>
              <a:rPr lang="en-IN"/>
              <a:t>This mode will not stop automatically until and unless program</a:t>
            </a:r>
          </a:p>
          <a:p>
            <a:r>
              <a:rPr lang="en-IN"/>
              <a:t> stop it.</a:t>
            </a:r>
          </a:p>
        </p:txBody>
      </p:sp>
    </p:spTree>
    <p:extLst>
      <p:ext uri="{BB962C8B-B14F-4D97-AF65-F5344CB8AC3E}">
        <p14:creationId xmlns:p14="http://schemas.microsoft.com/office/powerpoint/2010/main" val="202267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fade">
                                      <p:cBhvr>
                                        <p:cTn id="32" dur="5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500"/>
                                        <p:tgtEl>
                                          <p:spTgt spid="4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500"/>
                                        <p:tgtEl>
                                          <p:spTgt spid="4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fade">
                                      <p:cBhvr>
                                        <p:cTn id="4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41" grpId="0"/>
      <p:bldP spid="42" grpId="0"/>
      <p:bldP spid="43" grpId="0"/>
      <p:bldP spid="44" grpId="0"/>
      <p:bldP spid="45" grpId="0"/>
      <p:bldP spid="46" grpId="0"/>
      <p:bldP spid="47" grpId="0"/>
      <p:bldP spid="4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E02CE0E-06F0-4151-A341-1058220B1345}"/>
              </a:ext>
            </a:extLst>
          </p:cNvPr>
          <p:cNvSpPr/>
          <p:nvPr/>
        </p:nvSpPr>
        <p:spPr>
          <a:xfrm>
            <a:off x="453159" y="216943"/>
            <a:ext cx="1632178" cy="646331"/>
          </a:xfrm>
          <a:prstGeom prst="rect">
            <a:avLst/>
          </a:prstGeom>
        </p:spPr>
        <p:txBody>
          <a:bodyPr wrap="none">
            <a:spAutoFit/>
          </a:bodyPr>
          <a:lstStyle/>
          <a:p>
            <a:pPr algn="ctr"/>
            <a:r>
              <a:rPr lang="en-IN" sz="3600" u="sng">
                <a:solidFill>
                  <a:srgbClr val="FF0000"/>
                </a:solidFill>
                <a:effectLst>
                  <a:outerShdw blurRad="38100" dist="38100" dir="2700000" algn="tl">
                    <a:srgbClr val="000000">
                      <a:alpha val="43137"/>
                    </a:srgbClr>
                  </a:outerShdw>
                </a:effectLst>
              </a:rPr>
              <a:t>Mode 3</a:t>
            </a:r>
          </a:p>
        </p:txBody>
      </p:sp>
      <p:sp>
        <p:nvSpPr>
          <p:cNvPr id="23" name="Rectangle 22">
            <a:extLst>
              <a:ext uri="{FF2B5EF4-FFF2-40B4-BE49-F238E27FC236}">
                <a16:creationId xmlns:a16="http://schemas.microsoft.com/office/drawing/2014/main" id="{DA68F955-B7A8-404D-A5D5-2047A9F1FFA1}"/>
              </a:ext>
            </a:extLst>
          </p:cNvPr>
          <p:cNvSpPr/>
          <p:nvPr/>
        </p:nvSpPr>
        <p:spPr>
          <a:xfrm>
            <a:off x="2271886" y="2129079"/>
            <a:ext cx="1298395" cy="95670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tx1"/>
                </a:solidFill>
              </a:rPr>
              <a:t>TL0</a:t>
            </a:r>
          </a:p>
        </p:txBody>
      </p:sp>
      <p:cxnSp>
        <p:nvCxnSpPr>
          <p:cNvPr id="26" name="Straight Arrow Connector 25">
            <a:extLst>
              <a:ext uri="{FF2B5EF4-FFF2-40B4-BE49-F238E27FC236}">
                <a16:creationId xmlns:a16="http://schemas.microsoft.com/office/drawing/2014/main" id="{8CDFB9E3-905B-4D2E-B97C-D2EA3080A0BF}"/>
              </a:ext>
            </a:extLst>
          </p:cNvPr>
          <p:cNvCxnSpPr>
            <a:cxnSpLocks/>
          </p:cNvCxnSpPr>
          <p:nvPr/>
        </p:nvCxnSpPr>
        <p:spPr>
          <a:xfrm>
            <a:off x="1660944" y="2607432"/>
            <a:ext cx="610942"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C15267F-3D33-4BFF-A65A-1B2C81632388}"/>
              </a:ext>
            </a:extLst>
          </p:cNvPr>
          <p:cNvSpPr/>
          <p:nvPr/>
        </p:nvSpPr>
        <p:spPr>
          <a:xfrm>
            <a:off x="4255702" y="2142096"/>
            <a:ext cx="1384139" cy="93067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tx1"/>
                </a:solidFill>
              </a:rPr>
              <a:t>TF0</a:t>
            </a:r>
          </a:p>
        </p:txBody>
      </p:sp>
      <p:cxnSp>
        <p:nvCxnSpPr>
          <p:cNvPr id="38" name="Straight Arrow Connector 37">
            <a:extLst>
              <a:ext uri="{FF2B5EF4-FFF2-40B4-BE49-F238E27FC236}">
                <a16:creationId xmlns:a16="http://schemas.microsoft.com/office/drawing/2014/main" id="{9DCA9B63-9E39-4151-815E-5796C31EF310}"/>
              </a:ext>
            </a:extLst>
          </p:cNvPr>
          <p:cNvCxnSpPr>
            <a:cxnSpLocks/>
          </p:cNvCxnSpPr>
          <p:nvPr/>
        </p:nvCxnSpPr>
        <p:spPr>
          <a:xfrm>
            <a:off x="3564541" y="2607432"/>
            <a:ext cx="69116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609CA23-28C2-436D-93AE-DF332EB7422B}"/>
              </a:ext>
            </a:extLst>
          </p:cNvPr>
          <p:cNvCxnSpPr>
            <a:cxnSpLocks/>
          </p:cNvCxnSpPr>
          <p:nvPr/>
        </p:nvCxnSpPr>
        <p:spPr>
          <a:xfrm>
            <a:off x="5639841" y="2607432"/>
            <a:ext cx="69116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8A47EED8-4DBB-4993-A62D-DA8E608FE7BA}"/>
              </a:ext>
            </a:extLst>
          </p:cNvPr>
          <p:cNvSpPr/>
          <p:nvPr/>
        </p:nvSpPr>
        <p:spPr>
          <a:xfrm>
            <a:off x="300676" y="1302947"/>
            <a:ext cx="1892721" cy="584775"/>
          </a:xfrm>
          <a:prstGeom prst="rect">
            <a:avLst/>
          </a:prstGeom>
        </p:spPr>
        <p:txBody>
          <a:bodyPr wrap="square">
            <a:spAutoFit/>
          </a:bodyPr>
          <a:lstStyle/>
          <a:p>
            <a:r>
              <a:rPr lang="en-US" sz="1600" b="1"/>
              <a:t>Clock</a:t>
            </a:r>
          </a:p>
          <a:p>
            <a:r>
              <a:rPr lang="en-US" sz="1600" b="1"/>
              <a:t>From input stage</a:t>
            </a:r>
          </a:p>
        </p:txBody>
      </p:sp>
      <p:sp>
        <p:nvSpPr>
          <p:cNvPr id="43" name="Rectangle 42">
            <a:extLst>
              <a:ext uri="{FF2B5EF4-FFF2-40B4-BE49-F238E27FC236}">
                <a16:creationId xmlns:a16="http://schemas.microsoft.com/office/drawing/2014/main" id="{A8549677-5C22-4C98-BBEE-10280076BA92}"/>
              </a:ext>
            </a:extLst>
          </p:cNvPr>
          <p:cNvSpPr/>
          <p:nvPr/>
        </p:nvSpPr>
        <p:spPr>
          <a:xfrm>
            <a:off x="2329250" y="1607324"/>
            <a:ext cx="1149674" cy="461665"/>
          </a:xfrm>
          <a:prstGeom prst="rect">
            <a:avLst/>
          </a:prstGeom>
        </p:spPr>
        <p:txBody>
          <a:bodyPr wrap="square">
            <a:spAutoFit/>
          </a:bodyPr>
          <a:lstStyle/>
          <a:p>
            <a:pPr algn="ctr"/>
            <a:r>
              <a:rPr lang="en-IN" sz="2400" b="1">
                <a:solidFill>
                  <a:srgbClr val="FF0000"/>
                </a:solidFill>
              </a:rPr>
              <a:t>08 bits</a:t>
            </a:r>
          </a:p>
        </p:txBody>
      </p:sp>
      <p:sp>
        <p:nvSpPr>
          <p:cNvPr id="44" name="Rectangle 43">
            <a:extLst>
              <a:ext uri="{FF2B5EF4-FFF2-40B4-BE49-F238E27FC236}">
                <a16:creationId xmlns:a16="http://schemas.microsoft.com/office/drawing/2014/main" id="{ACB72B2B-3C95-415B-B922-B2BA772F3D05}"/>
              </a:ext>
            </a:extLst>
          </p:cNvPr>
          <p:cNvSpPr/>
          <p:nvPr/>
        </p:nvSpPr>
        <p:spPr>
          <a:xfrm>
            <a:off x="4371516" y="1590800"/>
            <a:ext cx="1149674" cy="461665"/>
          </a:xfrm>
          <a:prstGeom prst="rect">
            <a:avLst/>
          </a:prstGeom>
        </p:spPr>
        <p:txBody>
          <a:bodyPr wrap="square">
            <a:spAutoFit/>
          </a:bodyPr>
          <a:lstStyle/>
          <a:p>
            <a:pPr algn="ctr"/>
            <a:r>
              <a:rPr lang="en-IN" sz="2400" b="1">
                <a:solidFill>
                  <a:srgbClr val="FF0000"/>
                </a:solidFill>
              </a:rPr>
              <a:t>08 bits</a:t>
            </a:r>
          </a:p>
        </p:txBody>
      </p:sp>
      <p:sp>
        <p:nvSpPr>
          <p:cNvPr id="45" name="Rectangle 44">
            <a:extLst>
              <a:ext uri="{FF2B5EF4-FFF2-40B4-BE49-F238E27FC236}">
                <a16:creationId xmlns:a16="http://schemas.microsoft.com/office/drawing/2014/main" id="{B4E50BF8-F0B5-41E8-94AF-34165DDF9373}"/>
              </a:ext>
            </a:extLst>
          </p:cNvPr>
          <p:cNvSpPr/>
          <p:nvPr/>
        </p:nvSpPr>
        <p:spPr>
          <a:xfrm>
            <a:off x="5822369" y="2786352"/>
            <a:ext cx="1017266" cy="338554"/>
          </a:xfrm>
          <a:prstGeom prst="rect">
            <a:avLst/>
          </a:prstGeom>
        </p:spPr>
        <p:txBody>
          <a:bodyPr wrap="square">
            <a:spAutoFit/>
          </a:bodyPr>
          <a:lstStyle/>
          <a:p>
            <a:r>
              <a:rPr lang="en-US" sz="1600" b="1">
                <a:solidFill>
                  <a:srgbClr val="FF0000"/>
                </a:solidFill>
              </a:rPr>
              <a:t>Interrupt</a:t>
            </a:r>
          </a:p>
        </p:txBody>
      </p:sp>
      <p:grpSp>
        <p:nvGrpSpPr>
          <p:cNvPr id="60" name="Group 59">
            <a:extLst>
              <a:ext uri="{FF2B5EF4-FFF2-40B4-BE49-F238E27FC236}">
                <a16:creationId xmlns:a16="http://schemas.microsoft.com/office/drawing/2014/main" id="{25ED32EE-13D6-48AE-A8E5-7038D5FEA015}"/>
              </a:ext>
            </a:extLst>
          </p:cNvPr>
          <p:cNvGrpSpPr/>
          <p:nvPr/>
        </p:nvGrpSpPr>
        <p:grpSpPr>
          <a:xfrm>
            <a:off x="270172" y="2052465"/>
            <a:ext cx="1641576" cy="341586"/>
            <a:chOff x="4340772" y="5365531"/>
            <a:chExt cx="1641576" cy="341586"/>
          </a:xfrm>
        </p:grpSpPr>
        <p:cxnSp>
          <p:nvCxnSpPr>
            <p:cNvPr id="49" name="Straight Connector 48">
              <a:extLst>
                <a:ext uri="{FF2B5EF4-FFF2-40B4-BE49-F238E27FC236}">
                  <a16:creationId xmlns:a16="http://schemas.microsoft.com/office/drawing/2014/main" id="{6B0A00F8-B3F4-4D28-A6D3-5CA2ABF6CDC3}"/>
                </a:ext>
              </a:extLst>
            </p:cNvPr>
            <p:cNvCxnSpPr/>
            <p:nvPr/>
          </p:nvCxnSpPr>
          <p:spPr>
            <a:xfrm>
              <a:off x="4340772" y="5707117"/>
              <a:ext cx="3121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2121C7A-BB5A-4139-98BD-9D1A413168D4}"/>
                </a:ext>
              </a:extLst>
            </p:cNvPr>
            <p:cNvCxnSpPr>
              <a:cxnSpLocks/>
            </p:cNvCxnSpPr>
            <p:nvPr/>
          </p:nvCxnSpPr>
          <p:spPr>
            <a:xfrm>
              <a:off x="4652927" y="5365531"/>
              <a:ext cx="0" cy="341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CB01AC3-E291-433E-8E43-39FF28A568F7}"/>
                </a:ext>
              </a:extLst>
            </p:cNvPr>
            <p:cNvCxnSpPr/>
            <p:nvPr/>
          </p:nvCxnSpPr>
          <p:spPr>
            <a:xfrm>
              <a:off x="4652927" y="5365531"/>
              <a:ext cx="3121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2C4CA67-680F-4B4F-B691-F1DBB2DA4621}"/>
                </a:ext>
              </a:extLst>
            </p:cNvPr>
            <p:cNvCxnSpPr>
              <a:cxnSpLocks/>
            </p:cNvCxnSpPr>
            <p:nvPr/>
          </p:nvCxnSpPr>
          <p:spPr>
            <a:xfrm>
              <a:off x="4977692" y="5365531"/>
              <a:ext cx="0" cy="341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02E782A-BC7A-46A8-BDDF-661D8F629560}"/>
                </a:ext>
              </a:extLst>
            </p:cNvPr>
            <p:cNvCxnSpPr/>
            <p:nvPr/>
          </p:nvCxnSpPr>
          <p:spPr>
            <a:xfrm>
              <a:off x="5005482" y="5701862"/>
              <a:ext cx="3121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2CD70FD-7F20-47A4-8DA1-13B66CF2E0B6}"/>
                </a:ext>
              </a:extLst>
            </p:cNvPr>
            <p:cNvCxnSpPr/>
            <p:nvPr/>
          </p:nvCxnSpPr>
          <p:spPr>
            <a:xfrm>
              <a:off x="5005483" y="5707117"/>
              <a:ext cx="3121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EF44527-5A91-4948-9A31-86134AD5DBBF}"/>
                </a:ext>
              </a:extLst>
            </p:cNvPr>
            <p:cNvCxnSpPr>
              <a:cxnSpLocks/>
            </p:cNvCxnSpPr>
            <p:nvPr/>
          </p:nvCxnSpPr>
          <p:spPr>
            <a:xfrm>
              <a:off x="5317638" y="5365531"/>
              <a:ext cx="0" cy="341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3E609EF-E5BD-4B73-8E0C-D86C2918257A}"/>
                </a:ext>
              </a:extLst>
            </p:cNvPr>
            <p:cNvCxnSpPr/>
            <p:nvPr/>
          </p:nvCxnSpPr>
          <p:spPr>
            <a:xfrm>
              <a:off x="5317638" y="5365531"/>
              <a:ext cx="3121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E8C359C-97F5-4E0B-9A6B-E41DFA5A2336}"/>
                </a:ext>
              </a:extLst>
            </p:cNvPr>
            <p:cNvCxnSpPr>
              <a:cxnSpLocks/>
            </p:cNvCxnSpPr>
            <p:nvPr/>
          </p:nvCxnSpPr>
          <p:spPr>
            <a:xfrm>
              <a:off x="5642403" y="5365531"/>
              <a:ext cx="0" cy="341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22B51FE-AABC-43E1-9BB7-88DCF4B75F89}"/>
                </a:ext>
              </a:extLst>
            </p:cNvPr>
            <p:cNvCxnSpPr/>
            <p:nvPr/>
          </p:nvCxnSpPr>
          <p:spPr>
            <a:xfrm>
              <a:off x="5670193" y="5701862"/>
              <a:ext cx="3121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itle 1">
            <a:extLst>
              <a:ext uri="{FF2B5EF4-FFF2-40B4-BE49-F238E27FC236}">
                <a16:creationId xmlns:a16="http://schemas.microsoft.com/office/drawing/2014/main" id="{8896A884-8C70-4248-A90B-0CB5F58FE9E5}"/>
              </a:ext>
            </a:extLst>
          </p:cNvPr>
          <p:cNvSpPr>
            <a:spLocks noGrp="1"/>
          </p:cNvSpPr>
          <p:nvPr>
            <p:ph type="title"/>
          </p:nvPr>
        </p:nvSpPr>
        <p:spPr>
          <a:xfrm>
            <a:off x="2274238" y="94269"/>
            <a:ext cx="3548132" cy="646330"/>
          </a:xfrm>
        </p:spPr>
        <p:txBody>
          <a:bodyPr>
            <a:normAutofit/>
          </a:bodyPr>
          <a:lstStyle/>
          <a:p>
            <a:r>
              <a:rPr lang="en-IN" sz="2800"/>
              <a:t>2, 8 bit timer using T0</a:t>
            </a:r>
          </a:p>
        </p:txBody>
      </p:sp>
      <p:sp>
        <p:nvSpPr>
          <p:cNvPr id="33" name="Rectangle 32">
            <a:extLst>
              <a:ext uri="{FF2B5EF4-FFF2-40B4-BE49-F238E27FC236}">
                <a16:creationId xmlns:a16="http://schemas.microsoft.com/office/drawing/2014/main" id="{9F8F1E85-17AF-44FF-8B9E-9562CF82B67B}"/>
              </a:ext>
            </a:extLst>
          </p:cNvPr>
          <p:cNvSpPr/>
          <p:nvPr/>
        </p:nvSpPr>
        <p:spPr>
          <a:xfrm>
            <a:off x="2302390" y="3900799"/>
            <a:ext cx="1298395" cy="95670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tx1"/>
                </a:solidFill>
              </a:rPr>
              <a:t>TH0</a:t>
            </a:r>
          </a:p>
        </p:txBody>
      </p:sp>
      <p:cxnSp>
        <p:nvCxnSpPr>
          <p:cNvPr id="34" name="Straight Arrow Connector 33">
            <a:extLst>
              <a:ext uri="{FF2B5EF4-FFF2-40B4-BE49-F238E27FC236}">
                <a16:creationId xmlns:a16="http://schemas.microsoft.com/office/drawing/2014/main" id="{9F322B3A-D787-40E1-BA35-F05049F1C9F7}"/>
              </a:ext>
            </a:extLst>
          </p:cNvPr>
          <p:cNvCxnSpPr>
            <a:cxnSpLocks/>
          </p:cNvCxnSpPr>
          <p:nvPr/>
        </p:nvCxnSpPr>
        <p:spPr>
          <a:xfrm>
            <a:off x="1691448" y="4379152"/>
            <a:ext cx="610942"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A26C0EC8-7954-48F1-AB32-E4863B8BDA2C}"/>
              </a:ext>
            </a:extLst>
          </p:cNvPr>
          <p:cNvSpPr/>
          <p:nvPr/>
        </p:nvSpPr>
        <p:spPr>
          <a:xfrm>
            <a:off x="4286206" y="3913816"/>
            <a:ext cx="1384139" cy="93067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tx1"/>
                </a:solidFill>
              </a:rPr>
              <a:t>TF1</a:t>
            </a:r>
          </a:p>
        </p:txBody>
      </p:sp>
      <p:cxnSp>
        <p:nvCxnSpPr>
          <p:cNvPr id="36" name="Straight Arrow Connector 35">
            <a:extLst>
              <a:ext uri="{FF2B5EF4-FFF2-40B4-BE49-F238E27FC236}">
                <a16:creationId xmlns:a16="http://schemas.microsoft.com/office/drawing/2014/main" id="{270C7396-3515-45CC-B04A-EFFD6CAF32FA}"/>
              </a:ext>
            </a:extLst>
          </p:cNvPr>
          <p:cNvCxnSpPr>
            <a:cxnSpLocks/>
          </p:cNvCxnSpPr>
          <p:nvPr/>
        </p:nvCxnSpPr>
        <p:spPr>
          <a:xfrm>
            <a:off x="3595045" y="4379152"/>
            <a:ext cx="69116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357326B-7EDF-4D6C-AC20-46042F416430}"/>
              </a:ext>
            </a:extLst>
          </p:cNvPr>
          <p:cNvCxnSpPr>
            <a:cxnSpLocks/>
          </p:cNvCxnSpPr>
          <p:nvPr/>
        </p:nvCxnSpPr>
        <p:spPr>
          <a:xfrm>
            <a:off x="5670345" y="4379152"/>
            <a:ext cx="69116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121A505A-10DC-43DC-87B4-9450B97E86F1}"/>
              </a:ext>
            </a:extLst>
          </p:cNvPr>
          <p:cNvSpPr/>
          <p:nvPr/>
        </p:nvSpPr>
        <p:spPr>
          <a:xfrm>
            <a:off x="331180" y="3074667"/>
            <a:ext cx="1892721" cy="584775"/>
          </a:xfrm>
          <a:prstGeom prst="rect">
            <a:avLst/>
          </a:prstGeom>
        </p:spPr>
        <p:txBody>
          <a:bodyPr wrap="square">
            <a:spAutoFit/>
          </a:bodyPr>
          <a:lstStyle/>
          <a:p>
            <a:r>
              <a:rPr lang="en-US" sz="1600" b="1"/>
              <a:t>Clock</a:t>
            </a:r>
          </a:p>
          <a:p>
            <a:r>
              <a:rPr lang="en-US" sz="1600" b="1"/>
              <a:t>From input stage</a:t>
            </a:r>
          </a:p>
        </p:txBody>
      </p:sp>
      <p:sp>
        <p:nvSpPr>
          <p:cNvPr id="47" name="Rectangle 46">
            <a:extLst>
              <a:ext uri="{FF2B5EF4-FFF2-40B4-BE49-F238E27FC236}">
                <a16:creationId xmlns:a16="http://schemas.microsoft.com/office/drawing/2014/main" id="{14E91BBE-6CDF-4B63-8499-3123E6EE21F8}"/>
              </a:ext>
            </a:extLst>
          </p:cNvPr>
          <p:cNvSpPr/>
          <p:nvPr/>
        </p:nvSpPr>
        <p:spPr>
          <a:xfrm>
            <a:off x="2359754" y="3379044"/>
            <a:ext cx="1149674" cy="461665"/>
          </a:xfrm>
          <a:prstGeom prst="rect">
            <a:avLst/>
          </a:prstGeom>
        </p:spPr>
        <p:txBody>
          <a:bodyPr wrap="square">
            <a:spAutoFit/>
          </a:bodyPr>
          <a:lstStyle/>
          <a:p>
            <a:pPr algn="ctr"/>
            <a:r>
              <a:rPr lang="en-IN" sz="2400" b="1">
                <a:solidFill>
                  <a:srgbClr val="FF0000"/>
                </a:solidFill>
              </a:rPr>
              <a:t>08 bits</a:t>
            </a:r>
          </a:p>
        </p:txBody>
      </p:sp>
      <p:sp>
        <p:nvSpPr>
          <p:cNvPr id="48" name="Rectangle 47">
            <a:extLst>
              <a:ext uri="{FF2B5EF4-FFF2-40B4-BE49-F238E27FC236}">
                <a16:creationId xmlns:a16="http://schemas.microsoft.com/office/drawing/2014/main" id="{32A48960-614D-4AF3-A453-26B68EB11ECE}"/>
              </a:ext>
            </a:extLst>
          </p:cNvPr>
          <p:cNvSpPr/>
          <p:nvPr/>
        </p:nvSpPr>
        <p:spPr>
          <a:xfrm>
            <a:off x="4402020" y="3362520"/>
            <a:ext cx="1149674" cy="461665"/>
          </a:xfrm>
          <a:prstGeom prst="rect">
            <a:avLst/>
          </a:prstGeom>
        </p:spPr>
        <p:txBody>
          <a:bodyPr wrap="square">
            <a:spAutoFit/>
          </a:bodyPr>
          <a:lstStyle/>
          <a:p>
            <a:pPr algn="ctr"/>
            <a:r>
              <a:rPr lang="en-IN" sz="2400" b="1">
                <a:solidFill>
                  <a:srgbClr val="FF0000"/>
                </a:solidFill>
              </a:rPr>
              <a:t>08 bits</a:t>
            </a:r>
          </a:p>
        </p:txBody>
      </p:sp>
      <p:sp>
        <p:nvSpPr>
          <p:cNvPr id="51" name="Rectangle 50">
            <a:extLst>
              <a:ext uri="{FF2B5EF4-FFF2-40B4-BE49-F238E27FC236}">
                <a16:creationId xmlns:a16="http://schemas.microsoft.com/office/drawing/2014/main" id="{4A7E370A-7120-4AA6-8D90-4E63C124A0FE}"/>
              </a:ext>
            </a:extLst>
          </p:cNvPr>
          <p:cNvSpPr/>
          <p:nvPr/>
        </p:nvSpPr>
        <p:spPr>
          <a:xfrm>
            <a:off x="5852873" y="4558072"/>
            <a:ext cx="1017266" cy="338554"/>
          </a:xfrm>
          <a:prstGeom prst="rect">
            <a:avLst/>
          </a:prstGeom>
        </p:spPr>
        <p:txBody>
          <a:bodyPr wrap="square">
            <a:spAutoFit/>
          </a:bodyPr>
          <a:lstStyle/>
          <a:p>
            <a:r>
              <a:rPr lang="en-US" sz="1600" b="1">
                <a:solidFill>
                  <a:srgbClr val="FF0000"/>
                </a:solidFill>
              </a:rPr>
              <a:t>Interrupt</a:t>
            </a:r>
          </a:p>
        </p:txBody>
      </p:sp>
      <p:grpSp>
        <p:nvGrpSpPr>
          <p:cNvPr id="61" name="Group 60">
            <a:extLst>
              <a:ext uri="{FF2B5EF4-FFF2-40B4-BE49-F238E27FC236}">
                <a16:creationId xmlns:a16="http://schemas.microsoft.com/office/drawing/2014/main" id="{4F9B717F-6CA4-4931-80D0-2BCF536C6AC6}"/>
              </a:ext>
            </a:extLst>
          </p:cNvPr>
          <p:cNvGrpSpPr/>
          <p:nvPr/>
        </p:nvGrpSpPr>
        <p:grpSpPr>
          <a:xfrm>
            <a:off x="300676" y="3824185"/>
            <a:ext cx="1641576" cy="341586"/>
            <a:chOff x="4340772" y="5365531"/>
            <a:chExt cx="1641576" cy="341586"/>
          </a:xfrm>
        </p:grpSpPr>
        <p:cxnSp>
          <p:nvCxnSpPr>
            <p:cNvPr id="62" name="Straight Connector 61">
              <a:extLst>
                <a:ext uri="{FF2B5EF4-FFF2-40B4-BE49-F238E27FC236}">
                  <a16:creationId xmlns:a16="http://schemas.microsoft.com/office/drawing/2014/main" id="{2DBF083B-7C58-47A3-89C8-C7407CF566A2}"/>
                </a:ext>
              </a:extLst>
            </p:cNvPr>
            <p:cNvCxnSpPr/>
            <p:nvPr/>
          </p:nvCxnSpPr>
          <p:spPr>
            <a:xfrm>
              <a:off x="4340772" y="5707117"/>
              <a:ext cx="3121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85C1D4A-697E-4176-88BF-D8BC9F4626FA}"/>
                </a:ext>
              </a:extLst>
            </p:cNvPr>
            <p:cNvCxnSpPr>
              <a:cxnSpLocks/>
            </p:cNvCxnSpPr>
            <p:nvPr/>
          </p:nvCxnSpPr>
          <p:spPr>
            <a:xfrm>
              <a:off x="4652927" y="5365531"/>
              <a:ext cx="0" cy="341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A57A82D-6EC4-4A06-9637-F47A1E82A8A9}"/>
                </a:ext>
              </a:extLst>
            </p:cNvPr>
            <p:cNvCxnSpPr/>
            <p:nvPr/>
          </p:nvCxnSpPr>
          <p:spPr>
            <a:xfrm>
              <a:off x="4652927" y="5365531"/>
              <a:ext cx="3121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A48FAD9-0F68-47FE-8DF7-BE37328761CA}"/>
                </a:ext>
              </a:extLst>
            </p:cNvPr>
            <p:cNvCxnSpPr>
              <a:cxnSpLocks/>
            </p:cNvCxnSpPr>
            <p:nvPr/>
          </p:nvCxnSpPr>
          <p:spPr>
            <a:xfrm>
              <a:off x="4977692" y="5365531"/>
              <a:ext cx="0" cy="341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0A40A9-504E-4248-8E6F-330FD77F68A5}"/>
                </a:ext>
              </a:extLst>
            </p:cNvPr>
            <p:cNvCxnSpPr/>
            <p:nvPr/>
          </p:nvCxnSpPr>
          <p:spPr>
            <a:xfrm>
              <a:off x="5005482" y="5701862"/>
              <a:ext cx="3121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847EF6B-05B7-4FC7-8E95-F272C34B5855}"/>
                </a:ext>
              </a:extLst>
            </p:cNvPr>
            <p:cNvCxnSpPr/>
            <p:nvPr/>
          </p:nvCxnSpPr>
          <p:spPr>
            <a:xfrm>
              <a:off x="5005483" y="5707117"/>
              <a:ext cx="3121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B2F1D9D-5AB6-4912-AD3D-BABE66E240B5}"/>
                </a:ext>
              </a:extLst>
            </p:cNvPr>
            <p:cNvCxnSpPr>
              <a:cxnSpLocks/>
            </p:cNvCxnSpPr>
            <p:nvPr/>
          </p:nvCxnSpPr>
          <p:spPr>
            <a:xfrm>
              <a:off x="5317638" y="5365531"/>
              <a:ext cx="0" cy="341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5E63E34-7ED0-4CB7-8B07-50DE6B643F99}"/>
                </a:ext>
              </a:extLst>
            </p:cNvPr>
            <p:cNvCxnSpPr/>
            <p:nvPr/>
          </p:nvCxnSpPr>
          <p:spPr>
            <a:xfrm>
              <a:off x="5317638" y="5365531"/>
              <a:ext cx="3121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F5A439C-911D-49F6-8309-8810DD126626}"/>
                </a:ext>
              </a:extLst>
            </p:cNvPr>
            <p:cNvCxnSpPr>
              <a:cxnSpLocks/>
            </p:cNvCxnSpPr>
            <p:nvPr/>
          </p:nvCxnSpPr>
          <p:spPr>
            <a:xfrm>
              <a:off x="5642403" y="5365531"/>
              <a:ext cx="0" cy="341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180377A-CE64-4E4C-B0AB-A1B0CB695102}"/>
                </a:ext>
              </a:extLst>
            </p:cNvPr>
            <p:cNvCxnSpPr/>
            <p:nvPr/>
          </p:nvCxnSpPr>
          <p:spPr>
            <a:xfrm>
              <a:off x="5670193" y="5701862"/>
              <a:ext cx="3121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592DB79E-C4E4-4DE9-BF22-7E2B2C432CE8}"/>
              </a:ext>
            </a:extLst>
          </p:cNvPr>
          <p:cNvSpPr/>
          <p:nvPr/>
        </p:nvSpPr>
        <p:spPr>
          <a:xfrm>
            <a:off x="2694760" y="780671"/>
            <a:ext cx="2707088" cy="369332"/>
          </a:xfrm>
          <a:prstGeom prst="rect">
            <a:avLst/>
          </a:prstGeom>
        </p:spPr>
        <p:txBody>
          <a:bodyPr wrap="none">
            <a:spAutoFit/>
          </a:bodyPr>
          <a:lstStyle/>
          <a:p>
            <a:r>
              <a:rPr lang="en-IN">
                <a:solidFill>
                  <a:srgbClr val="FF0000"/>
                </a:solidFill>
              </a:rPr>
              <a:t>To make 3 timers available </a:t>
            </a:r>
          </a:p>
        </p:txBody>
      </p:sp>
      <p:sp>
        <p:nvSpPr>
          <p:cNvPr id="3" name="Rectangle 2">
            <a:extLst>
              <a:ext uri="{FF2B5EF4-FFF2-40B4-BE49-F238E27FC236}">
                <a16:creationId xmlns:a16="http://schemas.microsoft.com/office/drawing/2014/main" id="{64555CBB-422F-4123-89AB-76D5175EFA6B}"/>
              </a:ext>
            </a:extLst>
          </p:cNvPr>
          <p:cNvSpPr/>
          <p:nvPr/>
        </p:nvSpPr>
        <p:spPr>
          <a:xfrm>
            <a:off x="6955965" y="218083"/>
            <a:ext cx="1001486" cy="400110"/>
          </a:xfrm>
          <a:prstGeom prst="rect">
            <a:avLst/>
          </a:prstGeom>
        </p:spPr>
        <p:txBody>
          <a:bodyPr wrap="square">
            <a:spAutoFit/>
          </a:bodyPr>
          <a:lstStyle/>
          <a:p>
            <a:pPr algn="ctr"/>
            <a:r>
              <a:rPr lang="en-IN" sz="2000" b="1"/>
              <a:t>T1 (16)</a:t>
            </a:r>
          </a:p>
        </p:txBody>
      </p:sp>
      <p:sp>
        <p:nvSpPr>
          <p:cNvPr id="78" name="Rectangle 77">
            <a:extLst>
              <a:ext uri="{FF2B5EF4-FFF2-40B4-BE49-F238E27FC236}">
                <a16:creationId xmlns:a16="http://schemas.microsoft.com/office/drawing/2014/main" id="{539ED70D-58BA-4845-A30A-D0506231E462}"/>
              </a:ext>
            </a:extLst>
          </p:cNvPr>
          <p:cNvSpPr/>
          <p:nvPr/>
        </p:nvSpPr>
        <p:spPr>
          <a:xfrm>
            <a:off x="8966190" y="218083"/>
            <a:ext cx="1001486" cy="400110"/>
          </a:xfrm>
          <a:prstGeom prst="rect">
            <a:avLst/>
          </a:prstGeom>
        </p:spPr>
        <p:txBody>
          <a:bodyPr wrap="square">
            <a:spAutoFit/>
          </a:bodyPr>
          <a:lstStyle/>
          <a:p>
            <a:pPr algn="ctr"/>
            <a:r>
              <a:rPr lang="en-IN" sz="2000" b="1"/>
              <a:t>T0 (16)</a:t>
            </a:r>
          </a:p>
        </p:txBody>
      </p:sp>
      <p:cxnSp>
        <p:nvCxnSpPr>
          <p:cNvPr id="5" name="Straight Connector 4">
            <a:extLst>
              <a:ext uri="{FF2B5EF4-FFF2-40B4-BE49-F238E27FC236}">
                <a16:creationId xmlns:a16="http://schemas.microsoft.com/office/drawing/2014/main" id="{A1424943-548B-4F40-8D22-8B139471B7E1}"/>
              </a:ext>
            </a:extLst>
          </p:cNvPr>
          <p:cNvCxnSpPr>
            <a:cxnSpLocks/>
            <a:stCxn id="78" idx="2"/>
          </p:cNvCxnSpPr>
          <p:nvPr/>
        </p:nvCxnSpPr>
        <p:spPr>
          <a:xfrm>
            <a:off x="9466933" y="618193"/>
            <a:ext cx="0" cy="5901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A8903BDB-A651-4DF6-8082-4F64197E70C1}"/>
              </a:ext>
            </a:extLst>
          </p:cNvPr>
          <p:cNvCxnSpPr>
            <a:cxnSpLocks/>
          </p:cNvCxnSpPr>
          <p:nvPr/>
        </p:nvCxnSpPr>
        <p:spPr>
          <a:xfrm flipH="1">
            <a:off x="8870035" y="1208313"/>
            <a:ext cx="1193796" cy="98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1F0353C-A59C-47B3-B24E-7C2E25EE7C4D}"/>
              </a:ext>
            </a:extLst>
          </p:cNvPr>
          <p:cNvCxnSpPr>
            <a:cxnSpLocks/>
          </p:cNvCxnSpPr>
          <p:nvPr/>
        </p:nvCxnSpPr>
        <p:spPr>
          <a:xfrm>
            <a:off x="8870035" y="1208313"/>
            <a:ext cx="0" cy="3982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268237C-3615-43B5-AFA0-FB25DAB56565}"/>
              </a:ext>
            </a:extLst>
          </p:cNvPr>
          <p:cNvCxnSpPr>
            <a:cxnSpLocks/>
          </p:cNvCxnSpPr>
          <p:nvPr/>
        </p:nvCxnSpPr>
        <p:spPr>
          <a:xfrm>
            <a:off x="10063831" y="1208313"/>
            <a:ext cx="0" cy="3982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D9361763-9EBA-4E9E-8C91-2AAE8405D298}"/>
              </a:ext>
            </a:extLst>
          </p:cNvPr>
          <p:cNvSpPr/>
          <p:nvPr/>
        </p:nvSpPr>
        <p:spPr>
          <a:xfrm>
            <a:off x="8176982" y="1808271"/>
            <a:ext cx="1193796" cy="400110"/>
          </a:xfrm>
          <a:prstGeom prst="rect">
            <a:avLst/>
          </a:prstGeom>
        </p:spPr>
        <p:txBody>
          <a:bodyPr wrap="square">
            <a:spAutoFit/>
          </a:bodyPr>
          <a:lstStyle/>
          <a:p>
            <a:pPr algn="ctr"/>
            <a:r>
              <a:rPr lang="en-IN" sz="2000" b="1"/>
              <a:t>TH0 (08)</a:t>
            </a:r>
          </a:p>
        </p:txBody>
      </p:sp>
      <p:sp>
        <p:nvSpPr>
          <p:cNvPr id="83" name="Rectangle 82">
            <a:extLst>
              <a:ext uri="{FF2B5EF4-FFF2-40B4-BE49-F238E27FC236}">
                <a16:creationId xmlns:a16="http://schemas.microsoft.com/office/drawing/2014/main" id="{431DADD8-38F6-4C3C-AEE5-C8277E62F22D}"/>
              </a:ext>
            </a:extLst>
          </p:cNvPr>
          <p:cNvSpPr/>
          <p:nvPr/>
        </p:nvSpPr>
        <p:spPr>
          <a:xfrm>
            <a:off x="9570117" y="1797016"/>
            <a:ext cx="1193796" cy="400110"/>
          </a:xfrm>
          <a:prstGeom prst="rect">
            <a:avLst/>
          </a:prstGeom>
        </p:spPr>
        <p:txBody>
          <a:bodyPr wrap="square">
            <a:spAutoFit/>
          </a:bodyPr>
          <a:lstStyle/>
          <a:p>
            <a:pPr algn="ctr"/>
            <a:r>
              <a:rPr lang="en-IN" sz="2000" b="1"/>
              <a:t>TL0 (08)</a:t>
            </a:r>
          </a:p>
        </p:txBody>
      </p:sp>
      <p:sp>
        <p:nvSpPr>
          <p:cNvPr id="84" name="Rectangle 83">
            <a:extLst>
              <a:ext uri="{FF2B5EF4-FFF2-40B4-BE49-F238E27FC236}">
                <a16:creationId xmlns:a16="http://schemas.microsoft.com/office/drawing/2014/main" id="{136C115F-6B8D-4ADC-A9F3-43F6E8B9BF64}"/>
              </a:ext>
            </a:extLst>
          </p:cNvPr>
          <p:cNvSpPr/>
          <p:nvPr/>
        </p:nvSpPr>
        <p:spPr>
          <a:xfrm>
            <a:off x="7875651" y="2818870"/>
            <a:ext cx="1001486" cy="400110"/>
          </a:xfrm>
          <a:prstGeom prst="rect">
            <a:avLst/>
          </a:prstGeom>
        </p:spPr>
        <p:txBody>
          <a:bodyPr wrap="square">
            <a:spAutoFit/>
          </a:bodyPr>
          <a:lstStyle/>
          <a:p>
            <a:pPr algn="ctr"/>
            <a:r>
              <a:rPr lang="en-IN" sz="2000" b="1"/>
              <a:t>TF1 </a:t>
            </a:r>
          </a:p>
        </p:txBody>
      </p:sp>
      <p:sp>
        <p:nvSpPr>
          <p:cNvPr id="85" name="Rectangle 84">
            <a:extLst>
              <a:ext uri="{FF2B5EF4-FFF2-40B4-BE49-F238E27FC236}">
                <a16:creationId xmlns:a16="http://schemas.microsoft.com/office/drawing/2014/main" id="{2E68D71F-40C7-4C45-AB98-F1C8A9DDF402}"/>
              </a:ext>
            </a:extLst>
          </p:cNvPr>
          <p:cNvSpPr/>
          <p:nvPr/>
        </p:nvSpPr>
        <p:spPr>
          <a:xfrm>
            <a:off x="9165529" y="2770318"/>
            <a:ext cx="1001486" cy="400110"/>
          </a:xfrm>
          <a:prstGeom prst="rect">
            <a:avLst/>
          </a:prstGeom>
        </p:spPr>
        <p:txBody>
          <a:bodyPr wrap="square">
            <a:spAutoFit/>
          </a:bodyPr>
          <a:lstStyle/>
          <a:p>
            <a:pPr algn="ctr"/>
            <a:r>
              <a:rPr lang="en-IN" sz="2000" b="1"/>
              <a:t>TF0 </a:t>
            </a:r>
          </a:p>
        </p:txBody>
      </p:sp>
      <p:cxnSp>
        <p:nvCxnSpPr>
          <p:cNvPr id="9" name="Straight Connector 8">
            <a:extLst>
              <a:ext uri="{FF2B5EF4-FFF2-40B4-BE49-F238E27FC236}">
                <a16:creationId xmlns:a16="http://schemas.microsoft.com/office/drawing/2014/main" id="{06828F49-752E-4644-8336-BDD594F9681E}"/>
              </a:ext>
            </a:extLst>
          </p:cNvPr>
          <p:cNvCxnSpPr>
            <a:cxnSpLocks/>
          </p:cNvCxnSpPr>
          <p:nvPr/>
        </p:nvCxnSpPr>
        <p:spPr>
          <a:xfrm flipH="1">
            <a:off x="8976129" y="-305573"/>
            <a:ext cx="1190888" cy="4154075"/>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B2F824C3-214A-4C24-8F90-579C77E381D0}"/>
              </a:ext>
            </a:extLst>
          </p:cNvPr>
          <p:cNvSpPr/>
          <p:nvPr/>
        </p:nvSpPr>
        <p:spPr>
          <a:xfrm rot="1145725">
            <a:off x="7911214" y="1410839"/>
            <a:ext cx="1300626" cy="2228922"/>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Oval 86">
            <a:extLst>
              <a:ext uri="{FF2B5EF4-FFF2-40B4-BE49-F238E27FC236}">
                <a16:creationId xmlns:a16="http://schemas.microsoft.com/office/drawing/2014/main" id="{2DF24F60-BF02-43D0-A704-44F6F0EA2951}"/>
              </a:ext>
            </a:extLst>
          </p:cNvPr>
          <p:cNvSpPr/>
          <p:nvPr/>
        </p:nvSpPr>
        <p:spPr>
          <a:xfrm rot="1032855">
            <a:off x="9415321" y="1572807"/>
            <a:ext cx="1300626" cy="2228922"/>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Rectangle 87">
            <a:extLst>
              <a:ext uri="{FF2B5EF4-FFF2-40B4-BE49-F238E27FC236}">
                <a16:creationId xmlns:a16="http://schemas.microsoft.com/office/drawing/2014/main" id="{9608E48E-A5C9-49EE-8E4E-B7F9362B7715}"/>
              </a:ext>
            </a:extLst>
          </p:cNvPr>
          <p:cNvSpPr/>
          <p:nvPr/>
        </p:nvSpPr>
        <p:spPr>
          <a:xfrm>
            <a:off x="7189542" y="4029273"/>
            <a:ext cx="4899201" cy="646331"/>
          </a:xfrm>
          <a:prstGeom prst="rect">
            <a:avLst/>
          </a:prstGeom>
        </p:spPr>
        <p:txBody>
          <a:bodyPr wrap="square">
            <a:spAutoFit/>
          </a:bodyPr>
          <a:lstStyle/>
          <a:p>
            <a:r>
              <a:rPr lang="en-IN"/>
              <a:t>16 bit T0 divided into two part to make two individual 8 bit timer.</a:t>
            </a:r>
          </a:p>
        </p:txBody>
      </p:sp>
      <p:sp>
        <p:nvSpPr>
          <p:cNvPr id="89" name="Rectangle 88">
            <a:extLst>
              <a:ext uri="{FF2B5EF4-FFF2-40B4-BE49-F238E27FC236}">
                <a16:creationId xmlns:a16="http://schemas.microsoft.com/office/drawing/2014/main" id="{3A4DFED0-7E38-4231-878A-230BC85BB8A3}"/>
              </a:ext>
            </a:extLst>
          </p:cNvPr>
          <p:cNvSpPr/>
          <p:nvPr/>
        </p:nvSpPr>
        <p:spPr>
          <a:xfrm>
            <a:off x="7189542" y="4706784"/>
            <a:ext cx="5002458" cy="646331"/>
          </a:xfrm>
          <a:prstGeom prst="rect">
            <a:avLst/>
          </a:prstGeom>
        </p:spPr>
        <p:txBody>
          <a:bodyPr wrap="square">
            <a:spAutoFit/>
          </a:bodyPr>
          <a:lstStyle/>
          <a:p>
            <a:r>
              <a:rPr lang="en-IN"/>
              <a:t>TL0 of timer 0 uses TF0 flag of timer 0 for overflow</a:t>
            </a:r>
          </a:p>
          <a:p>
            <a:r>
              <a:rPr lang="en-IN"/>
              <a:t>TH0 of timer 0 uses TF1 flag of timer 1 for overflow</a:t>
            </a:r>
          </a:p>
        </p:txBody>
      </p:sp>
      <p:sp>
        <p:nvSpPr>
          <p:cNvPr id="90" name="Rectangle 89">
            <a:extLst>
              <a:ext uri="{FF2B5EF4-FFF2-40B4-BE49-F238E27FC236}">
                <a16:creationId xmlns:a16="http://schemas.microsoft.com/office/drawing/2014/main" id="{BA8C12C9-B4C9-42E6-ADE5-D0CA649DF26A}"/>
              </a:ext>
            </a:extLst>
          </p:cNvPr>
          <p:cNvSpPr/>
          <p:nvPr/>
        </p:nvSpPr>
        <p:spPr>
          <a:xfrm>
            <a:off x="7137913" y="5501061"/>
            <a:ext cx="5002458" cy="646331"/>
          </a:xfrm>
          <a:prstGeom prst="rect">
            <a:avLst/>
          </a:prstGeom>
        </p:spPr>
        <p:txBody>
          <a:bodyPr wrap="square">
            <a:spAutoFit/>
          </a:bodyPr>
          <a:lstStyle/>
          <a:p>
            <a:r>
              <a:rPr lang="en-IN"/>
              <a:t>Timer 1 can counts but can’t generate overflow because all flags are used.</a:t>
            </a:r>
          </a:p>
        </p:txBody>
      </p:sp>
      <p:sp>
        <p:nvSpPr>
          <p:cNvPr id="91" name="Rectangle 90">
            <a:extLst>
              <a:ext uri="{FF2B5EF4-FFF2-40B4-BE49-F238E27FC236}">
                <a16:creationId xmlns:a16="http://schemas.microsoft.com/office/drawing/2014/main" id="{77E20C35-38AC-40B6-9CE2-306752151CE1}"/>
              </a:ext>
            </a:extLst>
          </p:cNvPr>
          <p:cNvSpPr/>
          <p:nvPr/>
        </p:nvSpPr>
        <p:spPr>
          <a:xfrm>
            <a:off x="51629" y="5267605"/>
            <a:ext cx="6392714" cy="923330"/>
          </a:xfrm>
          <a:prstGeom prst="rect">
            <a:avLst/>
          </a:prstGeom>
        </p:spPr>
        <p:txBody>
          <a:bodyPr wrap="square">
            <a:spAutoFit/>
          </a:bodyPr>
          <a:lstStyle/>
          <a:p>
            <a:r>
              <a:rPr lang="en-IN"/>
              <a:t>T1 is used with serial port of 8051 to produce delay  while serial communication. So T1 purely dedicated to serial port in that case we have only one timer left. At that time mode 3 is used</a:t>
            </a:r>
          </a:p>
        </p:txBody>
      </p:sp>
    </p:spTree>
    <p:extLst>
      <p:ext uri="{BB962C8B-B14F-4D97-AF65-F5344CB8AC3E}">
        <p14:creationId xmlns:p14="http://schemas.microsoft.com/office/powerpoint/2010/main" val="2305132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fade">
                                      <p:cBhvr>
                                        <p:cTn id="10" dur="500"/>
                                        <p:tgtEl>
                                          <p:spTgt spid="78"/>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500"/>
                                        <p:tgtEl>
                                          <p:spTgt spid="79"/>
                                        </p:tgtEl>
                                      </p:cBhvr>
                                    </p:animEffect>
                                  </p:childTnLst>
                                </p:cTn>
                              </p:par>
                              <p:par>
                                <p:cTn id="17" presetID="10" presetClass="entr" presetSubtype="0" fill="hold" nodeType="withEffect">
                                  <p:stCondLst>
                                    <p:cond delay="0"/>
                                  </p:stCondLst>
                                  <p:childTnLst>
                                    <p:set>
                                      <p:cBhvr>
                                        <p:cTn id="18" dur="1" fill="hold">
                                          <p:stCondLst>
                                            <p:cond delay="0"/>
                                          </p:stCondLst>
                                        </p:cTn>
                                        <p:tgtEl>
                                          <p:spTgt spid="80"/>
                                        </p:tgtEl>
                                        <p:attrNameLst>
                                          <p:attrName>style.visibility</p:attrName>
                                        </p:attrNameLst>
                                      </p:cBhvr>
                                      <p:to>
                                        <p:strVal val="visible"/>
                                      </p:to>
                                    </p:set>
                                    <p:animEffect transition="in" filter="fade">
                                      <p:cBhvr>
                                        <p:cTn id="19" dur="500"/>
                                        <p:tgtEl>
                                          <p:spTgt spid="80"/>
                                        </p:tgtEl>
                                      </p:cBhvr>
                                    </p:animEffect>
                                  </p:childTnLst>
                                </p:cTn>
                              </p:par>
                              <p:par>
                                <p:cTn id="20" presetID="10" presetClass="entr" presetSubtype="0" fill="hold" nodeType="with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fade">
                                      <p:cBhvr>
                                        <p:cTn id="22" dur="500"/>
                                        <p:tgtEl>
                                          <p:spTgt spid="8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2"/>
                                        </p:tgtEl>
                                        <p:attrNameLst>
                                          <p:attrName>style.visibility</p:attrName>
                                        </p:attrNameLst>
                                      </p:cBhvr>
                                      <p:to>
                                        <p:strVal val="visible"/>
                                      </p:to>
                                    </p:set>
                                    <p:animEffect transition="in" filter="fade">
                                      <p:cBhvr>
                                        <p:cTn id="25" dur="500"/>
                                        <p:tgtEl>
                                          <p:spTgt spid="8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3"/>
                                        </p:tgtEl>
                                        <p:attrNameLst>
                                          <p:attrName>style.visibility</p:attrName>
                                        </p:attrNameLst>
                                      </p:cBhvr>
                                      <p:to>
                                        <p:strVal val="visible"/>
                                      </p:to>
                                    </p:set>
                                    <p:animEffect transition="in" filter="fade">
                                      <p:cBhvr>
                                        <p:cTn id="28" dur="500"/>
                                        <p:tgtEl>
                                          <p:spTgt spid="8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4"/>
                                        </p:tgtEl>
                                        <p:attrNameLst>
                                          <p:attrName>style.visibility</p:attrName>
                                        </p:attrNameLst>
                                      </p:cBhvr>
                                      <p:to>
                                        <p:strVal val="visible"/>
                                      </p:to>
                                    </p:set>
                                    <p:animEffect transition="in" filter="fade">
                                      <p:cBhvr>
                                        <p:cTn id="31" dur="500"/>
                                        <p:tgtEl>
                                          <p:spTgt spid="8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5"/>
                                        </p:tgtEl>
                                        <p:attrNameLst>
                                          <p:attrName>style.visibility</p:attrName>
                                        </p:attrNameLst>
                                      </p:cBhvr>
                                      <p:to>
                                        <p:strVal val="visible"/>
                                      </p:to>
                                    </p:set>
                                    <p:animEffect transition="in" filter="fade">
                                      <p:cBhvr>
                                        <p:cTn id="34" dur="500"/>
                                        <p:tgtEl>
                                          <p:spTgt spid="8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heel(1)">
                                      <p:cBhvr>
                                        <p:cTn id="44" dur="20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87"/>
                                        </p:tgtEl>
                                        <p:attrNameLst>
                                          <p:attrName>style.visibility</p:attrName>
                                        </p:attrNameLst>
                                      </p:cBhvr>
                                      <p:to>
                                        <p:strVal val="visible"/>
                                      </p:to>
                                    </p:set>
                                    <p:animEffect transition="in" filter="wheel(1)">
                                      <p:cBhvr>
                                        <p:cTn id="49" dur="2000"/>
                                        <p:tgtEl>
                                          <p:spTgt spid="8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88"/>
                                        </p:tgtEl>
                                        <p:attrNameLst>
                                          <p:attrName>style.visibility</p:attrName>
                                        </p:attrNameLst>
                                      </p:cBhvr>
                                      <p:to>
                                        <p:strVal val="visible"/>
                                      </p:to>
                                    </p:set>
                                    <p:animEffect transition="in" filter="fade">
                                      <p:cBhvr>
                                        <p:cTn id="54" dur="500"/>
                                        <p:tgtEl>
                                          <p:spTgt spid="88"/>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89"/>
                                        </p:tgtEl>
                                        <p:attrNameLst>
                                          <p:attrName>style.visibility</p:attrName>
                                        </p:attrNameLst>
                                      </p:cBhvr>
                                      <p:to>
                                        <p:strVal val="visible"/>
                                      </p:to>
                                    </p:set>
                                    <p:animEffect transition="in" filter="fade">
                                      <p:cBhvr>
                                        <p:cTn id="59" dur="500"/>
                                        <p:tgtEl>
                                          <p:spTgt spid="89"/>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90"/>
                                        </p:tgtEl>
                                        <p:attrNameLst>
                                          <p:attrName>style.visibility</p:attrName>
                                        </p:attrNameLst>
                                      </p:cBhvr>
                                      <p:to>
                                        <p:strVal val="visible"/>
                                      </p:to>
                                    </p:set>
                                    <p:animEffect transition="in" filter="fade">
                                      <p:cBhvr>
                                        <p:cTn id="64" dur="500"/>
                                        <p:tgtEl>
                                          <p:spTgt spid="90"/>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91"/>
                                        </p:tgtEl>
                                        <p:attrNameLst>
                                          <p:attrName>style.visibility</p:attrName>
                                        </p:attrNameLst>
                                      </p:cBhvr>
                                      <p:to>
                                        <p:strVal val="visible"/>
                                      </p:to>
                                    </p:set>
                                    <p:animEffect transition="in" filter="fade">
                                      <p:cBhvr>
                                        <p:cTn id="69"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8" grpId="0"/>
      <p:bldP spid="82" grpId="0"/>
      <p:bldP spid="83" grpId="0"/>
      <p:bldP spid="84" grpId="0"/>
      <p:bldP spid="85" grpId="0"/>
      <p:bldP spid="13" grpId="0" animBg="1"/>
      <p:bldP spid="87" grpId="0" animBg="1"/>
      <p:bldP spid="88" grpId="0"/>
      <p:bldP spid="89" grpId="0"/>
      <p:bldP spid="90" grpId="0"/>
      <p:bldP spid="9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F0522-8A46-4DA7-8712-E2CD86DF7CE3}"/>
              </a:ext>
            </a:extLst>
          </p:cNvPr>
          <p:cNvSpPr>
            <a:spLocks noGrp="1"/>
          </p:cNvSpPr>
          <p:nvPr>
            <p:ph type="title"/>
          </p:nvPr>
        </p:nvSpPr>
        <p:spPr>
          <a:xfrm>
            <a:off x="2959231" y="2250486"/>
            <a:ext cx="10515600" cy="1325563"/>
          </a:xfrm>
        </p:spPr>
        <p:txBody>
          <a:bodyPr>
            <a:normAutofit/>
          </a:bodyPr>
          <a:lstStyle/>
          <a:p>
            <a:r>
              <a:rPr lang="en-IN" sz="6600" b="1">
                <a:effectLst>
                  <a:outerShdw blurRad="38100" dist="38100" dir="2700000" algn="tl">
                    <a:srgbClr val="000000">
                      <a:alpha val="43137"/>
                    </a:srgbClr>
                  </a:outerShdw>
                </a:effectLst>
              </a:rPr>
              <a:t>Timer program</a:t>
            </a:r>
          </a:p>
        </p:txBody>
      </p:sp>
    </p:spTree>
    <p:extLst>
      <p:ext uri="{BB962C8B-B14F-4D97-AF65-F5344CB8AC3E}">
        <p14:creationId xmlns:p14="http://schemas.microsoft.com/office/powerpoint/2010/main" val="2442850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238FF57-36DA-4D2C-AE12-892CD5DDC271}"/>
              </a:ext>
            </a:extLst>
          </p:cNvPr>
          <p:cNvSpPr/>
          <p:nvPr/>
        </p:nvSpPr>
        <p:spPr>
          <a:xfrm>
            <a:off x="4745801" y="346052"/>
            <a:ext cx="1654999" cy="707886"/>
          </a:xfrm>
          <a:prstGeom prst="rect">
            <a:avLst/>
          </a:prstGeom>
        </p:spPr>
        <p:txBody>
          <a:bodyPr wrap="square">
            <a:spAutoFit/>
          </a:bodyPr>
          <a:lstStyle/>
          <a:p>
            <a:r>
              <a:rPr lang="en-IN" sz="4000" b="1">
                <a:solidFill>
                  <a:srgbClr val="FF0000"/>
                </a:solidFill>
                <a:effectLst>
                  <a:outerShdw blurRad="38100" dist="38100" dir="2700000" algn="tl">
                    <a:srgbClr val="000000">
                      <a:alpha val="43137"/>
                    </a:srgbClr>
                  </a:outerShdw>
                </a:effectLst>
              </a:rPr>
              <a:t>Delay   </a:t>
            </a:r>
            <a:endParaRPr lang="en-IN" sz="4000">
              <a:solidFill>
                <a:srgbClr val="FF0000"/>
              </a:solidFill>
            </a:endParaRPr>
          </a:p>
        </p:txBody>
      </p:sp>
      <p:sp>
        <p:nvSpPr>
          <p:cNvPr id="6" name="Rectangle 5">
            <a:extLst>
              <a:ext uri="{FF2B5EF4-FFF2-40B4-BE49-F238E27FC236}">
                <a16:creationId xmlns:a16="http://schemas.microsoft.com/office/drawing/2014/main" id="{6D559974-3363-49BA-94A7-AFB492846782}"/>
              </a:ext>
            </a:extLst>
          </p:cNvPr>
          <p:cNvSpPr/>
          <p:nvPr/>
        </p:nvSpPr>
        <p:spPr>
          <a:xfrm>
            <a:off x="1126991" y="1914569"/>
            <a:ext cx="2775706" cy="954107"/>
          </a:xfrm>
          <a:prstGeom prst="rect">
            <a:avLst/>
          </a:prstGeom>
        </p:spPr>
        <p:txBody>
          <a:bodyPr wrap="square">
            <a:spAutoFit/>
          </a:bodyPr>
          <a:lstStyle/>
          <a:p>
            <a:r>
              <a:rPr lang="en-IN" sz="2800" b="1"/>
              <a:t>Software delay</a:t>
            </a:r>
          </a:p>
          <a:p>
            <a:r>
              <a:rPr lang="en-IN" sz="2800" b="1"/>
              <a:t> </a:t>
            </a:r>
            <a:endParaRPr lang="en-IN" sz="2800"/>
          </a:p>
        </p:txBody>
      </p:sp>
      <p:sp>
        <p:nvSpPr>
          <p:cNvPr id="7" name="Rectangle 6">
            <a:extLst>
              <a:ext uri="{FF2B5EF4-FFF2-40B4-BE49-F238E27FC236}">
                <a16:creationId xmlns:a16="http://schemas.microsoft.com/office/drawing/2014/main" id="{FEC3A45D-4311-4184-BA01-6CA00B401748}"/>
              </a:ext>
            </a:extLst>
          </p:cNvPr>
          <p:cNvSpPr/>
          <p:nvPr/>
        </p:nvSpPr>
        <p:spPr>
          <a:xfrm>
            <a:off x="7311463" y="1860374"/>
            <a:ext cx="3188389" cy="954107"/>
          </a:xfrm>
          <a:prstGeom prst="rect">
            <a:avLst/>
          </a:prstGeom>
        </p:spPr>
        <p:txBody>
          <a:bodyPr wrap="square">
            <a:spAutoFit/>
          </a:bodyPr>
          <a:lstStyle/>
          <a:p>
            <a:r>
              <a:rPr lang="en-IN" sz="2800" b="1"/>
              <a:t>Hardware delay</a:t>
            </a:r>
          </a:p>
          <a:p>
            <a:r>
              <a:rPr lang="en-IN" sz="2800" b="1"/>
              <a:t> </a:t>
            </a:r>
            <a:endParaRPr lang="en-IN" sz="2800"/>
          </a:p>
        </p:txBody>
      </p:sp>
      <p:sp>
        <p:nvSpPr>
          <p:cNvPr id="8" name="Rectangle 7">
            <a:extLst>
              <a:ext uri="{FF2B5EF4-FFF2-40B4-BE49-F238E27FC236}">
                <a16:creationId xmlns:a16="http://schemas.microsoft.com/office/drawing/2014/main" id="{CEB96477-42C6-4691-A1A0-D0A91E37D0CD}"/>
              </a:ext>
            </a:extLst>
          </p:cNvPr>
          <p:cNvSpPr/>
          <p:nvPr/>
        </p:nvSpPr>
        <p:spPr>
          <a:xfrm>
            <a:off x="646223" y="3188758"/>
            <a:ext cx="5160687" cy="2862322"/>
          </a:xfrm>
          <a:prstGeom prst="rect">
            <a:avLst/>
          </a:prstGeom>
        </p:spPr>
        <p:txBody>
          <a:bodyPr wrap="square">
            <a:spAutoFit/>
          </a:bodyPr>
          <a:lstStyle/>
          <a:p>
            <a:r>
              <a:rPr lang="en-IN" sz="2000" b="1"/>
              <a:t>Software delay generated by using </a:t>
            </a:r>
            <a:r>
              <a:rPr lang="en-IN" sz="2000" b="1">
                <a:solidFill>
                  <a:srgbClr val="FF0000"/>
                </a:solidFill>
              </a:rPr>
              <a:t>NOP</a:t>
            </a:r>
            <a:r>
              <a:rPr lang="en-IN" sz="2000" b="1"/>
              <a:t> instruction.</a:t>
            </a:r>
          </a:p>
          <a:p>
            <a:endParaRPr lang="en-IN" sz="2000" b="1"/>
          </a:p>
          <a:p>
            <a:r>
              <a:rPr lang="en-IN" sz="2000" b="1"/>
              <a:t>By putting </a:t>
            </a:r>
            <a:r>
              <a:rPr lang="en-IN" sz="2000" b="1">
                <a:solidFill>
                  <a:srgbClr val="FF0000"/>
                </a:solidFill>
              </a:rPr>
              <a:t>NOP</a:t>
            </a:r>
            <a:r>
              <a:rPr lang="en-IN" sz="2000" b="1"/>
              <a:t> instruction into the </a:t>
            </a:r>
            <a:r>
              <a:rPr lang="en-IN" sz="2000" b="1">
                <a:solidFill>
                  <a:srgbClr val="FF0000"/>
                </a:solidFill>
              </a:rPr>
              <a:t>loop</a:t>
            </a:r>
            <a:r>
              <a:rPr lang="en-IN" sz="2000" b="1"/>
              <a:t> delay can be achieved.</a:t>
            </a:r>
          </a:p>
          <a:p>
            <a:endParaRPr lang="en-IN" sz="2000" b="1"/>
          </a:p>
          <a:p>
            <a:r>
              <a:rPr lang="en-IN" sz="2000" b="1"/>
              <a:t>But </a:t>
            </a:r>
            <a:r>
              <a:rPr lang="en-IN" sz="2000" b="1">
                <a:solidFill>
                  <a:srgbClr val="FF0000"/>
                </a:solidFill>
              </a:rPr>
              <a:t>processor</a:t>
            </a:r>
            <a:r>
              <a:rPr lang="en-IN" sz="2000" b="1"/>
              <a:t> again involve for </a:t>
            </a:r>
            <a:r>
              <a:rPr lang="en-IN" sz="2000" b="1">
                <a:solidFill>
                  <a:srgbClr val="FF0000"/>
                </a:solidFill>
              </a:rPr>
              <a:t>fetching</a:t>
            </a:r>
            <a:r>
              <a:rPr lang="en-IN" sz="2000" b="1"/>
              <a:t> </a:t>
            </a:r>
            <a:r>
              <a:rPr lang="en-IN" sz="2000" b="1">
                <a:solidFill>
                  <a:srgbClr val="FF0000"/>
                </a:solidFill>
              </a:rPr>
              <a:t>decoding</a:t>
            </a:r>
            <a:r>
              <a:rPr lang="en-IN" sz="2000" b="1"/>
              <a:t> and </a:t>
            </a:r>
            <a:r>
              <a:rPr lang="en-IN" sz="2000" b="1">
                <a:solidFill>
                  <a:srgbClr val="FF0000"/>
                </a:solidFill>
              </a:rPr>
              <a:t>executing</a:t>
            </a:r>
            <a:r>
              <a:rPr lang="en-IN" sz="2000" b="1"/>
              <a:t> this instruction.</a:t>
            </a:r>
          </a:p>
          <a:p>
            <a:r>
              <a:rPr lang="en-IN" sz="2000" b="1"/>
              <a:t> </a:t>
            </a:r>
            <a:endParaRPr lang="en-IN" sz="2000"/>
          </a:p>
        </p:txBody>
      </p:sp>
      <p:sp>
        <p:nvSpPr>
          <p:cNvPr id="9" name="Rectangle 8">
            <a:extLst>
              <a:ext uri="{FF2B5EF4-FFF2-40B4-BE49-F238E27FC236}">
                <a16:creationId xmlns:a16="http://schemas.microsoft.com/office/drawing/2014/main" id="{95891812-6DFD-4F4E-BC1C-5A2B803DB61A}"/>
              </a:ext>
            </a:extLst>
          </p:cNvPr>
          <p:cNvSpPr/>
          <p:nvPr/>
        </p:nvSpPr>
        <p:spPr>
          <a:xfrm>
            <a:off x="6633815" y="3086634"/>
            <a:ext cx="5160687" cy="400110"/>
          </a:xfrm>
          <a:prstGeom prst="rect">
            <a:avLst/>
          </a:prstGeom>
        </p:spPr>
        <p:txBody>
          <a:bodyPr wrap="square">
            <a:spAutoFit/>
          </a:bodyPr>
          <a:lstStyle/>
          <a:p>
            <a:r>
              <a:rPr lang="en-IN" sz="2000" b="1">
                <a:solidFill>
                  <a:srgbClr val="FF0000"/>
                </a:solidFill>
              </a:rPr>
              <a:t>Timer</a:t>
            </a:r>
            <a:r>
              <a:rPr lang="en-IN" sz="2000" b="1"/>
              <a:t> is used to generate hardware delay </a:t>
            </a:r>
            <a:endParaRPr lang="en-IN" sz="2000"/>
          </a:p>
        </p:txBody>
      </p:sp>
    </p:spTree>
    <p:extLst>
      <p:ext uri="{BB962C8B-B14F-4D97-AF65-F5344CB8AC3E}">
        <p14:creationId xmlns:p14="http://schemas.microsoft.com/office/powerpoint/2010/main" val="475641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64C676-6444-45E8-856A-31E8FB1B29D9}"/>
              </a:ext>
            </a:extLst>
          </p:cNvPr>
          <p:cNvSpPr/>
          <p:nvPr/>
        </p:nvSpPr>
        <p:spPr>
          <a:xfrm>
            <a:off x="414779" y="229688"/>
            <a:ext cx="5681221" cy="954107"/>
          </a:xfrm>
          <a:prstGeom prst="rect">
            <a:avLst/>
          </a:prstGeom>
        </p:spPr>
        <p:txBody>
          <a:bodyPr wrap="square">
            <a:spAutoFit/>
          </a:bodyPr>
          <a:lstStyle/>
          <a:p>
            <a:r>
              <a:rPr lang="en-IN" sz="2800" b="1">
                <a:solidFill>
                  <a:srgbClr val="FF0000"/>
                </a:solidFill>
                <a:effectLst>
                  <a:outerShdw blurRad="38100" dist="38100" dir="2700000" algn="tl">
                    <a:srgbClr val="000000">
                      <a:alpha val="43137"/>
                    </a:srgbClr>
                  </a:outerShdw>
                </a:effectLst>
              </a:rPr>
              <a:t>To produce square wave using timer</a:t>
            </a:r>
          </a:p>
          <a:p>
            <a:r>
              <a:rPr lang="en-IN" sz="2000" b="1"/>
              <a:t>WAP to generate square wave of 1 </a:t>
            </a:r>
            <a:r>
              <a:rPr lang="en-IN" sz="2000" b="1" err="1"/>
              <a:t>KHz</a:t>
            </a:r>
            <a:r>
              <a:rPr lang="en-IN" sz="2000" b="1"/>
              <a:t> on P1.2</a:t>
            </a:r>
            <a:r>
              <a:rPr lang="en-IN" sz="2800" b="1">
                <a:solidFill>
                  <a:srgbClr val="FF0000"/>
                </a:solidFill>
                <a:effectLst>
                  <a:outerShdw blurRad="38100" dist="38100" dir="2700000" algn="tl">
                    <a:srgbClr val="000000">
                      <a:alpha val="43137"/>
                    </a:srgbClr>
                  </a:outerShdw>
                </a:effectLst>
              </a:rPr>
              <a:t> </a:t>
            </a:r>
            <a:endParaRPr lang="en-IN" sz="2800">
              <a:solidFill>
                <a:srgbClr val="FF0000"/>
              </a:solidFill>
            </a:endParaRPr>
          </a:p>
        </p:txBody>
      </p:sp>
      <p:grpSp>
        <p:nvGrpSpPr>
          <p:cNvPr id="3" name="Group 2">
            <a:extLst>
              <a:ext uri="{FF2B5EF4-FFF2-40B4-BE49-F238E27FC236}">
                <a16:creationId xmlns:a16="http://schemas.microsoft.com/office/drawing/2014/main" id="{318CDDD8-55B4-4CFC-B2FA-B4ACB29770AB}"/>
              </a:ext>
            </a:extLst>
          </p:cNvPr>
          <p:cNvGrpSpPr/>
          <p:nvPr/>
        </p:nvGrpSpPr>
        <p:grpSpPr>
          <a:xfrm>
            <a:off x="4244493" y="1078073"/>
            <a:ext cx="3921979" cy="849673"/>
            <a:chOff x="4445787" y="1111070"/>
            <a:chExt cx="3921979" cy="849673"/>
          </a:xfrm>
        </p:grpSpPr>
        <p:grpSp>
          <p:nvGrpSpPr>
            <p:cNvPr id="39" name="Group 38">
              <a:extLst>
                <a:ext uri="{FF2B5EF4-FFF2-40B4-BE49-F238E27FC236}">
                  <a16:creationId xmlns:a16="http://schemas.microsoft.com/office/drawing/2014/main" id="{89145410-78A8-4579-A24F-5D74D43AB20A}"/>
                </a:ext>
              </a:extLst>
            </p:cNvPr>
            <p:cNvGrpSpPr/>
            <p:nvPr/>
          </p:nvGrpSpPr>
          <p:grpSpPr>
            <a:xfrm>
              <a:off x="4445787" y="1513612"/>
              <a:ext cx="3063164" cy="447131"/>
              <a:chOff x="4412184" y="5476583"/>
              <a:chExt cx="2258432" cy="320161"/>
            </a:xfrm>
          </p:grpSpPr>
          <p:cxnSp>
            <p:nvCxnSpPr>
              <p:cNvPr id="40" name="Straight Connector 39">
                <a:extLst>
                  <a:ext uri="{FF2B5EF4-FFF2-40B4-BE49-F238E27FC236}">
                    <a16:creationId xmlns:a16="http://schemas.microsoft.com/office/drawing/2014/main" id="{43972B0B-C015-4B6F-9469-E2B45F6B9937}"/>
                  </a:ext>
                </a:extLst>
              </p:cNvPr>
              <p:cNvCxnSpPr/>
              <p:nvPr/>
            </p:nvCxnSpPr>
            <p:spPr>
              <a:xfrm>
                <a:off x="4412184" y="5781383"/>
                <a:ext cx="3290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52B0A0E-1CC2-4E13-B32C-A25FACF6D45F}"/>
                  </a:ext>
                </a:extLst>
              </p:cNvPr>
              <p:cNvCxnSpPr/>
              <p:nvPr/>
            </p:nvCxnSpPr>
            <p:spPr>
              <a:xfrm>
                <a:off x="4740542" y="5494909"/>
                <a:ext cx="3290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62A8BDD-8BF6-4491-9201-4AC21E1DF47A}"/>
                  </a:ext>
                </a:extLst>
              </p:cNvPr>
              <p:cNvCxnSpPr/>
              <p:nvPr/>
            </p:nvCxnSpPr>
            <p:spPr>
              <a:xfrm>
                <a:off x="4751428" y="5501761"/>
                <a:ext cx="0" cy="294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8AA4B4B-3779-43C1-BA36-B2E0B1EB8AAE}"/>
                  </a:ext>
                </a:extLst>
              </p:cNvPr>
              <p:cNvCxnSpPr/>
              <p:nvPr/>
            </p:nvCxnSpPr>
            <p:spPr>
              <a:xfrm>
                <a:off x="5058708" y="5781383"/>
                <a:ext cx="3290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874D878-3198-48C8-9A3A-F54864DC905F}"/>
                  </a:ext>
                </a:extLst>
              </p:cNvPr>
              <p:cNvCxnSpPr/>
              <p:nvPr/>
            </p:nvCxnSpPr>
            <p:spPr>
              <a:xfrm>
                <a:off x="5069594" y="5476583"/>
                <a:ext cx="0" cy="294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4DF9F2F-1D16-4CB2-BC15-4AE5310CB50D}"/>
                  </a:ext>
                </a:extLst>
              </p:cNvPr>
              <p:cNvCxnSpPr/>
              <p:nvPr/>
            </p:nvCxnSpPr>
            <p:spPr>
              <a:xfrm>
                <a:off x="5376874" y="5494909"/>
                <a:ext cx="3290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C13F611-08DA-42B7-A108-7DE5B705D830}"/>
                  </a:ext>
                </a:extLst>
              </p:cNvPr>
              <p:cNvCxnSpPr/>
              <p:nvPr/>
            </p:nvCxnSpPr>
            <p:spPr>
              <a:xfrm>
                <a:off x="5387760" y="5501761"/>
                <a:ext cx="0" cy="294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D2E42D1-0BF5-405A-A5DB-90511AD7B017}"/>
                  </a:ext>
                </a:extLst>
              </p:cNvPr>
              <p:cNvCxnSpPr/>
              <p:nvPr/>
            </p:nvCxnSpPr>
            <p:spPr>
              <a:xfrm>
                <a:off x="5695040" y="5781383"/>
                <a:ext cx="3290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808100A-51DE-4849-9EB5-1F89AA074BF5}"/>
                  </a:ext>
                </a:extLst>
              </p:cNvPr>
              <p:cNvCxnSpPr/>
              <p:nvPr/>
            </p:nvCxnSpPr>
            <p:spPr>
              <a:xfrm>
                <a:off x="6023398" y="5494909"/>
                <a:ext cx="3290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811FBF1-A4B9-4D1C-BD88-24CCA9530A88}"/>
                  </a:ext>
                </a:extLst>
              </p:cNvPr>
              <p:cNvCxnSpPr/>
              <p:nvPr/>
            </p:nvCxnSpPr>
            <p:spPr>
              <a:xfrm>
                <a:off x="5705926" y="5476583"/>
                <a:ext cx="0" cy="294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93484E2-0F3C-464C-985B-A357D6504697}"/>
                  </a:ext>
                </a:extLst>
              </p:cNvPr>
              <p:cNvCxnSpPr/>
              <p:nvPr/>
            </p:nvCxnSpPr>
            <p:spPr>
              <a:xfrm>
                <a:off x="6034284" y="5501761"/>
                <a:ext cx="0" cy="294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49A1924-6A50-4020-B110-920735A74328}"/>
                  </a:ext>
                </a:extLst>
              </p:cNvPr>
              <p:cNvCxnSpPr/>
              <p:nvPr/>
            </p:nvCxnSpPr>
            <p:spPr>
              <a:xfrm>
                <a:off x="6341564" y="5781383"/>
                <a:ext cx="3290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153F447-7E95-48B7-A97B-B702BADEFAA7}"/>
                  </a:ext>
                </a:extLst>
              </p:cNvPr>
              <p:cNvCxnSpPr/>
              <p:nvPr/>
            </p:nvCxnSpPr>
            <p:spPr>
              <a:xfrm>
                <a:off x="6352450" y="5476583"/>
                <a:ext cx="0" cy="294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3" name="Rectangle 62">
              <a:extLst>
                <a:ext uri="{FF2B5EF4-FFF2-40B4-BE49-F238E27FC236}">
                  <a16:creationId xmlns:a16="http://schemas.microsoft.com/office/drawing/2014/main" id="{D81974CA-5841-436E-AE62-909A0FF3DE90}"/>
                </a:ext>
              </a:extLst>
            </p:cNvPr>
            <p:cNvSpPr/>
            <p:nvPr/>
          </p:nvSpPr>
          <p:spPr>
            <a:xfrm>
              <a:off x="5202753" y="1111070"/>
              <a:ext cx="3165013" cy="338554"/>
            </a:xfrm>
            <a:prstGeom prst="rect">
              <a:avLst/>
            </a:prstGeom>
          </p:spPr>
          <p:txBody>
            <a:bodyPr wrap="square">
              <a:spAutoFit/>
            </a:bodyPr>
            <a:lstStyle/>
            <a:p>
              <a:r>
                <a:rPr lang="en-US" sz="1600" b="1">
                  <a:solidFill>
                    <a:srgbClr val="FF0000"/>
                  </a:solidFill>
                </a:rPr>
                <a:t>Display  (CRO)</a:t>
              </a:r>
            </a:p>
          </p:txBody>
        </p:sp>
      </p:grpSp>
      <p:sp>
        <p:nvSpPr>
          <p:cNvPr id="64" name="Rectangle 63">
            <a:extLst>
              <a:ext uri="{FF2B5EF4-FFF2-40B4-BE49-F238E27FC236}">
                <a16:creationId xmlns:a16="http://schemas.microsoft.com/office/drawing/2014/main" id="{53F209FE-2842-429E-A167-155A17FA60C5}"/>
              </a:ext>
            </a:extLst>
          </p:cNvPr>
          <p:cNvSpPr/>
          <p:nvPr/>
        </p:nvSpPr>
        <p:spPr>
          <a:xfrm>
            <a:off x="7032363" y="162995"/>
            <a:ext cx="4617535" cy="1323439"/>
          </a:xfrm>
          <a:prstGeom prst="rect">
            <a:avLst/>
          </a:prstGeom>
        </p:spPr>
        <p:txBody>
          <a:bodyPr wrap="square">
            <a:spAutoFit/>
          </a:bodyPr>
          <a:lstStyle/>
          <a:p>
            <a:r>
              <a:rPr lang="en-IN" sz="2000" b="1"/>
              <a:t>To generate given Square wave on CRO we have to use following steps</a:t>
            </a:r>
          </a:p>
          <a:p>
            <a:r>
              <a:rPr lang="en-IN" sz="2000" b="1"/>
              <a:t>To send </a:t>
            </a:r>
            <a:r>
              <a:rPr lang="en-IN" sz="2000" b="1">
                <a:solidFill>
                  <a:srgbClr val="FF0000"/>
                </a:solidFill>
              </a:rPr>
              <a:t>0</a:t>
            </a:r>
            <a:r>
              <a:rPr lang="en-IN" sz="2000" b="1"/>
              <a:t> on P1.2, instruction is </a:t>
            </a:r>
            <a:r>
              <a:rPr lang="en-IN" sz="2000" b="1">
                <a:solidFill>
                  <a:srgbClr val="FF0000"/>
                </a:solidFill>
              </a:rPr>
              <a:t>CLR P1.2</a:t>
            </a:r>
          </a:p>
          <a:p>
            <a:r>
              <a:rPr lang="en-IN" sz="2000" b="1"/>
              <a:t>To send </a:t>
            </a:r>
            <a:r>
              <a:rPr lang="en-IN" sz="2000" b="1">
                <a:solidFill>
                  <a:srgbClr val="FF0000"/>
                </a:solidFill>
              </a:rPr>
              <a:t>1</a:t>
            </a:r>
            <a:r>
              <a:rPr lang="en-IN" sz="2000" b="1"/>
              <a:t> on P1.2, instruction is </a:t>
            </a:r>
            <a:r>
              <a:rPr lang="en-IN" sz="2000" b="1">
                <a:solidFill>
                  <a:srgbClr val="FF0000"/>
                </a:solidFill>
              </a:rPr>
              <a:t>SETB P1.2</a:t>
            </a:r>
            <a:endParaRPr lang="en-IN" sz="2800">
              <a:solidFill>
                <a:srgbClr val="FF0000"/>
              </a:solidFill>
            </a:endParaRPr>
          </a:p>
        </p:txBody>
      </p:sp>
      <p:sp>
        <p:nvSpPr>
          <p:cNvPr id="66" name="Rectangle 65">
            <a:extLst>
              <a:ext uri="{FF2B5EF4-FFF2-40B4-BE49-F238E27FC236}">
                <a16:creationId xmlns:a16="http://schemas.microsoft.com/office/drawing/2014/main" id="{5A9371B1-BB1A-4F67-8D0A-A65F8E938668}"/>
              </a:ext>
            </a:extLst>
          </p:cNvPr>
          <p:cNvSpPr/>
          <p:nvPr/>
        </p:nvSpPr>
        <p:spPr>
          <a:xfrm>
            <a:off x="5984461" y="2076796"/>
            <a:ext cx="6921264" cy="400110"/>
          </a:xfrm>
          <a:prstGeom prst="rect">
            <a:avLst/>
          </a:prstGeom>
        </p:spPr>
        <p:txBody>
          <a:bodyPr wrap="square">
            <a:spAutoFit/>
          </a:bodyPr>
          <a:lstStyle/>
          <a:p>
            <a:r>
              <a:rPr lang="en-IN" sz="2000" b="1"/>
              <a:t>By using above method following output will generate</a:t>
            </a:r>
            <a:endParaRPr lang="en-IN" sz="2800">
              <a:solidFill>
                <a:srgbClr val="FF0000"/>
              </a:solidFill>
            </a:endParaRPr>
          </a:p>
        </p:txBody>
      </p:sp>
      <p:grpSp>
        <p:nvGrpSpPr>
          <p:cNvPr id="90" name="Group 89">
            <a:extLst>
              <a:ext uri="{FF2B5EF4-FFF2-40B4-BE49-F238E27FC236}">
                <a16:creationId xmlns:a16="http://schemas.microsoft.com/office/drawing/2014/main" id="{9C6DF8AC-21D0-493D-BE54-A28A69CAC47C}"/>
              </a:ext>
            </a:extLst>
          </p:cNvPr>
          <p:cNvGrpSpPr/>
          <p:nvPr/>
        </p:nvGrpSpPr>
        <p:grpSpPr>
          <a:xfrm>
            <a:off x="4489042" y="3204649"/>
            <a:ext cx="2603039" cy="448701"/>
            <a:chOff x="5698512" y="4062147"/>
            <a:chExt cx="2603039" cy="448701"/>
          </a:xfrm>
        </p:grpSpPr>
        <p:grpSp>
          <p:nvGrpSpPr>
            <p:cNvPr id="67" name="Group 66">
              <a:extLst>
                <a:ext uri="{FF2B5EF4-FFF2-40B4-BE49-F238E27FC236}">
                  <a16:creationId xmlns:a16="http://schemas.microsoft.com/office/drawing/2014/main" id="{19867CE5-9BAD-4983-9D53-79D4C6FD4E2C}"/>
                </a:ext>
              </a:extLst>
            </p:cNvPr>
            <p:cNvGrpSpPr/>
            <p:nvPr/>
          </p:nvGrpSpPr>
          <p:grpSpPr>
            <a:xfrm>
              <a:off x="5698512" y="4062147"/>
              <a:ext cx="2603039" cy="447131"/>
              <a:chOff x="4751428" y="5476583"/>
              <a:chExt cx="1919188" cy="320161"/>
            </a:xfrm>
          </p:grpSpPr>
          <p:cxnSp>
            <p:nvCxnSpPr>
              <p:cNvPr id="70" name="Straight Connector 69">
                <a:extLst>
                  <a:ext uri="{FF2B5EF4-FFF2-40B4-BE49-F238E27FC236}">
                    <a16:creationId xmlns:a16="http://schemas.microsoft.com/office/drawing/2014/main" id="{C91C7576-BC92-4D27-B968-8E16DF6A163E}"/>
                  </a:ext>
                </a:extLst>
              </p:cNvPr>
              <p:cNvCxnSpPr/>
              <p:nvPr/>
            </p:nvCxnSpPr>
            <p:spPr>
              <a:xfrm>
                <a:off x="4751428" y="5501761"/>
                <a:ext cx="0" cy="294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5D4C932-2CF8-4B00-BCD2-AC0DB0F2661F}"/>
                  </a:ext>
                </a:extLst>
              </p:cNvPr>
              <p:cNvCxnSpPr/>
              <p:nvPr/>
            </p:nvCxnSpPr>
            <p:spPr>
              <a:xfrm>
                <a:off x="5058708" y="5781383"/>
                <a:ext cx="3290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2B7EDC4-B85C-40DC-84A5-EDCA269472AE}"/>
                  </a:ext>
                </a:extLst>
              </p:cNvPr>
              <p:cNvCxnSpPr/>
              <p:nvPr/>
            </p:nvCxnSpPr>
            <p:spPr>
              <a:xfrm>
                <a:off x="5069594" y="5476583"/>
                <a:ext cx="0" cy="294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9E6B2C3-4264-4FB5-9EF1-A0E61E87D779}"/>
                  </a:ext>
                </a:extLst>
              </p:cNvPr>
              <p:cNvCxnSpPr/>
              <p:nvPr/>
            </p:nvCxnSpPr>
            <p:spPr>
              <a:xfrm>
                <a:off x="5376874" y="5494909"/>
                <a:ext cx="3290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056AF86-CBE7-4BEB-8596-E8B9ED47EF1D}"/>
                  </a:ext>
                </a:extLst>
              </p:cNvPr>
              <p:cNvCxnSpPr/>
              <p:nvPr/>
            </p:nvCxnSpPr>
            <p:spPr>
              <a:xfrm>
                <a:off x="5387760" y="5501761"/>
                <a:ext cx="0" cy="294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BCEB4482-AB90-44C9-B466-E4A7E9D050CC}"/>
                  </a:ext>
                </a:extLst>
              </p:cNvPr>
              <p:cNvCxnSpPr/>
              <p:nvPr/>
            </p:nvCxnSpPr>
            <p:spPr>
              <a:xfrm>
                <a:off x="5695040" y="5781383"/>
                <a:ext cx="3290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E2DCD28-0062-4EAC-AD40-4EB476C3EE7F}"/>
                  </a:ext>
                </a:extLst>
              </p:cNvPr>
              <p:cNvCxnSpPr/>
              <p:nvPr/>
            </p:nvCxnSpPr>
            <p:spPr>
              <a:xfrm>
                <a:off x="6023398" y="5494909"/>
                <a:ext cx="3290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EDAAC12-932E-48DB-AF4B-2AA04F60E0E6}"/>
                  </a:ext>
                </a:extLst>
              </p:cNvPr>
              <p:cNvCxnSpPr/>
              <p:nvPr/>
            </p:nvCxnSpPr>
            <p:spPr>
              <a:xfrm>
                <a:off x="5705926" y="5476583"/>
                <a:ext cx="0" cy="294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3FA5B17-7CF2-4931-AB7E-FA7B5420B40B}"/>
                  </a:ext>
                </a:extLst>
              </p:cNvPr>
              <p:cNvCxnSpPr/>
              <p:nvPr/>
            </p:nvCxnSpPr>
            <p:spPr>
              <a:xfrm>
                <a:off x="6034284" y="5501761"/>
                <a:ext cx="0" cy="294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7EBA91D-AC87-4502-ACE1-9B2CF7E8C22B}"/>
                  </a:ext>
                </a:extLst>
              </p:cNvPr>
              <p:cNvCxnSpPr/>
              <p:nvPr/>
            </p:nvCxnSpPr>
            <p:spPr>
              <a:xfrm>
                <a:off x="6341564" y="5781383"/>
                <a:ext cx="3290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7ED19E3-EB9C-437E-A0A7-10F566C9CA83}"/>
                  </a:ext>
                </a:extLst>
              </p:cNvPr>
              <p:cNvCxnSpPr/>
              <p:nvPr/>
            </p:nvCxnSpPr>
            <p:spPr>
              <a:xfrm>
                <a:off x="6352450" y="5476583"/>
                <a:ext cx="0" cy="294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1" name="Straight Connector 80">
              <a:extLst>
                <a:ext uri="{FF2B5EF4-FFF2-40B4-BE49-F238E27FC236}">
                  <a16:creationId xmlns:a16="http://schemas.microsoft.com/office/drawing/2014/main" id="{9760C3A8-EF86-4697-A38C-D26AF77F9518}"/>
                </a:ext>
              </a:extLst>
            </p:cNvPr>
            <p:cNvCxnSpPr>
              <a:cxnSpLocks/>
            </p:cNvCxnSpPr>
            <p:nvPr/>
          </p:nvCxnSpPr>
          <p:spPr>
            <a:xfrm>
              <a:off x="5761787" y="4097310"/>
              <a:ext cx="0" cy="4119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9E66238-F64E-4DF9-B5B5-C0C3C3D94F4F}"/>
                </a:ext>
              </a:extLst>
            </p:cNvPr>
            <p:cNvCxnSpPr>
              <a:cxnSpLocks/>
            </p:cNvCxnSpPr>
            <p:nvPr/>
          </p:nvCxnSpPr>
          <p:spPr>
            <a:xfrm>
              <a:off x="5819917" y="4098880"/>
              <a:ext cx="0" cy="4119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AEC43DEB-9945-490B-8A26-A0C1EA6A53DA}"/>
                </a:ext>
              </a:extLst>
            </p:cNvPr>
            <p:cNvCxnSpPr>
              <a:cxnSpLocks/>
            </p:cNvCxnSpPr>
            <p:nvPr/>
          </p:nvCxnSpPr>
          <p:spPr>
            <a:xfrm>
              <a:off x="5878047" y="4081594"/>
              <a:ext cx="0" cy="4119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0989685-C429-4746-9DC7-07C8F560ABCD}"/>
                </a:ext>
              </a:extLst>
            </p:cNvPr>
            <p:cNvCxnSpPr>
              <a:cxnSpLocks/>
            </p:cNvCxnSpPr>
            <p:nvPr/>
          </p:nvCxnSpPr>
          <p:spPr>
            <a:xfrm>
              <a:off x="5936177" y="4083164"/>
              <a:ext cx="0" cy="4119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BC1EADE-ACD8-43F3-8C4D-AB57C3B57B74}"/>
                </a:ext>
              </a:extLst>
            </p:cNvPr>
            <p:cNvCxnSpPr>
              <a:cxnSpLocks/>
            </p:cNvCxnSpPr>
            <p:nvPr/>
          </p:nvCxnSpPr>
          <p:spPr>
            <a:xfrm>
              <a:off x="6003734" y="4094159"/>
              <a:ext cx="0" cy="4119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DA7B1C5-AA6E-4DD4-A83C-E5C517196279}"/>
                </a:ext>
              </a:extLst>
            </p:cNvPr>
            <p:cNvCxnSpPr>
              <a:cxnSpLocks/>
            </p:cNvCxnSpPr>
            <p:nvPr/>
          </p:nvCxnSpPr>
          <p:spPr>
            <a:xfrm>
              <a:off x="6071291" y="4086300"/>
              <a:ext cx="0" cy="4119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1" name="Rectangle 90">
            <a:extLst>
              <a:ext uri="{FF2B5EF4-FFF2-40B4-BE49-F238E27FC236}">
                <a16:creationId xmlns:a16="http://schemas.microsoft.com/office/drawing/2014/main" id="{7A756E01-9A0B-44F6-BEDB-1E9909458275}"/>
              </a:ext>
            </a:extLst>
          </p:cNvPr>
          <p:cNvSpPr/>
          <p:nvPr/>
        </p:nvSpPr>
        <p:spPr>
          <a:xfrm>
            <a:off x="7656952" y="2684161"/>
            <a:ext cx="3767857" cy="646331"/>
          </a:xfrm>
          <a:prstGeom prst="rect">
            <a:avLst/>
          </a:prstGeom>
        </p:spPr>
        <p:txBody>
          <a:bodyPr wrap="square">
            <a:spAutoFit/>
          </a:bodyPr>
          <a:lstStyle/>
          <a:p>
            <a:r>
              <a:rPr lang="en-IN" b="1">
                <a:solidFill>
                  <a:srgbClr val="FF0000"/>
                </a:solidFill>
              </a:rPr>
              <a:t>Because 8051 do it above operation so fast it will display white screen</a:t>
            </a:r>
            <a:endParaRPr lang="en-IN">
              <a:solidFill>
                <a:srgbClr val="FF0000"/>
              </a:solidFill>
            </a:endParaRPr>
          </a:p>
        </p:txBody>
      </p:sp>
      <p:sp>
        <p:nvSpPr>
          <p:cNvPr id="92" name="Rectangle 91">
            <a:extLst>
              <a:ext uri="{FF2B5EF4-FFF2-40B4-BE49-F238E27FC236}">
                <a16:creationId xmlns:a16="http://schemas.microsoft.com/office/drawing/2014/main" id="{4FB41CE6-069D-46AD-8535-93D9F626F0E5}"/>
              </a:ext>
            </a:extLst>
          </p:cNvPr>
          <p:cNvSpPr/>
          <p:nvPr/>
        </p:nvSpPr>
        <p:spPr>
          <a:xfrm>
            <a:off x="56317" y="4997200"/>
            <a:ext cx="5281032" cy="369332"/>
          </a:xfrm>
          <a:prstGeom prst="rect">
            <a:avLst/>
          </a:prstGeom>
        </p:spPr>
        <p:txBody>
          <a:bodyPr wrap="square">
            <a:spAutoFit/>
          </a:bodyPr>
          <a:lstStyle/>
          <a:p>
            <a:r>
              <a:rPr lang="en-IN" b="1"/>
              <a:t>We have to generate square wave with equal delay : </a:t>
            </a:r>
            <a:endParaRPr lang="en-IN"/>
          </a:p>
        </p:txBody>
      </p:sp>
      <p:grpSp>
        <p:nvGrpSpPr>
          <p:cNvPr id="115" name="Group 114">
            <a:extLst>
              <a:ext uri="{FF2B5EF4-FFF2-40B4-BE49-F238E27FC236}">
                <a16:creationId xmlns:a16="http://schemas.microsoft.com/office/drawing/2014/main" id="{D63A0CDB-6742-44E7-BE87-1E414E53E626}"/>
              </a:ext>
            </a:extLst>
          </p:cNvPr>
          <p:cNvGrpSpPr/>
          <p:nvPr/>
        </p:nvGrpSpPr>
        <p:grpSpPr>
          <a:xfrm>
            <a:off x="174629" y="5381820"/>
            <a:ext cx="5309453" cy="1477712"/>
            <a:chOff x="4918628" y="5213135"/>
            <a:chExt cx="5309453" cy="1477712"/>
          </a:xfrm>
        </p:grpSpPr>
        <p:grpSp>
          <p:nvGrpSpPr>
            <p:cNvPr id="93" name="Group 92">
              <a:extLst>
                <a:ext uri="{FF2B5EF4-FFF2-40B4-BE49-F238E27FC236}">
                  <a16:creationId xmlns:a16="http://schemas.microsoft.com/office/drawing/2014/main" id="{4C3E160A-8433-495D-9D55-5BADEEAA510D}"/>
                </a:ext>
              </a:extLst>
            </p:cNvPr>
            <p:cNvGrpSpPr/>
            <p:nvPr/>
          </p:nvGrpSpPr>
          <p:grpSpPr>
            <a:xfrm>
              <a:off x="4918628" y="5567510"/>
              <a:ext cx="5309453" cy="754005"/>
              <a:chOff x="4412184" y="5476583"/>
              <a:chExt cx="2258432" cy="320161"/>
            </a:xfrm>
          </p:grpSpPr>
          <p:cxnSp>
            <p:nvCxnSpPr>
              <p:cNvPr id="94" name="Straight Connector 93">
                <a:extLst>
                  <a:ext uri="{FF2B5EF4-FFF2-40B4-BE49-F238E27FC236}">
                    <a16:creationId xmlns:a16="http://schemas.microsoft.com/office/drawing/2014/main" id="{908E2475-26FB-49B9-A4BB-9A053DFBE5B8}"/>
                  </a:ext>
                </a:extLst>
              </p:cNvPr>
              <p:cNvCxnSpPr/>
              <p:nvPr/>
            </p:nvCxnSpPr>
            <p:spPr>
              <a:xfrm>
                <a:off x="4412184" y="5781383"/>
                <a:ext cx="3290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6D2DCBA-1489-44DF-ABE6-6033674C4B20}"/>
                  </a:ext>
                </a:extLst>
              </p:cNvPr>
              <p:cNvCxnSpPr/>
              <p:nvPr/>
            </p:nvCxnSpPr>
            <p:spPr>
              <a:xfrm>
                <a:off x="4740542" y="5494909"/>
                <a:ext cx="3290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7D4AA77-D648-4611-9EFF-98FF7F7B1EE8}"/>
                  </a:ext>
                </a:extLst>
              </p:cNvPr>
              <p:cNvCxnSpPr/>
              <p:nvPr/>
            </p:nvCxnSpPr>
            <p:spPr>
              <a:xfrm>
                <a:off x="4751428" y="5501761"/>
                <a:ext cx="0" cy="294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B18A72D-3891-4C07-B6F8-988DAB632552}"/>
                  </a:ext>
                </a:extLst>
              </p:cNvPr>
              <p:cNvCxnSpPr/>
              <p:nvPr/>
            </p:nvCxnSpPr>
            <p:spPr>
              <a:xfrm>
                <a:off x="5058708" y="5781383"/>
                <a:ext cx="3290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2CC40E6-5B09-4FFA-8957-377FB868183C}"/>
                  </a:ext>
                </a:extLst>
              </p:cNvPr>
              <p:cNvCxnSpPr/>
              <p:nvPr/>
            </p:nvCxnSpPr>
            <p:spPr>
              <a:xfrm>
                <a:off x="5069594" y="5476583"/>
                <a:ext cx="0" cy="294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C1CB4D7-988D-4965-AC7A-4A3CD55989F7}"/>
                  </a:ext>
                </a:extLst>
              </p:cNvPr>
              <p:cNvCxnSpPr/>
              <p:nvPr/>
            </p:nvCxnSpPr>
            <p:spPr>
              <a:xfrm>
                <a:off x="5376874" y="5494909"/>
                <a:ext cx="3290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26B4FD9C-0C4E-4D41-BF6B-E4C9E790A70C}"/>
                  </a:ext>
                </a:extLst>
              </p:cNvPr>
              <p:cNvCxnSpPr/>
              <p:nvPr/>
            </p:nvCxnSpPr>
            <p:spPr>
              <a:xfrm>
                <a:off x="5387760" y="5501761"/>
                <a:ext cx="0" cy="294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70B7B3C-917A-4493-9E4A-EB2D89D13F46}"/>
                  </a:ext>
                </a:extLst>
              </p:cNvPr>
              <p:cNvCxnSpPr/>
              <p:nvPr/>
            </p:nvCxnSpPr>
            <p:spPr>
              <a:xfrm>
                <a:off x="5695040" y="5781383"/>
                <a:ext cx="3290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8D6254E-78FA-42AE-B54F-304E428ADE8D}"/>
                  </a:ext>
                </a:extLst>
              </p:cNvPr>
              <p:cNvCxnSpPr/>
              <p:nvPr/>
            </p:nvCxnSpPr>
            <p:spPr>
              <a:xfrm>
                <a:off x="6023398" y="5494909"/>
                <a:ext cx="3290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932236A-084D-4209-895E-BA9C587042B0}"/>
                  </a:ext>
                </a:extLst>
              </p:cNvPr>
              <p:cNvCxnSpPr/>
              <p:nvPr/>
            </p:nvCxnSpPr>
            <p:spPr>
              <a:xfrm>
                <a:off x="5705926" y="5476583"/>
                <a:ext cx="0" cy="294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BFFA511F-FC53-42FE-AA6C-8C523650F4C9}"/>
                  </a:ext>
                </a:extLst>
              </p:cNvPr>
              <p:cNvCxnSpPr/>
              <p:nvPr/>
            </p:nvCxnSpPr>
            <p:spPr>
              <a:xfrm>
                <a:off x="6034284" y="5501761"/>
                <a:ext cx="0" cy="294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1D61E50-98F8-4426-8A08-D8415BADBE3A}"/>
                  </a:ext>
                </a:extLst>
              </p:cNvPr>
              <p:cNvCxnSpPr/>
              <p:nvPr/>
            </p:nvCxnSpPr>
            <p:spPr>
              <a:xfrm>
                <a:off x="6341564" y="5781383"/>
                <a:ext cx="3290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E8F2B34-76BF-4324-A7F0-20781F7CA928}"/>
                  </a:ext>
                </a:extLst>
              </p:cNvPr>
              <p:cNvCxnSpPr/>
              <p:nvPr/>
            </p:nvCxnSpPr>
            <p:spPr>
              <a:xfrm>
                <a:off x="6352450" y="5476583"/>
                <a:ext cx="0" cy="294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7" name="Rectangle 106">
              <a:extLst>
                <a:ext uri="{FF2B5EF4-FFF2-40B4-BE49-F238E27FC236}">
                  <a16:creationId xmlns:a16="http://schemas.microsoft.com/office/drawing/2014/main" id="{1F46566D-4DAF-431B-80FD-09A7A8642F1F}"/>
                </a:ext>
              </a:extLst>
            </p:cNvPr>
            <p:cNvSpPr/>
            <p:nvPr/>
          </p:nvSpPr>
          <p:spPr>
            <a:xfrm>
              <a:off x="5202753" y="6285339"/>
              <a:ext cx="301686" cy="369332"/>
            </a:xfrm>
            <a:prstGeom prst="rect">
              <a:avLst/>
            </a:prstGeom>
          </p:spPr>
          <p:txBody>
            <a:bodyPr wrap="none">
              <a:spAutoFit/>
            </a:bodyPr>
            <a:lstStyle/>
            <a:p>
              <a:r>
                <a:rPr lang="en-IN" b="1">
                  <a:solidFill>
                    <a:srgbClr val="FF0000"/>
                  </a:solidFill>
                  <a:effectLst>
                    <a:outerShdw blurRad="38100" dist="38100" dir="2700000" algn="tl">
                      <a:srgbClr val="000000">
                        <a:alpha val="43137"/>
                      </a:srgbClr>
                    </a:outerShdw>
                  </a:effectLst>
                </a:rPr>
                <a:t>0</a:t>
              </a:r>
            </a:p>
          </p:txBody>
        </p:sp>
        <p:sp>
          <p:nvSpPr>
            <p:cNvPr id="108" name="Rectangle 107">
              <a:extLst>
                <a:ext uri="{FF2B5EF4-FFF2-40B4-BE49-F238E27FC236}">
                  <a16:creationId xmlns:a16="http://schemas.microsoft.com/office/drawing/2014/main" id="{7B9A8CC6-663D-43A8-9E5F-973421B298A9}"/>
                </a:ext>
              </a:extLst>
            </p:cNvPr>
            <p:cNvSpPr/>
            <p:nvPr/>
          </p:nvSpPr>
          <p:spPr>
            <a:xfrm>
              <a:off x="6662877" y="6285339"/>
              <a:ext cx="301686" cy="369332"/>
            </a:xfrm>
            <a:prstGeom prst="rect">
              <a:avLst/>
            </a:prstGeom>
          </p:spPr>
          <p:txBody>
            <a:bodyPr wrap="none">
              <a:spAutoFit/>
            </a:bodyPr>
            <a:lstStyle/>
            <a:p>
              <a:r>
                <a:rPr lang="en-IN" b="1">
                  <a:solidFill>
                    <a:srgbClr val="FF0000"/>
                  </a:solidFill>
                  <a:effectLst>
                    <a:outerShdw blurRad="38100" dist="38100" dir="2700000" algn="tl">
                      <a:srgbClr val="000000">
                        <a:alpha val="43137"/>
                      </a:srgbClr>
                    </a:outerShdw>
                  </a:effectLst>
                </a:rPr>
                <a:t>0</a:t>
              </a:r>
            </a:p>
          </p:txBody>
        </p:sp>
        <p:sp>
          <p:nvSpPr>
            <p:cNvPr id="109" name="Rectangle 108">
              <a:extLst>
                <a:ext uri="{FF2B5EF4-FFF2-40B4-BE49-F238E27FC236}">
                  <a16:creationId xmlns:a16="http://schemas.microsoft.com/office/drawing/2014/main" id="{D1BC5B38-44AD-4E55-BDAD-3B04C673A408}"/>
                </a:ext>
              </a:extLst>
            </p:cNvPr>
            <p:cNvSpPr/>
            <p:nvPr/>
          </p:nvSpPr>
          <p:spPr>
            <a:xfrm>
              <a:off x="8181470" y="6321515"/>
              <a:ext cx="417645"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0</a:t>
              </a:r>
            </a:p>
          </p:txBody>
        </p:sp>
        <p:sp>
          <p:nvSpPr>
            <p:cNvPr id="110" name="Rectangle 109">
              <a:extLst>
                <a:ext uri="{FF2B5EF4-FFF2-40B4-BE49-F238E27FC236}">
                  <a16:creationId xmlns:a16="http://schemas.microsoft.com/office/drawing/2014/main" id="{FEC3607B-6264-40AB-8B24-2CCD0AEAB218}"/>
                </a:ext>
              </a:extLst>
            </p:cNvPr>
            <p:cNvSpPr/>
            <p:nvPr/>
          </p:nvSpPr>
          <p:spPr>
            <a:xfrm>
              <a:off x="9719657" y="6302251"/>
              <a:ext cx="417645"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0</a:t>
              </a:r>
            </a:p>
          </p:txBody>
        </p:sp>
        <p:sp>
          <p:nvSpPr>
            <p:cNvPr id="111" name="Rectangle 110">
              <a:extLst>
                <a:ext uri="{FF2B5EF4-FFF2-40B4-BE49-F238E27FC236}">
                  <a16:creationId xmlns:a16="http://schemas.microsoft.com/office/drawing/2014/main" id="{C63210EE-AF9F-47A6-B60E-809522BB00FB}"/>
                </a:ext>
              </a:extLst>
            </p:cNvPr>
            <p:cNvSpPr/>
            <p:nvPr/>
          </p:nvSpPr>
          <p:spPr>
            <a:xfrm>
              <a:off x="8965444" y="5219758"/>
              <a:ext cx="417645"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1</a:t>
              </a:r>
            </a:p>
          </p:txBody>
        </p:sp>
        <p:sp>
          <p:nvSpPr>
            <p:cNvPr id="112" name="Rectangle 111">
              <a:extLst>
                <a:ext uri="{FF2B5EF4-FFF2-40B4-BE49-F238E27FC236}">
                  <a16:creationId xmlns:a16="http://schemas.microsoft.com/office/drawing/2014/main" id="{459A8C4E-B7E8-4D5D-8C1D-7D63EB49F235}"/>
                </a:ext>
              </a:extLst>
            </p:cNvPr>
            <p:cNvSpPr/>
            <p:nvPr/>
          </p:nvSpPr>
          <p:spPr>
            <a:xfrm>
              <a:off x="7448853" y="5219758"/>
              <a:ext cx="417645"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1</a:t>
              </a:r>
            </a:p>
          </p:txBody>
        </p:sp>
        <p:sp>
          <p:nvSpPr>
            <p:cNvPr id="113" name="Rectangle 112">
              <a:extLst>
                <a:ext uri="{FF2B5EF4-FFF2-40B4-BE49-F238E27FC236}">
                  <a16:creationId xmlns:a16="http://schemas.microsoft.com/office/drawing/2014/main" id="{D50CF74B-FEB6-42AC-BF33-FC0F258B9960}"/>
                </a:ext>
              </a:extLst>
            </p:cNvPr>
            <p:cNvSpPr/>
            <p:nvPr/>
          </p:nvSpPr>
          <p:spPr>
            <a:xfrm>
              <a:off x="5932262" y="5213135"/>
              <a:ext cx="417645"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1</a:t>
              </a:r>
            </a:p>
          </p:txBody>
        </p:sp>
      </p:grpSp>
      <p:sp>
        <p:nvSpPr>
          <p:cNvPr id="135" name="Rectangle 134">
            <a:extLst>
              <a:ext uri="{FF2B5EF4-FFF2-40B4-BE49-F238E27FC236}">
                <a16:creationId xmlns:a16="http://schemas.microsoft.com/office/drawing/2014/main" id="{48E0BC10-1C80-4C7C-AEB0-689AB8AA4694}"/>
              </a:ext>
            </a:extLst>
          </p:cNvPr>
          <p:cNvSpPr/>
          <p:nvPr/>
        </p:nvSpPr>
        <p:spPr>
          <a:xfrm>
            <a:off x="7062650" y="4922772"/>
            <a:ext cx="1873960" cy="400110"/>
          </a:xfrm>
          <a:prstGeom prst="rect">
            <a:avLst/>
          </a:prstGeom>
          <a:ln w="19050">
            <a:solidFill>
              <a:schemeClr val="tx1"/>
            </a:solidFill>
          </a:ln>
        </p:spPr>
        <p:txBody>
          <a:bodyPr wrap="square">
            <a:spAutoFit/>
          </a:bodyPr>
          <a:lstStyle/>
          <a:p>
            <a:r>
              <a:rPr lang="en-IN" sz="2000" b="1">
                <a:solidFill>
                  <a:srgbClr val="FF0000"/>
                </a:solidFill>
              </a:rPr>
              <a:t>Delay =  0.5 </a:t>
            </a:r>
            <a:r>
              <a:rPr lang="en-IN" sz="2000" b="1" err="1">
                <a:solidFill>
                  <a:srgbClr val="FF0000"/>
                </a:solidFill>
              </a:rPr>
              <a:t>ms</a:t>
            </a:r>
            <a:endParaRPr lang="en-IN" sz="2800">
              <a:solidFill>
                <a:srgbClr val="FF0000"/>
              </a:solidFill>
            </a:endParaRPr>
          </a:p>
        </p:txBody>
      </p:sp>
      <p:grpSp>
        <p:nvGrpSpPr>
          <p:cNvPr id="2" name="Group 1">
            <a:extLst>
              <a:ext uri="{FF2B5EF4-FFF2-40B4-BE49-F238E27FC236}">
                <a16:creationId xmlns:a16="http://schemas.microsoft.com/office/drawing/2014/main" id="{5DCD3738-3B65-443C-A225-4BF013A455D3}"/>
              </a:ext>
            </a:extLst>
          </p:cNvPr>
          <p:cNvGrpSpPr/>
          <p:nvPr/>
        </p:nvGrpSpPr>
        <p:grpSpPr>
          <a:xfrm>
            <a:off x="0" y="1401210"/>
            <a:ext cx="4277961" cy="3266723"/>
            <a:chOff x="832" y="1411978"/>
            <a:chExt cx="4277961" cy="3266723"/>
          </a:xfrm>
        </p:grpSpPr>
        <p:grpSp>
          <p:nvGrpSpPr>
            <p:cNvPr id="114" name="Group 113">
              <a:extLst>
                <a:ext uri="{FF2B5EF4-FFF2-40B4-BE49-F238E27FC236}">
                  <a16:creationId xmlns:a16="http://schemas.microsoft.com/office/drawing/2014/main" id="{3B288F8F-F6D5-4FDD-971A-3ABF870D6132}"/>
                </a:ext>
              </a:extLst>
            </p:cNvPr>
            <p:cNvGrpSpPr/>
            <p:nvPr/>
          </p:nvGrpSpPr>
          <p:grpSpPr>
            <a:xfrm>
              <a:off x="565053" y="1411978"/>
              <a:ext cx="3713740" cy="3266723"/>
              <a:chOff x="827780" y="1795638"/>
              <a:chExt cx="3713740" cy="3266723"/>
            </a:xfrm>
          </p:grpSpPr>
          <p:grpSp>
            <p:nvGrpSpPr>
              <p:cNvPr id="36" name="Group 35">
                <a:extLst>
                  <a:ext uri="{FF2B5EF4-FFF2-40B4-BE49-F238E27FC236}">
                    <a16:creationId xmlns:a16="http://schemas.microsoft.com/office/drawing/2014/main" id="{F950BD31-D415-40A4-8E6D-F63F9912B31F}"/>
                  </a:ext>
                </a:extLst>
              </p:cNvPr>
              <p:cNvGrpSpPr/>
              <p:nvPr/>
            </p:nvGrpSpPr>
            <p:grpSpPr>
              <a:xfrm>
                <a:off x="827780" y="1795638"/>
                <a:ext cx="3462666" cy="3266723"/>
                <a:chOff x="7539665" y="867054"/>
                <a:chExt cx="3462666" cy="3266723"/>
              </a:xfrm>
            </p:grpSpPr>
            <p:sp>
              <p:nvSpPr>
                <p:cNvPr id="5" name="Rectangle 4">
                  <a:extLst>
                    <a:ext uri="{FF2B5EF4-FFF2-40B4-BE49-F238E27FC236}">
                      <a16:creationId xmlns:a16="http://schemas.microsoft.com/office/drawing/2014/main" id="{58DAEC64-4BB0-4850-8273-287DE68D20E9}"/>
                    </a:ext>
                  </a:extLst>
                </p:cNvPr>
                <p:cNvSpPr/>
                <p:nvPr/>
              </p:nvSpPr>
              <p:spPr>
                <a:xfrm>
                  <a:off x="8376774" y="1042988"/>
                  <a:ext cx="1677751" cy="3090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 name="Group 5">
                  <a:extLst>
                    <a:ext uri="{FF2B5EF4-FFF2-40B4-BE49-F238E27FC236}">
                      <a16:creationId xmlns:a16="http://schemas.microsoft.com/office/drawing/2014/main" id="{1E3B97CF-9541-43A4-9738-8FC827D5D0A1}"/>
                    </a:ext>
                  </a:extLst>
                </p:cNvPr>
                <p:cNvGrpSpPr/>
                <p:nvPr/>
              </p:nvGrpSpPr>
              <p:grpSpPr>
                <a:xfrm>
                  <a:off x="7539665" y="1244662"/>
                  <a:ext cx="837109" cy="914400"/>
                  <a:chOff x="2591891" y="762000"/>
                  <a:chExt cx="837109" cy="914400"/>
                </a:xfrm>
              </p:grpSpPr>
              <p:grpSp>
                <p:nvGrpSpPr>
                  <p:cNvPr id="7" name="Group 6">
                    <a:extLst>
                      <a:ext uri="{FF2B5EF4-FFF2-40B4-BE49-F238E27FC236}">
                        <a16:creationId xmlns:a16="http://schemas.microsoft.com/office/drawing/2014/main" id="{28334B0C-8D18-421F-9018-F73615ED388A}"/>
                      </a:ext>
                    </a:extLst>
                  </p:cNvPr>
                  <p:cNvGrpSpPr/>
                  <p:nvPr/>
                </p:nvGrpSpPr>
                <p:grpSpPr>
                  <a:xfrm>
                    <a:off x="2591891" y="986671"/>
                    <a:ext cx="647700" cy="381000"/>
                    <a:chOff x="228600" y="1524000"/>
                    <a:chExt cx="647700" cy="381000"/>
                  </a:xfrm>
                </p:grpSpPr>
                <p:sp>
                  <p:nvSpPr>
                    <p:cNvPr id="12" name="Rectangle 11">
                      <a:extLst>
                        <a:ext uri="{FF2B5EF4-FFF2-40B4-BE49-F238E27FC236}">
                          <a16:creationId xmlns:a16="http://schemas.microsoft.com/office/drawing/2014/main" id="{4BD01543-8F6A-41F6-ABCB-FF20A2B277A1}"/>
                        </a:ext>
                      </a:extLst>
                    </p:cNvPr>
                    <p:cNvSpPr/>
                    <p:nvPr/>
                  </p:nvSpPr>
                  <p:spPr>
                    <a:xfrm>
                      <a:off x="304800" y="1638078"/>
                      <a:ext cx="533400" cy="19072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Connector 12">
                      <a:extLst>
                        <a:ext uri="{FF2B5EF4-FFF2-40B4-BE49-F238E27FC236}">
                          <a16:creationId xmlns:a16="http://schemas.microsoft.com/office/drawing/2014/main" id="{E1A9C942-F805-4A41-820F-248588A2D93D}"/>
                        </a:ext>
                      </a:extLst>
                    </p:cNvPr>
                    <p:cNvCxnSpPr/>
                    <p:nvPr/>
                  </p:nvCxnSpPr>
                  <p:spPr>
                    <a:xfrm>
                      <a:off x="266700" y="1905000"/>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682B5E4-9C17-478B-B824-C822E6F2A244}"/>
                        </a:ext>
                      </a:extLst>
                    </p:cNvPr>
                    <p:cNvCxnSpPr/>
                    <p:nvPr/>
                  </p:nvCxnSpPr>
                  <p:spPr>
                    <a:xfrm>
                      <a:off x="228600" y="1524000"/>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B1F9828C-0C7B-43A2-903F-4572549E212B}"/>
                      </a:ext>
                    </a:extLst>
                  </p:cNvPr>
                  <p:cNvCxnSpPr/>
                  <p:nvPr/>
                </p:nvCxnSpPr>
                <p:spPr>
                  <a:xfrm>
                    <a:off x="2896691" y="1367671"/>
                    <a:ext cx="0" cy="2837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7CB9294-1E9E-4583-BF68-CFCD67978590}"/>
                      </a:ext>
                    </a:extLst>
                  </p:cNvPr>
                  <p:cNvCxnSpPr/>
                  <p:nvPr/>
                </p:nvCxnSpPr>
                <p:spPr>
                  <a:xfrm>
                    <a:off x="2896691" y="1676400"/>
                    <a:ext cx="5323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6143CD4-5206-4936-A7FA-4A3DC0D29D16}"/>
                      </a:ext>
                    </a:extLst>
                  </p:cNvPr>
                  <p:cNvCxnSpPr/>
                  <p:nvPr/>
                </p:nvCxnSpPr>
                <p:spPr>
                  <a:xfrm>
                    <a:off x="2896690" y="762000"/>
                    <a:ext cx="5323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284B4BB-E004-480F-9DD7-CF2730F3FCAE}"/>
                      </a:ext>
                    </a:extLst>
                  </p:cNvPr>
                  <p:cNvCxnSpPr/>
                  <p:nvPr/>
                </p:nvCxnSpPr>
                <p:spPr>
                  <a:xfrm>
                    <a:off x="2896690" y="762000"/>
                    <a:ext cx="0" cy="2246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Rectangle 14">
                  <a:extLst>
                    <a:ext uri="{FF2B5EF4-FFF2-40B4-BE49-F238E27FC236}">
                      <a16:creationId xmlns:a16="http://schemas.microsoft.com/office/drawing/2014/main" id="{570C10F3-4F7C-4561-B434-51D2F06DD45D}"/>
                    </a:ext>
                  </a:extLst>
                </p:cNvPr>
                <p:cNvSpPr/>
                <p:nvPr/>
              </p:nvSpPr>
              <p:spPr>
                <a:xfrm>
                  <a:off x="7619321" y="867054"/>
                  <a:ext cx="874148" cy="338554"/>
                </a:xfrm>
                <a:prstGeom prst="rect">
                  <a:avLst/>
                </a:prstGeom>
              </p:spPr>
              <p:txBody>
                <a:bodyPr wrap="square">
                  <a:spAutoFit/>
                </a:bodyPr>
                <a:lstStyle/>
                <a:p>
                  <a:r>
                    <a:rPr lang="en-US" sz="1600" b="1"/>
                    <a:t>XTAL 1</a:t>
                  </a:r>
                </a:p>
              </p:txBody>
            </p:sp>
            <p:sp>
              <p:nvSpPr>
                <p:cNvPr id="16" name="Rectangle 15">
                  <a:extLst>
                    <a:ext uri="{FF2B5EF4-FFF2-40B4-BE49-F238E27FC236}">
                      <a16:creationId xmlns:a16="http://schemas.microsoft.com/office/drawing/2014/main" id="{39CF88F5-2949-45BF-B9B3-501E76393856}"/>
                    </a:ext>
                  </a:extLst>
                </p:cNvPr>
                <p:cNvSpPr/>
                <p:nvPr/>
              </p:nvSpPr>
              <p:spPr>
                <a:xfrm>
                  <a:off x="7617675" y="2149001"/>
                  <a:ext cx="874148" cy="338554"/>
                </a:xfrm>
                <a:prstGeom prst="rect">
                  <a:avLst/>
                </a:prstGeom>
              </p:spPr>
              <p:txBody>
                <a:bodyPr wrap="square">
                  <a:spAutoFit/>
                </a:bodyPr>
                <a:lstStyle/>
                <a:p>
                  <a:r>
                    <a:rPr lang="en-US" sz="1600" b="1"/>
                    <a:t>XTAL 2</a:t>
                  </a:r>
                </a:p>
              </p:txBody>
            </p:sp>
            <p:cxnSp>
              <p:nvCxnSpPr>
                <p:cNvPr id="17" name="Straight Connector 16">
                  <a:extLst>
                    <a:ext uri="{FF2B5EF4-FFF2-40B4-BE49-F238E27FC236}">
                      <a16:creationId xmlns:a16="http://schemas.microsoft.com/office/drawing/2014/main" id="{709A8A23-B28E-4BD5-9113-BE7E0EAA4706}"/>
                    </a:ext>
                  </a:extLst>
                </p:cNvPr>
                <p:cNvCxnSpPr/>
                <p:nvPr/>
              </p:nvCxnSpPr>
              <p:spPr>
                <a:xfrm>
                  <a:off x="8376773" y="1578744"/>
                  <a:ext cx="5323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10676A1-DEA7-4917-82EB-B88AEE051729}"/>
                    </a:ext>
                  </a:extLst>
                </p:cNvPr>
                <p:cNvCxnSpPr/>
                <p:nvPr/>
              </p:nvCxnSpPr>
              <p:spPr>
                <a:xfrm>
                  <a:off x="8909082" y="1578744"/>
                  <a:ext cx="0" cy="2837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C5A56FE-0A27-4EA8-9B2A-E761B26DCEA2}"/>
                    </a:ext>
                  </a:extLst>
                </p:cNvPr>
                <p:cNvSpPr/>
                <p:nvPr/>
              </p:nvSpPr>
              <p:spPr>
                <a:xfrm>
                  <a:off x="8642382" y="1870064"/>
                  <a:ext cx="687314" cy="5282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a:solidFill>
                        <a:schemeClr val="tx1"/>
                      </a:solidFill>
                    </a:rPr>
                    <a:t>Divide by 12</a:t>
                  </a:r>
                </a:p>
              </p:txBody>
            </p:sp>
            <p:cxnSp>
              <p:nvCxnSpPr>
                <p:cNvPr id="20" name="Straight Connector 19">
                  <a:extLst>
                    <a:ext uri="{FF2B5EF4-FFF2-40B4-BE49-F238E27FC236}">
                      <a16:creationId xmlns:a16="http://schemas.microsoft.com/office/drawing/2014/main" id="{CF2C104D-C0EC-4FDA-8EAC-280C5B530EFF}"/>
                    </a:ext>
                  </a:extLst>
                </p:cNvPr>
                <p:cNvCxnSpPr/>
                <p:nvPr/>
              </p:nvCxnSpPr>
              <p:spPr>
                <a:xfrm>
                  <a:off x="8909082" y="2398299"/>
                  <a:ext cx="0" cy="16016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F1052DA-E9CB-452E-BBD2-99ACBAC86503}"/>
                    </a:ext>
                  </a:extLst>
                </p:cNvPr>
                <p:cNvCxnSpPr/>
                <p:nvPr/>
              </p:nvCxnSpPr>
              <p:spPr>
                <a:xfrm>
                  <a:off x="8975404" y="2398299"/>
                  <a:ext cx="0" cy="1601664"/>
                </a:xfrm>
                <a:prstGeom prst="line">
                  <a:avLst/>
                </a:prstGeom>
                <a:ln w="1905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3C91F9A-B5E4-430F-8D5C-30DFED3179C9}"/>
                    </a:ext>
                  </a:extLst>
                </p:cNvPr>
                <p:cNvCxnSpPr/>
                <p:nvPr/>
              </p:nvCxnSpPr>
              <p:spPr>
                <a:xfrm flipV="1">
                  <a:off x="8997214" y="3261413"/>
                  <a:ext cx="329128" cy="92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3447827-BF97-4D55-9FB7-DD30B073628A}"/>
                    </a:ext>
                  </a:extLst>
                </p:cNvPr>
                <p:cNvCxnSpPr/>
                <p:nvPr/>
              </p:nvCxnSpPr>
              <p:spPr>
                <a:xfrm flipV="1">
                  <a:off x="8972028" y="3688345"/>
                  <a:ext cx="329128" cy="92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ED39C2C-E2EB-46FF-AD7E-E0CF11468260}"/>
                    </a:ext>
                  </a:extLst>
                </p:cNvPr>
                <p:cNvSpPr/>
                <p:nvPr/>
              </p:nvSpPr>
              <p:spPr>
                <a:xfrm>
                  <a:off x="9318315" y="3092875"/>
                  <a:ext cx="378797" cy="33707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a:solidFill>
                        <a:schemeClr val="tx1"/>
                      </a:solidFill>
                    </a:rPr>
                    <a:t>T0</a:t>
                  </a:r>
                </a:p>
              </p:txBody>
            </p:sp>
            <p:sp>
              <p:nvSpPr>
                <p:cNvPr id="25" name="Rectangle 24">
                  <a:extLst>
                    <a:ext uri="{FF2B5EF4-FFF2-40B4-BE49-F238E27FC236}">
                      <a16:creationId xmlns:a16="http://schemas.microsoft.com/office/drawing/2014/main" id="{7905D75B-746C-4D43-B38A-3267C1DCA9B0}"/>
                    </a:ext>
                  </a:extLst>
                </p:cNvPr>
                <p:cNvSpPr/>
                <p:nvPr/>
              </p:nvSpPr>
              <p:spPr>
                <a:xfrm>
                  <a:off x="9304982" y="3533682"/>
                  <a:ext cx="378797" cy="33707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a:solidFill>
                        <a:schemeClr val="tx1"/>
                      </a:solidFill>
                    </a:rPr>
                    <a:t>T1</a:t>
                  </a:r>
                </a:p>
              </p:txBody>
            </p:sp>
            <p:cxnSp>
              <p:nvCxnSpPr>
                <p:cNvPr id="26" name="Straight Arrow Connector 25">
                  <a:extLst>
                    <a:ext uri="{FF2B5EF4-FFF2-40B4-BE49-F238E27FC236}">
                      <a16:creationId xmlns:a16="http://schemas.microsoft.com/office/drawing/2014/main" id="{51D96446-E2DB-4E31-84AA-70F6AB8EB4BB}"/>
                    </a:ext>
                  </a:extLst>
                </p:cNvPr>
                <p:cNvCxnSpPr/>
                <p:nvPr/>
              </p:nvCxnSpPr>
              <p:spPr>
                <a:xfrm flipH="1" flipV="1">
                  <a:off x="9697111" y="3257434"/>
                  <a:ext cx="918693" cy="34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A6C8833-0588-4EE5-BF53-4E81CB17E186}"/>
                    </a:ext>
                  </a:extLst>
                </p:cNvPr>
                <p:cNvCxnSpPr/>
                <p:nvPr/>
              </p:nvCxnSpPr>
              <p:spPr>
                <a:xfrm flipH="1" flipV="1">
                  <a:off x="9697111" y="3688345"/>
                  <a:ext cx="918693" cy="34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8606A179-762C-4BAB-8A79-123B8700A69D}"/>
                    </a:ext>
                  </a:extLst>
                </p:cNvPr>
                <p:cNvSpPr/>
                <p:nvPr/>
              </p:nvSpPr>
              <p:spPr>
                <a:xfrm rot="16200000">
                  <a:off x="8405513" y="3030252"/>
                  <a:ext cx="681597" cy="307777"/>
                </a:xfrm>
                <a:prstGeom prst="rect">
                  <a:avLst/>
                </a:prstGeom>
              </p:spPr>
              <p:txBody>
                <a:bodyPr wrap="none">
                  <a:spAutoFit/>
                </a:bodyPr>
                <a:lstStyle/>
                <a:p>
                  <a:r>
                    <a:rPr lang="en-IN" sz="1400" b="1"/>
                    <a:t>1 Mhz </a:t>
                  </a:r>
                  <a:endParaRPr lang="en-IN" sz="1400"/>
                </a:p>
              </p:txBody>
            </p:sp>
            <p:sp>
              <p:nvSpPr>
                <p:cNvPr id="33" name="Rectangle 32">
                  <a:extLst>
                    <a:ext uri="{FF2B5EF4-FFF2-40B4-BE49-F238E27FC236}">
                      <a16:creationId xmlns:a16="http://schemas.microsoft.com/office/drawing/2014/main" id="{FEC443D5-EFBF-48C8-8CCC-3E786F2ED880}"/>
                    </a:ext>
                  </a:extLst>
                </p:cNvPr>
                <p:cNvSpPr/>
                <p:nvPr/>
              </p:nvSpPr>
              <p:spPr>
                <a:xfrm>
                  <a:off x="10571077" y="3107949"/>
                  <a:ext cx="415498" cy="369332"/>
                </a:xfrm>
                <a:prstGeom prst="rect">
                  <a:avLst/>
                </a:prstGeom>
              </p:spPr>
              <p:txBody>
                <a:bodyPr wrap="none">
                  <a:spAutoFit/>
                </a:bodyPr>
                <a:lstStyle/>
                <a:p>
                  <a:pPr algn="ctr"/>
                  <a:r>
                    <a:rPr lang="en-IN" b="1"/>
                    <a:t>T0</a:t>
                  </a:r>
                </a:p>
              </p:txBody>
            </p:sp>
            <p:sp>
              <p:nvSpPr>
                <p:cNvPr id="34" name="Rectangle 33">
                  <a:extLst>
                    <a:ext uri="{FF2B5EF4-FFF2-40B4-BE49-F238E27FC236}">
                      <a16:creationId xmlns:a16="http://schemas.microsoft.com/office/drawing/2014/main" id="{F7CE5CC7-4961-4635-AF28-27BAA895DA77}"/>
                    </a:ext>
                  </a:extLst>
                </p:cNvPr>
                <p:cNvSpPr/>
                <p:nvPr/>
              </p:nvSpPr>
              <p:spPr>
                <a:xfrm>
                  <a:off x="10586833" y="3524939"/>
                  <a:ext cx="415498" cy="369332"/>
                </a:xfrm>
                <a:prstGeom prst="rect">
                  <a:avLst/>
                </a:prstGeom>
              </p:spPr>
              <p:txBody>
                <a:bodyPr wrap="none">
                  <a:spAutoFit/>
                </a:bodyPr>
                <a:lstStyle/>
                <a:p>
                  <a:pPr algn="ctr"/>
                  <a:r>
                    <a:rPr lang="en-IN" b="1"/>
                    <a:t>T1</a:t>
                  </a:r>
                </a:p>
              </p:txBody>
            </p:sp>
          </p:grpSp>
          <p:cxnSp>
            <p:nvCxnSpPr>
              <p:cNvPr id="37" name="Straight Arrow Connector 36">
                <a:extLst>
                  <a:ext uri="{FF2B5EF4-FFF2-40B4-BE49-F238E27FC236}">
                    <a16:creationId xmlns:a16="http://schemas.microsoft.com/office/drawing/2014/main" id="{5CE12194-BCE6-4D54-95D8-52229ECC4275}"/>
                  </a:ext>
                </a:extLst>
              </p:cNvPr>
              <p:cNvCxnSpPr>
                <a:cxnSpLocks/>
              </p:cNvCxnSpPr>
              <p:nvPr/>
            </p:nvCxnSpPr>
            <p:spPr>
              <a:xfrm>
                <a:off x="3342640" y="2292232"/>
                <a:ext cx="1198880" cy="97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B72D37B5-F49B-41BF-914C-79EFFDD2932F}"/>
                  </a:ext>
                </a:extLst>
              </p:cNvPr>
              <p:cNvSpPr/>
              <p:nvPr/>
            </p:nvSpPr>
            <p:spPr>
              <a:xfrm>
                <a:off x="2765538" y="2132670"/>
                <a:ext cx="874148" cy="338554"/>
              </a:xfrm>
              <a:prstGeom prst="rect">
                <a:avLst/>
              </a:prstGeom>
            </p:spPr>
            <p:txBody>
              <a:bodyPr wrap="square">
                <a:spAutoFit/>
              </a:bodyPr>
              <a:lstStyle/>
              <a:p>
                <a:r>
                  <a:rPr lang="en-US" sz="1600" b="1"/>
                  <a:t>P1.2</a:t>
                </a:r>
              </a:p>
            </p:txBody>
          </p:sp>
          <p:sp>
            <p:nvSpPr>
              <p:cNvPr id="62" name="Rectangle 61">
                <a:extLst>
                  <a:ext uri="{FF2B5EF4-FFF2-40B4-BE49-F238E27FC236}">
                    <a16:creationId xmlns:a16="http://schemas.microsoft.com/office/drawing/2014/main" id="{40C9C131-53CF-409B-AE05-C5B81AE44191}"/>
                  </a:ext>
                </a:extLst>
              </p:cNvPr>
              <p:cNvSpPr/>
              <p:nvPr/>
            </p:nvSpPr>
            <p:spPr>
              <a:xfrm>
                <a:off x="3600438" y="1916249"/>
                <a:ext cx="583814" cy="369332"/>
              </a:xfrm>
              <a:prstGeom prst="rect">
                <a:avLst/>
              </a:prstGeom>
            </p:spPr>
            <p:txBody>
              <a:bodyPr wrap="none">
                <a:spAutoFit/>
              </a:bodyPr>
              <a:lstStyle/>
              <a:p>
                <a:pPr algn="ctr"/>
                <a:r>
                  <a:rPr lang="en-IN" b="1"/>
                  <a:t>0 , 1</a:t>
                </a:r>
              </a:p>
            </p:txBody>
          </p:sp>
        </p:grpSp>
        <p:sp>
          <p:nvSpPr>
            <p:cNvPr id="136" name="Rectangle 135">
              <a:extLst>
                <a:ext uri="{FF2B5EF4-FFF2-40B4-BE49-F238E27FC236}">
                  <a16:creationId xmlns:a16="http://schemas.microsoft.com/office/drawing/2014/main" id="{0CFBCA47-1B49-467D-86BC-F09BA95E63E9}"/>
                </a:ext>
              </a:extLst>
            </p:cNvPr>
            <p:cNvSpPr/>
            <p:nvPr/>
          </p:nvSpPr>
          <p:spPr>
            <a:xfrm>
              <a:off x="832" y="2352490"/>
              <a:ext cx="1104283" cy="369332"/>
            </a:xfrm>
            <a:prstGeom prst="rect">
              <a:avLst/>
            </a:prstGeom>
          </p:spPr>
          <p:txBody>
            <a:bodyPr wrap="square">
              <a:spAutoFit/>
            </a:bodyPr>
            <a:lstStyle/>
            <a:p>
              <a:r>
                <a:rPr lang="en-IN" b="1">
                  <a:solidFill>
                    <a:srgbClr val="FF0000"/>
                  </a:solidFill>
                </a:rPr>
                <a:t>12 MHz</a:t>
              </a:r>
              <a:endParaRPr lang="en-IN"/>
            </a:p>
          </p:txBody>
        </p:sp>
      </p:grpSp>
      <p:cxnSp>
        <p:nvCxnSpPr>
          <p:cNvPr id="121" name="Straight Arrow Connector 120">
            <a:extLst>
              <a:ext uri="{FF2B5EF4-FFF2-40B4-BE49-F238E27FC236}">
                <a16:creationId xmlns:a16="http://schemas.microsoft.com/office/drawing/2014/main" id="{36D0A13D-79EE-41D1-90C2-926269C634D6}"/>
              </a:ext>
            </a:extLst>
          </p:cNvPr>
          <p:cNvCxnSpPr>
            <a:cxnSpLocks/>
          </p:cNvCxnSpPr>
          <p:nvPr/>
        </p:nvCxnSpPr>
        <p:spPr>
          <a:xfrm flipH="1">
            <a:off x="6906871" y="2510187"/>
            <a:ext cx="311557" cy="69264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D66392A-BC93-4817-BD1C-925472B00726}"/>
              </a:ext>
            </a:extLst>
          </p:cNvPr>
          <p:cNvCxnSpPr/>
          <p:nvPr/>
        </p:nvCxnSpPr>
        <p:spPr>
          <a:xfrm>
            <a:off x="9120070" y="4408932"/>
            <a:ext cx="9741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3E98BAB-37D9-46A8-B281-639D0C5CD61C}"/>
              </a:ext>
            </a:extLst>
          </p:cNvPr>
          <p:cNvCxnSpPr/>
          <p:nvPr/>
        </p:nvCxnSpPr>
        <p:spPr>
          <a:xfrm>
            <a:off x="10090318" y="5302614"/>
            <a:ext cx="9741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B11A815D-0055-4109-A375-A8127736916F}"/>
              </a:ext>
            </a:extLst>
          </p:cNvPr>
          <p:cNvCxnSpPr/>
          <p:nvPr/>
        </p:nvCxnSpPr>
        <p:spPr>
          <a:xfrm>
            <a:off x="10094266" y="4389472"/>
            <a:ext cx="0" cy="920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38D64B1D-EB38-4E65-A49B-AE097AB9FD3B}"/>
              </a:ext>
            </a:extLst>
          </p:cNvPr>
          <p:cNvCxnSpPr>
            <a:cxnSpLocks/>
          </p:cNvCxnSpPr>
          <p:nvPr/>
        </p:nvCxnSpPr>
        <p:spPr>
          <a:xfrm>
            <a:off x="9112921" y="3910949"/>
            <a:ext cx="0" cy="26804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95E66300-5393-4BFC-883B-DBF63BB7D151}"/>
              </a:ext>
            </a:extLst>
          </p:cNvPr>
          <p:cNvCxnSpPr>
            <a:cxnSpLocks/>
          </p:cNvCxnSpPr>
          <p:nvPr/>
        </p:nvCxnSpPr>
        <p:spPr>
          <a:xfrm>
            <a:off x="11064515" y="3910949"/>
            <a:ext cx="1321" cy="26447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C0D5DF3D-D7AC-4218-B2CC-B6CA09EDD088}"/>
              </a:ext>
            </a:extLst>
          </p:cNvPr>
          <p:cNvCxnSpPr/>
          <p:nvPr/>
        </p:nvCxnSpPr>
        <p:spPr>
          <a:xfrm>
            <a:off x="9120070" y="4131635"/>
            <a:ext cx="1944445"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7" name="Rectangle 126">
            <a:extLst>
              <a:ext uri="{FF2B5EF4-FFF2-40B4-BE49-F238E27FC236}">
                <a16:creationId xmlns:a16="http://schemas.microsoft.com/office/drawing/2014/main" id="{C0F64F41-F47B-41B3-ABC3-35BD32DFC204}"/>
              </a:ext>
            </a:extLst>
          </p:cNvPr>
          <p:cNvSpPr/>
          <p:nvPr/>
        </p:nvSpPr>
        <p:spPr>
          <a:xfrm>
            <a:off x="9871018" y="3793590"/>
            <a:ext cx="764196" cy="369332"/>
          </a:xfrm>
          <a:prstGeom prst="rect">
            <a:avLst/>
          </a:prstGeom>
        </p:spPr>
        <p:txBody>
          <a:bodyPr wrap="square">
            <a:spAutoFit/>
          </a:bodyPr>
          <a:lstStyle/>
          <a:p>
            <a:r>
              <a:rPr lang="en-IN" b="1">
                <a:solidFill>
                  <a:srgbClr val="FF0000"/>
                </a:solidFill>
              </a:rPr>
              <a:t>1 </a:t>
            </a:r>
            <a:r>
              <a:rPr lang="en-IN" b="1" err="1">
                <a:solidFill>
                  <a:srgbClr val="FF0000"/>
                </a:solidFill>
              </a:rPr>
              <a:t>KHz</a:t>
            </a:r>
            <a:endParaRPr lang="en-IN"/>
          </a:p>
        </p:txBody>
      </p:sp>
      <p:cxnSp>
        <p:nvCxnSpPr>
          <p:cNvPr id="128" name="Straight Arrow Connector 127">
            <a:extLst>
              <a:ext uri="{FF2B5EF4-FFF2-40B4-BE49-F238E27FC236}">
                <a16:creationId xmlns:a16="http://schemas.microsoft.com/office/drawing/2014/main" id="{FDB474ED-CB48-4DD8-9655-1F8BBBAA1758}"/>
              </a:ext>
            </a:extLst>
          </p:cNvPr>
          <p:cNvCxnSpPr>
            <a:cxnSpLocks/>
          </p:cNvCxnSpPr>
          <p:nvPr/>
        </p:nvCxnSpPr>
        <p:spPr>
          <a:xfrm>
            <a:off x="9112921" y="4933274"/>
            <a:ext cx="977397"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0" name="Rectangle 129">
            <a:extLst>
              <a:ext uri="{FF2B5EF4-FFF2-40B4-BE49-F238E27FC236}">
                <a16:creationId xmlns:a16="http://schemas.microsoft.com/office/drawing/2014/main" id="{5135AB68-1A21-411C-85FB-9FB1079605F9}"/>
              </a:ext>
            </a:extLst>
          </p:cNvPr>
          <p:cNvSpPr/>
          <p:nvPr/>
        </p:nvSpPr>
        <p:spPr>
          <a:xfrm>
            <a:off x="9219520" y="4550101"/>
            <a:ext cx="877373" cy="369332"/>
          </a:xfrm>
          <a:prstGeom prst="rect">
            <a:avLst/>
          </a:prstGeom>
        </p:spPr>
        <p:txBody>
          <a:bodyPr wrap="square">
            <a:spAutoFit/>
          </a:bodyPr>
          <a:lstStyle/>
          <a:p>
            <a:r>
              <a:rPr lang="en-IN" b="1">
                <a:solidFill>
                  <a:srgbClr val="FF0000"/>
                </a:solidFill>
              </a:rPr>
              <a:t>0.5 </a:t>
            </a:r>
            <a:r>
              <a:rPr lang="en-IN" b="1" err="1">
                <a:solidFill>
                  <a:srgbClr val="FF0000"/>
                </a:solidFill>
              </a:rPr>
              <a:t>ms</a:t>
            </a:r>
            <a:endParaRPr lang="en-IN"/>
          </a:p>
        </p:txBody>
      </p:sp>
      <p:sp>
        <p:nvSpPr>
          <p:cNvPr id="131" name="Rectangle 130">
            <a:extLst>
              <a:ext uri="{FF2B5EF4-FFF2-40B4-BE49-F238E27FC236}">
                <a16:creationId xmlns:a16="http://schemas.microsoft.com/office/drawing/2014/main" id="{83DF3D7F-5298-46FC-88F2-69EC11C3E281}"/>
              </a:ext>
            </a:extLst>
          </p:cNvPr>
          <p:cNvSpPr/>
          <p:nvPr/>
        </p:nvSpPr>
        <p:spPr>
          <a:xfrm>
            <a:off x="10193332" y="4906586"/>
            <a:ext cx="877373" cy="369332"/>
          </a:xfrm>
          <a:prstGeom prst="rect">
            <a:avLst/>
          </a:prstGeom>
        </p:spPr>
        <p:txBody>
          <a:bodyPr wrap="square">
            <a:spAutoFit/>
          </a:bodyPr>
          <a:lstStyle/>
          <a:p>
            <a:r>
              <a:rPr lang="en-IN" b="1">
                <a:solidFill>
                  <a:srgbClr val="FF0000"/>
                </a:solidFill>
              </a:rPr>
              <a:t>0.5 </a:t>
            </a:r>
            <a:r>
              <a:rPr lang="en-IN" b="1" err="1">
                <a:solidFill>
                  <a:srgbClr val="FF0000"/>
                </a:solidFill>
              </a:rPr>
              <a:t>ms</a:t>
            </a:r>
            <a:endParaRPr lang="en-IN"/>
          </a:p>
        </p:txBody>
      </p:sp>
      <p:cxnSp>
        <p:nvCxnSpPr>
          <p:cNvPr id="132" name="Straight Arrow Connector 131">
            <a:extLst>
              <a:ext uri="{FF2B5EF4-FFF2-40B4-BE49-F238E27FC236}">
                <a16:creationId xmlns:a16="http://schemas.microsoft.com/office/drawing/2014/main" id="{726E3958-4C58-4061-810F-AEC72B128B07}"/>
              </a:ext>
            </a:extLst>
          </p:cNvPr>
          <p:cNvCxnSpPr/>
          <p:nvPr/>
        </p:nvCxnSpPr>
        <p:spPr>
          <a:xfrm>
            <a:off x="9120070" y="6160145"/>
            <a:ext cx="1944445"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3" name="Rectangle 132">
            <a:extLst>
              <a:ext uri="{FF2B5EF4-FFF2-40B4-BE49-F238E27FC236}">
                <a16:creationId xmlns:a16="http://schemas.microsoft.com/office/drawing/2014/main" id="{D647A95A-7F4C-4E2E-92D3-9EA6A51ECE0A}"/>
              </a:ext>
            </a:extLst>
          </p:cNvPr>
          <p:cNvSpPr/>
          <p:nvPr/>
        </p:nvSpPr>
        <p:spPr>
          <a:xfrm>
            <a:off x="9681114" y="6169320"/>
            <a:ext cx="764196" cy="369332"/>
          </a:xfrm>
          <a:prstGeom prst="rect">
            <a:avLst/>
          </a:prstGeom>
        </p:spPr>
        <p:txBody>
          <a:bodyPr wrap="square">
            <a:spAutoFit/>
          </a:bodyPr>
          <a:lstStyle/>
          <a:p>
            <a:r>
              <a:rPr lang="en-IN" b="1">
                <a:solidFill>
                  <a:srgbClr val="FF0000"/>
                </a:solidFill>
              </a:rPr>
              <a:t>1 </a:t>
            </a:r>
            <a:r>
              <a:rPr lang="en-IN" b="1" err="1">
                <a:solidFill>
                  <a:srgbClr val="FF0000"/>
                </a:solidFill>
              </a:rPr>
              <a:t>ms</a:t>
            </a:r>
            <a:endParaRPr lang="en-IN"/>
          </a:p>
        </p:txBody>
      </p:sp>
      <p:sp>
        <p:nvSpPr>
          <p:cNvPr id="123" name="Rectangle 122">
            <a:extLst>
              <a:ext uri="{FF2B5EF4-FFF2-40B4-BE49-F238E27FC236}">
                <a16:creationId xmlns:a16="http://schemas.microsoft.com/office/drawing/2014/main" id="{F7FB34CD-1DDE-4139-BD49-FB4A105EC025}"/>
              </a:ext>
            </a:extLst>
          </p:cNvPr>
          <p:cNvSpPr/>
          <p:nvPr/>
        </p:nvSpPr>
        <p:spPr>
          <a:xfrm>
            <a:off x="5208152" y="5593308"/>
            <a:ext cx="3767857" cy="369332"/>
          </a:xfrm>
          <a:prstGeom prst="rect">
            <a:avLst/>
          </a:prstGeom>
        </p:spPr>
        <p:txBody>
          <a:bodyPr wrap="square">
            <a:spAutoFit/>
          </a:bodyPr>
          <a:lstStyle/>
          <a:p>
            <a:r>
              <a:rPr lang="en-IN" b="1">
                <a:solidFill>
                  <a:srgbClr val="FF0000"/>
                </a:solidFill>
              </a:rPr>
              <a:t>Because inverse of 1 </a:t>
            </a:r>
            <a:r>
              <a:rPr lang="en-IN" b="1" err="1">
                <a:solidFill>
                  <a:srgbClr val="FF0000"/>
                </a:solidFill>
              </a:rPr>
              <a:t>KHz</a:t>
            </a:r>
            <a:r>
              <a:rPr lang="en-IN" b="1">
                <a:solidFill>
                  <a:srgbClr val="FF0000"/>
                </a:solidFill>
              </a:rPr>
              <a:t> is 1 MS</a:t>
            </a:r>
            <a:endParaRPr lang="en-IN">
              <a:solidFill>
                <a:srgbClr val="FF0000"/>
              </a:solidFill>
            </a:endParaRPr>
          </a:p>
        </p:txBody>
      </p:sp>
    </p:spTree>
    <p:extLst>
      <p:ext uri="{BB962C8B-B14F-4D97-AF65-F5344CB8AC3E}">
        <p14:creationId xmlns:p14="http://schemas.microsoft.com/office/powerpoint/2010/main" val="340880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fade">
                                      <p:cBhvr>
                                        <p:cTn id="17" dur="500"/>
                                        <p:tgtEl>
                                          <p:spTgt spid="6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fade">
                                      <p:cBhvr>
                                        <p:cTn id="22" dur="500"/>
                                        <p:tgtEl>
                                          <p:spTgt spid="6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1"/>
                                        </p:tgtEl>
                                        <p:attrNameLst>
                                          <p:attrName>style.visibility</p:attrName>
                                        </p:attrNameLst>
                                      </p:cBhvr>
                                      <p:to>
                                        <p:strVal val="visible"/>
                                      </p:to>
                                    </p:set>
                                    <p:animEffect transition="in" filter="fade">
                                      <p:cBhvr>
                                        <p:cTn id="27" dur="500"/>
                                        <p:tgtEl>
                                          <p:spTgt spid="1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fade">
                                      <p:cBhvr>
                                        <p:cTn id="32" dur="500"/>
                                        <p:tgtEl>
                                          <p:spTgt spid="9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1"/>
                                        </p:tgtEl>
                                        <p:attrNameLst>
                                          <p:attrName>style.visibility</p:attrName>
                                        </p:attrNameLst>
                                      </p:cBhvr>
                                      <p:to>
                                        <p:strVal val="visible"/>
                                      </p:to>
                                    </p:set>
                                    <p:animEffect transition="in" filter="fade">
                                      <p:cBhvr>
                                        <p:cTn id="37" dur="500"/>
                                        <p:tgtEl>
                                          <p:spTgt spid="9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2"/>
                                        </p:tgtEl>
                                        <p:attrNameLst>
                                          <p:attrName>style.visibility</p:attrName>
                                        </p:attrNameLst>
                                      </p:cBhvr>
                                      <p:to>
                                        <p:strVal val="visible"/>
                                      </p:to>
                                    </p:set>
                                    <p:animEffect transition="in" filter="fade">
                                      <p:cBhvr>
                                        <p:cTn id="42" dur="500"/>
                                        <p:tgtEl>
                                          <p:spTgt spid="9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5"/>
                                        </p:tgtEl>
                                        <p:attrNameLst>
                                          <p:attrName>style.visibility</p:attrName>
                                        </p:attrNameLst>
                                      </p:cBhvr>
                                      <p:to>
                                        <p:strVal val="visible"/>
                                      </p:to>
                                    </p:set>
                                    <p:animEffect transition="in" filter="fade">
                                      <p:cBhvr>
                                        <p:cTn id="47" dur="500"/>
                                        <p:tgtEl>
                                          <p:spTgt spid="11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0"/>
                                        </p:tgtEl>
                                        <p:attrNameLst>
                                          <p:attrName>style.visibility</p:attrName>
                                        </p:attrNameLst>
                                      </p:cBhvr>
                                      <p:to>
                                        <p:strVal val="visible"/>
                                      </p:to>
                                    </p:set>
                                    <p:animEffect transition="in" filter="fade">
                                      <p:cBhvr>
                                        <p:cTn id="52" dur="500"/>
                                        <p:tgtEl>
                                          <p:spTgt spid="12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22"/>
                                        </p:tgtEl>
                                        <p:attrNameLst>
                                          <p:attrName>style.visibility</p:attrName>
                                        </p:attrNameLst>
                                      </p:cBhvr>
                                      <p:to>
                                        <p:strVal val="visible"/>
                                      </p:to>
                                    </p:set>
                                    <p:animEffect transition="in" filter="fade">
                                      <p:cBhvr>
                                        <p:cTn id="57" dur="500"/>
                                        <p:tgtEl>
                                          <p:spTgt spid="12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26"/>
                                        </p:tgtEl>
                                        <p:attrNameLst>
                                          <p:attrName>style.visibility</p:attrName>
                                        </p:attrNameLst>
                                      </p:cBhvr>
                                      <p:to>
                                        <p:strVal val="visible"/>
                                      </p:to>
                                    </p:set>
                                    <p:animEffect transition="in" filter="fade">
                                      <p:cBhvr>
                                        <p:cTn id="62" dur="500"/>
                                        <p:tgtEl>
                                          <p:spTgt spid="12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27"/>
                                        </p:tgtEl>
                                        <p:attrNameLst>
                                          <p:attrName>style.visibility</p:attrName>
                                        </p:attrNameLst>
                                      </p:cBhvr>
                                      <p:to>
                                        <p:strVal val="visible"/>
                                      </p:to>
                                    </p:set>
                                    <p:animEffect transition="in" filter="fade">
                                      <p:cBhvr>
                                        <p:cTn id="67" dur="500"/>
                                        <p:tgtEl>
                                          <p:spTgt spid="12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32"/>
                                        </p:tgtEl>
                                        <p:attrNameLst>
                                          <p:attrName>style.visibility</p:attrName>
                                        </p:attrNameLst>
                                      </p:cBhvr>
                                      <p:to>
                                        <p:strVal val="visible"/>
                                      </p:to>
                                    </p:set>
                                    <p:animEffect transition="in" filter="fade">
                                      <p:cBhvr>
                                        <p:cTn id="72" dur="500"/>
                                        <p:tgtEl>
                                          <p:spTgt spid="13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33"/>
                                        </p:tgtEl>
                                        <p:attrNameLst>
                                          <p:attrName>style.visibility</p:attrName>
                                        </p:attrNameLst>
                                      </p:cBhvr>
                                      <p:to>
                                        <p:strVal val="visible"/>
                                      </p:to>
                                    </p:set>
                                    <p:animEffect transition="in" filter="fade">
                                      <p:cBhvr>
                                        <p:cTn id="77" dur="500"/>
                                        <p:tgtEl>
                                          <p:spTgt spid="13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23"/>
                                        </p:tgtEl>
                                        <p:attrNameLst>
                                          <p:attrName>style.visibility</p:attrName>
                                        </p:attrNameLst>
                                      </p:cBhvr>
                                      <p:to>
                                        <p:strVal val="visible"/>
                                      </p:to>
                                    </p:set>
                                    <p:animEffect transition="in" filter="fade">
                                      <p:cBhvr>
                                        <p:cTn id="82" dur="500"/>
                                        <p:tgtEl>
                                          <p:spTgt spid="123"/>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16"/>
                                        </p:tgtEl>
                                        <p:attrNameLst>
                                          <p:attrName>style.visibility</p:attrName>
                                        </p:attrNameLst>
                                      </p:cBhvr>
                                      <p:to>
                                        <p:strVal val="visible"/>
                                      </p:to>
                                    </p:set>
                                    <p:animEffect transition="in" filter="fade">
                                      <p:cBhvr>
                                        <p:cTn id="87" dur="500"/>
                                        <p:tgtEl>
                                          <p:spTgt spid="11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18"/>
                                        </p:tgtEl>
                                        <p:attrNameLst>
                                          <p:attrName>style.visibility</p:attrName>
                                        </p:attrNameLst>
                                      </p:cBhvr>
                                      <p:to>
                                        <p:strVal val="visible"/>
                                      </p:to>
                                    </p:set>
                                    <p:animEffect transition="in" filter="fade">
                                      <p:cBhvr>
                                        <p:cTn id="92" dur="500"/>
                                        <p:tgtEl>
                                          <p:spTgt spid="11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117"/>
                                        </p:tgtEl>
                                        <p:attrNameLst>
                                          <p:attrName>style.visibility</p:attrName>
                                        </p:attrNameLst>
                                      </p:cBhvr>
                                      <p:to>
                                        <p:strVal val="visible"/>
                                      </p:to>
                                    </p:set>
                                    <p:animEffect transition="in" filter="fade">
                                      <p:cBhvr>
                                        <p:cTn id="97" dur="500"/>
                                        <p:tgtEl>
                                          <p:spTgt spid="117"/>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128"/>
                                        </p:tgtEl>
                                        <p:attrNameLst>
                                          <p:attrName>style.visibility</p:attrName>
                                        </p:attrNameLst>
                                      </p:cBhvr>
                                      <p:to>
                                        <p:strVal val="visible"/>
                                      </p:to>
                                    </p:set>
                                    <p:animEffect transition="in" filter="fade">
                                      <p:cBhvr>
                                        <p:cTn id="102" dur="500"/>
                                        <p:tgtEl>
                                          <p:spTgt spid="128"/>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130"/>
                                        </p:tgtEl>
                                        <p:attrNameLst>
                                          <p:attrName>style.visibility</p:attrName>
                                        </p:attrNameLst>
                                      </p:cBhvr>
                                      <p:to>
                                        <p:strVal val="visible"/>
                                      </p:to>
                                    </p:set>
                                    <p:animEffect transition="in" filter="fade">
                                      <p:cBhvr>
                                        <p:cTn id="107" dur="500"/>
                                        <p:tgtEl>
                                          <p:spTgt spid="130"/>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31"/>
                                        </p:tgtEl>
                                        <p:attrNameLst>
                                          <p:attrName>style.visibility</p:attrName>
                                        </p:attrNameLst>
                                      </p:cBhvr>
                                      <p:to>
                                        <p:strVal val="visible"/>
                                      </p:to>
                                    </p:set>
                                    <p:animEffect transition="in" filter="fade">
                                      <p:cBhvr>
                                        <p:cTn id="112" dur="500"/>
                                        <p:tgtEl>
                                          <p:spTgt spid="131"/>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135"/>
                                        </p:tgtEl>
                                        <p:attrNameLst>
                                          <p:attrName>style.visibility</p:attrName>
                                        </p:attrNameLst>
                                      </p:cBhvr>
                                      <p:to>
                                        <p:strVal val="visible"/>
                                      </p:to>
                                    </p:set>
                                    <p:animEffect transition="in" filter="fade">
                                      <p:cBhvr>
                                        <p:cTn id="117"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6" grpId="0"/>
      <p:bldP spid="91" grpId="0"/>
      <p:bldP spid="92" grpId="0"/>
      <p:bldP spid="135" grpId="0" animBg="1"/>
      <p:bldP spid="127" grpId="0"/>
      <p:bldP spid="130" grpId="0"/>
      <p:bldP spid="131" grpId="0"/>
      <p:bldP spid="133" grpId="0"/>
      <p:bldP spid="12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68CBA3B-04C8-4DBF-8ACC-C8476AEDC100}"/>
              </a:ext>
            </a:extLst>
          </p:cNvPr>
          <p:cNvSpPr>
            <a:spLocks noGrp="1"/>
          </p:cNvSpPr>
          <p:nvPr>
            <p:ph type="title"/>
          </p:nvPr>
        </p:nvSpPr>
        <p:spPr>
          <a:xfrm>
            <a:off x="499812" y="2881107"/>
            <a:ext cx="11366369" cy="1325563"/>
          </a:xfrm>
        </p:spPr>
        <p:txBody>
          <a:bodyPr>
            <a:normAutofit/>
          </a:bodyPr>
          <a:lstStyle/>
          <a:p>
            <a:r>
              <a:rPr lang="en-IN" sz="6600" b="1">
                <a:effectLst>
                  <a:outerShdw blurRad="38100" dist="38100" dir="2700000" algn="tl">
                    <a:srgbClr val="000000">
                      <a:alpha val="43137"/>
                    </a:srgbClr>
                  </a:outerShdw>
                </a:effectLst>
              </a:rPr>
              <a:t>Steps for timer related programs</a:t>
            </a:r>
          </a:p>
        </p:txBody>
      </p:sp>
    </p:spTree>
    <p:extLst>
      <p:ext uri="{BB962C8B-B14F-4D97-AF65-F5344CB8AC3E}">
        <p14:creationId xmlns:p14="http://schemas.microsoft.com/office/powerpoint/2010/main" val="42192090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362664D-CECE-423B-AFCC-D866367ADEB6}"/>
              </a:ext>
            </a:extLst>
          </p:cNvPr>
          <p:cNvSpPr/>
          <p:nvPr/>
        </p:nvSpPr>
        <p:spPr>
          <a:xfrm>
            <a:off x="0" y="-73901"/>
            <a:ext cx="1837747" cy="584775"/>
          </a:xfrm>
          <a:prstGeom prst="rect">
            <a:avLst/>
          </a:prstGeom>
        </p:spPr>
        <p:txBody>
          <a:bodyPr wrap="none">
            <a:spAutoFit/>
          </a:bodyPr>
          <a:lstStyle/>
          <a:p>
            <a:r>
              <a:rPr lang="en-IN" sz="3200" b="1">
                <a:solidFill>
                  <a:srgbClr val="FF0000"/>
                </a:solidFill>
                <a:effectLst>
                  <a:outerShdw blurRad="38100" dist="38100" dir="2700000" algn="tl">
                    <a:srgbClr val="000000">
                      <a:alpha val="43137"/>
                    </a:srgbClr>
                  </a:outerShdw>
                </a:effectLst>
              </a:rPr>
              <a:t>Program :</a:t>
            </a:r>
          </a:p>
        </p:txBody>
      </p:sp>
      <p:graphicFrame>
        <p:nvGraphicFramePr>
          <p:cNvPr id="5" name="Table 4">
            <a:extLst>
              <a:ext uri="{FF2B5EF4-FFF2-40B4-BE49-F238E27FC236}">
                <a16:creationId xmlns:a16="http://schemas.microsoft.com/office/drawing/2014/main" id="{DE471FDB-460B-45C1-B18C-E76151D80A5A}"/>
              </a:ext>
            </a:extLst>
          </p:cNvPr>
          <p:cNvGraphicFramePr>
            <a:graphicFrameLocks noGrp="1"/>
          </p:cNvGraphicFramePr>
          <p:nvPr>
            <p:extLst>
              <p:ext uri="{D42A27DB-BD31-4B8C-83A1-F6EECF244321}">
                <p14:modId xmlns:p14="http://schemas.microsoft.com/office/powerpoint/2010/main" val="1632142874"/>
              </p:ext>
            </p:extLst>
          </p:nvPr>
        </p:nvGraphicFramePr>
        <p:xfrm>
          <a:off x="2908681" y="2157554"/>
          <a:ext cx="3652363" cy="530835"/>
        </p:xfrm>
        <a:graphic>
          <a:graphicData uri="http://schemas.openxmlformats.org/drawingml/2006/table">
            <a:tbl>
              <a:tblPr firstRow="1" bandRow="1"/>
              <a:tblGrid>
                <a:gridCol w="824322">
                  <a:extLst>
                    <a:ext uri="{9D8B030D-6E8A-4147-A177-3AD203B41FA5}">
                      <a16:colId xmlns:a16="http://schemas.microsoft.com/office/drawing/2014/main" val="797906119"/>
                    </a:ext>
                  </a:extLst>
                </a:gridCol>
                <a:gridCol w="1743959">
                  <a:extLst>
                    <a:ext uri="{9D8B030D-6E8A-4147-A177-3AD203B41FA5}">
                      <a16:colId xmlns:a16="http://schemas.microsoft.com/office/drawing/2014/main" val="247133195"/>
                    </a:ext>
                  </a:extLst>
                </a:gridCol>
                <a:gridCol w="1084082">
                  <a:extLst>
                    <a:ext uri="{9D8B030D-6E8A-4147-A177-3AD203B41FA5}">
                      <a16:colId xmlns:a16="http://schemas.microsoft.com/office/drawing/2014/main" val="3017082207"/>
                    </a:ext>
                  </a:extLst>
                </a:gridCol>
              </a:tblGrid>
              <a:tr h="530835">
                <a:tc>
                  <a:txBody>
                    <a:bodyPr/>
                    <a:lstStyle/>
                    <a:p>
                      <a:pPr algn="l"/>
                      <a:endParaRPr lang="en-IN"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sz="1600" b="1"/>
                        <a:t>SJMP  MAIN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sz="1600" b="1"/>
                        <a:t>Continue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3272378"/>
                  </a:ext>
                </a:extLst>
              </a:tr>
            </a:tbl>
          </a:graphicData>
        </a:graphic>
      </p:graphicFrame>
      <p:graphicFrame>
        <p:nvGraphicFramePr>
          <p:cNvPr id="6" name="Table 5">
            <a:extLst>
              <a:ext uri="{FF2B5EF4-FFF2-40B4-BE49-F238E27FC236}">
                <a16:creationId xmlns:a16="http://schemas.microsoft.com/office/drawing/2014/main" id="{BD2B4B24-710E-4303-BCF2-AD67E8AE29C9}"/>
              </a:ext>
            </a:extLst>
          </p:cNvPr>
          <p:cNvGraphicFramePr>
            <a:graphicFrameLocks noGrp="1"/>
          </p:cNvGraphicFramePr>
          <p:nvPr>
            <p:extLst>
              <p:ext uri="{D42A27DB-BD31-4B8C-83A1-F6EECF244321}">
                <p14:modId xmlns:p14="http://schemas.microsoft.com/office/powerpoint/2010/main" val="147349982"/>
              </p:ext>
            </p:extLst>
          </p:nvPr>
        </p:nvGraphicFramePr>
        <p:xfrm>
          <a:off x="2842705" y="2878415"/>
          <a:ext cx="3991728" cy="3922395"/>
        </p:xfrm>
        <a:graphic>
          <a:graphicData uri="http://schemas.openxmlformats.org/drawingml/2006/table">
            <a:tbl>
              <a:tblPr firstRow="1" bandRow="1"/>
              <a:tblGrid>
                <a:gridCol w="900915">
                  <a:extLst>
                    <a:ext uri="{9D8B030D-6E8A-4147-A177-3AD203B41FA5}">
                      <a16:colId xmlns:a16="http://schemas.microsoft.com/office/drawing/2014/main" val="797906119"/>
                    </a:ext>
                  </a:extLst>
                </a:gridCol>
                <a:gridCol w="2122358">
                  <a:extLst>
                    <a:ext uri="{9D8B030D-6E8A-4147-A177-3AD203B41FA5}">
                      <a16:colId xmlns:a16="http://schemas.microsoft.com/office/drawing/2014/main" val="247133195"/>
                    </a:ext>
                  </a:extLst>
                </a:gridCol>
                <a:gridCol w="968455">
                  <a:extLst>
                    <a:ext uri="{9D8B030D-6E8A-4147-A177-3AD203B41FA5}">
                      <a16:colId xmlns:a16="http://schemas.microsoft.com/office/drawing/2014/main" val="3017082207"/>
                    </a:ext>
                  </a:extLst>
                </a:gridCol>
              </a:tblGrid>
              <a:tr h="530834">
                <a:tc>
                  <a:txBody>
                    <a:bodyPr/>
                    <a:lstStyle/>
                    <a:p>
                      <a:pPr algn="l"/>
                      <a:r>
                        <a:rPr lang="en-IN" sz="1600" b="1"/>
                        <a:t>DELAY: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sz="1600" b="1"/>
                        <a:t>MOV TMOD , # 01 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IN"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2314592"/>
                  </a:ext>
                </a:extLst>
              </a:tr>
              <a:tr h="530835">
                <a:tc>
                  <a:txBody>
                    <a:bodyPr/>
                    <a:lstStyle/>
                    <a:p>
                      <a:pPr algn="l"/>
                      <a:endParaRPr lang="en-IN"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sz="1600" b="1"/>
                        <a:t>MOV TL0, # 0C 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IN"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76021240"/>
                  </a:ext>
                </a:extLst>
              </a:tr>
              <a:tr h="530835">
                <a:tc>
                  <a:txBody>
                    <a:bodyPr/>
                    <a:lstStyle/>
                    <a:p>
                      <a:pPr algn="l"/>
                      <a:endParaRPr lang="en-IN"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sz="1600" b="1"/>
                        <a:t>MOV TH0 , # 0FE 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IN"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51708883"/>
                  </a:ext>
                </a:extLst>
              </a:tr>
              <a:tr h="530835">
                <a:tc>
                  <a:txBody>
                    <a:bodyPr/>
                    <a:lstStyle/>
                    <a:p>
                      <a:pPr algn="l"/>
                      <a:endParaRPr lang="en-IN"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sz="1600" b="1"/>
                        <a:t>MOV TCON , # 10 H</a:t>
                      </a:r>
                    </a:p>
                    <a:p>
                      <a:pPr algn="l"/>
                      <a:r>
                        <a:rPr lang="en-IN" sz="1600" b="1"/>
                        <a:t>*MOV</a:t>
                      </a:r>
                      <a:r>
                        <a:rPr lang="en-IN" sz="1600" b="1" baseline="0"/>
                        <a:t> TCON.4, #01H</a:t>
                      </a:r>
                    </a:p>
                    <a:p>
                      <a:pPr algn="l"/>
                      <a:r>
                        <a:rPr lang="en-IN" sz="1600" b="1"/>
                        <a:t>*SETB</a:t>
                      </a:r>
                      <a:r>
                        <a:rPr lang="en-IN" sz="1600" b="1" baseline="0"/>
                        <a:t> TR0</a:t>
                      </a:r>
                      <a:endParaRPr lang="en-IN"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IN"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07908965"/>
                  </a:ext>
                </a:extLst>
              </a:tr>
              <a:tr h="530835">
                <a:tc>
                  <a:txBody>
                    <a:bodyPr/>
                    <a:lstStyle/>
                    <a:p>
                      <a:pPr algn="l"/>
                      <a:r>
                        <a:rPr lang="en-IN" sz="1600" b="1"/>
                        <a:t>WAIT: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sz="1600" b="1"/>
                        <a:t>JNB TF0 , WAIT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IN"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3272378"/>
                  </a:ext>
                </a:extLst>
              </a:tr>
              <a:tr h="396976">
                <a:tc>
                  <a:txBody>
                    <a:bodyPr/>
                    <a:lstStyle/>
                    <a:p>
                      <a:pPr algn="l"/>
                      <a:endParaRPr lang="en-IN"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sz="1600" b="1"/>
                        <a:t>CLR TR0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IN"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521355"/>
                  </a:ext>
                </a:extLst>
              </a:tr>
              <a:tr h="530835">
                <a:tc>
                  <a:txBody>
                    <a:bodyPr/>
                    <a:lstStyle/>
                    <a:p>
                      <a:pPr algn="l"/>
                      <a:endParaRPr lang="en-IN"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sz="1600" b="1"/>
                        <a:t>CLR TF0</a:t>
                      </a:r>
                    </a:p>
                    <a:p>
                      <a:pPr algn="l"/>
                      <a:r>
                        <a:rPr lang="en-IN" sz="1600" b="1"/>
                        <a:t>RET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IN"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9631039"/>
                  </a:ext>
                </a:extLst>
              </a:tr>
            </a:tbl>
          </a:graphicData>
        </a:graphic>
      </p:graphicFrame>
      <p:sp>
        <p:nvSpPr>
          <p:cNvPr id="7" name="Rectangle 6">
            <a:extLst>
              <a:ext uri="{FF2B5EF4-FFF2-40B4-BE49-F238E27FC236}">
                <a16:creationId xmlns:a16="http://schemas.microsoft.com/office/drawing/2014/main" id="{850D828B-7A59-4FBF-9AC8-1F963E0CCCF9}"/>
              </a:ext>
            </a:extLst>
          </p:cNvPr>
          <p:cNvSpPr/>
          <p:nvPr/>
        </p:nvSpPr>
        <p:spPr>
          <a:xfrm>
            <a:off x="152982" y="2767280"/>
            <a:ext cx="2548321" cy="1938992"/>
          </a:xfrm>
          <a:prstGeom prst="rect">
            <a:avLst/>
          </a:prstGeom>
        </p:spPr>
        <p:txBody>
          <a:bodyPr wrap="square">
            <a:spAutoFit/>
          </a:bodyPr>
          <a:lstStyle/>
          <a:p>
            <a:r>
              <a:rPr lang="en-IN" sz="2000" b="1">
                <a:effectLst>
                  <a:outerShdw blurRad="38100" dist="38100" dir="2700000" algn="tl">
                    <a:srgbClr val="000000">
                      <a:alpha val="43137"/>
                    </a:srgbClr>
                  </a:outerShdw>
                </a:effectLst>
              </a:rPr>
              <a:t>IT IS A STANDARD PROGRAM OF DELAY </a:t>
            </a:r>
          </a:p>
          <a:p>
            <a:r>
              <a:rPr lang="en-IN" sz="2000" b="1">
                <a:effectLst>
                  <a:outerShdw blurRad="38100" dist="38100" dir="2700000" algn="tl">
                    <a:srgbClr val="000000">
                      <a:alpha val="43137"/>
                    </a:srgbClr>
                  </a:outerShdw>
                </a:effectLst>
              </a:rPr>
              <a:t>STEPS :</a:t>
            </a:r>
          </a:p>
          <a:p>
            <a:pPr marL="457200" indent="-457200">
              <a:buAutoNum type="arabicPeriod"/>
            </a:pPr>
            <a:r>
              <a:rPr lang="en-IN" sz="2000" b="1">
                <a:solidFill>
                  <a:srgbClr val="FF0000"/>
                </a:solidFill>
                <a:effectLst>
                  <a:outerShdw blurRad="38100" dist="38100" dir="2700000" algn="tl">
                    <a:srgbClr val="000000">
                      <a:alpha val="43137"/>
                    </a:srgbClr>
                  </a:outerShdw>
                </a:effectLst>
              </a:rPr>
              <a:t>SELECT MODE</a:t>
            </a:r>
          </a:p>
          <a:p>
            <a:pPr marL="457200" indent="-457200">
              <a:buAutoNum type="arabicPeriod"/>
            </a:pPr>
            <a:r>
              <a:rPr lang="en-IN" sz="2000" b="1">
                <a:solidFill>
                  <a:srgbClr val="FF0000"/>
                </a:solidFill>
                <a:effectLst>
                  <a:outerShdw blurRad="38100" dist="38100" dir="2700000" algn="tl">
                    <a:srgbClr val="000000">
                      <a:alpha val="43137"/>
                    </a:srgbClr>
                  </a:outerShdw>
                </a:effectLst>
              </a:rPr>
              <a:t>LOAD COUNT</a:t>
            </a:r>
          </a:p>
          <a:p>
            <a:pPr marL="457200" indent="-457200">
              <a:buAutoNum type="arabicPeriod"/>
            </a:pPr>
            <a:r>
              <a:rPr lang="en-IN" sz="2000" b="1">
                <a:solidFill>
                  <a:srgbClr val="FF0000"/>
                </a:solidFill>
                <a:effectLst>
                  <a:outerShdw blurRad="38100" dist="38100" dir="2700000" algn="tl">
                    <a:srgbClr val="000000">
                      <a:alpha val="43137"/>
                    </a:srgbClr>
                  </a:outerShdw>
                </a:effectLst>
              </a:rPr>
              <a:t>START TIMER</a:t>
            </a:r>
          </a:p>
        </p:txBody>
      </p:sp>
      <p:grpSp>
        <p:nvGrpSpPr>
          <p:cNvPr id="42" name="Group 41">
            <a:extLst>
              <a:ext uri="{FF2B5EF4-FFF2-40B4-BE49-F238E27FC236}">
                <a16:creationId xmlns:a16="http://schemas.microsoft.com/office/drawing/2014/main" id="{F1D14C17-81B7-44CE-A559-EC901E9BB15F}"/>
              </a:ext>
            </a:extLst>
          </p:cNvPr>
          <p:cNvGrpSpPr/>
          <p:nvPr/>
        </p:nvGrpSpPr>
        <p:grpSpPr>
          <a:xfrm>
            <a:off x="6863477" y="2260657"/>
            <a:ext cx="5328523" cy="1291186"/>
            <a:chOff x="6863477" y="2302221"/>
            <a:chExt cx="5328523" cy="1291186"/>
          </a:xfrm>
        </p:grpSpPr>
        <p:grpSp>
          <p:nvGrpSpPr>
            <p:cNvPr id="8" name="Group 7">
              <a:extLst>
                <a:ext uri="{FF2B5EF4-FFF2-40B4-BE49-F238E27FC236}">
                  <a16:creationId xmlns:a16="http://schemas.microsoft.com/office/drawing/2014/main" id="{B80ED6D9-ACB3-4E21-BA15-D57F6D5A1E8C}"/>
                </a:ext>
              </a:extLst>
            </p:cNvPr>
            <p:cNvGrpSpPr/>
            <p:nvPr/>
          </p:nvGrpSpPr>
          <p:grpSpPr>
            <a:xfrm>
              <a:off x="6863477" y="2878415"/>
              <a:ext cx="5328523" cy="332473"/>
              <a:chOff x="2078182" y="3688772"/>
              <a:chExt cx="6317672" cy="519546"/>
            </a:xfrm>
          </p:grpSpPr>
          <p:sp>
            <p:nvSpPr>
              <p:cNvPr id="9" name="Rectangle 8">
                <a:extLst>
                  <a:ext uri="{FF2B5EF4-FFF2-40B4-BE49-F238E27FC236}">
                    <a16:creationId xmlns:a16="http://schemas.microsoft.com/office/drawing/2014/main" id="{0AEB7FC3-6582-418E-B1A7-3EBA7C2AA875}"/>
                  </a:ext>
                </a:extLst>
              </p:cNvPr>
              <p:cNvSpPr/>
              <p:nvPr/>
            </p:nvSpPr>
            <p:spPr>
              <a:xfrm>
                <a:off x="2078182" y="3688773"/>
                <a:ext cx="789709" cy="51954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Gate</a:t>
                </a:r>
              </a:p>
            </p:txBody>
          </p:sp>
          <p:sp>
            <p:nvSpPr>
              <p:cNvPr id="10" name="Rectangle 9">
                <a:extLst>
                  <a:ext uri="{FF2B5EF4-FFF2-40B4-BE49-F238E27FC236}">
                    <a16:creationId xmlns:a16="http://schemas.microsoft.com/office/drawing/2014/main" id="{00A30EDD-5436-4596-A1D4-52D8F13CDFC5}"/>
                  </a:ext>
                </a:extLst>
              </p:cNvPr>
              <p:cNvSpPr/>
              <p:nvPr/>
            </p:nvSpPr>
            <p:spPr>
              <a:xfrm>
                <a:off x="2867891" y="3688772"/>
                <a:ext cx="789709" cy="51954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C/T</a:t>
                </a:r>
              </a:p>
            </p:txBody>
          </p:sp>
          <p:sp>
            <p:nvSpPr>
              <p:cNvPr id="11" name="Rectangle 10">
                <a:extLst>
                  <a:ext uri="{FF2B5EF4-FFF2-40B4-BE49-F238E27FC236}">
                    <a16:creationId xmlns:a16="http://schemas.microsoft.com/office/drawing/2014/main" id="{E4FD9E9F-840C-406A-B511-46A0EF424C22}"/>
                  </a:ext>
                </a:extLst>
              </p:cNvPr>
              <p:cNvSpPr/>
              <p:nvPr/>
            </p:nvSpPr>
            <p:spPr>
              <a:xfrm>
                <a:off x="3657600" y="3688772"/>
                <a:ext cx="789709" cy="51954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M1</a:t>
                </a:r>
              </a:p>
            </p:txBody>
          </p:sp>
          <p:sp>
            <p:nvSpPr>
              <p:cNvPr id="12" name="Rectangle 11">
                <a:extLst>
                  <a:ext uri="{FF2B5EF4-FFF2-40B4-BE49-F238E27FC236}">
                    <a16:creationId xmlns:a16="http://schemas.microsoft.com/office/drawing/2014/main" id="{E8B08FE5-BD3D-4FC4-BF99-E1C8AEC3ED77}"/>
                  </a:ext>
                </a:extLst>
              </p:cNvPr>
              <p:cNvSpPr/>
              <p:nvPr/>
            </p:nvSpPr>
            <p:spPr>
              <a:xfrm>
                <a:off x="4447309" y="3688772"/>
                <a:ext cx="789709" cy="51954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M0</a:t>
                </a:r>
              </a:p>
            </p:txBody>
          </p:sp>
          <p:sp>
            <p:nvSpPr>
              <p:cNvPr id="13" name="Rectangle 12">
                <a:extLst>
                  <a:ext uri="{FF2B5EF4-FFF2-40B4-BE49-F238E27FC236}">
                    <a16:creationId xmlns:a16="http://schemas.microsoft.com/office/drawing/2014/main" id="{2757B3A3-024D-4F04-9EA3-2CB97B7312FE}"/>
                  </a:ext>
                </a:extLst>
              </p:cNvPr>
              <p:cNvSpPr/>
              <p:nvPr/>
            </p:nvSpPr>
            <p:spPr>
              <a:xfrm>
                <a:off x="5237018" y="3688773"/>
                <a:ext cx="789709" cy="51954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Gate</a:t>
                </a:r>
              </a:p>
            </p:txBody>
          </p:sp>
          <p:sp>
            <p:nvSpPr>
              <p:cNvPr id="14" name="Rectangle 13">
                <a:extLst>
                  <a:ext uri="{FF2B5EF4-FFF2-40B4-BE49-F238E27FC236}">
                    <a16:creationId xmlns:a16="http://schemas.microsoft.com/office/drawing/2014/main" id="{E139EDA5-5634-40DB-853F-00BDA1237874}"/>
                  </a:ext>
                </a:extLst>
              </p:cNvPr>
              <p:cNvSpPr/>
              <p:nvPr/>
            </p:nvSpPr>
            <p:spPr>
              <a:xfrm>
                <a:off x="6026727" y="3688772"/>
                <a:ext cx="789709" cy="51954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C/T</a:t>
                </a:r>
              </a:p>
            </p:txBody>
          </p:sp>
          <p:sp>
            <p:nvSpPr>
              <p:cNvPr id="15" name="Rectangle 14">
                <a:extLst>
                  <a:ext uri="{FF2B5EF4-FFF2-40B4-BE49-F238E27FC236}">
                    <a16:creationId xmlns:a16="http://schemas.microsoft.com/office/drawing/2014/main" id="{A2DE7D86-4F12-48EC-9D93-A073309C3DEE}"/>
                  </a:ext>
                </a:extLst>
              </p:cNvPr>
              <p:cNvSpPr/>
              <p:nvPr/>
            </p:nvSpPr>
            <p:spPr>
              <a:xfrm>
                <a:off x="6816436" y="3688772"/>
                <a:ext cx="789709" cy="51954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M1</a:t>
                </a:r>
              </a:p>
            </p:txBody>
          </p:sp>
          <p:sp>
            <p:nvSpPr>
              <p:cNvPr id="16" name="Rectangle 15">
                <a:extLst>
                  <a:ext uri="{FF2B5EF4-FFF2-40B4-BE49-F238E27FC236}">
                    <a16:creationId xmlns:a16="http://schemas.microsoft.com/office/drawing/2014/main" id="{47239E7A-6A32-4686-A5C1-9C5FBFCED84A}"/>
                  </a:ext>
                </a:extLst>
              </p:cNvPr>
              <p:cNvSpPr/>
              <p:nvPr/>
            </p:nvSpPr>
            <p:spPr>
              <a:xfrm>
                <a:off x="7606145" y="3688772"/>
                <a:ext cx="789709" cy="51954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M0</a:t>
                </a:r>
              </a:p>
            </p:txBody>
          </p:sp>
        </p:grpSp>
        <p:grpSp>
          <p:nvGrpSpPr>
            <p:cNvPr id="41" name="Group 40">
              <a:extLst>
                <a:ext uri="{FF2B5EF4-FFF2-40B4-BE49-F238E27FC236}">
                  <a16:creationId xmlns:a16="http://schemas.microsoft.com/office/drawing/2014/main" id="{EAA5AB33-B471-46A7-8552-1028969EC0EE}"/>
                </a:ext>
              </a:extLst>
            </p:cNvPr>
            <p:cNvGrpSpPr/>
            <p:nvPr/>
          </p:nvGrpSpPr>
          <p:grpSpPr>
            <a:xfrm>
              <a:off x="7036181" y="2302221"/>
              <a:ext cx="5140250" cy="1291186"/>
              <a:chOff x="7036181" y="2302221"/>
              <a:chExt cx="5140250" cy="1291186"/>
            </a:xfrm>
          </p:grpSpPr>
          <p:cxnSp>
            <p:nvCxnSpPr>
              <p:cNvPr id="17" name="Straight Arrow Connector 16">
                <a:extLst>
                  <a:ext uri="{FF2B5EF4-FFF2-40B4-BE49-F238E27FC236}">
                    <a16:creationId xmlns:a16="http://schemas.microsoft.com/office/drawing/2014/main" id="{3A0D1A0B-7B14-4284-975F-400F280C53FA}"/>
                  </a:ext>
                </a:extLst>
              </p:cNvPr>
              <p:cNvCxnSpPr>
                <a:cxnSpLocks/>
              </p:cNvCxnSpPr>
              <p:nvPr/>
            </p:nvCxnSpPr>
            <p:spPr>
              <a:xfrm flipH="1">
                <a:off x="7070103" y="2561563"/>
                <a:ext cx="97793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352BB14-DBB0-4429-8A58-E607A009BCC6}"/>
                  </a:ext>
                </a:extLst>
              </p:cNvPr>
              <p:cNvCxnSpPr>
                <a:cxnSpLocks/>
              </p:cNvCxnSpPr>
              <p:nvPr/>
            </p:nvCxnSpPr>
            <p:spPr>
              <a:xfrm>
                <a:off x="8652147" y="2550372"/>
                <a:ext cx="87559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FD8E0FA-2B97-492D-9D98-4CD131FE916D}"/>
                  </a:ext>
                </a:extLst>
              </p:cNvPr>
              <p:cNvCxnSpPr>
                <a:cxnSpLocks/>
              </p:cNvCxnSpPr>
              <p:nvPr/>
            </p:nvCxnSpPr>
            <p:spPr>
              <a:xfrm flipH="1" flipV="1">
                <a:off x="9624768" y="2547202"/>
                <a:ext cx="998746" cy="1436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1C7658B-2962-4126-AC63-A50EA1F8A5B9}"/>
                  </a:ext>
                </a:extLst>
              </p:cNvPr>
              <p:cNvCxnSpPr>
                <a:cxnSpLocks/>
              </p:cNvCxnSpPr>
              <p:nvPr/>
            </p:nvCxnSpPr>
            <p:spPr>
              <a:xfrm>
                <a:off x="11192901" y="2582757"/>
                <a:ext cx="98353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EDA6D0E-725A-471F-9B7F-3051FA167F4E}"/>
                  </a:ext>
                </a:extLst>
              </p:cNvPr>
              <p:cNvSpPr/>
              <p:nvPr/>
            </p:nvSpPr>
            <p:spPr>
              <a:xfrm>
                <a:off x="10665002" y="2362536"/>
                <a:ext cx="434477" cy="369332"/>
              </a:xfrm>
              <a:prstGeom prst="rect">
                <a:avLst/>
              </a:prstGeom>
            </p:spPr>
            <p:txBody>
              <a:bodyPr wrap="square">
                <a:spAutoFit/>
              </a:bodyPr>
              <a:lstStyle/>
              <a:p>
                <a:pPr algn="ctr"/>
                <a:r>
                  <a:rPr lang="en-IN" b="1">
                    <a:solidFill>
                      <a:srgbClr val="FF0000"/>
                    </a:solidFill>
                  </a:rPr>
                  <a:t>T0</a:t>
                </a:r>
              </a:p>
            </p:txBody>
          </p:sp>
          <p:sp>
            <p:nvSpPr>
              <p:cNvPr id="22" name="Rectangle 21">
                <a:extLst>
                  <a:ext uri="{FF2B5EF4-FFF2-40B4-BE49-F238E27FC236}">
                    <a16:creationId xmlns:a16="http://schemas.microsoft.com/office/drawing/2014/main" id="{A559CF09-9D77-438E-9642-E3D4E274906F}"/>
                  </a:ext>
                </a:extLst>
              </p:cNvPr>
              <p:cNvSpPr/>
              <p:nvPr/>
            </p:nvSpPr>
            <p:spPr>
              <a:xfrm>
                <a:off x="8073304" y="2397948"/>
                <a:ext cx="553579" cy="369332"/>
              </a:xfrm>
              <a:prstGeom prst="rect">
                <a:avLst/>
              </a:prstGeom>
            </p:spPr>
            <p:txBody>
              <a:bodyPr wrap="square">
                <a:spAutoFit/>
              </a:bodyPr>
              <a:lstStyle/>
              <a:p>
                <a:pPr algn="ctr"/>
                <a:r>
                  <a:rPr lang="en-IN" b="1">
                    <a:solidFill>
                      <a:srgbClr val="FF0000"/>
                    </a:solidFill>
                  </a:rPr>
                  <a:t>T1</a:t>
                </a:r>
              </a:p>
            </p:txBody>
          </p:sp>
          <p:cxnSp>
            <p:nvCxnSpPr>
              <p:cNvPr id="32" name="Straight Connector 31">
                <a:extLst>
                  <a:ext uri="{FF2B5EF4-FFF2-40B4-BE49-F238E27FC236}">
                    <a16:creationId xmlns:a16="http://schemas.microsoft.com/office/drawing/2014/main" id="{150370A9-2C13-4A1B-9194-35719294DCBF}"/>
                  </a:ext>
                </a:extLst>
              </p:cNvPr>
              <p:cNvCxnSpPr/>
              <p:nvPr/>
            </p:nvCxnSpPr>
            <p:spPr>
              <a:xfrm flipV="1">
                <a:off x="9520430" y="2302221"/>
                <a:ext cx="12663" cy="11523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87951DE8-E0A4-42A0-91E0-9B5975A3F30C}"/>
                  </a:ext>
                </a:extLst>
              </p:cNvPr>
              <p:cNvSpPr/>
              <p:nvPr/>
            </p:nvSpPr>
            <p:spPr>
              <a:xfrm>
                <a:off x="9729956" y="3210887"/>
                <a:ext cx="408962"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0</a:t>
                </a:r>
              </a:p>
            </p:txBody>
          </p:sp>
          <p:sp>
            <p:nvSpPr>
              <p:cNvPr id="34" name="Rectangle 33">
                <a:extLst>
                  <a:ext uri="{FF2B5EF4-FFF2-40B4-BE49-F238E27FC236}">
                    <a16:creationId xmlns:a16="http://schemas.microsoft.com/office/drawing/2014/main" id="{865E874C-9DB8-4AA8-8552-8BF755D1B67C}"/>
                  </a:ext>
                </a:extLst>
              </p:cNvPr>
              <p:cNvSpPr/>
              <p:nvPr/>
            </p:nvSpPr>
            <p:spPr>
              <a:xfrm>
                <a:off x="10419033" y="3210887"/>
                <a:ext cx="408962"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0</a:t>
                </a:r>
              </a:p>
            </p:txBody>
          </p:sp>
          <p:sp>
            <p:nvSpPr>
              <p:cNvPr id="35" name="Rectangle 34">
                <a:extLst>
                  <a:ext uri="{FF2B5EF4-FFF2-40B4-BE49-F238E27FC236}">
                    <a16:creationId xmlns:a16="http://schemas.microsoft.com/office/drawing/2014/main" id="{0E489091-889B-49CE-A6B6-35783EC83365}"/>
                  </a:ext>
                </a:extLst>
              </p:cNvPr>
              <p:cNvSpPr/>
              <p:nvPr/>
            </p:nvSpPr>
            <p:spPr>
              <a:xfrm>
                <a:off x="11059119" y="3210887"/>
                <a:ext cx="408962"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0</a:t>
                </a:r>
              </a:p>
            </p:txBody>
          </p:sp>
          <p:sp>
            <p:nvSpPr>
              <p:cNvPr id="36" name="Rectangle 35">
                <a:extLst>
                  <a:ext uri="{FF2B5EF4-FFF2-40B4-BE49-F238E27FC236}">
                    <a16:creationId xmlns:a16="http://schemas.microsoft.com/office/drawing/2014/main" id="{B3B05138-EE61-4236-BCEA-C02AD3369A09}"/>
                  </a:ext>
                </a:extLst>
              </p:cNvPr>
              <p:cNvSpPr/>
              <p:nvPr/>
            </p:nvSpPr>
            <p:spPr>
              <a:xfrm>
                <a:off x="11714911" y="3224075"/>
                <a:ext cx="408962"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1</a:t>
                </a:r>
              </a:p>
            </p:txBody>
          </p:sp>
          <p:sp>
            <p:nvSpPr>
              <p:cNvPr id="37" name="Rectangle 36">
                <a:extLst>
                  <a:ext uri="{FF2B5EF4-FFF2-40B4-BE49-F238E27FC236}">
                    <a16:creationId xmlns:a16="http://schemas.microsoft.com/office/drawing/2014/main" id="{B1A2FA18-FA38-4DC4-B830-4244A6FA7C92}"/>
                  </a:ext>
                </a:extLst>
              </p:cNvPr>
              <p:cNvSpPr/>
              <p:nvPr/>
            </p:nvSpPr>
            <p:spPr>
              <a:xfrm>
                <a:off x="7036181" y="3192670"/>
                <a:ext cx="408962"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0</a:t>
                </a:r>
              </a:p>
            </p:txBody>
          </p:sp>
          <p:sp>
            <p:nvSpPr>
              <p:cNvPr id="38" name="Rectangle 37">
                <a:extLst>
                  <a:ext uri="{FF2B5EF4-FFF2-40B4-BE49-F238E27FC236}">
                    <a16:creationId xmlns:a16="http://schemas.microsoft.com/office/drawing/2014/main" id="{6D2E68AA-A302-4153-AA84-1AE85DC1B9D9}"/>
                  </a:ext>
                </a:extLst>
              </p:cNvPr>
              <p:cNvSpPr/>
              <p:nvPr/>
            </p:nvSpPr>
            <p:spPr>
              <a:xfrm>
                <a:off x="7725258" y="3192670"/>
                <a:ext cx="408962"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0</a:t>
                </a:r>
              </a:p>
            </p:txBody>
          </p:sp>
          <p:sp>
            <p:nvSpPr>
              <p:cNvPr id="39" name="Rectangle 38">
                <a:extLst>
                  <a:ext uri="{FF2B5EF4-FFF2-40B4-BE49-F238E27FC236}">
                    <a16:creationId xmlns:a16="http://schemas.microsoft.com/office/drawing/2014/main" id="{EC5365C1-3564-4661-9A9F-98C37F83F4A4}"/>
                  </a:ext>
                </a:extLst>
              </p:cNvPr>
              <p:cNvSpPr/>
              <p:nvPr/>
            </p:nvSpPr>
            <p:spPr>
              <a:xfrm>
                <a:off x="8365344" y="3192670"/>
                <a:ext cx="408962"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0</a:t>
                </a:r>
              </a:p>
            </p:txBody>
          </p:sp>
          <p:sp>
            <p:nvSpPr>
              <p:cNvPr id="40" name="Rectangle 39">
                <a:extLst>
                  <a:ext uri="{FF2B5EF4-FFF2-40B4-BE49-F238E27FC236}">
                    <a16:creationId xmlns:a16="http://schemas.microsoft.com/office/drawing/2014/main" id="{D8B60F45-F638-458B-9777-CACECC3D7E4E}"/>
                  </a:ext>
                </a:extLst>
              </p:cNvPr>
              <p:cNvSpPr/>
              <p:nvPr/>
            </p:nvSpPr>
            <p:spPr>
              <a:xfrm>
                <a:off x="9021136" y="3205858"/>
                <a:ext cx="408962"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0</a:t>
                </a:r>
              </a:p>
            </p:txBody>
          </p:sp>
        </p:grpSp>
      </p:grpSp>
      <p:sp>
        <p:nvSpPr>
          <p:cNvPr id="45" name="Rectangle 44">
            <a:extLst>
              <a:ext uri="{FF2B5EF4-FFF2-40B4-BE49-F238E27FC236}">
                <a16:creationId xmlns:a16="http://schemas.microsoft.com/office/drawing/2014/main" id="{BAD2A244-563B-4381-B35B-D7305829FF19}"/>
              </a:ext>
            </a:extLst>
          </p:cNvPr>
          <p:cNvSpPr/>
          <p:nvPr/>
        </p:nvSpPr>
        <p:spPr>
          <a:xfrm>
            <a:off x="8439645" y="1791479"/>
            <a:ext cx="1979388" cy="369332"/>
          </a:xfrm>
          <a:prstGeom prst="rect">
            <a:avLst/>
          </a:prstGeom>
        </p:spPr>
        <p:txBody>
          <a:bodyPr wrap="none">
            <a:spAutoFit/>
          </a:bodyPr>
          <a:lstStyle/>
          <a:p>
            <a:pPr marL="457200" indent="-457200">
              <a:buAutoNum type="arabicPeriod"/>
            </a:pPr>
            <a:r>
              <a:rPr lang="en-IN" b="1">
                <a:solidFill>
                  <a:srgbClr val="FF0000"/>
                </a:solidFill>
                <a:effectLst>
                  <a:outerShdw blurRad="38100" dist="38100" dir="2700000" algn="tl">
                    <a:srgbClr val="000000">
                      <a:alpha val="43137"/>
                    </a:srgbClr>
                  </a:outerShdw>
                </a:effectLst>
              </a:rPr>
              <a:t>SELECT MODE</a:t>
            </a:r>
          </a:p>
        </p:txBody>
      </p:sp>
      <p:sp>
        <p:nvSpPr>
          <p:cNvPr id="46" name="Right Brace 45">
            <a:extLst>
              <a:ext uri="{FF2B5EF4-FFF2-40B4-BE49-F238E27FC236}">
                <a16:creationId xmlns:a16="http://schemas.microsoft.com/office/drawing/2014/main" id="{058EF176-D49A-4031-82B5-C84599059FF5}"/>
              </a:ext>
            </a:extLst>
          </p:cNvPr>
          <p:cNvSpPr/>
          <p:nvPr/>
        </p:nvSpPr>
        <p:spPr>
          <a:xfrm>
            <a:off x="5745783" y="3662608"/>
            <a:ext cx="434897" cy="563006"/>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7" name="Rectangle 46">
            <a:extLst>
              <a:ext uri="{FF2B5EF4-FFF2-40B4-BE49-F238E27FC236}">
                <a16:creationId xmlns:a16="http://schemas.microsoft.com/office/drawing/2014/main" id="{FA10D3E4-CBB8-4726-846C-E7133FA16811}"/>
              </a:ext>
            </a:extLst>
          </p:cNvPr>
          <p:cNvSpPr/>
          <p:nvPr/>
        </p:nvSpPr>
        <p:spPr>
          <a:xfrm>
            <a:off x="6017348" y="3606866"/>
            <a:ext cx="1692258" cy="369332"/>
          </a:xfrm>
          <a:prstGeom prst="rect">
            <a:avLst/>
          </a:prstGeom>
        </p:spPr>
        <p:txBody>
          <a:bodyPr wrap="none">
            <a:spAutoFit/>
          </a:bodyPr>
          <a:lstStyle/>
          <a:p>
            <a:r>
              <a:rPr lang="en-IN" b="1">
                <a:solidFill>
                  <a:srgbClr val="FF0000"/>
                </a:solidFill>
                <a:effectLst>
                  <a:outerShdw blurRad="38100" dist="38100" dir="2700000" algn="tl">
                    <a:srgbClr val="000000">
                      <a:alpha val="43137"/>
                    </a:srgbClr>
                  </a:outerShdw>
                </a:effectLst>
              </a:rPr>
              <a:t>2. LOAD COUNT</a:t>
            </a:r>
          </a:p>
        </p:txBody>
      </p:sp>
      <p:cxnSp>
        <p:nvCxnSpPr>
          <p:cNvPr id="48" name="Straight Arrow Connector 47">
            <a:extLst>
              <a:ext uri="{FF2B5EF4-FFF2-40B4-BE49-F238E27FC236}">
                <a16:creationId xmlns:a16="http://schemas.microsoft.com/office/drawing/2014/main" id="{731A0DD5-6FA2-498C-B464-1E136892707A}"/>
              </a:ext>
            </a:extLst>
          </p:cNvPr>
          <p:cNvCxnSpPr>
            <a:cxnSpLocks/>
          </p:cNvCxnSpPr>
          <p:nvPr/>
        </p:nvCxnSpPr>
        <p:spPr>
          <a:xfrm>
            <a:off x="5784827" y="3060990"/>
            <a:ext cx="87559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DF59165-EF92-4380-87B4-9C14FF9F8AA2}"/>
              </a:ext>
            </a:extLst>
          </p:cNvPr>
          <p:cNvCxnSpPr>
            <a:cxnSpLocks/>
          </p:cNvCxnSpPr>
          <p:nvPr/>
        </p:nvCxnSpPr>
        <p:spPr>
          <a:xfrm>
            <a:off x="5670134" y="4695695"/>
            <a:ext cx="87559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E75C24DF-1684-4F21-92B3-92AD8EF063D6}"/>
              </a:ext>
            </a:extLst>
          </p:cNvPr>
          <p:cNvGrpSpPr/>
          <p:nvPr/>
        </p:nvGrpSpPr>
        <p:grpSpPr>
          <a:xfrm>
            <a:off x="6800702" y="4052508"/>
            <a:ext cx="5328523" cy="1230871"/>
            <a:chOff x="6863477" y="2362536"/>
            <a:chExt cx="5328523" cy="1230871"/>
          </a:xfrm>
        </p:grpSpPr>
        <p:grpSp>
          <p:nvGrpSpPr>
            <p:cNvPr id="51" name="Group 50">
              <a:extLst>
                <a:ext uri="{FF2B5EF4-FFF2-40B4-BE49-F238E27FC236}">
                  <a16:creationId xmlns:a16="http://schemas.microsoft.com/office/drawing/2014/main" id="{D5A1A060-9466-4819-86BF-B44FFB446FD2}"/>
                </a:ext>
              </a:extLst>
            </p:cNvPr>
            <p:cNvGrpSpPr/>
            <p:nvPr/>
          </p:nvGrpSpPr>
          <p:grpSpPr>
            <a:xfrm>
              <a:off x="6863477" y="2878415"/>
              <a:ext cx="5328523" cy="332473"/>
              <a:chOff x="2078182" y="3688772"/>
              <a:chExt cx="6317672" cy="519546"/>
            </a:xfrm>
          </p:grpSpPr>
          <p:sp>
            <p:nvSpPr>
              <p:cNvPr id="68" name="Rectangle 67">
                <a:extLst>
                  <a:ext uri="{FF2B5EF4-FFF2-40B4-BE49-F238E27FC236}">
                    <a16:creationId xmlns:a16="http://schemas.microsoft.com/office/drawing/2014/main" id="{464CD22B-A9CB-4ECC-906A-25476817875C}"/>
                  </a:ext>
                </a:extLst>
              </p:cNvPr>
              <p:cNvSpPr/>
              <p:nvPr/>
            </p:nvSpPr>
            <p:spPr>
              <a:xfrm>
                <a:off x="2078182" y="3688773"/>
                <a:ext cx="789709" cy="51954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TF1</a:t>
                </a:r>
              </a:p>
            </p:txBody>
          </p:sp>
          <p:sp>
            <p:nvSpPr>
              <p:cNvPr id="69" name="Rectangle 68">
                <a:extLst>
                  <a:ext uri="{FF2B5EF4-FFF2-40B4-BE49-F238E27FC236}">
                    <a16:creationId xmlns:a16="http://schemas.microsoft.com/office/drawing/2014/main" id="{15C3BC5D-AF11-4EDE-8C2F-4FD209C5DC99}"/>
                  </a:ext>
                </a:extLst>
              </p:cNvPr>
              <p:cNvSpPr/>
              <p:nvPr/>
            </p:nvSpPr>
            <p:spPr>
              <a:xfrm>
                <a:off x="2867891" y="3688772"/>
                <a:ext cx="789709" cy="51954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TR1</a:t>
                </a:r>
              </a:p>
            </p:txBody>
          </p:sp>
          <p:sp>
            <p:nvSpPr>
              <p:cNvPr id="70" name="Rectangle 69">
                <a:extLst>
                  <a:ext uri="{FF2B5EF4-FFF2-40B4-BE49-F238E27FC236}">
                    <a16:creationId xmlns:a16="http://schemas.microsoft.com/office/drawing/2014/main" id="{9D654936-4382-48F6-8E9E-1F190799D2D7}"/>
                  </a:ext>
                </a:extLst>
              </p:cNvPr>
              <p:cNvSpPr/>
              <p:nvPr/>
            </p:nvSpPr>
            <p:spPr>
              <a:xfrm>
                <a:off x="3657600" y="3688772"/>
                <a:ext cx="789709" cy="51954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TF0</a:t>
                </a:r>
              </a:p>
            </p:txBody>
          </p:sp>
          <p:sp>
            <p:nvSpPr>
              <p:cNvPr id="71" name="Rectangle 70">
                <a:extLst>
                  <a:ext uri="{FF2B5EF4-FFF2-40B4-BE49-F238E27FC236}">
                    <a16:creationId xmlns:a16="http://schemas.microsoft.com/office/drawing/2014/main" id="{873F411D-9ABA-42D9-9637-A9FB5CA6EED2}"/>
                  </a:ext>
                </a:extLst>
              </p:cNvPr>
              <p:cNvSpPr/>
              <p:nvPr/>
            </p:nvSpPr>
            <p:spPr>
              <a:xfrm>
                <a:off x="4447309" y="3688772"/>
                <a:ext cx="789709" cy="51954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TR0</a:t>
                </a:r>
              </a:p>
            </p:txBody>
          </p:sp>
          <p:sp>
            <p:nvSpPr>
              <p:cNvPr id="72" name="Rectangle 71">
                <a:extLst>
                  <a:ext uri="{FF2B5EF4-FFF2-40B4-BE49-F238E27FC236}">
                    <a16:creationId xmlns:a16="http://schemas.microsoft.com/office/drawing/2014/main" id="{274B47A1-A520-47E3-BFAF-A4736275B909}"/>
                  </a:ext>
                </a:extLst>
              </p:cNvPr>
              <p:cNvSpPr/>
              <p:nvPr/>
            </p:nvSpPr>
            <p:spPr>
              <a:xfrm>
                <a:off x="5237018" y="3688773"/>
                <a:ext cx="789709" cy="51954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IE1</a:t>
                </a:r>
              </a:p>
            </p:txBody>
          </p:sp>
          <p:sp>
            <p:nvSpPr>
              <p:cNvPr id="73" name="Rectangle 72">
                <a:extLst>
                  <a:ext uri="{FF2B5EF4-FFF2-40B4-BE49-F238E27FC236}">
                    <a16:creationId xmlns:a16="http://schemas.microsoft.com/office/drawing/2014/main" id="{C7F3C38A-E1D4-4B22-9F07-2B9F2D9DD1E9}"/>
                  </a:ext>
                </a:extLst>
              </p:cNvPr>
              <p:cNvSpPr/>
              <p:nvPr/>
            </p:nvSpPr>
            <p:spPr>
              <a:xfrm>
                <a:off x="6026727" y="3688772"/>
                <a:ext cx="789709" cy="51954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IT1</a:t>
                </a:r>
              </a:p>
            </p:txBody>
          </p:sp>
          <p:sp>
            <p:nvSpPr>
              <p:cNvPr id="74" name="Rectangle 73">
                <a:extLst>
                  <a:ext uri="{FF2B5EF4-FFF2-40B4-BE49-F238E27FC236}">
                    <a16:creationId xmlns:a16="http://schemas.microsoft.com/office/drawing/2014/main" id="{1F25D392-2552-48E8-9F3E-69EE00C64345}"/>
                  </a:ext>
                </a:extLst>
              </p:cNvPr>
              <p:cNvSpPr/>
              <p:nvPr/>
            </p:nvSpPr>
            <p:spPr>
              <a:xfrm>
                <a:off x="6816436" y="3688772"/>
                <a:ext cx="789709" cy="51954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IE0</a:t>
                </a:r>
              </a:p>
            </p:txBody>
          </p:sp>
          <p:sp>
            <p:nvSpPr>
              <p:cNvPr id="75" name="Rectangle 74">
                <a:extLst>
                  <a:ext uri="{FF2B5EF4-FFF2-40B4-BE49-F238E27FC236}">
                    <a16:creationId xmlns:a16="http://schemas.microsoft.com/office/drawing/2014/main" id="{4896DB6E-B617-4A3B-9BEB-FB83BE1F6F65}"/>
                  </a:ext>
                </a:extLst>
              </p:cNvPr>
              <p:cNvSpPr/>
              <p:nvPr/>
            </p:nvSpPr>
            <p:spPr>
              <a:xfrm>
                <a:off x="7606145" y="3688772"/>
                <a:ext cx="789709" cy="51954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IT0</a:t>
                </a:r>
              </a:p>
            </p:txBody>
          </p:sp>
        </p:grpSp>
        <p:grpSp>
          <p:nvGrpSpPr>
            <p:cNvPr id="52" name="Group 51">
              <a:extLst>
                <a:ext uri="{FF2B5EF4-FFF2-40B4-BE49-F238E27FC236}">
                  <a16:creationId xmlns:a16="http://schemas.microsoft.com/office/drawing/2014/main" id="{FE065225-161F-4DD3-9899-4D40DAE5D501}"/>
                </a:ext>
              </a:extLst>
            </p:cNvPr>
            <p:cNvGrpSpPr/>
            <p:nvPr/>
          </p:nvGrpSpPr>
          <p:grpSpPr>
            <a:xfrm>
              <a:off x="7036181" y="2362536"/>
              <a:ext cx="5140250" cy="1230871"/>
              <a:chOff x="7036181" y="2362536"/>
              <a:chExt cx="5140250" cy="1230871"/>
            </a:xfrm>
          </p:grpSpPr>
          <p:cxnSp>
            <p:nvCxnSpPr>
              <p:cNvPr id="53" name="Straight Arrow Connector 52">
                <a:extLst>
                  <a:ext uri="{FF2B5EF4-FFF2-40B4-BE49-F238E27FC236}">
                    <a16:creationId xmlns:a16="http://schemas.microsoft.com/office/drawing/2014/main" id="{43EEA4B5-D4FA-41AE-9132-988D607EED20}"/>
                  </a:ext>
                </a:extLst>
              </p:cNvPr>
              <p:cNvCxnSpPr>
                <a:cxnSpLocks/>
              </p:cNvCxnSpPr>
              <p:nvPr/>
            </p:nvCxnSpPr>
            <p:spPr>
              <a:xfrm flipH="1">
                <a:off x="7070103" y="2561563"/>
                <a:ext cx="65515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361D9D2-757B-4AE0-8751-6D0C3E40A3E6}"/>
                  </a:ext>
                </a:extLst>
              </p:cNvPr>
              <p:cNvCxnSpPr>
                <a:cxnSpLocks/>
              </p:cNvCxnSpPr>
              <p:nvPr/>
            </p:nvCxnSpPr>
            <p:spPr>
              <a:xfrm>
                <a:off x="8652147" y="2550372"/>
                <a:ext cx="87559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0549764-C9DA-48B6-9CFF-30C4C88A765C}"/>
                  </a:ext>
                </a:extLst>
              </p:cNvPr>
              <p:cNvCxnSpPr>
                <a:cxnSpLocks/>
              </p:cNvCxnSpPr>
              <p:nvPr/>
            </p:nvCxnSpPr>
            <p:spPr>
              <a:xfrm flipH="1">
                <a:off x="9624768" y="2547202"/>
                <a:ext cx="417121"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05364FD-C07A-4AEE-A997-B9FFDB2944C6}"/>
                  </a:ext>
                </a:extLst>
              </p:cNvPr>
              <p:cNvCxnSpPr>
                <a:cxnSpLocks/>
              </p:cNvCxnSpPr>
              <p:nvPr/>
            </p:nvCxnSpPr>
            <p:spPr>
              <a:xfrm>
                <a:off x="11192901" y="2582757"/>
                <a:ext cx="98353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C1E40EFF-6722-4361-B550-EC2AA92A2C9E}"/>
                  </a:ext>
                </a:extLst>
              </p:cNvPr>
              <p:cNvSpPr/>
              <p:nvPr/>
            </p:nvSpPr>
            <p:spPr>
              <a:xfrm>
                <a:off x="9951706" y="2362536"/>
                <a:ext cx="1337873" cy="369332"/>
              </a:xfrm>
              <a:prstGeom prst="rect">
                <a:avLst/>
              </a:prstGeom>
            </p:spPr>
            <p:txBody>
              <a:bodyPr wrap="square">
                <a:spAutoFit/>
              </a:bodyPr>
              <a:lstStyle/>
              <a:p>
                <a:pPr algn="ctr"/>
                <a:r>
                  <a:rPr lang="en-IN" b="1">
                    <a:solidFill>
                      <a:srgbClr val="FF0000"/>
                    </a:solidFill>
                  </a:rPr>
                  <a:t>INTRRUPT</a:t>
                </a:r>
              </a:p>
            </p:txBody>
          </p:sp>
          <p:sp>
            <p:nvSpPr>
              <p:cNvPr id="58" name="Rectangle 57">
                <a:extLst>
                  <a:ext uri="{FF2B5EF4-FFF2-40B4-BE49-F238E27FC236}">
                    <a16:creationId xmlns:a16="http://schemas.microsoft.com/office/drawing/2014/main" id="{4E706F35-4220-4EE0-855C-869D2F14B38E}"/>
                  </a:ext>
                </a:extLst>
              </p:cNvPr>
              <p:cNvSpPr/>
              <p:nvPr/>
            </p:nvSpPr>
            <p:spPr>
              <a:xfrm>
                <a:off x="7699278" y="2397948"/>
                <a:ext cx="927605" cy="369332"/>
              </a:xfrm>
              <a:prstGeom prst="rect">
                <a:avLst/>
              </a:prstGeom>
            </p:spPr>
            <p:txBody>
              <a:bodyPr wrap="square">
                <a:spAutoFit/>
              </a:bodyPr>
              <a:lstStyle/>
              <a:p>
                <a:pPr algn="ctr"/>
                <a:r>
                  <a:rPr lang="en-IN" b="1">
                    <a:solidFill>
                      <a:srgbClr val="FF0000"/>
                    </a:solidFill>
                  </a:rPr>
                  <a:t>TIMER</a:t>
                </a:r>
              </a:p>
            </p:txBody>
          </p:sp>
          <p:cxnSp>
            <p:nvCxnSpPr>
              <p:cNvPr id="59" name="Straight Connector 58">
                <a:extLst>
                  <a:ext uri="{FF2B5EF4-FFF2-40B4-BE49-F238E27FC236}">
                    <a16:creationId xmlns:a16="http://schemas.microsoft.com/office/drawing/2014/main" id="{6ED5AE6D-6CD0-4234-96CC-D315C4A1F7C6}"/>
                  </a:ext>
                </a:extLst>
              </p:cNvPr>
              <p:cNvCxnSpPr>
                <a:cxnSpLocks/>
              </p:cNvCxnSpPr>
              <p:nvPr/>
            </p:nvCxnSpPr>
            <p:spPr>
              <a:xfrm flipH="1" flipV="1">
                <a:off x="9518812" y="2547202"/>
                <a:ext cx="1618" cy="9074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2ADB8BCC-484F-4149-8F44-36C740030AA4}"/>
                  </a:ext>
                </a:extLst>
              </p:cNvPr>
              <p:cNvSpPr/>
              <p:nvPr/>
            </p:nvSpPr>
            <p:spPr>
              <a:xfrm>
                <a:off x="9729956" y="3210887"/>
                <a:ext cx="408962"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0</a:t>
                </a:r>
              </a:p>
            </p:txBody>
          </p:sp>
          <p:sp>
            <p:nvSpPr>
              <p:cNvPr id="61" name="Rectangle 60">
                <a:extLst>
                  <a:ext uri="{FF2B5EF4-FFF2-40B4-BE49-F238E27FC236}">
                    <a16:creationId xmlns:a16="http://schemas.microsoft.com/office/drawing/2014/main" id="{04D28C32-7665-49F4-B8A4-A871460D5B5C}"/>
                  </a:ext>
                </a:extLst>
              </p:cNvPr>
              <p:cNvSpPr/>
              <p:nvPr/>
            </p:nvSpPr>
            <p:spPr>
              <a:xfrm>
                <a:off x="10419033" y="3210887"/>
                <a:ext cx="408962"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0</a:t>
                </a:r>
              </a:p>
            </p:txBody>
          </p:sp>
          <p:sp>
            <p:nvSpPr>
              <p:cNvPr id="62" name="Rectangle 61">
                <a:extLst>
                  <a:ext uri="{FF2B5EF4-FFF2-40B4-BE49-F238E27FC236}">
                    <a16:creationId xmlns:a16="http://schemas.microsoft.com/office/drawing/2014/main" id="{A8ACAD3E-0A56-4CAE-8CE2-FF13D9E1D8AB}"/>
                  </a:ext>
                </a:extLst>
              </p:cNvPr>
              <p:cNvSpPr/>
              <p:nvPr/>
            </p:nvSpPr>
            <p:spPr>
              <a:xfrm>
                <a:off x="11059119" y="3210887"/>
                <a:ext cx="408962"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0</a:t>
                </a:r>
              </a:p>
            </p:txBody>
          </p:sp>
          <p:sp>
            <p:nvSpPr>
              <p:cNvPr id="63" name="Rectangle 62">
                <a:extLst>
                  <a:ext uri="{FF2B5EF4-FFF2-40B4-BE49-F238E27FC236}">
                    <a16:creationId xmlns:a16="http://schemas.microsoft.com/office/drawing/2014/main" id="{9A145235-098A-453E-BB84-9192E03DA69B}"/>
                  </a:ext>
                </a:extLst>
              </p:cNvPr>
              <p:cNvSpPr/>
              <p:nvPr/>
            </p:nvSpPr>
            <p:spPr>
              <a:xfrm>
                <a:off x="11714911" y="3224075"/>
                <a:ext cx="408962"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0</a:t>
                </a:r>
              </a:p>
            </p:txBody>
          </p:sp>
          <p:sp>
            <p:nvSpPr>
              <p:cNvPr id="64" name="Rectangle 63">
                <a:extLst>
                  <a:ext uri="{FF2B5EF4-FFF2-40B4-BE49-F238E27FC236}">
                    <a16:creationId xmlns:a16="http://schemas.microsoft.com/office/drawing/2014/main" id="{71641BAA-DC37-45B1-9EB2-2586071406BB}"/>
                  </a:ext>
                </a:extLst>
              </p:cNvPr>
              <p:cNvSpPr/>
              <p:nvPr/>
            </p:nvSpPr>
            <p:spPr>
              <a:xfrm>
                <a:off x="7036181" y="3192670"/>
                <a:ext cx="408962"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0</a:t>
                </a:r>
              </a:p>
            </p:txBody>
          </p:sp>
          <p:sp>
            <p:nvSpPr>
              <p:cNvPr id="65" name="Rectangle 64">
                <a:extLst>
                  <a:ext uri="{FF2B5EF4-FFF2-40B4-BE49-F238E27FC236}">
                    <a16:creationId xmlns:a16="http://schemas.microsoft.com/office/drawing/2014/main" id="{E996BF1B-B3C8-408B-92FD-AAFE7C34D731}"/>
                  </a:ext>
                </a:extLst>
              </p:cNvPr>
              <p:cNvSpPr/>
              <p:nvPr/>
            </p:nvSpPr>
            <p:spPr>
              <a:xfrm>
                <a:off x="7725258" y="3192670"/>
                <a:ext cx="408962"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0</a:t>
                </a:r>
              </a:p>
            </p:txBody>
          </p:sp>
          <p:sp>
            <p:nvSpPr>
              <p:cNvPr id="66" name="Rectangle 65">
                <a:extLst>
                  <a:ext uri="{FF2B5EF4-FFF2-40B4-BE49-F238E27FC236}">
                    <a16:creationId xmlns:a16="http://schemas.microsoft.com/office/drawing/2014/main" id="{7FEF9E8E-D0EC-4D85-B8F0-DB17D95176CB}"/>
                  </a:ext>
                </a:extLst>
              </p:cNvPr>
              <p:cNvSpPr/>
              <p:nvPr/>
            </p:nvSpPr>
            <p:spPr>
              <a:xfrm>
                <a:off x="8365344" y="3192670"/>
                <a:ext cx="408962"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0</a:t>
                </a:r>
              </a:p>
            </p:txBody>
          </p:sp>
          <p:sp>
            <p:nvSpPr>
              <p:cNvPr id="67" name="Rectangle 66">
                <a:extLst>
                  <a:ext uri="{FF2B5EF4-FFF2-40B4-BE49-F238E27FC236}">
                    <a16:creationId xmlns:a16="http://schemas.microsoft.com/office/drawing/2014/main" id="{B4C39BE9-3B4F-475C-AF08-1CAA39C7E7D6}"/>
                  </a:ext>
                </a:extLst>
              </p:cNvPr>
              <p:cNvSpPr/>
              <p:nvPr/>
            </p:nvSpPr>
            <p:spPr>
              <a:xfrm>
                <a:off x="9021136" y="3205858"/>
                <a:ext cx="408962"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1</a:t>
                </a:r>
              </a:p>
            </p:txBody>
          </p:sp>
        </p:grpSp>
      </p:grpSp>
      <p:sp>
        <p:nvSpPr>
          <p:cNvPr id="78" name="Rectangle 77">
            <a:extLst>
              <a:ext uri="{FF2B5EF4-FFF2-40B4-BE49-F238E27FC236}">
                <a16:creationId xmlns:a16="http://schemas.microsoft.com/office/drawing/2014/main" id="{18710430-D391-4ED5-A13C-C878F6F74219}"/>
              </a:ext>
            </a:extLst>
          </p:cNvPr>
          <p:cNvSpPr/>
          <p:nvPr/>
        </p:nvSpPr>
        <p:spPr>
          <a:xfrm>
            <a:off x="8723912" y="3797034"/>
            <a:ext cx="1670457" cy="369332"/>
          </a:xfrm>
          <a:prstGeom prst="rect">
            <a:avLst/>
          </a:prstGeom>
        </p:spPr>
        <p:txBody>
          <a:bodyPr wrap="none">
            <a:spAutoFit/>
          </a:bodyPr>
          <a:lstStyle/>
          <a:p>
            <a:r>
              <a:rPr lang="en-IN" b="1">
                <a:solidFill>
                  <a:srgbClr val="FF0000"/>
                </a:solidFill>
                <a:effectLst>
                  <a:outerShdw blurRad="38100" dist="38100" dir="2700000" algn="tl">
                    <a:srgbClr val="000000">
                      <a:alpha val="43137"/>
                    </a:srgbClr>
                  </a:outerShdw>
                </a:effectLst>
              </a:rPr>
              <a:t>3. START TIMER</a:t>
            </a:r>
          </a:p>
        </p:txBody>
      </p:sp>
      <p:cxnSp>
        <p:nvCxnSpPr>
          <p:cNvPr id="80" name="Straight Arrow Connector 79">
            <a:extLst>
              <a:ext uri="{FF2B5EF4-FFF2-40B4-BE49-F238E27FC236}">
                <a16:creationId xmlns:a16="http://schemas.microsoft.com/office/drawing/2014/main" id="{D06EABE2-4440-44F3-B702-51DFF73CCF03}"/>
              </a:ext>
            </a:extLst>
          </p:cNvPr>
          <p:cNvCxnSpPr>
            <a:cxnSpLocks/>
          </p:cNvCxnSpPr>
          <p:nvPr/>
        </p:nvCxnSpPr>
        <p:spPr>
          <a:xfrm>
            <a:off x="5347031" y="5592813"/>
            <a:ext cx="168915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576B7357-4181-44EF-85E7-6C952DCF5D4E}"/>
              </a:ext>
            </a:extLst>
          </p:cNvPr>
          <p:cNvSpPr/>
          <p:nvPr/>
        </p:nvSpPr>
        <p:spPr>
          <a:xfrm>
            <a:off x="7080034" y="5401377"/>
            <a:ext cx="5020029" cy="923330"/>
          </a:xfrm>
          <a:prstGeom prst="rect">
            <a:avLst/>
          </a:prstGeom>
        </p:spPr>
        <p:txBody>
          <a:bodyPr wrap="none">
            <a:spAutoFit/>
          </a:bodyPr>
          <a:lstStyle/>
          <a:p>
            <a:r>
              <a:rPr lang="en-IN" b="1">
                <a:solidFill>
                  <a:srgbClr val="FF0000"/>
                </a:solidFill>
                <a:effectLst>
                  <a:outerShdw blurRad="38100" dist="38100" dir="2700000" algn="tl">
                    <a:srgbClr val="000000">
                      <a:alpha val="43137"/>
                    </a:srgbClr>
                  </a:outerShdw>
                </a:effectLst>
              </a:rPr>
              <a:t>JNB : JUMP IF NO BIT I.E. JUMP IF TF0 = 0</a:t>
            </a:r>
          </a:p>
          <a:p>
            <a:r>
              <a:rPr lang="en-IN" b="1">
                <a:effectLst>
                  <a:outerShdw blurRad="38100" dist="38100" dir="2700000" algn="tl">
                    <a:srgbClr val="000000">
                      <a:alpha val="43137"/>
                    </a:srgbClr>
                  </a:outerShdw>
                </a:effectLst>
              </a:rPr>
              <a:t>THIS ISTRUCTION GETS EXECUTE TILL COUNTING IS</a:t>
            </a:r>
          </a:p>
          <a:p>
            <a:r>
              <a:rPr lang="en-IN" b="1">
                <a:effectLst>
                  <a:outerShdw blurRad="38100" dist="38100" dir="2700000" algn="tl">
                    <a:srgbClr val="000000">
                      <a:alpha val="43137"/>
                    </a:srgbClr>
                  </a:outerShdw>
                </a:effectLst>
              </a:rPr>
              <a:t> OVER</a:t>
            </a:r>
          </a:p>
        </p:txBody>
      </p:sp>
      <p:sp>
        <p:nvSpPr>
          <p:cNvPr id="83" name="Right Brace 82">
            <a:extLst>
              <a:ext uri="{FF2B5EF4-FFF2-40B4-BE49-F238E27FC236}">
                <a16:creationId xmlns:a16="http://schemas.microsoft.com/office/drawing/2014/main" id="{C9AA2DCB-21A5-452D-B4B5-3E7A224B375D}"/>
              </a:ext>
            </a:extLst>
          </p:cNvPr>
          <p:cNvSpPr/>
          <p:nvPr/>
        </p:nvSpPr>
        <p:spPr>
          <a:xfrm>
            <a:off x="4621120" y="5863042"/>
            <a:ext cx="434897" cy="563006"/>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4" name="Rectangle 83">
            <a:extLst>
              <a:ext uri="{FF2B5EF4-FFF2-40B4-BE49-F238E27FC236}">
                <a16:creationId xmlns:a16="http://schemas.microsoft.com/office/drawing/2014/main" id="{E5207EE7-015E-4590-A22C-F9F7B23CF71B}"/>
              </a:ext>
            </a:extLst>
          </p:cNvPr>
          <p:cNvSpPr/>
          <p:nvPr/>
        </p:nvSpPr>
        <p:spPr>
          <a:xfrm>
            <a:off x="5096577" y="5645346"/>
            <a:ext cx="1541872" cy="1200329"/>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NOT CUMPOLSARY</a:t>
            </a:r>
          </a:p>
          <a:p>
            <a:r>
              <a:rPr lang="en-IN" b="1">
                <a:solidFill>
                  <a:srgbClr val="FF0000"/>
                </a:solidFill>
                <a:effectLst>
                  <a:outerShdw blurRad="38100" dist="38100" dir="2700000" algn="tl">
                    <a:srgbClr val="000000">
                      <a:alpha val="43137"/>
                    </a:srgbClr>
                  </a:outerShdw>
                </a:effectLst>
              </a:rPr>
              <a:t>BUT ALWAYS CLEAR REG</a:t>
            </a:r>
            <a:endParaRPr lang="en-IN" b="1">
              <a:effectLst>
                <a:outerShdw blurRad="38100" dist="38100" dir="2700000" algn="tl">
                  <a:srgbClr val="000000">
                    <a:alpha val="43137"/>
                  </a:srgbClr>
                </a:outerShdw>
              </a:effectLst>
            </a:endParaRPr>
          </a:p>
        </p:txBody>
      </p:sp>
      <p:cxnSp>
        <p:nvCxnSpPr>
          <p:cNvPr id="94" name="Straight Connector 93">
            <a:extLst>
              <a:ext uri="{FF2B5EF4-FFF2-40B4-BE49-F238E27FC236}">
                <a16:creationId xmlns:a16="http://schemas.microsoft.com/office/drawing/2014/main" id="{B7EA095C-A01B-46F9-A32E-AE28747925CE}"/>
              </a:ext>
            </a:extLst>
          </p:cNvPr>
          <p:cNvCxnSpPr/>
          <p:nvPr/>
        </p:nvCxnSpPr>
        <p:spPr>
          <a:xfrm>
            <a:off x="6834433" y="996180"/>
            <a:ext cx="77358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DA0A2AC-E099-4034-8669-4850AD6237C3}"/>
              </a:ext>
            </a:extLst>
          </p:cNvPr>
          <p:cNvCxnSpPr/>
          <p:nvPr/>
        </p:nvCxnSpPr>
        <p:spPr>
          <a:xfrm>
            <a:off x="7606385" y="321510"/>
            <a:ext cx="77358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5C03857-1ED5-4BF7-8C37-3AACBAD75A32}"/>
              </a:ext>
            </a:extLst>
          </p:cNvPr>
          <p:cNvCxnSpPr/>
          <p:nvPr/>
        </p:nvCxnSpPr>
        <p:spPr>
          <a:xfrm>
            <a:off x="7631978" y="337647"/>
            <a:ext cx="0" cy="6947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7531C61-7081-442C-B0CF-74FC983649B6}"/>
              </a:ext>
            </a:extLst>
          </p:cNvPr>
          <p:cNvCxnSpPr/>
          <p:nvPr/>
        </p:nvCxnSpPr>
        <p:spPr>
          <a:xfrm>
            <a:off x="8354376" y="996180"/>
            <a:ext cx="77358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00E08E7-C1BB-429A-83D3-D4D5CD727AF7}"/>
              </a:ext>
            </a:extLst>
          </p:cNvPr>
          <p:cNvCxnSpPr/>
          <p:nvPr/>
        </p:nvCxnSpPr>
        <p:spPr>
          <a:xfrm>
            <a:off x="8379969" y="278351"/>
            <a:ext cx="0" cy="6947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4AD3B66-B705-48AD-9D1B-E9309142C117}"/>
              </a:ext>
            </a:extLst>
          </p:cNvPr>
          <p:cNvCxnSpPr/>
          <p:nvPr/>
        </p:nvCxnSpPr>
        <p:spPr>
          <a:xfrm>
            <a:off x="9102368" y="321510"/>
            <a:ext cx="77358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E9E7950-A251-410E-B8A6-9BCF9605E647}"/>
              </a:ext>
            </a:extLst>
          </p:cNvPr>
          <p:cNvCxnSpPr/>
          <p:nvPr/>
        </p:nvCxnSpPr>
        <p:spPr>
          <a:xfrm>
            <a:off x="9127960" y="337647"/>
            <a:ext cx="0" cy="6947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CBAAD25-6FF6-4F4B-8248-1A23A8401736}"/>
              </a:ext>
            </a:extLst>
          </p:cNvPr>
          <p:cNvCxnSpPr/>
          <p:nvPr/>
        </p:nvCxnSpPr>
        <p:spPr>
          <a:xfrm>
            <a:off x="9850359" y="996180"/>
            <a:ext cx="77358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A70204B-FE66-4DE8-BC1F-54DD36E645A1}"/>
              </a:ext>
            </a:extLst>
          </p:cNvPr>
          <p:cNvCxnSpPr/>
          <p:nvPr/>
        </p:nvCxnSpPr>
        <p:spPr>
          <a:xfrm>
            <a:off x="10622311" y="321510"/>
            <a:ext cx="77358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730A1C56-53F1-4BEA-A4C5-C7A1DCB1492A}"/>
              </a:ext>
            </a:extLst>
          </p:cNvPr>
          <p:cNvCxnSpPr/>
          <p:nvPr/>
        </p:nvCxnSpPr>
        <p:spPr>
          <a:xfrm>
            <a:off x="9875951" y="278351"/>
            <a:ext cx="0" cy="6947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10A1A317-B443-4820-8D04-2D390AC4C1A7}"/>
              </a:ext>
            </a:extLst>
          </p:cNvPr>
          <p:cNvCxnSpPr/>
          <p:nvPr/>
        </p:nvCxnSpPr>
        <p:spPr>
          <a:xfrm>
            <a:off x="10647903" y="337647"/>
            <a:ext cx="0" cy="6947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8493CB69-A8B0-47CE-B7ED-0717C5A1137B}"/>
              </a:ext>
            </a:extLst>
          </p:cNvPr>
          <p:cNvCxnSpPr/>
          <p:nvPr/>
        </p:nvCxnSpPr>
        <p:spPr>
          <a:xfrm>
            <a:off x="11370302" y="996180"/>
            <a:ext cx="77358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A0022FE9-83F3-4682-B0D8-0F7F5142F851}"/>
              </a:ext>
            </a:extLst>
          </p:cNvPr>
          <p:cNvCxnSpPr/>
          <p:nvPr/>
        </p:nvCxnSpPr>
        <p:spPr>
          <a:xfrm>
            <a:off x="11395895" y="278351"/>
            <a:ext cx="0" cy="6947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CCE7B060-AC3A-42F7-9F9F-2081919C8A39}"/>
              </a:ext>
            </a:extLst>
          </p:cNvPr>
          <p:cNvSpPr/>
          <p:nvPr/>
        </p:nvSpPr>
        <p:spPr>
          <a:xfrm>
            <a:off x="7118558" y="1069750"/>
            <a:ext cx="301686" cy="369332"/>
          </a:xfrm>
          <a:prstGeom prst="rect">
            <a:avLst/>
          </a:prstGeom>
        </p:spPr>
        <p:txBody>
          <a:bodyPr wrap="none">
            <a:spAutoFit/>
          </a:bodyPr>
          <a:lstStyle/>
          <a:p>
            <a:r>
              <a:rPr lang="en-IN" b="1">
                <a:solidFill>
                  <a:srgbClr val="FF0000"/>
                </a:solidFill>
                <a:effectLst>
                  <a:outerShdw blurRad="38100" dist="38100" dir="2700000" algn="tl">
                    <a:srgbClr val="000000">
                      <a:alpha val="43137"/>
                    </a:srgbClr>
                  </a:outerShdw>
                </a:effectLst>
              </a:rPr>
              <a:t>0</a:t>
            </a:r>
          </a:p>
        </p:txBody>
      </p:sp>
      <p:sp>
        <p:nvSpPr>
          <p:cNvPr id="88" name="Rectangle 87">
            <a:extLst>
              <a:ext uri="{FF2B5EF4-FFF2-40B4-BE49-F238E27FC236}">
                <a16:creationId xmlns:a16="http://schemas.microsoft.com/office/drawing/2014/main" id="{52D376C2-CB67-4538-B049-00C69715F421}"/>
              </a:ext>
            </a:extLst>
          </p:cNvPr>
          <p:cNvSpPr/>
          <p:nvPr/>
        </p:nvSpPr>
        <p:spPr>
          <a:xfrm>
            <a:off x="8578682" y="1069750"/>
            <a:ext cx="301686" cy="369332"/>
          </a:xfrm>
          <a:prstGeom prst="rect">
            <a:avLst/>
          </a:prstGeom>
        </p:spPr>
        <p:txBody>
          <a:bodyPr wrap="none">
            <a:spAutoFit/>
          </a:bodyPr>
          <a:lstStyle/>
          <a:p>
            <a:r>
              <a:rPr lang="en-IN" b="1">
                <a:solidFill>
                  <a:srgbClr val="FF0000"/>
                </a:solidFill>
                <a:effectLst>
                  <a:outerShdw blurRad="38100" dist="38100" dir="2700000" algn="tl">
                    <a:srgbClr val="000000">
                      <a:alpha val="43137"/>
                    </a:srgbClr>
                  </a:outerShdw>
                </a:effectLst>
              </a:rPr>
              <a:t>0</a:t>
            </a:r>
          </a:p>
        </p:txBody>
      </p:sp>
      <p:sp>
        <p:nvSpPr>
          <p:cNvPr id="89" name="Rectangle 88">
            <a:extLst>
              <a:ext uri="{FF2B5EF4-FFF2-40B4-BE49-F238E27FC236}">
                <a16:creationId xmlns:a16="http://schemas.microsoft.com/office/drawing/2014/main" id="{F512EF68-EC3F-48D4-A407-A965B10717C9}"/>
              </a:ext>
            </a:extLst>
          </p:cNvPr>
          <p:cNvSpPr/>
          <p:nvPr/>
        </p:nvSpPr>
        <p:spPr>
          <a:xfrm>
            <a:off x="10097275" y="1074396"/>
            <a:ext cx="417645"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0</a:t>
            </a:r>
          </a:p>
        </p:txBody>
      </p:sp>
      <p:sp>
        <p:nvSpPr>
          <p:cNvPr id="90" name="Rectangle 89">
            <a:extLst>
              <a:ext uri="{FF2B5EF4-FFF2-40B4-BE49-F238E27FC236}">
                <a16:creationId xmlns:a16="http://schemas.microsoft.com/office/drawing/2014/main" id="{FA8B47FF-2360-4C04-A12D-D07D7D616159}"/>
              </a:ext>
            </a:extLst>
          </p:cNvPr>
          <p:cNvSpPr/>
          <p:nvPr/>
        </p:nvSpPr>
        <p:spPr>
          <a:xfrm>
            <a:off x="11635462" y="1076152"/>
            <a:ext cx="417645"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0</a:t>
            </a:r>
          </a:p>
        </p:txBody>
      </p:sp>
      <p:sp>
        <p:nvSpPr>
          <p:cNvPr id="91" name="Rectangle 90">
            <a:extLst>
              <a:ext uri="{FF2B5EF4-FFF2-40B4-BE49-F238E27FC236}">
                <a16:creationId xmlns:a16="http://schemas.microsoft.com/office/drawing/2014/main" id="{3402C429-219C-49B9-A64D-76A6E7A04CAF}"/>
              </a:ext>
            </a:extLst>
          </p:cNvPr>
          <p:cNvSpPr/>
          <p:nvPr/>
        </p:nvSpPr>
        <p:spPr>
          <a:xfrm>
            <a:off x="10881249" y="-69401"/>
            <a:ext cx="417645"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1</a:t>
            </a:r>
          </a:p>
        </p:txBody>
      </p:sp>
      <p:sp>
        <p:nvSpPr>
          <p:cNvPr id="92" name="Rectangle 91">
            <a:extLst>
              <a:ext uri="{FF2B5EF4-FFF2-40B4-BE49-F238E27FC236}">
                <a16:creationId xmlns:a16="http://schemas.microsoft.com/office/drawing/2014/main" id="{0B021CD5-9954-420F-BF24-68E584FC37A2}"/>
              </a:ext>
            </a:extLst>
          </p:cNvPr>
          <p:cNvSpPr/>
          <p:nvPr/>
        </p:nvSpPr>
        <p:spPr>
          <a:xfrm>
            <a:off x="9364658" y="-69401"/>
            <a:ext cx="417645"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1</a:t>
            </a:r>
          </a:p>
        </p:txBody>
      </p:sp>
      <p:sp>
        <p:nvSpPr>
          <p:cNvPr id="93" name="Rectangle 92">
            <a:extLst>
              <a:ext uri="{FF2B5EF4-FFF2-40B4-BE49-F238E27FC236}">
                <a16:creationId xmlns:a16="http://schemas.microsoft.com/office/drawing/2014/main" id="{87BE86B5-24B1-4E0F-AEF6-8102EDB434B0}"/>
              </a:ext>
            </a:extLst>
          </p:cNvPr>
          <p:cNvSpPr/>
          <p:nvPr/>
        </p:nvSpPr>
        <p:spPr>
          <a:xfrm>
            <a:off x="7848067" y="-76024"/>
            <a:ext cx="417645"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1</a:t>
            </a:r>
          </a:p>
        </p:txBody>
      </p:sp>
      <p:sp>
        <p:nvSpPr>
          <p:cNvPr id="107" name="Rectangle 106">
            <a:extLst>
              <a:ext uri="{FF2B5EF4-FFF2-40B4-BE49-F238E27FC236}">
                <a16:creationId xmlns:a16="http://schemas.microsoft.com/office/drawing/2014/main" id="{4646A47F-422B-472F-B32D-2D602BC50C9F}"/>
              </a:ext>
            </a:extLst>
          </p:cNvPr>
          <p:cNvSpPr/>
          <p:nvPr/>
        </p:nvSpPr>
        <p:spPr>
          <a:xfrm>
            <a:off x="67588" y="510874"/>
            <a:ext cx="2492556" cy="830997"/>
          </a:xfrm>
          <a:prstGeom prst="rect">
            <a:avLst/>
          </a:prstGeom>
        </p:spPr>
        <p:txBody>
          <a:bodyPr wrap="square">
            <a:spAutoFit/>
          </a:bodyPr>
          <a:lstStyle/>
          <a:p>
            <a:r>
              <a:rPr lang="en-IN" sz="2400" b="1">
                <a:solidFill>
                  <a:srgbClr val="FF0000"/>
                </a:solidFill>
              </a:rPr>
              <a:t>Count to be loaded </a:t>
            </a:r>
            <a:r>
              <a:rPr lang="en-IN" sz="2400" b="1"/>
              <a:t>= </a:t>
            </a:r>
            <a:r>
              <a:rPr lang="en-IN" sz="2400" b="1">
                <a:solidFill>
                  <a:srgbClr val="FF0000"/>
                </a:solidFill>
              </a:rPr>
              <a:t>(FEOC)h   </a:t>
            </a:r>
          </a:p>
        </p:txBody>
      </p:sp>
      <p:graphicFrame>
        <p:nvGraphicFramePr>
          <p:cNvPr id="3" name="Table 2">
            <a:extLst>
              <a:ext uri="{FF2B5EF4-FFF2-40B4-BE49-F238E27FC236}">
                <a16:creationId xmlns:a16="http://schemas.microsoft.com/office/drawing/2014/main" id="{C6404DBA-9A13-43D9-BFC7-E274A94A1700}"/>
              </a:ext>
            </a:extLst>
          </p:cNvPr>
          <p:cNvGraphicFramePr>
            <a:graphicFrameLocks noGrp="1"/>
          </p:cNvGraphicFramePr>
          <p:nvPr>
            <p:extLst>
              <p:ext uri="{D42A27DB-BD31-4B8C-83A1-F6EECF244321}">
                <p14:modId xmlns:p14="http://schemas.microsoft.com/office/powerpoint/2010/main" val="1371026086"/>
              </p:ext>
            </p:extLst>
          </p:nvPr>
        </p:nvGraphicFramePr>
        <p:xfrm>
          <a:off x="2875833" y="123520"/>
          <a:ext cx="3652363" cy="530835"/>
        </p:xfrm>
        <a:graphic>
          <a:graphicData uri="http://schemas.openxmlformats.org/drawingml/2006/table">
            <a:tbl>
              <a:tblPr firstRow="1" bandRow="1"/>
              <a:tblGrid>
                <a:gridCol w="824322">
                  <a:extLst>
                    <a:ext uri="{9D8B030D-6E8A-4147-A177-3AD203B41FA5}">
                      <a16:colId xmlns:a16="http://schemas.microsoft.com/office/drawing/2014/main" val="3880980122"/>
                    </a:ext>
                  </a:extLst>
                </a:gridCol>
                <a:gridCol w="1743959">
                  <a:extLst>
                    <a:ext uri="{9D8B030D-6E8A-4147-A177-3AD203B41FA5}">
                      <a16:colId xmlns:a16="http://schemas.microsoft.com/office/drawing/2014/main" val="4092724481"/>
                    </a:ext>
                  </a:extLst>
                </a:gridCol>
                <a:gridCol w="1084082">
                  <a:extLst>
                    <a:ext uri="{9D8B030D-6E8A-4147-A177-3AD203B41FA5}">
                      <a16:colId xmlns:a16="http://schemas.microsoft.com/office/drawing/2014/main" val="3252963900"/>
                    </a:ext>
                  </a:extLst>
                </a:gridCol>
              </a:tblGrid>
              <a:tr h="530835">
                <a:tc>
                  <a:txBody>
                    <a:bodyPr/>
                    <a:lstStyle/>
                    <a:p>
                      <a:pPr algn="l"/>
                      <a:r>
                        <a:rPr lang="en-IN" sz="1600" b="1"/>
                        <a:t>MAIN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sz="1600" b="1"/>
                        <a:t>CLR P1.2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sz="1600" b="1"/>
                        <a:t>Send 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9781533"/>
                  </a:ext>
                </a:extLst>
              </a:tr>
            </a:tbl>
          </a:graphicData>
        </a:graphic>
      </p:graphicFrame>
      <p:sp>
        <p:nvSpPr>
          <p:cNvPr id="108" name="Rectangle 107">
            <a:extLst>
              <a:ext uri="{FF2B5EF4-FFF2-40B4-BE49-F238E27FC236}">
                <a16:creationId xmlns:a16="http://schemas.microsoft.com/office/drawing/2014/main" id="{D5B34801-51DB-41E8-BBC0-5CDC8DD45655}"/>
              </a:ext>
            </a:extLst>
          </p:cNvPr>
          <p:cNvSpPr/>
          <p:nvPr/>
        </p:nvSpPr>
        <p:spPr>
          <a:xfrm>
            <a:off x="6700289" y="517053"/>
            <a:ext cx="405830" cy="707886"/>
          </a:xfrm>
          <a:prstGeom prst="rect">
            <a:avLst/>
          </a:prstGeom>
        </p:spPr>
        <p:txBody>
          <a:bodyPr wrap="square">
            <a:spAutoFit/>
          </a:bodyPr>
          <a:lstStyle/>
          <a:p>
            <a:r>
              <a:rPr lang="en-IN" sz="4000" b="1">
                <a:solidFill>
                  <a:schemeClr val="tx1">
                    <a:lumMod val="95000"/>
                    <a:lumOff val="5000"/>
                  </a:schemeClr>
                </a:solidFill>
                <a:effectLst>
                  <a:outerShdw blurRad="38100" dist="38100" dir="2700000" algn="tl">
                    <a:srgbClr val="000000">
                      <a:alpha val="43137"/>
                    </a:srgbClr>
                  </a:outerShdw>
                </a:effectLst>
              </a:rPr>
              <a:t>.</a:t>
            </a:r>
          </a:p>
        </p:txBody>
      </p:sp>
      <p:graphicFrame>
        <p:nvGraphicFramePr>
          <p:cNvPr id="24" name="Table 23">
            <a:extLst>
              <a:ext uri="{FF2B5EF4-FFF2-40B4-BE49-F238E27FC236}">
                <a16:creationId xmlns:a16="http://schemas.microsoft.com/office/drawing/2014/main" id="{D11E4DE0-FA3C-43A6-88FF-4724E7A1CF52}"/>
              </a:ext>
            </a:extLst>
          </p:cNvPr>
          <p:cNvGraphicFramePr>
            <a:graphicFrameLocks noGrp="1"/>
          </p:cNvGraphicFramePr>
          <p:nvPr>
            <p:extLst>
              <p:ext uri="{D42A27DB-BD31-4B8C-83A1-F6EECF244321}">
                <p14:modId xmlns:p14="http://schemas.microsoft.com/office/powerpoint/2010/main" val="4076378316"/>
              </p:ext>
            </p:extLst>
          </p:nvPr>
        </p:nvGraphicFramePr>
        <p:xfrm>
          <a:off x="2908681" y="618326"/>
          <a:ext cx="3652363" cy="530835"/>
        </p:xfrm>
        <a:graphic>
          <a:graphicData uri="http://schemas.openxmlformats.org/drawingml/2006/table">
            <a:tbl>
              <a:tblPr firstRow="1" bandRow="1"/>
              <a:tblGrid>
                <a:gridCol w="824322">
                  <a:extLst>
                    <a:ext uri="{9D8B030D-6E8A-4147-A177-3AD203B41FA5}">
                      <a16:colId xmlns:a16="http://schemas.microsoft.com/office/drawing/2014/main" val="2743191936"/>
                    </a:ext>
                  </a:extLst>
                </a:gridCol>
                <a:gridCol w="1743959">
                  <a:extLst>
                    <a:ext uri="{9D8B030D-6E8A-4147-A177-3AD203B41FA5}">
                      <a16:colId xmlns:a16="http://schemas.microsoft.com/office/drawing/2014/main" val="1396372864"/>
                    </a:ext>
                  </a:extLst>
                </a:gridCol>
                <a:gridCol w="1084082">
                  <a:extLst>
                    <a:ext uri="{9D8B030D-6E8A-4147-A177-3AD203B41FA5}">
                      <a16:colId xmlns:a16="http://schemas.microsoft.com/office/drawing/2014/main" val="2806994391"/>
                    </a:ext>
                  </a:extLst>
                </a:gridCol>
              </a:tblGrid>
              <a:tr h="530835">
                <a:tc>
                  <a:txBody>
                    <a:bodyPr/>
                    <a:lstStyle/>
                    <a:p>
                      <a:pPr algn="l"/>
                      <a:endParaRPr lang="en-IN"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sz="1600" b="1"/>
                        <a:t>ACALL  DELAY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sz="1600" b="1"/>
                        <a:t>Delay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68285590"/>
                  </a:ext>
                </a:extLst>
              </a:tr>
            </a:tbl>
          </a:graphicData>
        </a:graphic>
      </p:graphicFrame>
      <p:graphicFrame>
        <p:nvGraphicFramePr>
          <p:cNvPr id="25" name="Table 24">
            <a:extLst>
              <a:ext uri="{FF2B5EF4-FFF2-40B4-BE49-F238E27FC236}">
                <a16:creationId xmlns:a16="http://schemas.microsoft.com/office/drawing/2014/main" id="{79F282CB-886D-44E5-96E7-409FAE4511AF}"/>
              </a:ext>
            </a:extLst>
          </p:cNvPr>
          <p:cNvGraphicFramePr>
            <a:graphicFrameLocks noGrp="1"/>
          </p:cNvGraphicFramePr>
          <p:nvPr>
            <p:extLst>
              <p:ext uri="{D42A27DB-BD31-4B8C-83A1-F6EECF244321}">
                <p14:modId xmlns:p14="http://schemas.microsoft.com/office/powerpoint/2010/main" val="3001093777"/>
              </p:ext>
            </p:extLst>
          </p:nvPr>
        </p:nvGraphicFramePr>
        <p:xfrm>
          <a:off x="2877799" y="1172639"/>
          <a:ext cx="3652363" cy="530835"/>
        </p:xfrm>
        <a:graphic>
          <a:graphicData uri="http://schemas.openxmlformats.org/drawingml/2006/table">
            <a:tbl>
              <a:tblPr firstRow="1" bandRow="1"/>
              <a:tblGrid>
                <a:gridCol w="824322">
                  <a:extLst>
                    <a:ext uri="{9D8B030D-6E8A-4147-A177-3AD203B41FA5}">
                      <a16:colId xmlns:a16="http://schemas.microsoft.com/office/drawing/2014/main" val="1496213793"/>
                    </a:ext>
                  </a:extLst>
                </a:gridCol>
                <a:gridCol w="1743959">
                  <a:extLst>
                    <a:ext uri="{9D8B030D-6E8A-4147-A177-3AD203B41FA5}">
                      <a16:colId xmlns:a16="http://schemas.microsoft.com/office/drawing/2014/main" val="481645635"/>
                    </a:ext>
                  </a:extLst>
                </a:gridCol>
                <a:gridCol w="1084082">
                  <a:extLst>
                    <a:ext uri="{9D8B030D-6E8A-4147-A177-3AD203B41FA5}">
                      <a16:colId xmlns:a16="http://schemas.microsoft.com/office/drawing/2014/main" val="1885181132"/>
                    </a:ext>
                  </a:extLst>
                </a:gridCol>
              </a:tblGrid>
              <a:tr h="530835">
                <a:tc>
                  <a:txBody>
                    <a:bodyPr/>
                    <a:lstStyle/>
                    <a:p>
                      <a:pPr algn="l"/>
                      <a:endParaRPr lang="en-IN"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sz="1600" b="1"/>
                        <a:t>SETB  P1.2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sz="1600" b="1"/>
                        <a:t>Send 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24892494"/>
                  </a:ext>
                </a:extLst>
              </a:tr>
            </a:tbl>
          </a:graphicData>
        </a:graphic>
      </p:graphicFrame>
      <p:graphicFrame>
        <p:nvGraphicFramePr>
          <p:cNvPr id="26" name="Table 25">
            <a:extLst>
              <a:ext uri="{FF2B5EF4-FFF2-40B4-BE49-F238E27FC236}">
                <a16:creationId xmlns:a16="http://schemas.microsoft.com/office/drawing/2014/main" id="{60E793D5-68FB-4D70-B556-E5BEEE4786A4}"/>
              </a:ext>
            </a:extLst>
          </p:cNvPr>
          <p:cNvGraphicFramePr>
            <a:graphicFrameLocks noGrp="1"/>
          </p:cNvGraphicFramePr>
          <p:nvPr>
            <p:extLst>
              <p:ext uri="{D42A27DB-BD31-4B8C-83A1-F6EECF244321}">
                <p14:modId xmlns:p14="http://schemas.microsoft.com/office/powerpoint/2010/main" val="696120925"/>
              </p:ext>
            </p:extLst>
          </p:nvPr>
        </p:nvGraphicFramePr>
        <p:xfrm>
          <a:off x="2908681" y="1678295"/>
          <a:ext cx="3652363" cy="530835"/>
        </p:xfrm>
        <a:graphic>
          <a:graphicData uri="http://schemas.openxmlformats.org/drawingml/2006/table">
            <a:tbl>
              <a:tblPr firstRow="1" bandRow="1"/>
              <a:tblGrid>
                <a:gridCol w="824322">
                  <a:extLst>
                    <a:ext uri="{9D8B030D-6E8A-4147-A177-3AD203B41FA5}">
                      <a16:colId xmlns:a16="http://schemas.microsoft.com/office/drawing/2014/main" val="2944867704"/>
                    </a:ext>
                  </a:extLst>
                </a:gridCol>
                <a:gridCol w="1743959">
                  <a:extLst>
                    <a:ext uri="{9D8B030D-6E8A-4147-A177-3AD203B41FA5}">
                      <a16:colId xmlns:a16="http://schemas.microsoft.com/office/drawing/2014/main" val="1837451876"/>
                    </a:ext>
                  </a:extLst>
                </a:gridCol>
                <a:gridCol w="1084082">
                  <a:extLst>
                    <a:ext uri="{9D8B030D-6E8A-4147-A177-3AD203B41FA5}">
                      <a16:colId xmlns:a16="http://schemas.microsoft.com/office/drawing/2014/main" val="371934705"/>
                    </a:ext>
                  </a:extLst>
                </a:gridCol>
              </a:tblGrid>
              <a:tr h="530835">
                <a:tc>
                  <a:txBody>
                    <a:bodyPr/>
                    <a:lstStyle/>
                    <a:p>
                      <a:pPr algn="l"/>
                      <a:endParaRPr lang="en-IN"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sz="1600" b="1"/>
                        <a:t>ACALL  DELAY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sz="1600" b="1"/>
                        <a:t>Delay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3218308"/>
                  </a:ext>
                </a:extLst>
              </a:tr>
            </a:tbl>
          </a:graphicData>
        </a:graphic>
      </p:graphicFrame>
    </p:spTree>
    <p:extLst>
      <p:ext uri="{BB962C8B-B14F-4D97-AF65-F5344CB8AC3E}">
        <p14:creationId xmlns:p14="http://schemas.microsoft.com/office/powerpoint/2010/main" val="165770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8"/>
                                        </p:tgtEl>
                                        <p:attrNameLst>
                                          <p:attrName>style.visibility</p:attrName>
                                        </p:attrNameLst>
                                      </p:cBhvr>
                                      <p:to>
                                        <p:strVal val="visible"/>
                                      </p:to>
                                    </p:set>
                                    <p:animEffect transition="in" filter="fade">
                                      <p:cBhvr>
                                        <p:cTn id="12" dur="500"/>
                                        <p:tgtEl>
                                          <p:spTgt spid="10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4"/>
                                        </p:tgtEl>
                                        <p:attrNameLst>
                                          <p:attrName>style.visibility</p:attrName>
                                        </p:attrNameLst>
                                      </p:cBhvr>
                                      <p:to>
                                        <p:strVal val="visible"/>
                                      </p:to>
                                    </p:set>
                                    <p:animEffect transition="in" filter="fade">
                                      <p:cBhvr>
                                        <p:cTn id="22" dur="500"/>
                                        <p:tgtEl>
                                          <p:spTgt spid="9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7"/>
                                        </p:tgtEl>
                                        <p:attrNameLst>
                                          <p:attrName>style.visibility</p:attrName>
                                        </p:attrNameLst>
                                      </p:cBhvr>
                                      <p:to>
                                        <p:strVal val="visible"/>
                                      </p:to>
                                    </p:set>
                                    <p:animEffect transition="in" filter="fade">
                                      <p:cBhvr>
                                        <p:cTn id="27" dur="500"/>
                                        <p:tgtEl>
                                          <p:spTgt spid="8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gtEl>
                                        <p:attrNameLst>
                                          <p:attrName>style.visibility</p:attrName>
                                        </p:attrNameLst>
                                      </p:cBhvr>
                                      <p:to>
                                        <p:strVal val="visible"/>
                                      </p:to>
                                    </p:set>
                                    <p:animEffect transition="in" filter="fade">
                                      <p:cBhvr>
                                        <p:cTn id="37" dur="500"/>
                                        <p:tgtEl>
                                          <p:spTgt spid="9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5"/>
                                        </p:tgtEl>
                                        <p:attrNameLst>
                                          <p:attrName>style.visibility</p:attrName>
                                        </p:attrNameLst>
                                      </p:cBhvr>
                                      <p:to>
                                        <p:strVal val="visible"/>
                                      </p:to>
                                    </p:set>
                                    <p:animEffect transition="in" filter="fade">
                                      <p:cBhvr>
                                        <p:cTn id="47" dur="500"/>
                                        <p:tgtEl>
                                          <p:spTgt spid="9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3"/>
                                        </p:tgtEl>
                                        <p:attrNameLst>
                                          <p:attrName>style.visibility</p:attrName>
                                        </p:attrNameLst>
                                      </p:cBhvr>
                                      <p:to>
                                        <p:strVal val="visible"/>
                                      </p:to>
                                    </p:set>
                                    <p:animEffect transition="in" filter="fade">
                                      <p:cBhvr>
                                        <p:cTn id="52" dur="500"/>
                                        <p:tgtEl>
                                          <p:spTgt spid="9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fade">
                                      <p:cBhvr>
                                        <p:cTn id="57" dur="500"/>
                                        <p:tgtEl>
                                          <p:spTgt spid="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98"/>
                                        </p:tgtEl>
                                        <p:attrNameLst>
                                          <p:attrName>style.visibility</p:attrName>
                                        </p:attrNameLst>
                                      </p:cBhvr>
                                      <p:to>
                                        <p:strVal val="visible"/>
                                      </p:to>
                                    </p:set>
                                    <p:animEffect transition="in" filter="fade">
                                      <p:cBhvr>
                                        <p:cTn id="62" dur="500"/>
                                        <p:tgtEl>
                                          <p:spTgt spid="98"/>
                                        </p:tgtEl>
                                      </p:cBhvr>
                                    </p:animEffect>
                                  </p:childTnLst>
                                </p:cTn>
                              </p:par>
                              <p:par>
                                <p:cTn id="63" presetID="10" presetClass="entr" presetSubtype="0" fill="hold" nodeType="withEffect">
                                  <p:stCondLst>
                                    <p:cond delay="0"/>
                                  </p:stCondLst>
                                  <p:childTnLst>
                                    <p:set>
                                      <p:cBhvr>
                                        <p:cTn id="64" dur="1" fill="hold">
                                          <p:stCondLst>
                                            <p:cond delay="0"/>
                                          </p:stCondLst>
                                        </p:cTn>
                                        <p:tgtEl>
                                          <p:spTgt spid="97"/>
                                        </p:tgtEl>
                                        <p:attrNameLst>
                                          <p:attrName>style.visibility</p:attrName>
                                        </p:attrNameLst>
                                      </p:cBhvr>
                                      <p:to>
                                        <p:strVal val="visible"/>
                                      </p:to>
                                    </p:set>
                                    <p:animEffect transition="in" filter="fade">
                                      <p:cBhvr>
                                        <p:cTn id="65" dur="500"/>
                                        <p:tgtEl>
                                          <p:spTgt spid="9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88"/>
                                        </p:tgtEl>
                                        <p:attrNameLst>
                                          <p:attrName>style.visibility</p:attrName>
                                        </p:attrNameLst>
                                      </p:cBhvr>
                                      <p:to>
                                        <p:strVal val="visible"/>
                                      </p:to>
                                    </p:set>
                                    <p:animEffect transition="in" filter="fade">
                                      <p:cBhvr>
                                        <p:cTn id="68" dur="500"/>
                                        <p:tgtEl>
                                          <p:spTgt spid="88"/>
                                        </p:tgtEl>
                                      </p:cBhvr>
                                    </p:animEffect>
                                  </p:childTnLst>
                                </p:cTn>
                              </p:par>
                              <p:par>
                                <p:cTn id="69" presetID="10" presetClass="entr" presetSubtype="0" fill="hold" nodeType="withEffect">
                                  <p:stCondLst>
                                    <p:cond delay="0"/>
                                  </p:stCondLst>
                                  <p:childTnLst>
                                    <p:set>
                                      <p:cBhvr>
                                        <p:cTn id="70" dur="1" fill="hold">
                                          <p:stCondLst>
                                            <p:cond delay="0"/>
                                          </p:stCondLst>
                                        </p:cTn>
                                        <p:tgtEl>
                                          <p:spTgt spid="100"/>
                                        </p:tgtEl>
                                        <p:attrNameLst>
                                          <p:attrName>style.visibility</p:attrName>
                                        </p:attrNameLst>
                                      </p:cBhvr>
                                      <p:to>
                                        <p:strVal val="visible"/>
                                      </p:to>
                                    </p:set>
                                    <p:animEffect transition="in" filter="fade">
                                      <p:cBhvr>
                                        <p:cTn id="71" dur="500"/>
                                        <p:tgtEl>
                                          <p:spTgt spid="10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92"/>
                                        </p:tgtEl>
                                        <p:attrNameLst>
                                          <p:attrName>style.visibility</p:attrName>
                                        </p:attrNameLst>
                                      </p:cBhvr>
                                      <p:to>
                                        <p:strVal val="visible"/>
                                      </p:to>
                                    </p:set>
                                    <p:animEffect transition="in" filter="fade">
                                      <p:cBhvr>
                                        <p:cTn id="74" dur="500"/>
                                        <p:tgtEl>
                                          <p:spTgt spid="92"/>
                                        </p:tgtEl>
                                      </p:cBhvr>
                                    </p:animEffect>
                                  </p:childTnLst>
                                </p:cTn>
                              </p:par>
                              <p:par>
                                <p:cTn id="75" presetID="10" presetClass="entr" presetSubtype="0" fill="hold" nodeType="withEffect">
                                  <p:stCondLst>
                                    <p:cond delay="0"/>
                                  </p:stCondLst>
                                  <p:childTnLst>
                                    <p:set>
                                      <p:cBhvr>
                                        <p:cTn id="76" dur="1" fill="hold">
                                          <p:stCondLst>
                                            <p:cond delay="0"/>
                                          </p:stCondLst>
                                        </p:cTn>
                                        <p:tgtEl>
                                          <p:spTgt spid="99"/>
                                        </p:tgtEl>
                                        <p:attrNameLst>
                                          <p:attrName>style.visibility</p:attrName>
                                        </p:attrNameLst>
                                      </p:cBhvr>
                                      <p:to>
                                        <p:strVal val="visible"/>
                                      </p:to>
                                    </p:set>
                                    <p:animEffect transition="in" filter="fade">
                                      <p:cBhvr>
                                        <p:cTn id="77" dur="500"/>
                                        <p:tgtEl>
                                          <p:spTgt spid="99"/>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89"/>
                                        </p:tgtEl>
                                        <p:attrNameLst>
                                          <p:attrName>style.visibility</p:attrName>
                                        </p:attrNameLst>
                                      </p:cBhvr>
                                      <p:to>
                                        <p:strVal val="visible"/>
                                      </p:to>
                                    </p:set>
                                    <p:animEffect transition="in" filter="fade">
                                      <p:cBhvr>
                                        <p:cTn id="80" dur="500"/>
                                        <p:tgtEl>
                                          <p:spTgt spid="89"/>
                                        </p:tgtEl>
                                      </p:cBhvr>
                                    </p:animEffect>
                                  </p:childTnLst>
                                </p:cTn>
                              </p:par>
                              <p:par>
                                <p:cTn id="81" presetID="10" presetClass="entr" presetSubtype="0" fill="hold" nodeType="withEffect">
                                  <p:stCondLst>
                                    <p:cond delay="0"/>
                                  </p:stCondLst>
                                  <p:childTnLst>
                                    <p:set>
                                      <p:cBhvr>
                                        <p:cTn id="82" dur="1" fill="hold">
                                          <p:stCondLst>
                                            <p:cond delay="0"/>
                                          </p:stCondLst>
                                        </p:cTn>
                                        <p:tgtEl>
                                          <p:spTgt spid="103"/>
                                        </p:tgtEl>
                                        <p:attrNameLst>
                                          <p:attrName>style.visibility</p:attrName>
                                        </p:attrNameLst>
                                      </p:cBhvr>
                                      <p:to>
                                        <p:strVal val="visible"/>
                                      </p:to>
                                    </p:set>
                                    <p:animEffect transition="in" filter="fade">
                                      <p:cBhvr>
                                        <p:cTn id="83" dur="500"/>
                                        <p:tgtEl>
                                          <p:spTgt spid="103"/>
                                        </p:tgtEl>
                                      </p:cBhvr>
                                    </p:animEffect>
                                  </p:childTnLst>
                                </p:cTn>
                              </p:par>
                              <p:par>
                                <p:cTn id="84" presetID="10" presetClass="entr" presetSubtype="0" fill="hold" nodeType="withEffect">
                                  <p:stCondLst>
                                    <p:cond delay="0"/>
                                  </p:stCondLst>
                                  <p:childTnLst>
                                    <p:set>
                                      <p:cBhvr>
                                        <p:cTn id="85" dur="1" fill="hold">
                                          <p:stCondLst>
                                            <p:cond delay="0"/>
                                          </p:stCondLst>
                                        </p:cTn>
                                        <p:tgtEl>
                                          <p:spTgt spid="101"/>
                                        </p:tgtEl>
                                        <p:attrNameLst>
                                          <p:attrName>style.visibility</p:attrName>
                                        </p:attrNameLst>
                                      </p:cBhvr>
                                      <p:to>
                                        <p:strVal val="visible"/>
                                      </p:to>
                                    </p:set>
                                    <p:animEffect transition="in" filter="fade">
                                      <p:cBhvr>
                                        <p:cTn id="86" dur="500"/>
                                        <p:tgtEl>
                                          <p:spTgt spid="101"/>
                                        </p:tgtEl>
                                      </p:cBhvr>
                                    </p:animEffect>
                                  </p:childTnLst>
                                </p:cTn>
                              </p:par>
                              <p:par>
                                <p:cTn id="87" presetID="10" presetClass="entr" presetSubtype="0" fill="hold" nodeType="withEffect">
                                  <p:stCondLst>
                                    <p:cond delay="0"/>
                                  </p:stCondLst>
                                  <p:childTnLst>
                                    <p:set>
                                      <p:cBhvr>
                                        <p:cTn id="88" dur="1" fill="hold">
                                          <p:stCondLst>
                                            <p:cond delay="0"/>
                                          </p:stCondLst>
                                        </p:cTn>
                                        <p:tgtEl>
                                          <p:spTgt spid="104"/>
                                        </p:tgtEl>
                                        <p:attrNameLst>
                                          <p:attrName>style.visibility</p:attrName>
                                        </p:attrNameLst>
                                      </p:cBhvr>
                                      <p:to>
                                        <p:strVal val="visible"/>
                                      </p:to>
                                    </p:set>
                                    <p:animEffect transition="in" filter="fade">
                                      <p:cBhvr>
                                        <p:cTn id="89" dur="500"/>
                                        <p:tgtEl>
                                          <p:spTgt spid="104"/>
                                        </p:tgtEl>
                                      </p:cBhvr>
                                    </p:animEffect>
                                  </p:childTnLst>
                                </p:cTn>
                              </p:par>
                              <p:par>
                                <p:cTn id="90" presetID="10" presetClass="entr" presetSubtype="0" fill="hold" nodeType="withEffect">
                                  <p:stCondLst>
                                    <p:cond delay="0"/>
                                  </p:stCondLst>
                                  <p:childTnLst>
                                    <p:set>
                                      <p:cBhvr>
                                        <p:cTn id="91" dur="1" fill="hold">
                                          <p:stCondLst>
                                            <p:cond delay="0"/>
                                          </p:stCondLst>
                                        </p:cTn>
                                        <p:tgtEl>
                                          <p:spTgt spid="102"/>
                                        </p:tgtEl>
                                        <p:attrNameLst>
                                          <p:attrName>style.visibility</p:attrName>
                                        </p:attrNameLst>
                                      </p:cBhvr>
                                      <p:to>
                                        <p:strVal val="visible"/>
                                      </p:to>
                                    </p:set>
                                    <p:animEffect transition="in" filter="fade">
                                      <p:cBhvr>
                                        <p:cTn id="92" dur="500"/>
                                        <p:tgtEl>
                                          <p:spTgt spid="102"/>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91"/>
                                        </p:tgtEl>
                                        <p:attrNameLst>
                                          <p:attrName>style.visibility</p:attrName>
                                        </p:attrNameLst>
                                      </p:cBhvr>
                                      <p:to>
                                        <p:strVal val="visible"/>
                                      </p:to>
                                    </p:set>
                                    <p:animEffect transition="in" filter="fade">
                                      <p:cBhvr>
                                        <p:cTn id="95" dur="500"/>
                                        <p:tgtEl>
                                          <p:spTgt spid="91"/>
                                        </p:tgtEl>
                                      </p:cBhvr>
                                    </p:animEffect>
                                  </p:childTnLst>
                                </p:cTn>
                              </p:par>
                              <p:par>
                                <p:cTn id="96" presetID="10" presetClass="entr" presetSubtype="0" fill="hold" nodeType="withEffect">
                                  <p:stCondLst>
                                    <p:cond delay="0"/>
                                  </p:stCondLst>
                                  <p:childTnLst>
                                    <p:set>
                                      <p:cBhvr>
                                        <p:cTn id="97" dur="1" fill="hold">
                                          <p:stCondLst>
                                            <p:cond delay="0"/>
                                          </p:stCondLst>
                                        </p:cTn>
                                        <p:tgtEl>
                                          <p:spTgt spid="106"/>
                                        </p:tgtEl>
                                        <p:attrNameLst>
                                          <p:attrName>style.visibility</p:attrName>
                                        </p:attrNameLst>
                                      </p:cBhvr>
                                      <p:to>
                                        <p:strVal val="visible"/>
                                      </p:to>
                                    </p:set>
                                    <p:animEffect transition="in" filter="fade">
                                      <p:cBhvr>
                                        <p:cTn id="98" dur="500"/>
                                        <p:tgtEl>
                                          <p:spTgt spid="106"/>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90"/>
                                        </p:tgtEl>
                                        <p:attrNameLst>
                                          <p:attrName>style.visibility</p:attrName>
                                        </p:attrNameLst>
                                      </p:cBhvr>
                                      <p:to>
                                        <p:strVal val="visible"/>
                                      </p:to>
                                    </p:set>
                                    <p:animEffect transition="in" filter="fade">
                                      <p:cBhvr>
                                        <p:cTn id="101" dur="500"/>
                                        <p:tgtEl>
                                          <p:spTgt spid="90"/>
                                        </p:tgtEl>
                                      </p:cBhvr>
                                    </p:animEffect>
                                  </p:childTnLst>
                                </p:cTn>
                              </p:par>
                              <p:par>
                                <p:cTn id="102" presetID="10" presetClass="entr" presetSubtype="0" fill="hold" nodeType="withEffect">
                                  <p:stCondLst>
                                    <p:cond delay="0"/>
                                  </p:stCondLst>
                                  <p:childTnLst>
                                    <p:set>
                                      <p:cBhvr>
                                        <p:cTn id="103" dur="1" fill="hold">
                                          <p:stCondLst>
                                            <p:cond delay="0"/>
                                          </p:stCondLst>
                                        </p:cTn>
                                        <p:tgtEl>
                                          <p:spTgt spid="105"/>
                                        </p:tgtEl>
                                        <p:attrNameLst>
                                          <p:attrName>style.visibility</p:attrName>
                                        </p:attrNameLst>
                                      </p:cBhvr>
                                      <p:to>
                                        <p:strVal val="visible"/>
                                      </p:to>
                                    </p:set>
                                    <p:animEffect transition="in" filter="fade">
                                      <p:cBhvr>
                                        <p:cTn id="104" dur="500"/>
                                        <p:tgtEl>
                                          <p:spTgt spid="105"/>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7"/>
                                        </p:tgtEl>
                                        <p:attrNameLst>
                                          <p:attrName>style.visibility</p:attrName>
                                        </p:attrNameLst>
                                      </p:cBhvr>
                                      <p:to>
                                        <p:strVal val="visible"/>
                                      </p:to>
                                    </p:set>
                                    <p:animEffect transition="in" filter="fade">
                                      <p:cBhvr>
                                        <p:cTn id="109" dur="500"/>
                                        <p:tgtEl>
                                          <p:spTgt spid="7"/>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6"/>
                                        </p:tgtEl>
                                        <p:attrNameLst>
                                          <p:attrName>style.visibility</p:attrName>
                                        </p:attrNameLst>
                                      </p:cBhvr>
                                      <p:to>
                                        <p:strVal val="visible"/>
                                      </p:to>
                                    </p:set>
                                    <p:animEffect transition="in" filter="fade">
                                      <p:cBhvr>
                                        <p:cTn id="114" dur="500"/>
                                        <p:tgtEl>
                                          <p:spTgt spid="6"/>
                                        </p:tgtEl>
                                      </p:cBhvr>
                                    </p:animEffect>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nodeType="clickEffect">
                                  <p:stCondLst>
                                    <p:cond delay="0"/>
                                  </p:stCondLst>
                                  <p:childTnLst>
                                    <p:set>
                                      <p:cBhvr>
                                        <p:cTn id="118" dur="1" fill="hold">
                                          <p:stCondLst>
                                            <p:cond delay="0"/>
                                          </p:stCondLst>
                                        </p:cTn>
                                        <p:tgtEl>
                                          <p:spTgt spid="48"/>
                                        </p:tgtEl>
                                        <p:attrNameLst>
                                          <p:attrName>style.visibility</p:attrName>
                                        </p:attrNameLst>
                                      </p:cBhvr>
                                      <p:to>
                                        <p:strVal val="visible"/>
                                      </p:to>
                                    </p:set>
                                    <p:animEffect transition="in" filter="fade">
                                      <p:cBhvr>
                                        <p:cTn id="119" dur="1000"/>
                                        <p:tgtEl>
                                          <p:spTgt spid="48"/>
                                        </p:tgtEl>
                                      </p:cBhvr>
                                    </p:animEffect>
                                    <p:anim calcmode="lin" valueType="num">
                                      <p:cBhvr>
                                        <p:cTn id="120" dur="1000" fill="hold"/>
                                        <p:tgtEl>
                                          <p:spTgt spid="48"/>
                                        </p:tgtEl>
                                        <p:attrNameLst>
                                          <p:attrName>ppt_x</p:attrName>
                                        </p:attrNameLst>
                                      </p:cBhvr>
                                      <p:tavLst>
                                        <p:tav tm="0">
                                          <p:val>
                                            <p:strVal val="#ppt_x"/>
                                          </p:val>
                                        </p:tav>
                                        <p:tav tm="100000">
                                          <p:val>
                                            <p:strVal val="#ppt_x"/>
                                          </p:val>
                                        </p:tav>
                                      </p:tavLst>
                                    </p:anim>
                                    <p:anim calcmode="lin" valueType="num">
                                      <p:cBhvr>
                                        <p:cTn id="121"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14" presetClass="entr" presetSubtype="10" fill="hold" grpId="0" nodeType="clickEffect">
                                  <p:stCondLst>
                                    <p:cond delay="0"/>
                                  </p:stCondLst>
                                  <p:childTnLst>
                                    <p:set>
                                      <p:cBhvr>
                                        <p:cTn id="125" dur="1" fill="hold">
                                          <p:stCondLst>
                                            <p:cond delay="0"/>
                                          </p:stCondLst>
                                        </p:cTn>
                                        <p:tgtEl>
                                          <p:spTgt spid="45"/>
                                        </p:tgtEl>
                                        <p:attrNameLst>
                                          <p:attrName>style.visibility</p:attrName>
                                        </p:attrNameLst>
                                      </p:cBhvr>
                                      <p:to>
                                        <p:strVal val="visible"/>
                                      </p:to>
                                    </p:set>
                                    <p:animEffect transition="in" filter="randombar(horizontal)">
                                      <p:cBhvr>
                                        <p:cTn id="126" dur="500"/>
                                        <p:tgtEl>
                                          <p:spTgt spid="45"/>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42"/>
                                        </p:tgtEl>
                                        <p:attrNameLst>
                                          <p:attrName>style.visibility</p:attrName>
                                        </p:attrNameLst>
                                      </p:cBhvr>
                                      <p:to>
                                        <p:strVal val="visible"/>
                                      </p:to>
                                    </p:set>
                                    <p:animEffect transition="in" filter="fade">
                                      <p:cBhvr>
                                        <p:cTn id="131" dur="500"/>
                                        <p:tgtEl>
                                          <p:spTgt spid="42"/>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46"/>
                                        </p:tgtEl>
                                        <p:attrNameLst>
                                          <p:attrName>style.visibility</p:attrName>
                                        </p:attrNameLst>
                                      </p:cBhvr>
                                      <p:to>
                                        <p:strVal val="visible"/>
                                      </p:to>
                                    </p:set>
                                    <p:animEffect transition="in" filter="fade">
                                      <p:cBhvr>
                                        <p:cTn id="136" dur="500"/>
                                        <p:tgtEl>
                                          <p:spTgt spid="46"/>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47"/>
                                        </p:tgtEl>
                                        <p:attrNameLst>
                                          <p:attrName>style.visibility</p:attrName>
                                        </p:attrNameLst>
                                      </p:cBhvr>
                                      <p:to>
                                        <p:strVal val="visible"/>
                                      </p:to>
                                    </p:set>
                                    <p:animEffect transition="in" filter="fade">
                                      <p:cBhvr>
                                        <p:cTn id="139" dur="500"/>
                                        <p:tgtEl>
                                          <p:spTgt spid="47"/>
                                        </p:tgtEl>
                                      </p:cBhvr>
                                    </p:animEffect>
                                  </p:childTnLst>
                                </p:cTn>
                              </p:par>
                            </p:childTnLst>
                          </p:cTn>
                        </p:par>
                      </p:childTnLst>
                    </p:cTn>
                  </p:par>
                  <p:par>
                    <p:cTn id="140" fill="hold">
                      <p:stCondLst>
                        <p:cond delay="indefinite"/>
                      </p:stCondLst>
                      <p:childTnLst>
                        <p:par>
                          <p:cTn id="141" fill="hold">
                            <p:stCondLst>
                              <p:cond delay="0"/>
                            </p:stCondLst>
                            <p:childTnLst>
                              <p:par>
                                <p:cTn id="142" presetID="42" presetClass="entr" presetSubtype="0" fill="hold" nodeType="clickEffect">
                                  <p:stCondLst>
                                    <p:cond delay="0"/>
                                  </p:stCondLst>
                                  <p:childTnLst>
                                    <p:set>
                                      <p:cBhvr>
                                        <p:cTn id="143" dur="1" fill="hold">
                                          <p:stCondLst>
                                            <p:cond delay="0"/>
                                          </p:stCondLst>
                                        </p:cTn>
                                        <p:tgtEl>
                                          <p:spTgt spid="49"/>
                                        </p:tgtEl>
                                        <p:attrNameLst>
                                          <p:attrName>style.visibility</p:attrName>
                                        </p:attrNameLst>
                                      </p:cBhvr>
                                      <p:to>
                                        <p:strVal val="visible"/>
                                      </p:to>
                                    </p:set>
                                    <p:animEffect transition="in" filter="fade">
                                      <p:cBhvr>
                                        <p:cTn id="144" dur="1000"/>
                                        <p:tgtEl>
                                          <p:spTgt spid="49"/>
                                        </p:tgtEl>
                                      </p:cBhvr>
                                    </p:animEffect>
                                    <p:anim calcmode="lin" valueType="num">
                                      <p:cBhvr>
                                        <p:cTn id="145" dur="1000" fill="hold"/>
                                        <p:tgtEl>
                                          <p:spTgt spid="49"/>
                                        </p:tgtEl>
                                        <p:attrNameLst>
                                          <p:attrName>ppt_x</p:attrName>
                                        </p:attrNameLst>
                                      </p:cBhvr>
                                      <p:tavLst>
                                        <p:tav tm="0">
                                          <p:val>
                                            <p:strVal val="#ppt_x"/>
                                          </p:val>
                                        </p:tav>
                                        <p:tav tm="100000">
                                          <p:val>
                                            <p:strVal val="#ppt_x"/>
                                          </p:val>
                                        </p:tav>
                                      </p:tavLst>
                                    </p:anim>
                                    <p:anim calcmode="lin" valueType="num">
                                      <p:cBhvr>
                                        <p:cTn id="146"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nodeType="clickEffect">
                                  <p:stCondLst>
                                    <p:cond delay="0"/>
                                  </p:stCondLst>
                                  <p:childTnLst>
                                    <p:set>
                                      <p:cBhvr>
                                        <p:cTn id="150" dur="1" fill="hold">
                                          <p:stCondLst>
                                            <p:cond delay="0"/>
                                          </p:stCondLst>
                                        </p:cTn>
                                        <p:tgtEl>
                                          <p:spTgt spid="50"/>
                                        </p:tgtEl>
                                        <p:attrNameLst>
                                          <p:attrName>style.visibility</p:attrName>
                                        </p:attrNameLst>
                                      </p:cBhvr>
                                      <p:to>
                                        <p:strVal val="visible"/>
                                      </p:to>
                                    </p:set>
                                    <p:animEffect transition="in" filter="fade">
                                      <p:cBhvr>
                                        <p:cTn id="151" dur="500"/>
                                        <p:tgtEl>
                                          <p:spTgt spid="50"/>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78"/>
                                        </p:tgtEl>
                                        <p:attrNameLst>
                                          <p:attrName>style.visibility</p:attrName>
                                        </p:attrNameLst>
                                      </p:cBhvr>
                                      <p:to>
                                        <p:strVal val="visible"/>
                                      </p:to>
                                    </p:set>
                                    <p:animEffect transition="in" filter="fade">
                                      <p:cBhvr>
                                        <p:cTn id="154" dur="500"/>
                                        <p:tgtEl>
                                          <p:spTgt spid="78"/>
                                        </p:tgtEl>
                                      </p:cBhvr>
                                    </p:animEffect>
                                  </p:childTnLst>
                                </p:cTn>
                              </p:par>
                            </p:childTnLst>
                          </p:cTn>
                        </p:par>
                      </p:childTnLst>
                    </p:cTn>
                  </p:par>
                  <p:par>
                    <p:cTn id="155" fill="hold">
                      <p:stCondLst>
                        <p:cond delay="indefinite"/>
                      </p:stCondLst>
                      <p:childTnLst>
                        <p:par>
                          <p:cTn id="156" fill="hold">
                            <p:stCondLst>
                              <p:cond delay="0"/>
                            </p:stCondLst>
                            <p:childTnLst>
                              <p:par>
                                <p:cTn id="157" presetID="42" presetClass="entr" presetSubtype="0" fill="hold" nodeType="clickEffect">
                                  <p:stCondLst>
                                    <p:cond delay="0"/>
                                  </p:stCondLst>
                                  <p:childTnLst>
                                    <p:set>
                                      <p:cBhvr>
                                        <p:cTn id="158" dur="1" fill="hold">
                                          <p:stCondLst>
                                            <p:cond delay="0"/>
                                          </p:stCondLst>
                                        </p:cTn>
                                        <p:tgtEl>
                                          <p:spTgt spid="80"/>
                                        </p:tgtEl>
                                        <p:attrNameLst>
                                          <p:attrName>style.visibility</p:attrName>
                                        </p:attrNameLst>
                                      </p:cBhvr>
                                      <p:to>
                                        <p:strVal val="visible"/>
                                      </p:to>
                                    </p:set>
                                    <p:animEffect transition="in" filter="fade">
                                      <p:cBhvr>
                                        <p:cTn id="159" dur="1000"/>
                                        <p:tgtEl>
                                          <p:spTgt spid="80"/>
                                        </p:tgtEl>
                                      </p:cBhvr>
                                    </p:animEffect>
                                    <p:anim calcmode="lin" valueType="num">
                                      <p:cBhvr>
                                        <p:cTn id="160" dur="1000" fill="hold"/>
                                        <p:tgtEl>
                                          <p:spTgt spid="80"/>
                                        </p:tgtEl>
                                        <p:attrNameLst>
                                          <p:attrName>ppt_x</p:attrName>
                                        </p:attrNameLst>
                                      </p:cBhvr>
                                      <p:tavLst>
                                        <p:tav tm="0">
                                          <p:val>
                                            <p:strVal val="#ppt_x"/>
                                          </p:val>
                                        </p:tav>
                                        <p:tav tm="100000">
                                          <p:val>
                                            <p:strVal val="#ppt_x"/>
                                          </p:val>
                                        </p:tav>
                                      </p:tavLst>
                                    </p:anim>
                                    <p:anim calcmode="lin" valueType="num">
                                      <p:cBhvr>
                                        <p:cTn id="161" dur="1000" fill="hold"/>
                                        <p:tgtEl>
                                          <p:spTgt spid="80"/>
                                        </p:tgtEl>
                                        <p:attrNameLst>
                                          <p:attrName>ppt_y</p:attrName>
                                        </p:attrNameLst>
                                      </p:cBhvr>
                                      <p:tavLst>
                                        <p:tav tm="0">
                                          <p:val>
                                            <p:strVal val="#ppt_y+.1"/>
                                          </p:val>
                                        </p:tav>
                                        <p:tav tm="100000">
                                          <p:val>
                                            <p:strVal val="#ppt_y"/>
                                          </p:val>
                                        </p:tav>
                                      </p:tavLst>
                                    </p:anim>
                                  </p:childTnLst>
                                </p:cTn>
                              </p:par>
                              <p:par>
                                <p:cTn id="162" presetID="10" presetClass="entr" presetSubtype="0" fill="hold" grpId="0" nodeType="withEffect">
                                  <p:stCondLst>
                                    <p:cond delay="0"/>
                                  </p:stCondLst>
                                  <p:childTnLst>
                                    <p:set>
                                      <p:cBhvr>
                                        <p:cTn id="163" dur="1" fill="hold">
                                          <p:stCondLst>
                                            <p:cond delay="0"/>
                                          </p:stCondLst>
                                        </p:cTn>
                                        <p:tgtEl>
                                          <p:spTgt spid="82"/>
                                        </p:tgtEl>
                                        <p:attrNameLst>
                                          <p:attrName>style.visibility</p:attrName>
                                        </p:attrNameLst>
                                      </p:cBhvr>
                                      <p:to>
                                        <p:strVal val="visible"/>
                                      </p:to>
                                    </p:set>
                                    <p:animEffect transition="in" filter="fade">
                                      <p:cBhvr>
                                        <p:cTn id="164" dur="500"/>
                                        <p:tgtEl>
                                          <p:spTgt spid="82"/>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grpId="0" nodeType="clickEffect">
                                  <p:stCondLst>
                                    <p:cond delay="0"/>
                                  </p:stCondLst>
                                  <p:childTnLst>
                                    <p:set>
                                      <p:cBhvr>
                                        <p:cTn id="168" dur="1" fill="hold">
                                          <p:stCondLst>
                                            <p:cond delay="0"/>
                                          </p:stCondLst>
                                        </p:cTn>
                                        <p:tgtEl>
                                          <p:spTgt spid="83"/>
                                        </p:tgtEl>
                                        <p:attrNameLst>
                                          <p:attrName>style.visibility</p:attrName>
                                        </p:attrNameLst>
                                      </p:cBhvr>
                                      <p:to>
                                        <p:strVal val="visible"/>
                                      </p:to>
                                    </p:set>
                                    <p:animEffect transition="in" filter="fade">
                                      <p:cBhvr>
                                        <p:cTn id="169" dur="500"/>
                                        <p:tgtEl>
                                          <p:spTgt spid="83"/>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84"/>
                                        </p:tgtEl>
                                        <p:attrNameLst>
                                          <p:attrName>style.visibility</p:attrName>
                                        </p:attrNameLst>
                                      </p:cBhvr>
                                      <p:to>
                                        <p:strVal val="visible"/>
                                      </p:to>
                                    </p:set>
                                    <p:animEffect transition="in" filter="fade">
                                      <p:cBhvr>
                                        <p:cTn id="172"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5" grpId="0"/>
      <p:bldP spid="46" grpId="0" animBg="1"/>
      <p:bldP spid="47" grpId="0"/>
      <p:bldP spid="78" grpId="0"/>
      <p:bldP spid="82" grpId="0"/>
      <p:bldP spid="83" grpId="0" animBg="1"/>
      <p:bldP spid="84" grpId="0"/>
      <p:bldP spid="87" grpId="0"/>
      <p:bldP spid="88" grpId="0"/>
      <p:bldP spid="89" grpId="0"/>
      <p:bldP spid="90" grpId="0"/>
      <p:bldP spid="91" grpId="0"/>
      <p:bldP spid="92" grpId="0"/>
      <p:bldP spid="93" grpId="0"/>
      <p:bldP spid="10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C9D86E-2B57-481B-A2F2-D0BFCCE89597}"/>
              </a:ext>
            </a:extLst>
          </p:cNvPr>
          <p:cNvSpPr/>
          <p:nvPr/>
        </p:nvSpPr>
        <p:spPr>
          <a:xfrm>
            <a:off x="25895" y="8983"/>
            <a:ext cx="10547511" cy="584775"/>
          </a:xfrm>
          <a:prstGeom prst="rect">
            <a:avLst/>
          </a:prstGeom>
        </p:spPr>
        <p:txBody>
          <a:bodyPr wrap="square">
            <a:spAutoFit/>
          </a:bodyPr>
          <a:lstStyle/>
          <a:p>
            <a:r>
              <a:rPr lang="en-IN" sz="3200" b="1">
                <a:solidFill>
                  <a:schemeClr val="tx1">
                    <a:lumMod val="95000"/>
                    <a:lumOff val="5000"/>
                  </a:schemeClr>
                </a:solidFill>
              </a:rPr>
              <a:t>Step 1  :   Find out timer clock (</a:t>
            </a:r>
            <a:r>
              <a:rPr lang="en-IN" sz="3200" b="1" err="1">
                <a:solidFill>
                  <a:schemeClr val="tx1">
                    <a:lumMod val="95000"/>
                    <a:lumOff val="5000"/>
                  </a:schemeClr>
                </a:solidFill>
              </a:rPr>
              <a:t>Tf</a:t>
            </a:r>
            <a:r>
              <a:rPr lang="en-IN" sz="3200" b="1">
                <a:solidFill>
                  <a:schemeClr val="tx1">
                    <a:lumMod val="95000"/>
                    <a:lumOff val="5000"/>
                  </a:schemeClr>
                </a:solidFill>
              </a:rPr>
              <a:t>) with following formula </a:t>
            </a:r>
          </a:p>
        </p:txBody>
      </p:sp>
      <p:sp>
        <p:nvSpPr>
          <p:cNvPr id="7" name="Rectangle 6">
            <a:extLst>
              <a:ext uri="{FF2B5EF4-FFF2-40B4-BE49-F238E27FC236}">
                <a16:creationId xmlns:a16="http://schemas.microsoft.com/office/drawing/2014/main" id="{37DFF2E7-0BDD-4BD7-B202-21727A3C508B}"/>
              </a:ext>
            </a:extLst>
          </p:cNvPr>
          <p:cNvSpPr/>
          <p:nvPr/>
        </p:nvSpPr>
        <p:spPr>
          <a:xfrm>
            <a:off x="1571729" y="2278865"/>
            <a:ext cx="11495877" cy="830997"/>
          </a:xfrm>
          <a:prstGeom prst="rect">
            <a:avLst/>
          </a:prstGeom>
        </p:spPr>
        <p:txBody>
          <a:bodyPr wrap="square">
            <a:spAutoFit/>
          </a:bodyPr>
          <a:lstStyle/>
          <a:p>
            <a:endParaRPr lang="en-IN" sz="2400" b="1">
              <a:solidFill>
                <a:srgbClr val="FF0000"/>
              </a:solidFill>
            </a:endParaRPr>
          </a:p>
          <a:p>
            <a:r>
              <a:rPr lang="en-IN" sz="2400" b="1"/>
              <a:t>** And always convert </a:t>
            </a:r>
            <a:r>
              <a:rPr lang="en-IN" sz="2400" b="1" err="1"/>
              <a:t>Tf</a:t>
            </a:r>
            <a:r>
              <a:rPr lang="en-IN" sz="2400" b="1"/>
              <a:t> into </a:t>
            </a:r>
            <a:r>
              <a:rPr lang="en-IN" sz="2400" b="1" err="1"/>
              <a:t>KHz</a:t>
            </a:r>
            <a:r>
              <a:rPr lang="en-IN" sz="2400" b="1"/>
              <a:t> by multiplying with 1000 **</a:t>
            </a:r>
          </a:p>
        </p:txBody>
      </p:sp>
      <p:grpSp>
        <p:nvGrpSpPr>
          <p:cNvPr id="16" name="Group 15">
            <a:extLst>
              <a:ext uri="{FF2B5EF4-FFF2-40B4-BE49-F238E27FC236}">
                <a16:creationId xmlns:a16="http://schemas.microsoft.com/office/drawing/2014/main" id="{9D5DAFD5-9B78-4B94-90FC-44CDD4A1DEE0}"/>
              </a:ext>
            </a:extLst>
          </p:cNvPr>
          <p:cNvGrpSpPr/>
          <p:nvPr/>
        </p:nvGrpSpPr>
        <p:grpSpPr>
          <a:xfrm>
            <a:off x="126124" y="578070"/>
            <a:ext cx="11855669" cy="1818290"/>
            <a:chOff x="126124" y="998484"/>
            <a:chExt cx="11855669" cy="1818290"/>
          </a:xfrm>
        </p:grpSpPr>
        <p:sp>
          <p:nvSpPr>
            <p:cNvPr id="13" name="Rectangle 12">
              <a:extLst>
                <a:ext uri="{FF2B5EF4-FFF2-40B4-BE49-F238E27FC236}">
                  <a16:creationId xmlns:a16="http://schemas.microsoft.com/office/drawing/2014/main" id="{0631F31D-473F-4A08-AE17-5D9127FCB35B}"/>
                </a:ext>
              </a:extLst>
            </p:cNvPr>
            <p:cNvSpPr/>
            <p:nvPr/>
          </p:nvSpPr>
          <p:spPr>
            <a:xfrm>
              <a:off x="7452689" y="2235341"/>
              <a:ext cx="550151" cy="523220"/>
            </a:xfrm>
            <a:prstGeom prst="rect">
              <a:avLst/>
            </a:prstGeom>
          </p:spPr>
          <p:txBody>
            <a:bodyPr wrap="none">
              <a:spAutoFit/>
            </a:bodyPr>
            <a:lstStyle/>
            <a:p>
              <a:r>
                <a:rPr lang="en-IN" sz="2800" b="1">
                  <a:solidFill>
                    <a:srgbClr val="FF0000"/>
                  </a:solidFill>
                  <a:effectLst>
                    <a:outerShdw blurRad="38100" dist="38100" dir="2700000" algn="tl">
                      <a:srgbClr val="000000">
                        <a:alpha val="43137"/>
                      </a:srgbClr>
                    </a:outerShdw>
                  </a:effectLst>
                </a:rPr>
                <a:t>12</a:t>
              </a:r>
              <a:endParaRPr lang="en-IN" sz="2800"/>
            </a:p>
          </p:txBody>
        </p:sp>
        <p:grpSp>
          <p:nvGrpSpPr>
            <p:cNvPr id="15" name="Group 14">
              <a:extLst>
                <a:ext uri="{FF2B5EF4-FFF2-40B4-BE49-F238E27FC236}">
                  <a16:creationId xmlns:a16="http://schemas.microsoft.com/office/drawing/2014/main" id="{6A9AFD21-B459-437F-A6D2-CDB0234B2138}"/>
                </a:ext>
              </a:extLst>
            </p:cNvPr>
            <p:cNvGrpSpPr/>
            <p:nvPr/>
          </p:nvGrpSpPr>
          <p:grpSpPr>
            <a:xfrm>
              <a:off x="126124" y="998484"/>
              <a:ext cx="11855669" cy="1818290"/>
              <a:chOff x="126124" y="998484"/>
              <a:chExt cx="11855669" cy="1818290"/>
            </a:xfrm>
          </p:grpSpPr>
          <p:sp>
            <p:nvSpPr>
              <p:cNvPr id="6" name="Rectangle 5">
                <a:extLst>
                  <a:ext uri="{FF2B5EF4-FFF2-40B4-BE49-F238E27FC236}">
                    <a16:creationId xmlns:a16="http://schemas.microsoft.com/office/drawing/2014/main" id="{2A369D2C-F517-41C3-AF6D-DFBDA9A2A8E9}"/>
                  </a:ext>
                </a:extLst>
              </p:cNvPr>
              <p:cNvSpPr/>
              <p:nvPr/>
            </p:nvSpPr>
            <p:spPr>
              <a:xfrm>
                <a:off x="346839" y="1296488"/>
                <a:ext cx="11275162" cy="523220"/>
              </a:xfrm>
              <a:prstGeom prst="rect">
                <a:avLst/>
              </a:prstGeom>
            </p:spPr>
            <p:txBody>
              <a:bodyPr wrap="square">
                <a:spAutoFit/>
              </a:bodyPr>
              <a:lstStyle/>
              <a:p>
                <a:r>
                  <a:rPr lang="en-IN" sz="2800" b="1" err="1">
                    <a:solidFill>
                      <a:srgbClr val="FF0000"/>
                    </a:solidFill>
                    <a:effectLst>
                      <a:outerShdw blurRad="38100" dist="38100" dir="2700000" algn="tl">
                        <a:srgbClr val="000000">
                          <a:alpha val="43137"/>
                        </a:srgbClr>
                      </a:outerShdw>
                    </a:effectLst>
                  </a:rPr>
                  <a:t>Tf</a:t>
                </a:r>
                <a:r>
                  <a:rPr lang="en-IN" sz="2800" b="1">
                    <a:solidFill>
                      <a:srgbClr val="FF0000"/>
                    </a:solidFill>
                    <a:effectLst>
                      <a:outerShdw blurRad="38100" dist="38100" dir="2700000" algn="tl">
                        <a:srgbClr val="000000">
                          <a:alpha val="43137"/>
                        </a:srgbClr>
                      </a:outerShdw>
                    </a:effectLst>
                  </a:rPr>
                  <a:t>  (Timer clock frequency ) = XTAL frequency  (oscillator frequency) in MHz</a:t>
                </a:r>
              </a:p>
            </p:txBody>
          </p:sp>
          <p:cxnSp>
            <p:nvCxnSpPr>
              <p:cNvPr id="11" name="Straight Connector 10">
                <a:extLst>
                  <a:ext uri="{FF2B5EF4-FFF2-40B4-BE49-F238E27FC236}">
                    <a16:creationId xmlns:a16="http://schemas.microsoft.com/office/drawing/2014/main" id="{D7426E51-83D4-40C9-BEE0-83A37AE80A4F}"/>
                  </a:ext>
                </a:extLst>
              </p:cNvPr>
              <p:cNvCxnSpPr>
                <a:cxnSpLocks/>
              </p:cNvCxnSpPr>
              <p:nvPr/>
            </p:nvCxnSpPr>
            <p:spPr>
              <a:xfrm>
                <a:off x="4905892" y="2079509"/>
                <a:ext cx="662151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27A0F74-0996-474B-825F-AB8E67F3B67F}"/>
                  </a:ext>
                </a:extLst>
              </p:cNvPr>
              <p:cNvSpPr/>
              <p:nvPr/>
            </p:nvSpPr>
            <p:spPr>
              <a:xfrm>
                <a:off x="126124" y="998484"/>
                <a:ext cx="11855669" cy="181829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17" name="Rectangle 16">
            <a:extLst>
              <a:ext uri="{FF2B5EF4-FFF2-40B4-BE49-F238E27FC236}">
                <a16:creationId xmlns:a16="http://schemas.microsoft.com/office/drawing/2014/main" id="{79FC5429-C265-4675-8161-A37491DB2ED0}"/>
              </a:ext>
            </a:extLst>
          </p:cNvPr>
          <p:cNvSpPr/>
          <p:nvPr/>
        </p:nvSpPr>
        <p:spPr>
          <a:xfrm>
            <a:off x="346839" y="4038942"/>
            <a:ext cx="8244933" cy="461665"/>
          </a:xfrm>
          <a:prstGeom prst="rect">
            <a:avLst/>
          </a:prstGeom>
        </p:spPr>
        <p:txBody>
          <a:bodyPr wrap="square">
            <a:spAutoFit/>
          </a:bodyPr>
          <a:lstStyle/>
          <a:p>
            <a:r>
              <a:rPr lang="en-IN" sz="2400" b="1"/>
              <a:t>Possible Oscillator frequency can be asked  : (in exam)</a:t>
            </a:r>
          </a:p>
        </p:txBody>
      </p:sp>
      <p:graphicFrame>
        <p:nvGraphicFramePr>
          <p:cNvPr id="18" name="Table 17">
            <a:extLst>
              <a:ext uri="{FF2B5EF4-FFF2-40B4-BE49-F238E27FC236}">
                <a16:creationId xmlns:a16="http://schemas.microsoft.com/office/drawing/2014/main" id="{36B9D657-B071-477F-AB46-35329C650313}"/>
              </a:ext>
            </a:extLst>
          </p:cNvPr>
          <p:cNvGraphicFramePr>
            <a:graphicFrameLocks noGrp="1"/>
          </p:cNvGraphicFramePr>
          <p:nvPr>
            <p:extLst>
              <p:ext uri="{D42A27DB-BD31-4B8C-83A1-F6EECF244321}">
                <p14:modId xmlns:p14="http://schemas.microsoft.com/office/powerpoint/2010/main" val="4230702031"/>
              </p:ext>
            </p:extLst>
          </p:nvPr>
        </p:nvGraphicFramePr>
        <p:xfrm>
          <a:off x="716839" y="4865905"/>
          <a:ext cx="2568281" cy="1592505"/>
        </p:xfrm>
        <a:graphic>
          <a:graphicData uri="http://schemas.openxmlformats.org/drawingml/2006/table">
            <a:tbl>
              <a:tblPr firstRow="1" bandRow="1"/>
              <a:tblGrid>
                <a:gridCol w="824322">
                  <a:extLst>
                    <a:ext uri="{9D8B030D-6E8A-4147-A177-3AD203B41FA5}">
                      <a16:colId xmlns:a16="http://schemas.microsoft.com/office/drawing/2014/main" val="2944867704"/>
                    </a:ext>
                  </a:extLst>
                </a:gridCol>
                <a:gridCol w="1743959">
                  <a:extLst>
                    <a:ext uri="{9D8B030D-6E8A-4147-A177-3AD203B41FA5}">
                      <a16:colId xmlns:a16="http://schemas.microsoft.com/office/drawing/2014/main" val="1837451876"/>
                    </a:ext>
                  </a:extLst>
                </a:gridCol>
              </a:tblGrid>
              <a:tr h="530835">
                <a:tc>
                  <a:txBody>
                    <a:bodyPr/>
                    <a:lstStyle/>
                    <a:p>
                      <a:pPr algn="l"/>
                      <a:r>
                        <a:rPr lang="en-IN" sz="2000" b="1"/>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sz="2000" b="1"/>
                        <a:t>12 MHz</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3218308"/>
                  </a:ext>
                </a:extLst>
              </a:tr>
              <a:tr h="530835">
                <a:tc>
                  <a:txBody>
                    <a:bodyPr/>
                    <a:lstStyle/>
                    <a:p>
                      <a:pPr algn="l"/>
                      <a:r>
                        <a:rPr lang="en-IN" sz="2000" b="1"/>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sz="2000" b="1"/>
                        <a:t>11.0592 MHz</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06442078"/>
                  </a:ext>
                </a:extLst>
              </a:tr>
              <a:tr h="530835">
                <a:tc>
                  <a:txBody>
                    <a:bodyPr/>
                    <a:lstStyle/>
                    <a:p>
                      <a:pPr algn="l"/>
                      <a:r>
                        <a:rPr lang="en-IN" sz="2000" b="1"/>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sz="2000" b="1"/>
                        <a:t>22 MHz</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43783370"/>
                  </a:ext>
                </a:extLst>
              </a:tr>
            </a:tbl>
          </a:graphicData>
        </a:graphic>
      </p:graphicFrame>
      <p:sp>
        <p:nvSpPr>
          <p:cNvPr id="19" name="Rectangle 18">
            <a:extLst>
              <a:ext uri="{FF2B5EF4-FFF2-40B4-BE49-F238E27FC236}">
                <a16:creationId xmlns:a16="http://schemas.microsoft.com/office/drawing/2014/main" id="{AC062143-A040-4984-827E-7A90718F4EE3}"/>
              </a:ext>
            </a:extLst>
          </p:cNvPr>
          <p:cNvSpPr/>
          <p:nvPr/>
        </p:nvSpPr>
        <p:spPr>
          <a:xfrm>
            <a:off x="3637462" y="5299248"/>
            <a:ext cx="8633069" cy="830997"/>
          </a:xfrm>
          <a:prstGeom prst="rect">
            <a:avLst/>
          </a:prstGeom>
        </p:spPr>
        <p:txBody>
          <a:bodyPr wrap="none">
            <a:spAutoFit/>
          </a:bodyPr>
          <a:lstStyle/>
          <a:p>
            <a:r>
              <a:rPr lang="en-IN" sz="2400" b="1">
                <a:solidFill>
                  <a:srgbClr val="FF0000"/>
                </a:solidFill>
              </a:rPr>
              <a:t>If not mentioned then take any 1 of given frequency and calculate </a:t>
            </a:r>
          </a:p>
          <a:p>
            <a:r>
              <a:rPr lang="en-IN" sz="2400" b="1" err="1">
                <a:solidFill>
                  <a:srgbClr val="FF0000"/>
                </a:solidFill>
              </a:rPr>
              <a:t>Tf</a:t>
            </a:r>
            <a:r>
              <a:rPr lang="en-IN" sz="2400" b="1">
                <a:solidFill>
                  <a:srgbClr val="FF0000"/>
                </a:solidFill>
              </a:rPr>
              <a:t> which is in </a:t>
            </a:r>
            <a:r>
              <a:rPr lang="en-IN" sz="2400" b="1" err="1">
                <a:solidFill>
                  <a:srgbClr val="FF0000"/>
                </a:solidFill>
              </a:rPr>
              <a:t>KHz</a:t>
            </a:r>
            <a:r>
              <a:rPr lang="en-IN" sz="2400" b="1">
                <a:solidFill>
                  <a:srgbClr val="FF0000"/>
                </a:solidFill>
              </a:rPr>
              <a:t>  </a:t>
            </a:r>
            <a:endParaRPr lang="en-IN" sz="2400" b="1"/>
          </a:p>
        </p:txBody>
      </p:sp>
    </p:spTree>
    <p:extLst>
      <p:ext uri="{BB962C8B-B14F-4D97-AF65-F5344CB8AC3E}">
        <p14:creationId xmlns:p14="http://schemas.microsoft.com/office/powerpoint/2010/main" val="1827633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p:bldP spid="1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868EEA9-2370-4314-A060-399940ABE53E}"/>
              </a:ext>
            </a:extLst>
          </p:cNvPr>
          <p:cNvSpPr/>
          <p:nvPr/>
        </p:nvSpPr>
        <p:spPr>
          <a:xfrm>
            <a:off x="567558" y="1970525"/>
            <a:ext cx="8244933" cy="461665"/>
          </a:xfrm>
          <a:prstGeom prst="rect">
            <a:avLst/>
          </a:prstGeom>
        </p:spPr>
        <p:txBody>
          <a:bodyPr wrap="square">
            <a:spAutoFit/>
          </a:bodyPr>
          <a:lstStyle/>
          <a:p>
            <a:r>
              <a:rPr lang="en-IN" sz="2400" b="1"/>
              <a:t>1. Calculation of </a:t>
            </a:r>
            <a:r>
              <a:rPr lang="en-IN" sz="2400" b="1" err="1">
                <a:solidFill>
                  <a:srgbClr val="FF0000"/>
                </a:solidFill>
              </a:rPr>
              <a:t>Tf</a:t>
            </a:r>
            <a:r>
              <a:rPr lang="en-IN" sz="2400" b="1">
                <a:solidFill>
                  <a:srgbClr val="FF0000"/>
                </a:solidFill>
              </a:rPr>
              <a:t> </a:t>
            </a:r>
            <a:r>
              <a:rPr lang="en-IN" sz="2400" b="1"/>
              <a:t> if </a:t>
            </a:r>
            <a:r>
              <a:rPr lang="en-IN" sz="2400" b="1">
                <a:solidFill>
                  <a:srgbClr val="FF0000"/>
                </a:solidFill>
              </a:rPr>
              <a:t>XTAL </a:t>
            </a:r>
            <a:r>
              <a:rPr lang="en-IN" sz="2400" b="1"/>
              <a:t> = 12 MHz </a:t>
            </a:r>
          </a:p>
        </p:txBody>
      </p:sp>
      <p:grpSp>
        <p:nvGrpSpPr>
          <p:cNvPr id="25" name="Group 24">
            <a:extLst>
              <a:ext uri="{FF2B5EF4-FFF2-40B4-BE49-F238E27FC236}">
                <a16:creationId xmlns:a16="http://schemas.microsoft.com/office/drawing/2014/main" id="{30B7133B-1A14-4EC2-A8E2-3D65005BA27A}"/>
              </a:ext>
            </a:extLst>
          </p:cNvPr>
          <p:cNvGrpSpPr/>
          <p:nvPr/>
        </p:nvGrpSpPr>
        <p:grpSpPr>
          <a:xfrm>
            <a:off x="1870841" y="315304"/>
            <a:ext cx="11474857" cy="957448"/>
            <a:chOff x="1870841" y="0"/>
            <a:chExt cx="11474857" cy="957448"/>
          </a:xfrm>
        </p:grpSpPr>
        <p:grpSp>
          <p:nvGrpSpPr>
            <p:cNvPr id="23" name="Group 22">
              <a:extLst>
                <a:ext uri="{FF2B5EF4-FFF2-40B4-BE49-F238E27FC236}">
                  <a16:creationId xmlns:a16="http://schemas.microsoft.com/office/drawing/2014/main" id="{A1590AB5-8E86-490B-885C-7A407732FF50}"/>
                </a:ext>
              </a:extLst>
            </p:cNvPr>
            <p:cNvGrpSpPr/>
            <p:nvPr/>
          </p:nvGrpSpPr>
          <p:grpSpPr>
            <a:xfrm>
              <a:off x="2070536" y="108820"/>
              <a:ext cx="11275162" cy="848628"/>
              <a:chOff x="346839" y="876074"/>
              <a:chExt cx="11275162" cy="848628"/>
            </a:xfrm>
          </p:grpSpPr>
          <p:sp>
            <p:nvSpPr>
              <p:cNvPr id="16" name="Rectangle 15">
                <a:extLst>
                  <a:ext uri="{FF2B5EF4-FFF2-40B4-BE49-F238E27FC236}">
                    <a16:creationId xmlns:a16="http://schemas.microsoft.com/office/drawing/2014/main" id="{27E2BF81-B27B-4F77-83AF-9F3D3BB15F45}"/>
                  </a:ext>
                </a:extLst>
              </p:cNvPr>
              <p:cNvSpPr/>
              <p:nvPr/>
            </p:nvSpPr>
            <p:spPr>
              <a:xfrm>
                <a:off x="5056330" y="1355370"/>
                <a:ext cx="418704" cy="369332"/>
              </a:xfrm>
              <a:prstGeom prst="rect">
                <a:avLst/>
              </a:prstGeom>
            </p:spPr>
            <p:txBody>
              <a:bodyPr wrap="none">
                <a:spAutoFit/>
              </a:bodyPr>
              <a:lstStyle/>
              <a:p>
                <a:r>
                  <a:rPr lang="en-IN" b="1">
                    <a:solidFill>
                      <a:srgbClr val="FF0000"/>
                    </a:solidFill>
                  </a:rPr>
                  <a:t>12</a:t>
                </a:r>
                <a:endParaRPr lang="en-IN"/>
              </a:p>
            </p:txBody>
          </p:sp>
          <p:grpSp>
            <p:nvGrpSpPr>
              <p:cNvPr id="17" name="Group 16">
                <a:extLst>
                  <a:ext uri="{FF2B5EF4-FFF2-40B4-BE49-F238E27FC236}">
                    <a16:creationId xmlns:a16="http://schemas.microsoft.com/office/drawing/2014/main" id="{13491911-979B-4B31-97A4-959671814DA5}"/>
                  </a:ext>
                </a:extLst>
              </p:cNvPr>
              <p:cNvGrpSpPr/>
              <p:nvPr/>
            </p:nvGrpSpPr>
            <p:grpSpPr>
              <a:xfrm>
                <a:off x="346839" y="876074"/>
                <a:ext cx="11275162" cy="467710"/>
                <a:chOff x="346839" y="1296488"/>
                <a:chExt cx="11275162" cy="467710"/>
              </a:xfrm>
            </p:grpSpPr>
            <p:sp>
              <p:nvSpPr>
                <p:cNvPr id="18" name="Rectangle 17">
                  <a:extLst>
                    <a:ext uri="{FF2B5EF4-FFF2-40B4-BE49-F238E27FC236}">
                      <a16:creationId xmlns:a16="http://schemas.microsoft.com/office/drawing/2014/main" id="{87B711D7-366E-4C2A-8C86-BCE05576E1B1}"/>
                    </a:ext>
                  </a:extLst>
                </p:cNvPr>
                <p:cNvSpPr/>
                <p:nvPr/>
              </p:nvSpPr>
              <p:spPr>
                <a:xfrm>
                  <a:off x="346839" y="1296488"/>
                  <a:ext cx="11275162" cy="369332"/>
                </a:xfrm>
                <a:prstGeom prst="rect">
                  <a:avLst/>
                </a:prstGeom>
              </p:spPr>
              <p:txBody>
                <a:bodyPr wrap="square">
                  <a:spAutoFit/>
                </a:bodyPr>
                <a:lstStyle/>
                <a:p>
                  <a:r>
                    <a:rPr lang="en-IN" b="1" err="1">
                      <a:solidFill>
                        <a:srgbClr val="FF0000"/>
                      </a:solidFill>
                    </a:rPr>
                    <a:t>Tf</a:t>
                  </a:r>
                  <a:r>
                    <a:rPr lang="en-IN" b="1">
                      <a:solidFill>
                        <a:srgbClr val="FF0000"/>
                      </a:solidFill>
                    </a:rPr>
                    <a:t>  (Timer clock frequency ) = XTAL frequency  (oscillator frequency) in MHz</a:t>
                  </a:r>
                </a:p>
              </p:txBody>
            </p:sp>
            <p:cxnSp>
              <p:nvCxnSpPr>
                <p:cNvPr id="19" name="Straight Connector 18">
                  <a:extLst>
                    <a:ext uri="{FF2B5EF4-FFF2-40B4-BE49-F238E27FC236}">
                      <a16:creationId xmlns:a16="http://schemas.microsoft.com/office/drawing/2014/main" id="{59753132-F767-4270-9597-B6B89E99BAF5}"/>
                    </a:ext>
                  </a:extLst>
                </p:cNvPr>
                <p:cNvCxnSpPr>
                  <a:cxnSpLocks/>
                </p:cNvCxnSpPr>
                <p:nvPr/>
              </p:nvCxnSpPr>
              <p:spPr>
                <a:xfrm>
                  <a:off x="3381892" y="1764198"/>
                  <a:ext cx="462094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24" name="Rectangle 23">
              <a:extLst>
                <a:ext uri="{FF2B5EF4-FFF2-40B4-BE49-F238E27FC236}">
                  <a16:creationId xmlns:a16="http://schemas.microsoft.com/office/drawing/2014/main" id="{9C2D2EB7-ADE8-4ADB-B5E5-B12812825DB6}"/>
                </a:ext>
              </a:extLst>
            </p:cNvPr>
            <p:cNvSpPr/>
            <p:nvPr/>
          </p:nvSpPr>
          <p:spPr>
            <a:xfrm>
              <a:off x="1870841" y="0"/>
              <a:ext cx="8092966" cy="9574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2" name="Group 31">
            <a:extLst>
              <a:ext uri="{FF2B5EF4-FFF2-40B4-BE49-F238E27FC236}">
                <a16:creationId xmlns:a16="http://schemas.microsoft.com/office/drawing/2014/main" id="{6729FA5F-882F-4895-BE9B-1C166D299A2A}"/>
              </a:ext>
            </a:extLst>
          </p:cNvPr>
          <p:cNvGrpSpPr/>
          <p:nvPr/>
        </p:nvGrpSpPr>
        <p:grpSpPr>
          <a:xfrm>
            <a:off x="595966" y="2667725"/>
            <a:ext cx="11275162" cy="862886"/>
            <a:chOff x="183929" y="1984336"/>
            <a:chExt cx="11275162" cy="862886"/>
          </a:xfrm>
        </p:grpSpPr>
        <p:sp>
          <p:nvSpPr>
            <p:cNvPr id="26" name="Rectangle 25">
              <a:extLst>
                <a:ext uri="{FF2B5EF4-FFF2-40B4-BE49-F238E27FC236}">
                  <a16:creationId xmlns:a16="http://schemas.microsoft.com/office/drawing/2014/main" id="{F2CE6032-36BA-4DA6-92B4-ADA8778DCB07}"/>
                </a:ext>
              </a:extLst>
            </p:cNvPr>
            <p:cNvSpPr/>
            <p:nvPr/>
          </p:nvSpPr>
          <p:spPr>
            <a:xfrm>
              <a:off x="183929" y="1984336"/>
              <a:ext cx="11275162" cy="584775"/>
            </a:xfrm>
            <a:prstGeom prst="rect">
              <a:avLst/>
            </a:prstGeom>
          </p:spPr>
          <p:txBody>
            <a:bodyPr wrap="square">
              <a:spAutoFit/>
            </a:bodyPr>
            <a:lstStyle/>
            <a:p>
              <a:r>
                <a:rPr lang="en-IN" b="1" err="1">
                  <a:solidFill>
                    <a:srgbClr val="FF0000"/>
                  </a:solidFill>
                </a:rPr>
                <a:t>Tf</a:t>
              </a:r>
              <a:r>
                <a:rPr lang="en-IN" b="1">
                  <a:solidFill>
                    <a:srgbClr val="FF0000"/>
                  </a:solidFill>
                </a:rPr>
                <a:t>   =  12 MHz      =   1 MHz   =  1  x 1000 = </a:t>
              </a:r>
              <a:r>
                <a:rPr lang="en-IN" sz="3200" b="1">
                  <a:solidFill>
                    <a:srgbClr val="FF0000"/>
                  </a:solidFill>
                </a:rPr>
                <a:t>1000 </a:t>
              </a:r>
              <a:r>
                <a:rPr lang="en-IN" sz="3200" b="1" err="1">
                  <a:solidFill>
                    <a:srgbClr val="FF0000"/>
                  </a:solidFill>
                </a:rPr>
                <a:t>KHz</a:t>
              </a:r>
              <a:r>
                <a:rPr lang="en-IN" sz="3200" b="1">
                  <a:solidFill>
                    <a:srgbClr val="FF0000"/>
                  </a:solidFill>
                </a:rPr>
                <a:t> </a:t>
              </a:r>
            </a:p>
          </p:txBody>
        </p:sp>
        <p:cxnSp>
          <p:nvCxnSpPr>
            <p:cNvPr id="27" name="Straight Connector 26">
              <a:extLst>
                <a:ext uri="{FF2B5EF4-FFF2-40B4-BE49-F238E27FC236}">
                  <a16:creationId xmlns:a16="http://schemas.microsoft.com/office/drawing/2014/main" id="{683E6BD2-9AF3-4931-B038-6289285345C3}"/>
                </a:ext>
              </a:extLst>
            </p:cNvPr>
            <p:cNvCxnSpPr>
              <a:cxnSpLocks/>
            </p:cNvCxnSpPr>
            <p:nvPr/>
          </p:nvCxnSpPr>
          <p:spPr>
            <a:xfrm>
              <a:off x="791091" y="2500808"/>
              <a:ext cx="84852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41599142-0932-433B-BC10-8F0B1CC32428}"/>
                </a:ext>
              </a:extLst>
            </p:cNvPr>
            <p:cNvSpPr/>
            <p:nvPr/>
          </p:nvSpPr>
          <p:spPr>
            <a:xfrm>
              <a:off x="1006000" y="2477890"/>
              <a:ext cx="418704" cy="369332"/>
            </a:xfrm>
            <a:prstGeom prst="rect">
              <a:avLst/>
            </a:prstGeom>
          </p:spPr>
          <p:txBody>
            <a:bodyPr wrap="none">
              <a:spAutoFit/>
            </a:bodyPr>
            <a:lstStyle/>
            <a:p>
              <a:r>
                <a:rPr lang="en-IN" b="1">
                  <a:solidFill>
                    <a:srgbClr val="FF0000"/>
                  </a:solidFill>
                </a:rPr>
                <a:t>12</a:t>
              </a:r>
              <a:endParaRPr lang="en-IN"/>
            </a:p>
          </p:txBody>
        </p:sp>
      </p:grpSp>
      <p:sp>
        <p:nvSpPr>
          <p:cNvPr id="33" name="Rectangle 32">
            <a:extLst>
              <a:ext uri="{FF2B5EF4-FFF2-40B4-BE49-F238E27FC236}">
                <a16:creationId xmlns:a16="http://schemas.microsoft.com/office/drawing/2014/main" id="{940AE3A5-8670-4CB9-AA25-624C9261922F}"/>
              </a:ext>
            </a:extLst>
          </p:cNvPr>
          <p:cNvSpPr/>
          <p:nvPr/>
        </p:nvSpPr>
        <p:spPr>
          <a:xfrm>
            <a:off x="667404" y="3573352"/>
            <a:ext cx="8244933" cy="461665"/>
          </a:xfrm>
          <a:prstGeom prst="rect">
            <a:avLst/>
          </a:prstGeom>
        </p:spPr>
        <p:txBody>
          <a:bodyPr wrap="square">
            <a:spAutoFit/>
          </a:bodyPr>
          <a:lstStyle/>
          <a:p>
            <a:r>
              <a:rPr lang="en-IN" sz="2400" b="1"/>
              <a:t>2. Calculation of </a:t>
            </a:r>
            <a:r>
              <a:rPr lang="en-IN" sz="2400" b="1" err="1">
                <a:solidFill>
                  <a:srgbClr val="FF0000"/>
                </a:solidFill>
              </a:rPr>
              <a:t>Tf</a:t>
            </a:r>
            <a:r>
              <a:rPr lang="en-IN" sz="2400" b="1">
                <a:solidFill>
                  <a:srgbClr val="FF0000"/>
                </a:solidFill>
              </a:rPr>
              <a:t> </a:t>
            </a:r>
            <a:r>
              <a:rPr lang="en-IN" sz="2400" b="1"/>
              <a:t> if </a:t>
            </a:r>
            <a:r>
              <a:rPr lang="en-IN" sz="2400" b="1">
                <a:solidFill>
                  <a:srgbClr val="FF0000"/>
                </a:solidFill>
              </a:rPr>
              <a:t>XTAL </a:t>
            </a:r>
            <a:r>
              <a:rPr lang="en-IN" sz="2400" b="1"/>
              <a:t> = 11.0592 MHz </a:t>
            </a:r>
          </a:p>
        </p:txBody>
      </p:sp>
      <p:grpSp>
        <p:nvGrpSpPr>
          <p:cNvPr id="34" name="Group 33">
            <a:extLst>
              <a:ext uri="{FF2B5EF4-FFF2-40B4-BE49-F238E27FC236}">
                <a16:creationId xmlns:a16="http://schemas.microsoft.com/office/drawing/2014/main" id="{576077BD-A40B-4C15-A7C6-39AAE3C967AC}"/>
              </a:ext>
            </a:extLst>
          </p:cNvPr>
          <p:cNvGrpSpPr/>
          <p:nvPr/>
        </p:nvGrpSpPr>
        <p:grpSpPr>
          <a:xfrm>
            <a:off x="767250" y="4238802"/>
            <a:ext cx="11275162" cy="925946"/>
            <a:chOff x="183929" y="1984336"/>
            <a:chExt cx="11275162" cy="925946"/>
          </a:xfrm>
        </p:grpSpPr>
        <p:sp>
          <p:nvSpPr>
            <p:cNvPr id="35" name="Rectangle 34">
              <a:extLst>
                <a:ext uri="{FF2B5EF4-FFF2-40B4-BE49-F238E27FC236}">
                  <a16:creationId xmlns:a16="http://schemas.microsoft.com/office/drawing/2014/main" id="{72951BB4-ECB9-4F21-AF42-8E02F0215CC9}"/>
                </a:ext>
              </a:extLst>
            </p:cNvPr>
            <p:cNvSpPr/>
            <p:nvPr/>
          </p:nvSpPr>
          <p:spPr>
            <a:xfrm>
              <a:off x="183929" y="1984336"/>
              <a:ext cx="11275162" cy="584775"/>
            </a:xfrm>
            <a:prstGeom prst="rect">
              <a:avLst/>
            </a:prstGeom>
          </p:spPr>
          <p:txBody>
            <a:bodyPr wrap="square">
              <a:spAutoFit/>
            </a:bodyPr>
            <a:lstStyle/>
            <a:p>
              <a:r>
                <a:rPr lang="en-IN" b="1" err="1">
                  <a:solidFill>
                    <a:srgbClr val="FF0000"/>
                  </a:solidFill>
                </a:rPr>
                <a:t>Tf</a:t>
              </a:r>
              <a:r>
                <a:rPr lang="en-IN" b="1">
                  <a:solidFill>
                    <a:srgbClr val="FF0000"/>
                  </a:solidFill>
                </a:rPr>
                <a:t>   =  11.0592 MHz      =   0.9216 MHz   =  0.9216  x 1000 = </a:t>
              </a:r>
              <a:r>
                <a:rPr lang="en-IN" sz="3200" b="1">
                  <a:solidFill>
                    <a:srgbClr val="FF0000"/>
                  </a:solidFill>
                </a:rPr>
                <a:t>921.6 </a:t>
              </a:r>
              <a:r>
                <a:rPr lang="en-IN" sz="3200" b="1" err="1">
                  <a:solidFill>
                    <a:srgbClr val="FF0000"/>
                  </a:solidFill>
                </a:rPr>
                <a:t>KHz</a:t>
              </a:r>
              <a:r>
                <a:rPr lang="en-IN" sz="3200" b="1">
                  <a:solidFill>
                    <a:srgbClr val="FF0000"/>
                  </a:solidFill>
                </a:rPr>
                <a:t> </a:t>
              </a:r>
            </a:p>
          </p:txBody>
        </p:sp>
        <p:cxnSp>
          <p:nvCxnSpPr>
            <p:cNvPr id="36" name="Straight Connector 35">
              <a:extLst>
                <a:ext uri="{FF2B5EF4-FFF2-40B4-BE49-F238E27FC236}">
                  <a16:creationId xmlns:a16="http://schemas.microsoft.com/office/drawing/2014/main" id="{F1F96689-4CDD-4B9B-AF44-C76E7187F66A}"/>
                </a:ext>
              </a:extLst>
            </p:cNvPr>
            <p:cNvCxnSpPr>
              <a:cxnSpLocks/>
            </p:cNvCxnSpPr>
            <p:nvPr/>
          </p:nvCxnSpPr>
          <p:spPr>
            <a:xfrm>
              <a:off x="791091" y="2521831"/>
              <a:ext cx="84852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323C82B6-5512-4576-9AF2-E2562A74F412}"/>
                </a:ext>
              </a:extLst>
            </p:cNvPr>
            <p:cNvSpPr/>
            <p:nvPr/>
          </p:nvSpPr>
          <p:spPr>
            <a:xfrm>
              <a:off x="1006000" y="2540950"/>
              <a:ext cx="418704" cy="369332"/>
            </a:xfrm>
            <a:prstGeom prst="rect">
              <a:avLst/>
            </a:prstGeom>
          </p:spPr>
          <p:txBody>
            <a:bodyPr wrap="none">
              <a:spAutoFit/>
            </a:bodyPr>
            <a:lstStyle/>
            <a:p>
              <a:r>
                <a:rPr lang="en-IN" b="1">
                  <a:solidFill>
                    <a:srgbClr val="FF0000"/>
                  </a:solidFill>
                </a:rPr>
                <a:t>12</a:t>
              </a:r>
              <a:endParaRPr lang="en-IN"/>
            </a:p>
          </p:txBody>
        </p:sp>
      </p:grpSp>
      <p:sp>
        <p:nvSpPr>
          <p:cNvPr id="38" name="Rectangle 37">
            <a:extLst>
              <a:ext uri="{FF2B5EF4-FFF2-40B4-BE49-F238E27FC236}">
                <a16:creationId xmlns:a16="http://schemas.microsoft.com/office/drawing/2014/main" id="{A03F1171-4969-402F-895A-1995B7ECB492}"/>
              </a:ext>
            </a:extLst>
          </p:cNvPr>
          <p:cNvSpPr/>
          <p:nvPr/>
        </p:nvSpPr>
        <p:spPr>
          <a:xfrm>
            <a:off x="767250" y="5436306"/>
            <a:ext cx="8244933" cy="461665"/>
          </a:xfrm>
          <a:prstGeom prst="rect">
            <a:avLst/>
          </a:prstGeom>
        </p:spPr>
        <p:txBody>
          <a:bodyPr wrap="square">
            <a:spAutoFit/>
          </a:bodyPr>
          <a:lstStyle/>
          <a:p>
            <a:r>
              <a:rPr lang="en-IN" sz="2400" b="1"/>
              <a:t>3. Calculation of </a:t>
            </a:r>
            <a:r>
              <a:rPr lang="en-IN" sz="2400" b="1" err="1">
                <a:solidFill>
                  <a:srgbClr val="FF0000"/>
                </a:solidFill>
              </a:rPr>
              <a:t>Tf</a:t>
            </a:r>
            <a:r>
              <a:rPr lang="en-IN" sz="2400" b="1">
                <a:solidFill>
                  <a:srgbClr val="FF0000"/>
                </a:solidFill>
              </a:rPr>
              <a:t> </a:t>
            </a:r>
            <a:r>
              <a:rPr lang="en-IN" sz="2400" b="1"/>
              <a:t> if </a:t>
            </a:r>
            <a:r>
              <a:rPr lang="en-IN" sz="2400" b="1">
                <a:solidFill>
                  <a:srgbClr val="FF0000"/>
                </a:solidFill>
              </a:rPr>
              <a:t>XTAL </a:t>
            </a:r>
            <a:r>
              <a:rPr lang="en-IN" sz="2400" b="1"/>
              <a:t> = 22 MHz </a:t>
            </a:r>
          </a:p>
        </p:txBody>
      </p:sp>
      <p:grpSp>
        <p:nvGrpSpPr>
          <p:cNvPr id="39" name="Group 38">
            <a:extLst>
              <a:ext uri="{FF2B5EF4-FFF2-40B4-BE49-F238E27FC236}">
                <a16:creationId xmlns:a16="http://schemas.microsoft.com/office/drawing/2014/main" id="{CBF1C4BB-A852-48B6-8993-330CE4FE5CE6}"/>
              </a:ext>
            </a:extLst>
          </p:cNvPr>
          <p:cNvGrpSpPr/>
          <p:nvPr/>
        </p:nvGrpSpPr>
        <p:grpSpPr>
          <a:xfrm>
            <a:off x="867096" y="5933596"/>
            <a:ext cx="11275162" cy="904923"/>
            <a:chOff x="183929" y="1984336"/>
            <a:chExt cx="11275162" cy="904923"/>
          </a:xfrm>
        </p:grpSpPr>
        <p:sp>
          <p:nvSpPr>
            <p:cNvPr id="40" name="Rectangle 39">
              <a:extLst>
                <a:ext uri="{FF2B5EF4-FFF2-40B4-BE49-F238E27FC236}">
                  <a16:creationId xmlns:a16="http://schemas.microsoft.com/office/drawing/2014/main" id="{3832CD8B-8139-4AEE-BE0A-BDD277AE119E}"/>
                </a:ext>
              </a:extLst>
            </p:cNvPr>
            <p:cNvSpPr/>
            <p:nvPr/>
          </p:nvSpPr>
          <p:spPr>
            <a:xfrm>
              <a:off x="183929" y="1984336"/>
              <a:ext cx="11275162" cy="584775"/>
            </a:xfrm>
            <a:prstGeom prst="rect">
              <a:avLst/>
            </a:prstGeom>
          </p:spPr>
          <p:txBody>
            <a:bodyPr wrap="square">
              <a:spAutoFit/>
            </a:bodyPr>
            <a:lstStyle/>
            <a:p>
              <a:r>
                <a:rPr lang="en-IN" b="1" err="1">
                  <a:solidFill>
                    <a:srgbClr val="FF0000"/>
                  </a:solidFill>
                </a:rPr>
                <a:t>Tf</a:t>
              </a:r>
              <a:r>
                <a:rPr lang="en-IN" b="1">
                  <a:solidFill>
                    <a:srgbClr val="FF0000"/>
                  </a:solidFill>
                </a:rPr>
                <a:t>   =  22 MHz      =   1.833 MHz   =  1.833  x 1000 = </a:t>
              </a:r>
              <a:r>
                <a:rPr lang="en-IN" sz="3200" b="1">
                  <a:solidFill>
                    <a:srgbClr val="FF0000"/>
                  </a:solidFill>
                </a:rPr>
                <a:t>1833.33 </a:t>
              </a:r>
              <a:r>
                <a:rPr lang="en-IN" sz="3200" b="1" err="1">
                  <a:solidFill>
                    <a:srgbClr val="FF0000"/>
                  </a:solidFill>
                </a:rPr>
                <a:t>KHz</a:t>
              </a:r>
              <a:r>
                <a:rPr lang="en-IN" sz="3200" b="1">
                  <a:solidFill>
                    <a:srgbClr val="FF0000"/>
                  </a:solidFill>
                </a:rPr>
                <a:t> </a:t>
              </a:r>
            </a:p>
          </p:txBody>
        </p:sp>
        <p:cxnSp>
          <p:nvCxnSpPr>
            <p:cNvPr id="41" name="Straight Connector 40">
              <a:extLst>
                <a:ext uri="{FF2B5EF4-FFF2-40B4-BE49-F238E27FC236}">
                  <a16:creationId xmlns:a16="http://schemas.microsoft.com/office/drawing/2014/main" id="{28720CC6-8504-4A4E-AC78-D337D1F8CCD9}"/>
                </a:ext>
              </a:extLst>
            </p:cNvPr>
            <p:cNvCxnSpPr>
              <a:cxnSpLocks/>
            </p:cNvCxnSpPr>
            <p:nvPr/>
          </p:nvCxnSpPr>
          <p:spPr>
            <a:xfrm>
              <a:off x="791091" y="2500808"/>
              <a:ext cx="84852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CB8AFCAA-9166-4C8A-B866-C56496B0591A}"/>
                </a:ext>
              </a:extLst>
            </p:cNvPr>
            <p:cNvSpPr/>
            <p:nvPr/>
          </p:nvSpPr>
          <p:spPr>
            <a:xfrm>
              <a:off x="1006000" y="2519927"/>
              <a:ext cx="418704" cy="369332"/>
            </a:xfrm>
            <a:prstGeom prst="rect">
              <a:avLst/>
            </a:prstGeom>
          </p:spPr>
          <p:txBody>
            <a:bodyPr wrap="none">
              <a:spAutoFit/>
            </a:bodyPr>
            <a:lstStyle/>
            <a:p>
              <a:r>
                <a:rPr lang="en-IN" b="1">
                  <a:solidFill>
                    <a:srgbClr val="FF0000"/>
                  </a:solidFill>
                </a:rPr>
                <a:t>12</a:t>
              </a:r>
              <a:endParaRPr lang="en-IN"/>
            </a:p>
          </p:txBody>
        </p:sp>
      </p:grpSp>
    </p:spTree>
    <p:extLst>
      <p:ext uri="{BB962C8B-B14F-4D97-AF65-F5344CB8AC3E}">
        <p14:creationId xmlns:p14="http://schemas.microsoft.com/office/powerpoint/2010/main" val="751072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C9D86E-2B57-481B-A2F2-D0BFCCE89597}"/>
              </a:ext>
            </a:extLst>
          </p:cNvPr>
          <p:cNvSpPr/>
          <p:nvPr/>
        </p:nvSpPr>
        <p:spPr>
          <a:xfrm>
            <a:off x="25895" y="8983"/>
            <a:ext cx="11275162" cy="584775"/>
          </a:xfrm>
          <a:prstGeom prst="rect">
            <a:avLst/>
          </a:prstGeom>
        </p:spPr>
        <p:txBody>
          <a:bodyPr wrap="square">
            <a:spAutoFit/>
          </a:bodyPr>
          <a:lstStyle/>
          <a:p>
            <a:r>
              <a:rPr lang="en-IN" sz="3200" b="1">
                <a:solidFill>
                  <a:schemeClr val="tx1">
                    <a:lumMod val="95000"/>
                    <a:lumOff val="5000"/>
                  </a:schemeClr>
                </a:solidFill>
              </a:rPr>
              <a:t>Step 2  :   Calculate the time (T) required to produce clock pulse  </a:t>
            </a:r>
          </a:p>
        </p:txBody>
      </p:sp>
      <p:sp>
        <p:nvSpPr>
          <p:cNvPr id="7" name="Rectangle 6">
            <a:extLst>
              <a:ext uri="{FF2B5EF4-FFF2-40B4-BE49-F238E27FC236}">
                <a16:creationId xmlns:a16="http://schemas.microsoft.com/office/drawing/2014/main" id="{37DFF2E7-0BDD-4BD7-B202-21727A3C508B}"/>
              </a:ext>
            </a:extLst>
          </p:cNvPr>
          <p:cNvSpPr/>
          <p:nvPr/>
        </p:nvSpPr>
        <p:spPr>
          <a:xfrm>
            <a:off x="3933443" y="745676"/>
            <a:ext cx="11495877" cy="830997"/>
          </a:xfrm>
          <a:prstGeom prst="rect">
            <a:avLst/>
          </a:prstGeom>
        </p:spPr>
        <p:txBody>
          <a:bodyPr wrap="square">
            <a:spAutoFit/>
          </a:bodyPr>
          <a:lstStyle/>
          <a:p>
            <a:endParaRPr lang="en-IN" sz="2400" b="1">
              <a:solidFill>
                <a:srgbClr val="FF0000"/>
              </a:solidFill>
            </a:endParaRPr>
          </a:p>
          <a:p>
            <a:r>
              <a:rPr lang="en-IN" sz="2400" b="1"/>
              <a:t>Convert into microseconds by multiplying with 1000</a:t>
            </a:r>
          </a:p>
        </p:txBody>
      </p:sp>
      <p:grpSp>
        <p:nvGrpSpPr>
          <p:cNvPr id="10" name="Group 9">
            <a:extLst>
              <a:ext uri="{FF2B5EF4-FFF2-40B4-BE49-F238E27FC236}">
                <a16:creationId xmlns:a16="http://schemas.microsoft.com/office/drawing/2014/main" id="{35F73A34-99F8-464B-A525-45594823FE15}"/>
              </a:ext>
            </a:extLst>
          </p:cNvPr>
          <p:cNvGrpSpPr/>
          <p:nvPr/>
        </p:nvGrpSpPr>
        <p:grpSpPr>
          <a:xfrm>
            <a:off x="243871" y="883048"/>
            <a:ext cx="3995021" cy="1345145"/>
            <a:chOff x="170301" y="904068"/>
            <a:chExt cx="3995021" cy="1345145"/>
          </a:xfrm>
        </p:grpSpPr>
        <p:sp>
          <p:nvSpPr>
            <p:cNvPr id="13" name="Rectangle 12">
              <a:extLst>
                <a:ext uri="{FF2B5EF4-FFF2-40B4-BE49-F238E27FC236}">
                  <a16:creationId xmlns:a16="http://schemas.microsoft.com/office/drawing/2014/main" id="{0631F31D-473F-4A08-AE17-5D9127FCB35B}"/>
                </a:ext>
              </a:extLst>
            </p:cNvPr>
            <p:cNvSpPr/>
            <p:nvPr/>
          </p:nvSpPr>
          <p:spPr>
            <a:xfrm>
              <a:off x="2362136" y="1646870"/>
              <a:ext cx="728787" cy="523220"/>
            </a:xfrm>
            <a:prstGeom prst="rect">
              <a:avLst/>
            </a:prstGeom>
          </p:spPr>
          <p:txBody>
            <a:bodyPr wrap="square">
              <a:spAutoFit/>
            </a:bodyPr>
            <a:lstStyle/>
            <a:p>
              <a:r>
                <a:rPr lang="en-IN" sz="2800" b="1" err="1">
                  <a:solidFill>
                    <a:srgbClr val="FF0000"/>
                  </a:solidFill>
                  <a:effectLst>
                    <a:outerShdw blurRad="38100" dist="38100" dir="2700000" algn="tl">
                      <a:srgbClr val="000000">
                        <a:alpha val="43137"/>
                      </a:srgbClr>
                    </a:outerShdw>
                  </a:effectLst>
                </a:rPr>
                <a:t>Tf</a:t>
              </a:r>
              <a:endParaRPr lang="en-IN" sz="2800"/>
            </a:p>
          </p:txBody>
        </p:sp>
        <p:sp>
          <p:nvSpPr>
            <p:cNvPr id="6" name="Rectangle 5">
              <a:extLst>
                <a:ext uri="{FF2B5EF4-FFF2-40B4-BE49-F238E27FC236}">
                  <a16:creationId xmlns:a16="http://schemas.microsoft.com/office/drawing/2014/main" id="{2A369D2C-F517-41C3-AF6D-DFBDA9A2A8E9}"/>
                </a:ext>
              </a:extLst>
            </p:cNvPr>
            <p:cNvSpPr/>
            <p:nvPr/>
          </p:nvSpPr>
          <p:spPr>
            <a:xfrm>
              <a:off x="247003" y="978430"/>
              <a:ext cx="3918319" cy="523220"/>
            </a:xfrm>
            <a:prstGeom prst="rect">
              <a:avLst/>
            </a:prstGeom>
          </p:spPr>
          <p:txBody>
            <a:bodyPr wrap="square">
              <a:spAutoFit/>
            </a:bodyPr>
            <a:lstStyle/>
            <a:p>
              <a:r>
                <a:rPr lang="en-IN" sz="2800" b="1">
                  <a:solidFill>
                    <a:srgbClr val="FF0000"/>
                  </a:solidFill>
                  <a:effectLst>
                    <a:outerShdw blurRad="38100" dist="38100" dir="2700000" algn="tl">
                      <a:srgbClr val="000000">
                        <a:alpha val="43137"/>
                      </a:srgbClr>
                    </a:outerShdw>
                  </a:effectLst>
                </a:rPr>
                <a:t>T (Time) =         1</a:t>
              </a:r>
            </a:p>
          </p:txBody>
        </p:sp>
        <p:cxnSp>
          <p:nvCxnSpPr>
            <p:cNvPr id="11" name="Straight Connector 10">
              <a:extLst>
                <a:ext uri="{FF2B5EF4-FFF2-40B4-BE49-F238E27FC236}">
                  <a16:creationId xmlns:a16="http://schemas.microsoft.com/office/drawing/2014/main" id="{D7426E51-83D4-40C9-BEE0-83A37AE80A4F}"/>
                </a:ext>
              </a:extLst>
            </p:cNvPr>
            <p:cNvCxnSpPr>
              <a:cxnSpLocks/>
            </p:cNvCxnSpPr>
            <p:nvPr/>
          </p:nvCxnSpPr>
          <p:spPr>
            <a:xfrm>
              <a:off x="2314408" y="1588505"/>
              <a:ext cx="62798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27A0F74-0996-474B-825F-AB8E67F3B67F}"/>
                </a:ext>
              </a:extLst>
            </p:cNvPr>
            <p:cNvSpPr/>
            <p:nvPr/>
          </p:nvSpPr>
          <p:spPr>
            <a:xfrm>
              <a:off x="170301" y="904068"/>
              <a:ext cx="3413727" cy="134514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0" name="Rectangle 19">
            <a:extLst>
              <a:ext uri="{FF2B5EF4-FFF2-40B4-BE49-F238E27FC236}">
                <a16:creationId xmlns:a16="http://schemas.microsoft.com/office/drawing/2014/main" id="{BC1DD2DB-A028-48B7-AE2B-75BBCD80D550}"/>
              </a:ext>
            </a:extLst>
          </p:cNvPr>
          <p:cNvSpPr/>
          <p:nvPr/>
        </p:nvSpPr>
        <p:spPr>
          <a:xfrm>
            <a:off x="31259" y="2587574"/>
            <a:ext cx="5202897" cy="461665"/>
          </a:xfrm>
          <a:prstGeom prst="rect">
            <a:avLst/>
          </a:prstGeom>
        </p:spPr>
        <p:txBody>
          <a:bodyPr wrap="square">
            <a:spAutoFit/>
          </a:bodyPr>
          <a:lstStyle/>
          <a:p>
            <a:r>
              <a:rPr lang="en-IN" sz="2400" b="1"/>
              <a:t>1.  </a:t>
            </a:r>
            <a:r>
              <a:rPr lang="en-IN" sz="2400" b="1">
                <a:solidFill>
                  <a:srgbClr val="FF0000"/>
                </a:solidFill>
              </a:rPr>
              <a:t>XTAL </a:t>
            </a:r>
            <a:r>
              <a:rPr lang="en-IN" sz="2400" b="1"/>
              <a:t> = </a:t>
            </a:r>
            <a:r>
              <a:rPr lang="en-IN" sz="2400" b="1" u="sng"/>
              <a:t>12 MHz </a:t>
            </a:r>
            <a:r>
              <a:rPr lang="en-IN" sz="2400" b="1"/>
              <a:t>then </a:t>
            </a:r>
            <a:r>
              <a:rPr lang="en-IN" sz="2400" b="1" err="1">
                <a:solidFill>
                  <a:srgbClr val="FF0000"/>
                </a:solidFill>
              </a:rPr>
              <a:t>Tf</a:t>
            </a:r>
            <a:r>
              <a:rPr lang="en-IN" sz="2400" b="1"/>
              <a:t> = </a:t>
            </a:r>
            <a:r>
              <a:rPr lang="en-IN" sz="2400" b="1" u="sng"/>
              <a:t>1000 </a:t>
            </a:r>
            <a:r>
              <a:rPr lang="en-IN" sz="2400" b="1" u="sng" err="1"/>
              <a:t>KHz</a:t>
            </a:r>
            <a:r>
              <a:rPr lang="en-IN" sz="2400" b="1" u="sng"/>
              <a:t> </a:t>
            </a:r>
          </a:p>
        </p:txBody>
      </p:sp>
      <p:grpSp>
        <p:nvGrpSpPr>
          <p:cNvPr id="22" name="Group 21">
            <a:extLst>
              <a:ext uri="{FF2B5EF4-FFF2-40B4-BE49-F238E27FC236}">
                <a16:creationId xmlns:a16="http://schemas.microsoft.com/office/drawing/2014/main" id="{886DAEB8-BBFD-494A-ADB8-4BF1C150F119}"/>
              </a:ext>
            </a:extLst>
          </p:cNvPr>
          <p:cNvGrpSpPr/>
          <p:nvPr/>
        </p:nvGrpSpPr>
        <p:grpSpPr>
          <a:xfrm>
            <a:off x="122093" y="3117815"/>
            <a:ext cx="11275162" cy="867670"/>
            <a:chOff x="-25056" y="3002195"/>
            <a:chExt cx="11275162" cy="867670"/>
          </a:xfrm>
        </p:grpSpPr>
        <p:sp>
          <p:nvSpPr>
            <p:cNvPr id="23" name="Rectangle 22">
              <a:extLst>
                <a:ext uri="{FF2B5EF4-FFF2-40B4-BE49-F238E27FC236}">
                  <a16:creationId xmlns:a16="http://schemas.microsoft.com/office/drawing/2014/main" id="{40630967-FA3B-42E2-8EF7-40F9CA72EE84}"/>
                </a:ext>
              </a:extLst>
            </p:cNvPr>
            <p:cNvSpPr/>
            <p:nvPr/>
          </p:nvSpPr>
          <p:spPr>
            <a:xfrm>
              <a:off x="-25056" y="3002195"/>
              <a:ext cx="11275162" cy="461665"/>
            </a:xfrm>
            <a:prstGeom prst="rect">
              <a:avLst/>
            </a:prstGeom>
          </p:spPr>
          <p:txBody>
            <a:bodyPr wrap="square">
              <a:spAutoFit/>
            </a:bodyPr>
            <a:lstStyle/>
            <a:p>
              <a:r>
                <a:rPr lang="en-IN" sz="2400" b="1">
                  <a:solidFill>
                    <a:srgbClr val="FF0000"/>
                  </a:solidFill>
                </a:rPr>
                <a:t>T  =       1           =   0.001 </a:t>
              </a:r>
              <a:r>
                <a:rPr lang="en-IN" sz="2400" b="1" err="1">
                  <a:solidFill>
                    <a:srgbClr val="FF0000"/>
                  </a:solidFill>
                </a:rPr>
                <a:t>KHz</a:t>
              </a:r>
              <a:r>
                <a:rPr lang="en-IN" sz="2400" b="1">
                  <a:solidFill>
                    <a:srgbClr val="FF0000"/>
                  </a:solidFill>
                </a:rPr>
                <a:t>  = 0.001 x 1000   = 1 micro sec</a:t>
              </a:r>
            </a:p>
          </p:txBody>
        </p:sp>
        <p:cxnSp>
          <p:nvCxnSpPr>
            <p:cNvPr id="24" name="Straight Connector 23">
              <a:extLst>
                <a:ext uri="{FF2B5EF4-FFF2-40B4-BE49-F238E27FC236}">
                  <a16:creationId xmlns:a16="http://schemas.microsoft.com/office/drawing/2014/main" id="{CA92F354-ED4D-4A38-A071-A0FA5EDE9D22}"/>
                </a:ext>
              </a:extLst>
            </p:cNvPr>
            <p:cNvCxnSpPr>
              <a:cxnSpLocks/>
            </p:cNvCxnSpPr>
            <p:nvPr/>
          </p:nvCxnSpPr>
          <p:spPr>
            <a:xfrm>
              <a:off x="633430" y="3408200"/>
              <a:ext cx="84852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42D323B8-0213-4C98-9CCA-C3357492AF4C}"/>
                </a:ext>
              </a:extLst>
            </p:cNvPr>
            <p:cNvSpPr/>
            <p:nvPr/>
          </p:nvSpPr>
          <p:spPr>
            <a:xfrm>
              <a:off x="402337" y="3408200"/>
              <a:ext cx="1428596" cy="461665"/>
            </a:xfrm>
            <a:prstGeom prst="rect">
              <a:avLst/>
            </a:prstGeom>
          </p:spPr>
          <p:txBody>
            <a:bodyPr wrap="none">
              <a:spAutoFit/>
            </a:bodyPr>
            <a:lstStyle/>
            <a:p>
              <a:r>
                <a:rPr lang="en-IN" sz="2400" b="1">
                  <a:solidFill>
                    <a:srgbClr val="FF0000"/>
                  </a:solidFill>
                </a:rPr>
                <a:t>1000 </a:t>
              </a:r>
              <a:r>
                <a:rPr lang="en-IN" sz="2400" b="1" err="1">
                  <a:solidFill>
                    <a:srgbClr val="FF0000"/>
                  </a:solidFill>
                </a:rPr>
                <a:t>KHz</a:t>
              </a:r>
              <a:r>
                <a:rPr lang="en-IN" sz="2400" b="1">
                  <a:solidFill>
                    <a:srgbClr val="FF0000"/>
                  </a:solidFill>
                </a:rPr>
                <a:t> </a:t>
              </a:r>
              <a:endParaRPr lang="en-IN" sz="2400"/>
            </a:p>
          </p:txBody>
        </p:sp>
      </p:grpSp>
      <p:sp>
        <p:nvSpPr>
          <p:cNvPr id="26" name="Rectangle 25">
            <a:extLst>
              <a:ext uri="{FF2B5EF4-FFF2-40B4-BE49-F238E27FC236}">
                <a16:creationId xmlns:a16="http://schemas.microsoft.com/office/drawing/2014/main" id="{441D2CEF-FA29-49F2-A248-D80E190AFC4D}"/>
              </a:ext>
            </a:extLst>
          </p:cNvPr>
          <p:cNvSpPr/>
          <p:nvPr/>
        </p:nvSpPr>
        <p:spPr>
          <a:xfrm>
            <a:off x="122093" y="4060140"/>
            <a:ext cx="5973907" cy="461665"/>
          </a:xfrm>
          <a:prstGeom prst="rect">
            <a:avLst/>
          </a:prstGeom>
        </p:spPr>
        <p:txBody>
          <a:bodyPr wrap="square">
            <a:spAutoFit/>
          </a:bodyPr>
          <a:lstStyle/>
          <a:p>
            <a:r>
              <a:rPr lang="en-IN" sz="2400" b="1"/>
              <a:t>2.  </a:t>
            </a:r>
            <a:r>
              <a:rPr lang="en-IN" sz="2400" b="1">
                <a:solidFill>
                  <a:srgbClr val="FF0000"/>
                </a:solidFill>
              </a:rPr>
              <a:t>XTAL </a:t>
            </a:r>
            <a:r>
              <a:rPr lang="en-IN" sz="2400" b="1"/>
              <a:t> = </a:t>
            </a:r>
            <a:r>
              <a:rPr lang="en-IN" sz="2400" b="1" u="sng"/>
              <a:t>11.0592 MHz </a:t>
            </a:r>
            <a:r>
              <a:rPr lang="en-IN" sz="2400" b="1"/>
              <a:t>then </a:t>
            </a:r>
            <a:r>
              <a:rPr lang="en-IN" sz="2400" b="1" err="1">
                <a:solidFill>
                  <a:srgbClr val="FF0000"/>
                </a:solidFill>
              </a:rPr>
              <a:t>Tf</a:t>
            </a:r>
            <a:r>
              <a:rPr lang="en-IN" sz="2400" b="1"/>
              <a:t> = </a:t>
            </a:r>
            <a:r>
              <a:rPr lang="en-IN" sz="2400" b="1" u="sng"/>
              <a:t>921.6 </a:t>
            </a:r>
            <a:r>
              <a:rPr lang="en-IN" sz="2400" b="1" u="sng" err="1"/>
              <a:t>KHz</a:t>
            </a:r>
            <a:r>
              <a:rPr lang="en-IN" sz="2400" b="1" u="sng"/>
              <a:t> </a:t>
            </a:r>
          </a:p>
        </p:txBody>
      </p:sp>
      <p:grpSp>
        <p:nvGrpSpPr>
          <p:cNvPr id="27" name="Group 26">
            <a:extLst>
              <a:ext uri="{FF2B5EF4-FFF2-40B4-BE49-F238E27FC236}">
                <a16:creationId xmlns:a16="http://schemas.microsoft.com/office/drawing/2014/main" id="{BC58C7D0-4695-42EB-A9C1-7ACFCE6619BD}"/>
              </a:ext>
            </a:extLst>
          </p:cNvPr>
          <p:cNvGrpSpPr/>
          <p:nvPr/>
        </p:nvGrpSpPr>
        <p:grpSpPr>
          <a:xfrm>
            <a:off x="212927" y="4590381"/>
            <a:ext cx="11275162" cy="867670"/>
            <a:chOff x="-25056" y="3002195"/>
            <a:chExt cx="11275162" cy="867670"/>
          </a:xfrm>
        </p:grpSpPr>
        <p:sp>
          <p:nvSpPr>
            <p:cNvPr id="28" name="Rectangle 27">
              <a:extLst>
                <a:ext uri="{FF2B5EF4-FFF2-40B4-BE49-F238E27FC236}">
                  <a16:creationId xmlns:a16="http://schemas.microsoft.com/office/drawing/2014/main" id="{2E978FA9-8490-49AD-8654-80127E256C7E}"/>
                </a:ext>
              </a:extLst>
            </p:cNvPr>
            <p:cNvSpPr/>
            <p:nvPr/>
          </p:nvSpPr>
          <p:spPr>
            <a:xfrm>
              <a:off x="-25056" y="3002195"/>
              <a:ext cx="11275162" cy="461665"/>
            </a:xfrm>
            <a:prstGeom prst="rect">
              <a:avLst/>
            </a:prstGeom>
          </p:spPr>
          <p:txBody>
            <a:bodyPr wrap="square">
              <a:spAutoFit/>
            </a:bodyPr>
            <a:lstStyle/>
            <a:p>
              <a:r>
                <a:rPr lang="en-IN" sz="2400" b="1">
                  <a:solidFill>
                    <a:srgbClr val="FF0000"/>
                  </a:solidFill>
                </a:rPr>
                <a:t>T  =       1           =   0.001085 </a:t>
              </a:r>
              <a:r>
                <a:rPr lang="en-IN" sz="2400" b="1" err="1">
                  <a:solidFill>
                    <a:srgbClr val="FF0000"/>
                  </a:solidFill>
                </a:rPr>
                <a:t>KHz</a:t>
              </a:r>
              <a:r>
                <a:rPr lang="en-IN" sz="2400" b="1">
                  <a:solidFill>
                    <a:srgbClr val="FF0000"/>
                  </a:solidFill>
                </a:rPr>
                <a:t>  = 0.001085 x 1000   = 1.085 micro sec</a:t>
              </a:r>
            </a:p>
          </p:txBody>
        </p:sp>
        <p:cxnSp>
          <p:nvCxnSpPr>
            <p:cNvPr id="29" name="Straight Connector 28">
              <a:extLst>
                <a:ext uri="{FF2B5EF4-FFF2-40B4-BE49-F238E27FC236}">
                  <a16:creationId xmlns:a16="http://schemas.microsoft.com/office/drawing/2014/main" id="{322403A9-6CF7-4AA8-8E08-438D5E50A724}"/>
                </a:ext>
              </a:extLst>
            </p:cNvPr>
            <p:cNvCxnSpPr>
              <a:cxnSpLocks/>
            </p:cNvCxnSpPr>
            <p:nvPr/>
          </p:nvCxnSpPr>
          <p:spPr>
            <a:xfrm>
              <a:off x="633430" y="3408200"/>
              <a:ext cx="84852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D9B0BC3-FD8A-4DA0-B97E-1A9294A4BD58}"/>
                </a:ext>
              </a:extLst>
            </p:cNvPr>
            <p:cNvSpPr/>
            <p:nvPr/>
          </p:nvSpPr>
          <p:spPr>
            <a:xfrm>
              <a:off x="402337" y="3408200"/>
              <a:ext cx="1648208" cy="461665"/>
            </a:xfrm>
            <a:prstGeom prst="rect">
              <a:avLst/>
            </a:prstGeom>
          </p:spPr>
          <p:txBody>
            <a:bodyPr wrap="none">
              <a:spAutoFit/>
            </a:bodyPr>
            <a:lstStyle/>
            <a:p>
              <a:r>
                <a:rPr lang="en-IN" sz="2400" b="1">
                  <a:solidFill>
                    <a:srgbClr val="FF0000"/>
                  </a:solidFill>
                </a:rPr>
                <a:t>  921.6 </a:t>
              </a:r>
              <a:r>
                <a:rPr lang="en-IN" sz="2400" b="1" err="1">
                  <a:solidFill>
                    <a:srgbClr val="FF0000"/>
                  </a:solidFill>
                </a:rPr>
                <a:t>KHz</a:t>
              </a:r>
              <a:r>
                <a:rPr lang="en-IN" sz="2400" b="1">
                  <a:solidFill>
                    <a:srgbClr val="FF0000"/>
                  </a:solidFill>
                </a:rPr>
                <a:t> </a:t>
              </a:r>
              <a:endParaRPr lang="en-IN" sz="2400"/>
            </a:p>
          </p:txBody>
        </p:sp>
      </p:grpSp>
      <p:sp>
        <p:nvSpPr>
          <p:cNvPr id="31" name="Rectangle 30">
            <a:extLst>
              <a:ext uri="{FF2B5EF4-FFF2-40B4-BE49-F238E27FC236}">
                <a16:creationId xmlns:a16="http://schemas.microsoft.com/office/drawing/2014/main" id="{E1EECC21-EE89-4F14-A7D2-19D57652BCCC}"/>
              </a:ext>
            </a:extLst>
          </p:cNvPr>
          <p:cNvSpPr/>
          <p:nvPr/>
        </p:nvSpPr>
        <p:spPr>
          <a:xfrm>
            <a:off x="122093" y="5460089"/>
            <a:ext cx="5574514" cy="461665"/>
          </a:xfrm>
          <a:prstGeom prst="rect">
            <a:avLst/>
          </a:prstGeom>
        </p:spPr>
        <p:txBody>
          <a:bodyPr wrap="square">
            <a:spAutoFit/>
          </a:bodyPr>
          <a:lstStyle/>
          <a:p>
            <a:r>
              <a:rPr lang="en-IN" sz="2400" b="1"/>
              <a:t>3.  </a:t>
            </a:r>
            <a:r>
              <a:rPr lang="en-IN" sz="2400" b="1">
                <a:solidFill>
                  <a:srgbClr val="FF0000"/>
                </a:solidFill>
              </a:rPr>
              <a:t>XTAL </a:t>
            </a:r>
            <a:r>
              <a:rPr lang="en-IN" sz="2400" b="1"/>
              <a:t> = </a:t>
            </a:r>
            <a:r>
              <a:rPr lang="en-IN" sz="2400" b="1" u="sng"/>
              <a:t>22 MHz </a:t>
            </a:r>
            <a:r>
              <a:rPr lang="en-IN" sz="2400" b="1"/>
              <a:t>then </a:t>
            </a:r>
            <a:r>
              <a:rPr lang="en-IN" sz="2400" b="1" err="1">
                <a:solidFill>
                  <a:srgbClr val="FF0000"/>
                </a:solidFill>
              </a:rPr>
              <a:t>Tf</a:t>
            </a:r>
            <a:r>
              <a:rPr lang="en-IN" sz="2400" b="1"/>
              <a:t> = </a:t>
            </a:r>
            <a:r>
              <a:rPr lang="en-IN" sz="2400" b="1" u="sng"/>
              <a:t>1833.33 </a:t>
            </a:r>
            <a:r>
              <a:rPr lang="en-IN" sz="2400" b="1" u="sng" err="1"/>
              <a:t>KHz</a:t>
            </a:r>
            <a:r>
              <a:rPr lang="en-IN" sz="2400" b="1" u="sng"/>
              <a:t> </a:t>
            </a:r>
          </a:p>
        </p:txBody>
      </p:sp>
      <p:grpSp>
        <p:nvGrpSpPr>
          <p:cNvPr id="32" name="Group 31">
            <a:extLst>
              <a:ext uri="{FF2B5EF4-FFF2-40B4-BE49-F238E27FC236}">
                <a16:creationId xmlns:a16="http://schemas.microsoft.com/office/drawing/2014/main" id="{8EC0CDF8-89F2-4885-AC60-BD5D0DDFD776}"/>
              </a:ext>
            </a:extLst>
          </p:cNvPr>
          <p:cNvGrpSpPr/>
          <p:nvPr/>
        </p:nvGrpSpPr>
        <p:grpSpPr>
          <a:xfrm>
            <a:off x="212927" y="5990330"/>
            <a:ext cx="11275162" cy="867670"/>
            <a:chOff x="-25056" y="3002195"/>
            <a:chExt cx="11275162" cy="867670"/>
          </a:xfrm>
        </p:grpSpPr>
        <p:sp>
          <p:nvSpPr>
            <p:cNvPr id="33" name="Rectangle 32">
              <a:extLst>
                <a:ext uri="{FF2B5EF4-FFF2-40B4-BE49-F238E27FC236}">
                  <a16:creationId xmlns:a16="http://schemas.microsoft.com/office/drawing/2014/main" id="{0840A912-5559-4DD7-816A-D349FFB07B24}"/>
                </a:ext>
              </a:extLst>
            </p:cNvPr>
            <p:cNvSpPr/>
            <p:nvPr/>
          </p:nvSpPr>
          <p:spPr>
            <a:xfrm>
              <a:off x="-25056" y="3002195"/>
              <a:ext cx="11275162" cy="461665"/>
            </a:xfrm>
            <a:prstGeom prst="rect">
              <a:avLst/>
            </a:prstGeom>
          </p:spPr>
          <p:txBody>
            <a:bodyPr wrap="square">
              <a:spAutoFit/>
            </a:bodyPr>
            <a:lstStyle/>
            <a:p>
              <a:r>
                <a:rPr lang="en-IN" sz="2400" b="1">
                  <a:solidFill>
                    <a:srgbClr val="FF0000"/>
                  </a:solidFill>
                </a:rPr>
                <a:t>T  =       1           =   0.0005454 </a:t>
              </a:r>
              <a:r>
                <a:rPr lang="en-IN" sz="2400" b="1" err="1">
                  <a:solidFill>
                    <a:srgbClr val="FF0000"/>
                  </a:solidFill>
                </a:rPr>
                <a:t>KHz</a:t>
              </a:r>
              <a:r>
                <a:rPr lang="en-IN" sz="2400" b="1">
                  <a:solidFill>
                    <a:srgbClr val="FF0000"/>
                  </a:solidFill>
                </a:rPr>
                <a:t>  = 0.0005454 x 1000   = 0.545 micro sec</a:t>
              </a:r>
            </a:p>
          </p:txBody>
        </p:sp>
        <p:cxnSp>
          <p:nvCxnSpPr>
            <p:cNvPr id="34" name="Straight Connector 33">
              <a:extLst>
                <a:ext uri="{FF2B5EF4-FFF2-40B4-BE49-F238E27FC236}">
                  <a16:creationId xmlns:a16="http://schemas.microsoft.com/office/drawing/2014/main" id="{8C89102C-83EF-4E73-BF15-34ED4226ED7D}"/>
                </a:ext>
              </a:extLst>
            </p:cNvPr>
            <p:cNvCxnSpPr>
              <a:cxnSpLocks/>
            </p:cNvCxnSpPr>
            <p:nvPr/>
          </p:nvCxnSpPr>
          <p:spPr>
            <a:xfrm>
              <a:off x="633430" y="3408200"/>
              <a:ext cx="84852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601FF110-A81F-4C65-88E4-BE830A3496FA}"/>
                </a:ext>
              </a:extLst>
            </p:cNvPr>
            <p:cNvSpPr/>
            <p:nvPr/>
          </p:nvSpPr>
          <p:spPr>
            <a:xfrm>
              <a:off x="402337" y="3408200"/>
              <a:ext cx="1821332" cy="461665"/>
            </a:xfrm>
            <a:prstGeom prst="rect">
              <a:avLst/>
            </a:prstGeom>
          </p:spPr>
          <p:txBody>
            <a:bodyPr wrap="none">
              <a:spAutoFit/>
            </a:bodyPr>
            <a:lstStyle/>
            <a:p>
              <a:r>
                <a:rPr lang="en-IN" sz="2400" b="1">
                  <a:solidFill>
                    <a:srgbClr val="FF0000"/>
                  </a:solidFill>
                </a:rPr>
                <a:t>1833.33 </a:t>
              </a:r>
              <a:r>
                <a:rPr lang="en-IN" sz="2400" b="1" err="1">
                  <a:solidFill>
                    <a:srgbClr val="FF0000"/>
                  </a:solidFill>
                </a:rPr>
                <a:t>KHz</a:t>
              </a:r>
              <a:r>
                <a:rPr lang="en-IN" sz="2400" b="1">
                  <a:solidFill>
                    <a:srgbClr val="FF0000"/>
                  </a:solidFill>
                </a:rPr>
                <a:t> </a:t>
              </a:r>
              <a:endParaRPr lang="en-IN" sz="2400"/>
            </a:p>
          </p:txBody>
        </p:sp>
      </p:grpSp>
      <p:cxnSp>
        <p:nvCxnSpPr>
          <p:cNvPr id="36" name="Straight Connector 35">
            <a:extLst>
              <a:ext uri="{FF2B5EF4-FFF2-40B4-BE49-F238E27FC236}">
                <a16:creationId xmlns:a16="http://schemas.microsoft.com/office/drawing/2014/main" id="{5049D2F4-AFE1-4274-82FE-7B3DE4720B7D}"/>
              </a:ext>
            </a:extLst>
          </p:cNvPr>
          <p:cNvCxnSpPr/>
          <p:nvPr/>
        </p:nvCxnSpPr>
        <p:spPr>
          <a:xfrm>
            <a:off x="0" y="3985485"/>
            <a:ext cx="11397255"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E0E266E-EC9D-4F55-8EB1-084796840E11}"/>
              </a:ext>
            </a:extLst>
          </p:cNvPr>
          <p:cNvCxnSpPr/>
          <p:nvPr/>
        </p:nvCxnSpPr>
        <p:spPr>
          <a:xfrm>
            <a:off x="0" y="5458051"/>
            <a:ext cx="11397255"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DE0D022-C6DA-4DB4-B675-1C3DD3521219}"/>
              </a:ext>
            </a:extLst>
          </p:cNvPr>
          <p:cNvCxnSpPr/>
          <p:nvPr/>
        </p:nvCxnSpPr>
        <p:spPr>
          <a:xfrm>
            <a:off x="25895" y="2424699"/>
            <a:ext cx="11397255"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0844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0" grpId="0"/>
      <p:bldP spid="26" grpId="0"/>
      <p:bldP spid="3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C9D86E-2B57-481B-A2F2-D0BFCCE89597}"/>
              </a:ext>
            </a:extLst>
          </p:cNvPr>
          <p:cNvSpPr/>
          <p:nvPr/>
        </p:nvSpPr>
        <p:spPr>
          <a:xfrm>
            <a:off x="25895" y="8983"/>
            <a:ext cx="10547511" cy="584775"/>
          </a:xfrm>
          <a:prstGeom prst="rect">
            <a:avLst/>
          </a:prstGeom>
        </p:spPr>
        <p:txBody>
          <a:bodyPr wrap="square">
            <a:spAutoFit/>
          </a:bodyPr>
          <a:lstStyle/>
          <a:p>
            <a:r>
              <a:rPr lang="en-IN" sz="3200" b="1">
                <a:solidFill>
                  <a:schemeClr val="tx1">
                    <a:lumMod val="95000"/>
                    <a:lumOff val="5000"/>
                  </a:schemeClr>
                </a:solidFill>
              </a:rPr>
              <a:t>Step 3  :   Find out count or delay     (any one is given) </a:t>
            </a:r>
          </a:p>
        </p:txBody>
      </p:sp>
      <p:sp>
        <p:nvSpPr>
          <p:cNvPr id="7" name="Rectangle 6">
            <a:extLst>
              <a:ext uri="{FF2B5EF4-FFF2-40B4-BE49-F238E27FC236}">
                <a16:creationId xmlns:a16="http://schemas.microsoft.com/office/drawing/2014/main" id="{37DFF2E7-0BDD-4BD7-B202-21727A3C508B}"/>
              </a:ext>
            </a:extLst>
          </p:cNvPr>
          <p:cNvSpPr/>
          <p:nvPr/>
        </p:nvSpPr>
        <p:spPr>
          <a:xfrm>
            <a:off x="6696326" y="2420071"/>
            <a:ext cx="5331053" cy="707886"/>
          </a:xfrm>
          <a:prstGeom prst="rect">
            <a:avLst/>
          </a:prstGeom>
        </p:spPr>
        <p:txBody>
          <a:bodyPr wrap="square">
            <a:spAutoFit/>
          </a:bodyPr>
          <a:lstStyle/>
          <a:p>
            <a:r>
              <a:rPr lang="en-IN" sz="2000" b="1"/>
              <a:t>Always convert delay from </a:t>
            </a:r>
            <a:r>
              <a:rPr lang="en-IN" sz="2000" b="1" err="1"/>
              <a:t>mili</a:t>
            </a:r>
            <a:r>
              <a:rPr lang="en-IN" sz="2000" b="1"/>
              <a:t> sec to micro seconds by multiplying with 1000</a:t>
            </a:r>
          </a:p>
        </p:txBody>
      </p:sp>
      <p:grpSp>
        <p:nvGrpSpPr>
          <p:cNvPr id="20" name="Group 19">
            <a:extLst>
              <a:ext uri="{FF2B5EF4-FFF2-40B4-BE49-F238E27FC236}">
                <a16:creationId xmlns:a16="http://schemas.microsoft.com/office/drawing/2014/main" id="{D5097A9F-0D10-4A5E-BF27-B45A0B4510F5}"/>
              </a:ext>
            </a:extLst>
          </p:cNvPr>
          <p:cNvGrpSpPr/>
          <p:nvPr/>
        </p:nvGrpSpPr>
        <p:grpSpPr>
          <a:xfrm>
            <a:off x="639042" y="2103015"/>
            <a:ext cx="5789068" cy="1345145"/>
            <a:chOff x="170300" y="904068"/>
            <a:chExt cx="5789068" cy="1345145"/>
          </a:xfrm>
        </p:grpSpPr>
        <p:sp>
          <p:nvSpPr>
            <p:cNvPr id="21" name="Rectangle 20">
              <a:extLst>
                <a:ext uri="{FF2B5EF4-FFF2-40B4-BE49-F238E27FC236}">
                  <a16:creationId xmlns:a16="http://schemas.microsoft.com/office/drawing/2014/main" id="{2C21D2B3-F340-4AF2-8AC0-4AE06D4F8869}"/>
                </a:ext>
              </a:extLst>
            </p:cNvPr>
            <p:cNvSpPr/>
            <p:nvPr/>
          </p:nvSpPr>
          <p:spPr>
            <a:xfrm>
              <a:off x="2102078" y="1575067"/>
              <a:ext cx="3584028" cy="523220"/>
            </a:xfrm>
            <a:prstGeom prst="rect">
              <a:avLst/>
            </a:prstGeom>
          </p:spPr>
          <p:txBody>
            <a:bodyPr wrap="square">
              <a:spAutoFit/>
            </a:bodyPr>
            <a:lstStyle/>
            <a:p>
              <a:r>
                <a:rPr lang="en-IN" sz="2800" b="1">
                  <a:solidFill>
                    <a:srgbClr val="FF0000"/>
                  </a:solidFill>
                  <a:effectLst>
                    <a:outerShdw blurRad="38100" dist="38100" dir="2700000" algn="tl">
                      <a:srgbClr val="000000">
                        <a:alpha val="43137"/>
                      </a:srgbClr>
                    </a:outerShdw>
                  </a:effectLst>
                </a:rPr>
                <a:t>Time (T)  in micro sec</a:t>
              </a:r>
              <a:endParaRPr lang="en-IN" sz="2800"/>
            </a:p>
          </p:txBody>
        </p:sp>
        <p:sp>
          <p:nvSpPr>
            <p:cNvPr id="22" name="Rectangle 21">
              <a:extLst>
                <a:ext uri="{FF2B5EF4-FFF2-40B4-BE49-F238E27FC236}">
                  <a16:creationId xmlns:a16="http://schemas.microsoft.com/office/drawing/2014/main" id="{CCB8E818-2332-4106-8088-B2AF13641EDE}"/>
                </a:ext>
              </a:extLst>
            </p:cNvPr>
            <p:cNvSpPr/>
            <p:nvPr/>
          </p:nvSpPr>
          <p:spPr>
            <a:xfrm>
              <a:off x="247003" y="978430"/>
              <a:ext cx="5712365" cy="523220"/>
            </a:xfrm>
            <a:prstGeom prst="rect">
              <a:avLst/>
            </a:prstGeom>
          </p:spPr>
          <p:txBody>
            <a:bodyPr wrap="square">
              <a:spAutoFit/>
            </a:bodyPr>
            <a:lstStyle/>
            <a:p>
              <a:r>
                <a:rPr lang="en-IN" sz="2800" b="1">
                  <a:solidFill>
                    <a:srgbClr val="FF0000"/>
                  </a:solidFill>
                  <a:effectLst>
                    <a:outerShdw blurRad="38100" dist="38100" dir="2700000" algn="tl">
                      <a:srgbClr val="000000">
                        <a:alpha val="43137"/>
                      </a:srgbClr>
                    </a:outerShdw>
                  </a:effectLst>
                </a:rPr>
                <a:t>Count    =    Given delay in (</a:t>
              </a:r>
              <a:r>
                <a:rPr lang="en-IN" sz="2800" b="1" err="1">
                  <a:solidFill>
                    <a:srgbClr val="FF0000"/>
                  </a:solidFill>
                  <a:effectLst>
                    <a:outerShdw blurRad="38100" dist="38100" dir="2700000" algn="tl">
                      <a:srgbClr val="000000">
                        <a:alpha val="43137"/>
                      </a:srgbClr>
                    </a:outerShdw>
                  </a:effectLst>
                </a:rPr>
                <a:t>mili</a:t>
              </a:r>
              <a:r>
                <a:rPr lang="en-IN" sz="2800" b="1">
                  <a:solidFill>
                    <a:srgbClr val="FF0000"/>
                  </a:solidFill>
                  <a:effectLst>
                    <a:outerShdw blurRad="38100" dist="38100" dir="2700000" algn="tl">
                      <a:srgbClr val="000000">
                        <a:alpha val="43137"/>
                      </a:srgbClr>
                    </a:outerShdw>
                  </a:effectLst>
                </a:rPr>
                <a:t> sec)</a:t>
              </a:r>
            </a:p>
          </p:txBody>
        </p:sp>
        <p:cxnSp>
          <p:nvCxnSpPr>
            <p:cNvPr id="23" name="Straight Connector 22">
              <a:extLst>
                <a:ext uri="{FF2B5EF4-FFF2-40B4-BE49-F238E27FC236}">
                  <a16:creationId xmlns:a16="http://schemas.microsoft.com/office/drawing/2014/main" id="{4DDCA425-8334-460B-BA97-08AEE1081C81}"/>
                </a:ext>
              </a:extLst>
            </p:cNvPr>
            <p:cNvCxnSpPr>
              <a:cxnSpLocks/>
            </p:cNvCxnSpPr>
            <p:nvPr/>
          </p:nvCxnSpPr>
          <p:spPr>
            <a:xfrm>
              <a:off x="1999103" y="1588505"/>
              <a:ext cx="347679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60431B35-4AE1-4286-950D-10DB913F15FF}"/>
                </a:ext>
              </a:extLst>
            </p:cNvPr>
            <p:cNvSpPr/>
            <p:nvPr/>
          </p:nvSpPr>
          <p:spPr>
            <a:xfrm>
              <a:off x="170300" y="904068"/>
              <a:ext cx="5712365" cy="134514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 </a:t>
              </a:r>
            </a:p>
          </p:txBody>
        </p:sp>
      </p:grpSp>
      <p:sp>
        <p:nvSpPr>
          <p:cNvPr id="3" name="Rectangle 2">
            <a:extLst>
              <a:ext uri="{FF2B5EF4-FFF2-40B4-BE49-F238E27FC236}">
                <a16:creationId xmlns:a16="http://schemas.microsoft.com/office/drawing/2014/main" id="{F56ABC5C-DD29-45E2-84BF-BB18CCDE9CB2}"/>
              </a:ext>
            </a:extLst>
          </p:cNvPr>
          <p:cNvSpPr/>
          <p:nvPr/>
        </p:nvSpPr>
        <p:spPr>
          <a:xfrm>
            <a:off x="25895" y="1262404"/>
            <a:ext cx="8115222" cy="584775"/>
          </a:xfrm>
          <a:prstGeom prst="rect">
            <a:avLst/>
          </a:prstGeom>
        </p:spPr>
        <p:txBody>
          <a:bodyPr wrap="square">
            <a:spAutoFit/>
          </a:bodyPr>
          <a:lstStyle/>
          <a:p>
            <a:r>
              <a:rPr lang="en-IN" sz="3200" b="1">
                <a:solidFill>
                  <a:srgbClr val="FF0000"/>
                </a:solidFill>
              </a:rPr>
              <a:t>a) </a:t>
            </a:r>
            <a:r>
              <a:rPr lang="en-IN" sz="3200" b="1"/>
              <a:t>If </a:t>
            </a:r>
            <a:r>
              <a:rPr lang="en-IN" sz="3200" b="1">
                <a:solidFill>
                  <a:srgbClr val="FF0000"/>
                </a:solidFill>
              </a:rPr>
              <a:t>delay</a:t>
            </a:r>
            <a:r>
              <a:rPr lang="en-IN" sz="3200" b="1"/>
              <a:t> is given then need to </a:t>
            </a:r>
            <a:r>
              <a:rPr lang="en-IN" sz="3200" b="1">
                <a:solidFill>
                  <a:srgbClr val="FF0000"/>
                </a:solidFill>
              </a:rPr>
              <a:t>calculate count</a:t>
            </a:r>
            <a:endParaRPr lang="en-IN" sz="3200">
              <a:solidFill>
                <a:srgbClr val="FF0000"/>
              </a:solidFill>
            </a:endParaRPr>
          </a:p>
        </p:txBody>
      </p:sp>
      <p:sp>
        <p:nvSpPr>
          <p:cNvPr id="25" name="Rectangle 24">
            <a:extLst>
              <a:ext uri="{FF2B5EF4-FFF2-40B4-BE49-F238E27FC236}">
                <a16:creationId xmlns:a16="http://schemas.microsoft.com/office/drawing/2014/main" id="{E25682E2-5EA9-4001-8A4F-A973F07F28C5}"/>
              </a:ext>
            </a:extLst>
          </p:cNvPr>
          <p:cNvSpPr/>
          <p:nvPr/>
        </p:nvSpPr>
        <p:spPr>
          <a:xfrm>
            <a:off x="25895" y="4230194"/>
            <a:ext cx="8633068" cy="584775"/>
          </a:xfrm>
          <a:prstGeom prst="rect">
            <a:avLst/>
          </a:prstGeom>
        </p:spPr>
        <p:txBody>
          <a:bodyPr wrap="square">
            <a:spAutoFit/>
          </a:bodyPr>
          <a:lstStyle/>
          <a:p>
            <a:r>
              <a:rPr lang="en-IN" sz="3200" b="1">
                <a:solidFill>
                  <a:srgbClr val="FF0000"/>
                </a:solidFill>
              </a:rPr>
              <a:t>b) </a:t>
            </a:r>
            <a:r>
              <a:rPr lang="en-IN" sz="3200" b="1"/>
              <a:t>If </a:t>
            </a:r>
            <a:r>
              <a:rPr lang="en-IN" sz="3200" b="1">
                <a:solidFill>
                  <a:srgbClr val="FF0000"/>
                </a:solidFill>
              </a:rPr>
              <a:t>count</a:t>
            </a:r>
            <a:r>
              <a:rPr lang="en-IN" sz="3200" b="1"/>
              <a:t> is given then need to </a:t>
            </a:r>
            <a:r>
              <a:rPr lang="en-IN" sz="3200" b="1">
                <a:solidFill>
                  <a:srgbClr val="FF0000"/>
                </a:solidFill>
              </a:rPr>
              <a:t>calculate delay</a:t>
            </a:r>
            <a:endParaRPr lang="en-IN" sz="3200">
              <a:solidFill>
                <a:srgbClr val="FF0000"/>
              </a:solidFill>
            </a:endParaRPr>
          </a:p>
        </p:txBody>
      </p:sp>
      <p:grpSp>
        <p:nvGrpSpPr>
          <p:cNvPr id="26" name="Group 25">
            <a:extLst>
              <a:ext uri="{FF2B5EF4-FFF2-40B4-BE49-F238E27FC236}">
                <a16:creationId xmlns:a16="http://schemas.microsoft.com/office/drawing/2014/main" id="{DD2E6C71-6AD4-4584-B169-A032CCF74FAF}"/>
              </a:ext>
            </a:extLst>
          </p:cNvPr>
          <p:cNvGrpSpPr/>
          <p:nvPr/>
        </p:nvGrpSpPr>
        <p:grpSpPr>
          <a:xfrm>
            <a:off x="443568" y="5338217"/>
            <a:ext cx="6745517" cy="830998"/>
            <a:chOff x="170300" y="904068"/>
            <a:chExt cx="6745517" cy="1345145"/>
          </a:xfrm>
        </p:grpSpPr>
        <p:sp>
          <p:nvSpPr>
            <p:cNvPr id="27" name="Rectangle 26">
              <a:extLst>
                <a:ext uri="{FF2B5EF4-FFF2-40B4-BE49-F238E27FC236}">
                  <a16:creationId xmlns:a16="http://schemas.microsoft.com/office/drawing/2014/main" id="{E083C6E3-24EA-48B1-A60A-8C868A1F1336}"/>
                </a:ext>
              </a:extLst>
            </p:cNvPr>
            <p:cNvSpPr/>
            <p:nvPr/>
          </p:nvSpPr>
          <p:spPr>
            <a:xfrm>
              <a:off x="3331789" y="994430"/>
              <a:ext cx="3584028" cy="523220"/>
            </a:xfrm>
            <a:prstGeom prst="rect">
              <a:avLst/>
            </a:prstGeom>
          </p:spPr>
          <p:txBody>
            <a:bodyPr wrap="square">
              <a:spAutoFit/>
            </a:bodyPr>
            <a:lstStyle/>
            <a:p>
              <a:r>
                <a:rPr lang="en-IN" sz="2800" b="1">
                  <a:solidFill>
                    <a:srgbClr val="FF0000"/>
                  </a:solidFill>
                  <a:effectLst>
                    <a:outerShdw blurRad="38100" dist="38100" dir="2700000" algn="tl">
                      <a:srgbClr val="000000">
                        <a:alpha val="43137"/>
                      </a:srgbClr>
                    </a:outerShdw>
                  </a:effectLst>
                </a:rPr>
                <a:t>Time (T)  in micro sec</a:t>
              </a:r>
              <a:endParaRPr lang="en-IN" sz="2800"/>
            </a:p>
          </p:txBody>
        </p:sp>
        <p:sp>
          <p:nvSpPr>
            <p:cNvPr id="28" name="Rectangle 27">
              <a:extLst>
                <a:ext uri="{FF2B5EF4-FFF2-40B4-BE49-F238E27FC236}">
                  <a16:creationId xmlns:a16="http://schemas.microsoft.com/office/drawing/2014/main" id="{FCE1596C-15A5-4B63-BF90-CB8DE62AEC06}"/>
                </a:ext>
              </a:extLst>
            </p:cNvPr>
            <p:cNvSpPr/>
            <p:nvPr/>
          </p:nvSpPr>
          <p:spPr>
            <a:xfrm>
              <a:off x="247003" y="978430"/>
              <a:ext cx="5712365" cy="523220"/>
            </a:xfrm>
            <a:prstGeom prst="rect">
              <a:avLst/>
            </a:prstGeom>
          </p:spPr>
          <p:txBody>
            <a:bodyPr wrap="square">
              <a:spAutoFit/>
            </a:bodyPr>
            <a:lstStyle/>
            <a:p>
              <a:r>
                <a:rPr lang="en-IN" sz="2800" b="1">
                  <a:solidFill>
                    <a:srgbClr val="FF0000"/>
                  </a:solidFill>
                  <a:effectLst>
                    <a:outerShdw blurRad="38100" dist="38100" dir="2700000" algn="tl">
                      <a:srgbClr val="000000">
                        <a:alpha val="43137"/>
                      </a:srgbClr>
                    </a:outerShdw>
                  </a:effectLst>
                </a:rPr>
                <a:t>Delay    =    Count  X  </a:t>
              </a:r>
            </a:p>
          </p:txBody>
        </p:sp>
        <p:sp>
          <p:nvSpPr>
            <p:cNvPr id="30" name="Rectangle 29">
              <a:extLst>
                <a:ext uri="{FF2B5EF4-FFF2-40B4-BE49-F238E27FC236}">
                  <a16:creationId xmlns:a16="http://schemas.microsoft.com/office/drawing/2014/main" id="{C7DC5364-EB3F-4533-B3D9-353A19A1A645}"/>
                </a:ext>
              </a:extLst>
            </p:cNvPr>
            <p:cNvSpPr/>
            <p:nvPr/>
          </p:nvSpPr>
          <p:spPr>
            <a:xfrm>
              <a:off x="170300" y="904068"/>
              <a:ext cx="6517471" cy="134514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 </a:t>
              </a:r>
            </a:p>
          </p:txBody>
        </p:sp>
      </p:grpSp>
      <p:sp>
        <p:nvSpPr>
          <p:cNvPr id="31" name="Rectangle 30">
            <a:extLst>
              <a:ext uri="{FF2B5EF4-FFF2-40B4-BE49-F238E27FC236}">
                <a16:creationId xmlns:a16="http://schemas.microsoft.com/office/drawing/2014/main" id="{AF0F9727-400F-4872-A531-66F4878E3EE8}"/>
              </a:ext>
            </a:extLst>
          </p:cNvPr>
          <p:cNvSpPr/>
          <p:nvPr/>
        </p:nvSpPr>
        <p:spPr>
          <a:xfrm>
            <a:off x="7325719" y="5338217"/>
            <a:ext cx="5331053" cy="400110"/>
          </a:xfrm>
          <a:prstGeom prst="rect">
            <a:avLst/>
          </a:prstGeom>
        </p:spPr>
        <p:txBody>
          <a:bodyPr wrap="square">
            <a:spAutoFit/>
          </a:bodyPr>
          <a:lstStyle/>
          <a:p>
            <a:r>
              <a:rPr lang="en-IN" sz="2000" b="1"/>
              <a:t>Convert into micro sec dividing by 1000</a:t>
            </a:r>
          </a:p>
        </p:txBody>
      </p:sp>
    </p:spTree>
    <p:extLst>
      <p:ext uri="{BB962C8B-B14F-4D97-AF65-F5344CB8AC3E}">
        <p14:creationId xmlns:p14="http://schemas.microsoft.com/office/powerpoint/2010/main" val="1126716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25" grpId="0"/>
      <p:bldP spid="3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C9D86E-2B57-481B-A2F2-D0BFCCE89597}"/>
              </a:ext>
            </a:extLst>
          </p:cNvPr>
          <p:cNvSpPr/>
          <p:nvPr/>
        </p:nvSpPr>
        <p:spPr>
          <a:xfrm>
            <a:off x="25895" y="8983"/>
            <a:ext cx="10547511" cy="584775"/>
          </a:xfrm>
          <a:prstGeom prst="rect">
            <a:avLst/>
          </a:prstGeom>
        </p:spPr>
        <p:txBody>
          <a:bodyPr wrap="square">
            <a:spAutoFit/>
          </a:bodyPr>
          <a:lstStyle/>
          <a:p>
            <a:r>
              <a:rPr lang="en-IN" sz="3200" b="1">
                <a:solidFill>
                  <a:schemeClr val="tx1">
                    <a:lumMod val="95000"/>
                    <a:lumOff val="5000"/>
                  </a:schemeClr>
                </a:solidFill>
              </a:rPr>
              <a:t>Step 4  :   Calculate the count to be loaded </a:t>
            </a:r>
          </a:p>
        </p:txBody>
      </p:sp>
      <p:sp>
        <p:nvSpPr>
          <p:cNvPr id="7" name="Rectangle 6">
            <a:extLst>
              <a:ext uri="{FF2B5EF4-FFF2-40B4-BE49-F238E27FC236}">
                <a16:creationId xmlns:a16="http://schemas.microsoft.com/office/drawing/2014/main" id="{37DFF2E7-0BDD-4BD7-B202-21727A3C508B}"/>
              </a:ext>
            </a:extLst>
          </p:cNvPr>
          <p:cNvSpPr/>
          <p:nvPr/>
        </p:nvSpPr>
        <p:spPr>
          <a:xfrm>
            <a:off x="1217477" y="4885914"/>
            <a:ext cx="10547143" cy="400110"/>
          </a:xfrm>
          <a:prstGeom prst="rect">
            <a:avLst/>
          </a:prstGeom>
        </p:spPr>
        <p:txBody>
          <a:bodyPr wrap="square">
            <a:spAutoFit/>
          </a:bodyPr>
          <a:lstStyle/>
          <a:p>
            <a:r>
              <a:rPr lang="en-IN" sz="2000" b="1">
                <a:solidFill>
                  <a:srgbClr val="FF0000"/>
                </a:solidFill>
              </a:rPr>
              <a:t>Convert decimal count value into hexadecimal value for loading into TH and TL SFRs</a:t>
            </a:r>
          </a:p>
        </p:txBody>
      </p:sp>
      <p:sp>
        <p:nvSpPr>
          <p:cNvPr id="16" name="Rectangle 15">
            <a:extLst>
              <a:ext uri="{FF2B5EF4-FFF2-40B4-BE49-F238E27FC236}">
                <a16:creationId xmlns:a16="http://schemas.microsoft.com/office/drawing/2014/main" id="{5B2D6F81-F220-430C-89B3-9C4C011AE2C3}"/>
              </a:ext>
            </a:extLst>
          </p:cNvPr>
          <p:cNvSpPr/>
          <p:nvPr/>
        </p:nvSpPr>
        <p:spPr>
          <a:xfrm>
            <a:off x="487280" y="1064951"/>
            <a:ext cx="10191230" cy="584775"/>
          </a:xfrm>
          <a:prstGeom prst="rect">
            <a:avLst/>
          </a:prstGeom>
          <a:ln w="28575">
            <a:solidFill>
              <a:schemeClr val="tx1"/>
            </a:solidFill>
          </a:ln>
        </p:spPr>
        <p:txBody>
          <a:bodyPr wrap="square">
            <a:spAutoFit/>
          </a:bodyPr>
          <a:lstStyle/>
          <a:p>
            <a:r>
              <a:rPr lang="en-IN" sz="3200" b="1">
                <a:solidFill>
                  <a:srgbClr val="FF0000"/>
                </a:solidFill>
                <a:effectLst>
                  <a:outerShdw blurRad="38100" dist="38100" dir="2700000" algn="tl">
                    <a:srgbClr val="000000">
                      <a:alpha val="43137"/>
                    </a:srgbClr>
                  </a:outerShdw>
                </a:effectLst>
              </a:rPr>
              <a:t> count value =  Max count – Desired count  +  1 </a:t>
            </a:r>
            <a:endParaRPr lang="en-IN" sz="3200">
              <a:solidFill>
                <a:srgbClr val="FF0000"/>
              </a:solidFill>
            </a:endParaRPr>
          </a:p>
        </p:txBody>
      </p:sp>
      <p:sp>
        <p:nvSpPr>
          <p:cNvPr id="19" name="Rectangle 18">
            <a:extLst>
              <a:ext uri="{FF2B5EF4-FFF2-40B4-BE49-F238E27FC236}">
                <a16:creationId xmlns:a16="http://schemas.microsoft.com/office/drawing/2014/main" id="{FA4C4D61-7619-43B4-BA35-B3C791F38A04}"/>
              </a:ext>
            </a:extLst>
          </p:cNvPr>
          <p:cNvSpPr/>
          <p:nvPr/>
        </p:nvSpPr>
        <p:spPr>
          <a:xfrm>
            <a:off x="1725328" y="2844225"/>
            <a:ext cx="7715134" cy="584775"/>
          </a:xfrm>
          <a:prstGeom prst="rect">
            <a:avLst/>
          </a:prstGeom>
        </p:spPr>
        <p:txBody>
          <a:bodyPr wrap="square">
            <a:spAutoFit/>
          </a:bodyPr>
          <a:lstStyle/>
          <a:p>
            <a:r>
              <a:rPr lang="en-IN" sz="3200" b="1">
                <a:effectLst>
                  <a:outerShdw blurRad="38100" dist="38100" dir="2700000" algn="tl">
                    <a:srgbClr val="000000">
                      <a:alpha val="43137"/>
                    </a:srgbClr>
                  </a:outerShdw>
                </a:effectLst>
              </a:rPr>
              <a:t>Count value = 65535 – Desired count + 1</a:t>
            </a:r>
          </a:p>
        </p:txBody>
      </p:sp>
    </p:spTree>
    <p:extLst>
      <p:ext uri="{BB962C8B-B14F-4D97-AF65-F5344CB8AC3E}">
        <p14:creationId xmlns:p14="http://schemas.microsoft.com/office/powerpoint/2010/main" val="79066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animBg="1"/>
      <p:bldP spid="1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C9D86E-2B57-481B-A2F2-D0BFCCE89597}"/>
              </a:ext>
            </a:extLst>
          </p:cNvPr>
          <p:cNvSpPr/>
          <p:nvPr/>
        </p:nvSpPr>
        <p:spPr>
          <a:xfrm>
            <a:off x="25895" y="8983"/>
            <a:ext cx="10547511" cy="584775"/>
          </a:xfrm>
          <a:prstGeom prst="rect">
            <a:avLst/>
          </a:prstGeom>
        </p:spPr>
        <p:txBody>
          <a:bodyPr wrap="square">
            <a:spAutoFit/>
          </a:bodyPr>
          <a:lstStyle/>
          <a:p>
            <a:r>
              <a:rPr lang="en-IN" sz="3200" b="1">
                <a:solidFill>
                  <a:schemeClr val="tx1">
                    <a:lumMod val="95000"/>
                    <a:lumOff val="5000"/>
                  </a:schemeClr>
                </a:solidFill>
              </a:rPr>
              <a:t>Step 5  :   Write a program</a:t>
            </a:r>
          </a:p>
        </p:txBody>
      </p:sp>
      <p:sp>
        <p:nvSpPr>
          <p:cNvPr id="6" name="Rectangle 5">
            <a:extLst>
              <a:ext uri="{FF2B5EF4-FFF2-40B4-BE49-F238E27FC236}">
                <a16:creationId xmlns:a16="http://schemas.microsoft.com/office/drawing/2014/main" id="{F3EE317D-3E4D-47D9-B1B9-ADA795A60B66}"/>
              </a:ext>
            </a:extLst>
          </p:cNvPr>
          <p:cNvSpPr/>
          <p:nvPr/>
        </p:nvSpPr>
        <p:spPr>
          <a:xfrm>
            <a:off x="660682" y="301370"/>
            <a:ext cx="8840669" cy="5632311"/>
          </a:xfrm>
          <a:prstGeom prst="rect">
            <a:avLst/>
          </a:prstGeom>
        </p:spPr>
        <p:txBody>
          <a:bodyPr wrap="square">
            <a:spAutoFit/>
          </a:bodyPr>
          <a:lstStyle/>
          <a:p>
            <a:endParaRPr lang="en-IN" sz="3600" b="1">
              <a:effectLst>
                <a:outerShdw blurRad="38100" dist="38100" dir="2700000" algn="tl">
                  <a:srgbClr val="000000">
                    <a:alpha val="43137"/>
                  </a:srgbClr>
                </a:outerShdw>
              </a:effectLst>
            </a:endParaRPr>
          </a:p>
          <a:p>
            <a:endParaRPr lang="en-IN" sz="3600" b="1">
              <a:effectLst>
                <a:outerShdw blurRad="38100" dist="38100" dir="2700000" algn="tl">
                  <a:srgbClr val="000000">
                    <a:alpha val="43137"/>
                  </a:srgbClr>
                </a:outerShdw>
              </a:effectLst>
            </a:endParaRPr>
          </a:p>
          <a:p>
            <a:pPr marL="457200" indent="-457200">
              <a:buAutoNum type="arabicPeriod"/>
            </a:pPr>
            <a:r>
              <a:rPr lang="en-IN" sz="3600" b="1">
                <a:effectLst>
                  <a:outerShdw blurRad="38100" dist="38100" dir="2700000" algn="tl">
                    <a:srgbClr val="000000">
                      <a:alpha val="43137"/>
                    </a:srgbClr>
                  </a:outerShdw>
                </a:effectLst>
              </a:rPr>
              <a:t>Load mode of timer into </a:t>
            </a:r>
            <a:r>
              <a:rPr lang="en-IN" sz="3600" b="1">
                <a:solidFill>
                  <a:srgbClr val="FF0000"/>
                </a:solidFill>
                <a:effectLst>
                  <a:outerShdw blurRad="38100" dist="38100" dir="2700000" algn="tl">
                    <a:srgbClr val="000000">
                      <a:alpha val="43137"/>
                    </a:srgbClr>
                  </a:outerShdw>
                </a:effectLst>
              </a:rPr>
              <a:t>TMOD</a:t>
            </a:r>
          </a:p>
          <a:p>
            <a:pPr marL="457200" indent="-457200">
              <a:buAutoNum type="arabicPeriod"/>
            </a:pPr>
            <a:endParaRPr lang="en-IN" sz="3600" b="1">
              <a:effectLst>
                <a:outerShdw blurRad="38100" dist="38100" dir="2700000" algn="tl">
                  <a:srgbClr val="000000">
                    <a:alpha val="43137"/>
                  </a:srgbClr>
                </a:outerShdw>
              </a:effectLst>
            </a:endParaRPr>
          </a:p>
          <a:p>
            <a:pPr marL="457200" indent="-457200">
              <a:buAutoNum type="arabicPeriod"/>
            </a:pPr>
            <a:r>
              <a:rPr lang="en-IN" sz="3600" b="1">
                <a:effectLst>
                  <a:outerShdw blurRad="38100" dist="38100" dir="2700000" algn="tl">
                    <a:srgbClr val="000000">
                      <a:alpha val="43137"/>
                    </a:srgbClr>
                  </a:outerShdw>
                </a:effectLst>
              </a:rPr>
              <a:t>Load </a:t>
            </a:r>
            <a:r>
              <a:rPr lang="en-IN" sz="3600" b="1">
                <a:solidFill>
                  <a:srgbClr val="FF0000"/>
                </a:solidFill>
                <a:effectLst>
                  <a:outerShdw blurRad="38100" dist="38100" dir="2700000" algn="tl">
                    <a:srgbClr val="000000">
                      <a:alpha val="43137"/>
                    </a:srgbClr>
                  </a:outerShdw>
                </a:effectLst>
              </a:rPr>
              <a:t>count</a:t>
            </a:r>
            <a:r>
              <a:rPr lang="en-IN" sz="3600" b="1">
                <a:effectLst>
                  <a:outerShdw blurRad="38100" dist="38100" dir="2700000" algn="tl">
                    <a:srgbClr val="000000">
                      <a:alpha val="43137"/>
                    </a:srgbClr>
                  </a:outerShdw>
                </a:effectLst>
              </a:rPr>
              <a:t> value into </a:t>
            </a:r>
            <a:r>
              <a:rPr lang="en-IN" sz="3600" b="1">
                <a:solidFill>
                  <a:srgbClr val="FF0000"/>
                </a:solidFill>
                <a:effectLst>
                  <a:outerShdw blurRad="38100" dist="38100" dir="2700000" algn="tl">
                    <a:srgbClr val="000000">
                      <a:alpha val="43137"/>
                    </a:srgbClr>
                  </a:outerShdw>
                </a:effectLst>
              </a:rPr>
              <a:t>TH</a:t>
            </a:r>
            <a:r>
              <a:rPr lang="en-IN" sz="3600" b="1">
                <a:effectLst>
                  <a:outerShdw blurRad="38100" dist="38100" dir="2700000" algn="tl">
                    <a:srgbClr val="000000">
                      <a:alpha val="43137"/>
                    </a:srgbClr>
                  </a:outerShdw>
                </a:effectLst>
              </a:rPr>
              <a:t> and </a:t>
            </a:r>
            <a:r>
              <a:rPr lang="en-IN" sz="3600" b="1">
                <a:solidFill>
                  <a:srgbClr val="FF0000"/>
                </a:solidFill>
                <a:effectLst>
                  <a:outerShdw blurRad="38100" dist="38100" dir="2700000" algn="tl">
                    <a:srgbClr val="000000">
                      <a:alpha val="43137"/>
                    </a:srgbClr>
                  </a:outerShdw>
                </a:effectLst>
              </a:rPr>
              <a:t>TL</a:t>
            </a:r>
          </a:p>
          <a:p>
            <a:pPr marL="457200" indent="-457200">
              <a:buAutoNum type="arabicPeriod"/>
            </a:pPr>
            <a:endParaRPr lang="en-IN" sz="3600" b="1">
              <a:effectLst>
                <a:outerShdw blurRad="38100" dist="38100" dir="2700000" algn="tl">
                  <a:srgbClr val="000000">
                    <a:alpha val="43137"/>
                  </a:srgbClr>
                </a:outerShdw>
              </a:effectLst>
            </a:endParaRPr>
          </a:p>
          <a:p>
            <a:pPr marL="457200" indent="-457200">
              <a:buAutoNum type="arabicPeriod"/>
            </a:pPr>
            <a:r>
              <a:rPr lang="en-IN" sz="3600" b="1">
                <a:effectLst>
                  <a:outerShdw blurRad="38100" dist="38100" dir="2700000" algn="tl">
                    <a:srgbClr val="000000">
                      <a:alpha val="43137"/>
                    </a:srgbClr>
                  </a:outerShdw>
                </a:effectLst>
              </a:rPr>
              <a:t>Make port or port bit </a:t>
            </a:r>
            <a:r>
              <a:rPr lang="en-IN" sz="3600" b="1">
                <a:solidFill>
                  <a:srgbClr val="FF0000"/>
                </a:solidFill>
                <a:effectLst>
                  <a:outerShdw blurRad="38100" dist="38100" dir="2700000" algn="tl">
                    <a:srgbClr val="000000">
                      <a:alpha val="43137"/>
                    </a:srgbClr>
                  </a:outerShdw>
                </a:effectLst>
              </a:rPr>
              <a:t>0</a:t>
            </a:r>
            <a:r>
              <a:rPr lang="en-IN" sz="3600" b="1">
                <a:effectLst>
                  <a:outerShdw blurRad="38100" dist="38100" dir="2700000" algn="tl">
                    <a:srgbClr val="000000">
                      <a:alpha val="43137"/>
                    </a:srgbClr>
                  </a:outerShdw>
                </a:effectLst>
              </a:rPr>
              <a:t> or </a:t>
            </a:r>
            <a:r>
              <a:rPr lang="en-IN" sz="3600" b="1">
                <a:solidFill>
                  <a:srgbClr val="FF0000"/>
                </a:solidFill>
                <a:effectLst>
                  <a:outerShdw blurRad="38100" dist="38100" dir="2700000" algn="tl">
                    <a:srgbClr val="000000">
                      <a:alpha val="43137"/>
                    </a:srgbClr>
                  </a:outerShdw>
                </a:effectLst>
              </a:rPr>
              <a:t>1</a:t>
            </a:r>
          </a:p>
          <a:p>
            <a:pPr marL="457200" indent="-457200">
              <a:buAutoNum type="arabicPeriod"/>
            </a:pPr>
            <a:endParaRPr lang="en-IN" sz="3600" b="1">
              <a:effectLst>
                <a:outerShdw blurRad="38100" dist="38100" dir="2700000" algn="tl">
                  <a:srgbClr val="000000">
                    <a:alpha val="43137"/>
                  </a:srgbClr>
                </a:outerShdw>
              </a:effectLst>
            </a:endParaRPr>
          </a:p>
          <a:p>
            <a:pPr marL="457200" indent="-457200">
              <a:buAutoNum type="arabicPeriod"/>
            </a:pPr>
            <a:r>
              <a:rPr lang="en-IN" sz="3600" b="1">
                <a:effectLst>
                  <a:outerShdw blurRad="38100" dist="38100" dir="2700000" algn="tl">
                    <a:srgbClr val="000000">
                      <a:alpha val="43137"/>
                    </a:srgbClr>
                  </a:outerShdw>
                </a:effectLst>
              </a:rPr>
              <a:t>Start timer (either </a:t>
            </a:r>
            <a:r>
              <a:rPr lang="en-IN" sz="3600" b="1">
                <a:solidFill>
                  <a:srgbClr val="FF0000"/>
                </a:solidFill>
                <a:effectLst>
                  <a:outerShdw blurRad="38100" dist="38100" dir="2700000" algn="tl">
                    <a:srgbClr val="000000">
                      <a:alpha val="43137"/>
                    </a:srgbClr>
                  </a:outerShdw>
                </a:effectLst>
              </a:rPr>
              <a:t>TCON</a:t>
            </a:r>
            <a:r>
              <a:rPr lang="en-IN" sz="3600" b="1">
                <a:effectLst>
                  <a:outerShdw blurRad="38100" dist="38100" dir="2700000" algn="tl">
                    <a:srgbClr val="000000">
                      <a:alpha val="43137"/>
                    </a:srgbClr>
                  </a:outerShdw>
                </a:effectLst>
              </a:rPr>
              <a:t> or </a:t>
            </a:r>
            <a:r>
              <a:rPr lang="en-IN" sz="3600" b="1" err="1">
                <a:solidFill>
                  <a:srgbClr val="FF0000"/>
                </a:solidFill>
                <a:effectLst>
                  <a:outerShdw blurRad="38100" dist="38100" dir="2700000" algn="tl">
                    <a:srgbClr val="000000">
                      <a:alpha val="43137"/>
                    </a:srgbClr>
                  </a:outerShdw>
                </a:effectLst>
              </a:rPr>
              <a:t>TRx</a:t>
            </a:r>
            <a:r>
              <a:rPr lang="en-IN" sz="3600" b="1">
                <a:effectLst>
                  <a:outerShdw blurRad="38100" dist="38100" dir="2700000" algn="tl">
                    <a:srgbClr val="000000">
                      <a:alpha val="43137"/>
                    </a:srgbClr>
                  </a:outerShdw>
                </a:effectLst>
              </a:rPr>
              <a:t> bits)</a:t>
            </a:r>
          </a:p>
          <a:p>
            <a:pPr marL="457200" indent="-457200">
              <a:buAutoNum type="arabicPeriod"/>
            </a:pPr>
            <a:endParaRPr lang="en-IN" sz="3600"/>
          </a:p>
        </p:txBody>
      </p:sp>
    </p:spTree>
    <p:extLst>
      <p:ext uri="{BB962C8B-B14F-4D97-AF65-F5344CB8AC3E}">
        <p14:creationId xmlns:p14="http://schemas.microsoft.com/office/powerpoint/2010/main" val="710277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F9CB556-63A3-474B-A4CD-060C2C5463E2}"/>
              </a:ext>
            </a:extLst>
          </p:cNvPr>
          <p:cNvSpPr>
            <a:spLocks noGrp="1"/>
          </p:cNvSpPr>
          <p:nvPr>
            <p:ph type="title"/>
          </p:nvPr>
        </p:nvSpPr>
        <p:spPr>
          <a:xfrm>
            <a:off x="2782586" y="421686"/>
            <a:ext cx="5470066" cy="1325563"/>
          </a:xfrm>
        </p:spPr>
        <p:txBody>
          <a:bodyPr>
            <a:normAutofit fontScale="90000"/>
          </a:bodyPr>
          <a:lstStyle/>
          <a:p>
            <a:r>
              <a:rPr lang="en-IN" sz="6600" b="1">
                <a:effectLst>
                  <a:outerShdw blurRad="38100" dist="38100" dir="2700000" algn="tl">
                    <a:srgbClr val="000000">
                      <a:alpha val="43137"/>
                    </a:srgbClr>
                  </a:outerShdw>
                </a:effectLst>
              </a:rPr>
              <a:t>Timer programs</a:t>
            </a:r>
            <a:br>
              <a:rPr lang="en-IN" sz="6600" b="1">
                <a:effectLst>
                  <a:outerShdw blurRad="38100" dist="38100" dir="2700000" algn="tl">
                    <a:srgbClr val="000000">
                      <a:alpha val="43137"/>
                    </a:srgbClr>
                  </a:outerShdw>
                </a:effectLst>
              </a:rPr>
            </a:br>
            <a:endParaRPr lang="en-IN" sz="6600" b="1">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68918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238FF57-36DA-4D2C-AE12-892CD5DDC271}"/>
              </a:ext>
            </a:extLst>
          </p:cNvPr>
          <p:cNvSpPr/>
          <p:nvPr/>
        </p:nvSpPr>
        <p:spPr>
          <a:xfrm>
            <a:off x="2775599" y="364905"/>
            <a:ext cx="10278227" cy="707886"/>
          </a:xfrm>
          <a:prstGeom prst="rect">
            <a:avLst/>
          </a:prstGeom>
        </p:spPr>
        <p:txBody>
          <a:bodyPr wrap="square">
            <a:spAutoFit/>
          </a:bodyPr>
          <a:lstStyle/>
          <a:p>
            <a:r>
              <a:rPr lang="en-IN" sz="4000" b="1">
                <a:solidFill>
                  <a:srgbClr val="FF0000"/>
                </a:solidFill>
                <a:effectLst>
                  <a:outerShdw blurRad="38100" dist="38100" dir="2700000" algn="tl">
                    <a:srgbClr val="000000">
                      <a:alpha val="43137"/>
                    </a:srgbClr>
                  </a:outerShdw>
                </a:effectLst>
              </a:rPr>
              <a:t>Timer is used to produce a delay   </a:t>
            </a:r>
            <a:endParaRPr lang="en-IN" sz="4000">
              <a:solidFill>
                <a:srgbClr val="FF0000"/>
              </a:solidFill>
            </a:endParaRPr>
          </a:p>
        </p:txBody>
      </p:sp>
      <p:sp>
        <p:nvSpPr>
          <p:cNvPr id="5" name="Rectangle 4">
            <a:extLst>
              <a:ext uri="{FF2B5EF4-FFF2-40B4-BE49-F238E27FC236}">
                <a16:creationId xmlns:a16="http://schemas.microsoft.com/office/drawing/2014/main" id="{4D3581BE-D588-4694-B491-0EE8C030B282}"/>
              </a:ext>
            </a:extLst>
          </p:cNvPr>
          <p:cNvSpPr/>
          <p:nvPr/>
        </p:nvSpPr>
        <p:spPr>
          <a:xfrm>
            <a:off x="871384" y="1997839"/>
            <a:ext cx="10278227" cy="3785652"/>
          </a:xfrm>
          <a:prstGeom prst="rect">
            <a:avLst/>
          </a:prstGeom>
        </p:spPr>
        <p:txBody>
          <a:bodyPr wrap="square">
            <a:spAutoFit/>
          </a:bodyPr>
          <a:lstStyle/>
          <a:p>
            <a:r>
              <a:rPr lang="en-IN" sz="2400" b="1"/>
              <a:t>For example : Air Conditioner </a:t>
            </a:r>
          </a:p>
          <a:p>
            <a:endParaRPr lang="en-IN" sz="2400" b="1"/>
          </a:p>
          <a:p>
            <a:pPr marL="342900" indent="-342900">
              <a:buFont typeface="Wingdings" panose="05000000000000000000" pitchFamily="2" charset="2"/>
              <a:buChar char="Ø"/>
            </a:pPr>
            <a:r>
              <a:rPr lang="en-IN" sz="2400" b="1"/>
              <a:t>We set the off time or on time for AC, for this needs to generate delay of specific time.</a:t>
            </a:r>
          </a:p>
          <a:p>
            <a:pPr marL="342900" indent="-342900">
              <a:buFont typeface="Wingdings" panose="05000000000000000000" pitchFamily="2" charset="2"/>
              <a:buChar char="Ø"/>
            </a:pPr>
            <a:r>
              <a:rPr lang="en-IN" sz="2400" b="1"/>
              <a:t>If processor is responsible to generate delay it will not able to perform other task like controlling temperature, display temperature on screen and etc.</a:t>
            </a:r>
          </a:p>
          <a:p>
            <a:pPr marL="342900" indent="-342900">
              <a:buFont typeface="Wingdings" panose="05000000000000000000" pitchFamily="2" charset="2"/>
              <a:buChar char="Ø"/>
            </a:pPr>
            <a:r>
              <a:rPr lang="en-IN" sz="2400" b="1"/>
              <a:t>So to make processor free to perform other important operations timer is used to generate the delay</a:t>
            </a:r>
          </a:p>
          <a:p>
            <a:pPr marL="342900" indent="-342900">
              <a:buFont typeface="Wingdings" panose="05000000000000000000" pitchFamily="2" charset="2"/>
              <a:buChar char="Ø"/>
            </a:pPr>
            <a:r>
              <a:rPr lang="en-IN" sz="2400" b="1"/>
              <a:t>Once delay over timer will inform to processor to do the related task.</a:t>
            </a:r>
          </a:p>
          <a:p>
            <a:r>
              <a:rPr lang="en-IN" sz="2400" b="1"/>
              <a:t> </a:t>
            </a:r>
            <a:endParaRPr lang="en-IN" sz="2400"/>
          </a:p>
        </p:txBody>
      </p:sp>
    </p:spTree>
    <p:extLst>
      <p:ext uri="{BB962C8B-B14F-4D97-AF65-F5344CB8AC3E}">
        <p14:creationId xmlns:p14="http://schemas.microsoft.com/office/powerpoint/2010/main" val="2861959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BC8CD8-61D4-4B2F-B715-370A276C0CE5}"/>
              </a:ext>
            </a:extLst>
          </p:cNvPr>
          <p:cNvSpPr/>
          <p:nvPr/>
        </p:nvSpPr>
        <p:spPr>
          <a:xfrm>
            <a:off x="306224" y="160678"/>
            <a:ext cx="12022410" cy="707886"/>
          </a:xfrm>
          <a:prstGeom prst="rect">
            <a:avLst/>
          </a:prstGeom>
        </p:spPr>
        <p:txBody>
          <a:bodyPr wrap="square">
            <a:spAutoFit/>
          </a:bodyPr>
          <a:lstStyle/>
          <a:p>
            <a:r>
              <a:rPr lang="en-IN" sz="2000" b="1"/>
              <a:t>1. WAP to generate a pulse with the width of 5 </a:t>
            </a:r>
            <a:r>
              <a:rPr lang="en-IN" sz="2000" b="1" err="1"/>
              <a:t>mili</a:t>
            </a:r>
            <a:r>
              <a:rPr lang="en-IN" sz="2000" b="1"/>
              <a:t> sec (</a:t>
            </a:r>
            <a:r>
              <a:rPr lang="en-IN" sz="2000" b="1" err="1"/>
              <a:t>ms</a:t>
            </a:r>
            <a:r>
              <a:rPr lang="en-IN" sz="2000" b="1"/>
              <a:t>) on P1.3 , Assume XTAL = 11.0592 MHZ , timer 0 is    </a:t>
            </a:r>
          </a:p>
          <a:p>
            <a:r>
              <a:rPr lang="en-IN" sz="2000" b="1"/>
              <a:t>         used with mode 1 </a:t>
            </a:r>
            <a:r>
              <a:rPr lang="en-IN" sz="2000" b="1">
                <a:solidFill>
                  <a:srgbClr val="FF0000"/>
                </a:solidFill>
                <a:effectLst>
                  <a:outerShdw blurRad="38100" dist="38100" dir="2700000" algn="tl">
                    <a:srgbClr val="000000">
                      <a:alpha val="43137"/>
                    </a:srgbClr>
                  </a:outerShdw>
                </a:effectLst>
              </a:rPr>
              <a:t> </a:t>
            </a:r>
            <a:endParaRPr lang="en-IN" sz="2000">
              <a:solidFill>
                <a:srgbClr val="FF0000"/>
              </a:solidFill>
            </a:endParaRPr>
          </a:p>
        </p:txBody>
      </p:sp>
      <p:cxnSp>
        <p:nvCxnSpPr>
          <p:cNvPr id="5" name="Straight Connector 4">
            <a:extLst>
              <a:ext uri="{FF2B5EF4-FFF2-40B4-BE49-F238E27FC236}">
                <a16:creationId xmlns:a16="http://schemas.microsoft.com/office/drawing/2014/main" id="{95EB7989-4E98-4BE9-BDD2-EF331D583618}"/>
              </a:ext>
            </a:extLst>
          </p:cNvPr>
          <p:cNvCxnSpPr/>
          <p:nvPr/>
        </p:nvCxnSpPr>
        <p:spPr>
          <a:xfrm>
            <a:off x="1521398" y="3080741"/>
            <a:ext cx="9741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412CB0F-B846-4B6D-921D-4667DC340A22}"/>
              </a:ext>
            </a:extLst>
          </p:cNvPr>
          <p:cNvCxnSpPr/>
          <p:nvPr/>
        </p:nvCxnSpPr>
        <p:spPr>
          <a:xfrm>
            <a:off x="2491646" y="3974423"/>
            <a:ext cx="9741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D3033A1-D0D9-4A65-BE7B-FAECA404EB7F}"/>
              </a:ext>
            </a:extLst>
          </p:cNvPr>
          <p:cNvCxnSpPr/>
          <p:nvPr/>
        </p:nvCxnSpPr>
        <p:spPr>
          <a:xfrm>
            <a:off x="2495594" y="3061281"/>
            <a:ext cx="0" cy="920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DAD683E-7755-4957-8F2C-A9F61CF43F33}"/>
              </a:ext>
            </a:extLst>
          </p:cNvPr>
          <p:cNvCxnSpPr>
            <a:cxnSpLocks/>
          </p:cNvCxnSpPr>
          <p:nvPr/>
        </p:nvCxnSpPr>
        <p:spPr>
          <a:xfrm>
            <a:off x="1514249" y="2088775"/>
            <a:ext cx="0" cy="26804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81E1E5A-7BA3-4319-9EB5-EA90B091D7E7}"/>
              </a:ext>
            </a:extLst>
          </p:cNvPr>
          <p:cNvCxnSpPr>
            <a:cxnSpLocks/>
          </p:cNvCxnSpPr>
          <p:nvPr/>
        </p:nvCxnSpPr>
        <p:spPr>
          <a:xfrm>
            <a:off x="3465843" y="2088775"/>
            <a:ext cx="1321" cy="26447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2E4C142-D7A3-400B-88D0-AD54D0ADBC2B}"/>
              </a:ext>
            </a:extLst>
          </p:cNvPr>
          <p:cNvCxnSpPr/>
          <p:nvPr/>
        </p:nvCxnSpPr>
        <p:spPr>
          <a:xfrm>
            <a:off x="1521398" y="2309461"/>
            <a:ext cx="1944445"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0EB5E31-570F-4C1D-A4CA-6F3BDC1E183E}"/>
              </a:ext>
            </a:extLst>
          </p:cNvPr>
          <p:cNvSpPr/>
          <p:nvPr/>
        </p:nvSpPr>
        <p:spPr>
          <a:xfrm>
            <a:off x="2272346" y="1971416"/>
            <a:ext cx="764196" cy="369332"/>
          </a:xfrm>
          <a:prstGeom prst="rect">
            <a:avLst/>
          </a:prstGeom>
        </p:spPr>
        <p:txBody>
          <a:bodyPr wrap="square">
            <a:spAutoFit/>
          </a:bodyPr>
          <a:lstStyle/>
          <a:p>
            <a:r>
              <a:rPr lang="en-IN" b="1">
                <a:solidFill>
                  <a:srgbClr val="FF0000"/>
                </a:solidFill>
              </a:rPr>
              <a:t>5 </a:t>
            </a:r>
            <a:r>
              <a:rPr lang="en-IN" b="1" err="1">
                <a:solidFill>
                  <a:srgbClr val="FF0000"/>
                </a:solidFill>
              </a:rPr>
              <a:t>ms</a:t>
            </a:r>
            <a:endParaRPr lang="en-IN"/>
          </a:p>
        </p:txBody>
      </p:sp>
      <p:cxnSp>
        <p:nvCxnSpPr>
          <p:cNvPr id="12" name="Straight Arrow Connector 11">
            <a:extLst>
              <a:ext uri="{FF2B5EF4-FFF2-40B4-BE49-F238E27FC236}">
                <a16:creationId xmlns:a16="http://schemas.microsoft.com/office/drawing/2014/main" id="{0A16FCD2-B563-4DDD-9D2C-CCE2771DB7AA}"/>
              </a:ext>
            </a:extLst>
          </p:cNvPr>
          <p:cNvCxnSpPr>
            <a:cxnSpLocks/>
          </p:cNvCxnSpPr>
          <p:nvPr/>
        </p:nvCxnSpPr>
        <p:spPr>
          <a:xfrm>
            <a:off x="1521398" y="3451433"/>
            <a:ext cx="977397"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264C8081-86E8-4320-A3EC-E84C11429EC6}"/>
              </a:ext>
            </a:extLst>
          </p:cNvPr>
          <p:cNvSpPr/>
          <p:nvPr/>
        </p:nvSpPr>
        <p:spPr>
          <a:xfrm>
            <a:off x="654156" y="975883"/>
            <a:ext cx="1149712" cy="369332"/>
          </a:xfrm>
          <a:prstGeom prst="rect">
            <a:avLst/>
          </a:prstGeom>
        </p:spPr>
        <p:txBody>
          <a:bodyPr wrap="square">
            <a:spAutoFit/>
          </a:bodyPr>
          <a:lstStyle/>
          <a:p>
            <a:r>
              <a:rPr lang="en-IN" b="1">
                <a:solidFill>
                  <a:srgbClr val="FF0000"/>
                </a:solidFill>
              </a:rPr>
              <a:t>Solution :</a:t>
            </a:r>
            <a:endParaRPr lang="en-IN"/>
          </a:p>
        </p:txBody>
      </p:sp>
      <p:sp>
        <p:nvSpPr>
          <p:cNvPr id="16" name="Rectangle 15">
            <a:extLst>
              <a:ext uri="{FF2B5EF4-FFF2-40B4-BE49-F238E27FC236}">
                <a16:creationId xmlns:a16="http://schemas.microsoft.com/office/drawing/2014/main" id="{42411040-74FC-4A78-9B21-120AA59C56EE}"/>
              </a:ext>
            </a:extLst>
          </p:cNvPr>
          <p:cNvSpPr/>
          <p:nvPr/>
        </p:nvSpPr>
        <p:spPr>
          <a:xfrm>
            <a:off x="1575930" y="3512806"/>
            <a:ext cx="846887" cy="369332"/>
          </a:xfrm>
          <a:prstGeom prst="rect">
            <a:avLst/>
          </a:prstGeom>
        </p:spPr>
        <p:txBody>
          <a:bodyPr wrap="square">
            <a:spAutoFit/>
          </a:bodyPr>
          <a:lstStyle/>
          <a:p>
            <a:r>
              <a:rPr lang="en-IN" b="1">
                <a:solidFill>
                  <a:srgbClr val="FF0000"/>
                </a:solidFill>
              </a:rPr>
              <a:t>2.5 </a:t>
            </a:r>
            <a:r>
              <a:rPr lang="en-IN" b="1" err="1">
                <a:solidFill>
                  <a:srgbClr val="FF0000"/>
                </a:solidFill>
              </a:rPr>
              <a:t>ms</a:t>
            </a:r>
            <a:endParaRPr lang="en-IN"/>
          </a:p>
        </p:txBody>
      </p:sp>
      <p:sp>
        <p:nvSpPr>
          <p:cNvPr id="21" name="Rectangle 20">
            <a:extLst>
              <a:ext uri="{FF2B5EF4-FFF2-40B4-BE49-F238E27FC236}">
                <a16:creationId xmlns:a16="http://schemas.microsoft.com/office/drawing/2014/main" id="{72BF810E-7273-4E8E-AAB6-291783C86A38}"/>
              </a:ext>
            </a:extLst>
          </p:cNvPr>
          <p:cNvSpPr/>
          <p:nvPr/>
        </p:nvSpPr>
        <p:spPr>
          <a:xfrm>
            <a:off x="2555300" y="3987894"/>
            <a:ext cx="846887" cy="369332"/>
          </a:xfrm>
          <a:prstGeom prst="rect">
            <a:avLst/>
          </a:prstGeom>
        </p:spPr>
        <p:txBody>
          <a:bodyPr wrap="square">
            <a:spAutoFit/>
          </a:bodyPr>
          <a:lstStyle/>
          <a:p>
            <a:r>
              <a:rPr lang="en-IN" b="1">
                <a:solidFill>
                  <a:srgbClr val="FF0000"/>
                </a:solidFill>
              </a:rPr>
              <a:t>2.5 </a:t>
            </a:r>
            <a:r>
              <a:rPr lang="en-IN" b="1" err="1">
                <a:solidFill>
                  <a:srgbClr val="FF0000"/>
                </a:solidFill>
              </a:rPr>
              <a:t>ms</a:t>
            </a:r>
            <a:endParaRPr lang="en-IN"/>
          </a:p>
        </p:txBody>
      </p:sp>
      <p:sp>
        <p:nvSpPr>
          <p:cNvPr id="22" name="Rectangle 21">
            <a:extLst>
              <a:ext uri="{FF2B5EF4-FFF2-40B4-BE49-F238E27FC236}">
                <a16:creationId xmlns:a16="http://schemas.microsoft.com/office/drawing/2014/main" id="{998D3124-AEFE-499E-AA9E-81ACB256C42E}"/>
              </a:ext>
            </a:extLst>
          </p:cNvPr>
          <p:cNvSpPr/>
          <p:nvPr/>
        </p:nvSpPr>
        <p:spPr>
          <a:xfrm>
            <a:off x="1494850" y="2624630"/>
            <a:ext cx="1189137" cy="369332"/>
          </a:xfrm>
          <a:prstGeom prst="rect">
            <a:avLst/>
          </a:prstGeom>
        </p:spPr>
        <p:txBody>
          <a:bodyPr wrap="square">
            <a:spAutoFit/>
          </a:bodyPr>
          <a:lstStyle/>
          <a:p>
            <a:r>
              <a:rPr lang="en-IN" b="1">
                <a:solidFill>
                  <a:srgbClr val="FF0000"/>
                </a:solidFill>
              </a:rPr>
              <a:t>ON time</a:t>
            </a:r>
            <a:endParaRPr lang="en-IN"/>
          </a:p>
        </p:txBody>
      </p:sp>
      <p:sp>
        <p:nvSpPr>
          <p:cNvPr id="23" name="Rectangle 22">
            <a:extLst>
              <a:ext uri="{FF2B5EF4-FFF2-40B4-BE49-F238E27FC236}">
                <a16:creationId xmlns:a16="http://schemas.microsoft.com/office/drawing/2014/main" id="{2E8EDE33-9E7E-4F89-9B26-CF86E813142F}"/>
              </a:ext>
            </a:extLst>
          </p:cNvPr>
          <p:cNvSpPr/>
          <p:nvPr/>
        </p:nvSpPr>
        <p:spPr>
          <a:xfrm>
            <a:off x="2509534" y="3593627"/>
            <a:ext cx="1346056" cy="369332"/>
          </a:xfrm>
          <a:prstGeom prst="rect">
            <a:avLst/>
          </a:prstGeom>
        </p:spPr>
        <p:txBody>
          <a:bodyPr wrap="square">
            <a:spAutoFit/>
          </a:bodyPr>
          <a:lstStyle/>
          <a:p>
            <a:r>
              <a:rPr lang="en-IN" b="1">
                <a:solidFill>
                  <a:srgbClr val="FF0000"/>
                </a:solidFill>
              </a:rPr>
              <a:t>Off time</a:t>
            </a:r>
            <a:endParaRPr lang="en-IN"/>
          </a:p>
        </p:txBody>
      </p:sp>
      <p:sp>
        <p:nvSpPr>
          <p:cNvPr id="24" name="Rectangle 23">
            <a:extLst>
              <a:ext uri="{FF2B5EF4-FFF2-40B4-BE49-F238E27FC236}">
                <a16:creationId xmlns:a16="http://schemas.microsoft.com/office/drawing/2014/main" id="{D4EF83CC-37D6-485B-ADB2-69756BAD8AD2}"/>
              </a:ext>
            </a:extLst>
          </p:cNvPr>
          <p:cNvSpPr/>
          <p:nvPr/>
        </p:nvSpPr>
        <p:spPr>
          <a:xfrm>
            <a:off x="1036053" y="5301107"/>
            <a:ext cx="970690" cy="369332"/>
          </a:xfrm>
          <a:prstGeom prst="rect">
            <a:avLst/>
          </a:prstGeom>
        </p:spPr>
        <p:txBody>
          <a:bodyPr wrap="square">
            <a:spAutoFit/>
          </a:bodyPr>
          <a:lstStyle/>
          <a:p>
            <a:r>
              <a:rPr lang="en-IN" b="1">
                <a:solidFill>
                  <a:srgbClr val="FF0000"/>
                </a:solidFill>
              </a:rPr>
              <a:t>Delay : </a:t>
            </a:r>
            <a:endParaRPr lang="en-IN"/>
          </a:p>
        </p:txBody>
      </p:sp>
      <p:sp>
        <p:nvSpPr>
          <p:cNvPr id="25" name="Rectangle 24">
            <a:extLst>
              <a:ext uri="{FF2B5EF4-FFF2-40B4-BE49-F238E27FC236}">
                <a16:creationId xmlns:a16="http://schemas.microsoft.com/office/drawing/2014/main" id="{5F3BE63D-6CEA-405F-8CD5-DAA7C3539E5E}"/>
              </a:ext>
            </a:extLst>
          </p:cNvPr>
          <p:cNvSpPr/>
          <p:nvPr/>
        </p:nvSpPr>
        <p:spPr>
          <a:xfrm>
            <a:off x="2006743" y="5307337"/>
            <a:ext cx="846887" cy="369332"/>
          </a:xfrm>
          <a:prstGeom prst="rect">
            <a:avLst/>
          </a:prstGeom>
        </p:spPr>
        <p:txBody>
          <a:bodyPr wrap="square">
            <a:spAutoFit/>
          </a:bodyPr>
          <a:lstStyle/>
          <a:p>
            <a:r>
              <a:rPr lang="en-IN" b="1">
                <a:solidFill>
                  <a:srgbClr val="FF0000"/>
                </a:solidFill>
              </a:rPr>
              <a:t>2.5 </a:t>
            </a:r>
            <a:r>
              <a:rPr lang="en-IN" b="1" err="1">
                <a:solidFill>
                  <a:srgbClr val="FF0000"/>
                </a:solidFill>
              </a:rPr>
              <a:t>ms</a:t>
            </a:r>
            <a:endParaRPr lang="en-IN"/>
          </a:p>
        </p:txBody>
      </p:sp>
      <p:sp>
        <p:nvSpPr>
          <p:cNvPr id="26" name="Rectangle 25">
            <a:extLst>
              <a:ext uri="{FF2B5EF4-FFF2-40B4-BE49-F238E27FC236}">
                <a16:creationId xmlns:a16="http://schemas.microsoft.com/office/drawing/2014/main" id="{C9E5B978-3DD8-4BDE-863B-5D048EC99454}"/>
              </a:ext>
            </a:extLst>
          </p:cNvPr>
          <p:cNvSpPr/>
          <p:nvPr/>
        </p:nvSpPr>
        <p:spPr>
          <a:xfrm>
            <a:off x="4829185" y="1533065"/>
            <a:ext cx="10547511" cy="400110"/>
          </a:xfrm>
          <a:prstGeom prst="rect">
            <a:avLst/>
          </a:prstGeom>
        </p:spPr>
        <p:txBody>
          <a:bodyPr wrap="square">
            <a:spAutoFit/>
          </a:bodyPr>
          <a:lstStyle/>
          <a:p>
            <a:r>
              <a:rPr lang="en-IN" sz="2000" b="1">
                <a:solidFill>
                  <a:schemeClr val="tx1">
                    <a:lumMod val="95000"/>
                    <a:lumOff val="5000"/>
                  </a:schemeClr>
                </a:solidFill>
              </a:rPr>
              <a:t>Step 1  :   Find out timer clock (</a:t>
            </a:r>
            <a:r>
              <a:rPr lang="en-IN" sz="2000" b="1" err="1">
                <a:solidFill>
                  <a:schemeClr val="tx1">
                    <a:lumMod val="95000"/>
                    <a:lumOff val="5000"/>
                  </a:schemeClr>
                </a:solidFill>
              </a:rPr>
              <a:t>Tf</a:t>
            </a:r>
            <a:r>
              <a:rPr lang="en-IN" sz="2000" b="1">
                <a:solidFill>
                  <a:schemeClr val="tx1">
                    <a:lumMod val="95000"/>
                    <a:lumOff val="5000"/>
                  </a:schemeClr>
                </a:solidFill>
              </a:rPr>
              <a:t>) with following formula </a:t>
            </a:r>
          </a:p>
        </p:txBody>
      </p:sp>
      <p:sp>
        <p:nvSpPr>
          <p:cNvPr id="27" name="Rectangle 26">
            <a:extLst>
              <a:ext uri="{FF2B5EF4-FFF2-40B4-BE49-F238E27FC236}">
                <a16:creationId xmlns:a16="http://schemas.microsoft.com/office/drawing/2014/main" id="{0C48138E-518C-4B39-B73A-94B06CBD496B}"/>
              </a:ext>
            </a:extLst>
          </p:cNvPr>
          <p:cNvSpPr/>
          <p:nvPr/>
        </p:nvSpPr>
        <p:spPr>
          <a:xfrm>
            <a:off x="5785244" y="2010475"/>
            <a:ext cx="8244933" cy="369332"/>
          </a:xfrm>
          <a:prstGeom prst="rect">
            <a:avLst/>
          </a:prstGeom>
        </p:spPr>
        <p:txBody>
          <a:bodyPr wrap="square">
            <a:spAutoFit/>
          </a:bodyPr>
          <a:lstStyle/>
          <a:p>
            <a:r>
              <a:rPr lang="en-IN" b="1"/>
              <a:t>Calculation of </a:t>
            </a:r>
            <a:r>
              <a:rPr lang="en-IN" b="1" err="1">
                <a:solidFill>
                  <a:srgbClr val="FF0000"/>
                </a:solidFill>
              </a:rPr>
              <a:t>Tf</a:t>
            </a:r>
            <a:r>
              <a:rPr lang="en-IN" b="1">
                <a:solidFill>
                  <a:srgbClr val="FF0000"/>
                </a:solidFill>
              </a:rPr>
              <a:t> </a:t>
            </a:r>
            <a:r>
              <a:rPr lang="en-IN" b="1"/>
              <a:t> if </a:t>
            </a:r>
            <a:r>
              <a:rPr lang="en-IN" b="1">
                <a:solidFill>
                  <a:srgbClr val="FF0000"/>
                </a:solidFill>
              </a:rPr>
              <a:t>XTAL </a:t>
            </a:r>
            <a:r>
              <a:rPr lang="en-IN" b="1"/>
              <a:t> = 11.0592 MHz </a:t>
            </a:r>
          </a:p>
        </p:txBody>
      </p:sp>
      <p:grpSp>
        <p:nvGrpSpPr>
          <p:cNvPr id="28" name="Group 27">
            <a:extLst>
              <a:ext uri="{FF2B5EF4-FFF2-40B4-BE49-F238E27FC236}">
                <a16:creationId xmlns:a16="http://schemas.microsoft.com/office/drawing/2014/main" id="{85CA7DC2-582A-4067-8964-7F51032D8976}"/>
              </a:ext>
            </a:extLst>
          </p:cNvPr>
          <p:cNvGrpSpPr/>
          <p:nvPr/>
        </p:nvGrpSpPr>
        <p:grpSpPr>
          <a:xfrm>
            <a:off x="4968063" y="2452805"/>
            <a:ext cx="11275162" cy="924273"/>
            <a:chOff x="211021" y="1609366"/>
            <a:chExt cx="11275162" cy="924273"/>
          </a:xfrm>
        </p:grpSpPr>
        <p:sp>
          <p:nvSpPr>
            <p:cNvPr id="29" name="Rectangle 28">
              <a:extLst>
                <a:ext uri="{FF2B5EF4-FFF2-40B4-BE49-F238E27FC236}">
                  <a16:creationId xmlns:a16="http://schemas.microsoft.com/office/drawing/2014/main" id="{9AB38D79-C0DD-4E34-B30D-AE974D57A30F}"/>
                </a:ext>
              </a:extLst>
            </p:cNvPr>
            <p:cNvSpPr/>
            <p:nvPr/>
          </p:nvSpPr>
          <p:spPr>
            <a:xfrm>
              <a:off x="211021" y="1609366"/>
              <a:ext cx="11275162" cy="523220"/>
            </a:xfrm>
            <a:prstGeom prst="rect">
              <a:avLst/>
            </a:prstGeom>
          </p:spPr>
          <p:txBody>
            <a:bodyPr wrap="square">
              <a:spAutoFit/>
            </a:bodyPr>
            <a:lstStyle/>
            <a:p>
              <a:r>
                <a:rPr lang="en-IN" b="1" err="1">
                  <a:solidFill>
                    <a:srgbClr val="FF0000"/>
                  </a:solidFill>
                </a:rPr>
                <a:t>Tf</a:t>
              </a:r>
              <a:r>
                <a:rPr lang="en-IN" b="1">
                  <a:solidFill>
                    <a:srgbClr val="FF0000"/>
                  </a:solidFill>
                </a:rPr>
                <a:t>   =  11.0592 MHz      =   0.9216 MHz   =  0.9216  x 1000 = </a:t>
              </a:r>
              <a:r>
                <a:rPr lang="en-IN" sz="2800" b="1">
                  <a:solidFill>
                    <a:srgbClr val="FF0000"/>
                  </a:solidFill>
                </a:rPr>
                <a:t>921.6 </a:t>
              </a:r>
              <a:r>
                <a:rPr lang="en-IN" sz="2800" b="1" err="1">
                  <a:solidFill>
                    <a:srgbClr val="FF0000"/>
                  </a:solidFill>
                </a:rPr>
                <a:t>KHz</a:t>
              </a:r>
              <a:r>
                <a:rPr lang="en-IN" sz="2800" b="1">
                  <a:solidFill>
                    <a:srgbClr val="FF0000"/>
                  </a:solidFill>
                </a:rPr>
                <a:t> </a:t>
              </a:r>
            </a:p>
          </p:txBody>
        </p:sp>
        <p:cxnSp>
          <p:nvCxnSpPr>
            <p:cNvPr id="30" name="Straight Connector 29">
              <a:extLst>
                <a:ext uri="{FF2B5EF4-FFF2-40B4-BE49-F238E27FC236}">
                  <a16:creationId xmlns:a16="http://schemas.microsoft.com/office/drawing/2014/main" id="{5AAFFC48-1415-4CBB-8558-8B1D98527186}"/>
                </a:ext>
              </a:extLst>
            </p:cNvPr>
            <p:cNvCxnSpPr>
              <a:cxnSpLocks/>
            </p:cNvCxnSpPr>
            <p:nvPr/>
          </p:nvCxnSpPr>
          <p:spPr>
            <a:xfrm>
              <a:off x="1097244" y="2145188"/>
              <a:ext cx="84852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ED9F5696-0A6C-42FA-8EF0-9049101671F5}"/>
                </a:ext>
              </a:extLst>
            </p:cNvPr>
            <p:cNvSpPr/>
            <p:nvPr/>
          </p:nvSpPr>
          <p:spPr>
            <a:xfrm>
              <a:off x="1312153" y="2164307"/>
              <a:ext cx="418704" cy="369332"/>
            </a:xfrm>
            <a:prstGeom prst="rect">
              <a:avLst/>
            </a:prstGeom>
          </p:spPr>
          <p:txBody>
            <a:bodyPr wrap="none">
              <a:spAutoFit/>
            </a:bodyPr>
            <a:lstStyle/>
            <a:p>
              <a:r>
                <a:rPr lang="en-IN" b="1">
                  <a:solidFill>
                    <a:srgbClr val="FF0000"/>
                  </a:solidFill>
                </a:rPr>
                <a:t>12</a:t>
              </a:r>
              <a:endParaRPr lang="en-IN"/>
            </a:p>
          </p:txBody>
        </p:sp>
      </p:grpSp>
      <p:sp>
        <p:nvSpPr>
          <p:cNvPr id="32" name="Rectangle 31">
            <a:extLst>
              <a:ext uri="{FF2B5EF4-FFF2-40B4-BE49-F238E27FC236}">
                <a16:creationId xmlns:a16="http://schemas.microsoft.com/office/drawing/2014/main" id="{4A5BB92D-6F7C-4B33-8464-BBE07149462C}"/>
              </a:ext>
            </a:extLst>
          </p:cNvPr>
          <p:cNvSpPr/>
          <p:nvPr/>
        </p:nvSpPr>
        <p:spPr>
          <a:xfrm>
            <a:off x="4829185" y="4117733"/>
            <a:ext cx="11275162" cy="400110"/>
          </a:xfrm>
          <a:prstGeom prst="rect">
            <a:avLst/>
          </a:prstGeom>
        </p:spPr>
        <p:txBody>
          <a:bodyPr wrap="square">
            <a:spAutoFit/>
          </a:bodyPr>
          <a:lstStyle/>
          <a:p>
            <a:r>
              <a:rPr lang="en-IN" sz="2000" b="1">
                <a:solidFill>
                  <a:schemeClr val="tx1">
                    <a:lumMod val="95000"/>
                    <a:lumOff val="5000"/>
                  </a:schemeClr>
                </a:solidFill>
              </a:rPr>
              <a:t>Step 2  :   Calculate the time (T) required to produce clock pulse  </a:t>
            </a:r>
          </a:p>
        </p:txBody>
      </p:sp>
      <p:sp>
        <p:nvSpPr>
          <p:cNvPr id="33" name="Rectangle 32">
            <a:extLst>
              <a:ext uri="{FF2B5EF4-FFF2-40B4-BE49-F238E27FC236}">
                <a16:creationId xmlns:a16="http://schemas.microsoft.com/office/drawing/2014/main" id="{B3507032-A383-4AE8-B0C7-338BE1BFE3E2}"/>
              </a:ext>
            </a:extLst>
          </p:cNvPr>
          <p:cNvSpPr/>
          <p:nvPr/>
        </p:nvSpPr>
        <p:spPr>
          <a:xfrm>
            <a:off x="5865160" y="4581392"/>
            <a:ext cx="5973907" cy="369332"/>
          </a:xfrm>
          <a:prstGeom prst="rect">
            <a:avLst/>
          </a:prstGeom>
        </p:spPr>
        <p:txBody>
          <a:bodyPr wrap="square">
            <a:spAutoFit/>
          </a:bodyPr>
          <a:lstStyle/>
          <a:p>
            <a:r>
              <a:rPr lang="en-IN" b="1">
                <a:solidFill>
                  <a:srgbClr val="FF0000"/>
                </a:solidFill>
              </a:rPr>
              <a:t>XTAL </a:t>
            </a:r>
            <a:r>
              <a:rPr lang="en-IN" b="1"/>
              <a:t> = </a:t>
            </a:r>
            <a:r>
              <a:rPr lang="en-IN" b="1" u="sng"/>
              <a:t>11.0592 MHz </a:t>
            </a:r>
            <a:r>
              <a:rPr lang="en-IN" b="1"/>
              <a:t>then </a:t>
            </a:r>
            <a:r>
              <a:rPr lang="en-IN" b="1" err="1">
                <a:solidFill>
                  <a:srgbClr val="FF0000"/>
                </a:solidFill>
              </a:rPr>
              <a:t>Tf</a:t>
            </a:r>
            <a:r>
              <a:rPr lang="en-IN" b="1"/>
              <a:t> = </a:t>
            </a:r>
            <a:r>
              <a:rPr lang="en-IN" b="1" u="sng"/>
              <a:t>921.6 </a:t>
            </a:r>
            <a:r>
              <a:rPr lang="en-IN" b="1" u="sng" err="1"/>
              <a:t>KHz</a:t>
            </a:r>
            <a:r>
              <a:rPr lang="en-IN" b="1" u="sng"/>
              <a:t> </a:t>
            </a:r>
          </a:p>
        </p:txBody>
      </p:sp>
      <p:grpSp>
        <p:nvGrpSpPr>
          <p:cNvPr id="34" name="Group 33">
            <a:extLst>
              <a:ext uri="{FF2B5EF4-FFF2-40B4-BE49-F238E27FC236}">
                <a16:creationId xmlns:a16="http://schemas.microsoft.com/office/drawing/2014/main" id="{C0F79E56-0A93-4094-A60A-8D70808AF6DF}"/>
              </a:ext>
            </a:extLst>
          </p:cNvPr>
          <p:cNvGrpSpPr/>
          <p:nvPr/>
        </p:nvGrpSpPr>
        <p:grpSpPr>
          <a:xfrm>
            <a:off x="4829185" y="5158178"/>
            <a:ext cx="11275162" cy="744788"/>
            <a:chOff x="624546" y="2739627"/>
            <a:chExt cx="11275162" cy="744788"/>
          </a:xfrm>
        </p:grpSpPr>
        <p:sp>
          <p:nvSpPr>
            <p:cNvPr id="35" name="Rectangle 34">
              <a:extLst>
                <a:ext uri="{FF2B5EF4-FFF2-40B4-BE49-F238E27FC236}">
                  <a16:creationId xmlns:a16="http://schemas.microsoft.com/office/drawing/2014/main" id="{BD0F2A00-815D-44A8-9D0A-083A081A45DA}"/>
                </a:ext>
              </a:extLst>
            </p:cNvPr>
            <p:cNvSpPr/>
            <p:nvPr/>
          </p:nvSpPr>
          <p:spPr>
            <a:xfrm>
              <a:off x="624546" y="2739627"/>
              <a:ext cx="11275162" cy="461665"/>
            </a:xfrm>
            <a:prstGeom prst="rect">
              <a:avLst/>
            </a:prstGeom>
          </p:spPr>
          <p:txBody>
            <a:bodyPr wrap="square">
              <a:spAutoFit/>
            </a:bodyPr>
            <a:lstStyle/>
            <a:p>
              <a:r>
                <a:rPr lang="en-IN" b="1">
                  <a:solidFill>
                    <a:srgbClr val="FF0000"/>
                  </a:solidFill>
                </a:rPr>
                <a:t>T  =       1           =   0.001085 </a:t>
              </a:r>
              <a:r>
                <a:rPr lang="en-IN" b="1" err="1">
                  <a:solidFill>
                    <a:srgbClr val="FF0000"/>
                  </a:solidFill>
                </a:rPr>
                <a:t>KHz</a:t>
              </a:r>
              <a:r>
                <a:rPr lang="en-IN" b="1">
                  <a:solidFill>
                    <a:srgbClr val="FF0000"/>
                  </a:solidFill>
                </a:rPr>
                <a:t>  = 0.001085 x 1000   = </a:t>
              </a:r>
              <a:r>
                <a:rPr lang="en-IN" sz="2400" b="1">
                  <a:solidFill>
                    <a:srgbClr val="FF0000"/>
                  </a:solidFill>
                </a:rPr>
                <a:t>1.085 micro sec</a:t>
              </a:r>
            </a:p>
          </p:txBody>
        </p:sp>
        <p:cxnSp>
          <p:nvCxnSpPr>
            <p:cNvPr id="36" name="Straight Connector 35">
              <a:extLst>
                <a:ext uri="{FF2B5EF4-FFF2-40B4-BE49-F238E27FC236}">
                  <a16:creationId xmlns:a16="http://schemas.microsoft.com/office/drawing/2014/main" id="{D1CDE803-1D6A-4B8C-BDE3-E92A6628E10A}"/>
                </a:ext>
              </a:extLst>
            </p:cNvPr>
            <p:cNvCxnSpPr>
              <a:cxnSpLocks/>
            </p:cNvCxnSpPr>
            <p:nvPr/>
          </p:nvCxnSpPr>
          <p:spPr>
            <a:xfrm>
              <a:off x="1085374" y="3113280"/>
              <a:ext cx="84852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B2092A43-9C4D-4A51-9595-968D6DC08D7E}"/>
                </a:ext>
              </a:extLst>
            </p:cNvPr>
            <p:cNvSpPr/>
            <p:nvPr/>
          </p:nvSpPr>
          <p:spPr>
            <a:xfrm>
              <a:off x="872689" y="3115083"/>
              <a:ext cx="1289135" cy="369332"/>
            </a:xfrm>
            <a:prstGeom prst="rect">
              <a:avLst/>
            </a:prstGeom>
          </p:spPr>
          <p:txBody>
            <a:bodyPr wrap="none">
              <a:spAutoFit/>
            </a:bodyPr>
            <a:lstStyle/>
            <a:p>
              <a:r>
                <a:rPr lang="en-IN" b="1">
                  <a:solidFill>
                    <a:srgbClr val="FF0000"/>
                  </a:solidFill>
                </a:rPr>
                <a:t>  921.6 </a:t>
              </a:r>
              <a:r>
                <a:rPr lang="en-IN" b="1" err="1">
                  <a:solidFill>
                    <a:srgbClr val="FF0000"/>
                  </a:solidFill>
                </a:rPr>
                <a:t>KHz</a:t>
              </a:r>
              <a:r>
                <a:rPr lang="en-IN" b="1">
                  <a:solidFill>
                    <a:srgbClr val="FF0000"/>
                  </a:solidFill>
                </a:rPr>
                <a:t> </a:t>
              </a:r>
              <a:endParaRPr lang="en-IN"/>
            </a:p>
          </p:txBody>
        </p:sp>
      </p:grpSp>
    </p:spTree>
    <p:extLst>
      <p:ext uri="{BB962C8B-B14F-4D97-AF65-F5344CB8AC3E}">
        <p14:creationId xmlns:p14="http://schemas.microsoft.com/office/powerpoint/2010/main" val="4040620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par>
                                <p:cTn id="53" presetID="10" presetClass="entr" presetSubtype="0" fill="hold"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500"/>
                                        <p:tgtEl>
                                          <p:spTgt spid="1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500"/>
                                        <p:tgtEl>
                                          <p:spTgt spid="2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500"/>
                                        <p:tgtEl>
                                          <p:spTgt spid="21"/>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500"/>
                                        <p:tgtEl>
                                          <p:spTgt spid="27"/>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fade">
                                      <p:cBhvr>
                                        <p:cTn id="81" dur="500"/>
                                        <p:tgtEl>
                                          <p:spTgt spid="28"/>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fade">
                                      <p:cBhvr>
                                        <p:cTn id="86" dur="500"/>
                                        <p:tgtEl>
                                          <p:spTgt spid="32"/>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33"/>
                                        </p:tgtEl>
                                        <p:attrNameLst>
                                          <p:attrName>style.visibility</p:attrName>
                                        </p:attrNameLst>
                                      </p:cBhvr>
                                      <p:to>
                                        <p:strVal val="visible"/>
                                      </p:to>
                                    </p:set>
                                    <p:animEffect transition="in" filter="fade">
                                      <p:cBhvr>
                                        <p:cTn id="91" dur="500"/>
                                        <p:tgtEl>
                                          <p:spTgt spid="33"/>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fade">
                                      <p:cBhvr>
                                        <p:cTn id="9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P spid="21" grpId="0"/>
      <p:bldP spid="22" grpId="0"/>
      <p:bldP spid="23" grpId="0"/>
      <p:bldP spid="24" grpId="0"/>
      <p:bldP spid="25" grpId="0"/>
      <p:bldP spid="26" grpId="0"/>
      <p:bldP spid="27" grpId="0"/>
      <p:bldP spid="32" grpId="0"/>
      <p:bldP spid="3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B5A841-8E6F-450F-AADD-D2B57CE4BD61}"/>
              </a:ext>
            </a:extLst>
          </p:cNvPr>
          <p:cNvSpPr/>
          <p:nvPr/>
        </p:nvSpPr>
        <p:spPr>
          <a:xfrm>
            <a:off x="215081" y="261231"/>
            <a:ext cx="10547511" cy="400110"/>
          </a:xfrm>
          <a:prstGeom prst="rect">
            <a:avLst/>
          </a:prstGeom>
        </p:spPr>
        <p:txBody>
          <a:bodyPr wrap="square">
            <a:spAutoFit/>
          </a:bodyPr>
          <a:lstStyle/>
          <a:p>
            <a:r>
              <a:rPr lang="en-IN" sz="2000" b="1">
                <a:solidFill>
                  <a:schemeClr val="tx1">
                    <a:lumMod val="95000"/>
                    <a:lumOff val="5000"/>
                  </a:schemeClr>
                </a:solidFill>
              </a:rPr>
              <a:t>Step 3  :   Find out count or delay     </a:t>
            </a:r>
            <a:r>
              <a:rPr lang="en-IN" sz="2000" b="1">
                <a:solidFill>
                  <a:srgbClr val="FF0000"/>
                </a:solidFill>
              </a:rPr>
              <a:t>( delay is given) </a:t>
            </a:r>
          </a:p>
        </p:txBody>
      </p:sp>
      <p:grpSp>
        <p:nvGrpSpPr>
          <p:cNvPr id="5" name="Group 4">
            <a:extLst>
              <a:ext uri="{FF2B5EF4-FFF2-40B4-BE49-F238E27FC236}">
                <a16:creationId xmlns:a16="http://schemas.microsoft.com/office/drawing/2014/main" id="{B7AB20AA-7549-417E-93BB-2F8895147ED9}"/>
              </a:ext>
            </a:extLst>
          </p:cNvPr>
          <p:cNvGrpSpPr/>
          <p:nvPr/>
        </p:nvGrpSpPr>
        <p:grpSpPr>
          <a:xfrm>
            <a:off x="5990897" y="148091"/>
            <a:ext cx="5894171" cy="1186723"/>
            <a:chOff x="170300" y="904068"/>
            <a:chExt cx="5789068" cy="1345145"/>
          </a:xfrm>
        </p:grpSpPr>
        <p:sp>
          <p:nvSpPr>
            <p:cNvPr id="6" name="Rectangle 5">
              <a:extLst>
                <a:ext uri="{FF2B5EF4-FFF2-40B4-BE49-F238E27FC236}">
                  <a16:creationId xmlns:a16="http://schemas.microsoft.com/office/drawing/2014/main" id="{1C147751-E400-4E07-B22F-2B0D0B3748C7}"/>
                </a:ext>
              </a:extLst>
            </p:cNvPr>
            <p:cNvSpPr/>
            <p:nvPr/>
          </p:nvSpPr>
          <p:spPr>
            <a:xfrm>
              <a:off x="1627223" y="1562747"/>
              <a:ext cx="3584028" cy="453523"/>
            </a:xfrm>
            <a:prstGeom prst="rect">
              <a:avLst/>
            </a:prstGeom>
          </p:spPr>
          <p:txBody>
            <a:bodyPr wrap="square">
              <a:spAutoFit/>
            </a:bodyPr>
            <a:lstStyle/>
            <a:p>
              <a:r>
                <a:rPr lang="en-IN" sz="2000" b="1">
                  <a:solidFill>
                    <a:srgbClr val="FF0000"/>
                  </a:solidFill>
                  <a:effectLst>
                    <a:outerShdw blurRad="38100" dist="38100" dir="2700000" algn="tl">
                      <a:srgbClr val="000000">
                        <a:alpha val="43137"/>
                      </a:srgbClr>
                    </a:outerShdw>
                  </a:effectLst>
                </a:rPr>
                <a:t>Time (T)  in micro sec</a:t>
              </a:r>
              <a:endParaRPr lang="en-IN" sz="2000"/>
            </a:p>
          </p:txBody>
        </p:sp>
        <p:sp>
          <p:nvSpPr>
            <p:cNvPr id="7" name="Rectangle 6">
              <a:extLst>
                <a:ext uri="{FF2B5EF4-FFF2-40B4-BE49-F238E27FC236}">
                  <a16:creationId xmlns:a16="http://schemas.microsoft.com/office/drawing/2014/main" id="{95AB115D-376F-4C9F-B065-5B59E4DA1500}"/>
                </a:ext>
              </a:extLst>
            </p:cNvPr>
            <p:cNvSpPr/>
            <p:nvPr/>
          </p:nvSpPr>
          <p:spPr>
            <a:xfrm>
              <a:off x="247003" y="978430"/>
              <a:ext cx="5712365" cy="453523"/>
            </a:xfrm>
            <a:prstGeom prst="rect">
              <a:avLst/>
            </a:prstGeom>
          </p:spPr>
          <p:txBody>
            <a:bodyPr wrap="square">
              <a:spAutoFit/>
            </a:bodyPr>
            <a:lstStyle/>
            <a:p>
              <a:r>
                <a:rPr lang="en-IN" sz="2000" b="1">
                  <a:solidFill>
                    <a:srgbClr val="FF0000"/>
                  </a:solidFill>
                  <a:effectLst>
                    <a:outerShdw blurRad="38100" dist="38100" dir="2700000" algn="tl">
                      <a:srgbClr val="000000">
                        <a:alpha val="43137"/>
                      </a:srgbClr>
                    </a:outerShdw>
                  </a:effectLst>
                </a:rPr>
                <a:t>Count    =    Given delay in (</a:t>
              </a:r>
              <a:r>
                <a:rPr lang="en-IN" sz="2000" b="1" err="1">
                  <a:solidFill>
                    <a:srgbClr val="FF0000"/>
                  </a:solidFill>
                  <a:effectLst>
                    <a:outerShdw blurRad="38100" dist="38100" dir="2700000" algn="tl">
                      <a:srgbClr val="000000">
                        <a:alpha val="43137"/>
                      </a:srgbClr>
                    </a:outerShdw>
                  </a:effectLst>
                </a:rPr>
                <a:t>mili</a:t>
              </a:r>
              <a:r>
                <a:rPr lang="en-IN" sz="2000" b="1">
                  <a:solidFill>
                    <a:srgbClr val="FF0000"/>
                  </a:solidFill>
                  <a:effectLst>
                    <a:outerShdw blurRad="38100" dist="38100" dir="2700000" algn="tl">
                      <a:srgbClr val="000000">
                        <a:alpha val="43137"/>
                      </a:srgbClr>
                    </a:outerShdw>
                  </a:effectLst>
                </a:rPr>
                <a:t> sec)</a:t>
              </a:r>
            </a:p>
          </p:txBody>
        </p:sp>
        <p:cxnSp>
          <p:nvCxnSpPr>
            <p:cNvPr id="8" name="Straight Connector 7">
              <a:extLst>
                <a:ext uri="{FF2B5EF4-FFF2-40B4-BE49-F238E27FC236}">
                  <a16:creationId xmlns:a16="http://schemas.microsoft.com/office/drawing/2014/main" id="{1F4A289A-623F-4AE8-ABA8-B23BCF4B81D2}"/>
                </a:ext>
              </a:extLst>
            </p:cNvPr>
            <p:cNvCxnSpPr>
              <a:cxnSpLocks/>
            </p:cNvCxnSpPr>
            <p:nvPr/>
          </p:nvCxnSpPr>
          <p:spPr>
            <a:xfrm>
              <a:off x="1286821" y="1485834"/>
              <a:ext cx="347679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A4933C15-687A-4A19-9A86-5F4D9FBFD9D5}"/>
                </a:ext>
              </a:extLst>
            </p:cNvPr>
            <p:cNvSpPr/>
            <p:nvPr/>
          </p:nvSpPr>
          <p:spPr>
            <a:xfrm>
              <a:off x="170300" y="904068"/>
              <a:ext cx="5712365" cy="134514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 </a:t>
              </a:r>
            </a:p>
          </p:txBody>
        </p:sp>
      </p:grpSp>
      <p:sp>
        <p:nvSpPr>
          <p:cNvPr id="10" name="Rectangle 9">
            <a:extLst>
              <a:ext uri="{FF2B5EF4-FFF2-40B4-BE49-F238E27FC236}">
                <a16:creationId xmlns:a16="http://schemas.microsoft.com/office/drawing/2014/main" id="{5E1A3A68-6D9E-43B5-8C4D-A9BE9C6E6883}"/>
              </a:ext>
            </a:extLst>
          </p:cNvPr>
          <p:cNvSpPr/>
          <p:nvPr/>
        </p:nvSpPr>
        <p:spPr>
          <a:xfrm>
            <a:off x="457841" y="1218830"/>
            <a:ext cx="5507792" cy="1200329"/>
          </a:xfrm>
          <a:prstGeom prst="rect">
            <a:avLst/>
          </a:prstGeom>
        </p:spPr>
        <p:txBody>
          <a:bodyPr wrap="square">
            <a:spAutoFit/>
          </a:bodyPr>
          <a:lstStyle/>
          <a:p>
            <a:r>
              <a:rPr lang="en-IN" b="1">
                <a:effectLst>
                  <a:outerShdw blurRad="38100" dist="38100" dir="2700000" algn="tl">
                    <a:srgbClr val="000000">
                      <a:alpha val="43137"/>
                    </a:srgbClr>
                  </a:outerShdw>
                </a:effectLst>
              </a:rPr>
              <a:t>Desired Count  =  (2.5 </a:t>
            </a:r>
            <a:r>
              <a:rPr lang="en-IN" b="1" err="1">
                <a:effectLst>
                  <a:outerShdw blurRad="38100" dist="38100" dir="2700000" algn="tl">
                    <a:srgbClr val="000000">
                      <a:alpha val="43137"/>
                    </a:srgbClr>
                  </a:outerShdw>
                </a:effectLst>
              </a:rPr>
              <a:t>mili</a:t>
            </a:r>
            <a:r>
              <a:rPr lang="en-IN" b="1">
                <a:effectLst>
                  <a:outerShdw blurRad="38100" dist="38100" dir="2700000" algn="tl">
                    <a:srgbClr val="000000">
                      <a:alpha val="43137"/>
                    </a:srgbClr>
                  </a:outerShdw>
                </a:effectLst>
              </a:rPr>
              <a:t> sec x 1000 ) / 1.085 micro sec</a:t>
            </a:r>
          </a:p>
          <a:p>
            <a:r>
              <a:rPr lang="en-IN" b="1">
                <a:effectLst>
                  <a:outerShdw blurRad="38100" dist="38100" dir="2700000" algn="tl">
                    <a:srgbClr val="000000">
                      <a:alpha val="43137"/>
                    </a:srgbClr>
                  </a:outerShdw>
                </a:effectLst>
              </a:rPr>
              <a:t>             =  2500 micro sec / 1.085 micro sec</a:t>
            </a:r>
          </a:p>
          <a:p>
            <a:r>
              <a:rPr lang="en-IN" b="1">
                <a:effectLst>
                  <a:outerShdw blurRad="38100" dist="38100" dir="2700000" algn="tl">
                    <a:srgbClr val="000000">
                      <a:alpha val="43137"/>
                    </a:srgbClr>
                  </a:outerShdw>
                </a:effectLst>
              </a:rPr>
              <a:t>             =  2304.14</a:t>
            </a:r>
          </a:p>
          <a:p>
            <a:r>
              <a:rPr lang="en-IN" b="1">
                <a:effectLst>
                  <a:outerShdw blurRad="38100" dist="38100" dir="2700000" algn="tl">
                    <a:srgbClr val="000000">
                      <a:alpha val="43137"/>
                    </a:srgbClr>
                  </a:outerShdw>
                </a:effectLst>
              </a:rPr>
              <a:t>             =  2304 </a:t>
            </a:r>
          </a:p>
        </p:txBody>
      </p:sp>
      <p:sp>
        <p:nvSpPr>
          <p:cNvPr id="11" name="Rectangle 10">
            <a:extLst>
              <a:ext uri="{FF2B5EF4-FFF2-40B4-BE49-F238E27FC236}">
                <a16:creationId xmlns:a16="http://schemas.microsoft.com/office/drawing/2014/main" id="{5EA12AC6-A3FF-4751-844F-CA87F1F86676}"/>
              </a:ext>
            </a:extLst>
          </p:cNvPr>
          <p:cNvSpPr/>
          <p:nvPr/>
        </p:nvSpPr>
        <p:spPr>
          <a:xfrm>
            <a:off x="6475919" y="1421524"/>
            <a:ext cx="5331053" cy="707886"/>
          </a:xfrm>
          <a:prstGeom prst="rect">
            <a:avLst/>
          </a:prstGeom>
        </p:spPr>
        <p:txBody>
          <a:bodyPr wrap="square">
            <a:spAutoFit/>
          </a:bodyPr>
          <a:lstStyle/>
          <a:p>
            <a:r>
              <a:rPr lang="en-IN" sz="2000" b="1"/>
              <a:t>Always convert delay from </a:t>
            </a:r>
            <a:r>
              <a:rPr lang="en-IN" sz="2000" b="1" err="1"/>
              <a:t>mili</a:t>
            </a:r>
            <a:r>
              <a:rPr lang="en-IN" sz="2000" b="1"/>
              <a:t> sec to micro seconds by multiplying with 1000</a:t>
            </a:r>
          </a:p>
        </p:txBody>
      </p:sp>
      <p:sp>
        <p:nvSpPr>
          <p:cNvPr id="12" name="Rectangle 11">
            <a:extLst>
              <a:ext uri="{FF2B5EF4-FFF2-40B4-BE49-F238E27FC236}">
                <a16:creationId xmlns:a16="http://schemas.microsoft.com/office/drawing/2014/main" id="{E840077D-6656-4EC1-A79D-6796D6002F27}"/>
              </a:ext>
            </a:extLst>
          </p:cNvPr>
          <p:cNvSpPr/>
          <p:nvPr/>
        </p:nvSpPr>
        <p:spPr>
          <a:xfrm>
            <a:off x="2005019" y="2129410"/>
            <a:ext cx="2810505" cy="369332"/>
          </a:xfrm>
          <a:prstGeom prst="rect">
            <a:avLst/>
          </a:prstGeom>
        </p:spPr>
        <p:txBody>
          <a:bodyPr wrap="square">
            <a:spAutoFit/>
          </a:bodyPr>
          <a:lstStyle/>
          <a:p>
            <a:r>
              <a:rPr lang="en-IN" b="1">
                <a:solidFill>
                  <a:srgbClr val="FF0000"/>
                </a:solidFill>
              </a:rPr>
              <a:t>Consider only integer part</a:t>
            </a:r>
            <a:endParaRPr lang="en-IN"/>
          </a:p>
        </p:txBody>
      </p:sp>
      <p:sp>
        <p:nvSpPr>
          <p:cNvPr id="14" name="Rectangle 13">
            <a:extLst>
              <a:ext uri="{FF2B5EF4-FFF2-40B4-BE49-F238E27FC236}">
                <a16:creationId xmlns:a16="http://schemas.microsoft.com/office/drawing/2014/main" id="{C70EFD26-B2D4-4472-9BCE-28941205052D}"/>
              </a:ext>
            </a:extLst>
          </p:cNvPr>
          <p:cNvSpPr/>
          <p:nvPr/>
        </p:nvSpPr>
        <p:spPr>
          <a:xfrm>
            <a:off x="215080" y="3037930"/>
            <a:ext cx="10547511" cy="400110"/>
          </a:xfrm>
          <a:prstGeom prst="rect">
            <a:avLst/>
          </a:prstGeom>
        </p:spPr>
        <p:txBody>
          <a:bodyPr wrap="square">
            <a:spAutoFit/>
          </a:bodyPr>
          <a:lstStyle/>
          <a:p>
            <a:r>
              <a:rPr lang="en-IN" sz="2000" b="1">
                <a:solidFill>
                  <a:schemeClr val="tx1">
                    <a:lumMod val="95000"/>
                    <a:lumOff val="5000"/>
                  </a:schemeClr>
                </a:solidFill>
              </a:rPr>
              <a:t>Step 4  :   Calculate the count to be loaded </a:t>
            </a:r>
          </a:p>
        </p:txBody>
      </p:sp>
      <p:sp>
        <p:nvSpPr>
          <p:cNvPr id="15" name="Rectangle 14">
            <a:extLst>
              <a:ext uri="{FF2B5EF4-FFF2-40B4-BE49-F238E27FC236}">
                <a16:creationId xmlns:a16="http://schemas.microsoft.com/office/drawing/2014/main" id="{DE99B386-EBAC-4FB4-838E-D0588F248B5C}"/>
              </a:ext>
            </a:extLst>
          </p:cNvPr>
          <p:cNvSpPr/>
          <p:nvPr/>
        </p:nvSpPr>
        <p:spPr>
          <a:xfrm>
            <a:off x="506128" y="3632501"/>
            <a:ext cx="7715134" cy="1631216"/>
          </a:xfrm>
          <a:prstGeom prst="rect">
            <a:avLst/>
          </a:prstGeom>
        </p:spPr>
        <p:txBody>
          <a:bodyPr wrap="square">
            <a:spAutoFit/>
          </a:bodyPr>
          <a:lstStyle/>
          <a:p>
            <a:r>
              <a:rPr lang="en-IN" sz="2000" b="1">
                <a:effectLst>
                  <a:outerShdw blurRad="38100" dist="38100" dir="2700000" algn="tl">
                    <a:srgbClr val="000000">
                      <a:alpha val="43137"/>
                    </a:srgbClr>
                  </a:outerShdw>
                </a:effectLst>
              </a:rPr>
              <a:t>Count value = 65535 – Desired count + 1</a:t>
            </a:r>
          </a:p>
          <a:p>
            <a:r>
              <a:rPr lang="en-IN" sz="2000" b="1">
                <a:effectLst>
                  <a:outerShdw blurRad="38100" dist="38100" dir="2700000" algn="tl">
                    <a:srgbClr val="000000">
                      <a:alpha val="43137"/>
                    </a:srgbClr>
                  </a:outerShdw>
                </a:effectLst>
              </a:rPr>
              <a:t>                       = 65535 – 2304 + 1</a:t>
            </a:r>
          </a:p>
          <a:p>
            <a:r>
              <a:rPr lang="en-IN" sz="2000" b="1">
                <a:effectLst>
                  <a:outerShdw blurRad="38100" dist="38100" dir="2700000" algn="tl">
                    <a:srgbClr val="000000">
                      <a:alpha val="43137"/>
                    </a:srgbClr>
                  </a:outerShdw>
                </a:effectLst>
              </a:rPr>
              <a:t>                       = 65535 – 2303</a:t>
            </a:r>
          </a:p>
          <a:p>
            <a:r>
              <a:rPr lang="en-IN" sz="2000" b="1">
                <a:effectLst>
                  <a:outerShdw blurRad="38100" dist="38100" dir="2700000" algn="tl">
                    <a:srgbClr val="000000">
                      <a:alpha val="43137"/>
                    </a:srgbClr>
                  </a:outerShdw>
                </a:effectLst>
              </a:rPr>
              <a:t>                       = 63232</a:t>
            </a:r>
          </a:p>
          <a:p>
            <a:endParaRPr lang="en-IN" sz="2000" b="1">
              <a:effectLst>
                <a:outerShdw blurRad="38100" dist="38100" dir="2700000" algn="tl">
                  <a:srgbClr val="000000">
                    <a:alpha val="43137"/>
                  </a:srgbClr>
                </a:outerShdw>
              </a:effectLst>
            </a:endParaRPr>
          </a:p>
        </p:txBody>
      </p:sp>
      <p:sp>
        <p:nvSpPr>
          <p:cNvPr id="16" name="Rectangle 15">
            <a:extLst>
              <a:ext uri="{FF2B5EF4-FFF2-40B4-BE49-F238E27FC236}">
                <a16:creationId xmlns:a16="http://schemas.microsoft.com/office/drawing/2014/main" id="{62EEB822-BCF6-4B7B-95BE-BB06E306896B}"/>
              </a:ext>
            </a:extLst>
          </p:cNvPr>
          <p:cNvSpPr/>
          <p:nvPr/>
        </p:nvSpPr>
        <p:spPr>
          <a:xfrm>
            <a:off x="2784161" y="4570861"/>
            <a:ext cx="2810505" cy="369332"/>
          </a:xfrm>
          <a:prstGeom prst="rect">
            <a:avLst/>
          </a:prstGeom>
        </p:spPr>
        <p:txBody>
          <a:bodyPr wrap="square">
            <a:spAutoFit/>
          </a:bodyPr>
          <a:lstStyle/>
          <a:p>
            <a:r>
              <a:rPr lang="en-IN" b="1">
                <a:solidFill>
                  <a:srgbClr val="FF0000"/>
                </a:solidFill>
              </a:rPr>
              <a:t>Decimal</a:t>
            </a:r>
            <a:endParaRPr lang="en-IN"/>
          </a:p>
        </p:txBody>
      </p:sp>
      <p:sp>
        <p:nvSpPr>
          <p:cNvPr id="17" name="Rectangle 16">
            <a:extLst>
              <a:ext uri="{FF2B5EF4-FFF2-40B4-BE49-F238E27FC236}">
                <a16:creationId xmlns:a16="http://schemas.microsoft.com/office/drawing/2014/main" id="{B78FE290-D15B-4EA1-A474-0FA63474EE50}"/>
              </a:ext>
            </a:extLst>
          </p:cNvPr>
          <p:cNvSpPr/>
          <p:nvPr/>
        </p:nvSpPr>
        <p:spPr>
          <a:xfrm>
            <a:off x="331846" y="5277607"/>
            <a:ext cx="7715134" cy="954107"/>
          </a:xfrm>
          <a:prstGeom prst="rect">
            <a:avLst/>
          </a:prstGeom>
        </p:spPr>
        <p:txBody>
          <a:bodyPr wrap="square">
            <a:spAutoFit/>
          </a:bodyPr>
          <a:lstStyle/>
          <a:p>
            <a:r>
              <a:rPr lang="en-IN" sz="2800" b="1">
                <a:effectLst>
                  <a:outerShdw blurRad="38100" dist="38100" dir="2700000" algn="tl">
                    <a:srgbClr val="000000">
                      <a:alpha val="43137"/>
                    </a:srgbClr>
                  </a:outerShdw>
                </a:effectLst>
              </a:rPr>
              <a:t>Hex count value = F700</a:t>
            </a:r>
          </a:p>
          <a:p>
            <a:endParaRPr lang="en-IN" sz="2800" b="1">
              <a:effectLst>
                <a:outerShdw blurRad="38100" dist="38100" dir="2700000" algn="tl">
                  <a:srgbClr val="000000">
                    <a:alpha val="43137"/>
                  </a:srgbClr>
                </a:outerShdw>
              </a:effectLst>
            </a:endParaRPr>
          </a:p>
        </p:txBody>
      </p:sp>
      <p:sp>
        <p:nvSpPr>
          <p:cNvPr id="18" name="Rectangle 17">
            <a:extLst>
              <a:ext uri="{FF2B5EF4-FFF2-40B4-BE49-F238E27FC236}">
                <a16:creationId xmlns:a16="http://schemas.microsoft.com/office/drawing/2014/main" id="{3F4CA8B1-AE4A-426C-A0F4-17A4180FAF13}"/>
              </a:ext>
            </a:extLst>
          </p:cNvPr>
          <p:cNvSpPr/>
          <p:nvPr/>
        </p:nvSpPr>
        <p:spPr>
          <a:xfrm>
            <a:off x="1175678" y="5878553"/>
            <a:ext cx="2810505" cy="369332"/>
          </a:xfrm>
          <a:prstGeom prst="rect">
            <a:avLst/>
          </a:prstGeom>
        </p:spPr>
        <p:txBody>
          <a:bodyPr wrap="square">
            <a:spAutoFit/>
          </a:bodyPr>
          <a:lstStyle/>
          <a:p>
            <a:r>
              <a:rPr lang="en-IN" b="1">
                <a:solidFill>
                  <a:srgbClr val="FF0000"/>
                </a:solidFill>
              </a:rPr>
              <a:t>Loaded into TH and TL</a:t>
            </a:r>
            <a:endParaRPr lang="en-IN"/>
          </a:p>
        </p:txBody>
      </p:sp>
      <p:sp>
        <p:nvSpPr>
          <p:cNvPr id="19" name="Rectangle 18">
            <a:extLst>
              <a:ext uri="{FF2B5EF4-FFF2-40B4-BE49-F238E27FC236}">
                <a16:creationId xmlns:a16="http://schemas.microsoft.com/office/drawing/2014/main" id="{9A39B3EA-CCD2-492F-9324-19631214C5AB}"/>
              </a:ext>
            </a:extLst>
          </p:cNvPr>
          <p:cNvSpPr/>
          <p:nvPr/>
        </p:nvSpPr>
        <p:spPr>
          <a:xfrm>
            <a:off x="5961200" y="3213507"/>
            <a:ext cx="10547511" cy="400110"/>
          </a:xfrm>
          <a:prstGeom prst="rect">
            <a:avLst/>
          </a:prstGeom>
        </p:spPr>
        <p:txBody>
          <a:bodyPr wrap="square">
            <a:spAutoFit/>
          </a:bodyPr>
          <a:lstStyle/>
          <a:p>
            <a:r>
              <a:rPr lang="en-IN" sz="2000" b="1">
                <a:solidFill>
                  <a:schemeClr val="tx1">
                    <a:lumMod val="95000"/>
                    <a:lumOff val="5000"/>
                  </a:schemeClr>
                </a:solidFill>
              </a:rPr>
              <a:t>Step 5  :   Write a program</a:t>
            </a:r>
          </a:p>
        </p:txBody>
      </p:sp>
      <p:sp>
        <p:nvSpPr>
          <p:cNvPr id="20" name="Rectangle 19">
            <a:extLst>
              <a:ext uri="{FF2B5EF4-FFF2-40B4-BE49-F238E27FC236}">
                <a16:creationId xmlns:a16="http://schemas.microsoft.com/office/drawing/2014/main" id="{70A4D3C1-8416-463F-B5BD-1CED41813D29}"/>
              </a:ext>
            </a:extLst>
          </p:cNvPr>
          <p:cNvSpPr/>
          <p:nvPr/>
        </p:nvSpPr>
        <p:spPr>
          <a:xfrm>
            <a:off x="6595987" y="3505894"/>
            <a:ext cx="8840669" cy="3170099"/>
          </a:xfrm>
          <a:prstGeom prst="rect">
            <a:avLst/>
          </a:prstGeom>
        </p:spPr>
        <p:txBody>
          <a:bodyPr wrap="square">
            <a:spAutoFit/>
          </a:bodyPr>
          <a:lstStyle/>
          <a:p>
            <a:endParaRPr lang="en-IN" sz="2000" b="1">
              <a:effectLst>
                <a:outerShdw blurRad="38100" dist="38100" dir="2700000" algn="tl">
                  <a:srgbClr val="000000">
                    <a:alpha val="43137"/>
                  </a:srgbClr>
                </a:outerShdw>
              </a:effectLst>
            </a:endParaRPr>
          </a:p>
          <a:p>
            <a:endParaRPr lang="en-IN" sz="2000" b="1">
              <a:effectLst>
                <a:outerShdw blurRad="38100" dist="38100" dir="2700000" algn="tl">
                  <a:srgbClr val="000000">
                    <a:alpha val="43137"/>
                  </a:srgbClr>
                </a:outerShdw>
              </a:effectLst>
            </a:endParaRPr>
          </a:p>
          <a:p>
            <a:pPr marL="457200" indent="-457200">
              <a:buAutoNum type="arabicPeriod"/>
            </a:pPr>
            <a:r>
              <a:rPr lang="en-IN" sz="2000" b="1">
                <a:effectLst>
                  <a:outerShdw blurRad="38100" dist="38100" dir="2700000" algn="tl">
                    <a:srgbClr val="000000">
                      <a:alpha val="43137"/>
                    </a:srgbClr>
                  </a:outerShdw>
                </a:effectLst>
              </a:rPr>
              <a:t>Load mode of timer into </a:t>
            </a:r>
            <a:r>
              <a:rPr lang="en-IN" sz="2000" b="1">
                <a:solidFill>
                  <a:srgbClr val="FF0000"/>
                </a:solidFill>
                <a:effectLst>
                  <a:outerShdw blurRad="38100" dist="38100" dir="2700000" algn="tl">
                    <a:srgbClr val="000000">
                      <a:alpha val="43137"/>
                    </a:srgbClr>
                  </a:outerShdw>
                </a:effectLst>
              </a:rPr>
              <a:t>TMOD</a:t>
            </a:r>
          </a:p>
          <a:p>
            <a:pPr marL="457200" indent="-457200">
              <a:buAutoNum type="arabicPeriod"/>
            </a:pPr>
            <a:endParaRPr lang="en-IN" sz="2000" b="1">
              <a:effectLst>
                <a:outerShdw blurRad="38100" dist="38100" dir="2700000" algn="tl">
                  <a:srgbClr val="000000">
                    <a:alpha val="43137"/>
                  </a:srgbClr>
                </a:outerShdw>
              </a:effectLst>
            </a:endParaRPr>
          </a:p>
          <a:p>
            <a:pPr marL="457200" indent="-457200">
              <a:buAutoNum type="arabicPeriod"/>
            </a:pPr>
            <a:r>
              <a:rPr lang="en-IN" sz="2000" b="1">
                <a:effectLst>
                  <a:outerShdw blurRad="38100" dist="38100" dir="2700000" algn="tl">
                    <a:srgbClr val="000000">
                      <a:alpha val="43137"/>
                    </a:srgbClr>
                  </a:outerShdw>
                </a:effectLst>
              </a:rPr>
              <a:t>Load </a:t>
            </a:r>
            <a:r>
              <a:rPr lang="en-IN" sz="2000" b="1">
                <a:solidFill>
                  <a:srgbClr val="FF0000"/>
                </a:solidFill>
                <a:effectLst>
                  <a:outerShdw blurRad="38100" dist="38100" dir="2700000" algn="tl">
                    <a:srgbClr val="000000">
                      <a:alpha val="43137"/>
                    </a:srgbClr>
                  </a:outerShdw>
                </a:effectLst>
              </a:rPr>
              <a:t>count</a:t>
            </a:r>
            <a:r>
              <a:rPr lang="en-IN" sz="2000" b="1">
                <a:effectLst>
                  <a:outerShdw blurRad="38100" dist="38100" dir="2700000" algn="tl">
                    <a:srgbClr val="000000">
                      <a:alpha val="43137"/>
                    </a:srgbClr>
                  </a:outerShdw>
                </a:effectLst>
              </a:rPr>
              <a:t> value into </a:t>
            </a:r>
            <a:r>
              <a:rPr lang="en-IN" sz="2000" b="1">
                <a:solidFill>
                  <a:srgbClr val="FF0000"/>
                </a:solidFill>
                <a:effectLst>
                  <a:outerShdw blurRad="38100" dist="38100" dir="2700000" algn="tl">
                    <a:srgbClr val="000000">
                      <a:alpha val="43137"/>
                    </a:srgbClr>
                  </a:outerShdw>
                </a:effectLst>
              </a:rPr>
              <a:t>TH</a:t>
            </a:r>
            <a:r>
              <a:rPr lang="en-IN" sz="2000" b="1">
                <a:effectLst>
                  <a:outerShdw blurRad="38100" dist="38100" dir="2700000" algn="tl">
                    <a:srgbClr val="000000">
                      <a:alpha val="43137"/>
                    </a:srgbClr>
                  </a:outerShdw>
                </a:effectLst>
              </a:rPr>
              <a:t> and </a:t>
            </a:r>
            <a:r>
              <a:rPr lang="en-IN" sz="2000" b="1">
                <a:solidFill>
                  <a:srgbClr val="FF0000"/>
                </a:solidFill>
                <a:effectLst>
                  <a:outerShdw blurRad="38100" dist="38100" dir="2700000" algn="tl">
                    <a:srgbClr val="000000">
                      <a:alpha val="43137"/>
                    </a:srgbClr>
                  </a:outerShdw>
                </a:effectLst>
              </a:rPr>
              <a:t>TL</a:t>
            </a:r>
          </a:p>
          <a:p>
            <a:pPr marL="457200" indent="-457200">
              <a:buAutoNum type="arabicPeriod"/>
            </a:pPr>
            <a:endParaRPr lang="en-IN" sz="2000" b="1">
              <a:effectLst>
                <a:outerShdw blurRad="38100" dist="38100" dir="2700000" algn="tl">
                  <a:srgbClr val="000000">
                    <a:alpha val="43137"/>
                  </a:srgbClr>
                </a:outerShdw>
              </a:effectLst>
            </a:endParaRPr>
          </a:p>
          <a:p>
            <a:pPr marL="457200" indent="-457200">
              <a:buAutoNum type="arabicPeriod"/>
            </a:pPr>
            <a:r>
              <a:rPr lang="en-IN" sz="2000" b="1">
                <a:effectLst>
                  <a:outerShdw blurRad="38100" dist="38100" dir="2700000" algn="tl">
                    <a:srgbClr val="000000">
                      <a:alpha val="43137"/>
                    </a:srgbClr>
                  </a:outerShdw>
                </a:effectLst>
              </a:rPr>
              <a:t>Make port or port bit </a:t>
            </a:r>
            <a:r>
              <a:rPr lang="en-IN" sz="2000" b="1">
                <a:solidFill>
                  <a:srgbClr val="FF0000"/>
                </a:solidFill>
                <a:effectLst>
                  <a:outerShdw blurRad="38100" dist="38100" dir="2700000" algn="tl">
                    <a:srgbClr val="000000">
                      <a:alpha val="43137"/>
                    </a:srgbClr>
                  </a:outerShdw>
                </a:effectLst>
              </a:rPr>
              <a:t>0</a:t>
            </a:r>
            <a:r>
              <a:rPr lang="en-IN" sz="2000" b="1">
                <a:effectLst>
                  <a:outerShdw blurRad="38100" dist="38100" dir="2700000" algn="tl">
                    <a:srgbClr val="000000">
                      <a:alpha val="43137"/>
                    </a:srgbClr>
                  </a:outerShdw>
                </a:effectLst>
              </a:rPr>
              <a:t> or </a:t>
            </a:r>
            <a:r>
              <a:rPr lang="en-IN" sz="2000" b="1">
                <a:solidFill>
                  <a:srgbClr val="FF0000"/>
                </a:solidFill>
                <a:effectLst>
                  <a:outerShdw blurRad="38100" dist="38100" dir="2700000" algn="tl">
                    <a:srgbClr val="000000">
                      <a:alpha val="43137"/>
                    </a:srgbClr>
                  </a:outerShdw>
                </a:effectLst>
              </a:rPr>
              <a:t>1</a:t>
            </a:r>
          </a:p>
          <a:p>
            <a:pPr marL="457200" indent="-457200">
              <a:buAutoNum type="arabicPeriod"/>
            </a:pPr>
            <a:endParaRPr lang="en-IN" sz="2000" b="1">
              <a:effectLst>
                <a:outerShdw blurRad="38100" dist="38100" dir="2700000" algn="tl">
                  <a:srgbClr val="000000">
                    <a:alpha val="43137"/>
                  </a:srgbClr>
                </a:outerShdw>
              </a:effectLst>
            </a:endParaRPr>
          </a:p>
          <a:p>
            <a:pPr marL="457200" indent="-457200">
              <a:buAutoNum type="arabicPeriod"/>
            </a:pPr>
            <a:r>
              <a:rPr lang="en-IN" sz="2000" b="1">
                <a:effectLst>
                  <a:outerShdw blurRad="38100" dist="38100" dir="2700000" algn="tl">
                    <a:srgbClr val="000000">
                      <a:alpha val="43137"/>
                    </a:srgbClr>
                  </a:outerShdw>
                </a:effectLst>
              </a:rPr>
              <a:t>Start timer (either </a:t>
            </a:r>
            <a:r>
              <a:rPr lang="en-IN" sz="2000" b="1">
                <a:solidFill>
                  <a:srgbClr val="FF0000"/>
                </a:solidFill>
                <a:effectLst>
                  <a:outerShdw blurRad="38100" dist="38100" dir="2700000" algn="tl">
                    <a:srgbClr val="000000">
                      <a:alpha val="43137"/>
                    </a:srgbClr>
                  </a:outerShdw>
                </a:effectLst>
              </a:rPr>
              <a:t>TCON</a:t>
            </a:r>
            <a:r>
              <a:rPr lang="en-IN" sz="2000" b="1">
                <a:effectLst>
                  <a:outerShdw blurRad="38100" dist="38100" dir="2700000" algn="tl">
                    <a:srgbClr val="000000">
                      <a:alpha val="43137"/>
                    </a:srgbClr>
                  </a:outerShdw>
                </a:effectLst>
              </a:rPr>
              <a:t> or </a:t>
            </a:r>
            <a:r>
              <a:rPr lang="en-IN" sz="2000" b="1" err="1">
                <a:solidFill>
                  <a:srgbClr val="FF0000"/>
                </a:solidFill>
                <a:effectLst>
                  <a:outerShdw blurRad="38100" dist="38100" dir="2700000" algn="tl">
                    <a:srgbClr val="000000">
                      <a:alpha val="43137"/>
                    </a:srgbClr>
                  </a:outerShdw>
                </a:effectLst>
              </a:rPr>
              <a:t>TRx</a:t>
            </a:r>
            <a:r>
              <a:rPr lang="en-IN" sz="2000" b="1">
                <a:effectLst>
                  <a:outerShdw blurRad="38100" dist="38100" dir="2700000" algn="tl">
                    <a:srgbClr val="000000">
                      <a:alpha val="43137"/>
                    </a:srgbClr>
                  </a:outerShdw>
                </a:effectLst>
              </a:rPr>
              <a:t> bits)</a:t>
            </a:r>
          </a:p>
          <a:p>
            <a:pPr marL="457200" indent="-457200">
              <a:buAutoNum type="arabicPeriod"/>
            </a:pPr>
            <a:endParaRPr lang="en-IN" sz="2000"/>
          </a:p>
        </p:txBody>
      </p:sp>
    </p:spTree>
    <p:extLst>
      <p:ext uri="{BB962C8B-B14F-4D97-AF65-F5344CB8AC3E}">
        <p14:creationId xmlns:p14="http://schemas.microsoft.com/office/powerpoint/2010/main" val="821747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1000"/>
                                        <p:tgtEl>
                                          <p:spTgt spid="20"/>
                                        </p:tgtEl>
                                      </p:cBhvr>
                                    </p:animEffect>
                                    <p:anim calcmode="lin" valueType="num">
                                      <p:cBhvr>
                                        <p:cTn id="58" dur="1000" fill="hold"/>
                                        <p:tgtEl>
                                          <p:spTgt spid="20"/>
                                        </p:tgtEl>
                                        <p:attrNameLst>
                                          <p:attrName>ppt_x</p:attrName>
                                        </p:attrNameLst>
                                      </p:cBhvr>
                                      <p:tavLst>
                                        <p:tav tm="0">
                                          <p:val>
                                            <p:strVal val="#ppt_x"/>
                                          </p:val>
                                        </p:tav>
                                        <p:tav tm="100000">
                                          <p:val>
                                            <p:strVal val="#ppt_x"/>
                                          </p:val>
                                        </p:tav>
                                      </p:tavLst>
                                    </p:anim>
                                    <p:anim calcmode="lin" valueType="num">
                                      <p:cBhvr>
                                        <p:cTn id="5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4" grpId="0"/>
      <p:bldP spid="15" grpId="0"/>
      <p:bldP spid="16" grpId="0"/>
      <p:bldP spid="17" grpId="0"/>
      <p:bldP spid="18" grpId="0"/>
      <p:bldP spid="19" grpId="0"/>
      <p:bldP spid="2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204BC5-E72B-4BD0-8A48-5E0157BAB42F}"/>
              </a:ext>
            </a:extLst>
          </p:cNvPr>
          <p:cNvSpPr/>
          <p:nvPr/>
        </p:nvSpPr>
        <p:spPr>
          <a:xfrm>
            <a:off x="0" y="-73901"/>
            <a:ext cx="1837747" cy="584775"/>
          </a:xfrm>
          <a:prstGeom prst="rect">
            <a:avLst/>
          </a:prstGeom>
        </p:spPr>
        <p:txBody>
          <a:bodyPr wrap="none">
            <a:spAutoFit/>
          </a:bodyPr>
          <a:lstStyle/>
          <a:p>
            <a:r>
              <a:rPr lang="en-IN" sz="3200" b="1">
                <a:solidFill>
                  <a:srgbClr val="FF0000"/>
                </a:solidFill>
                <a:effectLst>
                  <a:outerShdw blurRad="38100" dist="38100" dir="2700000" algn="tl">
                    <a:srgbClr val="000000">
                      <a:alpha val="43137"/>
                    </a:srgbClr>
                  </a:outerShdw>
                </a:effectLst>
              </a:rPr>
              <a:t>Program :</a:t>
            </a:r>
          </a:p>
        </p:txBody>
      </p:sp>
      <p:sp>
        <p:nvSpPr>
          <p:cNvPr id="6" name="Rectangle 5">
            <a:extLst>
              <a:ext uri="{FF2B5EF4-FFF2-40B4-BE49-F238E27FC236}">
                <a16:creationId xmlns:a16="http://schemas.microsoft.com/office/drawing/2014/main" id="{6A158BAF-3018-4D14-8DDD-1906709B4A4E}"/>
              </a:ext>
            </a:extLst>
          </p:cNvPr>
          <p:cNvSpPr/>
          <p:nvPr/>
        </p:nvSpPr>
        <p:spPr>
          <a:xfrm>
            <a:off x="0" y="634745"/>
            <a:ext cx="2960939" cy="369332"/>
          </a:xfrm>
          <a:prstGeom prst="rect">
            <a:avLst/>
          </a:prstGeom>
        </p:spPr>
        <p:txBody>
          <a:bodyPr wrap="none">
            <a:spAutoFit/>
          </a:bodyPr>
          <a:lstStyle/>
          <a:p>
            <a:r>
              <a:rPr lang="en-IN" b="1">
                <a:effectLst>
                  <a:outerShdw blurRad="38100" dist="38100" dir="2700000" algn="tl">
                    <a:srgbClr val="000000">
                      <a:alpha val="43137"/>
                    </a:srgbClr>
                  </a:outerShdw>
                </a:effectLst>
              </a:rPr>
              <a:t>This program only for 1 pulse</a:t>
            </a:r>
            <a:endParaRPr lang="en-IN"/>
          </a:p>
        </p:txBody>
      </p:sp>
      <p:grpSp>
        <p:nvGrpSpPr>
          <p:cNvPr id="12" name="Group 11">
            <a:extLst>
              <a:ext uri="{FF2B5EF4-FFF2-40B4-BE49-F238E27FC236}">
                <a16:creationId xmlns:a16="http://schemas.microsoft.com/office/drawing/2014/main" id="{21AAD975-182E-46C4-A2A9-B12E7EE5931C}"/>
              </a:ext>
            </a:extLst>
          </p:cNvPr>
          <p:cNvGrpSpPr/>
          <p:nvPr/>
        </p:nvGrpSpPr>
        <p:grpSpPr>
          <a:xfrm>
            <a:off x="1927944" y="919387"/>
            <a:ext cx="1540363" cy="1453275"/>
            <a:chOff x="519990" y="1004077"/>
            <a:chExt cx="1540363" cy="1453275"/>
          </a:xfrm>
        </p:grpSpPr>
        <p:cxnSp>
          <p:nvCxnSpPr>
            <p:cNvPr id="7" name="Straight Connector 6">
              <a:extLst>
                <a:ext uri="{FF2B5EF4-FFF2-40B4-BE49-F238E27FC236}">
                  <a16:creationId xmlns:a16="http://schemas.microsoft.com/office/drawing/2014/main" id="{83218B8F-5CAE-4AF9-B787-F95420B1B69B}"/>
                </a:ext>
              </a:extLst>
            </p:cNvPr>
            <p:cNvCxnSpPr/>
            <p:nvPr/>
          </p:nvCxnSpPr>
          <p:spPr>
            <a:xfrm>
              <a:off x="1286769" y="1371332"/>
              <a:ext cx="77358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58E3442-2AF2-4E85-812F-93B87D56AE7A}"/>
                </a:ext>
              </a:extLst>
            </p:cNvPr>
            <p:cNvCxnSpPr/>
            <p:nvPr/>
          </p:nvCxnSpPr>
          <p:spPr>
            <a:xfrm>
              <a:off x="519990" y="2026549"/>
              <a:ext cx="77358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BA53412-03FC-4459-9972-5EBCE9F7438D}"/>
                </a:ext>
              </a:extLst>
            </p:cNvPr>
            <p:cNvCxnSpPr/>
            <p:nvPr/>
          </p:nvCxnSpPr>
          <p:spPr>
            <a:xfrm>
              <a:off x="1294975" y="1354465"/>
              <a:ext cx="0" cy="6947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8E538D8-5918-4AE9-8B33-84FC18C1DF3F}"/>
                </a:ext>
              </a:extLst>
            </p:cNvPr>
            <p:cNvSpPr/>
            <p:nvPr/>
          </p:nvSpPr>
          <p:spPr>
            <a:xfrm>
              <a:off x="803208" y="2088020"/>
              <a:ext cx="301686" cy="369332"/>
            </a:xfrm>
            <a:prstGeom prst="rect">
              <a:avLst/>
            </a:prstGeom>
          </p:spPr>
          <p:txBody>
            <a:bodyPr wrap="none">
              <a:spAutoFit/>
            </a:bodyPr>
            <a:lstStyle/>
            <a:p>
              <a:r>
                <a:rPr lang="en-IN" b="1">
                  <a:solidFill>
                    <a:srgbClr val="FF0000"/>
                  </a:solidFill>
                  <a:effectLst>
                    <a:outerShdw blurRad="38100" dist="38100" dir="2700000" algn="tl">
                      <a:srgbClr val="000000">
                        <a:alpha val="43137"/>
                      </a:srgbClr>
                    </a:outerShdw>
                  </a:effectLst>
                </a:rPr>
                <a:t>0</a:t>
              </a:r>
            </a:p>
          </p:txBody>
        </p:sp>
        <p:sp>
          <p:nvSpPr>
            <p:cNvPr id="11" name="Rectangle 10">
              <a:extLst>
                <a:ext uri="{FF2B5EF4-FFF2-40B4-BE49-F238E27FC236}">
                  <a16:creationId xmlns:a16="http://schemas.microsoft.com/office/drawing/2014/main" id="{9AD5B5AC-0A6C-4CC3-A665-53CC0B1FA1D4}"/>
                </a:ext>
              </a:extLst>
            </p:cNvPr>
            <p:cNvSpPr/>
            <p:nvPr/>
          </p:nvSpPr>
          <p:spPr>
            <a:xfrm>
              <a:off x="1545679" y="1004077"/>
              <a:ext cx="417645"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1</a:t>
              </a:r>
            </a:p>
          </p:txBody>
        </p:sp>
      </p:grpSp>
      <p:sp>
        <p:nvSpPr>
          <p:cNvPr id="13" name="Rectangle 12">
            <a:extLst>
              <a:ext uri="{FF2B5EF4-FFF2-40B4-BE49-F238E27FC236}">
                <a16:creationId xmlns:a16="http://schemas.microsoft.com/office/drawing/2014/main" id="{FEF935E6-5BB3-4441-90DD-DEBB9BE5637E}"/>
              </a:ext>
            </a:extLst>
          </p:cNvPr>
          <p:cNvSpPr/>
          <p:nvPr/>
        </p:nvSpPr>
        <p:spPr>
          <a:xfrm>
            <a:off x="1811823" y="2371878"/>
            <a:ext cx="1973361" cy="369332"/>
          </a:xfrm>
          <a:prstGeom prst="rect">
            <a:avLst/>
          </a:prstGeom>
        </p:spPr>
        <p:txBody>
          <a:bodyPr wrap="none">
            <a:spAutoFit/>
          </a:bodyPr>
          <a:lstStyle/>
          <a:p>
            <a:r>
              <a:rPr lang="en-IN" b="1">
                <a:effectLst>
                  <a:outerShdw blurRad="38100" dist="38100" dir="2700000" algn="tl">
                    <a:srgbClr val="000000">
                      <a:alpha val="43137"/>
                    </a:srgbClr>
                  </a:outerShdw>
                </a:effectLst>
              </a:rPr>
              <a:t>count value = F700</a:t>
            </a:r>
            <a:endParaRPr lang="en-IN"/>
          </a:p>
        </p:txBody>
      </p:sp>
      <p:grpSp>
        <p:nvGrpSpPr>
          <p:cNvPr id="14" name="Group 13">
            <a:extLst>
              <a:ext uri="{FF2B5EF4-FFF2-40B4-BE49-F238E27FC236}">
                <a16:creationId xmlns:a16="http://schemas.microsoft.com/office/drawing/2014/main" id="{8A3F9108-4B34-4C78-9E27-1E69C0532132}"/>
              </a:ext>
            </a:extLst>
          </p:cNvPr>
          <p:cNvGrpSpPr/>
          <p:nvPr/>
        </p:nvGrpSpPr>
        <p:grpSpPr>
          <a:xfrm>
            <a:off x="126228" y="3323352"/>
            <a:ext cx="5328523" cy="1291186"/>
            <a:chOff x="6863477" y="2302221"/>
            <a:chExt cx="5328523" cy="1291186"/>
          </a:xfrm>
        </p:grpSpPr>
        <p:grpSp>
          <p:nvGrpSpPr>
            <p:cNvPr id="15" name="Group 14">
              <a:extLst>
                <a:ext uri="{FF2B5EF4-FFF2-40B4-BE49-F238E27FC236}">
                  <a16:creationId xmlns:a16="http://schemas.microsoft.com/office/drawing/2014/main" id="{91B7F7F6-BD6F-4920-A71D-052A9A77597C}"/>
                </a:ext>
              </a:extLst>
            </p:cNvPr>
            <p:cNvGrpSpPr/>
            <p:nvPr/>
          </p:nvGrpSpPr>
          <p:grpSpPr>
            <a:xfrm>
              <a:off x="6863477" y="2878415"/>
              <a:ext cx="5328523" cy="332473"/>
              <a:chOff x="2078182" y="3688772"/>
              <a:chExt cx="6317672" cy="519546"/>
            </a:xfrm>
          </p:grpSpPr>
          <p:sp>
            <p:nvSpPr>
              <p:cNvPr id="32" name="Rectangle 31">
                <a:extLst>
                  <a:ext uri="{FF2B5EF4-FFF2-40B4-BE49-F238E27FC236}">
                    <a16:creationId xmlns:a16="http://schemas.microsoft.com/office/drawing/2014/main" id="{3AF0DE05-632B-42F2-B527-B6259D960AA7}"/>
                  </a:ext>
                </a:extLst>
              </p:cNvPr>
              <p:cNvSpPr/>
              <p:nvPr/>
            </p:nvSpPr>
            <p:spPr>
              <a:xfrm>
                <a:off x="2078182" y="3688773"/>
                <a:ext cx="789709" cy="51954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Gate</a:t>
                </a:r>
              </a:p>
            </p:txBody>
          </p:sp>
          <p:sp>
            <p:nvSpPr>
              <p:cNvPr id="33" name="Rectangle 32">
                <a:extLst>
                  <a:ext uri="{FF2B5EF4-FFF2-40B4-BE49-F238E27FC236}">
                    <a16:creationId xmlns:a16="http://schemas.microsoft.com/office/drawing/2014/main" id="{46FBF6C6-81C9-43AA-B673-D819EB53A1EB}"/>
                  </a:ext>
                </a:extLst>
              </p:cNvPr>
              <p:cNvSpPr/>
              <p:nvPr/>
            </p:nvSpPr>
            <p:spPr>
              <a:xfrm>
                <a:off x="2867891" y="3688772"/>
                <a:ext cx="789709" cy="51954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C/T</a:t>
                </a:r>
              </a:p>
            </p:txBody>
          </p:sp>
          <p:sp>
            <p:nvSpPr>
              <p:cNvPr id="34" name="Rectangle 33">
                <a:extLst>
                  <a:ext uri="{FF2B5EF4-FFF2-40B4-BE49-F238E27FC236}">
                    <a16:creationId xmlns:a16="http://schemas.microsoft.com/office/drawing/2014/main" id="{67C509AC-9C94-41F2-9449-FC9D433F3132}"/>
                  </a:ext>
                </a:extLst>
              </p:cNvPr>
              <p:cNvSpPr/>
              <p:nvPr/>
            </p:nvSpPr>
            <p:spPr>
              <a:xfrm>
                <a:off x="3657600" y="3688772"/>
                <a:ext cx="789709" cy="51954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M1</a:t>
                </a:r>
              </a:p>
            </p:txBody>
          </p:sp>
          <p:sp>
            <p:nvSpPr>
              <p:cNvPr id="35" name="Rectangle 34">
                <a:extLst>
                  <a:ext uri="{FF2B5EF4-FFF2-40B4-BE49-F238E27FC236}">
                    <a16:creationId xmlns:a16="http://schemas.microsoft.com/office/drawing/2014/main" id="{0A3C65A2-EBEE-4F67-9B55-E056BA3C69A3}"/>
                  </a:ext>
                </a:extLst>
              </p:cNvPr>
              <p:cNvSpPr/>
              <p:nvPr/>
            </p:nvSpPr>
            <p:spPr>
              <a:xfrm>
                <a:off x="4447309" y="3688772"/>
                <a:ext cx="789709" cy="51954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M0</a:t>
                </a:r>
              </a:p>
            </p:txBody>
          </p:sp>
          <p:sp>
            <p:nvSpPr>
              <p:cNvPr id="36" name="Rectangle 35">
                <a:extLst>
                  <a:ext uri="{FF2B5EF4-FFF2-40B4-BE49-F238E27FC236}">
                    <a16:creationId xmlns:a16="http://schemas.microsoft.com/office/drawing/2014/main" id="{B4289A2E-D78B-4CA1-BD21-1CAD8864FD19}"/>
                  </a:ext>
                </a:extLst>
              </p:cNvPr>
              <p:cNvSpPr/>
              <p:nvPr/>
            </p:nvSpPr>
            <p:spPr>
              <a:xfrm>
                <a:off x="5237018" y="3688773"/>
                <a:ext cx="789709" cy="51954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Gate</a:t>
                </a:r>
              </a:p>
            </p:txBody>
          </p:sp>
          <p:sp>
            <p:nvSpPr>
              <p:cNvPr id="37" name="Rectangle 36">
                <a:extLst>
                  <a:ext uri="{FF2B5EF4-FFF2-40B4-BE49-F238E27FC236}">
                    <a16:creationId xmlns:a16="http://schemas.microsoft.com/office/drawing/2014/main" id="{0E066C1D-E6DE-44C3-8F2F-C14483869596}"/>
                  </a:ext>
                </a:extLst>
              </p:cNvPr>
              <p:cNvSpPr/>
              <p:nvPr/>
            </p:nvSpPr>
            <p:spPr>
              <a:xfrm>
                <a:off x="6026727" y="3688772"/>
                <a:ext cx="789709" cy="51954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C/T</a:t>
                </a:r>
              </a:p>
            </p:txBody>
          </p:sp>
          <p:sp>
            <p:nvSpPr>
              <p:cNvPr id="38" name="Rectangle 37">
                <a:extLst>
                  <a:ext uri="{FF2B5EF4-FFF2-40B4-BE49-F238E27FC236}">
                    <a16:creationId xmlns:a16="http://schemas.microsoft.com/office/drawing/2014/main" id="{956AAA3C-6A49-40E7-8B99-501879D2F3B6}"/>
                  </a:ext>
                </a:extLst>
              </p:cNvPr>
              <p:cNvSpPr/>
              <p:nvPr/>
            </p:nvSpPr>
            <p:spPr>
              <a:xfrm>
                <a:off x="6816436" y="3688772"/>
                <a:ext cx="789709" cy="51954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M1</a:t>
                </a:r>
              </a:p>
            </p:txBody>
          </p:sp>
          <p:sp>
            <p:nvSpPr>
              <p:cNvPr id="39" name="Rectangle 38">
                <a:extLst>
                  <a:ext uri="{FF2B5EF4-FFF2-40B4-BE49-F238E27FC236}">
                    <a16:creationId xmlns:a16="http://schemas.microsoft.com/office/drawing/2014/main" id="{4012C184-F997-4821-A91B-22BFC0BEE36E}"/>
                  </a:ext>
                </a:extLst>
              </p:cNvPr>
              <p:cNvSpPr/>
              <p:nvPr/>
            </p:nvSpPr>
            <p:spPr>
              <a:xfrm>
                <a:off x="7606145" y="3688772"/>
                <a:ext cx="789709" cy="51954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M0</a:t>
                </a:r>
              </a:p>
            </p:txBody>
          </p:sp>
        </p:grpSp>
        <p:grpSp>
          <p:nvGrpSpPr>
            <p:cNvPr id="16" name="Group 15">
              <a:extLst>
                <a:ext uri="{FF2B5EF4-FFF2-40B4-BE49-F238E27FC236}">
                  <a16:creationId xmlns:a16="http://schemas.microsoft.com/office/drawing/2014/main" id="{E3EF6698-79A7-4F76-95FC-0AAD46C7D459}"/>
                </a:ext>
              </a:extLst>
            </p:cNvPr>
            <p:cNvGrpSpPr/>
            <p:nvPr/>
          </p:nvGrpSpPr>
          <p:grpSpPr>
            <a:xfrm>
              <a:off x="7036181" y="2302221"/>
              <a:ext cx="5140250" cy="1291186"/>
              <a:chOff x="7036181" y="2302221"/>
              <a:chExt cx="5140250" cy="1291186"/>
            </a:xfrm>
          </p:grpSpPr>
          <p:cxnSp>
            <p:nvCxnSpPr>
              <p:cNvPr id="17" name="Straight Arrow Connector 16">
                <a:extLst>
                  <a:ext uri="{FF2B5EF4-FFF2-40B4-BE49-F238E27FC236}">
                    <a16:creationId xmlns:a16="http://schemas.microsoft.com/office/drawing/2014/main" id="{979E89BF-FA60-4CA8-B741-DA9815B557B7}"/>
                  </a:ext>
                </a:extLst>
              </p:cNvPr>
              <p:cNvCxnSpPr>
                <a:cxnSpLocks/>
              </p:cNvCxnSpPr>
              <p:nvPr/>
            </p:nvCxnSpPr>
            <p:spPr>
              <a:xfrm flipH="1">
                <a:off x="7070103" y="2561563"/>
                <a:ext cx="97793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5FD343F-0485-419C-986B-36BEB273B66C}"/>
                  </a:ext>
                </a:extLst>
              </p:cNvPr>
              <p:cNvCxnSpPr>
                <a:cxnSpLocks/>
              </p:cNvCxnSpPr>
              <p:nvPr/>
            </p:nvCxnSpPr>
            <p:spPr>
              <a:xfrm>
                <a:off x="8652147" y="2550372"/>
                <a:ext cx="87559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FAEE659-2B8B-49C2-8F60-D879E73F65F8}"/>
                  </a:ext>
                </a:extLst>
              </p:cNvPr>
              <p:cNvCxnSpPr>
                <a:cxnSpLocks/>
              </p:cNvCxnSpPr>
              <p:nvPr/>
            </p:nvCxnSpPr>
            <p:spPr>
              <a:xfrm flipH="1" flipV="1">
                <a:off x="9624768" y="2547202"/>
                <a:ext cx="998746" cy="1436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FAE6F65-61BF-42A0-A5BF-69872039CE31}"/>
                  </a:ext>
                </a:extLst>
              </p:cNvPr>
              <p:cNvCxnSpPr>
                <a:cxnSpLocks/>
              </p:cNvCxnSpPr>
              <p:nvPr/>
            </p:nvCxnSpPr>
            <p:spPr>
              <a:xfrm>
                <a:off x="11192901" y="2582757"/>
                <a:ext cx="98353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59D94A5-F369-41BA-96A9-FAAFD0640677}"/>
                  </a:ext>
                </a:extLst>
              </p:cNvPr>
              <p:cNvSpPr/>
              <p:nvPr/>
            </p:nvSpPr>
            <p:spPr>
              <a:xfrm>
                <a:off x="10665002" y="2362536"/>
                <a:ext cx="434477" cy="369332"/>
              </a:xfrm>
              <a:prstGeom prst="rect">
                <a:avLst/>
              </a:prstGeom>
            </p:spPr>
            <p:txBody>
              <a:bodyPr wrap="square">
                <a:spAutoFit/>
              </a:bodyPr>
              <a:lstStyle/>
              <a:p>
                <a:pPr algn="ctr"/>
                <a:r>
                  <a:rPr lang="en-IN" b="1">
                    <a:solidFill>
                      <a:srgbClr val="FF0000"/>
                    </a:solidFill>
                  </a:rPr>
                  <a:t>T0</a:t>
                </a:r>
              </a:p>
            </p:txBody>
          </p:sp>
          <p:sp>
            <p:nvSpPr>
              <p:cNvPr id="22" name="Rectangle 21">
                <a:extLst>
                  <a:ext uri="{FF2B5EF4-FFF2-40B4-BE49-F238E27FC236}">
                    <a16:creationId xmlns:a16="http://schemas.microsoft.com/office/drawing/2014/main" id="{33C76BD5-41BD-4B8E-82FF-A486775F1BC5}"/>
                  </a:ext>
                </a:extLst>
              </p:cNvPr>
              <p:cNvSpPr/>
              <p:nvPr/>
            </p:nvSpPr>
            <p:spPr>
              <a:xfrm>
                <a:off x="8073304" y="2397948"/>
                <a:ext cx="553579" cy="369332"/>
              </a:xfrm>
              <a:prstGeom prst="rect">
                <a:avLst/>
              </a:prstGeom>
            </p:spPr>
            <p:txBody>
              <a:bodyPr wrap="square">
                <a:spAutoFit/>
              </a:bodyPr>
              <a:lstStyle/>
              <a:p>
                <a:pPr algn="ctr"/>
                <a:r>
                  <a:rPr lang="en-IN" b="1">
                    <a:solidFill>
                      <a:srgbClr val="FF0000"/>
                    </a:solidFill>
                  </a:rPr>
                  <a:t>T1</a:t>
                </a:r>
              </a:p>
            </p:txBody>
          </p:sp>
          <p:cxnSp>
            <p:nvCxnSpPr>
              <p:cNvPr id="23" name="Straight Connector 22">
                <a:extLst>
                  <a:ext uri="{FF2B5EF4-FFF2-40B4-BE49-F238E27FC236}">
                    <a16:creationId xmlns:a16="http://schemas.microsoft.com/office/drawing/2014/main" id="{37B6ACF0-BF02-45E7-B3D3-593098E5EB7F}"/>
                  </a:ext>
                </a:extLst>
              </p:cNvPr>
              <p:cNvCxnSpPr/>
              <p:nvPr/>
            </p:nvCxnSpPr>
            <p:spPr>
              <a:xfrm flipV="1">
                <a:off x="9520430" y="2302221"/>
                <a:ext cx="12663" cy="11523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09AC3B9A-E44F-4B12-86A6-660DB7475AAD}"/>
                  </a:ext>
                </a:extLst>
              </p:cNvPr>
              <p:cNvSpPr/>
              <p:nvPr/>
            </p:nvSpPr>
            <p:spPr>
              <a:xfrm>
                <a:off x="9729956" y="3210887"/>
                <a:ext cx="408962"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0</a:t>
                </a:r>
              </a:p>
            </p:txBody>
          </p:sp>
          <p:sp>
            <p:nvSpPr>
              <p:cNvPr id="25" name="Rectangle 24">
                <a:extLst>
                  <a:ext uri="{FF2B5EF4-FFF2-40B4-BE49-F238E27FC236}">
                    <a16:creationId xmlns:a16="http://schemas.microsoft.com/office/drawing/2014/main" id="{157BEE05-EAD6-4CB5-814D-016A8F26515F}"/>
                  </a:ext>
                </a:extLst>
              </p:cNvPr>
              <p:cNvSpPr/>
              <p:nvPr/>
            </p:nvSpPr>
            <p:spPr>
              <a:xfrm>
                <a:off x="10419033" y="3210887"/>
                <a:ext cx="408962"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0</a:t>
                </a:r>
              </a:p>
            </p:txBody>
          </p:sp>
          <p:sp>
            <p:nvSpPr>
              <p:cNvPr id="26" name="Rectangle 25">
                <a:extLst>
                  <a:ext uri="{FF2B5EF4-FFF2-40B4-BE49-F238E27FC236}">
                    <a16:creationId xmlns:a16="http://schemas.microsoft.com/office/drawing/2014/main" id="{23A56B71-64B0-4C0F-993C-656A1D7B7124}"/>
                  </a:ext>
                </a:extLst>
              </p:cNvPr>
              <p:cNvSpPr/>
              <p:nvPr/>
            </p:nvSpPr>
            <p:spPr>
              <a:xfrm>
                <a:off x="11059119" y="3210887"/>
                <a:ext cx="408962"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0</a:t>
                </a:r>
              </a:p>
            </p:txBody>
          </p:sp>
          <p:sp>
            <p:nvSpPr>
              <p:cNvPr id="27" name="Rectangle 26">
                <a:extLst>
                  <a:ext uri="{FF2B5EF4-FFF2-40B4-BE49-F238E27FC236}">
                    <a16:creationId xmlns:a16="http://schemas.microsoft.com/office/drawing/2014/main" id="{E49DFA29-94F6-4D3D-B9C0-FF9C44E6F1EA}"/>
                  </a:ext>
                </a:extLst>
              </p:cNvPr>
              <p:cNvSpPr/>
              <p:nvPr/>
            </p:nvSpPr>
            <p:spPr>
              <a:xfrm>
                <a:off x="11714911" y="3224075"/>
                <a:ext cx="408962"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1</a:t>
                </a:r>
              </a:p>
            </p:txBody>
          </p:sp>
          <p:sp>
            <p:nvSpPr>
              <p:cNvPr id="28" name="Rectangle 27">
                <a:extLst>
                  <a:ext uri="{FF2B5EF4-FFF2-40B4-BE49-F238E27FC236}">
                    <a16:creationId xmlns:a16="http://schemas.microsoft.com/office/drawing/2014/main" id="{C2AB2F16-897E-44AF-862C-41CA9F5511AE}"/>
                  </a:ext>
                </a:extLst>
              </p:cNvPr>
              <p:cNvSpPr/>
              <p:nvPr/>
            </p:nvSpPr>
            <p:spPr>
              <a:xfrm>
                <a:off x="7036181" y="3192670"/>
                <a:ext cx="408962"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0</a:t>
                </a:r>
              </a:p>
            </p:txBody>
          </p:sp>
          <p:sp>
            <p:nvSpPr>
              <p:cNvPr id="29" name="Rectangle 28">
                <a:extLst>
                  <a:ext uri="{FF2B5EF4-FFF2-40B4-BE49-F238E27FC236}">
                    <a16:creationId xmlns:a16="http://schemas.microsoft.com/office/drawing/2014/main" id="{9F25FA81-1F80-4E82-9FCA-699826263173}"/>
                  </a:ext>
                </a:extLst>
              </p:cNvPr>
              <p:cNvSpPr/>
              <p:nvPr/>
            </p:nvSpPr>
            <p:spPr>
              <a:xfrm>
                <a:off x="7725258" y="3192670"/>
                <a:ext cx="408962"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0</a:t>
                </a:r>
              </a:p>
            </p:txBody>
          </p:sp>
          <p:sp>
            <p:nvSpPr>
              <p:cNvPr id="30" name="Rectangle 29">
                <a:extLst>
                  <a:ext uri="{FF2B5EF4-FFF2-40B4-BE49-F238E27FC236}">
                    <a16:creationId xmlns:a16="http://schemas.microsoft.com/office/drawing/2014/main" id="{0C82F021-D2C5-4093-A9D3-9C6B3A126262}"/>
                  </a:ext>
                </a:extLst>
              </p:cNvPr>
              <p:cNvSpPr/>
              <p:nvPr/>
            </p:nvSpPr>
            <p:spPr>
              <a:xfrm>
                <a:off x="8365344" y="3192670"/>
                <a:ext cx="408962"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0</a:t>
                </a:r>
              </a:p>
            </p:txBody>
          </p:sp>
          <p:sp>
            <p:nvSpPr>
              <p:cNvPr id="31" name="Rectangle 30">
                <a:extLst>
                  <a:ext uri="{FF2B5EF4-FFF2-40B4-BE49-F238E27FC236}">
                    <a16:creationId xmlns:a16="http://schemas.microsoft.com/office/drawing/2014/main" id="{4CA745DA-8552-42D0-BD7B-7B416383FC9D}"/>
                  </a:ext>
                </a:extLst>
              </p:cNvPr>
              <p:cNvSpPr/>
              <p:nvPr/>
            </p:nvSpPr>
            <p:spPr>
              <a:xfrm>
                <a:off x="9021136" y="3205858"/>
                <a:ext cx="408962"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0</a:t>
                </a:r>
              </a:p>
            </p:txBody>
          </p:sp>
        </p:grpSp>
      </p:grpSp>
      <p:sp>
        <p:nvSpPr>
          <p:cNvPr id="40" name="Rectangle 39">
            <a:extLst>
              <a:ext uri="{FF2B5EF4-FFF2-40B4-BE49-F238E27FC236}">
                <a16:creationId xmlns:a16="http://schemas.microsoft.com/office/drawing/2014/main" id="{1F47C048-B3F4-497F-B785-0AAEBA76CDF8}"/>
              </a:ext>
            </a:extLst>
          </p:cNvPr>
          <p:cNvSpPr/>
          <p:nvPr/>
        </p:nvSpPr>
        <p:spPr>
          <a:xfrm>
            <a:off x="1963324" y="4910576"/>
            <a:ext cx="1433406" cy="369332"/>
          </a:xfrm>
          <a:prstGeom prst="rect">
            <a:avLst/>
          </a:prstGeom>
        </p:spPr>
        <p:txBody>
          <a:bodyPr wrap="none">
            <a:spAutoFit/>
          </a:bodyPr>
          <a:lstStyle/>
          <a:p>
            <a:r>
              <a:rPr lang="en-IN" b="1">
                <a:effectLst>
                  <a:outerShdw blurRad="38100" dist="38100" dir="2700000" algn="tl">
                    <a:srgbClr val="000000">
                      <a:alpha val="43137"/>
                    </a:srgbClr>
                  </a:outerShdw>
                </a:effectLst>
              </a:rPr>
              <a:t>TMOD = 01 h</a:t>
            </a:r>
            <a:endParaRPr lang="en-IN"/>
          </a:p>
        </p:txBody>
      </p:sp>
      <p:graphicFrame>
        <p:nvGraphicFramePr>
          <p:cNvPr id="41" name="Table 40">
            <a:extLst>
              <a:ext uri="{FF2B5EF4-FFF2-40B4-BE49-F238E27FC236}">
                <a16:creationId xmlns:a16="http://schemas.microsoft.com/office/drawing/2014/main" id="{4875BD91-2C93-4309-8780-799F6994E120}"/>
              </a:ext>
            </a:extLst>
          </p:cNvPr>
          <p:cNvGraphicFramePr>
            <a:graphicFrameLocks noGrp="1"/>
          </p:cNvGraphicFramePr>
          <p:nvPr>
            <p:extLst>
              <p:ext uri="{D42A27DB-BD31-4B8C-83A1-F6EECF244321}">
                <p14:modId xmlns:p14="http://schemas.microsoft.com/office/powerpoint/2010/main" val="3050604935"/>
              </p:ext>
            </p:extLst>
          </p:nvPr>
        </p:nvGraphicFramePr>
        <p:xfrm>
          <a:off x="6572177" y="254867"/>
          <a:ext cx="3991728" cy="6697755"/>
        </p:xfrm>
        <a:graphic>
          <a:graphicData uri="http://schemas.openxmlformats.org/drawingml/2006/table">
            <a:tbl>
              <a:tblPr firstRow="1" bandRow="1"/>
              <a:tblGrid>
                <a:gridCol w="900915">
                  <a:extLst>
                    <a:ext uri="{9D8B030D-6E8A-4147-A177-3AD203B41FA5}">
                      <a16:colId xmlns:a16="http://schemas.microsoft.com/office/drawing/2014/main" val="797906119"/>
                    </a:ext>
                  </a:extLst>
                </a:gridCol>
                <a:gridCol w="2122358">
                  <a:extLst>
                    <a:ext uri="{9D8B030D-6E8A-4147-A177-3AD203B41FA5}">
                      <a16:colId xmlns:a16="http://schemas.microsoft.com/office/drawing/2014/main" val="247133195"/>
                    </a:ext>
                  </a:extLst>
                </a:gridCol>
                <a:gridCol w="968455">
                  <a:extLst>
                    <a:ext uri="{9D8B030D-6E8A-4147-A177-3AD203B41FA5}">
                      <a16:colId xmlns:a16="http://schemas.microsoft.com/office/drawing/2014/main" val="3017082207"/>
                    </a:ext>
                  </a:extLst>
                </a:gridCol>
              </a:tblGrid>
              <a:tr h="530835">
                <a:tc>
                  <a:txBody>
                    <a:bodyPr/>
                    <a:lstStyle/>
                    <a:p>
                      <a:pPr algn="l"/>
                      <a:endParaRPr lang="en-IN" sz="18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sz="1800" b="1"/>
                        <a:t>CLR    P1.3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IN" sz="18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2314592"/>
                  </a:ext>
                </a:extLst>
              </a:tr>
              <a:tr h="530835">
                <a:tc>
                  <a:txBody>
                    <a:bodyPr/>
                    <a:lstStyle/>
                    <a:p>
                      <a:pPr algn="l"/>
                      <a:endParaRPr lang="en-IN" sz="18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b="1"/>
                        <a:t>ACALL DELAY</a:t>
                      </a:r>
                      <a:endParaRPr lang="en-IN" sz="18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IN" sz="18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37289741"/>
                  </a:ext>
                </a:extLst>
              </a:tr>
              <a:tr h="530835">
                <a:tc>
                  <a:txBody>
                    <a:bodyPr/>
                    <a:lstStyle/>
                    <a:p>
                      <a:pPr algn="l"/>
                      <a:endParaRPr lang="en-IN" sz="18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a:t>SETB    P1.3</a:t>
                      </a:r>
                    </a:p>
                    <a:p>
                      <a:pPr algn="l"/>
                      <a:endParaRPr lang="en-IN" sz="18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IN" sz="18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46424536"/>
                  </a:ext>
                </a:extLst>
              </a:tr>
              <a:tr h="530835">
                <a:tc>
                  <a:txBody>
                    <a:bodyPr/>
                    <a:lstStyle/>
                    <a:p>
                      <a:pPr algn="l"/>
                      <a:endParaRPr lang="en-IN" sz="18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t>ACALL DELAY</a:t>
                      </a:r>
                      <a:endParaRPr lang="en-IN" sz="1800" b="1"/>
                    </a:p>
                    <a:p>
                      <a:pPr algn="l"/>
                      <a:endParaRPr lang="en-IN" sz="18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IN" sz="18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67533"/>
                  </a:ext>
                </a:extLst>
              </a:tr>
              <a:tr h="530835">
                <a:tc>
                  <a:txBody>
                    <a:bodyPr/>
                    <a:lstStyle/>
                    <a:p>
                      <a:pPr algn="l"/>
                      <a:r>
                        <a:rPr lang="en-US" sz="1800" b="1"/>
                        <a:t>DELAY</a:t>
                      </a:r>
                      <a:endParaRPr lang="en-IN" sz="18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sz="1800" b="1"/>
                        <a:t>MOV TMOD , # 01 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IN" sz="18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4466285"/>
                  </a:ext>
                </a:extLst>
              </a:tr>
              <a:tr h="530835">
                <a:tc>
                  <a:txBody>
                    <a:bodyPr/>
                    <a:lstStyle/>
                    <a:p>
                      <a:pPr algn="l"/>
                      <a:endParaRPr lang="en-IN" sz="18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sz="1800" b="1"/>
                        <a:t>MOV TL0, # 00 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IN" sz="18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76021240"/>
                  </a:ext>
                </a:extLst>
              </a:tr>
              <a:tr h="530835">
                <a:tc>
                  <a:txBody>
                    <a:bodyPr/>
                    <a:lstStyle/>
                    <a:p>
                      <a:pPr algn="l"/>
                      <a:endParaRPr lang="en-IN" sz="18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sz="1800" b="1"/>
                        <a:t>MOV TH0 , # 0F7 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IN" sz="18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51708883"/>
                  </a:ext>
                </a:extLst>
              </a:tr>
              <a:tr h="530835">
                <a:tc>
                  <a:txBody>
                    <a:bodyPr/>
                    <a:lstStyle/>
                    <a:p>
                      <a:pPr algn="l"/>
                      <a:endParaRPr lang="en-IN" sz="18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sz="1800" b="1"/>
                        <a:t>SETB     TR0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IN" sz="18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0532213"/>
                  </a:ext>
                </a:extLst>
              </a:tr>
              <a:tr h="530835">
                <a:tc>
                  <a:txBody>
                    <a:bodyPr/>
                    <a:lstStyle/>
                    <a:p>
                      <a:pPr algn="l"/>
                      <a:r>
                        <a:rPr lang="en-IN" sz="1800" b="1"/>
                        <a:t>WAIT: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sz="1800" b="1"/>
                        <a:t>JNB TF0 , WAIT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IN" sz="18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3272378"/>
                  </a:ext>
                </a:extLst>
              </a:tr>
              <a:tr h="530835">
                <a:tc>
                  <a:txBody>
                    <a:bodyPr/>
                    <a:lstStyle/>
                    <a:p>
                      <a:pPr algn="l"/>
                      <a:endParaRPr lang="en-IN" sz="18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sz="1800" b="1"/>
                        <a:t>CLR TF0</a:t>
                      </a:r>
                    </a:p>
                    <a:p>
                      <a:pPr algn="l"/>
                      <a:endParaRPr lang="en-IN" sz="18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IN" sz="18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9631039"/>
                  </a:ext>
                </a:extLst>
              </a:tr>
              <a:tr h="530835">
                <a:tc>
                  <a:txBody>
                    <a:bodyPr/>
                    <a:lstStyle/>
                    <a:p>
                      <a:pPr algn="l"/>
                      <a:endParaRPr lang="en-IN" sz="18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sz="1800" b="1"/>
                        <a:t>CLR  TR0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IN" sz="18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3532435"/>
                  </a:ext>
                </a:extLst>
              </a:tr>
              <a:tr h="530835">
                <a:tc>
                  <a:txBody>
                    <a:bodyPr/>
                    <a:lstStyle/>
                    <a:p>
                      <a:pPr algn="l"/>
                      <a:endParaRPr lang="en-IN" sz="18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b="1"/>
                        <a:t>RET</a:t>
                      </a:r>
                      <a:endParaRPr lang="en-IN" sz="18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IN" sz="18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3319217"/>
                  </a:ext>
                </a:extLst>
              </a:tr>
            </a:tbl>
          </a:graphicData>
        </a:graphic>
      </p:graphicFrame>
    </p:spTree>
    <p:extLst>
      <p:ext uri="{BB962C8B-B14F-4D97-AF65-F5344CB8AC3E}">
        <p14:creationId xmlns:p14="http://schemas.microsoft.com/office/powerpoint/2010/main" val="383219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fade">
                                      <p:cBhvr>
                                        <p:cTn id="3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4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CDA3BE-D068-4BB7-BDF1-5F8968E9B2F0}"/>
              </a:ext>
            </a:extLst>
          </p:cNvPr>
          <p:cNvSpPr/>
          <p:nvPr/>
        </p:nvSpPr>
        <p:spPr>
          <a:xfrm>
            <a:off x="306224" y="160678"/>
            <a:ext cx="12022410" cy="707886"/>
          </a:xfrm>
          <a:prstGeom prst="rect">
            <a:avLst/>
          </a:prstGeom>
        </p:spPr>
        <p:txBody>
          <a:bodyPr wrap="square" lIns="91440" tIns="45720" rIns="91440" bIns="45720" anchor="t">
            <a:spAutoFit/>
          </a:bodyPr>
          <a:lstStyle/>
          <a:p>
            <a:r>
              <a:rPr lang="en-IN" sz="2000" b="1"/>
              <a:t>1. WAP to generate a square wave of 1KHZ  on P1.4 , Assume XTAL = 12 MHZ , timer 0 is    </a:t>
            </a:r>
          </a:p>
          <a:p>
            <a:r>
              <a:rPr lang="en-IN" sz="2000" b="1"/>
              <a:t>     used with mode 1 </a:t>
            </a:r>
            <a:r>
              <a:rPr lang="en-IN" sz="2000" b="1" dirty="0">
                <a:solidFill>
                  <a:srgbClr val="FF0000"/>
                </a:solidFill>
                <a:effectLst>
                  <a:outerShdw blurRad="38100" dist="38100" dir="2700000" algn="tl">
                    <a:srgbClr val="000000">
                      <a:alpha val="43137"/>
                    </a:srgbClr>
                  </a:outerShdw>
                </a:effectLst>
              </a:rPr>
              <a:t> </a:t>
            </a:r>
            <a:endParaRPr lang="en-IN" sz="2000">
              <a:solidFill>
                <a:srgbClr val="FF0000"/>
              </a:solidFill>
            </a:endParaRPr>
          </a:p>
        </p:txBody>
      </p:sp>
      <p:sp>
        <p:nvSpPr>
          <p:cNvPr id="5" name="Rectangle 4">
            <a:extLst>
              <a:ext uri="{FF2B5EF4-FFF2-40B4-BE49-F238E27FC236}">
                <a16:creationId xmlns:a16="http://schemas.microsoft.com/office/drawing/2014/main" id="{AFBD3DFB-ECBB-4F1C-8A53-A0562AB976B6}"/>
              </a:ext>
            </a:extLst>
          </p:cNvPr>
          <p:cNvSpPr/>
          <p:nvPr/>
        </p:nvSpPr>
        <p:spPr>
          <a:xfrm>
            <a:off x="306224" y="1236356"/>
            <a:ext cx="12022410" cy="707886"/>
          </a:xfrm>
          <a:prstGeom prst="rect">
            <a:avLst/>
          </a:prstGeom>
        </p:spPr>
        <p:txBody>
          <a:bodyPr wrap="square">
            <a:spAutoFit/>
          </a:bodyPr>
          <a:lstStyle/>
          <a:p>
            <a:r>
              <a:rPr lang="en-IN" sz="2000" b="1"/>
              <a:t>2. WAP to generate a square wave with on time of 3 </a:t>
            </a:r>
            <a:r>
              <a:rPr lang="en-IN" sz="2000" b="1" err="1"/>
              <a:t>mili</a:t>
            </a:r>
            <a:r>
              <a:rPr lang="en-IN" sz="2000" b="1"/>
              <a:t> sec and off time of 10 </a:t>
            </a:r>
            <a:r>
              <a:rPr lang="en-IN" sz="2000" b="1" err="1"/>
              <a:t>mili</a:t>
            </a:r>
            <a:r>
              <a:rPr lang="en-IN" sz="2000" b="1"/>
              <a:t> sec on all pins of port 0 ,   </a:t>
            </a:r>
          </a:p>
          <a:p>
            <a:r>
              <a:rPr lang="en-IN" sz="2000" b="1"/>
              <a:t>     Assume XTAL = 22 MHZ , timer 1 is used with mode 1 </a:t>
            </a:r>
            <a:r>
              <a:rPr lang="en-IN" sz="2000" b="1">
                <a:solidFill>
                  <a:srgbClr val="FF0000"/>
                </a:solidFill>
                <a:effectLst>
                  <a:outerShdw blurRad="38100" dist="38100" dir="2700000" algn="tl">
                    <a:srgbClr val="000000">
                      <a:alpha val="43137"/>
                    </a:srgbClr>
                  </a:outerShdw>
                </a:effectLst>
              </a:rPr>
              <a:t> </a:t>
            </a:r>
            <a:endParaRPr lang="en-IN" sz="2000">
              <a:solidFill>
                <a:srgbClr val="FF0000"/>
              </a:solidFill>
            </a:endParaRPr>
          </a:p>
        </p:txBody>
      </p:sp>
      <p:sp>
        <p:nvSpPr>
          <p:cNvPr id="6" name="Rectangle 5"/>
          <p:cNvSpPr/>
          <p:nvPr/>
        </p:nvSpPr>
        <p:spPr>
          <a:xfrm>
            <a:off x="306224" y="2499744"/>
            <a:ext cx="11686309" cy="646331"/>
          </a:xfrm>
          <a:prstGeom prst="rect">
            <a:avLst/>
          </a:prstGeom>
        </p:spPr>
        <p:txBody>
          <a:bodyPr wrap="square">
            <a:spAutoFit/>
          </a:bodyPr>
          <a:lstStyle/>
          <a:p>
            <a:r>
              <a:rPr lang="en-IN" b="1"/>
              <a:t>3. WAP to generate a pulse with the width of 3 </a:t>
            </a:r>
            <a:r>
              <a:rPr lang="en-IN" b="1" err="1"/>
              <a:t>mili</a:t>
            </a:r>
            <a:r>
              <a:rPr lang="en-IN" b="1"/>
              <a:t> sec (</a:t>
            </a:r>
            <a:r>
              <a:rPr lang="en-IN" b="1" err="1"/>
              <a:t>ms</a:t>
            </a:r>
            <a:r>
              <a:rPr lang="en-IN" b="1"/>
              <a:t>) on P0.4 , Assume XTAL = 11.0592 MHZ , timer 1 is    </a:t>
            </a:r>
          </a:p>
          <a:p>
            <a:r>
              <a:rPr lang="en-IN" b="1"/>
              <a:t>         used with mode 1 </a:t>
            </a:r>
            <a:r>
              <a:rPr lang="en-IN" b="1">
                <a:solidFill>
                  <a:srgbClr val="FF0000"/>
                </a:solidFill>
                <a:effectLst>
                  <a:outerShdw blurRad="38100" dist="38100" dir="2700000" algn="tl">
                    <a:srgbClr val="000000">
                      <a:alpha val="43137"/>
                    </a:srgbClr>
                  </a:outerShdw>
                </a:effectLst>
              </a:rPr>
              <a:t> </a:t>
            </a:r>
            <a:endParaRPr lang="en-IN">
              <a:solidFill>
                <a:srgbClr val="FF0000"/>
              </a:solidFill>
            </a:endParaRPr>
          </a:p>
        </p:txBody>
      </p:sp>
    </p:spTree>
    <p:extLst>
      <p:ext uri="{BB962C8B-B14F-4D97-AF65-F5344CB8AC3E}">
        <p14:creationId xmlns:p14="http://schemas.microsoft.com/office/powerpoint/2010/main" val="2994965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5244" y="322117"/>
            <a:ext cx="4281055" cy="461665"/>
          </a:xfrm>
          <a:prstGeom prst="rect">
            <a:avLst/>
          </a:prstGeom>
          <a:noFill/>
        </p:spPr>
        <p:txBody>
          <a:bodyPr wrap="square" rtlCol="0">
            <a:spAutoFit/>
          </a:bodyPr>
          <a:lstStyle/>
          <a:p>
            <a:r>
              <a:rPr lang="en-IN" sz="2400"/>
              <a:t>2 , 16 bit   up - counter</a:t>
            </a:r>
          </a:p>
        </p:txBody>
      </p:sp>
      <p:sp>
        <p:nvSpPr>
          <p:cNvPr id="5" name="TextBox 4"/>
          <p:cNvSpPr txBox="1"/>
          <p:nvPr/>
        </p:nvSpPr>
        <p:spPr>
          <a:xfrm>
            <a:off x="114299" y="1056410"/>
            <a:ext cx="3979719" cy="923330"/>
          </a:xfrm>
          <a:prstGeom prst="rect">
            <a:avLst/>
          </a:prstGeom>
          <a:noFill/>
        </p:spPr>
        <p:txBody>
          <a:bodyPr wrap="square" rtlCol="0">
            <a:spAutoFit/>
          </a:bodyPr>
          <a:lstStyle/>
          <a:p>
            <a:r>
              <a:rPr lang="en-IN"/>
              <a:t>To produce two delay simultaneously two timers are used</a:t>
            </a:r>
          </a:p>
          <a:p>
            <a:pPr marL="342900" indent="-342900">
              <a:buAutoNum type="arabicPeriod"/>
            </a:pPr>
            <a:endParaRPr lang="en-IN"/>
          </a:p>
        </p:txBody>
      </p:sp>
      <p:sp>
        <p:nvSpPr>
          <p:cNvPr id="6" name="Oval 5">
            <a:extLst>
              <a:ext uri="{FF2B5EF4-FFF2-40B4-BE49-F238E27FC236}">
                <a16:creationId xmlns:a16="http://schemas.microsoft.com/office/drawing/2014/main" id="{C6B46409-1C1A-4039-8C6C-98922971AD2A}"/>
              </a:ext>
            </a:extLst>
          </p:cNvPr>
          <p:cNvSpPr/>
          <p:nvPr/>
        </p:nvSpPr>
        <p:spPr>
          <a:xfrm>
            <a:off x="384461" y="360108"/>
            <a:ext cx="353292" cy="385681"/>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2" name="Group 1"/>
          <p:cNvGrpSpPr/>
          <p:nvPr/>
        </p:nvGrpSpPr>
        <p:grpSpPr>
          <a:xfrm>
            <a:off x="737753" y="2124106"/>
            <a:ext cx="3179610" cy="369332"/>
            <a:chOff x="737753" y="2124106"/>
            <a:chExt cx="3179610" cy="369332"/>
          </a:xfrm>
        </p:grpSpPr>
        <p:sp>
          <p:nvSpPr>
            <p:cNvPr id="8" name="TextBox 7"/>
            <p:cNvSpPr txBox="1"/>
            <p:nvPr/>
          </p:nvSpPr>
          <p:spPr>
            <a:xfrm>
              <a:off x="737753" y="2124106"/>
              <a:ext cx="987136" cy="369332"/>
            </a:xfrm>
            <a:prstGeom prst="rect">
              <a:avLst/>
            </a:prstGeom>
            <a:noFill/>
            <a:ln>
              <a:solidFill>
                <a:schemeClr val="tx1"/>
              </a:solidFill>
            </a:ln>
          </p:spPr>
          <p:txBody>
            <a:bodyPr wrap="square" rtlCol="0">
              <a:spAutoFit/>
            </a:bodyPr>
            <a:lstStyle/>
            <a:p>
              <a:r>
                <a:rPr lang="en-IN"/>
                <a:t>T0 (16)</a:t>
              </a:r>
            </a:p>
          </p:txBody>
        </p:sp>
        <p:sp>
          <p:nvSpPr>
            <p:cNvPr id="9" name="TextBox 8"/>
            <p:cNvSpPr txBox="1"/>
            <p:nvPr/>
          </p:nvSpPr>
          <p:spPr>
            <a:xfrm>
              <a:off x="2930227" y="2124106"/>
              <a:ext cx="987136" cy="369332"/>
            </a:xfrm>
            <a:prstGeom prst="rect">
              <a:avLst/>
            </a:prstGeom>
            <a:noFill/>
            <a:ln>
              <a:solidFill>
                <a:schemeClr val="tx1"/>
              </a:solidFill>
            </a:ln>
          </p:spPr>
          <p:txBody>
            <a:bodyPr wrap="square" rtlCol="0">
              <a:spAutoFit/>
            </a:bodyPr>
            <a:lstStyle/>
            <a:p>
              <a:r>
                <a:rPr lang="en-IN"/>
                <a:t>T1 (16)</a:t>
              </a:r>
            </a:p>
          </p:txBody>
        </p:sp>
      </p:grpSp>
      <p:grpSp>
        <p:nvGrpSpPr>
          <p:cNvPr id="3" name="Group 2"/>
          <p:cNvGrpSpPr/>
          <p:nvPr/>
        </p:nvGrpSpPr>
        <p:grpSpPr>
          <a:xfrm>
            <a:off x="114299" y="3200203"/>
            <a:ext cx="2057400" cy="369332"/>
            <a:chOff x="114299" y="3200203"/>
            <a:chExt cx="2057400" cy="369332"/>
          </a:xfrm>
        </p:grpSpPr>
        <p:sp>
          <p:nvSpPr>
            <p:cNvPr id="10" name="TextBox 9"/>
            <p:cNvSpPr txBox="1"/>
            <p:nvPr/>
          </p:nvSpPr>
          <p:spPr>
            <a:xfrm>
              <a:off x="114299" y="3200203"/>
              <a:ext cx="893621" cy="369332"/>
            </a:xfrm>
            <a:prstGeom prst="rect">
              <a:avLst/>
            </a:prstGeom>
            <a:noFill/>
            <a:ln>
              <a:solidFill>
                <a:schemeClr val="tx1"/>
              </a:solidFill>
            </a:ln>
          </p:spPr>
          <p:txBody>
            <a:bodyPr wrap="square" rtlCol="0">
              <a:spAutoFit/>
            </a:bodyPr>
            <a:lstStyle/>
            <a:p>
              <a:r>
                <a:rPr lang="en-IN"/>
                <a:t>TH0 (8)</a:t>
              </a:r>
            </a:p>
          </p:txBody>
        </p:sp>
        <p:sp>
          <p:nvSpPr>
            <p:cNvPr id="11" name="TextBox 10"/>
            <p:cNvSpPr txBox="1"/>
            <p:nvPr/>
          </p:nvSpPr>
          <p:spPr>
            <a:xfrm>
              <a:off x="1278078" y="3200203"/>
              <a:ext cx="893621" cy="369332"/>
            </a:xfrm>
            <a:prstGeom prst="rect">
              <a:avLst/>
            </a:prstGeom>
            <a:noFill/>
            <a:ln>
              <a:solidFill>
                <a:schemeClr val="tx1"/>
              </a:solidFill>
            </a:ln>
          </p:spPr>
          <p:txBody>
            <a:bodyPr wrap="square" rtlCol="0">
              <a:spAutoFit/>
            </a:bodyPr>
            <a:lstStyle/>
            <a:p>
              <a:r>
                <a:rPr lang="en-IN"/>
                <a:t>TL0 (8)</a:t>
              </a:r>
            </a:p>
          </p:txBody>
        </p:sp>
      </p:grpSp>
      <p:grpSp>
        <p:nvGrpSpPr>
          <p:cNvPr id="7" name="Group 6"/>
          <p:cNvGrpSpPr/>
          <p:nvPr/>
        </p:nvGrpSpPr>
        <p:grpSpPr>
          <a:xfrm>
            <a:off x="2441857" y="3182885"/>
            <a:ext cx="1981214" cy="369332"/>
            <a:chOff x="2441857" y="3182885"/>
            <a:chExt cx="1981214" cy="369332"/>
          </a:xfrm>
        </p:grpSpPr>
        <p:sp>
          <p:nvSpPr>
            <p:cNvPr id="12" name="TextBox 11"/>
            <p:cNvSpPr txBox="1"/>
            <p:nvPr/>
          </p:nvSpPr>
          <p:spPr>
            <a:xfrm>
              <a:off x="2441857" y="3182885"/>
              <a:ext cx="893621" cy="369332"/>
            </a:xfrm>
            <a:prstGeom prst="rect">
              <a:avLst/>
            </a:prstGeom>
            <a:noFill/>
            <a:ln>
              <a:solidFill>
                <a:schemeClr val="tx1"/>
              </a:solidFill>
            </a:ln>
          </p:spPr>
          <p:txBody>
            <a:bodyPr wrap="square" rtlCol="0">
              <a:spAutoFit/>
            </a:bodyPr>
            <a:lstStyle/>
            <a:p>
              <a:r>
                <a:rPr lang="en-IN"/>
                <a:t>TH1 (8)</a:t>
              </a:r>
            </a:p>
          </p:txBody>
        </p:sp>
        <p:sp>
          <p:nvSpPr>
            <p:cNvPr id="13" name="TextBox 12"/>
            <p:cNvSpPr txBox="1"/>
            <p:nvPr/>
          </p:nvSpPr>
          <p:spPr>
            <a:xfrm>
              <a:off x="3529450" y="3182885"/>
              <a:ext cx="893621" cy="369332"/>
            </a:xfrm>
            <a:prstGeom prst="rect">
              <a:avLst/>
            </a:prstGeom>
            <a:noFill/>
            <a:ln>
              <a:solidFill>
                <a:schemeClr val="tx1"/>
              </a:solidFill>
            </a:ln>
          </p:spPr>
          <p:txBody>
            <a:bodyPr wrap="square" rtlCol="0">
              <a:spAutoFit/>
            </a:bodyPr>
            <a:lstStyle/>
            <a:p>
              <a:r>
                <a:rPr lang="en-IN"/>
                <a:t>TL1 (8)</a:t>
              </a:r>
            </a:p>
          </p:txBody>
        </p:sp>
      </p:grpSp>
      <p:grpSp>
        <p:nvGrpSpPr>
          <p:cNvPr id="26" name="Group 25"/>
          <p:cNvGrpSpPr/>
          <p:nvPr/>
        </p:nvGrpSpPr>
        <p:grpSpPr>
          <a:xfrm>
            <a:off x="561107" y="2493438"/>
            <a:ext cx="1278084" cy="717247"/>
            <a:chOff x="561107" y="2447514"/>
            <a:chExt cx="1278084" cy="717247"/>
          </a:xfrm>
        </p:grpSpPr>
        <p:cxnSp>
          <p:nvCxnSpPr>
            <p:cNvPr id="15" name="Straight Connector 14"/>
            <p:cNvCxnSpPr>
              <a:stCxn id="8" idx="2"/>
            </p:cNvCxnSpPr>
            <p:nvPr/>
          </p:nvCxnSpPr>
          <p:spPr>
            <a:xfrm>
              <a:off x="1231321" y="2447514"/>
              <a:ext cx="0" cy="2852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61107" y="2728159"/>
              <a:ext cx="12780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0" idx="0"/>
            </p:cNvCxnSpPr>
            <p:nvPr/>
          </p:nvCxnSpPr>
          <p:spPr>
            <a:xfrm>
              <a:off x="561107" y="2728159"/>
              <a:ext cx="3" cy="4261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839186" y="2738641"/>
              <a:ext cx="3" cy="4261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a:off x="2784753" y="2493438"/>
            <a:ext cx="1278084" cy="717247"/>
            <a:chOff x="561107" y="2447514"/>
            <a:chExt cx="1278084" cy="717247"/>
          </a:xfrm>
        </p:grpSpPr>
        <p:cxnSp>
          <p:nvCxnSpPr>
            <p:cNvPr id="28" name="Straight Connector 27"/>
            <p:cNvCxnSpPr/>
            <p:nvPr/>
          </p:nvCxnSpPr>
          <p:spPr>
            <a:xfrm>
              <a:off x="1231321" y="2447514"/>
              <a:ext cx="0" cy="2852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61107" y="2728159"/>
              <a:ext cx="12780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61107" y="2728159"/>
              <a:ext cx="3" cy="4261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839186" y="2738641"/>
              <a:ext cx="3" cy="4261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4" name="Oval 33">
            <a:extLst>
              <a:ext uri="{FF2B5EF4-FFF2-40B4-BE49-F238E27FC236}">
                <a16:creationId xmlns:a16="http://schemas.microsoft.com/office/drawing/2014/main" id="{C6B46409-1C1A-4039-8C6C-98922971AD2A}"/>
              </a:ext>
            </a:extLst>
          </p:cNvPr>
          <p:cNvSpPr/>
          <p:nvPr/>
        </p:nvSpPr>
        <p:spPr>
          <a:xfrm>
            <a:off x="846856" y="262068"/>
            <a:ext cx="794907" cy="521714"/>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TextBox 22"/>
          <p:cNvSpPr txBox="1"/>
          <p:nvPr/>
        </p:nvSpPr>
        <p:spPr>
          <a:xfrm>
            <a:off x="4218708" y="-8623"/>
            <a:ext cx="3979719" cy="3693319"/>
          </a:xfrm>
          <a:prstGeom prst="rect">
            <a:avLst/>
          </a:prstGeom>
          <a:noFill/>
        </p:spPr>
        <p:txBody>
          <a:bodyPr wrap="square" rtlCol="0">
            <a:spAutoFit/>
          </a:bodyPr>
          <a:lstStyle/>
          <a:p>
            <a:r>
              <a:rPr lang="en-IN"/>
              <a:t>1. To generate delay first we need to   </a:t>
            </a:r>
          </a:p>
          <a:p>
            <a:r>
              <a:rPr lang="en-IN"/>
              <a:t>     </a:t>
            </a:r>
            <a:r>
              <a:rPr lang="en-IN" b="1">
                <a:effectLst>
                  <a:outerShdw blurRad="38100" dist="38100" dir="2700000" algn="tl">
                    <a:srgbClr val="000000">
                      <a:alpha val="43137"/>
                    </a:srgbClr>
                  </a:outerShdw>
                </a:effectLst>
              </a:rPr>
              <a:t>load count </a:t>
            </a:r>
            <a:r>
              <a:rPr lang="en-IN"/>
              <a:t>value.</a:t>
            </a:r>
          </a:p>
          <a:p>
            <a:r>
              <a:rPr lang="en-IN"/>
              <a:t>2.  In case of 8051, 16 bit counters are   </a:t>
            </a:r>
          </a:p>
          <a:p>
            <a:r>
              <a:rPr lang="en-IN"/>
              <a:t>     used.</a:t>
            </a:r>
          </a:p>
          <a:p>
            <a:pPr marL="342900" indent="-342900">
              <a:buAutoNum type="arabicPeriod" startAt="3"/>
            </a:pPr>
            <a:r>
              <a:rPr lang="en-IN"/>
              <a:t>There fore count value is 16 bit number i.e. </a:t>
            </a:r>
            <a:r>
              <a:rPr lang="en-IN" b="1">
                <a:effectLst>
                  <a:outerShdw blurRad="38100" dist="38100" dir="2700000" algn="tl">
                    <a:srgbClr val="000000">
                      <a:alpha val="43137"/>
                    </a:srgbClr>
                  </a:outerShdw>
                </a:effectLst>
              </a:rPr>
              <a:t>65,535</a:t>
            </a:r>
          </a:p>
          <a:p>
            <a:pPr marL="342900" indent="-342900">
              <a:buAutoNum type="arabicPeriod" startAt="3"/>
            </a:pPr>
            <a:r>
              <a:rPr lang="en-IN"/>
              <a:t>Range for counter is </a:t>
            </a:r>
            <a:r>
              <a:rPr lang="en-IN" b="1">
                <a:effectLst>
                  <a:outerShdw blurRad="38100" dist="38100" dir="2700000" algn="tl">
                    <a:srgbClr val="000000">
                      <a:alpha val="43137"/>
                    </a:srgbClr>
                  </a:outerShdw>
                </a:effectLst>
              </a:rPr>
              <a:t>0000</a:t>
            </a:r>
            <a:r>
              <a:rPr lang="en-IN"/>
              <a:t> to </a:t>
            </a:r>
            <a:r>
              <a:rPr lang="en-IN" b="1">
                <a:effectLst>
                  <a:outerShdw blurRad="38100" dist="38100" dir="2700000" algn="tl">
                    <a:srgbClr val="000000">
                      <a:alpha val="43137"/>
                    </a:srgbClr>
                  </a:outerShdw>
                </a:effectLst>
              </a:rPr>
              <a:t>FFFF</a:t>
            </a:r>
          </a:p>
          <a:p>
            <a:pPr marL="342900" indent="-342900">
              <a:buAutoNum type="arabicPeriod" startAt="3"/>
            </a:pPr>
            <a:r>
              <a:rPr lang="en-IN"/>
              <a:t>To hold count value we required special registers i.e. </a:t>
            </a:r>
            <a:r>
              <a:rPr lang="en-IN" b="1">
                <a:effectLst>
                  <a:outerShdw blurRad="38100" dist="38100" dir="2700000" algn="tl">
                    <a:srgbClr val="000000">
                      <a:alpha val="43137"/>
                    </a:srgbClr>
                  </a:outerShdw>
                </a:effectLst>
              </a:rPr>
              <a:t>SFR</a:t>
            </a:r>
            <a:r>
              <a:rPr lang="en-IN"/>
              <a:t> </a:t>
            </a:r>
          </a:p>
          <a:p>
            <a:pPr marL="342900" indent="-342900">
              <a:buAutoNum type="arabicPeriod" startAt="3"/>
            </a:pPr>
            <a:r>
              <a:rPr lang="en-IN"/>
              <a:t>But SFR is 8 bit , so we required 2 , 8 bit SFR</a:t>
            </a:r>
          </a:p>
          <a:p>
            <a:endParaRPr lang="en-IN"/>
          </a:p>
          <a:p>
            <a:pPr marL="342900" indent="-342900">
              <a:buAutoNum type="arabicPeriod"/>
            </a:pPr>
            <a:endParaRPr lang="en-IN"/>
          </a:p>
        </p:txBody>
      </p:sp>
      <p:sp>
        <p:nvSpPr>
          <p:cNvPr id="14" name="Rectangle 13"/>
          <p:cNvSpPr/>
          <p:nvPr/>
        </p:nvSpPr>
        <p:spPr>
          <a:xfrm>
            <a:off x="802852" y="2812959"/>
            <a:ext cx="808447"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 2 SFR</a:t>
            </a:r>
            <a:endParaRPr lang="en-IN">
              <a:solidFill>
                <a:srgbClr val="FF0000"/>
              </a:solidFill>
            </a:endParaRPr>
          </a:p>
        </p:txBody>
      </p:sp>
      <p:sp>
        <p:nvSpPr>
          <p:cNvPr id="32" name="Rectangle 31"/>
          <p:cNvSpPr/>
          <p:nvPr/>
        </p:nvSpPr>
        <p:spPr>
          <a:xfrm>
            <a:off x="3026489" y="2820783"/>
            <a:ext cx="808447"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 2 SFR</a:t>
            </a:r>
            <a:endParaRPr lang="en-IN">
              <a:solidFill>
                <a:srgbClr val="FF0000"/>
              </a:solidFill>
            </a:endParaRPr>
          </a:p>
        </p:txBody>
      </p:sp>
      <p:sp>
        <p:nvSpPr>
          <p:cNvPr id="33" name="Rectangle 32"/>
          <p:cNvSpPr/>
          <p:nvPr/>
        </p:nvSpPr>
        <p:spPr>
          <a:xfrm>
            <a:off x="1888995" y="2252368"/>
            <a:ext cx="808447"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 4 SFR</a:t>
            </a:r>
            <a:endParaRPr lang="en-IN">
              <a:solidFill>
                <a:srgbClr val="FF0000"/>
              </a:solidFill>
            </a:endParaRPr>
          </a:p>
        </p:txBody>
      </p:sp>
      <p:sp>
        <p:nvSpPr>
          <p:cNvPr id="35" name="Oval 34">
            <a:extLst>
              <a:ext uri="{FF2B5EF4-FFF2-40B4-BE49-F238E27FC236}">
                <a16:creationId xmlns:a16="http://schemas.microsoft.com/office/drawing/2014/main" id="{C6B46409-1C1A-4039-8C6C-98922971AD2A}"/>
              </a:ext>
            </a:extLst>
          </p:cNvPr>
          <p:cNvSpPr/>
          <p:nvPr/>
        </p:nvSpPr>
        <p:spPr>
          <a:xfrm>
            <a:off x="1698909" y="227034"/>
            <a:ext cx="1636569" cy="643445"/>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6" name="TextBox 35"/>
          <p:cNvSpPr txBox="1"/>
          <p:nvPr/>
        </p:nvSpPr>
        <p:spPr>
          <a:xfrm>
            <a:off x="8953018" y="22642"/>
            <a:ext cx="2919838" cy="923330"/>
          </a:xfrm>
          <a:prstGeom prst="rect">
            <a:avLst/>
          </a:prstGeom>
          <a:noFill/>
        </p:spPr>
        <p:txBody>
          <a:bodyPr wrap="square" rtlCol="0">
            <a:spAutoFit/>
          </a:bodyPr>
          <a:lstStyle/>
          <a:p>
            <a:r>
              <a:rPr lang="en-IN"/>
              <a:t>There are two types of counter</a:t>
            </a:r>
          </a:p>
          <a:p>
            <a:pPr marL="342900" indent="-342900">
              <a:buAutoNum type="arabicPeriod"/>
            </a:pPr>
            <a:endParaRPr lang="en-IN"/>
          </a:p>
        </p:txBody>
      </p:sp>
      <p:grpSp>
        <p:nvGrpSpPr>
          <p:cNvPr id="37" name="Group 36"/>
          <p:cNvGrpSpPr/>
          <p:nvPr/>
        </p:nvGrpSpPr>
        <p:grpSpPr>
          <a:xfrm>
            <a:off x="9773895" y="533013"/>
            <a:ext cx="1278084" cy="717247"/>
            <a:chOff x="561107" y="2447514"/>
            <a:chExt cx="1278084" cy="717247"/>
          </a:xfrm>
        </p:grpSpPr>
        <p:cxnSp>
          <p:nvCxnSpPr>
            <p:cNvPr id="38" name="Straight Connector 37"/>
            <p:cNvCxnSpPr/>
            <p:nvPr/>
          </p:nvCxnSpPr>
          <p:spPr>
            <a:xfrm>
              <a:off x="1231321" y="2447514"/>
              <a:ext cx="0" cy="2852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61107" y="2728159"/>
              <a:ext cx="12780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561107" y="2728159"/>
              <a:ext cx="3" cy="4261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839186" y="2738641"/>
              <a:ext cx="3" cy="4261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9243955" y="1250260"/>
            <a:ext cx="748151" cy="2031325"/>
          </a:xfrm>
          <a:prstGeom prst="rect">
            <a:avLst/>
          </a:prstGeom>
          <a:noFill/>
          <a:ln>
            <a:solidFill>
              <a:schemeClr val="tx1"/>
            </a:solidFill>
          </a:ln>
        </p:spPr>
        <p:txBody>
          <a:bodyPr wrap="square" rtlCol="0">
            <a:spAutoFit/>
          </a:bodyPr>
          <a:lstStyle/>
          <a:p>
            <a:pPr algn="ctr"/>
            <a:r>
              <a:rPr lang="en-IN"/>
              <a:t>UP</a:t>
            </a:r>
          </a:p>
          <a:p>
            <a:pPr algn="ctr"/>
            <a:r>
              <a:rPr lang="en-IN"/>
              <a:t>5</a:t>
            </a:r>
          </a:p>
          <a:p>
            <a:pPr algn="ctr"/>
            <a:r>
              <a:rPr lang="en-IN"/>
              <a:t>4</a:t>
            </a:r>
          </a:p>
          <a:p>
            <a:pPr algn="ctr"/>
            <a:r>
              <a:rPr lang="en-IN"/>
              <a:t>3</a:t>
            </a:r>
          </a:p>
          <a:p>
            <a:pPr algn="ctr"/>
            <a:r>
              <a:rPr lang="en-IN"/>
              <a:t>2</a:t>
            </a:r>
          </a:p>
          <a:p>
            <a:pPr algn="ctr"/>
            <a:r>
              <a:rPr lang="en-IN"/>
              <a:t>1</a:t>
            </a:r>
          </a:p>
          <a:p>
            <a:pPr algn="ctr"/>
            <a:r>
              <a:rPr lang="en-IN"/>
              <a:t>0</a:t>
            </a:r>
          </a:p>
        </p:txBody>
      </p:sp>
      <p:sp>
        <p:nvSpPr>
          <p:cNvPr id="43" name="TextBox 42"/>
          <p:cNvSpPr txBox="1"/>
          <p:nvPr/>
        </p:nvSpPr>
        <p:spPr>
          <a:xfrm>
            <a:off x="10636338" y="1260741"/>
            <a:ext cx="831272" cy="2031325"/>
          </a:xfrm>
          <a:prstGeom prst="rect">
            <a:avLst/>
          </a:prstGeom>
          <a:noFill/>
          <a:ln>
            <a:solidFill>
              <a:schemeClr val="tx1"/>
            </a:solidFill>
          </a:ln>
        </p:spPr>
        <p:txBody>
          <a:bodyPr wrap="square" rtlCol="0">
            <a:spAutoFit/>
          </a:bodyPr>
          <a:lstStyle/>
          <a:p>
            <a:pPr algn="ctr"/>
            <a:r>
              <a:rPr lang="en-IN"/>
              <a:t>DOWN</a:t>
            </a:r>
          </a:p>
          <a:p>
            <a:pPr algn="ctr"/>
            <a:r>
              <a:rPr lang="en-IN"/>
              <a:t>5</a:t>
            </a:r>
          </a:p>
          <a:p>
            <a:pPr algn="ctr"/>
            <a:r>
              <a:rPr lang="en-IN"/>
              <a:t>4</a:t>
            </a:r>
          </a:p>
          <a:p>
            <a:pPr algn="ctr"/>
            <a:r>
              <a:rPr lang="en-IN"/>
              <a:t>3</a:t>
            </a:r>
          </a:p>
          <a:p>
            <a:pPr algn="ctr"/>
            <a:r>
              <a:rPr lang="en-IN"/>
              <a:t>2</a:t>
            </a:r>
          </a:p>
          <a:p>
            <a:pPr algn="ctr"/>
            <a:r>
              <a:rPr lang="en-IN"/>
              <a:t>1</a:t>
            </a:r>
          </a:p>
          <a:p>
            <a:pPr algn="ctr"/>
            <a:r>
              <a:rPr lang="en-IN"/>
              <a:t>0</a:t>
            </a:r>
          </a:p>
        </p:txBody>
      </p:sp>
      <p:cxnSp>
        <p:nvCxnSpPr>
          <p:cNvPr id="44" name="Straight Arrow Connector 43"/>
          <p:cNvCxnSpPr/>
          <p:nvPr/>
        </p:nvCxnSpPr>
        <p:spPr>
          <a:xfrm>
            <a:off x="11765981" y="1773576"/>
            <a:ext cx="0" cy="12718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8953018" y="1617612"/>
            <a:ext cx="0" cy="14286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4728839" y="3118455"/>
            <a:ext cx="2634274"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Example count = 0005 H</a:t>
            </a:r>
            <a:endParaRPr lang="en-IN">
              <a:solidFill>
                <a:srgbClr val="FF0000"/>
              </a:solidFill>
            </a:endParaRPr>
          </a:p>
        </p:txBody>
      </p:sp>
      <p:sp>
        <p:nvSpPr>
          <p:cNvPr id="19" name="Right Brace 18"/>
          <p:cNvSpPr/>
          <p:nvPr/>
        </p:nvSpPr>
        <p:spPr>
          <a:xfrm rot="5400000">
            <a:off x="965982" y="3148960"/>
            <a:ext cx="394168" cy="1352239"/>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7" name="Rectangle 46"/>
          <p:cNvSpPr/>
          <p:nvPr/>
        </p:nvSpPr>
        <p:spPr>
          <a:xfrm>
            <a:off x="720431" y="4098536"/>
            <a:ext cx="1327888"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0 0 0 5 H</a:t>
            </a:r>
            <a:endParaRPr lang="en-IN">
              <a:solidFill>
                <a:srgbClr val="FF0000"/>
              </a:solidFill>
            </a:endParaRPr>
          </a:p>
        </p:txBody>
      </p:sp>
      <p:sp>
        <p:nvSpPr>
          <p:cNvPr id="20" name="Rectangle 19"/>
          <p:cNvSpPr/>
          <p:nvPr/>
        </p:nvSpPr>
        <p:spPr>
          <a:xfrm>
            <a:off x="802852" y="4402754"/>
            <a:ext cx="330540" cy="369332"/>
          </a:xfrm>
          <a:prstGeom prst="rect">
            <a:avLst/>
          </a:prstGeom>
        </p:spPr>
        <p:txBody>
          <a:bodyPr wrap="none">
            <a:spAutoFit/>
          </a:bodyPr>
          <a:lstStyle/>
          <a:p>
            <a:r>
              <a:rPr lang="en-IN" b="1">
                <a:effectLst>
                  <a:outerShdw blurRad="38100" dist="38100" dir="2700000" algn="tl">
                    <a:srgbClr val="000000">
                      <a:alpha val="43137"/>
                    </a:srgbClr>
                  </a:outerShdw>
                </a:effectLst>
              </a:rPr>
              <a:t>H</a:t>
            </a:r>
            <a:endParaRPr lang="en-IN"/>
          </a:p>
        </p:txBody>
      </p:sp>
      <p:sp>
        <p:nvSpPr>
          <p:cNvPr id="48" name="Rectangle 47"/>
          <p:cNvSpPr/>
          <p:nvPr/>
        </p:nvSpPr>
        <p:spPr>
          <a:xfrm>
            <a:off x="1131687" y="4392022"/>
            <a:ext cx="282450" cy="369332"/>
          </a:xfrm>
          <a:prstGeom prst="rect">
            <a:avLst/>
          </a:prstGeom>
        </p:spPr>
        <p:txBody>
          <a:bodyPr wrap="none">
            <a:spAutoFit/>
          </a:bodyPr>
          <a:lstStyle/>
          <a:p>
            <a:r>
              <a:rPr lang="en-IN" b="1">
                <a:effectLst>
                  <a:outerShdw blurRad="38100" dist="38100" dir="2700000" algn="tl">
                    <a:srgbClr val="000000">
                      <a:alpha val="43137"/>
                    </a:srgbClr>
                  </a:outerShdw>
                </a:effectLst>
              </a:rPr>
              <a:t>L</a:t>
            </a:r>
            <a:endParaRPr lang="en-IN"/>
          </a:p>
        </p:txBody>
      </p:sp>
      <p:sp>
        <p:nvSpPr>
          <p:cNvPr id="21" name="Right Arrow 20"/>
          <p:cNvSpPr/>
          <p:nvPr/>
        </p:nvSpPr>
        <p:spPr>
          <a:xfrm>
            <a:off x="1809063" y="4247604"/>
            <a:ext cx="678007" cy="288835"/>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TextBox 48"/>
          <p:cNvSpPr txBox="1"/>
          <p:nvPr/>
        </p:nvSpPr>
        <p:spPr>
          <a:xfrm>
            <a:off x="2527223" y="4039486"/>
            <a:ext cx="1895847" cy="646331"/>
          </a:xfrm>
          <a:prstGeom prst="rect">
            <a:avLst/>
          </a:prstGeom>
          <a:noFill/>
        </p:spPr>
        <p:txBody>
          <a:bodyPr wrap="square" rtlCol="0">
            <a:spAutoFit/>
          </a:bodyPr>
          <a:lstStyle/>
          <a:p>
            <a:r>
              <a:rPr lang="en-IN"/>
              <a:t>MOV TL0 , # 05H</a:t>
            </a:r>
          </a:p>
          <a:p>
            <a:r>
              <a:rPr lang="en-IN"/>
              <a:t>MOV TH0 , # 00H</a:t>
            </a:r>
          </a:p>
        </p:txBody>
      </p:sp>
      <p:grpSp>
        <p:nvGrpSpPr>
          <p:cNvPr id="97" name="Group 96"/>
          <p:cNvGrpSpPr/>
          <p:nvPr/>
        </p:nvGrpSpPr>
        <p:grpSpPr>
          <a:xfrm>
            <a:off x="245192" y="4901741"/>
            <a:ext cx="3817640" cy="738170"/>
            <a:chOff x="245192" y="4901741"/>
            <a:chExt cx="3817640" cy="738170"/>
          </a:xfrm>
        </p:grpSpPr>
        <p:sp>
          <p:nvSpPr>
            <p:cNvPr id="50" name="Rectangle 49"/>
            <p:cNvSpPr/>
            <p:nvPr/>
          </p:nvSpPr>
          <p:spPr>
            <a:xfrm>
              <a:off x="245192" y="4993580"/>
              <a:ext cx="1168945" cy="646331"/>
            </a:xfrm>
            <a:prstGeom prst="rect">
              <a:avLst/>
            </a:prstGeom>
            <a:ln w="19050">
              <a:solidFill>
                <a:schemeClr val="tx1"/>
              </a:solidFill>
            </a:ln>
          </p:spPr>
          <p:txBody>
            <a:bodyPr wrap="square">
              <a:spAutoFit/>
            </a:bodyPr>
            <a:lstStyle/>
            <a:p>
              <a:r>
                <a:rPr lang="en-IN" b="1">
                  <a:solidFill>
                    <a:srgbClr val="FF0000"/>
                  </a:solidFill>
                  <a:effectLst>
                    <a:outerShdw blurRad="38100" dist="38100" dir="2700000" algn="tl">
                      <a:srgbClr val="000000">
                        <a:alpha val="43137"/>
                      </a:srgbClr>
                    </a:outerShdw>
                  </a:effectLst>
                </a:rPr>
                <a:t>Count(16)</a:t>
              </a:r>
            </a:p>
            <a:p>
              <a:r>
                <a:rPr lang="en-IN" b="1">
                  <a:solidFill>
                    <a:srgbClr val="FF0000"/>
                  </a:solidFill>
                  <a:effectLst>
                    <a:outerShdw blurRad="38100" dist="38100" dir="2700000" algn="tl">
                      <a:srgbClr val="000000">
                        <a:alpha val="43137"/>
                      </a:srgbClr>
                    </a:outerShdw>
                  </a:effectLst>
                </a:rPr>
                <a:t>  0005 H</a:t>
              </a:r>
              <a:endParaRPr lang="en-IN">
                <a:solidFill>
                  <a:srgbClr val="FF0000"/>
                </a:solidFill>
              </a:endParaRPr>
            </a:p>
          </p:txBody>
        </p:sp>
        <p:cxnSp>
          <p:nvCxnSpPr>
            <p:cNvPr id="51" name="Straight Arrow Connector 50"/>
            <p:cNvCxnSpPr/>
            <p:nvPr/>
          </p:nvCxnSpPr>
          <p:spPr>
            <a:xfrm flipH="1">
              <a:off x="1475509" y="5321708"/>
              <a:ext cx="72735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2140677" y="5207136"/>
              <a:ext cx="1922155" cy="219217"/>
              <a:chOff x="4412184" y="5476583"/>
              <a:chExt cx="3574948" cy="320161"/>
            </a:xfrm>
          </p:grpSpPr>
          <p:cxnSp>
            <p:nvCxnSpPr>
              <p:cNvPr id="56" name="Straight Connector 55"/>
              <p:cNvCxnSpPr/>
              <p:nvPr/>
            </p:nvCxnSpPr>
            <p:spPr>
              <a:xfrm>
                <a:off x="4412184" y="5781383"/>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740542" y="5487469"/>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4751428" y="5501761"/>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5058708" y="5781383"/>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5069594" y="5476583"/>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5376874" y="5487469"/>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5387760" y="5501761"/>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695040" y="5781383"/>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023398" y="5487469"/>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5705926" y="5476583"/>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034284" y="5501761"/>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6341564" y="5781383"/>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6352450" y="5476583"/>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6684817" y="5497286"/>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7013869" y="5487469"/>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670616" y="5487469"/>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7011556" y="5782452"/>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7339914" y="5488538"/>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7350800" y="5491944"/>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7658080" y="5782452"/>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7668966" y="5477652"/>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0" name="Rectangle 89"/>
            <p:cNvSpPr/>
            <p:nvPr/>
          </p:nvSpPr>
          <p:spPr>
            <a:xfrm>
              <a:off x="1585096" y="4901741"/>
              <a:ext cx="527855" cy="369332"/>
            </a:xfrm>
            <a:prstGeom prst="rect">
              <a:avLst/>
            </a:prstGeom>
          </p:spPr>
          <p:txBody>
            <a:bodyPr wrap="square">
              <a:spAutoFit/>
            </a:bodyPr>
            <a:lstStyle/>
            <a:p>
              <a:r>
                <a:rPr lang="en-IN" b="1">
                  <a:effectLst>
                    <a:outerShdw blurRad="38100" dist="38100" dir="2700000" algn="tl">
                      <a:srgbClr val="000000">
                        <a:alpha val="43137"/>
                      </a:srgbClr>
                    </a:outerShdw>
                  </a:effectLst>
                </a:rPr>
                <a:t>CLK</a:t>
              </a:r>
              <a:endParaRPr lang="en-IN"/>
            </a:p>
          </p:txBody>
        </p:sp>
      </p:grpSp>
      <p:graphicFrame>
        <p:nvGraphicFramePr>
          <p:cNvPr id="91" name="Table 90">
            <a:extLst>
              <a:ext uri="{FF2B5EF4-FFF2-40B4-BE49-F238E27FC236}">
                <a16:creationId xmlns:a16="http://schemas.microsoft.com/office/drawing/2014/main" id="{F9A0567C-59A8-4E70-AD46-4465FCA2FEFC}"/>
              </a:ext>
            </a:extLst>
          </p:cNvPr>
          <p:cNvGraphicFramePr>
            <a:graphicFrameLocks noGrp="1"/>
          </p:cNvGraphicFramePr>
          <p:nvPr>
            <p:extLst>
              <p:ext uri="{D42A27DB-BD31-4B8C-83A1-F6EECF244321}">
                <p14:modId xmlns:p14="http://schemas.microsoft.com/office/powerpoint/2010/main" val="2992327900"/>
              </p:ext>
            </p:extLst>
          </p:nvPr>
        </p:nvGraphicFramePr>
        <p:xfrm>
          <a:off x="5897166" y="4376895"/>
          <a:ext cx="879876" cy="2156700"/>
        </p:xfrm>
        <a:graphic>
          <a:graphicData uri="http://schemas.openxmlformats.org/drawingml/2006/table">
            <a:tbl>
              <a:tblPr firstRow="1" bandRow="1"/>
              <a:tblGrid>
                <a:gridCol w="879876">
                  <a:extLst>
                    <a:ext uri="{9D8B030D-6E8A-4147-A177-3AD203B41FA5}">
                      <a16:colId xmlns:a16="http://schemas.microsoft.com/office/drawing/2014/main" val="576475334"/>
                    </a:ext>
                  </a:extLst>
                </a:gridCol>
              </a:tblGrid>
              <a:tr h="431340">
                <a:tc>
                  <a:txBody>
                    <a:bodyPr/>
                    <a:lstStyle/>
                    <a:p>
                      <a:pPr algn="ctr"/>
                      <a:endParaRPr lang="en-IN"/>
                    </a:p>
                  </a:txBody>
                  <a:tcPr/>
                </a:tc>
                <a:extLst>
                  <a:ext uri="{0D108BD9-81ED-4DB2-BD59-A6C34878D82A}">
                    <a16:rowId xmlns:a16="http://schemas.microsoft.com/office/drawing/2014/main" val="3400210451"/>
                  </a:ext>
                </a:extLst>
              </a:tr>
              <a:tr h="431340">
                <a:tc>
                  <a:txBody>
                    <a:bodyPr/>
                    <a:lstStyle/>
                    <a:p>
                      <a:pPr algn="ctr"/>
                      <a:endParaRPr lang="en-IN"/>
                    </a:p>
                  </a:txBody>
                  <a:tcPr/>
                </a:tc>
                <a:extLst>
                  <a:ext uri="{0D108BD9-81ED-4DB2-BD59-A6C34878D82A}">
                    <a16:rowId xmlns:a16="http://schemas.microsoft.com/office/drawing/2014/main" val="4146078588"/>
                  </a:ext>
                </a:extLst>
              </a:tr>
              <a:tr h="431340">
                <a:tc>
                  <a:txBody>
                    <a:bodyPr/>
                    <a:lstStyle/>
                    <a:p>
                      <a:pPr algn="ctr"/>
                      <a:endParaRPr lang="en-IN"/>
                    </a:p>
                  </a:txBody>
                  <a:tcPr/>
                </a:tc>
                <a:extLst>
                  <a:ext uri="{0D108BD9-81ED-4DB2-BD59-A6C34878D82A}">
                    <a16:rowId xmlns:a16="http://schemas.microsoft.com/office/drawing/2014/main" val="2329061226"/>
                  </a:ext>
                </a:extLst>
              </a:tr>
              <a:tr h="431340">
                <a:tc>
                  <a:txBody>
                    <a:bodyPr/>
                    <a:lstStyle/>
                    <a:p>
                      <a:pPr algn="ctr"/>
                      <a:endParaRPr lang="en-IN"/>
                    </a:p>
                  </a:txBody>
                  <a:tcPr/>
                </a:tc>
                <a:extLst>
                  <a:ext uri="{0D108BD9-81ED-4DB2-BD59-A6C34878D82A}">
                    <a16:rowId xmlns:a16="http://schemas.microsoft.com/office/drawing/2014/main" val="3290386867"/>
                  </a:ext>
                </a:extLst>
              </a:tr>
              <a:tr h="431340">
                <a:tc>
                  <a:txBody>
                    <a:bodyPr/>
                    <a:lstStyle/>
                    <a:p>
                      <a:pPr algn="ctr"/>
                      <a:endParaRPr lang="en-IN"/>
                    </a:p>
                  </a:txBody>
                  <a:tcPr/>
                </a:tc>
                <a:extLst>
                  <a:ext uri="{0D108BD9-81ED-4DB2-BD59-A6C34878D82A}">
                    <a16:rowId xmlns:a16="http://schemas.microsoft.com/office/drawing/2014/main" val="2879780867"/>
                  </a:ext>
                </a:extLst>
              </a:tr>
            </a:tbl>
          </a:graphicData>
        </a:graphic>
      </p:graphicFrame>
      <p:sp>
        <p:nvSpPr>
          <p:cNvPr id="92" name="Rectangle 91">
            <a:extLst>
              <a:ext uri="{FF2B5EF4-FFF2-40B4-BE49-F238E27FC236}">
                <a16:creationId xmlns:a16="http://schemas.microsoft.com/office/drawing/2014/main" id="{2A2E88FA-1DE6-41E9-98C9-E42D38C6A11F}"/>
              </a:ext>
            </a:extLst>
          </p:cNvPr>
          <p:cNvSpPr/>
          <p:nvPr/>
        </p:nvSpPr>
        <p:spPr>
          <a:xfrm>
            <a:off x="6010209" y="6136929"/>
            <a:ext cx="607859" cy="369332"/>
          </a:xfrm>
          <a:prstGeom prst="rect">
            <a:avLst/>
          </a:prstGeom>
        </p:spPr>
        <p:txBody>
          <a:bodyPr wrap="square">
            <a:spAutoFit/>
          </a:bodyPr>
          <a:lstStyle/>
          <a:p>
            <a:pPr algn="ctr"/>
            <a:r>
              <a:rPr lang="en-IN"/>
              <a:t>FFFF</a:t>
            </a:r>
          </a:p>
        </p:txBody>
      </p:sp>
      <p:sp>
        <p:nvSpPr>
          <p:cNvPr id="93" name="Rectangle 92">
            <a:extLst>
              <a:ext uri="{FF2B5EF4-FFF2-40B4-BE49-F238E27FC236}">
                <a16:creationId xmlns:a16="http://schemas.microsoft.com/office/drawing/2014/main" id="{DB199B77-CACE-4778-9ECA-A3A449C8FC26}"/>
              </a:ext>
            </a:extLst>
          </p:cNvPr>
          <p:cNvSpPr/>
          <p:nvPr/>
        </p:nvSpPr>
        <p:spPr>
          <a:xfrm>
            <a:off x="5955778" y="4414160"/>
            <a:ext cx="782483" cy="369332"/>
          </a:xfrm>
          <a:prstGeom prst="rect">
            <a:avLst/>
          </a:prstGeom>
        </p:spPr>
        <p:txBody>
          <a:bodyPr wrap="square">
            <a:spAutoFit/>
          </a:bodyPr>
          <a:lstStyle/>
          <a:p>
            <a:pPr algn="ctr"/>
            <a:r>
              <a:rPr lang="en-IN"/>
              <a:t>0006</a:t>
            </a:r>
          </a:p>
        </p:txBody>
      </p:sp>
      <p:sp>
        <p:nvSpPr>
          <p:cNvPr id="94" name="Rectangle 93">
            <a:extLst>
              <a:ext uri="{FF2B5EF4-FFF2-40B4-BE49-F238E27FC236}">
                <a16:creationId xmlns:a16="http://schemas.microsoft.com/office/drawing/2014/main" id="{DB199B77-CACE-4778-9ECA-A3A449C8FC26}"/>
              </a:ext>
            </a:extLst>
          </p:cNvPr>
          <p:cNvSpPr/>
          <p:nvPr/>
        </p:nvSpPr>
        <p:spPr>
          <a:xfrm>
            <a:off x="5914658" y="4831978"/>
            <a:ext cx="869569" cy="369332"/>
          </a:xfrm>
          <a:prstGeom prst="rect">
            <a:avLst/>
          </a:prstGeom>
        </p:spPr>
        <p:txBody>
          <a:bodyPr wrap="square">
            <a:spAutoFit/>
          </a:bodyPr>
          <a:lstStyle/>
          <a:p>
            <a:pPr algn="ctr"/>
            <a:r>
              <a:rPr lang="en-IN"/>
              <a:t>0007</a:t>
            </a:r>
          </a:p>
        </p:txBody>
      </p:sp>
      <p:sp>
        <p:nvSpPr>
          <p:cNvPr id="96" name="Rectangle 95">
            <a:extLst>
              <a:ext uri="{FF2B5EF4-FFF2-40B4-BE49-F238E27FC236}">
                <a16:creationId xmlns:a16="http://schemas.microsoft.com/office/drawing/2014/main" id="{DB199B77-CACE-4778-9ECA-A3A449C8FC26}"/>
              </a:ext>
            </a:extLst>
          </p:cNvPr>
          <p:cNvSpPr/>
          <p:nvPr/>
        </p:nvSpPr>
        <p:spPr>
          <a:xfrm>
            <a:off x="5907473" y="5270579"/>
            <a:ext cx="869569" cy="369332"/>
          </a:xfrm>
          <a:prstGeom prst="rect">
            <a:avLst/>
          </a:prstGeom>
        </p:spPr>
        <p:txBody>
          <a:bodyPr wrap="square">
            <a:spAutoFit/>
          </a:bodyPr>
          <a:lstStyle/>
          <a:p>
            <a:pPr algn="ctr"/>
            <a:r>
              <a:rPr lang="en-IN"/>
              <a:t>0008</a:t>
            </a:r>
          </a:p>
        </p:txBody>
      </p:sp>
      <p:grpSp>
        <p:nvGrpSpPr>
          <p:cNvPr id="102" name="Group 101"/>
          <p:cNvGrpSpPr/>
          <p:nvPr/>
        </p:nvGrpSpPr>
        <p:grpSpPr>
          <a:xfrm>
            <a:off x="4864446" y="3984342"/>
            <a:ext cx="1358403" cy="2786571"/>
            <a:chOff x="4864446" y="3984342"/>
            <a:chExt cx="1358403" cy="2786571"/>
          </a:xfrm>
        </p:grpSpPr>
        <p:grpSp>
          <p:nvGrpSpPr>
            <p:cNvPr id="100" name="Group 99"/>
            <p:cNvGrpSpPr/>
            <p:nvPr/>
          </p:nvGrpSpPr>
          <p:grpSpPr>
            <a:xfrm>
              <a:off x="4864446" y="4119229"/>
              <a:ext cx="1358403" cy="2651684"/>
              <a:chOff x="4864446" y="4119229"/>
              <a:chExt cx="1358403" cy="2651684"/>
            </a:xfrm>
          </p:grpSpPr>
          <p:sp>
            <p:nvSpPr>
              <p:cNvPr id="98" name="Arc 97">
                <a:extLst>
                  <a:ext uri="{FF2B5EF4-FFF2-40B4-BE49-F238E27FC236}">
                    <a16:creationId xmlns:a16="http://schemas.microsoft.com/office/drawing/2014/main" id="{BFC679BA-524D-4344-84E7-EE82FEA7A75F}"/>
                  </a:ext>
                </a:extLst>
              </p:cNvPr>
              <p:cNvSpPr/>
              <p:nvPr/>
            </p:nvSpPr>
            <p:spPr>
              <a:xfrm rot="10184424">
                <a:off x="4864446" y="4119229"/>
                <a:ext cx="945700" cy="2412270"/>
              </a:xfrm>
              <a:prstGeom prst="arc">
                <a:avLst>
                  <a:gd name="adj1" fmla="val 16200000"/>
                  <a:gd name="adj2" fmla="val 21414665"/>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9" name="Arc 98">
                <a:extLst>
                  <a:ext uri="{FF2B5EF4-FFF2-40B4-BE49-F238E27FC236}">
                    <a16:creationId xmlns:a16="http://schemas.microsoft.com/office/drawing/2014/main" id="{BFC679BA-524D-4344-84E7-EE82FEA7A75F}"/>
                  </a:ext>
                </a:extLst>
              </p:cNvPr>
              <p:cNvSpPr/>
              <p:nvPr/>
            </p:nvSpPr>
            <p:spPr>
              <a:xfrm rot="16200000">
                <a:off x="4229352" y="4777417"/>
                <a:ext cx="2645533" cy="1341460"/>
              </a:xfrm>
              <a:prstGeom prst="arc">
                <a:avLst>
                  <a:gd name="adj1" fmla="val 16200000"/>
                  <a:gd name="adj2" fmla="val 21414665"/>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01" name="Isosceles Triangle 100"/>
            <p:cNvSpPr/>
            <p:nvPr/>
          </p:nvSpPr>
          <p:spPr>
            <a:xfrm rot="4059650">
              <a:off x="5353552" y="4011669"/>
              <a:ext cx="269123" cy="21447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3" name="Rectangle 102">
            <a:extLst>
              <a:ext uri="{FF2B5EF4-FFF2-40B4-BE49-F238E27FC236}">
                <a16:creationId xmlns:a16="http://schemas.microsoft.com/office/drawing/2014/main" id="{DB199B77-CACE-4778-9ECA-A3A449C8FC26}"/>
              </a:ext>
            </a:extLst>
          </p:cNvPr>
          <p:cNvSpPr/>
          <p:nvPr/>
        </p:nvSpPr>
        <p:spPr>
          <a:xfrm>
            <a:off x="5903264" y="3889104"/>
            <a:ext cx="853908" cy="369332"/>
          </a:xfrm>
          <a:prstGeom prst="rect">
            <a:avLst/>
          </a:prstGeom>
          <a:ln>
            <a:solidFill>
              <a:schemeClr val="tx1"/>
            </a:solidFill>
          </a:ln>
        </p:spPr>
        <p:txBody>
          <a:bodyPr wrap="square">
            <a:spAutoFit/>
          </a:bodyPr>
          <a:lstStyle/>
          <a:p>
            <a:pPr algn="ctr"/>
            <a:r>
              <a:rPr lang="en-IN"/>
              <a:t>0000</a:t>
            </a:r>
          </a:p>
        </p:txBody>
      </p:sp>
      <p:sp>
        <p:nvSpPr>
          <p:cNvPr id="104" name="TextBox 103"/>
          <p:cNvSpPr txBox="1"/>
          <p:nvPr/>
        </p:nvSpPr>
        <p:spPr>
          <a:xfrm>
            <a:off x="281250" y="5903104"/>
            <a:ext cx="4405049" cy="1200329"/>
          </a:xfrm>
          <a:prstGeom prst="rect">
            <a:avLst/>
          </a:prstGeom>
          <a:noFill/>
        </p:spPr>
        <p:txBody>
          <a:bodyPr wrap="square" rtlCol="0">
            <a:spAutoFit/>
          </a:bodyPr>
          <a:lstStyle/>
          <a:p>
            <a:r>
              <a:rPr lang="en-IN"/>
              <a:t>When counter is incremented after </a:t>
            </a:r>
            <a:r>
              <a:rPr lang="en-IN" b="1">
                <a:effectLst>
                  <a:outerShdw blurRad="38100" dist="38100" dir="2700000" algn="tl">
                    <a:srgbClr val="000000">
                      <a:alpha val="43137"/>
                    </a:srgbClr>
                  </a:outerShdw>
                </a:effectLst>
              </a:rPr>
              <a:t>FFFF H</a:t>
            </a:r>
            <a:r>
              <a:rPr lang="en-IN"/>
              <a:t> it will </a:t>
            </a:r>
            <a:r>
              <a:rPr lang="en-IN" b="1">
                <a:solidFill>
                  <a:srgbClr val="FF0000"/>
                </a:solidFill>
                <a:effectLst>
                  <a:outerShdw blurRad="38100" dist="38100" dir="2700000" algn="tl">
                    <a:srgbClr val="000000">
                      <a:alpha val="43137"/>
                    </a:srgbClr>
                  </a:outerShdw>
                </a:effectLst>
              </a:rPr>
              <a:t>rollback</a:t>
            </a:r>
            <a:r>
              <a:rPr lang="en-IN"/>
              <a:t> to the </a:t>
            </a:r>
            <a:r>
              <a:rPr lang="en-IN" b="1">
                <a:effectLst>
                  <a:outerShdw blurRad="38100" dist="38100" dir="2700000" algn="tl">
                    <a:srgbClr val="000000">
                      <a:alpha val="43137"/>
                    </a:srgbClr>
                  </a:outerShdw>
                </a:effectLst>
              </a:rPr>
              <a:t>0000 H</a:t>
            </a:r>
            <a:r>
              <a:rPr lang="en-IN"/>
              <a:t> and this event is called as </a:t>
            </a:r>
            <a:r>
              <a:rPr lang="en-IN" b="1" u="sng">
                <a:solidFill>
                  <a:srgbClr val="FF0000"/>
                </a:solidFill>
                <a:effectLst>
                  <a:outerShdw blurRad="38100" dist="38100" dir="2700000" algn="tl">
                    <a:srgbClr val="000000">
                      <a:alpha val="43137"/>
                    </a:srgbClr>
                  </a:outerShdw>
                </a:effectLst>
              </a:rPr>
              <a:t>Timer Overflow</a:t>
            </a:r>
          </a:p>
          <a:p>
            <a:pPr marL="342900" indent="-342900">
              <a:buAutoNum type="arabicPeriod"/>
            </a:pPr>
            <a:endParaRPr lang="en-IN"/>
          </a:p>
        </p:txBody>
      </p:sp>
      <p:sp>
        <p:nvSpPr>
          <p:cNvPr id="105" name="Rectangle 104"/>
          <p:cNvSpPr/>
          <p:nvPr/>
        </p:nvSpPr>
        <p:spPr>
          <a:xfrm>
            <a:off x="4023757" y="5040927"/>
            <a:ext cx="2387929" cy="369332"/>
          </a:xfrm>
          <a:prstGeom prst="rect">
            <a:avLst/>
          </a:prstGeom>
        </p:spPr>
        <p:txBody>
          <a:bodyPr wrap="square">
            <a:spAutoFit/>
          </a:bodyPr>
          <a:lstStyle/>
          <a:p>
            <a:r>
              <a:rPr lang="en-IN" b="1">
                <a:solidFill>
                  <a:srgbClr val="7030A0"/>
                </a:solidFill>
                <a:effectLst>
                  <a:outerShdw blurRad="38100" dist="38100" dir="2700000" algn="tl">
                    <a:srgbClr val="000000">
                      <a:alpha val="43137"/>
                    </a:srgbClr>
                  </a:outerShdw>
                </a:effectLst>
              </a:rPr>
              <a:t>   Timer   Overflow</a:t>
            </a:r>
          </a:p>
        </p:txBody>
      </p:sp>
      <p:sp>
        <p:nvSpPr>
          <p:cNvPr id="106" name="TextBox 105"/>
          <p:cNvSpPr txBox="1"/>
          <p:nvPr/>
        </p:nvSpPr>
        <p:spPr>
          <a:xfrm>
            <a:off x="7267937" y="4513186"/>
            <a:ext cx="5011916" cy="1200329"/>
          </a:xfrm>
          <a:prstGeom prst="rect">
            <a:avLst/>
          </a:prstGeom>
          <a:noFill/>
        </p:spPr>
        <p:txBody>
          <a:bodyPr wrap="square" rtlCol="0">
            <a:spAutoFit/>
          </a:bodyPr>
          <a:lstStyle/>
          <a:p>
            <a:r>
              <a:rPr lang="en-IN"/>
              <a:t>When counting is over timer will send an interrupt to processor through </a:t>
            </a:r>
            <a:r>
              <a:rPr lang="en-IN" b="1">
                <a:solidFill>
                  <a:srgbClr val="FF0000"/>
                </a:solidFill>
                <a:effectLst>
                  <a:outerShdw blurRad="38100" dist="38100" dir="2700000" algn="tl">
                    <a:srgbClr val="000000">
                      <a:alpha val="43137"/>
                    </a:srgbClr>
                  </a:outerShdw>
                </a:effectLst>
                <a:hlinkClick r:id="rId2" action="ppaction://hlinksldjump"/>
              </a:rPr>
              <a:t>TF</a:t>
            </a:r>
            <a:r>
              <a:rPr lang="en-IN">
                <a:solidFill>
                  <a:srgbClr val="FF0000"/>
                </a:solidFill>
                <a:effectLst>
                  <a:outerShdw blurRad="38100" dist="38100" dir="2700000" algn="tl">
                    <a:srgbClr val="000000">
                      <a:alpha val="43137"/>
                    </a:srgbClr>
                  </a:outerShdw>
                </a:effectLst>
              </a:rPr>
              <a:t> </a:t>
            </a:r>
            <a:r>
              <a:rPr lang="en-IN"/>
              <a:t>tag (TF0 , TF1)</a:t>
            </a:r>
          </a:p>
          <a:p>
            <a:r>
              <a:rPr lang="en-IN" b="1" u="sng">
                <a:solidFill>
                  <a:srgbClr val="FF0000"/>
                </a:solidFill>
                <a:effectLst>
                  <a:outerShdw blurRad="38100" dist="38100" dir="2700000" algn="tl">
                    <a:srgbClr val="000000">
                      <a:alpha val="43137"/>
                    </a:srgbClr>
                  </a:outerShdw>
                </a:effectLst>
              </a:rPr>
              <a:t> </a:t>
            </a:r>
          </a:p>
          <a:p>
            <a:pPr marL="342900" indent="-342900">
              <a:buAutoNum type="arabicPeriod"/>
            </a:pPr>
            <a:endParaRPr lang="en-IN"/>
          </a:p>
        </p:txBody>
      </p:sp>
      <p:sp>
        <p:nvSpPr>
          <p:cNvPr id="107" name="TextBox 106"/>
          <p:cNvSpPr txBox="1"/>
          <p:nvPr/>
        </p:nvSpPr>
        <p:spPr>
          <a:xfrm>
            <a:off x="7415555" y="5342989"/>
            <a:ext cx="4199502" cy="1200329"/>
          </a:xfrm>
          <a:prstGeom prst="rect">
            <a:avLst/>
          </a:prstGeom>
          <a:noFill/>
        </p:spPr>
        <p:txBody>
          <a:bodyPr wrap="square" rtlCol="0">
            <a:spAutoFit/>
          </a:bodyPr>
          <a:lstStyle/>
          <a:p>
            <a:r>
              <a:rPr lang="en-IN">
                <a:solidFill>
                  <a:srgbClr val="7030A0"/>
                </a:solidFill>
              </a:rPr>
              <a:t>When counting is over timer will send an interrupt to processor by setting TF = 1 </a:t>
            </a:r>
          </a:p>
          <a:p>
            <a:r>
              <a:rPr lang="en-IN">
                <a:solidFill>
                  <a:srgbClr val="7030A0"/>
                </a:solidFill>
              </a:rPr>
              <a:t> </a:t>
            </a:r>
          </a:p>
          <a:p>
            <a:pPr marL="342900" indent="-342900">
              <a:buAutoNum type="arabicPeriod"/>
            </a:pPr>
            <a:endParaRPr lang="en-IN">
              <a:solidFill>
                <a:srgbClr val="7030A0"/>
              </a:solidFill>
            </a:endParaRPr>
          </a:p>
        </p:txBody>
      </p:sp>
    </p:spTree>
    <p:extLst>
      <p:ext uri="{BB962C8B-B14F-4D97-AF65-F5344CB8AC3E}">
        <p14:creationId xmlns:p14="http://schemas.microsoft.com/office/powerpoint/2010/main" val="219779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heel(1)">
                                      <p:cBhvr>
                                        <p:cTn id="22" dur="20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anim calcmode="lin" valueType="num">
                                      <p:cBhvr>
                                        <p:cTn id="53" dur="1000" fill="hold"/>
                                        <p:tgtEl>
                                          <p:spTgt spid="14"/>
                                        </p:tgtEl>
                                        <p:attrNameLst>
                                          <p:attrName>ppt_x</p:attrName>
                                        </p:attrNameLst>
                                      </p:cBhvr>
                                      <p:tavLst>
                                        <p:tav tm="0">
                                          <p:val>
                                            <p:strVal val="#ppt_x"/>
                                          </p:val>
                                        </p:tav>
                                        <p:tav tm="100000">
                                          <p:val>
                                            <p:strVal val="#ppt_x"/>
                                          </p:val>
                                        </p:tav>
                                      </p:tavLst>
                                    </p:anim>
                                    <p:anim calcmode="lin" valueType="num">
                                      <p:cBhvr>
                                        <p:cTn id="5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1000"/>
                                        <p:tgtEl>
                                          <p:spTgt spid="32"/>
                                        </p:tgtEl>
                                      </p:cBhvr>
                                    </p:animEffect>
                                    <p:anim calcmode="lin" valueType="num">
                                      <p:cBhvr>
                                        <p:cTn id="60" dur="1000" fill="hold"/>
                                        <p:tgtEl>
                                          <p:spTgt spid="32"/>
                                        </p:tgtEl>
                                        <p:attrNameLst>
                                          <p:attrName>ppt_x</p:attrName>
                                        </p:attrNameLst>
                                      </p:cBhvr>
                                      <p:tavLst>
                                        <p:tav tm="0">
                                          <p:val>
                                            <p:strVal val="#ppt_x"/>
                                          </p:val>
                                        </p:tav>
                                        <p:tav tm="100000">
                                          <p:val>
                                            <p:strVal val="#ppt_x"/>
                                          </p:val>
                                        </p:tav>
                                      </p:tavLst>
                                    </p:anim>
                                    <p:anim calcmode="lin" valueType="num">
                                      <p:cBhvr>
                                        <p:cTn id="61"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fade">
                                      <p:cBhvr>
                                        <p:cTn id="66" dur="1000"/>
                                        <p:tgtEl>
                                          <p:spTgt spid="33"/>
                                        </p:tgtEl>
                                      </p:cBhvr>
                                    </p:animEffect>
                                    <p:anim calcmode="lin" valueType="num">
                                      <p:cBhvr>
                                        <p:cTn id="67" dur="1000" fill="hold"/>
                                        <p:tgtEl>
                                          <p:spTgt spid="33"/>
                                        </p:tgtEl>
                                        <p:attrNameLst>
                                          <p:attrName>ppt_x</p:attrName>
                                        </p:attrNameLst>
                                      </p:cBhvr>
                                      <p:tavLst>
                                        <p:tav tm="0">
                                          <p:val>
                                            <p:strVal val="#ppt_x"/>
                                          </p:val>
                                        </p:tav>
                                        <p:tav tm="100000">
                                          <p:val>
                                            <p:strVal val="#ppt_x"/>
                                          </p:val>
                                        </p:tav>
                                      </p:tavLst>
                                    </p:anim>
                                    <p:anim calcmode="lin" valueType="num">
                                      <p:cBhvr>
                                        <p:cTn id="68"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1" presetClass="entr" presetSubtype="1" fill="hold" grpId="0" nodeType="click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wheel(1)">
                                      <p:cBhvr>
                                        <p:cTn id="73" dur="2000"/>
                                        <p:tgtEl>
                                          <p:spTgt spid="35"/>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fade">
                                      <p:cBhvr>
                                        <p:cTn id="78" dur="500"/>
                                        <p:tgtEl>
                                          <p:spTgt spid="36"/>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37"/>
                                        </p:tgtEl>
                                        <p:attrNameLst>
                                          <p:attrName>style.visibility</p:attrName>
                                        </p:attrNameLst>
                                      </p:cBhvr>
                                      <p:to>
                                        <p:strVal val="visible"/>
                                      </p:to>
                                    </p:set>
                                    <p:animEffect transition="in" filter="fade">
                                      <p:cBhvr>
                                        <p:cTn id="83" dur="500"/>
                                        <p:tgtEl>
                                          <p:spTgt spid="37"/>
                                        </p:tgtEl>
                                      </p:cBhvr>
                                    </p:animEffect>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42"/>
                                        </p:tgtEl>
                                        <p:attrNameLst>
                                          <p:attrName>style.visibility</p:attrName>
                                        </p:attrNameLst>
                                      </p:cBhvr>
                                      <p:to>
                                        <p:strVal val="visible"/>
                                      </p:to>
                                    </p:set>
                                    <p:animEffect transition="in" filter="fade">
                                      <p:cBhvr>
                                        <p:cTn id="88" dur="1000"/>
                                        <p:tgtEl>
                                          <p:spTgt spid="42"/>
                                        </p:tgtEl>
                                      </p:cBhvr>
                                    </p:animEffect>
                                    <p:anim calcmode="lin" valueType="num">
                                      <p:cBhvr>
                                        <p:cTn id="89" dur="1000" fill="hold"/>
                                        <p:tgtEl>
                                          <p:spTgt spid="42"/>
                                        </p:tgtEl>
                                        <p:attrNameLst>
                                          <p:attrName>ppt_x</p:attrName>
                                        </p:attrNameLst>
                                      </p:cBhvr>
                                      <p:tavLst>
                                        <p:tav tm="0">
                                          <p:val>
                                            <p:strVal val="#ppt_x"/>
                                          </p:val>
                                        </p:tav>
                                        <p:tav tm="100000">
                                          <p:val>
                                            <p:strVal val="#ppt_x"/>
                                          </p:val>
                                        </p:tav>
                                      </p:tavLst>
                                    </p:anim>
                                    <p:anim calcmode="lin" valueType="num">
                                      <p:cBhvr>
                                        <p:cTn id="90"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nodeType="clickEffect">
                                  <p:stCondLst>
                                    <p:cond delay="0"/>
                                  </p:stCondLst>
                                  <p:childTnLst>
                                    <p:set>
                                      <p:cBhvr>
                                        <p:cTn id="94" dur="1" fill="hold">
                                          <p:stCondLst>
                                            <p:cond delay="0"/>
                                          </p:stCondLst>
                                        </p:cTn>
                                        <p:tgtEl>
                                          <p:spTgt spid="45"/>
                                        </p:tgtEl>
                                        <p:attrNameLst>
                                          <p:attrName>style.visibility</p:attrName>
                                        </p:attrNameLst>
                                      </p:cBhvr>
                                      <p:to>
                                        <p:strVal val="visible"/>
                                      </p:to>
                                    </p:set>
                                    <p:animEffect transition="in" filter="fade">
                                      <p:cBhvr>
                                        <p:cTn id="95" dur="1000"/>
                                        <p:tgtEl>
                                          <p:spTgt spid="45"/>
                                        </p:tgtEl>
                                      </p:cBhvr>
                                    </p:animEffect>
                                    <p:anim calcmode="lin" valueType="num">
                                      <p:cBhvr>
                                        <p:cTn id="96" dur="1000" fill="hold"/>
                                        <p:tgtEl>
                                          <p:spTgt spid="45"/>
                                        </p:tgtEl>
                                        <p:attrNameLst>
                                          <p:attrName>ppt_x</p:attrName>
                                        </p:attrNameLst>
                                      </p:cBhvr>
                                      <p:tavLst>
                                        <p:tav tm="0">
                                          <p:val>
                                            <p:strVal val="#ppt_x"/>
                                          </p:val>
                                        </p:tav>
                                        <p:tav tm="100000">
                                          <p:val>
                                            <p:strVal val="#ppt_x"/>
                                          </p:val>
                                        </p:tav>
                                      </p:tavLst>
                                    </p:anim>
                                    <p:anim calcmode="lin" valueType="num">
                                      <p:cBhvr>
                                        <p:cTn id="97"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42" presetClass="entr" presetSubtype="0" fill="hold" grpId="0" nodeType="click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1000"/>
                                        <p:tgtEl>
                                          <p:spTgt spid="43"/>
                                        </p:tgtEl>
                                      </p:cBhvr>
                                    </p:animEffect>
                                    <p:anim calcmode="lin" valueType="num">
                                      <p:cBhvr>
                                        <p:cTn id="103" dur="1000" fill="hold"/>
                                        <p:tgtEl>
                                          <p:spTgt spid="43"/>
                                        </p:tgtEl>
                                        <p:attrNameLst>
                                          <p:attrName>ppt_x</p:attrName>
                                        </p:attrNameLst>
                                      </p:cBhvr>
                                      <p:tavLst>
                                        <p:tav tm="0">
                                          <p:val>
                                            <p:strVal val="#ppt_x"/>
                                          </p:val>
                                        </p:tav>
                                        <p:tav tm="100000">
                                          <p:val>
                                            <p:strVal val="#ppt_x"/>
                                          </p:val>
                                        </p:tav>
                                      </p:tavLst>
                                    </p:anim>
                                    <p:anim calcmode="lin" valueType="num">
                                      <p:cBhvr>
                                        <p:cTn id="104"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nodeType="clickEffect">
                                  <p:stCondLst>
                                    <p:cond delay="0"/>
                                  </p:stCondLst>
                                  <p:childTnLst>
                                    <p:set>
                                      <p:cBhvr>
                                        <p:cTn id="108" dur="1" fill="hold">
                                          <p:stCondLst>
                                            <p:cond delay="0"/>
                                          </p:stCondLst>
                                        </p:cTn>
                                        <p:tgtEl>
                                          <p:spTgt spid="44"/>
                                        </p:tgtEl>
                                        <p:attrNameLst>
                                          <p:attrName>style.visibility</p:attrName>
                                        </p:attrNameLst>
                                      </p:cBhvr>
                                      <p:to>
                                        <p:strVal val="visible"/>
                                      </p:to>
                                    </p:set>
                                    <p:animEffect transition="in" filter="fade">
                                      <p:cBhvr>
                                        <p:cTn id="109" dur="1000"/>
                                        <p:tgtEl>
                                          <p:spTgt spid="44"/>
                                        </p:tgtEl>
                                      </p:cBhvr>
                                    </p:animEffect>
                                    <p:anim calcmode="lin" valueType="num">
                                      <p:cBhvr>
                                        <p:cTn id="110" dur="1000" fill="hold"/>
                                        <p:tgtEl>
                                          <p:spTgt spid="44"/>
                                        </p:tgtEl>
                                        <p:attrNameLst>
                                          <p:attrName>ppt_x</p:attrName>
                                        </p:attrNameLst>
                                      </p:cBhvr>
                                      <p:tavLst>
                                        <p:tav tm="0">
                                          <p:val>
                                            <p:strVal val="#ppt_x"/>
                                          </p:val>
                                        </p:tav>
                                        <p:tav tm="100000">
                                          <p:val>
                                            <p:strVal val="#ppt_x"/>
                                          </p:val>
                                        </p:tav>
                                      </p:tavLst>
                                    </p:anim>
                                    <p:anim calcmode="lin" valueType="num">
                                      <p:cBhvr>
                                        <p:cTn id="111"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42" presetClass="entr" presetSubtype="0" fill="hold" grpId="0" nodeType="clickEffect">
                                  <p:stCondLst>
                                    <p:cond delay="0"/>
                                  </p:stCondLst>
                                  <p:childTnLst>
                                    <p:set>
                                      <p:cBhvr>
                                        <p:cTn id="115" dur="1" fill="hold">
                                          <p:stCondLst>
                                            <p:cond delay="0"/>
                                          </p:stCondLst>
                                        </p:cTn>
                                        <p:tgtEl>
                                          <p:spTgt spid="46"/>
                                        </p:tgtEl>
                                        <p:attrNameLst>
                                          <p:attrName>style.visibility</p:attrName>
                                        </p:attrNameLst>
                                      </p:cBhvr>
                                      <p:to>
                                        <p:strVal val="visible"/>
                                      </p:to>
                                    </p:set>
                                    <p:animEffect transition="in" filter="fade">
                                      <p:cBhvr>
                                        <p:cTn id="116" dur="1000"/>
                                        <p:tgtEl>
                                          <p:spTgt spid="46"/>
                                        </p:tgtEl>
                                      </p:cBhvr>
                                    </p:animEffect>
                                    <p:anim calcmode="lin" valueType="num">
                                      <p:cBhvr>
                                        <p:cTn id="117" dur="1000" fill="hold"/>
                                        <p:tgtEl>
                                          <p:spTgt spid="46"/>
                                        </p:tgtEl>
                                        <p:attrNameLst>
                                          <p:attrName>ppt_x</p:attrName>
                                        </p:attrNameLst>
                                      </p:cBhvr>
                                      <p:tavLst>
                                        <p:tav tm="0">
                                          <p:val>
                                            <p:strVal val="#ppt_x"/>
                                          </p:val>
                                        </p:tav>
                                        <p:tav tm="100000">
                                          <p:val>
                                            <p:strVal val="#ppt_x"/>
                                          </p:val>
                                        </p:tav>
                                      </p:tavLst>
                                    </p:anim>
                                    <p:anim calcmode="lin" valueType="num">
                                      <p:cBhvr>
                                        <p:cTn id="118"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19"/>
                                        </p:tgtEl>
                                        <p:attrNameLst>
                                          <p:attrName>style.visibility</p:attrName>
                                        </p:attrNameLst>
                                      </p:cBhvr>
                                      <p:to>
                                        <p:strVal val="visible"/>
                                      </p:to>
                                    </p:set>
                                    <p:animEffect transition="in" filter="fade">
                                      <p:cBhvr>
                                        <p:cTn id="123" dur="500"/>
                                        <p:tgtEl>
                                          <p:spTgt spid="19"/>
                                        </p:tgtEl>
                                      </p:cBhvr>
                                    </p:animEffect>
                                  </p:childTnLst>
                                </p:cTn>
                              </p:par>
                            </p:childTnLst>
                          </p:cTn>
                        </p:par>
                      </p:childTnLst>
                    </p:cTn>
                  </p:par>
                  <p:par>
                    <p:cTn id="124" fill="hold">
                      <p:stCondLst>
                        <p:cond delay="indefinite"/>
                      </p:stCondLst>
                      <p:childTnLst>
                        <p:par>
                          <p:cTn id="125" fill="hold">
                            <p:stCondLst>
                              <p:cond delay="0"/>
                            </p:stCondLst>
                            <p:childTnLst>
                              <p:par>
                                <p:cTn id="126" presetID="42" presetClass="entr" presetSubtype="0" fill="hold" grpId="0" nodeType="clickEffect">
                                  <p:stCondLst>
                                    <p:cond delay="0"/>
                                  </p:stCondLst>
                                  <p:childTnLst>
                                    <p:set>
                                      <p:cBhvr>
                                        <p:cTn id="127" dur="1" fill="hold">
                                          <p:stCondLst>
                                            <p:cond delay="0"/>
                                          </p:stCondLst>
                                        </p:cTn>
                                        <p:tgtEl>
                                          <p:spTgt spid="47"/>
                                        </p:tgtEl>
                                        <p:attrNameLst>
                                          <p:attrName>style.visibility</p:attrName>
                                        </p:attrNameLst>
                                      </p:cBhvr>
                                      <p:to>
                                        <p:strVal val="visible"/>
                                      </p:to>
                                    </p:set>
                                    <p:animEffect transition="in" filter="fade">
                                      <p:cBhvr>
                                        <p:cTn id="128" dur="1000"/>
                                        <p:tgtEl>
                                          <p:spTgt spid="47"/>
                                        </p:tgtEl>
                                      </p:cBhvr>
                                    </p:animEffect>
                                    <p:anim calcmode="lin" valueType="num">
                                      <p:cBhvr>
                                        <p:cTn id="129" dur="1000" fill="hold"/>
                                        <p:tgtEl>
                                          <p:spTgt spid="47"/>
                                        </p:tgtEl>
                                        <p:attrNameLst>
                                          <p:attrName>ppt_x</p:attrName>
                                        </p:attrNameLst>
                                      </p:cBhvr>
                                      <p:tavLst>
                                        <p:tav tm="0">
                                          <p:val>
                                            <p:strVal val="#ppt_x"/>
                                          </p:val>
                                        </p:tav>
                                        <p:tav tm="100000">
                                          <p:val>
                                            <p:strVal val="#ppt_x"/>
                                          </p:val>
                                        </p:tav>
                                      </p:tavLst>
                                    </p:anim>
                                    <p:anim calcmode="lin" valueType="num">
                                      <p:cBhvr>
                                        <p:cTn id="130"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20"/>
                                        </p:tgtEl>
                                        <p:attrNameLst>
                                          <p:attrName>style.visibility</p:attrName>
                                        </p:attrNameLst>
                                      </p:cBhvr>
                                      <p:to>
                                        <p:strVal val="visible"/>
                                      </p:to>
                                    </p:set>
                                    <p:animEffect transition="in" filter="fade">
                                      <p:cBhvr>
                                        <p:cTn id="135" dur="500"/>
                                        <p:tgtEl>
                                          <p:spTgt spid="20"/>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48"/>
                                        </p:tgtEl>
                                        <p:attrNameLst>
                                          <p:attrName>style.visibility</p:attrName>
                                        </p:attrNameLst>
                                      </p:cBhvr>
                                      <p:to>
                                        <p:strVal val="visible"/>
                                      </p:to>
                                    </p:set>
                                    <p:animEffect transition="in" filter="fade">
                                      <p:cBhvr>
                                        <p:cTn id="140" dur="500"/>
                                        <p:tgtEl>
                                          <p:spTgt spid="48"/>
                                        </p:tgtEl>
                                      </p:cBhvr>
                                    </p:animEffect>
                                  </p:childTnLst>
                                </p:cTn>
                              </p:par>
                            </p:childTnLst>
                          </p:cTn>
                        </p:par>
                      </p:childTnLst>
                    </p:cTn>
                  </p:par>
                  <p:par>
                    <p:cTn id="141" fill="hold">
                      <p:stCondLst>
                        <p:cond delay="indefinite"/>
                      </p:stCondLst>
                      <p:childTnLst>
                        <p:par>
                          <p:cTn id="142" fill="hold">
                            <p:stCondLst>
                              <p:cond delay="0"/>
                            </p:stCondLst>
                            <p:childTnLst>
                              <p:par>
                                <p:cTn id="143" presetID="21" presetClass="entr" presetSubtype="1" fill="hold" grpId="0" nodeType="clickEffect">
                                  <p:stCondLst>
                                    <p:cond delay="0"/>
                                  </p:stCondLst>
                                  <p:childTnLst>
                                    <p:set>
                                      <p:cBhvr>
                                        <p:cTn id="144" dur="1" fill="hold">
                                          <p:stCondLst>
                                            <p:cond delay="0"/>
                                          </p:stCondLst>
                                        </p:cTn>
                                        <p:tgtEl>
                                          <p:spTgt spid="21"/>
                                        </p:tgtEl>
                                        <p:attrNameLst>
                                          <p:attrName>style.visibility</p:attrName>
                                        </p:attrNameLst>
                                      </p:cBhvr>
                                      <p:to>
                                        <p:strVal val="visible"/>
                                      </p:to>
                                    </p:set>
                                    <p:animEffect transition="in" filter="wheel(1)">
                                      <p:cBhvr>
                                        <p:cTn id="145" dur="2000"/>
                                        <p:tgtEl>
                                          <p:spTgt spid="21"/>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grpId="0" nodeType="clickEffect">
                                  <p:stCondLst>
                                    <p:cond delay="0"/>
                                  </p:stCondLst>
                                  <p:childTnLst>
                                    <p:set>
                                      <p:cBhvr>
                                        <p:cTn id="149" dur="1" fill="hold">
                                          <p:stCondLst>
                                            <p:cond delay="0"/>
                                          </p:stCondLst>
                                        </p:cTn>
                                        <p:tgtEl>
                                          <p:spTgt spid="49"/>
                                        </p:tgtEl>
                                        <p:attrNameLst>
                                          <p:attrName>style.visibility</p:attrName>
                                        </p:attrNameLst>
                                      </p:cBhvr>
                                      <p:to>
                                        <p:strVal val="visible"/>
                                      </p:to>
                                    </p:set>
                                    <p:animEffect transition="in" filter="fade">
                                      <p:cBhvr>
                                        <p:cTn id="150" dur="500"/>
                                        <p:tgtEl>
                                          <p:spTgt spid="49"/>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nodeType="clickEffect">
                                  <p:stCondLst>
                                    <p:cond delay="0"/>
                                  </p:stCondLst>
                                  <p:childTnLst>
                                    <p:set>
                                      <p:cBhvr>
                                        <p:cTn id="154" dur="1" fill="hold">
                                          <p:stCondLst>
                                            <p:cond delay="0"/>
                                          </p:stCondLst>
                                        </p:cTn>
                                        <p:tgtEl>
                                          <p:spTgt spid="97"/>
                                        </p:tgtEl>
                                        <p:attrNameLst>
                                          <p:attrName>style.visibility</p:attrName>
                                        </p:attrNameLst>
                                      </p:cBhvr>
                                      <p:to>
                                        <p:strVal val="visible"/>
                                      </p:to>
                                    </p:set>
                                    <p:animEffect transition="in" filter="fade">
                                      <p:cBhvr>
                                        <p:cTn id="155" dur="500"/>
                                        <p:tgtEl>
                                          <p:spTgt spid="97"/>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nodeType="clickEffect">
                                  <p:stCondLst>
                                    <p:cond delay="0"/>
                                  </p:stCondLst>
                                  <p:childTnLst>
                                    <p:set>
                                      <p:cBhvr>
                                        <p:cTn id="159" dur="1" fill="hold">
                                          <p:stCondLst>
                                            <p:cond delay="0"/>
                                          </p:stCondLst>
                                        </p:cTn>
                                        <p:tgtEl>
                                          <p:spTgt spid="91"/>
                                        </p:tgtEl>
                                        <p:attrNameLst>
                                          <p:attrName>style.visibility</p:attrName>
                                        </p:attrNameLst>
                                      </p:cBhvr>
                                      <p:to>
                                        <p:strVal val="visible"/>
                                      </p:to>
                                    </p:set>
                                    <p:animEffect transition="in" filter="fade">
                                      <p:cBhvr>
                                        <p:cTn id="160" dur="500"/>
                                        <p:tgtEl>
                                          <p:spTgt spid="91"/>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grpId="0" nodeType="clickEffect">
                                  <p:stCondLst>
                                    <p:cond delay="0"/>
                                  </p:stCondLst>
                                  <p:childTnLst>
                                    <p:set>
                                      <p:cBhvr>
                                        <p:cTn id="164" dur="1" fill="hold">
                                          <p:stCondLst>
                                            <p:cond delay="0"/>
                                          </p:stCondLst>
                                        </p:cTn>
                                        <p:tgtEl>
                                          <p:spTgt spid="93"/>
                                        </p:tgtEl>
                                        <p:attrNameLst>
                                          <p:attrName>style.visibility</p:attrName>
                                        </p:attrNameLst>
                                      </p:cBhvr>
                                      <p:to>
                                        <p:strVal val="visible"/>
                                      </p:to>
                                    </p:set>
                                    <p:animEffect transition="in" filter="fade">
                                      <p:cBhvr>
                                        <p:cTn id="165" dur="500"/>
                                        <p:tgtEl>
                                          <p:spTgt spid="93"/>
                                        </p:tgtEl>
                                      </p:cBhvr>
                                    </p:animEffect>
                                  </p:childTnLst>
                                </p:cTn>
                              </p:par>
                            </p:childTnLst>
                          </p:cTn>
                        </p:par>
                      </p:childTnLst>
                    </p:cTn>
                  </p:par>
                  <p:par>
                    <p:cTn id="166" fill="hold">
                      <p:stCondLst>
                        <p:cond delay="indefinite"/>
                      </p:stCondLst>
                      <p:childTnLst>
                        <p:par>
                          <p:cTn id="167" fill="hold">
                            <p:stCondLst>
                              <p:cond delay="0"/>
                            </p:stCondLst>
                            <p:childTnLst>
                              <p:par>
                                <p:cTn id="168" presetID="10" presetClass="entr" presetSubtype="0" fill="hold" grpId="0" nodeType="clickEffect">
                                  <p:stCondLst>
                                    <p:cond delay="0"/>
                                  </p:stCondLst>
                                  <p:childTnLst>
                                    <p:set>
                                      <p:cBhvr>
                                        <p:cTn id="169" dur="1" fill="hold">
                                          <p:stCondLst>
                                            <p:cond delay="0"/>
                                          </p:stCondLst>
                                        </p:cTn>
                                        <p:tgtEl>
                                          <p:spTgt spid="94"/>
                                        </p:tgtEl>
                                        <p:attrNameLst>
                                          <p:attrName>style.visibility</p:attrName>
                                        </p:attrNameLst>
                                      </p:cBhvr>
                                      <p:to>
                                        <p:strVal val="visible"/>
                                      </p:to>
                                    </p:set>
                                    <p:animEffect transition="in" filter="fade">
                                      <p:cBhvr>
                                        <p:cTn id="170" dur="500"/>
                                        <p:tgtEl>
                                          <p:spTgt spid="94"/>
                                        </p:tgtEl>
                                      </p:cBhvr>
                                    </p:animEffect>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grpId="0" nodeType="clickEffect">
                                  <p:stCondLst>
                                    <p:cond delay="0"/>
                                  </p:stCondLst>
                                  <p:childTnLst>
                                    <p:set>
                                      <p:cBhvr>
                                        <p:cTn id="174" dur="1" fill="hold">
                                          <p:stCondLst>
                                            <p:cond delay="0"/>
                                          </p:stCondLst>
                                        </p:cTn>
                                        <p:tgtEl>
                                          <p:spTgt spid="96"/>
                                        </p:tgtEl>
                                        <p:attrNameLst>
                                          <p:attrName>style.visibility</p:attrName>
                                        </p:attrNameLst>
                                      </p:cBhvr>
                                      <p:to>
                                        <p:strVal val="visible"/>
                                      </p:to>
                                    </p:set>
                                    <p:animEffect transition="in" filter="fade">
                                      <p:cBhvr>
                                        <p:cTn id="175" dur="500"/>
                                        <p:tgtEl>
                                          <p:spTgt spid="96"/>
                                        </p:tgtEl>
                                      </p:cBhvr>
                                    </p:animEffect>
                                  </p:childTnLst>
                                </p:cTn>
                              </p:par>
                            </p:childTnLst>
                          </p:cTn>
                        </p:par>
                      </p:childTnLst>
                    </p:cTn>
                  </p:par>
                  <p:par>
                    <p:cTn id="176" fill="hold">
                      <p:stCondLst>
                        <p:cond delay="indefinite"/>
                      </p:stCondLst>
                      <p:childTnLst>
                        <p:par>
                          <p:cTn id="177" fill="hold">
                            <p:stCondLst>
                              <p:cond delay="0"/>
                            </p:stCondLst>
                            <p:childTnLst>
                              <p:par>
                                <p:cTn id="178" presetID="10" presetClass="entr" presetSubtype="0" fill="hold" grpId="0" nodeType="clickEffect">
                                  <p:stCondLst>
                                    <p:cond delay="0"/>
                                  </p:stCondLst>
                                  <p:childTnLst>
                                    <p:set>
                                      <p:cBhvr>
                                        <p:cTn id="179" dur="1" fill="hold">
                                          <p:stCondLst>
                                            <p:cond delay="0"/>
                                          </p:stCondLst>
                                        </p:cTn>
                                        <p:tgtEl>
                                          <p:spTgt spid="92"/>
                                        </p:tgtEl>
                                        <p:attrNameLst>
                                          <p:attrName>style.visibility</p:attrName>
                                        </p:attrNameLst>
                                      </p:cBhvr>
                                      <p:to>
                                        <p:strVal val="visible"/>
                                      </p:to>
                                    </p:set>
                                    <p:animEffect transition="in" filter="fade">
                                      <p:cBhvr>
                                        <p:cTn id="180" dur="500"/>
                                        <p:tgtEl>
                                          <p:spTgt spid="92"/>
                                        </p:tgtEl>
                                      </p:cBhvr>
                                    </p:animEffect>
                                  </p:childTnLst>
                                </p:cTn>
                              </p:par>
                            </p:childTnLst>
                          </p:cTn>
                        </p:par>
                      </p:childTnLst>
                    </p:cTn>
                  </p:par>
                  <p:par>
                    <p:cTn id="181" fill="hold">
                      <p:stCondLst>
                        <p:cond delay="indefinite"/>
                      </p:stCondLst>
                      <p:childTnLst>
                        <p:par>
                          <p:cTn id="182" fill="hold">
                            <p:stCondLst>
                              <p:cond delay="0"/>
                            </p:stCondLst>
                            <p:childTnLst>
                              <p:par>
                                <p:cTn id="183" presetID="6" presetClass="entr" presetSubtype="16" fill="hold" nodeType="clickEffect">
                                  <p:stCondLst>
                                    <p:cond delay="0"/>
                                  </p:stCondLst>
                                  <p:childTnLst>
                                    <p:set>
                                      <p:cBhvr>
                                        <p:cTn id="184" dur="1" fill="hold">
                                          <p:stCondLst>
                                            <p:cond delay="0"/>
                                          </p:stCondLst>
                                        </p:cTn>
                                        <p:tgtEl>
                                          <p:spTgt spid="102"/>
                                        </p:tgtEl>
                                        <p:attrNameLst>
                                          <p:attrName>style.visibility</p:attrName>
                                        </p:attrNameLst>
                                      </p:cBhvr>
                                      <p:to>
                                        <p:strVal val="visible"/>
                                      </p:to>
                                    </p:set>
                                    <p:animEffect transition="in" filter="circle(in)">
                                      <p:cBhvr>
                                        <p:cTn id="185" dur="2000"/>
                                        <p:tgtEl>
                                          <p:spTgt spid="102"/>
                                        </p:tgtEl>
                                      </p:cBhvr>
                                    </p:animEffect>
                                  </p:childTnLst>
                                </p:cTn>
                              </p:par>
                            </p:childTnLst>
                          </p:cTn>
                        </p:par>
                      </p:childTnLst>
                    </p:cTn>
                  </p:par>
                  <p:par>
                    <p:cTn id="186" fill="hold">
                      <p:stCondLst>
                        <p:cond delay="indefinite"/>
                      </p:stCondLst>
                      <p:childTnLst>
                        <p:par>
                          <p:cTn id="187" fill="hold">
                            <p:stCondLst>
                              <p:cond delay="0"/>
                            </p:stCondLst>
                            <p:childTnLst>
                              <p:par>
                                <p:cTn id="188" presetID="10" presetClass="entr" presetSubtype="0" fill="hold" grpId="0" nodeType="clickEffect">
                                  <p:stCondLst>
                                    <p:cond delay="0"/>
                                  </p:stCondLst>
                                  <p:childTnLst>
                                    <p:set>
                                      <p:cBhvr>
                                        <p:cTn id="189" dur="1" fill="hold">
                                          <p:stCondLst>
                                            <p:cond delay="0"/>
                                          </p:stCondLst>
                                        </p:cTn>
                                        <p:tgtEl>
                                          <p:spTgt spid="103"/>
                                        </p:tgtEl>
                                        <p:attrNameLst>
                                          <p:attrName>style.visibility</p:attrName>
                                        </p:attrNameLst>
                                      </p:cBhvr>
                                      <p:to>
                                        <p:strVal val="visible"/>
                                      </p:to>
                                    </p:set>
                                    <p:animEffect transition="in" filter="fade">
                                      <p:cBhvr>
                                        <p:cTn id="190" dur="500"/>
                                        <p:tgtEl>
                                          <p:spTgt spid="103"/>
                                        </p:tgtEl>
                                      </p:cBhvr>
                                    </p:animEffect>
                                  </p:childTnLst>
                                </p:cTn>
                              </p:par>
                            </p:childTnLst>
                          </p:cTn>
                        </p:par>
                      </p:childTnLst>
                    </p:cTn>
                  </p:par>
                  <p:par>
                    <p:cTn id="191" fill="hold">
                      <p:stCondLst>
                        <p:cond delay="indefinite"/>
                      </p:stCondLst>
                      <p:childTnLst>
                        <p:par>
                          <p:cTn id="192" fill="hold">
                            <p:stCondLst>
                              <p:cond delay="0"/>
                            </p:stCondLst>
                            <p:childTnLst>
                              <p:par>
                                <p:cTn id="193" presetID="10" presetClass="entr" presetSubtype="0" fill="hold" grpId="0" nodeType="clickEffect">
                                  <p:stCondLst>
                                    <p:cond delay="0"/>
                                  </p:stCondLst>
                                  <p:childTnLst>
                                    <p:set>
                                      <p:cBhvr>
                                        <p:cTn id="194" dur="1" fill="hold">
                                          <p:stCondLst>
                                            <p:cond delay="0"/>
                                          </p:stCondLst>
                                        </p:cTn>
                                        <p:tgtEl>
                                          <p:spTgt spid="105"/>
                                        </p:tgtEl>
                                        <p:attrNameLst>
                                          <p:attrName>style.visibility</p:attrName>
                                        </p:attrNameLst>
                                      </p:cBhvr>
                                      <p:to>
                                        <p:strVal val="visible"/>
                                      </p:to>
                                    </p:set>
                                    <p:animEffect transition="in" filter="fade">
                                      <p:cBhvr>
                                        <p:cTn id="195" dur="500"/>
                                        <p:tgtEl>
                                          <p:spTgt spid="105"/>
                                        </p:tgtEl>
                                      </p:cBhvr>
                                    </p:animEffect>
                                  </p:childTnLst>
                                </p:cTn>
                              </p:par>
                            </p:childTnLst>
                          </p:cTn>
                        </p:par>
                      </p:childTnLst>
                    </p:cTn>
                  </p:par>
                  <p:par>
                    <p:cTn id="196" fill="hold">
                      <p:stCondLst>
                        <p:cond delay="indefinite"/>
                      </p:stCondLst>
                      <p:childTnLst>
                        <p:par>
                          <p:cTn id="197" fill="hold">
                            <p:stCondLst>
                              <p:cond delay="0"/>
                            </p:stCondLst>
                            <p:childTnLst>
                              <p:par>
                                <p:cTn id="198" presetID="10" presetClass="entr" presetSubtype="0" fill="hold" grpId="0" nodeType="clickEffect">
                                  <p:stCondLst>
                                    <p:cond delay="0"/>
                                  </p:stCondLst>
                                  <p:childTnLst>
                                    <p:set>
                                      <p:cBhvr>
                                        <p:cTn id="199" dur="1" fill="hold">
                                          <p:stCondLst>
                                            <p:cond delay="0"/>
                                          </p:stCondLst>
                                        </p:cTn>
                                        <p:tgtEl>
                                          <p:spTgt spid="104"/>
                                        </p:tgtEl>
                                        <p:attrNameLst>
                                          <p:attrName>style.visibility</p:attrName>
                                        </p:attrNameLst>
                                      </p:cBhvr>
                                      <p:to>
                                        <p:strVal val="visible"/>
                                      </p:to>
                                    </p:set>
                                    <p:animEffect transition="in" filter="fade">
                                      <p:cBhvr>
                                        <p:cTn id="200" dur="500"/>
                                        <p:tgtEl>
                                          <p:spTgt spid="104"/>
                                        </p:tgtEl>
                                      </p:cBhvr>
                                    </p:animEffect>
                                  </p:childTnLst>
                                </p:cTn>
                              </p:par>
                            </p:childTnLst>
                          </p:cTn>
                        </p:par>
                      </p:childTnLst>
                    </p:cTn>
                  </p:par>
                  <p:par>
                    <p:cTn id="201" fill="hold">
                      <p:stCondLst>
                        <p:cond delay="indefinite"/>
                      </p:stCondLst>
                      <p:childTnLst>
                        <p:par>
                          <p:cTn id="202" fill="hold">
                            <p:stCondLst>
                              <p:cond delay="0"/>
                            </p:stCondLst>
                            <p:childTnLst>
                              <p:par>
                                <p:cTn id="203" presetID="14" presetClass="entr" presetSubtype="10" fill="hold" grpId="0" nodeType="clickEffect">
                                  <p:stCondLst>
                                    <p:cond delay="0"/>
                                  </p:stCondLst>
                                  <p:childTnLst>
                                    <p:set>
                                      <p:cBhvr>
                                        <p:cTn id="204" dur="1" fill="hold">
                                          <p:stCondLst>
                                            <p:cond delay="0"/>
                                          </p:stCondLst>
                                        </p:cTn>
                                        <p:tgtEl>
                                          <p:spTgt spid="106"/>
                                        </p:tgtEl>
                                        <p:attrNameLst>
                                          <p:attrName>style.visibility</p:attrName>
                                        </p:attrNameLst>
                                      </p:cBhvr>
                                      <p:to>
                                        <p:strVal val="visible"/>
                                      </p:to>
                                    </p:set>
                                    <p:animEffect transition="in" filter="randombar(horizontal)">
                                      <p:cBhvr>
                                        <p:cTn id="205" dur="500"/>
                                        <p:tgtEl>
                                          <p:spTgt spid="106"/>
                                        </p:tgtEl>
                                      </p:cBhvr>
                                    </p:animEffect>
                                  </p:childTnLst>
                                </p:cTn>
                              </p:par>
                            </p:childTnLst>
                          </p:cTn>
                        </p:par>
                      </p:childTnLst>
                    </p:cTn>
                  </p:par>
                  <p:par>
                    <p:cTn id="206" fill="hold">
                      <p:stCondLst>
                        <p:cond delay="indefinite"/>
                      </p:stCondLst>
                      <p:childTnLst>
                        <p:par>
                          <p:cTn id="207" fill="hold">
                            <p:stCondLst>
                              <p:cond delay="0"/>
                            </p:stCondLst>
                            <p:childTnLst>
                              <p:par>
                                <p:cTn id="208" presetID="10" presetClass="entr" presetSubtype="0" fill="hold" grpId="0" nodeType="clickEffect">
                                  <p:stCondLst>
                                    <p:cond delay="0"/>
                                  </p:stCondLst>
                                  <p:childTnLst>
                                    <p:set>
                                      <p:cBhvr>
                                        <p:cTn id="209" dur="1" fill="hold">
                                          <p:stCondLst>
                                            <p:cond delay="0"/>
                                          </p:stCondLst>
                                        </p:cTn>
                                        <p:tgtEl>
                                          <p:spTgt spid="107"/>
                                        </p:tgtEl>
                                        <p:attrNameLst>
                                          <p:attrName>style.visibility</p:attrName>
                                        </p:attrNameLst>
                                      </p:cBhvr>
                                      <p:to>
                                        <p:strVal val="visible"/>
                                      </p:to>
                                    </p:set>
                                    <p:animEffect transition="in" filter="fade">
                                      <p:cBhvr>
                                        <p:cTn id="210"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34" grpId="0" animBg="1"/>
      <p:bldP spid="23" grpId="0"/>
      <p:bldP spid="14" grpId="0"/>
      <p:bldP spid="32" grpId="0"/>
      <p:bldP spid="33" grpId="0"/>
      <p:bldP spid="35" grpId="0" animBg="1"/>
      <p:bldP spid="36" grpId="0"/>
      <p:bldP spid="42" grpId="0" animBg="1"/>
      <p:bldP spid="43" grpId="0" animBg="1"/>
      <p:bldP spid="46" grpId="0"/>
      <p:bldP spid="19" grpId="0" animBg="1"/>
      <p:bldP spid="47" grpId="0"/>
      <p:bldP spid="20" grpId="0"/>
      <p:bldP spid="48" grpId="0"/>
      <p:bldP spid="21" grpId="0" animBg="1"/>
      <p:bldP spid="49" grpId="0"/>
      <p:bldP spid="92" grpId="0"/>
      <p:bldP spid="93" grpId="0"/>
      <p:bldP spid="94" grpId="0"/>
      <p:bldP spid="96" grpId="0"/>
      <p:bldP spid="103" grpId="0" animBg="1"/>
      <p:bldP spid="104" grpId="0"/>
      <p:bldP spid="105" grpId="0"/>
      <p:bldP spid="106" grpId="0"/>
      <p:bldP spid="10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7537" y="180672"/>
            <a:ext cx="5011916" cy="2031325"/>
          </a:xfrm>
          <a:prstGeom prst="rect">
            <a:avLst/>
          </a:prstGeom>
          <a:noFill/>
        </p:spPr>
        <p:txBody>
          <a:bodyPr wrap="square" rtlCol="0">
            <a:spAutoFit/>
          </a:bodyPr>
          <a:lstStyle/>
          <a:p>
            <a:r>
              <a:rPr lang="en-IN" b="1" u="sng">
                <a:solidFill>
                  <a:srgbClr val="FF0000"/>
                </a:solidFill>
                <a:effectLst>
                  <a:outerShdw blurRad="38100" dist="38100" dir="2700000" algn="tl">
                    <a:srgbClr val="000000">
                      <a:alpha val="43137"/>
                    </a:srgbClr>
                  </a:outerShdw>
                </a:effectLst>
              </a:rPr>
              <a:t>TF : </a:t>
            </a:r>
          </a:p>
          <a:p>
            <a:pPr marL="342900" indent="-342900">
              <a:buAutoNum type="arabicPeriod"/>
            </a:pPr>
            <a:r>
              <a:rPr lang="en-IN"/>
              <a:t>Timer overflow flag is used indicate the overflow of counter</a:t>
            </a:r>
          </a:p>
          <a:p>
            <a:pPr marL="342900" indent="-342900">
              <a:buAutoNum type="arabicPeriod"/>
            </a:pPr>
            <a:r>
              <a:rPr lang="en-IN"/>
              <a:t>It is also used to store pending status of interrupts ( INT 0 , INT 1 , serial interrupt) </a:t>
            </a:r>
          </a:p>
          <a:p>
            <a:r>
              <a:rPr lang="en-IN" b="1" u="sng">
                <a:solidFill>
                  <a:srgbClr val="FF0000"/>
                </a:solidFill>
                <a:effectLst>
                  <a:outerShdw blurRad="38100" dist="38100" dir="2700000" algn="tl">
                    <a:srgbClr val="000000">
                      <a:alpha val="43137"/>
                    </a:srgbClr>
                  </a:outerShdw>
                </a:effectLst>
              </a:rPr>
              <a:t> </a:t>
            </a:r>
          </a:p>
          <a:p>
            <a:pPr marL="342900" indent="-342900">
              <a:buAutoNum type="arabicPeriod"/>
            </a:pPr>
            <a:endParaRPr lang="en-IN"/>
          </a:p>
        </p:txBody>
      </p:sp>
      <p:sp>
        <p:nvSpPr>
          <p:cNvPr id="5" name="Rectangle 4"/>
          <p:cNvSpPr/>
          <p:nvPr/>
        </p:nvSpPr>
        <p:spPr>
          <a:xfrm>
            <a:off x="4862193" y="180672"/>
            <a:ext cx="5762263" cy="707886"/>
          </a:xfrm>
          <a:prstGeom prst="rect">
            <a:avLst/>
          </a:prstGeom>
        </p:spPr>
        <p:txBody>
          <a:bodyPr wrap="square">
            <a:spAutoFit/>
          </a:bodyPr>
          <a:lstStyle/>
          <a:p>
            <a:r>
              <a:rPr lang="en-IN" sz="2000" b="1">
                <a:solidFill>
                  <a:srgbClr val="FF0000"/>
                </a:solidFill>
                <a:effectLst>
                  <a:outerShdw blurRad="38100" dist="38100" dir="2700000" algn="tl">
                    <a:srgbClr val="000000">
                      <a:alpha val="43137"/>
                    </a:srgbClr>
                  </a:outerShdw>
                </a:effectLst>
              </a:rPr>
              <a:t>In 8051 whenever any event occurs which is suppose to be interrupt first of all TF flag become 1</a:t>
            </a:r>
            <a:endParaRPr lang="en-IN" sz="2000">
              <a:solidFill>
                <a:srgbClr val="FF0000"/>
              </a:solidFill>
            </a:endParaRPr>
          </a:p>
        </p:txBody>
      </p:sp>
      <p:sp>
        <p:nvSpPr>
          <p:cNvPr id="6" name="TextBox 5"/>
          <p:cNvSpPr txBox="1"/>
          <p:nvPr/>
        </p:nvSpPr>
        <p:spPr>
          <a:xfrm>
            <a:off x="139903" y="1839533"/>
            <a:ext cx="3291205" cy="1477328"/>
          </a:xfrm>
          <a:prstGeom prst="rect">
            <a:avLst/>
          </a:prstGeom>
          <a:noFill/>
        </p:spPr>
        <p:txBody>
          <a:bodyPr wrap="square" rtlCol="0">
            <a:spAutoFit/>
          </a:bodyPr>
          <a:lstStyle/>
          <a:p>
            <a:r>
              <a:rPr lang="en-IN">
                <a:solidFill>
                  <a:srgbClr val="7030A0"/>
                </a:solidFill>
              </a:rPr>
              <a:t>When counting is over timer will send an interrupt to processor by setting TF = 1 </a:t>
            </a:r>
          </a:p>
          <a:p>
            <a:r>
              <a:rPr lang="en-IN">
                <a:solidFill>
                  <a:srgbClr val="7030A0"/>
                </a:solidFill>
              </a:rPr>
              <a:t> </a:t>
            </a:r>
          </a:p>
          <a:p>
            <a:pPr marL="342900" indent="-342900">
              <a:buAutoNum type="arabicPeriod"/>
            </a:pPr>
            <a:endParaRPr lang="en-IN">
              <a:solidFill>
                <a:srgbClr val="7030A0"/>
              </a:solidFill>
            </a:endParaRPr>
          </a:p>
        </p:txBody>
      </p:sp>
      <p:cxnSp>
        <p:nvCxnSpPr>
          <p:cNvPr id="23" name="Straight Arrow Connector 22"/>
          <p:cNvCxnSpPr/>
          <p:nvPr/>
        </p:nvCxnSpPr>
        <p:spPr>
          <a:xfrm>
            <a:off x="1393371" y="4381937"/>
            <a:ext cx="509767" cy="2445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44373" y="4040960"/>
            <a:ext cx="1441133"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INT (TF0 =1)</a:t>
            </a:r>
            <a:endParaRPr lang="en-IN">
              <a:solidFill>
                <a:srgbClr val="FF0000"/>
              </a:solidFill>
            </a:endParaRPr>
          </a:p>
        </p:txBody>
      </p:sp>
      <p:grpSp>
        <p:nvGrpSpPr>
          <p:cNvPr id="29" name="Group 28"/>
          <p:cNvGrpSpPr/>
          <p:nvPr/>
        </p:nvGrpSpPr>
        <p:grpSpPr>
          <a:xfrm>
            <a:off x="1541553" y="3112301"/>
            <a:ext cx="3201284" cy="3010568"/>
            <a:chOff x="1541553" y="3112301"/>
            <a:chExt cx="3201284" cy="3010568"/>
          </a:xfrm>
        </p:grpSpPr>
        <p:grpSp>
          <p:nvGrpSpPr>
            <p:cNvPr id="21" name="Group 20"/>
            <p:cNvGrpSpPr/>
            <p:nvPr/>
          </p:nvGrpSpPr>
          <p:grpSpPr>
            <a:xfrm>
              <a:off x="1903139" y="3532069"/>
              <a:ext cx="1843267" cy="2590800"/>
              <a:chOff x="4680857" y="3559629"/>
              <a:chExt cx="1843267" cy="2590800"/>
            </a:xfrm>
          </p:grpSpPr>
          <p:cxnSp>
            <p:nvCxnSpPr>
              <p:cNvPr id="8" name="Straight Connector 7"/>
              <p:cNvCxnSpPr/>
              <p:nvPr/>
            </p:nvCxnSpPr>
            <p:spPr>
              <a:xfrm>
                <a:off x="4680857" y="3559629"/>
                <a:ext cx="0" cy="2590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4680857" y="3722914"/>
                <a:ext cx="1676400" cy="9412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4680857" y="4968985"/>
                <a:ext cx="1676400" cy="10428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357257" y="3722914"/>
                <a:ext cx="0" cy="22889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6139543" y="6022702"/>
                <a:ext cx="38458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6139543" y="3714930"/>
                <a:ext cx="38458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 name="Rectangle 21"/>
            <p:cNvSpPr/>
            <p:nvPr/>
          </p:nvSpPr>
          <p:spPr>
            <a:xfrm>
              <a:off x="1541553" y="3112301"/>
              <a:ext cx="1016590"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Program</a:t>
              </a:r>
              <a:endParaRPr lang="en-IN">
                <a:solidFill>
                  <a:srgbClr val="FF0000"/>
                </a:solidFill>
              </a:endParaRPr>
            </a:p>
          </p:txBody>
        </p:sp>
        <p:sp>
          <p:nvSpPr>
            <p:cNvPr id="27" name="Rectangle 26"/>
            <p:cNvSpPr/>
            <p:nvPr/>
          </p:nvSpPr>
          <p:spPr>
            <a:xfrm>
              <a:off x="3726247" y="3481633"/>
              <a:ext cx="1016590"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ISR</a:t>
              </a:r>
              <a:endParaRPr lang="en-IN">
                <a:solidFill>
                  <a:srgbClr val="FF0000"/>
                </a:solidFill>
              </a:endParaRPr>
            </a:p>
          </p:txBody>
        </p:sp>
      </p:grpSp>
      <p:sp>
        <p:nvSpPr>
          <p:cNvPr id="28" name="Rectangle 27"/>
          <p:cNvSpPr/>
          <p:nvPr/>
        </p:nvSpPr>
        <p:spPr>
          <a:xfrm rot="21448636">
            <a:off x="1792936" y="3831077"/>
            <a:ext cx="1441133" cy="369332"/>
          </a:xfrm>
          <a:prstGeom prst="rect">
            <a:avLst/>
          </a:prstGeom>
        </p:spPr>
        <p:txBody>
          <a:bodyPr wrap="square">
            <a:spAutoFit/>
          </a:bodyPr>
          <a:lstStyle/>
          <a:p>
            <a:r>
              <a:rPr lang="en-IN" b="1">
                <a:solidFill>
                  <a:srgbClr val="FF0000"/>
                </a:solidFill>
                <a:effectLst>
                  <a:outerShdw blurRad="38100" dist="38100" dir="2700000" algn="tl">
                    <a:srgbClr val="000000">
                      <a:alpha val="43137"/>
                    </a:srgbClr>
                  </a:outerShdw>
                </a:effectLst>
              </a:rPr>
              <a:t>     TF0 =0</a:t>
            </a:r>
            <a:endParaRPr lang="en-IN">
              <a:solidFill>
                <a:srgbClr val="FF0000"/>
              </a:solidFill>
            </a:endParaRPr>
          </a:p>
        </p:txBody>
      </p:sp>
      <p:sp>
        <p:nvSpPr>
          <p:cNvPr id="30" name="Rectangle 29"/>
          <p:cNvSpPr/>
          <p:nvPr/>
        </p:nvSpPr>
        <p:spPr>
          <a:xfrm>
            <a:off x="4938393" y="1600320"/>
            <a:ext cx="5686063" cy="1938992"/>
          </a:xfrm>
          <a:prstGeom prst="rect">
            <a:avLst/>
          </a:prstGeom>
        </p:spPr>
        <p:txBody>
          <a:bodyPr wrap="square">
            <a:spAutoFit/>
          </a:bodyPr>
          <a:lstStyle/>
          <a:p>
            <a:r>
              <a:rPr lang="en-IN" sz="2000" b="1">
                <a:effectLst>
                  <a:outerShdw blurRad="38100" dist="38100" dir="2700000" algn="tl">
                    <a:srgbClr val="000000">
                      <a:alpha val="43137"/>
                    </a:srgbClr>
                  </a:outerShdw>
                </a:effectLst>
              </a:rPr>
              <a:t>Steps : </a:t>
            </a:r>
          </a:p>
          <a:p>
            <a:endParaRPr lang="en-IN" sz="2000" b="1">
              <a:effectLst>
                <a:outerShdw blurRad="38100" dist="38100" dir="2700000" algn="tl">
                  <a:srgbClr val="000000">
                    <a:alpha val="43137"/>
                  </a:srgbClr>
                </a:outerShdw>
              </a:effectLst>
            </a:endParaRPr>
          </a:p>
          <a:p>
            <a:pPr marL="457200" indent="-457200">
              <a:buAutoNum type="arabicPeriod"/>
            </a:pPr>
            <a:r>
              <a:rPr lang="en-IN" sz="2000" b="1">
                <a:effectLst>
                  <a:outerShdw blurRad="38100" dist="38100" dir="2700000" algn="tl">
                    <a:srgbClr val="000000">
                      <a:alpha val="43137"/>
                    </a:srgbClr>
                  </a:outerShdw>
                </a:effectLst>
              </a:rPr>
              <a:t>Load count </a:t>
            </a:r>
          </a:p>
          <a:p>
            <a:pPr marL="457200" indent="-457200">
              <a:buAutoNum type="arabicPeriod"/>
            </a:pPr>
            <a:r>
              <a:rPr lang="en-IN" sz="2000" b="1">
                <a:effectLst>
                  <a:outerShdw blurRad="38100" dist="38100" dir="2700000" algn="tl">
                    <a:srgbClr val="000000">
                      <a:alpha val="43137"/>
                    </a:srgbClr>
                  </a:outerShdw>
                </a:effectLst>
              </a:rPr>
              <a:t>Apply clock pulse</a:t>
            </a:r>
          </a:p>
          <a:p>
            <a:pPr marL="457200" indent="-457200">
              <a:buAutoNum type="arabicPeriod"/>
            </a:pPr>
            <a:r>
              <a:rPr lang="en-IN" sz="2000" b="1">
                <a:effectLst>
                  <a:outerShdw blurRad="38100" dist="38100" dir="2700000" algn="tl">
                    <a:srgbClr val="000000">
                      <a:alpha val="43137"/>
                    </a:srgbClr>
                  </a:outerShdw>
                </a:effectLst>
              </a:rPr>
              <a:t>Timer send interrupt</a:t>
            </a:r>
          </a:p>
          <a:p>
            <a:pPr marL="457200" indent="-457200">
              <a:buAutoNum type="arabicPeriod"/>
            </a:pPr>
            <a:endParaRPr lang="en-IN" sz="2000"/>
          </a:p>
        </p:txBody>
      </p:sp>
      <p:sp>
        <p:nvSpPr>
          <p:cNvPr id="31" name="Rectangle 30"/>
          <p:cNvSpPr/>
          <p:nvPr/>
        </p:nvSpPr>
        <p:spPr>
          <a:xfrm>
            <a:off x="4862192" y="4015743"/>
            <a:ext cx="6505463" cy="400110"/>
          </a:xfrm>
          <a:prstGeom prst="rect">
            <a:avLst/>
          </a:prstGeom>
        </p:spPr>
        <p:txBody>
          <a:bodyPr wrap="square">
            <a:spAutoFit/>
          </a:bodyPr>
          <a:lstStyle/>
          <a:p>
            <a:r>
              <a:rPr lang="en-IN" sz="2000" b="1">
                <a:solidFill>
                  <a:srgbClr val="FF0000"/>
                </a:solidFill>
                <a:effectLst>
                  <a:outerShdw blurRad="38100" dist="38100" dir="2700000" algn="tl">
                    <a:srgbClr val="000000">
                      <a:alpha val="43137"/>
                    </a:srgbClr>
                  </a:outerShdw>
                </a:effectLst>
              </a:rPr>
              <a:t>Before load count value we need to calculate count value</a:t>
            </a:r>
            <a:endParaRPr lang="en-IN" sz="2000">
              <a:solidFill>
                <a:srgbClr val="FF0000"/>
              </a:solidFill>
            </a:endParaRPr>
          </a:p>
        </p:txBody>
      </p:sp>
    </p:spTree>
    <p:extLst>
      <p:ext uri="{BB962C8B-B14F-4D97-AF65-F5344CB8AC3E}">
        <p14:creationId xmlns:p14="http://schemas.microsoft.com/office/powerpoint/2010/main" val="3475386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1000"/>
                                        <p:tgtEl>
                                          <p:spTgt spid="26"/>
                                        </p:tgtEl>
                                      </p:cBhvr>
                                    </p:animEffect>
                                    <p:anim calcmode="lin" valueType="num">
                                      <p:cBhvr>
                                        <p:cTn id="25" dur="1000" fill="hold"/>
                                        <p:tgtEl>
                                          <p:spTgt spid="26"/>
                                        </p:tgtEl>
                                        <p:attrNameLst>
                                          <p:attrName>ppt_x</p:attrName>
                                        </p:attrNameLst>
                                      </p:cBhvr>
                                      <p:tavLst>
                                        <p:tav tm="0">
                                          <p:val>
                                            <p:strVal val="#ppt_x"/>
                                          </p:val>
                                        </p:tav>
                                        <p:tav tm="100000">
                                          <p:val>
                                            <p:strVal val="#ppt_x"/>
                                          </p:val>
                                        </p:tav>
                                      </p:tavLst>
                                    </p:anim>
                                    <p:anim calcmode="lin" valueType="num">
                                      <p:cBhvr>
                                        <p:cTn id="26" dur="1000" fill="hold"/>
                                        <p:tgtEl>
                                          <p:spTgt spid="2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1000"/>
                                        <p:tgtEl>
                                          <p:spTgt spid="23"/>
                                        </p:tgtEl>
                                      </p:cBhvr>
                                    </p:animEffect>
                                    <p:anim calcmode="lin" valueType="num">
                                      <p:cBhvr>
                                        <p:cTn id="30" dur="1000" fill="hold"/>
                                        <p:tgtEl>
                                          <p:spTgt spid="23"/>
                                        </p:tgtEl>
                                        <p:attrNameLst>
                                          <p:attrName>ppt_x</p:attrName>
                                        </p:attrNameLst>
                                      </p:cBhvr>
                                      <p:tavLst>
                                        <p:tav tm="0">
                                          <p:val>
                                            <p:strVal val="#ppt_x"/>
                                          </p:val>
                                        </p:tav>
                                        <p:tav tm="100000">
                                          <p:val>
                                            <p:strVal val="#ppt_x"/>
                                          </p:val>
                                        </p:tav>
                                      </p:tavLst>
                                    </p:anim>
                                    <p:anim calcmode="lin" valueType="num">
                                      <p:cBhvr>
                                        <p:cTn id="3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1000"/>
                                        <p:tgtEl>
                                          <p:spTgt spid="30"/>
                                        </p:tgtEl>
                                      </p:cBhvr>
                                    </p:animEffect>
                                    <p:anim calcmode="lin" valueType="num">
                                      <p:cBhvr>
                                        <p:cTn id="42" dur="1000" fill="hold"/>
                                        <p:tgtEl>
                                          <p:spTgt spid="30"/>
                                        </p:tgtEl>
                                        <p:attrNameLst>
                                          <p:attrName>ppt_x</p:attrName>
                                        </p:attrNameLst>
                                      </p:cBhvr>
                                      <p:tavLst>
                                        <p:tav tm="0">
                                          <p:val>
                                            <p:strVal val="#ppt_x"/>
                                          </p:val>
                                        </p:tav>
                                        <p:tav tm="100000">
                                          <p:val>
                                            <p:strVal val="#ppt_x"/>
                                          </p:val>
                                        </p:tav>
                                      </p:tavLst>
                                    </p:anim>
                                    <p:anim calcmode="lin" valueType="num">
                                      <p:cBhvr>
                                        <p:cTn id="4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1000"/>
                                        <p:tgtEl>
                                          <p:spTgt spid="31"/>
                                        </p:tgtEl>
                                      </p:cBhvr>
                                    </p:animEffect>
                                    <p:anim calcmode="lin" valueType="num">
                                      <p:cBhvr>
                                        <p:cTn id="49" dur="1000" fill="hold"/>
                                        <p:tgtEl>
                                          <p:spTgt spid="31"/>
                                        </p:tgtEl>
                                        <p:attrNameLst>
                                          <p:attrName>ppt_x</p:attrName>
                                        </p:attrNameLst>
                                      </p:cBhvr>
                                      <p:tavLst>
                                        <p:tav tm="0">
                                          <p:val>
                                            <p:strVal val="#ppt_x"/>
                                          </p:val>
                                        </p:tav>
                                        <p:tav tm="100000">
                                          <p:val>
                                            <p:strVal val="#ppt_x"/>
                                          </p:val>
                                        </p:tav>
                                      </p:tavLst>
                                    </p:anim>
                                    <p:anim calcmode="lin" valueType="num">
                                      <p:cBhvr>
                                        <p:cTn id="5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6" grpId="0"/>
      <p:bldP spid="28" grpId="0"/>
      <p:bldP spid="30" grpId="0"/>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A5137C-6328-4D6D-926E-03E05B363260}"/>
              </a:ext>
            </a:extLst>
          </p:cNvPr>
          <p:cNvSpPr/>
          <p:nvPr/>
        </p:nvSpPr>
        <p:spPr>
          <a:xfrm>
            <a:off x="150055" y="161881"/>
            <a:ext cx="3488691" cy="400110"/>
          </a:xfrm>
          <a:prstGeom prst="rect">
            <a:avLst/>
          </a:prstGeom>
        </p:spPr>
        <p:txBody>
          <a:bodyPr wrap="square">
            <a:spAutoFit/>
          </a:bodyPr>
          <a:lstStyle/>
          <a:p>
            <a:r>
              <a:rPr lang="en-IN" sz="2000" b="1">
                <a:solidFill>
                  <a:srgbClr val="FF0000"/>
                </a:solidFill>
                <a:effectLst>
                  <a:outerShdw blurRad="38100" dist="38100" dir="2700000" algn="tl">
                    <a:srgbClr val="000000">
                      <a:alpha val="43137"/>
                    </a:srgbClr>
                  </a:outerShdw>
                </a:effectLst>
              </a:rPr>
              <a:t>How to calculate count value : </a:t>
            </a:r>
            <a:endParaRPr lang="en-IN" sz="2000">
              <a:solidFill>
                <a:srgbClr val="FF0000"/>
              </a:solidFill>
            </a:endParaRPr>
          </a:p>
        </p:txBody>
      </p:sp>
      <p:grpSp>
        <p:nvGrpSpPr>
          <p:cNvPr id="5" name="Group 4">
            <a:extLst>
              <a:ext uri="{FF2B5EF4-FFF2-40B4-BE49-F238E27FC236}">
                <a16:creationId xmlns:a16="http://schemas.microsoft.com/office/drawing/2014/main" id="{80255CB7-47E2-4908-80E7-C2D66F03FC2F}"/>
              </a:ext>
            </a:extLst>
          </p:cNvPr>
          <p:cNvGrpSpPr/>
          <p:nvPr/>
        </p:nvGrpSpPr>
        <p:grpSpPr>
          <a:xfrm>
            <a:off x="4519529" y="1960541"/>
            <a:ext cx="4848785" cy="447131"/>
            <a:chOff x="4412184" y="5476583"/>
            <a:chExt cx="3574948" cy="320161"/>
          </a:xfrm>
        </p:grpSpPr>
        <p:cxnSp>
          <p:nvCxnSpPr>
            <p:cNvPr id="6" name="Straight Connector 5">
              <a:extLst>
                <a:ext uri="{FF2B5EF4-FFF2-40B4-BE49-F238E27FC236}">
                  <a16:creationId xmlns:a16="http://schemas.microsoft.com/office/drawing/2014/main" id="{482E0D2B-6083-48A2-A8F5-3B90A097C944}"/>
                </a:ext>
              </a:extLst>
            </p:cNvPr>
            <p:cNvCxnSpPr/>
            <p:nvPr/>
          </p:nvCxnSpPr>
          <p:spPr>
            <a:xfrm>
              <a:off x="4412184" y="5781383"/>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1C7F9A1-A489-4223-BE44-BAC5184802D8}"/>
                </a:ext>
              </a:extLst>
            </p:cNvPr>
            <p:cNvCxnSpPr/>
            <p:nvPr/>
          </p:nvCxnSpPr>
          <p:spPr>
            <a:xfrm>
              <a:off x="4740542" y="5494909"/>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E302DF8-1647-4F76-ACE5-541BBE8F77E5}"/>
                </a:ext>
              </a:extLst>
            </p:cNvPr>
            <p:cNvCxnSpPr/>
            <p:nvPr/>
          </p:nvCxnSpPr>
          <p:spPr>
            <a:xfrm>
              <a:off x="4751428" y="5501761"/>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9233514-2209-453D-A29F-FE41BB0E1D4C}"/>
                </a:ext>
              </a:extLst>
            </p:cNvPr>
            <p:cNvCxnSpPr/>
            <p:nvPr/>
          </p:nvCxnSpPr>
          <p:spPr>
            <a:xfrm>
              <a:off x="5058708" y="5781383"/>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AF38EDD-9480-421E-9994-5F77F328AFB1}"/>
                </a:ext>
              </a:extLst>
            </p:cNvPr>
            <p:cNvCxnSpPr/>
            <p:nvPr/>
          </p:nvCxnSpPr>
          <p:spPr>
            <a:xfrm>
              <a:off x="5069594" y="5476583"/>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E89284A-1EE8-4C86-802E-C2194BB59CFB}"/>
                </a:ext>
              </a:extLst>
            </p:cNvPr>
            <p:cNvCxnSpPr/>
            <p:nvPr/>
          </p:nvCxnSpPr>
          <p:spPr>
            <a:xfrm>
              <a:off x="5376874" y="5494909"/>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EED579B-3B9A-4F24-B2E8-8C07D452BF9A}"/>
                </a:ext>
              </a:extLst>
            </p:cNvPr>
            <p:cNvCxnSpPr/>
            <p:nvPr/>
          </p:nvCxnSpPr>
          <p:spPr>
            <a:xfrm>
              <a:off x="5387760" y="5501761"/>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F385574-A548-4185-8B00-5C0E8403A679}"/>
                </a:ext>
              </a:extLst>
            </p:cNvPr>
            <p:cNvCxnSpPr/>
            <p:nvPr/>
          </p:nvCxnSpPr>
          <p:spPr>
            <a:xfrm>
              <a:off x="5695040" y="5781383"/>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8C05C18-C3C3-41E1-9D6B-9AE490DEDB87}"/>
                </a:ext>
              </a:extLst>
            </p:cNvPr>
            <p:cNvCxnSpPr/>
            <p:nvPr/>
          </p:nvCxnSpPr>
          <p:spPr>
            <a:xfrm>
              <a:off x="6023398" y="5494909"/>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8C79825-F4FE-4449-8306-AD52574510A7}"/>
                </a:ext>
              </a:extLst>
            </p:cNvPr>
            <p:cNvCxnSpPr/>
            <p:nvPr/>
          </p:nvCxnSpPr>
          <p:spPr>
            <a:xfrm>
              <a:off x="5705926" y="5476583"/>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F73005-74D6-4AA3-9421-5871FF7D8C0A}"/>
                </a:ext>
              </a:extLst>
            </p:cNvPr>
            <p:cNvCxnSpPr/>
            <p:nvPr/>
          </p:nvCxnSpPr>
          <p:spPr>
            <a:xfrm>
              <a:off x="6034284" y="5501761"/>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D1C3AF1-E29E-4469-AA80-45D0C034A691}"/>
                </a:ext>
              </a:extLst>
            </p:cNvPr>
            <p:cNvCxnSpPr/>
            <p:nvPr/>
          </p:nvCxnSpPr>
          <p:spPr>
            <a:xfrm>
              <a:off x="6341564" y="5781383"/>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190B62B-D9E1-4AAB-AD57-E12553AA41DB}"/>
                </a:ext>
              </a:extLst>
            </p:cNvPr>
            <p:cNvCxnSpPr/>
            <p:nvPr/>
          </p:nvCxnSpPr>
          <p:spPr>
            <a:xfrm>
              <a:off x="6352450" y="5476583"/>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54BBB48-4C96-41D8-9384-C33B09CACFC7}"/>
                </a:ext>
              </a:extLst>
            </p:cNvPr>
            <p:cNvCxnSpPr/>
            <p:nvPr/>
          </p:nvCxnSpPr>
          <p:spPr>
            <a:xfrm>
              <a:off x="6684817" y="5504726"/>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FA6A11E-7095-4E8D-B017-462ED9F7FB47}"/>
                </a:ext>
              </a:extLst>
            </p:cNvPr>
            <p:cNvCxnSpPr/>
            <p:nvPr/>
          </p:nvCxnSpPr>
          <p:spPr>
            <a:xfrm>
              <a:off x="7013869" y="5487469"/>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6CE8ABE-5C9D-4AE0-AB9F-C2291BDA8C12}"/>
                </a:ext>
              </a:extLst>
            </p:cNvPr>
            <p:cNvCxnSpPr/>
            <p:nvPr/>
          </p:nvCxnSpPr>
          <p:spPr>
            <a:xfrm>
              <a:off x="6679898" y="5487469"/>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2A0E89E-BD4F-4509-9EC4-FA87CD655DF9}"/>
                </a:ext>
              </a:extLst>
            </p:cNvPr>
            <p:cNvCxnSpPr/>
            <p:nvPr/>
          </p:nvCxnSpPr>
          <p:spPr>
            <a:xfrm>
              <a:off x="7011556" y="5782452"/>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021C58E-4FF0-4C86-B26A-83B6193149E2}"/>
                </a:ext>
              </a:extLst>
            </p:cNvPr>
            <p:cNvCxnSpPr/>
            <p:nvPr/>
          </p:nvCxnSpPr>
          <p:spPr>
            <a:xfrm>
              <a:off x="7339914" y="5495978"/>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571AF32-B18D-444F-BFD5-88786F395B55}"/>
                </a:ext>
              </a:extLst>
            </p:cNvPr>
            <p:cNvCxnSpPr/>
            <p:nvPr/>
          </p:nvCxnSpPr>
          <p:spPr>
            <a:xfrm>
              <a:off x="7350800" y="5491944"/>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1C4B1C3-5E31-40B0-B08C-28C7838B7F1A}"/>
                </a:ext>
              </a:extLst>
            </p:cNvPr>
            <p:cNvCxnSpPr/>
            <p:nvPr/>
          </p:nvCxnSpPr>
          <p:spPr>
            <a:xfrm>
              <a:off x="7658080" y="5782452"/>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DE452E7-F8F0-41FB-88BB-DF020BD2653C}"/>
                </a:ext>
              </a:extLst>
            </p:cNvPr>
            <p:cNvCxnSpPr/>
            <p:nvPr/>
          </p:nvCxnSpPr>
          <p:spPr>
            <a:xfrm>
              <a:off x="7668966" y="5477652"/>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27" name="Table 26">
            <a:extLst>
              <a:ext uri="{FF2B5EF4-FFF2-40B4-BE49-F238E27FC236}">
                <a16:creationId xmlns:a16="http://schemas.microsoft.com/office/drawing/2014/main" id="{C3FC8B4D-37F9-4771-A285-49709D7AB958}"/>
              </a:ext>
            </a:extLst>
          </p:cNvPr>
          <p:cNvGraphicFramePr>
            <a:graphicFrameLocks noGrp="1"/>
          </p:cNvGraphicFramePr>
          <p:nvPr>
            <p:extLst>
              <p:ext uri="{D42A27DB-BD31-4B8C-83A1-F6EECF244321}">
                <p14:modId xmlns:p14="http://schemas.microsoft.com/office/powerpoint/2010/main" val="60856926"/>
              </p:ext>
            </p:extLst>
          </p:nvPr>
        </p:nvGraphicFramePr>
        <p:xfrm>
          <a:off x="3840678" y="3932902"/>
          <a:ext cx="879876" cy="1725360"/>
        </p:xfrm>
        <a:graphic>
          <a:graphicData uri="http://schemas.openxmlformats.org/drawingml/2006/table">
            <a:tbl>
              <a:tblPr firstRow="1" bandRow="1"/>
              <a:tblGrid>
                <a:gridCol w="879876">
                  <a:extLst>
                    <a:ext uri="{9D8B030D-6E8A-4147-A177-3AD203B41FA5}">
                      <a16:colId xmlns:a16="http://schemas.microsoft.com/office/drawing/2014/main" val="576475334"/>
                    </a:ext>
                  </a:extLst>
                </a:gridCol>
              </a:tblGrid>
              <a:tr h="431340">
                <a:tc>
                  <a:txBody>
                    <a:bodyPr/>
                    <a:lstStyle/>
                    <a:p>
                      <a:pPr algn="ctr"/>
                      <a:r>
                        <a:rPr lang="en-US"/>
                        <a:t>0004</a:t>
                      </a:r>
                      <a:endParaRPr lang="en-IN"/>
                    </a:p>
                  </a:txBody>
                  <a:tcPr/>
                </a:tc>
                <a:extLst>
                  <a:ext uri="{0D108BD9-81ED-4DB2-BD59-A6C34878D82A}">
                    <a16:rowId xmlns:a16="http://schemas.microsoft.com/office/drawing/2014/main" val="3400210451"/>
                  </a:ext>
                </a:extLst>
              </a:tr>
              <a:tr h="431340">
                <a:tc>
                  <a:txBody>
                    <a:bodyPr/>
                    <a:lstStyle/>
                    <a:p>
                      <a:pPr algn="ctr"/>
                      <a:endParaRPr lang="en-IN"/>
                    </a:p>
                  </a:txBody>
                  <a:tcPr/>
                </a:tc>
                <a:extLst>
                  <a:ext uri="{0D108BD9-81ED-4DB2-BD59-A6C34878D82A}">
                    <a16:rowId xmlns:a16="http://schemas.microsoft.com/office/drawing/2014/main" val="4146078588"/>
                  </a:ext>
                </a:extLst>
              </a:tr>
              <a:tr h="431340">
                <a:tc>
                  <a:txBody>
                    <a:bodyPr/>
                    <a:lstStyle/>
                    <a:p>
                      <a:pPr algn="ctr"/>
                      <a:endParaRPr lang="en-IN"/>
                    </a:p>
                  </a:txBody>
                  <a:tcPr/>
                </a:tc>
                <a:extLst>
                  <a:ext uri="{0D108BD9-81ED-4DB2-BD59-A6C34878D82A}">
                    <a16:rowId xmlns:a16="http://schemas.microsoft.com/office/drawing/2014/main" val="2329061226"/>
                  </a:ext>
                </a:extLst>
              </a:tr>
              <a:tr h="431340">
                <a:tc>
                  <a:txBody>
                    <a:bodyPr/>
                    <a:lstStyle/>
                    <a:p>
                      <a:pPr algn="ctr"/>
                      <a:endParaRPr lang="en-IN"/>
                    </a:p>
                  </a:txBody>
                  <a:tcPr/>
                </a:tc>
                <a:extLst>
                  <a:ext uri="{0D108BD9-81ED-4DB2-BD59-A6C34878D82A}">
                    <a16:rowId xmlns:a16="http://schemas.microsoft.com/office/drawing/2014/main" val="3290386867"/>
                  </a:ext>
                </a:extLst>
              </a:tr>
            </a:tbl>
          </a:graphicData>
        </a:graphic>
      </p:graphicFrame>
      <p:sp>
        <p:nvSpPr>
          <p:cNvPr id="28" name="Rectangle 27">
            <a:extLst>
              <a:ext uri="{FF2B5EF4-FFF2-40B4-BE49-F238E27FC236}">
                <a16:creationId xmlns:a16="http://schemas.microsoft.com/office/drawing/2014/main" id="{1A5E01A3-D7C7-4840-8901-93F0377902EE}"/>
              </a:ext>
            </a:extLst>
          </p:cNvPr>
          <p:cNvSpPr/>
          <p:nvPr/>
        </p:nvSpPr>
        <p:spPr>
          <a:xfrm>
            <a:off x="3037959" y="1843359"/>
            <a:ext cx="1168945" cy="646331"/>
          </a:xfrm>
          <a:prstGeom prst="rect">
            <a:avLst/>
          </a:prstGeom>
          <a:ln w="19050">
            <a:solidFill>
              <a:schemeClr val="tx1"/>
            </a:solidFill>
          </a:ln>
        </p:spPr>
        <p:txBody>
          <a:bodyPr wrap="square">
            <a:spAutoFit/>
          </a:bodyPr>
          <a:lstStyle/>
          <a:p>
            <a:r>
              <a:rPr lang="en-IN" b="1">
                <a:solidFill>
                  <a:srgbClr val="FF0000"/>
                </a:solidFill>
                <a:effectLst>
                  <a:outerShdw blurRad="38100" dist="38100" dir="2700000" algn="tl">
                    <a:srgbClr val="000000">
                      <a:alpha val="43137"/>
                    </a:srgbClr>
                  </a:outerShdw>
                </a:effectLst>
              </a:rPr>
              <a:t>Count(16)</a:t>
            </a:r>
          </a:p>
          <a:p>
            <a:r>
              <a:rPr lang="en-IN" b="1">
                <a:solidFill>
                  <a:srgbClr val="FF0000"/>
                </a:solidFill>
                <a:effectLst>
                  <a:outerShdw blurRad="38100" dist="38100" dir="2700000" algn="tl">
                    <a:srgbClr val="000000">
                      <a:alpha val="43137"/>
                    </a:srgbClr>
                  </a:outerShdw>
                </a:effectLst>
              </a:rPr>
              <a:t>  0005 H</a:t>
            </a:r>
            <a:endParaRPr lang="en-IN">
              <a:solidFill>
                <a:srgbClr val="FF0000"/>
              </a:solidFill>
            </a:endParaRPr>
          </a:p>
        </p:txBody>
      </p:sp>
      <p:cxnSp>
        <p:nvCxnSpPr>
          <p:cNvPr id="29" name="Straight Arrow Connector 28">
            <a:extLst>
              <a:ext uri="{FF2B5EF4-FFF2-40B4-BE49-F238E27FC236}">
                <a16:creationId xmlns:a16="http://schemas.microsoft.com/office/drawing/2014/main" id="{621F4E44-ECA1-4504-A6B1-82423C361FBA}"/>
              </a:ext>
            </a:extLst>
          </p:cNvPr>
          <p:cNvCxnSpPr/>
          <p:nvPr/>
        </p:nvCxnSpPr>
        <p:spPr>
          <a:xfrm flipV="1">
            <a:off x="5199984" y="2351298"/>
            <a:ext cx="0" cy="4429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A62E9380-037E-41B6-BB49-D75B91D7037F}"/>
              </a:ext>
            </a:extLst>
          </p:cNvPr>
          <p:cNvSpPr/>
          <p:nvPr/>
        </p:nvSpPr>
        <p:spPr>
          <a:xfrm>
            <a:off x="5044040" y="2819445"/>
            <a:ext cx="527855" cy="369332"/>
          </a:xfrm>
          <a:prstGeom prst="rect">
            <a:avLst/>
          </a:prstGeom>
        </p:spPr>
        <p:txBody>
          <a:bodyPr wrap="square">
            <a:spAutoFit/>
          </a:bodyPr>
          <a:lstStyle/>
          <a:p>
            <a:r>
              <a:rPr lang="en-IN" b="1">
                <a:effectLst>
                  <a:outerShdw blurRad="38100" dist="38100" dir="2700000" algn="tl">
                    <a:srgbClr val="000000">
                      <a:alpha val="43137"/>
                    </a:srgbClr>
                  </a:outerShdw>
                </a:effectLst>
              </a:rPr>
              <a:t>1</a:t>
            </a:r>
            <a:endParaRPr lang="en-IN"/>
          </a:p>
        </p:txBody>
      </p:sp>
      <p:sp>
        <p:nvSpPr>
          <p:cNvPr id="32" name="Rectangle 31">
            <a:extLst>
              <a:ext uri="{FF2B5EF4-FFF2-40B4-BE49-F238E27FC236}">
                <a16:creationId xmlns:a16="http://schemas.microsoft.com/office/drawing/2014/main" id="{0EAEB7FB-3C0F-4A60-9B9F-EE606D132DB7}"/>
              </a:ext>
            </a:extLst>
          </p:cNvPr>
          <p:cNvSpPr/>
          <p:nvPr/>
        </p:nvSpPr>
        <p:spPr>
          <a:xfrm>
            <a:off x="3942950" y="3483013"/>
            <a:ext cx="652743" cy="369332"/>
          </a:xfrm>
          <a:prstGeom prst="rect">
            <a:avLst/>
          </a:prstGeom>
        </p:spPr>
        <p:txBody>
          <a:bodyPr wrap="none">
            <a:spAutoFit/>
          </a:bodyPr>
          <a:lstStyle/>
          <a:p>
            <a:r>
              <a:rPr lang="en-US" b="1">
                <a:solidFill>
                  <a:srgbClr val="FF0000"/>
                </a:solidFill>
                <a:effectLst>
                  <a:outerShdw blurRad="38100" dist="38100" dir="2700000" algn="tl">
                    <a:srgbClr val="000000">
                      <a:alpha val="43137"/>
                    </a:srgbClr>
                  </a:outerShdw>
                </a:effectLst>
              </a:rPr>
              <a:t>0005</a:t>
            </a:r>
            <a:endParaRPr lang="en-IN"/>
          </a:p>
        </p:txBody>
      </p:sp>
      <p:grpSp>
        <p:nvGrpSpPr>
          <p:cNvPr id="33" name="Group 32">
            <a:extLst>
              <a:ext uri="{FF2B5EF4-FFF2-40B4-BE49-F238E27FC236}">
                <a16:creationId xmlns:a16="http://schemas.microsoft.com/office/drawing/2014/main" id="{3011D249-258A-4C55-B597-58D009F1FE1D}"/>
              </a:ext>
            </a:extLst>
          </p:cNvPr>
          <p:cNvGrpSpPr/>
          <p:nvPr/>
        </p:nvGrpSpPr>
        <p:grpSpPr>
          <a:xfrm rot="21297060">
            <a:off x="4102837" y="3510029"/>
            <a:ext cx="818656" cy="895804"/>
            <a:chOff x="5686540" y="2229623"/>
            <a:chExt cx="818656" cy="895804"/>
          </a:xfrm>
        </p:grpSpPr>
        <p:sp>
          <p:nvSpPr>
            <p:cNvPr id="34" name="Arc 33">
              <a:extLst>
                <a:ext uri="{FF2B5EF4-FFF2-40B4-BE49-F238E27FC236}">
                  <a16:creationId xmlns:a16="http://schemas.microsoft.com/office/drawing/2014/main" id="{F412EB63-E188-4F8B-A695-CE2403B0955B}"/>
                </a:ext>
              </a:extLst>
            </p:cNvPr>
            <p:cNvSpPr/>
            <p:nvPr/>
          </p:nvSpPr>
          <p:spPr>
            <a:xfrm rot="1885541">
              <a:off x="5686540" y="2229623"/>
              <a:ext cx="813924" cy="895804"/>
            </a:xfrm>
            <a:prstGeom prst="arc">
              <a:avLst>
                <a:gd name="adj1" fmla="val 16200000"/>
                <a:gd name="adj2" fmla="val 21414665"/>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5" name="Isosceles Triangle 34">
              <a:extLst>
                <a:ext uri="{FF2B5EF4-FFF2-40B4-BE49-F238E27FC236}">
                  <a16:creationId xmlns:a16="http://schemas.microsoft.com/office/drawing/2014/main" id="{3E5DD642-D841-4BE0-AEDA-BEC3566515D0}"/>
                </a:ext>
              </a:extLst>
            </p:cNvPr>
            <p:cNvSpPr/>
            <p:nvPr/>
          </p:nvSpPr>
          <p:spPr>
            <a:xfrm rot="13374528">
              <a:off x="6363726" y="2846260"/>
              <a:ext cx="141470" cy="10081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6" name="Rectangle 35">
            <a:extLst>
              <a:ext uri="{FF2B5EF4-FFF2-40B4-BE49-F238E27FC236}">
                <a16:creationId xmlns:a16="http://schemas.microsoft.com/office/drawing/2014/main" id="{5B90D0E3-1A18-42AE-BE8E-1779DE94E29B}"/>
              </a:ext>
            </a:extLst>
          </p:cNvPr>
          <p:cNvSpPr/>
          <p:nvPr/>
        </p:nvSpPr>
        <p:spPr>
          <a:xfrm>
            <a:off x="4964889" y="3650783"/>
            <a:ext cx="527855" cy="369332"/>
          </a:xfrm>
          <a:prstGeom prst="rect">
            <a:avLst/>
          </a:prstGeom>
        </p:spPr>
        <p:txBody>
          <a:bodyPr wrap="square">
            <a:spAutoFit/>
          </a:bodyPr>
          <a:lstStyle/>
          <a:p>
            <a:r>
              <a:rPr lang="en-IN" b="1">
                <a:effectLst>
                  <a:outerShdw blurRad="38100" dist="38100" dir="2700000" algn="tl">
                    <a:srgbClr val="000000">
                      <a:alpha val="43137"/>
                    </a:srgbClr>
                  </a:outerShdw>
                </a:effectLst>
              </a:rPr>
              <a:t>1</a:t>
            </a:r>
            <a:endParaRPr lang="en-IN"/>
          </a:p>
        </p:txBody>
      </p:sp>
      <p:cxnSp>
        <p:nvCxnSpPr>
          <p:cNvPr id="37" name="Straight Arrow Connector 36">
            <a:extLst>
              <a:ext uri="{FF2B5EF4-FFF2-40B4-BE49-F238E27FC236}">
                <a16:creationId xmlns:a16="http://schemas.microsoft.com/office/drawing/2014/main" id="{7DEC55D7-A790-4F35-AE7B-67845A3D94AD}"/>
              </a:ext>
            </a:extLst>
          </p:cNvPr>
          <p:cNvCxnSpPr/>
          <p:nvPr/>
        </p:nvCxnSpPr>
        <p:spPr>
          <a:xfrm flipV="1">
            <a:off x="6051110" y="2351298"/>
            <a:ext cx="0" cy="4429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82035486-C953-4BC9-9AF6-EE552A6E0E36}"/>
              </a:ext>
            </a:extLst>
          </p:cNvPr>
          <p:cNvSpPr/>
          <p:nvPr/>
        </p:nvSpPr>
        <p:spPr>
          <a:xfrm>
            <a:off x="5910078" y="2839820"/>
            <a:ext cx="527855" cy="369332"/>
          </a:xfrm>
          <a:prstGeom prst="rect">
            <a:avLst/>
          </a:prstGeom>
        </p:spPr>
        <p:txBody>
          <a:bodyPr wrap="square">
            <a:spAutoFit/>
          </a:bodyPr>
          <a:lstStyle/>
          <a:p>
            <a:r>
              <a:rPr lang="en-IN" b="1">
                <a:effectLst>
                  <a:outerShdw blurRad="38100" dist="38100" dir="2700000" algn="tl">
                    <a:srgbClr val="000000">
                      <a:alpha val="43137"/>
                    </a:srgbClr>
                  </a:outerShdw>
                </a:effectLst>
              </a:rPr>
              <a:t>2</a:t>
            </a:r>
            <a:endParaRPr lang="en-IN"/>
          </a:p>
        </p:txBody>
      </p:sp>
      <p:sp>
        <p:nvSpPr>
          <p:cNvPr id="39" name="Rectangle 38">
            <a:extLst>
              <a:ext uri="{FF2B5EF4-FFF2-40B4-BE49-F238E27FC236}">
                <a16:creationId xmlns:a16="http://schemas.microsoft.com/office/drawing/2014/main" id="{46136795-70AD-4C7B-8BCB-5A978CF093B1}"/>
              </a:ext>
            </a:extLst>
          </p:cNvPr>
          <p:cNvSpPr/>
          <p:nvPr/>
        </p:nvSpPr>
        <p:spPr>
          <a:xfrm>
            <a:off x="3863565" y="4349866"/>
            <a:ext cx="782483" cy="369332"/>
          </a:xfrm>
          <a:prstGeom prst="rect">
            <a:avLst/>
          </a:prstGeom>
        </p:spPr>
        <p:txBody>
          <a:bodyPr wrap="square">
            <a:spAutoFit/>
          </a:bodyPr>
          <a:lstStyle/>
          <a:p>
            <a:pPr algn="ctr"/>
            <a:r>
              <a:rPr lang="en-IN"/>
              <a:t>0003</a:t>
            </a:r>
          </a:p>
        </p:txBody>
      </p:sp>
      <p:grpSp>
        <p:nvGrpSpPr>
          <p:cNvPr id="40" name="Group 39">
            <a:extLst>
              <a:ext uri="{FF2B5EF4-FFF2-40B4-BE49-F238E27FC236}">
                <a16:creationId xmlns:a16="http://schemas.microsoft.com/office/drawing/2014/main" id="{99DA114E-57F2-4156-8481-9BD07A9BD55B}"/>
              </a:ext>
            </a:extLst>
          </p:cNvPr>
          <p:cNvGrpSpPr/>
          <p:nvPr/>
        </p:nvGrpSpPr>
        <p:grpSpPr>
          <a:xfrm>
            <a:off x="4130482" y="4033313"/>
            <a:ext cx="793655" cy="730436"/>
            <a:chOff x="5745612" y="2153570"/>
            <a:chExt cx="695782" cy="1047909"/>
          </a:xfrm>
        </p:grpSpPr>
        <p:sp>
          <p:nvSpPr>
            <p:cNvPr id="41" name="Arc 40">
              <a:extLst>
                <a:ext uri="{FF2B5EF4-FFF2-40B4-BE49-F238E27FC236}">
                  <a16:creationId xmlns:a16="http://schemas.microsoft.com/office/drawing/2014/main" id="{8F8DE86E-B736-469F-92C3-43CCC986116E}"/>
                </a:ext>
              </a:extLst>
            </p:cNvPr>
            <p:cNvSpPr/>
            <p:nvPr/>
          </p:nvSpPr>
          <p:spPr>
            <a:xfrm rot="2919425">
              <a:off x="5569548" y="2329634"/>
              <a:ext cx="1047909" cy="695782"/>
            </a:xfrm>
            <a:prstGeom prst="arc">
              <a:avLst>
                <a:gd name="adj1" fmla="val 16200000"/>
                <a:gd name="adj2" fmla="val 21414665"/>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2" name="Isosceles Triangle 41">
              <a:extLst>
                <a:ext uri="{FF2B5EF4-FFF2-40B4-BE49-F238E27FC236}">
                  <a16:creationId xmlns:a16="http://schemas.microsoft.com/office/drawing/2014/main" id="{6F284640-CD07-49CD-83DF-2EFC529CD29F}"/>
                </a:ext>
              </a:extLst>
            </p:cNvPr>
            <p:cNvSpPr/>
            <p:nvPr/>
          </p:nvSpPr>
          <p:spPr>
            <a:xfrm rot="13374528">
              <a:off x="6290422" y="2953214"/>
              <a:ext cx="102811" cy="145983"/>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3" name="Rectangle 42">
            <a:extLst>
              <a:ext uri="{FF2B5EF4-FFF2-40B4-BE49-F238E27FC236}">
                <a16:creationId xmlns:a16="http://schemas.microsoft.com/office/drawing/2014/main" id="{E77EA1BE-C44A-4B9F-9944-1280017F346B}"/>
              </a:ext>
            </a:extLst>
          </p:cNvPr>
          <p:cNvSpPr/>
          <p:nvPr/>
        </p:nvSpPr>
        <p:spPr>
          <a:xfrm>
            <a:off x="5004369" y="4262152"/>
            <a:ext cx="527855" cy="369332"/>
          </a:xfrm>
          <a:prstGeom prst="rect">
            <a:avLst/>
          </a:prstGeom>
        </p:spPr>
        <p:txBody>
          <a:bodyPr wrap="square">
            <a:spAutoFit/>
          </a:bodyPr>
          <a:lstStyle/>
          <a:p>
            <a:r>
              <a:rPr lang="en-IN" b="1">
                <a:effectLst>
                  <a:outerShdw blurRad="38100" dist="38100" dir="2700000" algn="tl">
                    <a:srgbClr val="000000">
                      <a:alpha val="43137"/>
                    </a:srgbClr>
                  </a:outerShdw>
                </a:effectLst>
              </a:rPr>
              <a:t>2</a:t>
            </a:r>
            <a:endParaRPr lang="en-IN"/>
          </a:p>
        </p:txBody>
      </p:sp>
      <p:cxnSp>
        <p:nvCxnSpPr>
          <p:cNvPr id="44" name="Straight Arrow Connector 43">
            <a:extLst>
              <a:ext uri="{FF2B5EF4-FFF2-40B4-BE49-F238E27FC236}">
                <a16:creationId xmlns:a16="http://schemas.microsoft.com/office/drawing/2014/main" id="{5647DB26-DE38-42A2-8794-C29179208BE7}"/>
              </a:ext>
            </a:extLst>
          </p:cNvPr>
          <p:cNvCxnSpPr/>
          <p:nvPr/>
        </p:nvCxnSpPr>
        <p:spPr>
          <a:xfrm flipV="1">
            <a:off x="6953970" y="2331897"/>
            <a:ext cx="0" cy="4429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C83B5C3A-9ABA-4B87-8E57-010A998BC0B9}"/>
              </a:ext>
            </a:extLst>
          </p:cNvPr>
          <p:cNvSpPr/>
          <p:nvPr/>
        </p:nvSpPr>
        <p:spPr>
          <a:xfrm>
            <a:off x="6831687" y="2836181"/>
            <a:ext cx="527855" cy="369332"/>
          </a:xfrm>
          <a:prstGeom prst="rect">
            <a:avLst/>
          </a:prstGeom>
        </p:spPr>
        <p:txBody>
          <a:bodyPr wrap="square">
            <a:spAutoFit/>
          </a:bodyPr>
          <a:lstStyle/>
          <a:p>
            <a:r>
              <a:rPr lang="en-IN" b="1">
                <a:effectLst>
                  <a:outerShdw blurRad="38100" dist="38100" dir="2700000" algn="tl">
                    <a:srgbClr val="000000">
                      <a:alpha val="43137"/>
                    </a:srgbClr>
                  </a:outerShdw>
                </a:effectLst>
              </a:rPr>
              <a:t>3</a:t>
            </a:r>
            <a:endParaRPr lang="en-IN"/>
          </a:p>
        </p:txBody>
      </p:sp>
      <p:sp>
        <p:nvSpPr>
          <p:cNvPr id="46" name="Rectangle 45">
            <a:extLst>
              <a:ext uri="{FF2B5EF4-FFF2-40B4-BE49-F238E27FC236}">
                <a16:creationId xmlns:a16="http://schemas.microsoft.com/office/drawing/2014/main" id="{7F9762F8-1649-4382-AB09-573864C0DD23}"/>
              </a:ext>
            </a:extLst>
          </p:cNvPr>
          <p:cNvSpPr/>
          <p:nvPr/>
        </p:nvSpPr>
        <p:spPr>
          <a:xfrm>
            <a:off x="3875892" y="4816607"/>
            <a:ext cx="782483" cy="369332"/>
          </a:xfrm>
          <a:prstGeom prst="rect">
            <a:avLst/>
          </a:prstGeom>
        </p:spPr>
        <p:txBody>
          <a:bodyPr wrap="square">
            <a:spAutoFit/>
          </a:bodyPr>
          <a:lstStyle/>
          <a:p>
            <a:pPr algn="ctr"/>
            <a:r>
              <a:rPr lang="en-IN"/>
              <a:t>0002</a:t>
            </a:r>
          </a:p>
        </p:txBody>
      </p:sp>
      <p:sp>
        <p:nvSpPr>
          <p:cNvPr id="47" name="Rectangle 46">
            <a:extLst>
              <a:ext uri="{FF2B5EF4-FFF2-40B4-BE49-F238E27FC236}">
                <a16:creationId xmlns:a16="http://schemas.microsoft.com/office/drawing/2014/main" id="{5C9C9181-6416-4D54-9BF1-82BA05AA103B}"/>
              </a:ext>
            </a:extLst>
          </p:cNvPr>
          <p:cNvSpPr/>
          <p:nvPr/>
        </p:nvSpPr>
        <p:spPr>
          <a:xfrm>
            <a:off x="3875730" y="5260766"/>
            <a:ext cx="782483" cy="369332"/>
          </a:xfrm>
          <a:prstGeom prst="rect">
            <a:avLst/>
          </a:prstGeom>
        </p:spPr>
        <p:txBody>
          <a:bodyPr wrap="square">
            <a:spAutoFit/>
          </a:bodyPr>
          <a:lstStyle/>
          <a:p>
            <a:pPr algn="ctr"/>
            <a:r>
              <a:rPr lang="en-IN"/>
              <a:t>0001</a:t>
            </a:r>
          </a:p>
        </p:txBody>
      </p:sp>
      <p:grpSp>
        <p:nvGrpSpPr>
          <p:cNvPr id="48" name="Group 47">
            <a:extLst>
              <a:ext uri="{FF2B5EF4-FFF2-40B4-BE49-F238E27FC236}">
                <a16:creationId xmlns:a16="http://schemas.microsoft.com/office/drawing/2014/main" id="{9381C5FD-B48D-4F36-994D-23481EE2047D}"/>
              </a:ext>
            </a:extLst>
          </p:cNvPr>
          <p:cNvGrpSpPr/>
          <p:nvPr/>
        </p:nvGrpSpPr>
        <p:grpSpPr>
          <a:xfrm>
            <a:off x="4112971" y="4466275"/>
            <a:ext cx="793655" cy="730436"/>
            <a:chOff x="5745612" y="2153570"/>
            <a:chExt cx="695782" cy="1047909"/>
          </a:xfrm>
        </p:grpSpPr>
        <p:sp>
          <p:nvSpPr>
            <p:cNvPr id="49" name="Arc 48">
              <a:extLst>
                <a:ext uri="{FF2B5EF4-FFF2-40B4-BE49-F238E27FC236}">
                  <a16:creationId xmlns:a16="http://schemas.microsoft.com/office/drawing/2014/main" id="{086F4943-28C8-4F6F-932D-35E864E3EFDB}"/>
                </a:ext>
              </a:extLst>
            </p:cNvPr>
            <p:cNvSpPr/>
            <p:nvPr/>
          </p:nvSpPr>
          <p:spPr>
            <a:xfrm rot="2919425">
              <a:off x="5569548" y="2329634"/>
              <a:ext cx="1047909" cy="695782"/>
            </a:xfrm>
            <a:prstGeom prst="arc">
              <a:avLst>
                <a:gd name="adj1" fmla="val 16200000"/>
                <a:gd name="adj2" fmla="val 21414665"/>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0" name="Isosceles Triangle 49">
              <a:extLst>
                <a:ext uri="{FF2B5EF4-FFF2-40B4-BE49-F238E27FC236}">
                  <a16:creationId xmlns:a16="http://schemas.microsoft.com/office/drawing/2014/main" id="{A038DF11-33E6-44B0-86C5-63E546A61F11}"/>
                </a:ext>
              </a:extLst>
            </p:cNvPr>
            <p:cNvSpPr/>
            <p:nvPr/>
          </p:nvSpPr>
          <p:spPr>
            <a:xfrm rot="13374528">
              <a:off x="6290422" y="2953214"/>
              <a:ext cx="102811" cy="145983"/>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1" name="Rectangle 50">
            <a:extLst>
              <a:ext uri="{FF2B5EF4-FFF2-40B4-BE49-F238E27FC236}">
                <a16:creationId xmlns:a16="http://schemas.microsoft.com/office/drawing/2014/main" id="{6F024826-1166-49A9-BC3A-A602AA2FC645}"/>
              </a:ext>
            </a:extLst>
          </p:cNvPr>
          <p:cNvSpPr/>
          <p:nvPr/>
        </p:nvSpPr>
        <p:spPr>
          <a:xfrm>
            <a:off x="5004368" y="4739859"/>
            <a:ext cx="527855" cy="369332"/>
          </a:xfrm>
          <a:prstGeom prst="rect">
            <a:avLst/>
          </a:prstGeom>
        </p:spPr>
        <p:txBody>
          <a:bodyPr wrap="square">
            <a:spAutoFit/>
          </a:bodyPr>
          <a:lstStyle/>
          <a:p>
            <a:r>
              <a:rPr lang="en-IN" b="1">
                <a:effectLst>
                  <a:outerShdw blurRad="38100" dist="38100" dir="2700000" algn="tl">
                    <a:srgbClr val="000000">
                      <a:alpha val="43137"/>
                    </a:srgbClr>
                  </a:outerShdw>
                </a:effectLst>
              </a:rPr>
              <a:t>3</a:t>
            </a:r>
            <a:endParaRPr lang="en-IN"/>
          </a:p>
        </p:txBody>
      </p:sp>
      <p:cxnSp>
        <p:nvCxnSpPr>
          <p:cNvPr id="52" name="Straight Arrow Connector 51">
            <a:extLst>
              <a:ext uri="{FF2B5EF4-FFF2-40B4-BE49-F238E27FC236}">
                <a16:creationId xmlns:a16="http://schemas.microsoft.com/office/drawing/2014/main" id="{76AE49B8-5A1B-421B-9EFD-B13395A1ACD5}"/>
              </a:ext>
            </a:extLst>
          </p:cNvPr>
          <p:cNvCxnSpPr/>
          <p:nvPr/>
        </p:nvCxnSpPr>
        <p:spPr>
          <a:xfrm flipV="1">
            <a:off x="7825104" y="2327024"/>
            <a:ext cx="0" cy="4429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266F0D38-B44C-47D1-BEF7-2B44E2788D72}"/>
              </a:ext>
            </a:extLst>
          </p:cNvPr>
          <p:cNvSpPr/>
          <p:nvPr/>
        </p:nvSpPr>
        <p:spPr>
          <a:xfrm>
            <a:off x="7653087" y="2846939"/>
            <a:ext cx="527855" cy="369332"/>
          </a:xfrm>
          <a:prstGeom prst="rect">
            <a:avLst/>
          </a:prstGeom>
        </p:spPr>
        <p:txBody>
          <a:bodyPr wrap="square">
            <a:spAutoFit/>
          </a:bodyPr>
          <a:lstStyle/>
          <a:p>
            <a:r>
              <a:rPr lang="en-IN" b="1">
                <a:effectLst>
                  <a:outerShdw blurRad="38100" dist="38100" dir="2700000" algn="tl">
                    <a:srgbClr val="000000">
                      <a:alpha val="43137"/>
                    </a:srgbClr>
                  </a:outerShdw>
                </a:effectLst>
              </a:rPr>
              <a:t>4</a:t>
            </a:r>
            <a:endParaRPr lang="en-IN"/>
          </a:p>
        </p:txBody>
      </p:sp>
      <p:grpSp>
        <p:nvGrpSpPr>
          <p:cNvPr id="54" name="Group 53">
            <a:extLst>
              <a:ext uri="{FF2B5EF4-FFF2-40B4-BE49-F238E27FC236}">
                <a16:creationId xmlns:a16="http://schemas.microsoft.com/office/drawing/2014/main" id="{2B68D4E8-2633-4F18-B8AC-DA6BFB71CE50}"/>
              </a:ext>
            </a:extLst>
          </p:cNvPr>
          <p:cNvGrpSpPr/>
          <p:nvPr/>
        </p:nvGrpSpPr>
        <p:grpSpPr>
          <a:xfrm>
            <a:off x="4130481" y="4908167"/>
            <a:ext cx="793655" cy="730436"/>
            <a:chOff x="5745612" y="2153570"/>
            <a:chExt cx="695782" cy="1047909"/>
          </a:xfrm>
        </p:grpSpPr>
        <p:sp>
          <p:nvSpPr>
            <p:cNvPr id="55" name="Arc 54">
              <a:extLst>
                <a:ext uri="{FF2B5EF4-FFF2-40B4-BE49-F238E27FC236}">
                  <a16:creationId xmlns:a16="http://schemas.microsoft.com/office/drawing/2014/main" id="{B132EEB6-D351-4B38-A9D8-692DAD7F87D3}"/>
                </a:ext>
              </a:extLst>
            </p:cNvPr>
            <p:cNvSpPr/>
            <p:nvPr/>
          </p:nvSpPr>
          <p:spPr>
            <a:xfrm rot="2919425">
              <a:off x="5569548" y="2329634"/>
              <a:ext cx="1047909" cy="695782"/>
            </a:xfrm>
            <a:prstGeom prst="arc">
              <a:avLst>
                <a:gd name="adj1" fmla="val 16200000"/>
                <a:gd name="adj2" fmla="val 21414665"/>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6" name="Isosceles Triangle 55">
              <a:extLst>
                <a:ext uri="{FF2B5EF4-FFF2-40B4-BE49-F238E27FC236}">
                  <a16:creationId xmlns:a16="http://schemas.microsoft.com/office/drawing/2014/main" id="{301E355A-0270-4008-8D88-4B7B00CCF158}"/>
                </a:ext>
              </a:extLst>
            </p:cNvPr>
            <p:cNvSpPr/>
            <p:nvPr/>
          </p:nvSpPr>
          <p:spPr>
            <a:xfrm rot="13374528">
              <a:off x="6290422" y="2953214"/>
              <a:ext cx="102811" cy="145983"/>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7" name="Rectangle 56">
            <a:extLst>
              <a:ext uri="{FF2B5EF4-FFF2-40B4-BE49-F238E27FC236}">
                <a16:creationId xmlns:a16="http://schemas.microsoft.com/office/drawing/2014/main" id="{083C9A39-1B81-451B-84D3-59BDBD2D9594}"/>
              </a:ext>
            </a:extLst>
          </p:cNvPr>
          <p:cNvSpPr/>
          <p:nvPr/>
        </p:nvSpPr>
        <p:spPr>
          <a:xfrm>
            <a:off x="5002189" y="5216169"/>
            <a:ext cx="527855" cy="369332"/>
          </a:xfrm>
          <a:prstGeom prst="rect">
            <a:avLst/>
          </a:prstGeom>
        </p:spPr>
        <p:txBody>
          <a:bodyPr wrap="square">
            <a:spAutoFit/>
          </a:bodyPr>
          <a:lstStyle/>
          <a:p>
            <a:r>
              <a:rPr lang="en-IN" b="1">
                <a:effectLst>
                  <a:outerShdw blurRad="38100" dist="38100" dir="2700000" algn="tl">
                    <a:srgbClr val="000000">
                      <a:alpha val="43137"/>
                    </a:srgbClr>
                  </a:outerShdw>
                </a:effectLst>
              </a:rPr>
              <a:t>4</a:t>
            </a:r>
            <a:endParaRPr lang="en-IN"/>
          </a:p>
        </p:txBody>
      </p:sp>
      <p:cxnSp>
        <p:nvCxnSpPr>
          <p:cNvPr id="58" name="Straight Arrow Connector 57">
            <a:extLst>
              <a:ext uri="{FF2B5EF4-FFF2-40B4-BE49-F238E27FC236}">
                <a16:creationId xmlns:a16="http://schemas.microsoft.com/office/drawing/2014/main" id="{D5D1F718-F323-47E0-967D-F95B02BB8002}"/>
              </a:ext>
            </a:extLst>
          </p:cNvPr>
          <p:cNvCxnSpPr/>
          <p:nvPr/>
        </p:nvCxnSpPr>
        <p:spPr>
          <a:xfrm flipV="1">
            <a:off x="8718239" y="2331331"/>
            <a:ext cx="0" cy="4429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597F7A4E-BCB3-4527-B36C-40B6EB777B90}"/>
              </a:ext>
            </a:extLst>
          </p:cNvPr>
          <p:cNvSpPr/>
          <p:nvPr/>
        </p:nvSpPr>
        <p:spPr>
          <a:xfrm>
            <a:off x="8559721" y="2833786"/>
            <a:ext cx="527855" cy="369332"/>
          </a:xfrm>
          <a:prstGeom prst="rect">
            <a:avLst/>
          </a:prstGeom>
        </p:spPr>
        <p:txBody>
          <a:bodyPr wrap="square">
            <a:spAutoFit/>
          </a:bodyPr>
          <a:lstStyle/>
          <a:p>
            <a:r>
              <a:rPr lang="en-IN" b="1">
                <a:effectLst>
                  <a:outerShdw blurRad="38100" dist="38100" dir="2700000" algn="tl">
                    <a:srgbClr val="000000">
                      <a:alpha val="43137"/>
                    </a:srgbClr>
                  </a:outerShdw>
                </a:effectLst>
              </a:rPr>
              <a:t>5</a:t>
            </a:r>
            <a:endParaRPr lang="en-IN"/>
          </a:p>
        </p:txBody>
      </p:sp>
      <p:grpSp>
        <p:nvGrpSpPr>
          <p:cNvPr id="60" name="Group 59">
            <a:extLst>
              <a:ext uri="{FF2B5EF4-FFF2-40B4-BE49-F238E27FC236}">
                <a16:creationId xmlns:a16="http://schemas.microsoft.com/office/drawing/2014/main" id="{5010B4BB-ADDF-4E32-90AF-43B5D1CF1B7F}"/>
              </a:ext>
            </a:extLst>
          </p:cNvPr>
          <p:cNvGrpSpPr/>
          <p:nvPr/>
        </p:nvGrpSpPr>
        <p:grpSpPr>
          <a:xfrm>
            <a:off x="4147378" y="5362289"/>
            <a:ext cx="793655" cy="730436"/>
            <a:chOff x="5745612" y="2153570"/>
            <a:chExt cx="695782" cy="1047909"/>
          </a:xfrm>
        </p:grpSpPr>
        <p:sp>
          <p:nvSpPr>
            <p:cNvPr id="61" name="Arc 60">
              <a:extLst>
                <a:ext uri="{FF2B5EF4-FFF2-40B4-BE49-F238E27FC236}">
                  <a16:creationId xmlns:a16="http://schemas.microsoft.com/office/drawing/2014/main" id="{368B67E4-BA11-46BC-864E-2A341342E0CA}"/>
                </a:ext>
              </a:extLst>
            </p:cNvPr>
            <p:cNvSpPr/>
            <p:nvPr/>
          </p:nvSpPr>
          <p:spPr>
            <a:xfrm rot="2919425">
              <a:off x="5569548" y="2329634"/>
              <a:ext cx="1047909" cy="695782"/>
            </a:xfrm>
            <a:prstGeom prst="arc">
              <a:avLst>
                <a:gd name="adj1" fmla="val 16200000"/>
                <a:gd name="adj2" fmla="val 21414665"/>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2" name="Isosceles Triangle 61">
              <a:extLst>
                <a:ext uri="{FF2B5EF4-FFF2-40B4-BE49-F238E27FC236}">
                  <a16:creationId xmlns:a16="http://schemas.microsoft.com/office/drawing/2014/main" id="{EE70F89D-1C24-4E2C-827E-E408D08FC177}"/>
                </a:ext>
              </a:extLst>
            </p:cNvPr>
            <p:cNvSpPr/>
            <p:nvPr/>
          </p:nvSpPr>
          <p:spPr>
            <a:xfrm rot="13374528">
              <a:off x="6290422" y="2953214"/>
              <a:ext cx="102811" cy="145983"/>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3" name="Rectangle 62">
            <a:extLst>
              <a:ext uri="{FF2B5EF4-FFF2-40B4-BE49-F238E27FC236}">
                <a16:creationId xmlns:a16="http://schemas.microsoft.com/office/drawing/2014/main" id="{80392DE2-A2BA-4184-805B-33B301D4767A}"/>
              </a:ext>
            </a:extLst>
          </p:cNvPr>
          <p:cNvSpPr/>
          <p:nvPr/>
        </p:nvSpPr>
        <p:spPr>
          <a:xfrm>
            <a:off x="5025888" y="5641979"/>
            <a:ext cx="527855" cy="369332"/>
          </a:xfrm>
          <a:prstGeom prst="rect">
            <a:avLst/>
          </a:prstGeom>
        </p:spPr>
        <p:txBody>
          <a:bodyPr wrap="square">
            <a:spAutoFit/>
          </a:bodyPr>
          <a:lstStyle/>
          <a:p>
            <a:r>
              <a:rPr lang="en-IN" b="1">
                <a:effectLst>
                  <a:outerShdw blurRad="38100" dist="38100" dir="2700000" algn="tl">
                    <a:srgbClr val="000000">
                      <a:alpha val="43137"/>
                    </a:srgbClr>
                  </a:outerShdw>
                </a:effectLst>
              </a:rPr>
              <a:t>5</a:t>
            </a:r>
            <a:endParaRPr lang="en-IN"/>
          </a:p>
        </p:txBody>
      </p:sp>
      <p:sp>
        <p:nvSpPr>
          <p:cNvPr id="64" name="Rectangle 63">
            <a:extLst>
              <a:ext uri="{FF2B5EF4-FFF2-40B4-BE49-F238E27FC236}">
                <a16:creationId xmlns:a16="http://schemas.microsoft.com/office/drawing/2014/main" id="{5F069774-B790-41BA-A83A-D988265590A2}"/>
              </a:ext>
            </a:extLst>
          </p:cNvPr>
          <p:cNvSpPr/>
          <p:nvPr/>
        </p:nvSpPr>
        <p:spPr>
          <a:xfrm>
            <a:off x="5571895" y="3566692"/>
            <a:ext cx="3976806" cy="369332"/>
          </a:xfrm>
          <a:prstGeom prst="rect">
            <a:avLst/>
          </a:prstGeom>
        </p:spPr>
        <p:txBody>
          <a:bodyPr wrap="square">
            <a:spAutoFit/>
          </a:bodyPr>
          <a:lstStyle/>
          <a:p>
            <a:r>
              <a:rPr lang="en-IN" b="1">
                <a:effectLst>
                  <a:outerShdw blurRad="38100" dist="38100" dir="2700000" algn="tl">
                    <a:srgbClr val="000000">
                      <a:alpha val="43137"/>
                    </a:srgbClr>
                  </a:outerShdw>
                </a:effectLst>
              </a:rPr>
              <a:t>Counting over means overflow of timer</a:t>
            </a:r>
            <a:endParaRPr lang="en-IN"/>
          </a:p>
        </p:txBody>
      </p:sp>
      <p:grpSp>
        <p:nvGrpSpPr>
          <p:cNvPr id="65" name="Group 64">
            <a:extLst>
              <a:ext uri="{FF2B5EF4-FFF2-40B4-BE49-F238E27FC236}">
                <a16:creationId xmlns:a16="http://schemas.microsoft.com/office/drawing/2014/main" id="{1F6615B1-9924-43C0-AF3F-FC0B9D3D566A}"/>
              </a:ext>
            </a:extLst>
          </p:cNvPr>
          <p:cNvGrpSpPr/>
          <p:nvPr/>
        </p:nvGrpSpPr>
        <p:grpSpPr>
          <a:xfrm>
            <a:off x="3019771" y="3109207"/>
            <a:ext cx="1358403" cy="3115572"/>
            <a:chOff x="4864446" y="3984342"/>
            <a:chExt cx="1358403" cy="2786571"/>
          </a:xfrm>
        </p:grpSpPr>
        <p:grpSp>
          <p:nvGrpSpPr>
            <p:cNvPr id="66" name="Group 65">
              <a:extLst>
                <a:ext uri="{FF2B5EF4-FFF2-40B4-BE49-F238E27FC236}">
                  <a16:creationId xmlns:a16="http://schemas.microsoft.com/office/drawing/2014/main" id="{73C7471D-5CC4-4C2A-A698-72628E88B26B}"/>
                </a:ext>
              </a:extLst>
            </p:cNvPr>
            <p:cNvGrpSpPr/>
            <p:nvPr/>
          </p:nvGrpSpPr>
          <p:grpSpPr>
            <a:xfrm>
              <a:off x="4864446" y="4119229"/>
              <a:ext cx="1358403" cy="2651684"/>
              <a:chOff x="4864446" y="4119229"/>
              <a:chExt cx="1358403" cy="2651684"/>
            </a:xfrm>
          </p:grpSpPr>
          <p:sp>
            <p:nvSpPr>
              <p:cNvPr id="68" name="Arc 67">
                <a:extLst>
                  <a:ext uri="{FF2B5EF4-FFF2-40B4-BE49-F238E27FC236}">
                    <a16:creationId xmlns:a16="http://schemas.microsoft.com/office/drawing/2014/main" id="{72A097FC-996B-4632-AE9A-FD2360784168}"/>
                  </a:ext>
                </a:extLst>
              </p:cNvPr>
              <p:cNvSpPr/>
              <p:nvPr/>
            </p:nvSpPr>
            <p:spPr>
              <a:xfrm rot="10184424">
                <a:off x="4864446" y="4119229"/>
                <a:ext cx="945700" cy="2412270"/>
              </a:xfrm>
              <a:prstGeom prst="arc">
                <a:avLst>
                  <a:gd name="adj1" fmla="val 16200000"/>
                  <a:gd name="adj2" fmla="val 21414665"/>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9" name="Arc 68">
                <a:extLst>
                  <a:ext uri="{FF2B5EF4-FFF2-40B4-BE49-F238E27FC236}">
                    <a16:creationId xmlns:a16="http://schemas.microsoft.com/office/drawing/2014/main" id="{83496C4F-EE96-4AB6-9BA6-487A0468BA08}"/>
                  </a:ext>
                </a:extLst>
              </p:cNvPr>
              <p:cNvSpPr/>
              <p:nvPr/>
            </p:nvSpPr>
            <p:spPr>
              <a:xfrm rot="16200000">
                <a:off x="4229352" y="4777417"/>
                <a:ext cx="2645533" cy="1341460"/>
              </a:xfrm>
              <a:prstGeom prst="arc">
                <a:avLst>
                  <a:gd name="adj1" fmla="val 16200000"/>
                  <a:gd name="adj2" fmla="val 21414665"/>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67" name="Isosceles Triangle 66">
              <a:extLst>
                <a:ext uri="{FF2B5EF4-FFF2-40B4-BE49-F238E27FC236}">
                  <a16:creationId xmlns:a16="http://schemas.microsoft.com/office/drawing/2014/main" id="{D41D98F6-CCDA-49CB-8D93-3ECFCABB35E7}"/>
                </a:ext>
              </a:extLst>
            </p:cNvPr>
            <p:cNvSpPr/>
            <p:nvPr/>
          </p:nvSpPr>
          <p:spPr>
            <a:xfrm rot="4059650">
              <a:off x="5353552" y="4011669"/>
              <a:ext cx="269123" cy="21447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0" name="Rectangle 69">
            <a:extLst>
              <a:ext uri="{FF2B5EF4-FFF2-40B4-BE49-F238E27FC236}">
                <a16:creationId xmlns:a16="http://schemas.microsoft.com/office/drawing/2014/main" id="{49086C07-8FD5-44D5-BA4D-C5CF5F5AD17C}"/>
              </a:ext>
            </a:extLst>
          </p:cNvPr>
          <p:cNvSpPr/>
          <p:nvPr/>
        </p:nvSpPr>
        <p:spPr>
          <a:xfrm>
            <a:off x="3976838" y="5845767"/>
            <a:ext cx="652743" cy="369332"/>
          </a:xfrm>
          <a:prstGeom prst="rect">
            <a:avLst/>
          </a:prstGeom>
        </p:spPr>
        <p:txBody>
          <a:bodyPr wrap="none">
            <a:spAutoFit/>
          </a:bodyPr>
          <a:lstStyle/>
          <a:p>
            <a:r>
              <a:rPr lang="en-IN" b="1">
                <a:solidFill>
                  <a:srgbClr val="FF0000"/>
                </a:solidFill>
                <a:effectLst>
                  <a:outerShdw blurRad="38100" dist="38100" dir="2700000" algn="tl">
                    <a:srgbClr val="000000">
                      <a:alpha val="43137"/>
                    </a:srgbClr>
                  </a:outerShdw>
                </a:effectLst>
              </a:rPr>
              <a:t>0000</a:t>
            </a:r>
            <a:endParaRPr lang="en-IN"/>
          </a:p>
        </p:txBody>
      </p:sp>
      <p:sp>
        <p:nvSpPr>
          <p:cNvPr id="71" name="Rectangle 70">
            <a:extLst>
              <a:ext uri="{FF2B5EF4-FFF2-40B4-BE49-F238E27FC236}">
                <a16:creationId xmlns:a16="http://schemas.microsoft.com/office/drawing/2014/main" id="{59B14592-1EB9-423B-B849-8EBBC1486566}"/>
              </a:ext>
            </a:extLst>
          </p:cNvPr>
          <p:cNvSpPr/>
          <p:nvPr/>
        </p:nvSpPr>
        <p:spPr>
          <a:xfrm>
            <a:off x="5096240" y="380058"/>
            <a:ext cx="3793016" cy="523220"/>
          </a:xfrm>
          <a:prstGeom prst="rect">
            <a:avLst/>
          </a:prstGeom>
        </p:spPr>
        <p:txBody>
          <a:bodyPr wrap="square">
            <a:spAutoFit/>
          </a:bodyPr>
          <a:lstStyle/>
          <a:p>
            <a:r>
              <a:rPr lang="en-IN" sz="2800" b="1">
                <a:effectLst>
                  <a:outerShdw blurRad="38100" dist="38100" dir="2700000" algn="tl">
                    <a:srgbClr val="000000">
                      <a:alpha val="43137"/>
                    </a:srgbClr>
                  </a:outerShdw>
                </a:effectLst>
              </a:rPr>
              <a:t>If down counter :</a:t>
            </a:r>
            <a:endParaRPr lang="en-IN" sz="2800"/>
          </a:p>
        </p:txBody>
      </p:sp>
      <p:sp>
        <p:nvSpPr>
          <p:cNvPr id="72" name="Rectangle 71">
            <a:extLst>
              <a:ext uri="{FF2B5EF4-FFF2-40B4-BE49-F238E27FC236}">
                <a16:creationId xmlns:a16="http://schemas.microsoft.com/office/drawing/2014/main" id="{A306E022-39D1-4AC7-842B-A8A8B8726253}"/>
              </a:ext>
            </a:extLst>
          </p:cNvPr>
          <p:cNvSpPr/>
          <p:nvPr/>
        </p:nvSpPr>
        <p:spPr>
          <a:xfrm>
            <a:off x="7379911" y="5224285"/>
            <a:ext cx="3976806" cy="369332"/>
          </a:xfrm>
          <a:prstGeom prst="rect">
            <a:avLst/>
          </a:prstGeom>
        </p:spPr>
        <p:txBody>
          <a:bodyPr wrap="square">
            <a:spAutoFit/>
          </a:bodyPr>
          <a:lstStyle/>
          <a:p>
            <a:r>
              <a:rPr lang="en-IN" b="1">
                <a:effectLst>
                  <a:outerShdw blurRad="38100" dist="38100" dir="2700000" algn="tl">
                    <a:srgbClr val="000000">
                      <a:alpha val="43137"/>
                    </a:srgbClr>
                  </a:outerShdw>
                </a:effectLst>
              </a:rPr>
              <a:t>We required exact 5 clock pulses</a:t>
            </a:r>
            <a:endParaRPr lang="en-IN"/>
          </a:p>
        </p:txBody>
      </p:sp>
    </p:spTree>
    <p:extLst>
      <p:ext uri="{BB962C8B-B14F-4D97-AF65-F5344CB8AC3E}">
        <p14:creationId xmlns:p14="http://schemas.microsoft.com/office/powerpoint/2010/main" val="227357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fade">
                                      <p:cBhvr>
                                        <p:cTn id="26" dur="500"/>
                                        <p:tgtEl>
                                          <p:spTgt spid="4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1000"/>
                                        <p:tgtEl>
                                          <p:spTgt spid="29"/>
                                        </p:tgtEl>
                                      </p:cBhvr>
                                    </p:animEffect>
                                    <p:anim calcmode="lin" valueType="num">
                                      <p:cBhvr>
                                        <p:cTn id="35" dur="1000" fill="hold"/>
                                        <p:tgtEl>
                                          <p:spTgt spid="29"/>
                                        </p:tgtEl>
                                        <p:attrNameLst>
                                          <p:attrName>ppt_x</p:attrName>
                                        </p:attrNameLst>
                                      </p:cBhvr>
                                      <p:tavLst>
                                        <p:tav tm="0">
                                          <p:val>
                                            <p:strVal val="#ppt_x"/>
                                          </p:val>
                                        </p:tav>
                                        <p:tav tm="100000">
                                          <p:val>
                                            <p:strVal val="#ppt_x"/>
                                          </p:val>
                                        </p:tav>
                                      </p:tavLst>
                                    </p:anim>
                                    <p:anim calcmode="lin" valueType="num">
                                      <p:cBhvr>
                                        <p:cTn id="3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randombar(horizontal)">
                                      <p:cBhvr>
                                        <p:cTn id="41" dur="500"/>
                                        <p:tgtEl>
                                          <p:spTgt spid="30"/>
                                        </p:tgtEl>
                                      </p:cBhvr>
                                    </p:animEffect>
                                  </p:childTnLst>
                                </p:cTn>
                              </p:par>
                            </p:childTnLst>
                          </p:cTn>
                        </p:par>
                      </p:childTnLst>
                    </p:cTn>
                  </p:par>
                  <p:par>
                    <p:cTn id="42" fill="hold">
                      <p:stCondLst>
                        <p:cond delay="indefinite"/>
                      </p:stCondLst>
                      <p:childTnLst>
                        <p:par>
                          <p:cTn id="43" fill="hold">
                            <p:stCondLst>
                              <p:cond delay="0"/>
                            </p:stCondLst>
                            <p:childTnLst>
                              <p:par>
                                <p:cTn id="44" presetID="21" presetClass="entr" presetSubtype="1" fill="hold" nodeType="click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wheel(1)">
                                      <p:cBhvr>
                                        <p:cTn id="46" dur="2000"/>
                                        <p:tgtEl>
                                          <p:spTgt spid="33"/>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randombar(horizontal)">
                                      <p:cBhvr>
                                        <p:cTn id="51" dur="500"/>
                                        <p:tgtEl>
                                          <p:spTgt spid="36"/>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fade">
                                      <p:cBhvr>
                                        <p:cTn id="56" dur="1000"/>
                                        <p:tgtEl>
                                          <p:spTgt spid="37"/>
                                        </p:tgtEl>
                                      </p:cBhvr>
                                    </p:animEffect>
                                    <p:anim calcmode="lin" valueType="num">
                                      <p:cBhvr>
                                        <p:cTn id="57" dur="1000" fill="hold"/>
                                        <p:tgtEl>
                                          <p:spTgt spid="37"/>
                                        </p:tgtEl>
                                        <p:attrNameLst>
                                          <p:attrName>ppt_x</p:attrName>
                                        </p:attrNameLst>
                                      </p:cBhvr>
                                      <p:tavLst>
                                        <p:tav tm="0">
                                          <p:val>
                                            <p:strVal val="#ppt_x"/>
                                          </p:val>
                                        </p:tav>
                                        <p:tav tm="100000">
                                          <p:val>
                                            <p:strVal val="#ppt_x"/>
                                          </p:val>
                                        </p:tav>
                                      </p:tavLst>
                                    </p:anim>
                                    <p:anim calcmode="lin" valueType="num">
                                      <p:cBhvr>
                                        <p:cTn id="58"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grpId="0" nodeType="click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randombar(horizontal)">
                                      <p:cBhvr>
                                        <p:cTn id="63" dur="500"/>
                                        <p:tgtEl>
                                          <p:spTgt spid="38"/>
                                        </p:tgtEl>
                                      </p:cBhvr>
                                    </p:animEffect>
                                  </p:childTnLst>
                                </p:cTn>
                              </p:par>
                            </p:childTnLst>
                          </p:cTn>
                        </p:par>
                      </p:childTnLst>
                    </p:cTn>
                  </p:par>
                  <p:par>
                    <p:cTn id="64" fill="hold">
                      <p:stCondLst>
                        <p:cond delay="indefinite"/>
                      </p:stCondLst>
                      <p:childTnLst>
                        <p:par>
                          <p:cTn id="65" fill="hold">
                            <p:stCondLst>
                              <p:cond delay="0"/>
                            </p:stCondLst>
                            <p:childTnLst>
                              <p:par>
                                <p:cTn id="66" presetID="21" presetClass="entr" presetSubtype="1" fill="hold" nodeType="click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wheel(1)">
                                      <p:cBhvr>
                                        <p:cTn id="68" dur="2000"/>
                                        <p:tgtEl>
                                          <p:spTgt spid="40"/>
                                        </p:tgtEl>
                                      </p:cBhvr>
                                    </p:animEffect>
                                  </p:childTnLst>
                                </p:cTn>
                              </p:par>
                            </p:childTnLst>
                          </p:cTn>
                        </p:par>
                      </p:childTnLst>
                    </p:cTn>
                  </p:par>
                  <p:par>
                    <p:cTn id="69" fill="hold">
                      <p:stCondLst>
                        <p:cond delay="indefinite"/>
                      </p:stCondLst>
                      <p:childTnLst>
                        <p:par>
                          <p:cTn id="70" fill="hold">
                            <p:stCondLst>
                              <p:cond delay="0"/>
                            </p:stCondLst>
                            <p:childTnLst>
                              <p:par>
                                <p:cTn id="71" presetID="14" presetClass="entr" presetSubtype="10" fill="hold" grpId="0" nodeType="clickEffect">
                                  <p:stCondLst>
                                    <p:cond delay="0"/>
                                  </p:stCondLst>
                                  <p:childTnLst>
                                    <p:set>
                                      <p:cBhvr>
                                        <p:cTn id="72" dur="1" fill="hold">
                                          <p:stCondLst>
                                            <p:cond delay="0"/>
                                          </p:stCondLst>
                                        </p:cTn>
                                        <p:tgtEl>
                                          <p:spTgt spid="43"/>
                                        </p:tgtEl>
                                        <p:attrNameLst>
                                          <p:attrName>style.visibility</p:attrName>
                                        </p:attrNameLst>
                                      </p:cBhvr>
                                      <p:to>
                                        <p:strVal val="visible"/>
                                      </p:to>
                                    </p:set>
                                    <p:animEffect transition="in" filter="randombar(horizontal)">
                                      <p:cBhvr>
                                        <p:cTn id="73" dur="500"/>
                                        <p:tgtEl>
                                          <p:spTgt spid="43"/>
                                        </p:tgtEl>
                                      </p:cBhvr>
                                    </p:animEffect>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nodeType="clickEffect">
                                  <p:stCondLst>
                                    <p:cond delay="0"/>
                                  </p:stCondLst>
                                  <p:childTnLst>
                                    <p:set>
                                      <p:cBhvr>
                                        <p:cTn id="77" dur="1" fill="hold">
                                          <p:stCondLst>
                                            <p:cond delay="0"/>
                                          </p:stCondLst>
                                        </p:cTn>
                                        <p:tgtEl>
                                          <p:spTgt spid="44"/>
                                        </p:tgtEl>
                                        <p:attrNameLst>
                                          <p:attrName>style.visibility</p:attrName>
                                        </p:attrNameLst>
                                      </p:cBhvr>
                                      <p:to>
                                        <p:strVal val="visible"/>
                                      </p:to>
                                    </p:set>
                                    <p:animEffect transition="in" filter="fade">
                                      <p:cBhvr>
                                        <p:cTn id="78" dur="1000"/>
                                        <p:tgtEl>
                                          <p:spTgt spid="44"/>
                                        </p:tgtEl>
                                      </p:cBhvr>
                                    </p:animEffect>
                                    <p:anim calcmode="lin" valueType="num">
                                      <p:cBhvr>
                                        <p:cTn id="79" dur="1000" fill="hold"/>
                                        <p:tgtEl>
                                          <p:spTgt spid="44"/>
                                        </p:tgtEl>
                                        <p:attrNameLst>
                                          <p:attrName>ppt_x</p:attrName>
                                        </p:attrNameLst>
                                      </p:cBhvr>
                                      <p:tavLst>
                                        <p:tav tm="0">
                                          <p:val>
                                            <p:strVal val="#ppt_x"/>
                                          </p:val>
                                        </p:tav>
                                        <p:tav tm="100000">
                                          <p:val>
                                            <p:strVal val="#ppt_x"/>
                                          </p:val>
                                        </p:tav>
                                      </p:tavLst>
                                    </p:anim>
                                    <p:anim calcmode="lin" valueType="num">
                                      <p:cBhvr>
                                        <p:cTn id="80"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4" presetClass="entr" presetSubtype="10" fill="hold" grpId="0" nodeType="clickEffect">
                                  <p:stCondLst>
                                    <p:cond delay="0"/>
                                  </p:stCondLst>
                                  <p:childTnLst>
                                    <p:set>
                                      <p:cBhvr>
                                        <p:cTn id="84" dur="1" fill="hold">
                                          <p:stCondLst>
                                            <p:cond delay="0"/>
                                          </p:stCondLst>
                                        </p:cTn>
                                        <p:tgtEl>
                                          <p:spTgt spid="45"/>
                                        </p:tgtEl>
                                        <p:attrNameLst>
                                          <p:attrName>style.visibility</p:attrName>
                                        </p:attrNameLst>
                                      </p:cBhvr>
                                      <p:to>
                                        <p:strVal val="visible"/>
                                      </p:to>
                                    </p:set>
                                    <p:animEffect transition="in" filter="randombar(horizontal)">
                                      <p:cBhvr>
                                        <p:cTn id="85" dur="500"/>
                                        <p:tgtEl>
                                          <p:spTgt spid="45"/>
                                        </p:tgtEl>
                                      </p:cBhvr>
                                    </p:animEffect>
                                  </p:childTnLst>
                                </p:cTn>
                              </p:par>
                            </p:childTnLst>
                          </p:cTn>
                        </p:par>
                      </p:childTnLst>
                    </p:cTn>
                  </p:par>
                  <p:par>
                    <p:cTn id="86" fill="hold">
                      <p:stCondLst>
                        <p:cond delay="indefinite"/>
                      </p:stCondLst>
                      <p:childTnLst>
                        <p:par>
                          <p:cTn id="87" fill="hold">
                            <p:stCondLst>
                              <p:cond delay="0"/>
                            </p:stCondLst>
                            <p:childTnLst>
                              <p:par>
                                <p:cTn id="88" presetID="21" presetClass="entr" presetSubtype="1" fill="hold" nodeType="clickEffect">
                                  <p:stCondLst>
                                    <p:cond delay="0"/>
                                  </p:stCondLst>
                                  <p:childTnLst>
                                    <p:set>
                                      <p:cBhvr>
                                        <p:cTn id="89" dur="1" fill="hold">
                                          <p:stCondLst>
                                            <p:cond delay="0"/>
                                          </p:stCondLst>
                                        </p:cTn>
                                        <p:tgtEl>
                                          <p:spTgt spid="48"/>
                                        </p:tgtEl>
                                        <p:attrNameLst>
                                          <p:attrName>style.visibility</p:attrName>
                                        </p:attrNameLst>
                                      </p:cBhvr>
                                      <p:to>
                                        <p:strVal val="visible"/>
                                      </p:to>
                                    </p:set>
                                    <p:animEffect transition="in" filter="wheel(1)">
                                      <p:cBhvr>
                                        <p:cTn id="90" dur="2000"/>
                                        <p:tgtEl>
                                          <p:spTgt spid="48"/>
                                        </p:tgtEl>
                                      </p:cBhvr>
                                    </p:animEffect>
                                  </p:childTnLst>
                                </p:cTn>
                              </p:par>
                            </p:childTnLst>
                          </p:cTn>
                        </p:par>
                      </p:childTnLst>
                    </p:cTn>
                  </p:par>
                  <p:par>
                    <p:cTn id="91" fill="hold">
                      <p:stCondLst>
                        <p:cond delay="indefinite"/>
                      </p:stCondLst>
                      <p:childTnLst>
                        <p:par>
                          <p:cTn id="92" fill="hold">
                            <p:stCondLst>
                              <p:cond delay="0"/>
                            </p:stCondLst>
                            <p:childTnLst>
                              <p:par>
                                <p:cTn id="93" presetID="14" presetClass="entr" presetSubtype="10" fill="hold" grpId="0" nodeType="clickEffect">
                                  <p:stCondLst>
                                    <p:cond delay="0"/>
                                  </p:stCondLst>
                                  <p:childTnLst>
                                    <p:set>
                                      <p:cBhvr>
                                        <p:cTn id="94" dur="1" fill="hold">
                                          <p:stCondLst>
                                            <p:cond delay="0"/>
                                          </p:stCondLst>
                                        </p:cTn>
                                        <p:tgtEl>
                                          <p:spTgt spid="51"/>
                                        </p:tgtEl>
                                        <p:attrNameLst>
                                          <p:attrName>style.visibility</p:attrName>
                                        </p:attrNameLst>
                                      </p:cBhvr>
                                      <p:to>
                                        <p:strVal val="visible"/>
                                      </p:to>
                                    </p:set>
                                    <p:animEffect transition="in" filter="randombar(horizontal)">
                                      <p:cBhvr>
                                        <p:cTn id="95" dur="500"/>
                                        <p:tgtEl>
                                          <p:spTgt spid="51"/>
                                        </p:tgtEl>
                                      </p:cBhvr>
                                    </p:animEffect>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nodeType="clickEffect">
                                  <p:stCondLst>
                                    <p:cond delay="0"/>
                                  </p:stCondLst>
                                  <p:childTnLst>
                                    <p:set>
                                      <p:cBhvr>
                                        <p:cTn id="99" dur="1" fill="hold">
                                          <p:stCondLst>
                                            <p:cond delay="0"/>
                                          </p:stCondLst>
                                        </p:cTn>
                                        <p:tgtEl>
                                          <p:spTgt spid="52"/>
                                        </p:tgtEl>
                                        <p:attrNameLst>
                                          <p:attrName>style.visibility</p:attrName>
                                        </p:attrNameLst>
                                      </p:cBhvr>
                                      <p:to>
                                        <p:strVal val="visible"/>
                                      </p:to>
                                    </p:set>
                                    <p:animEffect transition="in" filter="fade">
                                      <p:cBhvr>
                                        <p:cTn id="100" dur="1000"/>
                                        <p:tgtEl>
                                          <p:spTgt spid="52"/>
                                        </p:tgtEl>
                                      </p:cBhvr>
                                    </p:animEffect>
                                    <p:anim calcmode="lin" valueType="num">
                                      <p:cBhvr>
                                        <p:cTn id="101" dur="1000" fill="hold"/>
                                        <p:tgtEl>
                                          <p:spTgt spid="52"/>
                                        </p:tgtEl>
                                        <p:attrNameLst>
                                          <p:attrName>ppt_x</p:attrName>
                                        </p:attrNameLst>
                                      </p:cBhvr>
                                      <p:tavLst>
                                        <p:tav tm="0">
                                          <p:val>
                                            <p:strVal val="#ppt_x"/>
                                          </p:val>
                                        </p:tav>
                                        <p:tav tm="100000">
                                          <p:val>
                                            <p:strVal val="#ppt_x"/>
                                          </p:val>
                                        </p:tav>
                                      </p:tavLst>
                                    </p:anim>
                                    <p:anim calcmode="lin" valueType="num">
                                      <p:cBhvr>
                                        <p:cTn id="102"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14" presetClass="entr" presetSubtype="10" fill="hold" grpId="0" nodeType="clickEffect">
                                  <p:stCondLst>
                                    <p:cond delay="0"/>
                                  </p:stCondLst>
                                  <p:childTnLst>
                                    <p:set>
                                      <p:cBhvr>
                                        <p:cTn id="106" dur="1" fill="hold">
                                          <p:stCondLst>
                                            <p:cond delay="0"/>
                                          </p:stCondLst>
                                        </p:cTn>
                                        <p:tgtEl>
                                          <p:spTgt spid="53"/>
                                        </p:tgtEl>
                                        <p:attrNameLst>
                                          <p:attrName>style.visibility</p:attrName>
                                        </p:attrNameLst>
                                      </p:cBhvr>
                                      <p:to>
                                        <p:strVal val="visible"/>
                                      </p:to>
                                    </p:set>
                                    <p:animEffect transition="in" filter="randombar(horizontal)">
                                      <p:cBhvr>
                                        <p:cTn id="107" dur="500"/>
                                        <p:tgtEl>
                                          <p:spTgt spid="53"/>
                                        </p:tgtEl>
                                      </p:cBhvr>
                                    </p:animEffect>
                                  </p:childTnLst>
                                </p:cTn>
                              </p:par>
                            </p:childTnLst>
                          </p:cTn>
                        </p:par>
                      </p:childTnLst>
                    </p:cTn>
                  </p:par>
                  <p:par>
                    <p:cTn id="108" fill="hold">
                      <p:stCondLst>
                        <p:cond delay="indefinite"/>
                      </p:stCondLst>
                      <p:childTnLst>
                        <p:par>
                          <p:cTn id="109" fill="hold">
                            <p:stCondLst>
                              <p:cond delay="0"/>
                            </p:stCondLst>
                            <p:childTnLst>
                              <p:par>
                                <p:cTn id="110" presetID="21" presetClass="entr" presetSubtype="1" fill="hold" nodeType="clickEffect">
                                  <p:stCondLst>
                                    <p:cond delay="0"/>
                                  </p:stCondLst>
                                  <p:childTnLst>
                                    <p:set>
                                      <p:cBhvr>
                                        <p:cTn id="111" dur="1" fill="hold">
                                          <p:stCondLst>
                                            <p:cond delay="0"/>
                                          </p:stCondLst>
                                        </p:cTn>
                                        <p:tgtEl>
                                          <p:spTgt spid="54"/>
                                        </p:tgtEl>
                                        <p:attrNameLst>
                                          <p:attrName>style.visibility</p:attrName>
                                        </p:attrNameLst>
                                      </p:cBhvr>
                                      <p:to>
                                        <p:strVal val="visible"/>
                                      </p:to>
                                    </p:set>
                                    <p:animEffect transition="in" filter="wheel(1)">
                                      <p:cBhvr>
                                        <p:cTn id="112" dur="2000"/>
                                        <p:tgtEl>
                                          <p:spTgt spid="54"/>
                                        </p:tgtEl>
                                      </p:cBhvr>
                                    </p:animEffect>
                                  </p:childTnLst>
                                </p:cTn>
                              </p:par>
                            </p:childTnLst>
                          </p:cTn>
                        </p:par>
                      </p:childTnLst>
                    </p:cTn>
                  </p:par>
                  <p:par>
                    <p:cTn id="113" fill="hold">
                      <p:stCondLst>
                        <p:cond delay="indefinite"/>
                      </p:stCondLst>
                      <p:childTnLst>
                        <p:par>
                          <p:cTn id="114" fill="hold">
                            <p:stCondLst>
                              <p:cond delay="0"/>
                            </p:stCondLst>
                            <p:childTnLst>
                              <p:par>
                                <p:cTn id="115" presetID="14" presetClass="entr" presetSubtype="10" fill="hold" grpId="0" nodeType="clickEffect">
                                  <p:stCondLst>
                                    <p:cond delay="0"/>
                                  </p:stCondLst>
                                  <p:childTnLst>
                                    <p:set>
                                      <p:cBhvr>
                                        <p:cTn id="116" dur="1" fill="hold">
                                          <p:stCondLst>
                                            <p:cond delay="0"/>
                                          </p:stCondLst>
                                        </p:cTn>
                                        <p:tgtEl>
                                          <p:spTgt spid="57"/>
                                        </p:tgtEl>
                                        <p:attrNameLst>
                                          <p:attrName>style.visibility</p:attrName>
                                        </p:attrNameLst>
                                      </p:cBhvr>
                                      <p:to>
                                        <p:strVal val="visible"/>
                                      </p:to>
                                    </p:set>
                                    <p:animEffect transition="in" filter="randombar(horizontal)">
                                      <p:cBhvr>
                                        <p:cTn id="117" dur="500"/>
                                        <p:tgtEl>
                                          <p:spTgt spid="57"/>
                                        </p:tgtEl>
                                      </p:cBhvr>
                                    </p:animEffect>
                                  </p:childTnLst>
                                </p:cTn>
                              </p:par>
                            </p:childTnLst>
                          </p:cTn>
                        </p:par>
                      </p:childTnLst>
                    </p:cTn>
                  </p:par>
                  <p:par>
                    <p:cTn id="118" fill="hold">
                      <p:stCondLst>
                        <p:cond delay="indefinite"/>
                      </p:stCondLst>
                      <p:childTnLst>
                        <p:par>
                          <p:cTn id="119" fill="hold">
                            <p:stCondLst>
                              <p:cond delay="0"/>
                            </p:stCondLst>
                            <p:childTnLst>
                              <p:par>
                                <p:cTn id="120" presetID="42" presetClass="entr" presetSubtype="0" fill="hold" nodeType="clickEffect">
                                  <p:stCondLst>
                                    <p:cond delay="0"/>
                                  </p:stCondLst>
                                  <p:childTnLst>
                                    <p:set>
                                      <p:cBhvr>
                                        <p:cTn id="121" dur="1" fill="hold">
                                          <p:stCondLst>
                                            <p:cond delay="0"/>
                                          </p:stCondLst>
                                        </p:cTn>
                                        <p:tgtEl>
                                          <p:spTgt spid="58"/>
                                        </p:tgtEl>
                                        <p:attrNameLst>
                                          <p:attrName>style.visibility</p:attrName>
                                        </p:attrNameLst>
                                      </p:cBhvr>
                                      <p:to>
                                        <p:strVal val="visible"/>
                                      </p:to>
                                    </p:set>
                                    <p:animEffect transition="in" filter="fade">
                                      <p:cBhvr>
                                        <p:cTn id="122" dur="1000"/>
                                        <p:tgtEl>
                                          <p:spTgt spid="58"/>
                                        </p:tgtEl>
                                      </p:cBhvr>
                                    </p:animEffect>
                                    <p:anim calcmode="lin" valueType="num">
                                      <p:cBhvr>
                                        <p:cTn id="123" dur="1000" fill="hold"/>
                                        <p:tgtEl>
                                          <p:spTgt spid="58"/>
                                        </p:tgtEl>
                                        <p:attrNameLst>
                                          <p:attrName>ppt_x</p:attrName>
                                        </p:attrNameLst>
                                      </p:cBhvr>
                                      <p:tavLst>
                                        <p:tav tm="0">
                                          <p:val>
                                            <p:strVal val="#ppt_x"/>
                                          </p:val>
                                        </p:tav>
                                        <p:tav tm="100000">
                                          <p:val>
                                            <p:strVal val="#ppt_x"/>
                                          </p:val>
                                        </p:tav>
                                      </p:tavLst>
                                    </p:anim>
                                    <p:anim calcmode="lin" valueType="num">
                                      <p:cBhvr>
                                        <p:cTn id="124"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14" presetClass="entr" presetSubtype="10" fill="hold" grpId="0" nodeType="clickEffect">
                                  <p:stCondLst>
                                    <p:cond delay="0"/>
                                  </p:stCondLst>
                                  <p:childTnLst>
                                    <p:set>
                                      <p:cBhvr>
                                        <p:cTn id="128" dur="1" fill="hold">
                                          <p:stCondLst>
                                            <p:cond delay="0"/>
                                          </p:stCondLst>
                                        </p:cTn>
                                        <p:tgtEl>
                                          <p:spTgt spid="59"/>
                                        </p:tgtEl>
                                        <p:attrNameLst>
                                          <p:attrName>style.visibility</p:attrName>
                                        </p:attrNameLst>
                                      </p:cBhvr>
                                      <p:to>
                                        <p:strVal val="visible"/>
                                      </p:to>
                                    </p:set>
                                    <p:animEffect transition="in" filter="randombar(horizontal)">
                                      <p:cBhvr>
                                        <p:cTn id="129" dur="500"/>
                                        <p:tgtEl>
                                          <p:spTgt spid="59"/>
                                        </p:tgtEl>
                                      </p:cBhvr>
                                    </p:animEffect>
                                  </p:childTnLst>
                                </p:cTn>
                              </p:par>
                            </p:childTnLst>
                          </p:cTn>
                        </p:par>
                      </p:childTnLst>
                    </p:cTn>
                  </p:par>
                  <p:par>
                    <p:cTn id="130" fill="hold">
                      <p:stCondLst>
                        <p:cond delay="indefinite"/>
                      </p:stCondLst>
                      <p:childTnLst>
                        <p:par>
                          <p:cTn id="131" fill="hold">
                            <p:stCondLst>
                              <p:cond delay="0"/>
                            </p:stCondLst>
                            <p:childTnLst>
                              <p:par>
                                <p:cTn id="132" presetID="21" presetClass="entr" presetSubtype="1" fill="hold" nodeType="clickEffect">
                                  <p:stCondLst>
                                    <p:cond delay="0"/>
                                  </p:stCondLst>
                                  <p:childTnLst>
                                    <p:set>
                                      <p:cBhvr>
                                        <p:cTn id="133" dur="1" fill="hold">
                                          <p:stCondLst>
                                            <p:cond delay="0"/>
                                          </p:stCondLst>
                                        </p:cTn>
                                        <p:tgtEl>
                                          <p:spTgt spid="60"/>
                                        </p:tgtEl>
                                        <p:attrNameLst>
                                          <p:attrName>style.visibility</p:attrName>
                                        </p:attrNameLst>
                                      </p:cBhvr>
                                      <p:to>
                                        <p:strVal val="visible"/>
                                      </p:to>
                                    </p:set>
                                    <p:animEffect transition="in" filter="wheel(1)">
                                      <p:cBhvr>
                                        <p:cTn id="134" dur="2000"/>
                                        <p:tgtEl>
                                          <p:spTgt spid="60"/>
                                        </p:tgtEl>
                                      </p:cBhvr>
                                    </p:animEffect>
                                  </p:childTnLst>
                                </p:cTn>
                              </p:par>
                            </p:childTnLst>
                          </p:cTn>
                        </p:par>
                      </p:childTnLst>
                    </p:cTn>
                  </p:par>
                  <p:par>
                    <p:cTn id="135" fill="hold">
                      <p:stCondLst>
                        <p:cond delay="indefinite"/>
                      </p:stCondLst>
                      <p:childTnLst>
                        <p:par>
                          <p:cTn id="136" fill="hold">
                            <p:stCondLst>
                              <p:cond delay="0"/>
                            </p:stCondLst>
                            <p:childTnLst>
                              <p:par>
                                <p:cTn id="137" presetID="14" presetClass="entr" presetSubtype="10" fill="hold" grpId="0" nodeType="clickEffect">
                                  <p:stCondLst>
                                    <p:cond delay="0"/>
                                  </p:stCondLst>
                                  <p:childTnLst>
                                    <p:set>
                                      <p:cBhvr>
                                        <p:cTn id="138" dur="1" fill="hold">
                                          <p:stCondLst>
                                            <p:cond delay="0"/>
                                          </p:stCondLst>
                                        </p:cTn>
                                        <p:tgtEl>
                                          <p:spTgt spid="63"/>
                                        </p:tgtEl>
                                        <p:attrNameLst>
                                          <p:attrName>style.visibility</p:attrName>
                                        </p:attrNameLst>
                                      </p:cBhvr>
                                      <p:to>
                                        <p:strVal val="visible"/>
                                      </p:to>
                                    </p:set>
                                    <p:animEffect transition="in" filter="randombar(horizontal)">
                                      <p:cBhvr>
                                        <p:cTn id="139" dur="500"/>
                                        <p:tgtEl>
                                          <p:spTgt spid="63"/>
                                        </p:tgtEl>
                                      </p:cBhvr>
                                    </p:animEffect>
                                  </p:childTnLst>
                                </p:cTn>
                              </p:par>
                            </p:childTnLst>
                          </p:cTn>
                        </p:par>
                      </p:childTnLst>
                    </p:cTn>
                  </p:par>
                  <p:par>
                    <p:cTn id="140" fill="hold">
                      <p:stCondLst>
                        <p:cond delay="indefinite"/>
                      </p:stCondLst>
                      <p:childTnLst>
                        <p:par>
                          <p:cTn id="141" fill="hold">
                            <p:stCondLst>
                              <p:cond delay="0"/>
                            </p:stCondLst>
                            <p:childTnLst>
                              <p:par>
                                <p:cTn id="142" presetID="42" presetClass="entr" presetSubtype="0" fill="hold" grpId="0" nodeType="clickEffect">
                                  <p:stCondLst>
                                    <p:cond delay="0"/>
                                  </p:stCondLst>
                                  <p:childTnLst>
                                    <p:set>
                                      <p:cBhvr>
                                        <p:cTn id="143" dur="1" fill="hold">
                                          <p:stCondLst>
                                            <p:cond delay="0"/>
                                          </p:stCondLst>
                                        </p:cTn>
                                        <p:tgtEl>
                                          <p:spTgt spid="64"/>
                                        </p:tgtEl>
                                        <p:attrNameLst>
                                          <p:attrName>style.visibility</p:attrName>
                                        </p:attrNameLst>
                                      </p:cBhvr>
                                      <p:to>
                                        <p:strVal val="visible"/>
                                      </p:to>
                                    </p:set>
                                    <p:animEffect transition="in" filter="fade">
                                      <p:cBhvr>
                                        <p:cTn id="144" dur="1000"/>
                                        <p:tgtEl>
                                          <p:spTgt spid="64"/>
                                        </p:tgtEl>
                                      </p:cBhvr>
                                    </p:animEffect>
                                    <p:anim calcmode="lin" valueType="num">
                                      <p:cBhvr>
                                        <p:cTn id="145" dur="1000" fill="hold"/>
                                        <p:tgtEl>
                                          <p:spTgt spid="64"/>
                                        </p:tgtEl>
                                        <p:attrNameLst>
                                          <p:attrName>ppt_x</p:attrName>
                                        </p:attrNameLst>
                                      </p:cBhvr>
                                      <p:tavLst>
                                        <p:tav tm="0">
                                          <p:val>
                                            <p:strVal val="#ppt_x"/>
                                          </p:val>
                                        </p:tav>
                                        <p:tav tm="100000">
                                          <p:val>
                                            <p:strVal val="#ppt_x"/>
                                          </p:val>
                                        </p:tav>
                                      </p:tavLst>
                                    </p:anim>
                                    <p:anim calcmode="lin" valueType="num">
                                      <p:cBhvr>
                                        <p:cTn id="146"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1" presetClass="entr" presetSubtype="1" fill="hold" nodeType="clickEffect">
                                  <p:stCondLst>
                                    <p:cond delay="0"/>
                                  </p:stCondLst>
                                  <p:childTnLst>
                                    <p:set>
                                      <p:cBhvr>
                                        <p:cTn id="150" dur="1" fill="hold">
                                          <p:stCondLst>
                                            <p:cond delay="0"/>
                                          </p:stCondLst>
                                        </p:cTn>
                                        <p:tgtEl>
                                          <p:spTgt spid="65"/>
                                        </p:tgtEl>
                                        <p:attrNameLst>
                                          <p:attrName>style.visibility</p:attrName>
                                        </p:attrNameLst>
                                      </p:cBhvr>
                                      <p:to>
                                        <p:strVal val="visible"/>
                                      </p:to>
                                    </p:set>
                                    <p:animEffect transition="in" filter="wheel(1)">
                                      <p:cBhvr>
                                        <p:cTn id="151" dur="2000"/>
                                        <p:tgtEl>
                                          <p:spTgt spid="65"/>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70"/>
                                        </p:tgtEl>
                                        <p:attrNameLst>
                                          <p:attrName>style.visibility</p:attrName>
                                        </p:attrNameLst>
                                      </p:cBhvr>
                                      <p:to>
                                        <p:strVal val="visible"/>
                                      </p:to>
                                    </p:set>
                                    <p:animEffect transition="in" filter="fade">
                                      <p:cBhvr>
                                        <p:cTn id="154" dur="500"/>
                                        <p:tgtEl>
                                          <p:spTgt spid="70"/>
                                        </p:tgtEl>
                                      </p:cBhvr>
                                    </p:animEffect>
                                  </p:childTnLst>
                                </p:cTn>
                              </p:par>
                            </p:childTnLst>
                          </p:cTn>
                        </p:par>
                      </p:childTnLst>
                    </p:cTn>
                  </p:par>
                  <p:par>
                    <p:cTn id="155" fill="hold">
                      <p:stCondLst>
                        <p:cond delay="indefinite"/>
                      </p:stCondLst>
                      <p:childTnLst>
                        <p:par>
                          <p:cTn id="156" fill="hold">
                            <p:stCondLst>
                              <p:cond delay="0"/>
                            </p:stCondLst>
                            <p:childTnLst>
                              <p:par>
                                <p:cTn id="157" presetID="42" presetClass="entr" presetSubtype="0" fill="hold" grpId="0" nodeType="clickEffect">
                                  <p:stCondLst>
                                    <p:cond delay="0"/>
                                  </p:stCondLst>
                                  <p:childTnLst>
                                    <p:set>
                                      <p:cBhvr>
                                        <p:cTn id="158" dur="1" fill="hold">
                                          <p:stCondLst>
                                            <p:cond delay="0"/>
                                          </p:stCondLst>
                                        </p:cTn>
                                        <p:tgtEl>
                                          <p:spTgt spid="72"/>
                                        </p:tgtEl>
                                        <p:attrNameLst>
                                          <p:attrName>style.visibility</p:attrName>
                                        </p:attrNameLst>
                                      </p:cBhvr>
                                      <p:to>
                                        <p:strVal val="visible"/>
                                      </p:to>
                                    </p:set>
                                    <p:animEffect transition="in" filter="fade">
                                      <p:cBhvr>
                                        <p:cTn id="159" dur="1000"/>
                                        <p:tgtEl>
                                          <p:spTgt spid="72"/>
                                        </p:tgtEl>
                                      </p:cBhvr>
                                    </p:animEffect>
                                    <p:anim calcmode="lin" valueType="num">
                                      <p:cBhvr>
                                        <p:cTn id="160" dur="1000" fill="hold"/>
                                        <p:tgtEl>
                                          <p:spTgt spid="72"/>
                                        </p:tgtEl>
                                        <p:attrNameLst>
                                          <p:attrName>ppt_x</p:attrName>
                                        </p:attrNameLst>
                                      </p:cBhvr>
                                      <p:tavLst>
                                        <p:tav tm="0">
                                          <p:val>
                                            <p:strVal val="#ppt_x"/>
                                          </p:val>
                                        </p:tav>
                                        <p:tav tm="100000">
                                          <p:val>
                                            <p:strVal val="#ppt_x"/>
                                          </p:val>
                                        </p:tav>
                                      </p:tavLst>
                                    </p:anim>
                                    <p:anim calcmode="lin" valueType="num">
                                      <p:cBhvr>
                                        <p:cTn id="161"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p:bldP spid="32" grpId="0"/>
      <p:bldP spid="36" grpId="0"/>
      <p:bldP spid="38" grpId="0"/>
      <p:bldP spid="39" grpId="0"/>
      <p:bldP spid="43" grpId="0"/>
      <p:bldP spid="45" grpId="0"/>
      <p:bldP spid="46" grpId="0"/>
      <p:bldP spid="47" grpId="0"/>
      <p:bldP spid="51" grpId="0"/>
      <p:bldP spid="53" grpId="0"/>
      <p:bldP spid="57" grpId="0"/>
      <p:bldP spid="59" grpId="0"/>
      <p:bldP spid="63" grpId="0"/>
      <p:bldP spid="64" grpId="0"/>
      <p:bldP spid="70" grpId="0"/>
      <p:bldP spid="7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F9A0567C-59A8-4E70-AD46-4465FCA2FEFC}"/>
              </a:ext>
            </a:extLst>
          </p:cNvPr>
          <p:cNvGraphicFramePr>
            <a:graphicFrameLocks noGrp="1"/>
          </p:cNvGraphicFramePr>
          <p:nvPr>
            <p:extLst>
              <p:ext uri="{D42A27DB-BD31-4B8C-83A1-F6EECF244321}">
                <p14:modId xmlns:p14="http://schemas.microsoft.com/office/powerpoint/2010/main" val="4210715035"/>
              </p:ext>
            </p:extLst>
          </p:nvPr>
        </p:nvGraphicFramePr>
        <p:xfrm>
          <a:off x="1983172" y="2589658"/>
          <a:ext cx="879876" cy="2156700"/>
        </p:xfrm>
        <a:graphic>
          <a:graphicData uri="http://schemas.openxmlformats.org/drawingml/2006/table">
            <a:tbl>
              <a:tblPr firstRow="1" bandRow="1"/>
              <a:tblGrid>
                <a:gridCol w="879876">
                  <a:extLst>
                    <a:ext uri="{9D8B030D-6E8A-4147-A177-3AD203B41FA5}">
                      <a16:colId xmlns:a16="http://schemas.microsoft.com/office/drawing/2014/main" val="576475334"/>
                    </a:ext>
                  </a:extLst>
                </a:gridCol>
              </a:tblGrid>
              <a:tr h="431340">
                <a:tc>
                  <a:txBody>
                    <a:bodyPr/>
                    <a:lstStyle/>
                    <a:p>
                      <a:pPr algn="ctr"/>
                      <a:endParaRPr lang="en-IN"/>
                    </a:p>
                  </a:txBody>
                  <a:tcPr/>
                </a:tc>
                <a:extLst>
                  <a:ext uri="{0D108BD9-81ED-4DB2-BD59-A6C34878D82A}">
                    <a16:rowId xmlns:a16="http://schemas.microsoft.com/office/drawing/2014/main" val="3400210451"/>
                  </a:ext>
                </a:extLst>
              </a:tr>
              <a:tr h="431340">
                <a:tc>
                  <a:txBody>
                    <a:bodyPr/>
                    <a:lstStyle/>
                    <a:p>
                      <a:pPr algn="ctr"/>
                      <a:endParaRPr lang="en-IN"/>
                    </a:p>
                  </a:txBody>
                  <a:tcPr/>
                </a:tc>
                <a:extLst>
                  <a:ext uri="{0D108BD9-81ED-4DB2-BD59-A6C34878D82A}">
                    <a16:rowId xmlns:a16="http://schemas.microsoft.com/office/drawing/2014/main" val="4146078588"/>
                  </a:ext>
                </a:extLst>
              </a:tr>
              <a:tr h="431340">
                <a:tc>
                  <a:txBody>
                    <a:bodyPr/>
                    <a:lstStyle/>
                    <a:p>
                      <a:pPr algn="ctr"/>
                      <a:endParaRPr lang="en-IN"/>
                    </a:p>
                  </a:txBody>
                  <a:tcPr/>
                </a:tc>
                <a:extLst>
                  <a:ext uri="{0D108BD9-81ED-4DB2-BD59-A6C34878D82A}">
                    <a16:rowId xmlns:a16="http://schemas.microsoft.com/office/drawing/2014/main" val="2329061226"/>
                  </a:ext>
                </a:extLst>
              </a:tr>
              <a:tr h="431340">
                <a:tc>
                  <a:txBody>
                    <a:bodyPr/>
                    <a:lstStyle/>
                    <a:p>
                      <a:pPr algn="ctr"/>
                      <a:endParaRPr lang="en-IN"/>
                    </a:p>
                  </a:txBody>
                  <a:tcPr/>
                </a:tc>
                <a:extLst>
                  <a:ext uri="{0D108BD9-81ED-4DB2-BD59-A6C34878D82A}">
                    <a16:rowId xmlns:a16="http://schemas.microsoft.com/office/drawing/2014/main" val="3290386867"/>
                  </a:ext>
                </a:extLst>
              </a:tr>
              <a:tr h="431340">
                <a:tc>
                  <a:txBody>
                    <a:bodyPr/>
                    <a:lstStyle/>
                    <a:p>
                      <a:pPr algn="ctr"/>
                      <a:endParaRPr lang="en-IN"/>
                    </a:p>
                  </a:txBody>
                  <a:tcPr/>
                </a:tc>
                <a:extLst>
                  <a:ext uri="{0D108BD9-81ED-4DB2-BD59-A6C34878D82A}">
                    <a16:rowId xmlns:a16="http://schemas.microsoft.com/office/drawing/2014/main" val="2879780867"/>
                  </a:ext>
                </a:extLst>
              </a:tr>
            </a:tbl>
          </a:graphicData>
        </a:graphic>
      </p:graphicFrame>
      <p:sp>
        <p:nvSpPr>
          <p:cNvPr id="6" name="Rectangle 5">
            <a:extLst>
              <a:ext uri="{FF2B5EF4-FFF2-40B4-BE49-F238E27FC236}">
                <a16:creationId xmlns:a16="http://schemas.microsoft.com/office/drawing/2014/main" id="{2A2E88FA-1DE6-41E9-98C9-E42D38C6A11F}"/>
              </a:ext>
            </a:extLst>
          </p:cNvPr>
          <p:cNvSpPr/>
          <p:nvPr/>
        </p:nvSpPr>
        <p:spPr>
          <a:xfrm>
            <a:off x="2096215" y="4349692"/>
            <a:ext cx="607859" cy="369332"/>
          </a:xfrm>
          <a:prstGeom prst="rect">
            <a:avLst/>
          </a:prstGeom>
        </p:spPr>
        <p:txBody>
          <a:bodyPr wrap="square">
            <a:spAutoFit/>
          </a:bodyPr>
          <a:lstStyle/>
          <a:p>
            <a:pPr algn="ctr"/>
            <a:r>
              <a:rPr lang="en-IN"/>
              <a:t>FFFF</a:t>
            </a:r>
          </a:p>
        </p:txBody>
      </p:sp>
      <p:sp>
        <p:nvSpPr>
          <p:cNvPr id="7" name="Rectangle 6">
            <a:extLst>
              <a:ext uri="{FF2B5EF4-FFF2-40B4-BE49-F238E27FC236}">
                <a16:creationId xmlns:a16="http://schemas.microsoft.com/office/drawing/2014/main" id="{DB199B77-CACE-4778-9ECA-A3A449C8FC26}"/>
              </a:ext>
            </a:extLst>
          </p:cNvPr>
          <p:cNvSpPr/>
          <p:nvPr/>
        </p:nvSpPr>
        <p:spPr>
          <a:xfrm>
            <a:off x="2041784" y="2626923"/>
            <a:ext cx="782483" cy="369332"/>
          </a:xfrm>
          <a:prstGeom prst="rect">
            <a:avLst/>
          </a:prstGeom>
        </p:spPr>
        <p:txBody>
          <a:bodyPr wrap="square">
            <a:spAutoFit/>
          </a:bodyPr>
          <a:lstStyle/>
          <a:p>
            <a:pPr algn="ctr"/>
            <a:r>
              <a:rPr lang="en-IN"/>
              <a:t>0006</a:t>
            </a:r>
          </a:p>
        </p:txBody>
      </p:sp>
      <p:sp>
        <p:nvSpPr>
          <p:cNvPr id="8" name="Rectangle 7">
            <a:extLst>
              <a:ext uri="{FF2B5EF4-FFF2-40B4-BE49-F238E27FC236}">
                <a16:creationId xmlns:a16="http://schemas.microsoft.com/office/drawing/2014/main" id="{DB199B77-CACE-4778-9ECA-A3A449C8FC26}"/>
              </a:ext>
            </a:extLst>
          </p:cNvPr>
          <p:cNvSpPr/>
          <p:nvPr/>
        </p:nvSpPr>
        <p:spPr>
          <a:xfrm>
            <a:off x="2000664" y="3044741"/>
            <a:ext cx="869569" cy="369332"/>
          </a:xfrm>
          <a:prstGeom prst="rect">
            <a:avLst/>
          </a:prstGeom>
        </p:spPr>
        <p:txBody>
          <a:bodyPr wrap="square">
            <a:spAutoFit/>
          </a:bodyPr>
          <a:lstStyle/>
          <a:p>
            <a:pPr algn="ctr"/>
            <a:r>
              <a:rPr lang="en-IN"/>
              <a:t>0007</a:t>
            </a:r>
          </a:p>
        </p:txBody>
      </p:sp>
      <p:sp>
        <p:nvSpPr>
          <p:cNvPr id="9" name="Rectangle 8">
            <a:extLst>
              <a:ext uri="{FF2B5EF4-FFF2-40B4-BE49-F238E27FC236}">
                <a16:creationId xmlns:a16="http://schemas.microsoft.com/office/drawing/2014/main" id="{DB199B77-CACE-4778-9ECA-A3A449C8FC26}"/>
              </a:ext>
            </a:extLst>
          </p:cNvPr>
          <p:cNvSpPr/>
          <p:nvPr/>
        </p:nvSpPr>
        <p:spPr>
          <a:xfrm>
            <a:off x="1993479" y="3483342"/>
            <a:ext cx="869569" cy="369332"/>
          </a:xfrm>
          <a:prstGeom prst="rect">
            <a:avLst/>
          </a:prstGeom>
        </p:spPr>
        <p:txBody>
          <a:bodyPr wrap="square">
            <a:spAutoFit/>
          </a:bodyPr>
          <a:lstStyle/>
          <a:p>
            <a:pPr algn="ctr"/>
            <a:r>
              <a:rPr lang="en-IN"/>
              <a:t>0008</a:t>
            </a:r>
          </a:p>
        </p:txBody>
      </p:sp>
      <p:grpSp>
        <p:nvGrpSpPr>
          <p:cNvPr id="10" name="Group 9"/>
          <p:cNvGrpSpPr/>
          <p:nvPr/>
        </p:nvGrpSpPr>
        <p:grpSpPr>
          <a:xfrm>
            <a:off x="950452" y="2197105"/>
            <a:ext cx="1358403" cy="2786571"/>
            <a:chOff x="4864446" y="3984342"/>
            <a:chExt cx="1358403" cy="2786571"/>
          </a:xfrm>
        </p:grpSpPr>
        <p:grpSp>
          <p:nvGrpSpPr>
            <p:cNvPr id="11" name="Group 10"/>
            <p:cNvGrpSpPr/>
            <p:nvPr/>
          </p:nvGrpSpPr>
          <p:grpSpPr>
            <a:xfrm>
              <a:off x="4864446" y="4119229"/>
              <a:ext cx="1358403" cy="2651684"/>
              <a:chOff x="4864446" y="4119229"/>
              <a:chExt cx="1358403" cy="2651684"/>
            </a:xfrm>
          </p:grpSpPr>
          <p:sp>
            <p:nvSpPr>
              <p:cNvPr id="13" name="Arc 12">
                <a:extLst>
                  <a:ext uri="{FF2B5EF4-FFF2-40B4-BE49-F238E27FC236}">
                    <a16:creationId xmlns:a16="http://schemas.microsoft.com/office/drawing/2014/main" id="{BFC679BA-524D-4344-84E7-EE82FEA7A75F}"/>
                  </a:ext>
                </a:extLst>
              </p:cNvPr>
              <p:cNvSpPr/>
              <p:nvPr/>
            </p:nvSpPr>
            <p:spPr>
              <a:xfrm rot="10184424">
                <a:off x="4864446" y="4119229"/>
                <a:ext cx="945700" cy="2412270"/>
              </a:xfrm>
              <a:prstGeom prst="arc">
                <a:avLst>
                  <a:gd name="adj1" fmla="val 16200000"/>
                  <a:gd name="adj2" fmla="val 21414665"/>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4" name="Arc 13">
                <a:extLst>
                  <a:ext uri="{FF2B5EF4-FFF2-40B4-BE49-F238E27FC236}">
                    <a16:creationId xmlns:a16="http://schemas.microsoft.com/office/drawing/2014/main" id="{BFC679BA-524D-4344-84E7-EE82FEA7A75F}"/>
                  </a:ext>
                </a:extLst>
              </p:cNvPr>
              <p:cNvSpPr/>
              <p:nvPr/>
            </p:nvSpPr>
            <p:spPr>
              <a:xfrm rot="16200000">
                <a:off x="4229352" y="4777417"/>
                <a:ext cx="2645533" cy="1341460"/>
              </a:xfrm>
              <a:prstGeom prst="arc">
                <a:avLst>
                  <a:gd name="adj1" fmla="val 16200000"/>
                  <a:gd name="adj2" fmla="val 21414665"/>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2" name="Isosceles Triangle 11"/>
            <p:cNvSpPr/>
            <p:nvPr/>
          </p:nvSpPr>
          <p:spPr>
            <a:xfrm rot="4059650">
              <a:off x="5353552" y="4011669"/>
              <a:ext cx="269123" cy="21447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5" name="Rectangle 14">
            <a:extLst>
              <a:ext uri="{FF2B5EF4-FFF2-40B4-BE49-F238E27FC236}">
                <a16:creationId xmlns:a16="http://schemas.microsoft.com/office/drawing/2014/main" id="{DB199B77-CACE-4778-9ECA-A3A449C8FC26}"/>
              </a:ext>
            </a:extLst>
          </p:cNvPr>
          <p:cNvSpPr/>
          <p:nvPr/>
        </p:nvSpPr>
        <p:spPr>
          <a:xfrm>
            <a:off x="1989270" y="2101867"/>
            <a:ext cx="853908" cy="369332"/>
          </a:xfrm>
          <a:prstGeom prst="rect">
            <a:avLst/>
          </a:prstGeom>
          <a:ln>
            <a:solidFill>
              <a:schemeClr val="tx1"/>
            </a:solidFill>
          </a:ln>
        </p:spPr>
        <p:txBody>
          <a:bodyPr wrap="square">
            <a:spAutoFit/>
          </a:bodyPr>
          <a:lstStyle/>
          <a:p>
            <a:pPr algn="ctr"/>
            <a:r>
              <a:rPr lang="en-IN"/>
              <a:t>0000</a:t>
            </a:r>
          </a:p>
        </p:txBody>
      </p:sp>
      <p:sp>
        <p:nvSpPr>
          <p:cNvPr id="16" name="Rectangle 15"/>
          <p:cNvSpPr/>
          <p:nvPr/>
        </p:nvSpPr>
        <p:spPr>
          <a:xfrm>
            <a:off x="109763" y="3253690"/>
            <a:ext cx="2387929" cy="369332"/>
          </a:xfrm>
          <a:prstGeom prst="rect">
            <a:avLst/>
          </a:prstGeom>
        </p:spPr>
        <p:txBody>
          <a:bodyPr wrap="square">
            <a:spAutoFit/>
          </a:bodyPr>
          <a:lstStyle/>
          <a:p>
            <a:r>
              <a:rPr lang="en-IN" b="1">
                <a:solidFill>
                  <a:srgbClr val="7030A0"/>
                </a:solidFill>
                <a:effectLst>
                  <a:outerShdw blurRad="38100" dist="38100" dir="2700000" algn="tl">
                    <a:srgbClr val="000000">
                      <a:alpha val="43137"/>
                    </a:srgbClr>
                  </a:outerShdw>
                </a:effectLst>
              </a:rPr>
              <a:t>   Timer   Overflow</a:t>
            </a:r>
          </a:p>
        </p:txBody>
      </p:sp>
      <p:grpSp>
        <p:nvGrpSpPr>
          <p:cNvPr id="17" name="Group 16"/>
          <p:cNvGrpSpPr/>
          <p:nvPr/>
        </p:nvGrpSpPr>
        <p:grpSpPr>
          <a:xfrm>
            <a:off x="286755" y="985297"/>
            <a:ext cx="3817640" cy="738170"/>
            <a:chOff x="245192" y="4901741"/>
            <a:chExt cx="3817640" cy="738170"/>
          </a:xfrm>
        </p:grpSpPr>
        <p:sp>
          <p:nvSpPr>
            <p:cNvPr id="18" name="Rectangle 17"/>
            <p:cNvSpPr/>
            <p:nvPr/>
          </p:nvSpPr>
          <p:spPr>
            <a:xfrm>
              <a:off x="245192" y="4993580"/>
              <a:ext cx="1168945" cy="646331"/>
            </a:xfrm>
            <a:prstGeom prst="rect">
              <a:avLst/>
            </a:prstGeom>
            <a:ln w="19050">
              <a:solidFill>
                <a:schemeClr val="tx1"/>
              </a:solidFill>
            </a:ln>
          </p:spPr>
          <p:txBody>
            <a:bodyPr wrap="square">
              <a:spAutoFit/>
            </a:bodyPr>
            <a:lstStyle/>
            <a:p>
              <a:r>
                <a:rPr lang="en-IN" b="1">
                  <a:solidFill>
                    <a:srgbClr val="FF0000"/>
                  </a:solidFill>
                  <a:effectLst>
                    <a:outerShdw blurRad="38100" dist="38100" dir="2700000" algn="tl">
                      <a:srgbClr val="000000">
                        <a:alpha val="43137"/>
                      </a:srgbClr>
                    </a:outerShdw>
                  </a:effectLst>
                </a:rPr>
                <a:t>Count(16)</a:t>
              </a:r>
            </a:p>
            <a:p>
              <a:r>
                <a:rPr lang="en-IN" b="1">
                  <a:solidFill>
                    <a:srgbClr val="FF0000"/>
                  </a:solidFill>
                  <a:effectLst>
                    <a:outerShdw blurRad="38100" dist="38100" dir="2700000" algn="tl">
                      <a:srgbClr val="000000">
                        <a:alpha val="43137"/>
                      </a:srgbClr>
                    </a:outerShdw>
                  </a:effectLst>
                </a:rPr>
                <a:t>  0005 H</a:t>
              </a:r>
              <a:endParaRPr lang="en-IN">
                <a:solidFill>
                  <a:srgbClr val="FF0000"/>
                </a:solidFill>
              </a:endParaRPr>
            </a:p>
          </p:txBody>
        </p:sp>
        <p:cxnSp>
          <p:nvCxnSpPr>
            <p:cNvPr id="19" name="Straight Arrow Connector 18"/>
            <p:cNvCxnSpPr/>
            <p:nvPr/>
          </p:nvCxnSpPr>
          <p:spPr>
            <a:xfrm flipH="1">
              <a:off x="1475509" y="5321708"/>
              <a:ext cx="72735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2140677" y="5207136"/>
              <a:ext cx="1922155" cy="219217"/>
              <a:chOff x="4412184" y="5476583"/>
              <a:chExt cx="3574948" cy="320161"/>
            </a:xfrm>
          </p:grpSpPr>
          <p:cxnSp>
            <p:nvCxnSpPr>
              <p:cNvPr id="22" name="Straight Connector 21"/>
              <p:cNvCxnSpPr/>
              <p:nvPr/>
            </p:nvCxnSpPr>
            <p:spPr>
              <a:xfrm>
                <a:off x="4412184" y="5781383"/>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740542" y="5487469"/>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751428" y="5501761"/>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058708" y="5781383"/>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069594" y="5476583"/>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376874" y="5487469"/>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387760" y="5501761"/>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695040" y="5781383"/>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023398" y="5487469"/>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705926" y="5476583"/>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034284" y="5501761"/>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341564" y="5781383"/>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352450" y="5476583"/>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684817" y="5497286"/>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013869" y="5487469"/>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670616" y="5487469"/>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011556" y="5782452"/>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339914" y="5488538"/>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350800" y="5491944"/>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658080" y="5782452"/>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668966" y="5477652"/>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a:off x="1585096" y="4901741"/>
              <a:ext cx="527855" cy="369332"/>
            </a:xfrm>
            <a:prstGeom prst="rect">
              <a:avLst/>
            </a:prstGeom>
          </p:spPr>
          <p:txBody>
            <a:bodyPr wrap="square">
              <a:spAutoFit/>
            </a:bodyPr>
            <a:lstStyle/>
            <a:p>
              <a:r>
                <a:rPr lang="en-IN" b="1">
                  <a:effectLst>
                    <a:outerShdw blurRad="38100" dist="38100" dir="2700000" algn="tl">
                      <a:srgbClr val="000000">
                        <a:alpha val="43137"/>
                      </a:srgbClr>
                    </a:outerShdw>
                  </a:effectLst>
                </a:rPr>
                <a:t>CLK</a:t>
              </a:r>
              <a:endParaRPr lang="en-IN"/>
            </a:p>
          </p:txBody>
        </p:sp>
      </p:grpSp>
      <p:sp>
        <p:nvSpPr>
          <p:cNvPr id="43" name="Rectangle 42"/>
          <p:cNvSpPr/>
          <p:nvPr/>
        </p:nvSpPr>
        <p:spPr>
          <a:xfrm>
            <a:off x="262218" y="5104448"/>
            <a:ext cx="3317635" cy="1323439"/>
          </a:xfrm>
          <a:prstGeom prst="rect">
            <a:avLst/>
          </a:prstGeom>
        </p:spPr>
        <p:txBody>
          <a:bodyPr wrap="square">
            <a:spAutoFit/>
          </a:bodyPr>
          <a:lstStyle/>
          <a:p>
            <a:r>
              <a:rPr lang="en-IN" sz="2000" b="1">
                <a:effectLst>
                  <a:outerShdw blurRad="38100" dist="38100" dir="2700000" algn="tl">
                    <a:srgbClr val="000000">
                      <a:alpha val="43137"/>
                    </a:srgbClr>
                  </a:outerShdw>
                </a:effectLst>
              </a:rPr>
              <a:t>Count value = FFFF – 5 + 1</a:t>
            </a:r>
          </a:p>
          <a:p>
            <a:r>
              <a:rPr lang="en-IN" sz="2000" b="1">
                <a:effectLst>
                  <a:outerShdw blurRad="38100" dist="38100" dir="2700000" algn="tl">
                    <a:srgbClr val="000000">
                      <a:alpha val="43137"/>
                    </a:srgbClr>
                  </a:outerShdw>
                </a:effectLst>
              </a:rPr>
              <a:t>                       = 65535 -5  </a:t>
            </a:r>
          </a:p>
          <a:p>
            <a:r>
              <a:rPr lang="en-IN" sz="2000" b="1">
                <a:effectLst>
                  <a:outerShdw blurRad="38100" dist="38100" dir="2700000" algn="tl">
                    <a:srgbClr val="000000">
                      <a:alpha val="43137"/>
                    </a:srgbClr>
                  </a:outerShdw>
                </a:effectLst>
              </a:rPr>
              <a:t>                       = 65530 + 1</a:t>
            </a:r>
          </a:p>
          <a:p>
            <a:r>
              <a:rPr lang="en-IN" sz="2000" b="1">
                <a:effectLst>
                  <a:outerShdw blurRad="38100" dist="38100" dir="2700000" algn="tl">
                    <a:srgbClr val="000000">
                      <a:alpha val="43137"/>
                    </a:srgbClr>
                  </a:outerShdw>
                </a:effectLst>
              </a:rPr>
              <a:t>                       = 65531 </a:t>
            </a:r>
            <a:r>
              <a:rPr lang="en-IN" sz="2000" b="1">
                <a:solidFill>
                  <a:srgbClr val="FF0000"/>
                </a:solidFill>
                <a:effectLst>
                  <a:outerShdw blurRad="38100" dist="38100" dir="2700000" algn="tl">
                    <a:srgbClr val="000000">
                      <a:alpha val="43137"/>
                    </a:srgbClr>
                  </a:outerShdw>
                </a:effectLst>
              </a:rPr>
              <a:t>(FFFB H)</a:t>
            </a:r>
            <a:endParaRPr lang="en-IN" sz="2000"/>
          </a:p>
        </p:txBody>
      </p:sp>
      <p:cxnSp>
        <p:nvCxnSpPr>
          <p:cNvPr id="44" name="Straight Connector 43"/>
          <p:cNvCxnSpPr/>
          <p:nvPr/>
        </p:nvCxnSpPr>
        <p:spPr>
          <a:xfrm>
            <a:off x="4326666" y="54342"/>
            <a:ext cx="21772" cy="6858000"/>
          </a:xfrm>
          <a:prstGeom prst="line">
            <a:avLst/>
          </a:prstGeom>
          <a:ln w="28575">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p:nvGrpSpPr>
          <p:cNvPr id="78" name="Group 77"/>
          <p:cNvGrpSpPr/>
          <p:nvPr/>
        </p:nvGrpSpPr>
        <p:grpSpPr>
          <a:xfrm>
            <a:off x="6103232" y="445964"/>
            <a:ext cx="4848785" cy="447131"/>
            <a:chOff x="4412184" y="5476583"/>
            <a:chExt cx="3574948" cy="320161"/>
          </a:xfrm>
        </p:grpSpPr>
        <p:cxnSp>
          <p:nvCxnSpPr>
            <p:cNvPr id="80" name="Straight Connector 79"/>
            <p:cNvCxnSpPr/>
            <p:nvPr/>
          </p:nvCxnSpPr>
          <p:spPr>
            <a:xfrm>
              <a:off x="4412184" y="5781383"/>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740542" y="5494909"/>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751428" y="5501761"/>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5058708" y="5781383"/>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5069594" y="5476583"/>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5376874" y="5494909"/>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5387760" y="5501761"/>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5695040" y="5781383"/>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6023398" y="5494909"/>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5705926" y="5476583"/>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6034284" y="5501761"/>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6341564" y="5781383"/>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6352450" y="5476583"/>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6684817" y="5504726"/>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7013869" y="5487469"/>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6679898" y="5487469"/>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7011556" y="5782452"/>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7339914" y="5495978"/>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7350800" y="5491944"/>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7658080" y="5782452"/>
              <a:ext cx="329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7668966" y="5477652"/>
              <a:ext cx="0" cy="294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101" name="Table 100">
            <a:extLst>
              <a:ext uri="{FF2B5EF4-FFF2-40B4-BE49-F238E27FC236}">
                <a16:creationId xmlns:a16="http://schemas.microsoft.com/office/drawing/2014/main" id="{F9A0567C-59A8-4E70-AD46-4465FCA2FEFC}"/>
              </a:ext>
            </a:extLst>
          </p:cNvPr>
          <p:cNvGraphicFramePr>
            <a:graphicFrameLocks noGrp="1"/>
          </p:cNvGraphicFramePr>
          <p:nvPr>
            <p:extLst>
              <p:ext uri="{D42A27DB-BD31-4B8C-83A1-F6EECF244321}">
                <p14:modId xmlns:p14="http://schemas.microsoft.com/office/powerpoint/2010/main" val="681901526"/>
              </p:ext>
            </p:extLst>
          </p:nvPr>
        </p:nvGraphicFramePr>
        <p:xfrm>
          <a:off x="5424381" y="2418325"/>
          <a:ext cx="879876" cy="1725360"/>
        </p:xfrm>
        <a:graphic>
          <a:graphicData uri="http://schemas.openxmlformats.org/drawingml/2006/table">
            <a:tbl>
              <a:tblPr firstRow="1" bandRow="1"/>
              <a:tblGrid>
                <a:gridCol w="879876">
                  <a:extLst>
                    <a:ext uri="{9D8B030D-6E8A-4147-A177-3AD203B41FA5}">
                      <a16:colId xmlns:a16="http://schemas.microsoft.com/office/drawing/2014/main" val="576475334"/>
                    </a:ext>
                  </a:extLst>
                </a:gridCol>
              </a:tblGrid>
              <a:tr h="431340">
                <a:tc>
                  <a:txBody>
                    <a:bodyPr/>
                    <a:lstStyle/>
                    <a:p>
                      <a:pPr algn="ctr"/>
                      <a:endParaRPr lang="en-IN"/>
                    </a:p>
                  </a:txBody>
                  <a:tcPr/>
                </a:tc>
                <a:extLst>
                  <a:ext uri="{0D108BD9-81ED-4DB2-BD59-A6C34878D82A}">
                    <a16:rowId xmlns:a16="http://schemas.microsoft.com/office/drawing/2014/main" val="3400210451"/>
                  </a:ext>
                </a:extLst>
              </a:tr>
              <a:tr h="431340">
                <a:tc>
                  <a:txBody>
                    <a:bodyPr/>
                    <a:lstStyle/>
                    <a:p>
                      <a:pPr algn="ctr"/>
                      <a:endParaRPr lang="en-IN"/>
                    </a:p>
                  </a:txBody>
                  <a:tcPr/>
                </a:tc>
                <a:extLst>
                  <a:ext uri="{0D108BD9-81ED-4DB2-BD59-A6C34878D82A}">
                    <a16:rowId xmlns:a16="http://schemas.microsoft.com/office/drawing/2014/main" val="4146078588"/>
                  </a:ext>
                </a:extLst>
              </a:tr>
              <a:tr h="431340">
                <a:tc>
                  <a:txBody>
                    <a:bodyPr/>
                    <a:lstStyle/>
                    <a:p>
                      <a:pPr algn="ctr"/>
                      <a:endParaRPr lang="en-IN"/>
                    </a:p>
                  </a:txBody>
                  <a:tcPr/>
                </a:tc>
                <a:extLst>
                  <a:ext uri="{0D108BD9-81ED-4DB2-BD59-A6C34878D82A}">
                    <a16:rowId xmlns:a16="http://schemas.microsoft.com/office/drawing/2014/main" val="2329061226"/>
                  </a:ext>
                </a:extLst>
              </a:tr>
              <a:tr h="431340">
                <a:tc>
                  <a:txBody>
                    <a:bodyPr/>
                    <a:lstStyle/>
                    <a:p>
                      <a:pPr algn="ctr"/>
                      <a:endParaRPr lang="en-IN"/>
                    </a:p>
                  </a:txBody>
                  <a:tcPr/>
                </a:tc>
                <a:extLst>
                  <a:ext uri="{0D108BD9-81ED-4DB2-BD59-A6C34878D82A}">
                    <a16:rowId xmlns:a16="http://schemas.microsoft.com/office/drawing/2014/main" val="3290386867"/>
                  </a:ext>
                </a:extLst>
              </a:tr>
            </a:tbl>
          </a:graphicData>
        </a:graphic>
      </p:graphicFrame>
      <p:sp>
        <p:nvSpPr>
          <p:cNvPr id="102" name="Rectangle 101"/>
          <p:cNvSpPr/>
          <p:nvPr/>
        </p:nvSpPr>
        <p:spPr>
          <a:xfrm>
            <a:off x="4621662" y="328782"/>
            <a:ext cx="1168945" cy="646331"/>
          </a:xfrm>
          <a:prstGeom prst="rect">
            <a:avLst/>
          </a:prstGeom>
          <a:ln w="19050">
            <a:solidFill>
              <a:schemeClr val="tx1"/>
            </a:solidFill>
          </a:ln>
        </p:spPr>
        <p:txBody>
          <a:bodyPr wrap="square">
            <a:spAutoFit/>
          </a:bodyPr>
          <a:lstStyle/>
          <a:p>
            <a:r>
              <a:rPr lang="en-IN" b="1">
                <a:solidFill>
                  <a:srgbClr val="FF0000"/>
                </a:solidFill>
                <a:effectLst>
                  <a:outerShdw blurRad="38100" dist="38100" dir="2700000" algn="tl">
                    <a:srgbClr val="000000">
                      <a:alpha val="43137"/>
                    </a:srgbClr>
                  </a:outerShdw>
                </a:effectLst>
              </a:rPr>
              <a:t>Count(16)</a:t>
            </a:r>
          </a:p>
          <a:p>
            <a:r>
              <a:rPr lang="en-IN" b="1">
                <a:solidFill>
                  <a:srgbClr val="FF0000"/>
                </a:solidFill>
                <a:effectLst>
                  <a:outerShdw blurRad="38100" dist="38100" dir="2700000" algn="tl">
                    <a:srgbClr val="000000">
                      <a:alpha val="43137"/>
                    </a:srgbClr>
                  </a:outerShdw>
                </a:effectLst>
              </a:rPr>
              <a:t>  0005 H</a:t>
            </a:r>
            <a:endParaRPr lang="en-IN">
              <a:solidFill>
                <a:srgbClr val="FF0000"/>
              </a:solidFill>
            </a:endParaRPr>
          </a:p>
        </p:txBody>
      </p:sp>
      <p:cxnSp>
        <p:nvCxnSpPr>
          <p:cNvPr id="103" name="Straight Arrow Connector 102"/>
          <p:cNvCxnSpPr/>
          <p:nvPr/>
        </p:nvCxnSpPr>
        <p:spPr>
          <a:xfrm flipV="1">
            <a:off x="6783687" y="836721"/>
            <a:ext cx="0" cy="4429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6627743" y="1304868"/>
            <a:ext cx="527855" cy="369332"/>
          </a:xfrm>
          <a:prstGeom prst="rect">
            <a:avLst/>
          </a:prstGeom>
        </p:spPr>
        <p:txBody>
          <a:bodyPr wrap="square">
            <a:spAutoFit/>
          </a:bodyPr>
          <a:lstStyle/>
          <a:p>
            <a:r>
              <a:rPr lang="en-IN" b="1">
                <a:effectLst>
                  <a:outerShdw blurRad="38100" dist="38100" dir="2700000" algn="tl">
                    <a:srgbClr val="000000">
                      <a:alpha val="43137"/>
                    </a:srgbClr>
                  </a:outerShdw>
                </a:effectLst>
              </a:rPr>
              <a:t>1</a:t>
            </a:r>
            <a:endParaRPr lang="en-IN"/>
          </a:p>
        </p:txBody>
      </p:sp>
      <p:sp>
        <p:nvSpPr>
          <p:cNvPr id="106" name="Rectangle 105">
            <a:extLst>
              <a:ext uri="{FF2B5EF4-FFF2-40B4-BE49-F238E27FC236}">
                <a16:creationId xmlns:a16="http://schemas.microsoft.com/office/drawing/2014/main" id="{DB199B77-CACE-4778-9ECA-A3A449C8FC26}"/>
              </a:ext>
            </a:extLst>
          </p:cNvPr>
          <p:cNvSpPr/>
          <p:nvPr/>
        </p:nvSpPr>
        <p:spPr>
          <a:xfrm>
            <a:off x="5449633" y="2441238"/>
            <a:ext cx="782483" cy="369332"/>
          </a:xfrm>
          <a:prstGeom prst="rect">
            <a:avLst/>
          </a:prstGeom>
        </p:spPr>
        <p:txBody>
          <a:bodyPr wrap="square">
            <a:spAutoFit/>
          </a:bodyPr>
          <a:lstStyle/>
          <a:p>
            <a:pPr algn="ctr"/>
            <a:r>
              <a:rPr lang="en-IN"/>
              <a:t>FFFC</a:t>
            </a:r>
          </a:p>
        </p:txBody>
      </p:sp>
      <p:sp>
        <p:nvSpPr>
          <p:cNvPr id="107" name="Rectangle 106"/>
          <p:cNvSpPr/>
          <p:nvPr/>
        </p:nvSpPr>
        <p:spPr>
          <a:xfrm>
            <a:off x="5526653" y="1968436"/>
            <a:ext cx="631904" cy="369332"/>
          </a:xfrm>
          <a:prstGeom prst="rect">
            <a:avLst/>
          </a:prstGeom>
        </p:spPr>
        <p:txBody>
          <a:bodyPr wrap="none">
            <a:spAutoFit/>
          </a:bodyPr>
          <a:lstStyle/>
          <a:p>
            <a:r>
              <a:rPr lang="en-IN" b="1">
                <a:solidFill>
                  <a:srgbClr val="FF0000"/>
                </a:solidFill>
                <a:effectLst>
                  <a:outerShdw blurRad="38100" dist="38100" dir="2700000" algn="tl">
                    <a:srgbClr val="000000">
                      <a:alpha val="43137"/>
                    </a:srgbClr>
                  </a:outerShdw>
                </a:effectLst>
              </a:rPr>
              <a:t>FFFB</a:t>
            </a:r>
            <a:endParaRPr lang="en-IN"/>
          </a:p>
        </p:txBody>
      </p:sp>
      <p:grpSp>
        <p:nvGrpSpPr>
          <p:cNvPr id="110" name="Group 109"/>
          <p:cNvGrpSpPr/>
          <p:nvPr/>
        </p:nvGrpSpPr>
        <p:grpSpPr>
          <a:xfrm>
            <a:off x="5686540" y="1995452"/>
            <a:ext cx="818656" cy="895804"/>
            <a:chOff x="5686540" y="2229623"/>
            <a:chExt cx="818656" cy="895804"/>
          </a:xfrm>
        </p:grpSpPr>
        <p:sp>
          <p:nvSpPr>
            <p:cNvPr id="108" name="Arc 107">
              <a:extLst>
                <a:ext uri="{FF2B5EF4-FFF2-40B4-BE49-F238E27FC236}">
                  <a16:creationId xmlns:a16="http://schemas.microsoft.com/office/drawing/2014/main" id="{65764E8F-86D2-4DF2-8938-E6F9CD5585F6}"/>
                </a:ext>
              </a:extLst>
            </p:cNvPr>
            <p:cNvSpPr/>
            <p:nvPr/>
          </p:nvSpPr>
          <p:spPr>
            <a:xfrm rot="1885541">
              <a:off x="5686540" y="2229623"/>
              <a:ext cx="813924" cy="895804"/>
            </a:xfrm>
            <a:prstGeom prst="arc">
              <a:avLst>
                <a:gd name="adj1" fmla="val 16200000"/>
                <a:gd name="adj2" fmla="val 21414665"/>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9" name="Isosceles Triangle 108"/>
            <p:cNvSpPr/>
            <p:nvPr/>
          </p:nvSpPr>
          <p:spPr>
            <a:xfrm rot="13374528">
              <a:off x="6363726" y="2846260"/>
              <a:ext cx="141470" cy="10081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1" name="Rectangle 110"/>
          <p:cNvSpPr/>
          <p:nvPr/>
        </p:nvSpPr>
        <p:spPr>
          <a:xfrm>
            <a:off x="6548592" y="2136206"/>
            <a:ext cx="527855" cy="369332"/>
          </a:xfrm>
          <a:prstGeom prst="rect">
            <a:avLst/>
          </a:prstGeom>
        </p:spPr>
        <p:txBody>
          <a:bodyPr wrap="square">
            <a:spAutoFit/>
          </a:bodyPr>
          <a:lstStyle/>
          <a:p>
            <a:r>
              <a:rPr lang="en-IN" b="1">
                <a:effectLst>
                  <a:outerShdw blurRad="38100" dist="38100" dir="2700000" algn="tl">
                    <a:srgbClr val="000000">
                      <a:alpha val="43137"/>
                    </a:srgbClr>
                  </a:outerShdw>
                </a:effectLst>
              </a:rPr>
              <a:t>1</a:t>
            </a:r>
            <a:endParaRPr lang="en-IN"/>
          </a:p>
        </p:txBody>
      </p:sp>
      <p:cxnSp>
        <p:nvCxnSpPr>
          <p:cNvPr id="112" name="Straight Arrow Connector 111"/>
          <p:cNvCxnSpPr/>
          <p:nvPr/>
        </p:nvCxnSpPr>
        <p:spPr>
          <a:xfrm flipV="1">
            <a:off x="7634813" y="836721"/>
            <a:ext cx="0" cy="4429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3" name="Rectangle 112"/>
          <p:cNvSpPr/>
          <p:nvPr/>
        </p:nvSpPr>
        <p:spPr>
          <a:xfrm>
            <a:off x="7493781" y="1325243"/>
            <a:ext cx="527855" cy="369332"/>
          </a:xfrm>
          <a:prstGeom prst="rect">
            <a:avLst/>
          </a:prstGeom>
        </p:spPr>
        <p:txBody>
          <a:bodyPr wrap="square">
            <a:spAutoFit/>
          </a:bodyPr>
          <a:lstStyle/>
          <a:p>
            <a:r>
              <a:rPr lang="en-IN" b="1">
                <a:effectLst>
                  <a:outerShdw blurRad="38100" dist="38100" dir="2700000" algn="tl">
                    <a:srgbClr val="000000">
                      <a:alpha val="43137"/>
                    </a:srgbClr>
                  </a:outerShdw>
                </a:effectLst>
              </a:rPr>
              <a:t>2</a:t>
            </a:r>
            <a:endParaRPr lang="en-IN"/>
          </a:p>
        </p:txBody>
      </p:sp>
      <p:sp>
        <p:nvSpPr>
          <p:cNvPr id="114" name="Rectangle 113">
            <a:extLst>
              <a:ext uri="{FF2B5EF4-FFF2-40B4-BE49-F238E27FC236}">
                <a16:creationId xmlns:a16="http://schemas.microsoft.com/office/drawing/2014/main" id="{DB199B77-CACE-4778-9ECA-A3A449C8FC26}"/>
              </a:ext>
            </a:extLst>
          </p:cNvPr>
          <p:cNvSpPr/>
          <p:nvPr/>
        </p:nvSpPr>
        <p:spPr>
          <a:xfrm>
            <a:off x="5447268" y="2835289"/>
            <a:ext cx="782483" cy="369332"/>
          </a:xfrm>
          <a:prstGeom prst="rect">
            <a:avLst/>
          </a:prstGeom>
        </p:spPr>
        <p:txBody>
          <a:bodyPr wrap="square">
            <a:spAutoFit/>
          </a:bodyPr>
          <a:lstStyle/>
          <a:p>
            <a:pPr algn="ctr"/>
            <a:r>
              <a:rPr lang="en-IN"/>
              <a:t>FFFD</a:t>
            </a:r>
          </a:p>
        </p:txBody>
      </p:sp>
      <p:grpSp>
        <p:nvGrpSpPr>
          <p:cNvPr id="115" name="Group 114"/>
          <p:cNvGrpSpPr/>
          <p:nvPr/>
        </p:nvGrpSpPr>
        <p:grpSpPr>
          <a:xfrm>
            <a:off x="5714185" y="2518736"/>
            <a:ext cx="793655" cy="730436"/>
            <a:chOff x="5745612" y="2153570"/>
            <a:chExt cx="695782" cy="1047909"/>
          </a:xfrm>
        </p:grpSpPr>
        <p:sp>
          <p:nvSpPr>
            <p:cNvPr id="116" name="Arc 115">
              <a:extLst>
                <a:ext uri="{FF2B5EF4-FFF2-40B4-BE49-F238E27FC236}">
                  <a16:creationId xmlns:a16="http://schemas.microsoft.com/office/drawing/2014/main" id="{65764E8F-86D2-4DF2-8938-E6F9CD5585F6}"/>
                </a:ext>
              </a:extLst>
            </p:cNvPr>
            <p:cNvSpPr/>
            <p:nvPr/>
          </p:nvSpPr>
          <p:spPr>
            <a:xfrm rot="2919425">
              <a:off x="5569548" y="2329634"/>
              <a:ext cx="1047909" cy="695782"/>
            </a:xfrm>
            <a:prstGeom prst="arc">
              <a:avLst>
                <a:gd name="adj1" fmla="val 16200000"/>
                <a:gd name="adj2" fmla="val 21414665"/>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7" name="Isosceles Triangle 116"/>
            <p:cNvSpPr/>
            <p:nvPr/>
          </p:nvSpPr>
          <p:spPr>
            <a:xfrm rot="13374528">
              <a:off x="6290422" y="2953214"/>
              <a:ext cx="102811" cy="145983"/>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8" name="Rectangle 117"/>
          <p:cNvSpPr/>
          <p:nvPr/>
        </p:nvSpPr>
        <p:spPr>
          <a:xfrm>
            <a:off x="6588072" y="2747575"/>
            <a:ext cx="527855" cy="369332"/>
          </a:xfrm>
          <a:prstGeom prst="rect">
            <a:avLst/>
          </a:prstGeom>
        </p:spPr>
        <p:txBody>
          <a:bodyPr wrap="square">
            <a:spAutoFit/>
          </a:bodyPr>
          <a:lstStyle/>
          <a:p>
            <a:r>
              <a:rPr lang="en-IN" b="1">
                <a:effectLst>
                  <a:outerShdw blurRad="38100" dist="38100" dir="2700000" algn="tl">
                    <a:srgbClr val="000000">
                      <a:alpha val="43137"/>
                    </a:srgbClr>
                  </a:outerShdw>
                </a:effectLst>
              </a:rPr>
              <a:t>2</a:t>
            </a:r>
            <a:endParaRPr lang="en-IN"/>
          </a:p>
        </p:txBody>
      </p:sp>
      <p:cxnSp>
        <p:nvCxnSpPr>
          <p:cNvPr id="119" name="Straight Arrow Connector 118"/>
          <p:cNvCxnSpPr/>
          <p:nvPr/>
        </p:nvCxnSpPr>
        <p:spPr>
          <a:xfrm flipV="1">
            <a:off x="8537673" y="817320"/>
            <a:ext cx="0" cy="4429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Rectangle 119"/>
          <p:cNvSpPr/>
          <p:nvPr/>
        </p:nvSpPr>
        <p:spPr>
          <a:xfrm>
            <a:off x="8415390" y="1321604"/>
            <a:ext cx="527855" cy="369332"/>
          </a:xfrm>
          <a:prstGeom prst="rect">
            <a:avLst/>
          </a:prstGeom>
        </p:spPr>
        <p:txBody>
          <a:bodyPr wrap="square">
            <a:spAutoFit/>
          </a:bodyPr>
          <a:lstStyle/>
          <a:p>
            <a:r>
              <a:rPr lang="en-IN" b="1">
                <a:effectLst>
                  <a:outerShdw blurRad="38100" dist="38100" dir="2700000" algn="tl">
                    <a:srgbClr val="000000">
                      <a:alpha val="43137"/>
                    </a:srgbClr>
                  </a:outerShdw>
                </a:effectLst>
              </a:rPr>
              <a:t>3</a:t>
            </a:r>
            <a:endParaRPr lang="en-IN"/>
          </a:p>
        </p:txBody>
      </p:sp>
      <p:sp>
        <p:nvSpPr>
          <p:cNvPr id="121" name="Rectangle 120">
            <a:extLst>
              <a:ext uri="{FF2B5EF4-FFF2-40B4-BE49-F238E27FC236}">
                <a16:creationId xmlns:a16="http://schemas.microsoft.com/office/drawing/2014/main" id="{DB199B77-CACE-4778-9ECA-A3A449C8FC26}"/>
              </a:ext>
            </a:extLst>
          </p:cNvPr>
          <p:cNvSpPr/>
          <p:nvPr/>
        </p:nvSpPr>
        <p:spPr>
          <a:xfrm>
            <a:off x="5459595" y="3302030"/>
            <a:ext cx="782483" cy="369332"/>
          </a:xfrm>
          <a:prstGeom prst="rect">
            <a:avLst/>
          </a:prstGeom>
        </p:spPr>
        <p:txBody>
          <a:bodyPr wrap="square">
            <a:spAutoFit/>
          </a:bodyPr>
          <a:lstStyle/>
          <a:p>
            <a:pPr algn="ctr"/>
            <a:r>
              <a:rPr lang="en-IN"/>
              <a:t>FFFE</a:t>
            </a:r>
          </a:p>
        </p:txBody>
      </p:sp>
      <p:sp>
        <p:nvSpPr>
          <p:cNvPr id="122" name="Rectangle 121">
            <a:extLst>
              <a:ext uri="{FF2B5EF4-FFF2-40B4-BE49-F238E27FC236}">
                <a16:creationId xmlns:a16="http://schemas.microsoft.com/office/drawing/2014/main" id="{DB199B77-CACE-4778-9ECA-A3A449C8FC26}"/>
              </a:ext>
            </a:extLst>
          </p:cNvPr>
          <p:cNvSpPr/>
          <p:nvPr/>
        </p:nvSpPr>
        <p:spPr>
          <a:xfrm>
            <a:off x="5459433" y="3746189"/>
            <a:ext cx="782483" cy="369332"/>
          </a:xfrm>
          <a:prstGeom prst="rect">
            <a:avLst/>
          </a:prstGeom>
        </p:spPr>
        <p:txBody>
          <a:bodyPr wrap="square">
            <a:spAutoFit/>
          </a:bodyPr>
          <a:lstStyle/>
          <a:p>
            <a:pPr algn="ctr"/>
            <a:r>
              <a:rPr lang="en-IN"/>
              <a:t>FFFF</a:t>
            </a:r>
          </a:p>
        </p:txBody>
      </p:sp>
      <p:grpSp>
        <p:nvGrpSpPr>
          <p:cNvPr id="124" name="Group 123"/>
          <p:cNvGrpSpPr/>
          <p:nvPr/>
        </p:nvGrpSpPr>
        <p:grpSpPr>
          <a:xfrm>
            <a:off x="5696674" y="2951698"/>
            <a:ext cx="793655" cy="730436"/>
            <a:chOff x="5745612" y="2153570"/>
            <a:chExt cx="695782" cy="1047909"/>
          </a:xfrm>
        </p:grpSpPr>
        <p:sp>
          <p:nvSpPr>
            <p:cNvPr id="125" name="Arc 124">
              <a:extLst>
                <a:ext uri="{FF2B5EF4-FFF2-40B4-BE49-F238E27FC236}">
                  <a16:creationId xmlns:a16="http://schemas.microsoft.com/office/drawing/2014/main" id="{65764E8F-86D2-4DF2-8938-E6F9CD5585F6}"/>
                </a:ext>
              </a:extLst>
            </p:cNvPr>
            <p:cNvSpPr/>
            <p:nvPr/>
          </p:nvSpPr>
          <p:spPr>
            <a:xfrm rot="2919425">
              <a:off x="5569548" y="2329634"/>
              <a:ext cx="1047909" cy="695782"/>
            </a:xfrm>
            <a:prstGeom prst="arc">
              <a:avLst>
                <a:gd name="adj1" fmla="val 16200000"/>
                <a:gd name="adj2" fmla="val 21414665"/>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26" name="Isosceles Triangle 125"/>
            <p:cNvSpPr/>
            <p:nvPr/>
          </p:nvSpPr>
          <p:spPr>
            <a:xfrm rot="13374528">
              <a:off x="6290422" y="2953214"/>
              <a:ext cx="102811" cy="145983"/>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7" name="Rectangle 126"/>
          <p:cNvSpPr/>
          <p:nvPr/>
        </p:nvSpPr>
        <p:spPr>
          <a:xfrm>
            <a:off x="6588071" y="3225282"/>
            <a:ext cx="527855" cy="369332"/>
          </a:xfrm>
          <a:prstGeom prst="rect">
            <a:avLst/>
          </a:prstGeom>
        </p:spPr>
        <p:txBody>
          <a:bodyPr wrap="square">
            <a:spAutoFit/>
          </a:bodyPr>
          <a:lstStyle/>
          <a:p>
            <a:r>
              <a:rPr lang="en-IN" b="1">
                <a:effectLst>
                  <a:outerShdw blurRad="38100" dist="38100" dir="2700000" algn="tl">
                    <a:srgbClr val="000000">
                      <a:alpha val="43137"/>
                    </a:srgbClr>
                  </a:outerShdw>
                </a:effectLst>
              </a:rPr>
              <a:t>3</a:t>
            </a:r>
            <a:endParaRPr lang="en-IN"/>
          </a:p>
        </p:txBody>
      </p:sp>
      <p:cxnSp>
        <p:nvCxnSpPr>
          <p:cNvPr id="128" name="Straight Arrow Connector 127"/>
          <p:cNvCxnSpPr/>
          <p:nvPr/>
        </p:nvCxnSpPr>
        <p:spPr>
          <a:xfrm flipV="1">
            <a:off x="9408807" y="812447"/>
            <a:ext cx="0" cy="4429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9" name="Rectangle 128"/>
          <p:cNvSpPr/>
          <p:nvPr/>
        </p:nvSpPr>
        <p:spPr>
          <a:xfrm>
            <a:off x="9236790" y="1332362"/>
            <a:ext cx="527855" cy="369332"/>
          </a:xfrm>
          <a:prstGeom prst="rect">
            <a:avLst/>
          </a:prstGeom>
        </p:spPr>
        <p:txBody>
          <a:bodyPr wrap="square">
            <a:spAutoFit/>
          </a:bodyPr>
          <a:lstStyle/>
          <a:p>
            <a:r>
              <a:rPr lang="en-IN" b="1">
                <a:effectLst>
                  <a:outerShdw blurRad="38100" dist="38100" dir="2700000" algn="tl">
                    <a:srgbClr val="000000">
                      <a:alpha val="43137"/>
                    </a:srgbClr>
                  </a:outerShdw>
                </a:effectLst>
              </a:rPr>
              <a:t>4</a:t>
            </a:r>
            <a:endParaRPr lang="en-IN"/>
          </a:p>
        </p:txBody>
      </p:sp>
      <p:grpSp>
        <p:nvGrpSpPr>
          <p:cNvPr id="130" name="Group 129"/>
          <p:cNvGrpSpPr/>
          <p:nvPr/>
        </p:nvGrpSpPr>
        <p:grpSpPr>
          <a:xfrm>
            <a:off x="5714184" y="3393590"/>
            <a:ext cx="793655" cy="730436"/>
            <a:chOff x="5745612" y="2153570"/>
            <a:chExt cx="695782" cy="1047909"/>
          </a:xfrm>
        </p:grpSpPr>
        <p:sp>
          <p:nvSpPr>
            <p:cNvPr id="131" name="Arc 130">
              <a:extLst>
                <a:ext uri="{FF2B5EF4-FFF2-40B4-BE49-F238E27FC236}">
                  <a16:creationId xmlns:a16="http://schemas.microsoft.com/office/drawing/2014/main" id="{65764E8F-86D2-4DF2-8938-E6F9CD5585F6}"/>
                </a:ext>
              </a:extLst>
            </p:cNvPr>
            <p:cNvSpPr/>
            <p:nvPr/>
          </p:nvSpPr>
          <p:spPr>
            <a:xfrm rot="2919425">
              <a:off x="5569548" y="2329634"/>
              <a:ext cx="1047909" cy="695782"/>
            </a:xfrm>
            <a:prstGeom prst="arc">
              <a:avLst>
                <a:gd name="adj1" fmla="val 16200000"/>
                <a:gd name="adj2" fmla="val 21414665"/>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32" name="Isosceles Triangle 131"/>
            <p:cNvSpPr/>
            <p:nvPr/>
          </p:nvSpPr>
          <p:spPr>
            <a:xfrm rot="13374528">
              <a:off x="6290422" y="2953214"/>
              <a:ext cx="102811" cy="145983"/>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3" name="Rectangle 132"/>
          <p:cNvSpPr/>
          <p:nvPr/>
        </p:nvSpPr>
        <p:spPr>
          <a:xfrm>
            <a:off x="6585892" y="3701592"/>
            <a:ext cx="527855" cy="369332"/>
          </a:xfrm>
          <a:prstGeom prst="rect">
            <a:avLst/>
          </a:prstGeom>
        </p:spPr>
        <p:txBody>
          <a:bodyPr wrap="square">
            <a:spAutoFit/>
          </a:bodyPr>
          <a:lstStyle/>
          <a:p>
            <a:r>
              <a:rPr lang="en-IN" b="1">
                <a:effectLst>
                  <a:outerShdw blurRad="38100" dist="38100" dir="2700000" algn="tl">
                    <a:srgbClr val="000000">
                      <a:alpha val="43137"/>
                    </a:srgbClr>
                  </a:outerShdw>
                </a:effectLst>
              </a:rPr>
              <a:t>4</a:t>
            </a:r>
            <a:endParaRPr lang="en-IN"/>
          </a:p>
        </p:txBody>
      </p:sp>
      <p:cxnSp>
        <p:nvCxnSpPr>
          <p:cNvPr id="134" name="Straight Arrow Connector 133"/>
          <p:cNvCxnSpPr/>
          <p:nvPr/>
        </p:nvCxnSpPr>
        <p:spPr>
          <a:xfrm flipV="1">
            <a:off x="10301942" y="816754"/>
            <a:ext cx="0" cy="4429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5" name="Rectangle 134"/>
          <p:cNvSpPr/>
          <p:nvPr/>
        </p:nvSpPr>
        <p:spPr>
          <a:xfrm>
            <a:off x="10143424" y="1319209"/>
            <a:ext cx="527855" cy="369332"/>
          </a:xfrm>
          <a:prstGeom prst="rect">
            <a:avLst/>
          </a:prstGeom>
        </p:spPr>
        <p:txBody>
          <a:bodyPr wrap="square">
            <a:spAutoFit/>
          </a:bodyPr>
          <a:lstStyle/>
          <a:p>
            <a:r>
              <a:rPr lang="en-IN" b="1">
                <a:effectLst>
                  <a:outerShdw blurRad="38100" dist="38100" dir="2700000" algn="tl">
                    <a:srgbClr val="000000">
                      <a:alpha val="43137"/>
                    </a:srgbClr>
                  </a:outerShdw>
                </a:effectLst>
              </a:rPr>
              <a:t>5</a:t>
            </a:r>
            <a:endParaRPr lang="en-IN"/>
          </a:p>
        </p:txBody>
      </p:sp>
      <p:grpSp>
        <p:nvGrpSpPr>
          <p:cNvPr id="136" name="Group 135"/>
          <p:cNvGrpSpPr/>
          <p:nvPr/>
        </p:nvGrpSpPr>
        <p:grpSpPr>
          <a:xfrm>
            <a:off x="5731081" y="3847712"/>
            <a:ext cx="793655" cy="730436"/>
            <a:chOff x="5745612" y="2153570"/>
            <a:chExt cx="695782" cy="1047909"/>
          </a:xfrm>
        </p:grpSpPr>
        <p:sp>
          <p:nvSpPr>
            <p:cNvPr id="137" name="Arc 136">
              <a:extLst>
                <a:ext uri="{FF2B5EF4-FFF2-40B4-BE49-F238E27FC236}">
                  <a16:creationId xmlns:a16="http://schemas.microsoft.com/office/drawing/2014/main" id="{65764E8F-86D2-4DF2-8938-E6F9CD5585F6}"/>
                </a:ext>
              </a:extLst>
            </p:cNvPr>
            <p:cNvSpPr/>
            <p:nvPr/>
          </p:nvSpPr>
          <p:spPr>
            <a:xfrm rot="2919425">
              <a:off x="5569548" y="2329634"/>
              <a:ext cx="1047909" cy="695782"/>
            </a:xfrm>
            <a:prstGeom prst="arc">
              <a:avLst>
                <a:gd name="adj1" fmla="val 16200000"/>
                <a:gd name="adj2" fmla="val 21414665"/>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38" name="Isosceles Triangle 137"/>
            <p:cNvSpPr/>
            <p:nvPr/>
          </p:nvSpPr>
          <p:spPr>
            <a:xfrm rot="13374528">
              <a:off x="6290422" y="2953214"/>
              <a:ext cx="102811" cy="145983"/>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9" name="Rectangle 138"/>
          <p:cNvSpPr/>
          <p:nvPr/>
        </p:nvSpPr>
        <p:spPr>
          <a:xfrm>
            <a:off x="6609591" y="4127402"/>
            <a:ext cx="527855" cy="369332"/>
          </a:xfrm>
          <a:prstGeom prst="rect">
            <a:avLst/>
          </a:prstGeom>
        </p:spPr>
        <p:txBody>
          <a:bodyPr wrap="square">
            <a:spAutoFit/>
          </a:bodyPr>
          <a:lstStyle/>
          <a:p>
            <a:r>
              <a:rPr lang="en-IN" b="1">
                <a:effectLst>
                  <a:outerShdw blurRad="38100" dist="38100" dir="2700000" algn="tl">
                    <a:srgbClr val="000000">
                      <a:alpha val="43137"/>
                    </a:srgbClr>
                  </a:outerShdw>
                </a:effectLst>
              </a:rPr>
              <a:t>5</a:t>
            </a:r>
            <a:endParaRPr lang="en-IN"/>
          </a:p>
        </p:txBody>
      </p:sp>
      <p:sp>
        <p:nvSpPr>
          <p:cNvPr id="140" name="Rectangle 139"/>
          <p:cNvSpPr/>
          <p:nvPr/>
        </p:nvSpPr>
        <p:spPr>
          <a:xfrm>
            <a:off x="7155598" y="2052115"/>
            <a:ext cx="3976806" cy="369332"/>
          </a:xfrm>
          <a:prstGeom prst="rect">
            <a:avLst/>
          </a:prstGeom>
        </p:spPr>
        <p:txBody>
          <a:bodyPr wrap="square">
            <a:spAutoFit/>
          </a:bodyPr>
          <a:lstStyle/>
          <a:p>
            <a:r>
              <a:rPr lang="en-IN" b="1">
                <a:effectLst>
                  <a:outerShdw blurRad="38100" dist="38100" dir="2700000" algn="tl">
                    <a:srgbClr val="000000">
                      <a:alpha val="43137"/>
                    </a:srgbClr>
                  </a:outerShdw>
                </a:effectLst>
              </a:rPr>
              <a:t>Counting over means overflow of timer</a:t>
            </a:r>
            <a:endParaRPr lang="en-IN"/>
          </a:p>
        </p:txBody>
      </p:sp>
      <p:grpSp>
        <p:nvGrpSpPr>
          <p:cNvPr id="141" name="Group 140"/>
          <p:cNvGrpSpPr/>
          <p:nvPr/>
        </p:nvGrpSpPr>
        <p:grpSpPr>
          <a:xfrm>
            <a:off x="4603474" y="1594630"/>
            <a:ext cx="1358403" cy="3115572"/>
            <a:chOff x="4864446" y="3984342"/>
            <a:chExt cx="1358403" cy="2786571"/>
          </a:xfrm>
        </p:grpSpPr>
        <p:grpSp>
          <p:nvGrpSpPr>
            <p:cNvPr id="142" name="Group 141"/>
            <p:cNvGrpSpPr/>
            <p:nvPr/>
          </p:nvGrpSpPr>
          <p:grpSpPr>
            <a:xfrm>
              <a:off x="4864446" y="4119229"/>
              <a:ext cx="1358403" cy="2651684"/>
              <a:chOff x="4864446" y="4119229"/>
              <a:chExt cx="1358403" cy="2651684"/>
            </a:xfrm>
          </p:grpSpPr>
          <p:sp>
            <p:nvSpPr>
              <p:cNvPr id="144" name="Arc 143">
                <a:extLst>
                  <a:ext uri="{FF2B5EF4-FFF2-40B4-BE49-F238E27FC236}">
                    <a16:creationId xmlns:a16="http://schemas.microsoft.com/office/drawing/2014/main" id="{BFC679BA-524D-4344-84E7-EE82FEA7A75F}"/>
                  </a:ext>
                </a:extLst>
              </p:cNvPr>
              <p:cNvSpPr/>
              <p:nvPr/>
            </p:nvSpPr>
            <p:spPr>
              <a:xfrm rot="10184424">
                <a:off x="4864446" y="4119229"/>
                <a:ext cx="945700" cy="2412270"/>
              </a:xfrm>
              <a:prstGeom prst="arc">
                <a:avLst>
                  <a:gd name="adj1" fmla="val 16200000"/>
                  <a:gd name="adj2" fmla="val 21414665"/>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45" name="Arc 144">
                <a:extLst>
                  <a:ext uri="{FF2B5EF4-FFF2-40B4-BE49-F238E27FC236}">
                    <a16:creationId xmlns:a16="http://schemas.microsoft.com/office/drawing/2014/main" id="{BFC679BA-524D-4344-84E7-EE82FEA7A75F}"/>
                  </a:ext>
                </a:extLst>
              </p:cNvPr>
              <p:cNvSpPr/>
              <p:nvPr/>
            </p:nvSpPr>
            <p:spPr>
              <a:xfrm rot="16200000">
                <a:off x="4229352" y="4777417"/>
                <a:ext cx="2645533" cy="1341460"/>
              </a:xfrm>
              <a:prstGeom prst="arc">
                <a:avLst>
                  <a:gd name="adj1" fmla="val 16200000"/>
                  <a:gd name="adj2" fmla="val 21414665"/>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43" name="Isosceles Triangle 142"/>
            <p:cNvSpPr/>
            <p:nvPr/>
          </p:nvSpPr>
          <p:spPr>
            <a:xfrm rot="4059650">
              <a:off x="5353552" y="4011669"/>
              <a:ext cx="269123" cy="21447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6" name="Rectangle 145"/>
          <p:cNvSpPr/>
          <p:nvPr/>
        </p:nvSpPr>
        <p:spPr>
          <a:xfrm>
            <a:off x="5510949" y="1485480"/>
            <a:ext cx="652743" cy="369332"/>
          </a:xfrm>
          <a:prstGeom prst="rect">
            <a:avLst/>
          </a:prstGeom>
        </p:spPr>
        <p:txBody>
          <a:bodyPr wrap="none">
            <a:spAutoFit/>
          </a:bodyPr>
          <a:lstStyle/>
          <a:p>
            <a:r>
              <a:rPr lang="en-IN" b="1">
                <a:solidFill>
                  <a:srgbClr val="FF0000"/>
                </a:solidFill>
                <a:effectLst>
                  <a:outerShdw blurRad="38100" dist="38100" dir="2700000" algn="tl">
                    <a:srgbClr val="000000">
                      <a:alpha val="43137"/>
                    </a:srgbClr>
                  </a:outerShdw>
                </a:effectLst>
              </a:rPr>
              <a:t>0000</a:t>
            </a:r>
            <a:endParaRPr lang="en-IN"/>
          </a:p>
        </p:txBody>
      </p:sp>
      <p:sp>
        <p:nvSpPr>
          <p:cNvPr id="147" name="Rectangle 146"/>
          <p:cNvSpPr/>
          <p:nvPr/>
        </p:nvSpPr>
        <p:spPr>
          <a:xfrm>
            <a:off x="7663162" y="2555043"/>
            <a:ext cx="6505463" cy="400110"/>
          </a:xfrm>
          <a:prstGeom prst="rect">
            <a:avLst/>
          </a:prstGeom>
        </p:spPr>
        <p:txBody>
          <a:bodyPr wrap="square">
            <a:spAutoFit/>
          </a:bodyPr>
          <a:lstStyle/>
          <a:p>
            <a:r>
              <a:rPr lang="en-IN" sz="2000" b="1">
                <a:solidFill>
                  <a:srgbClr val="FF0000"/>
                </a:solidFill>
                <a:effectLst>
                  <a:outerShdw blurRad="38100" dist="38100" dir="2700000" algn="tl">
                    <a:srgbClr val="000000">
                      <a:alpha val="43137"/>
                    </a:srgbClr>
                  </a:outerShdw>
                </a:effectLst>
              </a:rPr>
              <a:t>There fore +1 is used</a:t>
            </a:r>
            <a:endParaRPr lang="en-IN" sz="2000">
              <a:solidFill>
                <a:srgbClr val="FF0000"/>
              </a:solidFill>
            </a:endParaRPr>
          </a:p>
        </p:txBody>
      </p:sp>
      <p:sp>
        <p:nvSpPr>
          <p:cNvPr id="148" name="Rectangle 147"/>
          <p:cNvSpPr/>
          <p:nvPr/>
        </p:nvSpPr>
        <p:spPr>
          <a:xfrm>
            <a:off x="5258977" y="5366057"/>
            <a:ext cx="6505463" cy="400110"/>
          </a:xfrm>
          <a:prstGeom prst="rect">
            <a:avLst/>
          </a:prstGeom>
          <a:ln w="28575">
            <a:solidFill>
              <a:schemeClr val="tx1"/>
            </a:solidFill>
          </a:ln>
        </p:spPr>
        <p:txBody>
          <a:bodyPr wrap="square">
            <a:spAutoFit/>
          </a:bodyPr>
          <a:lstStyle/>
          <a:p>
            <a:r>
              <a:rPr lang="en-IN" sz="2000" b="1">
                <a:solidFill>
                  <a:srgbClr val="FF0000"/>
                </a:solidFill>
                <a:effectLst>
                  <a:outerShdw blurRad="38100" dist="38100" dir="2700000" algn="tl">
                    <a:srgbClr val="000000">
                      <a:alpha val="43137"/>
                    </a:srgbClr>
                  </a:outerShdw>
                </a:effectLst>
              </a:rPr>
              <a:t>Formula for count value =  Max count – Desired count + 1 </a:t>
            </a:r>
            <a:endParaRPr lang="en-IN" sz="2000">
              <a:solidFill>
                <a:srgbClr val="FF0000"/>
              </a:solidFill>
            </a:endParaRPr>
          </a:p>
        </p:txBody>
      </p:sp>
      <p:sp>
        <p:nvSpPr>
          <p:cNvPr id="123" name="Rectangle 122">
            <a:extLst>
              <a:ext uri="{FF2B5EF4-FFF2-40B4-BE49-F238E27FC236}">
                <a16:creationId xmlns:a16="http://schemas.microsoft.com/office/drawing/2014/main" id="{937993A4-0BEB-449F-A959-E095BEAFBEC5}"/>
              </a:ext>
            </a:extLst>
          </p:cNvPr>
          <p:cNvSpPr/>
          <p:nvPr/>
        </p:nvSpPr>
        <p:spPr>
          <a:xfrm>
            <a:off x="804420" y="-34139"/>
            <a:ext cx="3793016" cy="523220"/>
          </a:xfrm>
          <a:prstGeom prst="rect">
            <a:avLst/>
          </a:prstGeom>
        </p:spPr>
        <p:txBody>
          <a:bodyPr wrap="square">
            <a:spAutoFit/>
          </a:bodyPr>
          <a:lstStyle/>
          <a:p>
            <a:r>
              <a:rPr lang="en-IN" sz="2800" b="1">
                <a:effectLst>
                  <a:outerShdw blurRad="38100" dist="38100" dir="2700000" algn="tl">
                    <a:srgbClr val="000000">
                      <a:alpha val="43137"/>
                    </a:srgbClr>
                  </a:outerShdw>
                </a:effectLst>
              </a:rPr>
              <a:t> Up counter :</a:t>
            </a:r>
            <a:endParaRPr lang="en-IN" sz="2800"/>
          </a:p>
        </p:txBody>
      </p:sp>
    </p:spTree>
    <p:extLst>
      <p:ext uri="{BB962C8B-B14F-4D97-AF65-F5344CB8AC3E}">
        <p14:creationId xmlns:p14="http://schemas.microsoft.com/office/powerpoint/2010/main" val="3432599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
                                        </p:tgtEl>
                                        <p:attrNameLst>
                                          <p:attrName>style.visibility</p:attrName>
                                        </p:attrNameLst>
                                      </p:cBhvr>
                                      <p:to>
                                        <p:strVal val="visible"/>
                                      </p:to>
                                    </p:set>
                                    <p:animEffect transition="in" filter="fade">
                                      <p:cBhvr>
                                        <p:cTn id="12" dur="500"/>
                                        <p:tgtEl>
                                          <p:spTgt spid="10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fade">
                                      <p:cBhvr>
                                        <p:cTn id="22" dur="500"/>
                                        <p:tgtEl>
                                          <p:spTgt spid="10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6"/>
                                        </p:tgtEl>
                                        <p:attrNameLst>
                                          <p:attrName>style.visibility</p:attrName>
                                        </p:attrNameLst>
                                      </p:cBhvr>
                                      <p:to>
                                        <p:strVal val="visible"/>
                                      </p:to>
                                    </p:set>
                                    <p:animEffect transition="in" filter="fade">
                                      <p:cBhvr>
                                        <p:cTn id="25" dur="500"/>
                                        <p:tgtEl>
                                          <p:spTgt spid="10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4"/>
                                        </p:tgtEl>
                                        <p:attrNameLst>
                                          <p:attrName>style.visibility</p:attrName>
                                        </p:attrNameLst>
                                      </p:cBhvr>
                                      <p:to>
                                        <p:strVal val="visible"/>
                                      </p:to>
                                    </p:set>
                                    <p:animEffect transition="in" filter="fade">
                                      <p:cBhvr>
                                        <p:cTn id="28" dur="500"/>
                                        <p:tgtEl>
                                          <p:spTgt spid="1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1"/>
                                        </p:tgtEl>
                                        <p:attrNameLst>
                                          <p:attrName>style.visibility</p:attrName>
                                        </p:attrNameLst>
                                      </p:cBhvr>
                                      <p:to>
                                        <p:strVal val="visible"/>
                                      </p:to>
                                    </p:set>
                                    <p:animEffect transition="in" filter="fade">
                                      <p:cBhvr>
                                        <p:cTn id="31" dur="500"/>
                                        <p:tgtEl>
                                          <p:spTgt spid="1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2"/>
                                        </p:tgtEl>
                                        <p:attrNameLst>
                                          <p:attrName>style.visibility</p:attrName>
                                        </p:attrNameLst>
                                      </p:cBhvr>
                                      <p:to>
                                        <p:strVal val="visible"/>
                                      </p:to>
                                    </p:set>
                                    <p:animEffect transition="in" filter="fade">
                                      <p:cBhvr>
                                        <p:cTn id="34" dur="500"/>
                                        <p:tgtEl>
                                          <p:spTgt spid="12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7"/>
                                        </p:tgtEl>
                                        <p:attrNameLst>
                                          <p:attrName>style.visibility</p:attrName>
                                        </p:attrNameLst>
                                      </p:cBhvr>
                                      <p:to>
                                        <p:strVal val="visible"/>
                                      </p:to>
                                    </p:set>
                                    <p:animEffect transition="in" filter="fade">
                                      <p:cBhvr>
                                        <p:cTn id="37" dur="500"/>
                                        <p:tgtEl>
                                          <p:spTgt spid="107"/>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3"/>
                                        </p:tgtEl>
                                        <p:attrNameLst>
                                          <p:attrName>style.visibility</p:attrName>
                                        </p:attrNameLst>
                                      </p:cBhvr>
                                      <p:to>
                                        <p:strVal val="visible"/>
                                      </p:to>
                                    </p:set>
                                    <p:animEffect transition="in" filter="fade">
                                      <p:cBhvr>
                                        <p:cTn id="42" dur="1000"/>
                                        <p:tgtEl>
                                          <p:spTgt spid="103"/>
                                        </p:tgtEl>
                                      </p:cBhvr>
                                    </p:animEffect>
                                    <p:anim calcmode="lin" valueType="num">
                                      <p:cBhvr>
                                        <p:cTn id="43" dur="1000" fill="hold"/>
                                        <p:tgtEl>
                                          <p:spTgt spid="103"/>
                                        </p:tgtEl>
                                        <p:attrNameLst>
                                          <p:attrName>ppt_x</p:attrName>
                                        </p:attrNameLst>
                                      </p:cBhvr>
                                      <p:tavLst>
                                        <p:tav tm="0">
                                          <p:val>
                                            <p:strVal val="#ppt_x"/>
                                          </p:val>
                                        </p:tav>
                                        <p:tav tm="100000">
                                          <p:val>
                                            <p:strVal val="#ppt_x"/>
                                          </p:val>
                                        </p:tav>
                                      </p:tavLst>
                                    </p:anim>
                                    <p:anim calcmode="lin" valueType="num">
                                      <p:cBhvr>
                                        <p:cTn id="44" dur="1000" fill="hold"/>
                                        <p:tgtEl>
                                          <p:spTgt spid="10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105"/>
                                        </p:tgtEl>
                                        <p:attrNameLst>
                                          <p:attrName>style.visibility</p:attrName>
                                        </p:attrNameLst>
                                      </p:cBhvr>
                                      <p:to>
                                        <p:strVal val="visible"/>
                                      </p:to>
                                    </p:set>
                                    <p:animEffect transition="in" filter="randombar(horizontal)">
                                      <p:cBhvr>
                                        <p:cTn id="49" dur="500"/>
                                        <p:tgtEl>
                                          <p:spTgt spid="105"/>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nodeType="clickEffect">
                                  <p:stCondLst>
                                    <p:cond delay="0"/>
                                  </p:stCondLst>
                                  <p:childTnLst>
                                    <p:set>
                                      <p:cBhvr>
                                        <p:cTn id="53" dur="1" fill="hold">
                                          <p:stCondLst>
                                            <p:cond delay="0"/>
                                          </p:stCondLst>
                                        </p:cTn>
                                        <p:tgtEl>
                                          <p:spTgt spid="110"/>
                                        </p:tgtEl>
                                        <p:attrNameLst>
                                          <p:attrName>style.visibility</p:attrName>
                                        </p:attrNameLst>
                                      </p:cBhvr>
                                      <p:to>
                                        <p:strVal val="visible"/>
                                      </p:to>
                                    </p:set>
                                    <p:animEffect transition="in" filter="wheel(1)">
                                      <p:cBhvr>
                                        <p:cTn id="54" dur="2000"/>
                                        <p:tgtEl>
                                          <p:spTgt spid="110"/>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grpId="0" nodeType="clickEffect">
                                  <p:stCondLst>
                                    <p:cond delay="0"/>
                                  </p:stCondLst>
                                  <p:childTnLst>
                                    <p:set>
                                      <p:cBhvr>
                                        <p:cTn id="58" dur="1" fill="hold">
                                          <p:stCondLst>
                                            <p:cond delay="0"/>
                                          </p:stCondLst>
                                        </p:cTn>
                                        <p:tgtEl>
                                          <p:spTgt spid="111"/>
                                        </p:tgtEl>
                                        <p:attrNameLst>
                                          <p:attrName>style.visibility</p:attrName>
                                        </p:attrNameLst>
                                      </p:cBhvr>
                                      <p:to>
                                        <p:strVal val="visible"/>
                                      </p:to>
                                    </p:set>
                                    <p:animEffect transition="in" filter="randombar(horizontal)">
                                      <p:cBhvr>
                                        <p:cTn id="59" dur="500"/>
                                        <p:tgtEl>
                                          <p:spTgt spid="111"/>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112"/>
                                        </p:tgtEl>
                                        <p:attrNameLst>
                                          <p:attrName>style.visibility</p:attrName>
                                        </p:attrNameLst>
                                      </p:cBhvr>
                                      <p:to>
                                        <p:strVal val="visible"/>
                                      </p:to>
                                    </p:set>
                                    <p:animEffect transition="in" filter="fade">
                                      <p:cBhvr>
                                        <p:cTn id="64" dur="1000"/>
                                        <p:tgtEl>
                                          <p:spTgt spid="112"/>
                                        </p:tgtEl>
                                      </p:cBhvr>
                                    </p:animEffect>
                                    <p:anim calcmode="lin" valueType="num">
                                      <p:cBhvr>
                                        <p:cTn id="65" dur="1000" fill="hold"/>
                                        <p:tgtEl>
                                          <p:spTgt spid="112"/>
                                        </p:tgtEl>
                                        <p:attrNameLst>
                                          <p:attrName>ppt_x</p:attrName>
                                        </p:attrNameLst>
                                      </p:cBhvr>
                                      <p:tavLst>
                                        <p:tav tm="0">
                                          <p:val>
                                            <p:strVal val="#ppt_x"/>
                                          </p:val>
                                        </p:tav>
                                        <p:tav tm="100000">
                                          <p:val>
                                            <p:strVal val="#ppt_x"/>
                                          </p:val>
                                        </p:tav>
                                      </p:tavLst>
                                    </p:anim>
                                    <p:anim calcmode="lin" valueType="num">
                                      <p:cBhvr>
                                        <p:cTn id="66" dur="1000" fill="hold"/>
                                        <p:tgtEl>
                                          <p:spTgt spid="112"/>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4" presetClass="entr" presetSubtype="10" fill="hold" grpId="0" nodeType="clickEffect">
                                  <p:stCondLst>
                                    <p:cond delay="0"/>
                                  </p:stCondLst>
                                  <p:childTnLst>
                                    <p:set>
                                      <p:cBhvr>
                                        <p:cTn id="70" dur="1" fill="hold">
                                          <p:stCondLst>
                                            <p:cond delay="0"/>
                                          </p:stCondLst>
                                        </p:cTn>
                                        <p:tgtEl>
                                          <p:spTgt spid="113"/>
                                        </p:tgtEl>
                                        <p:attrNameLst>
                                          <p:attrName>style.visibility</p:attrName>
                                        </p:attrNameLst>
                                      </p:cBhvr>
                                      <p:to>
                                        <p:strVal val="visible"/>
                                      </p:to>
                                    </p:set>
                                    <p:animEffect transition="in" filter="randombar(horizontal)">
                                      <p:cBhvr>
                                        <p:cTn id="71" dur="500"/>
                                        <p:tgtEl>
                                          <p:spTgt spid="113"/>
                                        </p:tgtEl>
                                      </p:cBhvr>
                                    </p:animEffect>
                                  </p:childTnLst>
                                </p:cTn>
                              </p:par>
                            </p:childTnLst>
                          </p:cTn>
                        </p:par>
                      </p:childTnLst>
                    </p:cTn>
                  </p:par>
                  <p:par>
                    <p:cTn id="72" fill="hold">
                      <p:stCondLst>
                        <p:cond delay="indefinite"/>
                      </p:stCondLst>
                      <p:childTnLst>
                        <p:par>
                          <p:cTn id="73" fill="hold">
                            <p:stCondLst>
                              <p:cond delay="0"/>
                            </p:stCondLst>
                            <p:childTnLst>
                              <p:par>
                                <p:cTn id="74" presetID="21" presetClass="entr" presetSubtype="1" fill="hold" nodeType="clickEffect">
                                  <p:stCondLst>
                                    <p:cond delay="0"/>
                                  </p:stCondLst>
                                  <p:childTnLst>
                                    <p:set>
                                      <p:cBhvr>
                                        <p:cTn id="75" dur="1" fill="hold">
                                          <p:stCondLst>
                                            <p:cond delay="0"/>
                                          </p:stCondLst>
                                        </p:cTn>
                                        <p:tgtEl>
                                          <p:spTgt spid="115"/>
                                        </p:tgtEl>
                                        <p:attrNameLst>
                                          <p:attrName>style.visibility</p:attrName>
                                        </p:attrNameLst>
                                      </p:cBhvr>
                                      <p:to>
                                        <p:strVal val="visible"/>
                                      </p:to>
                                    </p:set>
                                    <p:animEffect transition="in" filter="wheel(1)">
                                      <p:cBhvr>
                                        <p:cTn id="76" dur="2000"/>
                                        <p:tgtEl>
                                          <p:spTgt spid="115"/>
                                        </p:tgtEl>
                                      </p:cBhvr>
                                    </p:animEffect>
                                  </p:childTnLst>
                                </p:cTn>
                              </p:par>
                            </p:childTnLst>
                          </p:cTn>
                        </p:par>
                      </p:childTnLst>
                    </p:cTn>
                  </p:par>
                  <p:par>
                    <p:cTn id="77" fill="hold">
                      <p:stCondLst>
                        <p:cond delay="indefinite"/>
                      </p:stCondLst>
                      <p:childTnLst>
                        <p:par>
                          <p:cTn id="78" fill="hold">
                            <p:stCondLst>
                              <p:cond delay="0"/>
                            </p:stCondLst>
                            <p:childTnLst>
                              <p:par>
                                <p:cTn id="79" presetID="14" presetClass="entr" presetSubtype="10" fill="hold" grpId="0" nodeType="clickEffect">
                                  <p:stCondLst>
                                    <p:cond delay="0"/>
                                  </p:stCondLst>
                                  <p:childTnLst>
                                    <p:set>
                                      <p:cBhvr>
                                        <p:cTn id="80" dur="1" fill="hold">
                                          <p:stCondLst>
                                            <p:cond delay="0"/>
                                          </p:stCondLst>
                                        </p:cTn>
                                        <p:tgtEl>
                                          <p:spTgt spid="118"/>
                                        </p:tgtEl>
                                        <p:attrNameLst>
                                          <p:attrName>style.visibility</p:attrName>
                                        </p:attrNameLst>
                                      </p:cBhvr>
                                      <p:to>
                                        <p:strVal val="visible"/>
                                      </p:to>
                                    </p:set>
                                    <p:animEffect transition="in" filter="randombar(horizontal)">
                                      <p:cBhvr>
                                        <p:cTn id="81" dur="500"/>
                                        <p:tgtEl>
                                          <p:spTgt spid="118"/>
                                        </p:tgtEl>
                                      </p:cBhvr>
                                    </p:animEffect>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nodeType="clickEffect">
                                  <p:stCondLst>
                                    <p:cond delay="0"/>
                                  </p:stCondLst>
                                  <p:childTnLst>
                                    <p:set>
                                      <p:cBhvr>
                                        <p:cTn id="85" dur="1" fill="hold">
                                          <p:stCondLst>
                                            <p:cond delay="0"/>
                                          </p:stCondLst>
                                        </p:cTn>
                                        <p:tgtEl>
                                          <p:spTgt spid="119"/>
                                        </p:tgtEl>
                                        <p:attrNameLst>
                                          <p:attrName>style.visibility</p:attrName>
                                        </p:attrNameLst>
                                      </p:cBhvr>
                                      <p:to>
                                        <p:strVal val="visible"/>
                                      </p:to>
                                    </p:set>
                                    <p:animEffect transition="in" filter="fade">
                                      <p:cBhvr>
                                        <p:cTn id="86" dur="1000"/>
                                        <p:tgtEl>
                                          <p:spTgt spid="119"/>
                                        </p:tgtEl>
                                      </p:cBhvr>
                                    </p:animEffect>
                                    <p:anim calcmode="lin" valueType="num">
                                      <p:cBhvr>
                                        <p:cTn id="87" dur="1000" fill="hold"/>
                                        <p:tgtEl>
                                          <p:spTgt spid="119"/>
                                        </p:tgtEl>
                                        <p:attrNameLst>
                                          <p:attrName>ppt_x</p:attrName>
                                        </p:attrNameLst>
                                      </p:cBhvr>
                                      <p:tavLst>
                                        <p:tav tm="0">
                                          <p:val>
                                            <p:strVal val="#ppt_x"/>
                                          </p:val>
                                        </p:tav>
                                        <p:tav tm="100000">
                                          <p:val>
                                            <p:strVal val="#ppt_x"/>
                                          </p:val>
                                        </p:tav>
                                      </p:tavLst>
                                    </p:anim>
                                    <p:anim calcmode="lin" valueType="num">
                                      <p:cBhvr>
                                        <p:cTn id="88" dur="1000" fill="hold"/>
                                        <p:tgtEl>
                                          <p:spTgt spid="119"/>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14" presetClass="entr" presetSubtype="10" fill="hold" grpId="0" nodeType="clickEffect">
                                  <p:stCondLst>
                                    <p:cond delay="0"/>
                                  </p:stCondLst>
                                  <p:childTnLst>
                                    <p:set>
                                      <p:cBhvr>
                                        <p:cTn id="92" dur="1" fill="hold">
                                          <p:stCondLst>
                                            <p:cond delay="0"/>
                                          </p:stCondLst>
                                        </p:cTn>
                                        <p:tgtEl>
                                          <p:spTgt spid="120"/>
                                        </p:tgtEl>
                                        <p:attrNameLst>
                                          <p:attrName>style.visibility</p:attrName>
                                        </p:attrNameLst>
                                      </p:cBhvr>
                                      <p:to>
                                        <p:strVal val="visible"/>
                                      </p:to>
                                    </p:set>
                                    <p:animEffect transition="in" filter="randombar(horizontal)">
                                      <p:cBhvr>
                                        <p:cTn id="93" dur="500"/>
                                        <p:tgtEl>
                                          <p:spTgt spid="120"/>
                                        </p:tgtEl>
                                      </p:cBhvr>
                                    </p:animEffect>
                                  </p:childTnLst>
                                </p:cTn>
                              </p:par>
                            </p:childTnLst>
                          </p:cTn>
                        </p:par>
                      </p:childTnLst>
                    </p:cTn>
                  </p:par>
                  <p:par>
                    <p:cTn id="94" fill="hold">
                      <p:stCondLst>
                        <p:cond delay="indefinite"/>
                      </p:stCondLst>
                      <p:childTnLst>
                        <p:par>
                          <p:cTn id="95" fill="hold">
                            <p:stCondLst>
                              <p:cond delay="0"/>
                            </p:stCondLst>
                            <p:childTnLst>
                              <p:par>
                                <p:cTn id="96" presetID="21" presetClass="entr" presetSubtype="1" fill="hold" nodeType="clickEffect">
                                  <p:stCondLst>
                                    <p:cond delay="0"/>
                                  </p:stCondLst>
                                  <p:childTnLst>
                                    <p:set>
                                      <p:cBhvr>
                                        <p:cTn id="97" dur="1" fill="hold">
                                          <p:stCondLst>
                                            <p:cond delay="0"/>
                                          </p:stCondLst>
                                        </p:cTn>
                                        <p:tgtEl>
                                          <p:spTgt spid="124"/>
                                        </p:tgtEl>
                                        <p:attrNameLst>
                                          <p:attrName>style.visibility</p:attrName>
                                        </p:attrNameLst>
                                      </p:cBhvr>
                                      <p:to>
                                        <p:strVal val="visible"/>
                                      </p:to>
                                    </p:set>
                                    <p:animEffect transition="in" filter="wheel(1)">
                                      <p:cBhvr>
                                        <p:cTn id="98" dur="2000"/>
                                        <p:tgtEl>
                                          <p:spTgt spid="124"/>
                                        </p:tgtEl>
                                      </p:cBhvr>
                                    </p:animEffect>
                                  </p:childTnLst>
                                </p:cTn>
                              </p:par>
                            </p:childTnLst>
                          </p:cTn>
                        </p:par>
                      </p:childTnLst>
                    </p:cTn>
                  </p:par>
                  <p:par>
                    <p:cTn id="99" fill="hold">
                      <p:stCondLst>
                        <p:cond delay="indefinite"/>
                      </p:stCondLst>
                      <p:childTnLst>
                        <p:par>
                          <p:cTn id="100" fill="hold">
                            <p:stCondLst>
                              <p:cond delay="0"/>
                            </p:stCondLst>
                            <p:childTnLst>
                              <p:par>
                                <p:cTn id="101" presetID="14" presetClass="entr" presetSubtype="10" fill="hold" grpId="0" nodeType="clickEffect">
                                  <p:stCondLst>
                                    <p:cond delay="0"/>
                                  </p:stCondLst>
                                  <p:childTnLst>
                                    <p:set>
                                      <p:cBhvr>
                                        <p:cTn id="102" dur="1" fill="hold">
                                          <p:stCondLst>
                                            <p:cond delay="0"/>
                                          </p:stCondLst>
                                        </p:cTn>
                                        <p:tgtEl>
                                          <p:spTgt spid="127"/>
                                        </p:tgtEl>
                                        <p:attrNameLst>
                                          <p:attrName>style.visibility</p:attrName>
                                        </p:attrNameLst>
                                      </p:cBhvr>
                                      <p:to>
                                        <p:strVal val="visible"/>
                                      </p:to>
                                    </p:set>
                                    <p:animEffect transition="in" filter="randombar(horizontal)">
                                      <p:cBhvr>
                                        <p:cTn id="103" dur="500"/>
                                        <p:tgtEl>
                                          <p:spTgt spid="127"/>
                                        </p:tgtEl>
                                      </p:cBhvr>
                                    </p:animEffect>
                                  </p:childTnLst>
                                </p:cTn>
                              </p:par>
                            </p:childTnLst>
                          </p:cTn>
                        </p:par>
                      </p:childTnLst>
                    </p:cTn>
                  </p:par>
                  <p:par>
                    <p:cTn id="104" fill="hold">
                      <p:stCondLst>
                        <p:cond delay="indefinite"/>
                      </p:stCondLst>
                      <p:childTnLst>
                        <p:par>
                          <p:cTn id="105" fill="hold">
                            <p:stCondLst>
                              <p:cond delay="0"/>
                            </p:stCondLst>
                            <p:childTnLst>
                              <p:par>
                                <p:cTn id="106" presetID="42" presetClass="entr" presetSubtype="0" fill="hold" nodeType="clickEffect">
                                  <p:stCondLst>
                                    <p:cond delay="0"/>
                                  </p:stCondLst>
                                  <p:childTnLst>
                                    <p:set>
                                      <p:cBhvr>
                                        <p:cTn id="107" dur="1" fill="hold">
                                          <p:stCondLst>
                                            <p:cond delay="0"/>
                                          </p:stCondLst>
                                        </p:cTn>
                                        <p:tgtEl>
                                          <p:spTgt spid="128"/>
                                        </p:tgtEl>
                                        <p:attrNameLst>
                                          <p:attrName>style.visibility</p:attrName>
                                        </p:attrNameLst>
                                      </p:cBhvr>
                                      <p:to>
                                        <p:strVal val="visible"/>
                                      </p:to>
                                    </p:set>
                                    <p:animEffect transition="in" filter="fade">
                                      <p:cBhvr>
                                        <p:cTn id="108" dur="1000"/>
                                        <p:tgtEl>
                                          <p:spTgt spid="128"/>
                                        </p:tgtEl>
                                      </p:cBhvr>
                                    </p:animEffect>
                                    <p:anim calcmode="lin" valueType="num">
                                      <p:cBhvr>
                                        <p:cTn id="109" dur="1000" fill="hold"/>
                                        <p:tgtEl>
                                          <p:spTgt spid="128"/>
                                        </p:tgtEl>
                                        <p:attrNameLst>
                                          <p:attrName>ppt_x</p:attrName>
                                        </p:attrNameLst>
                                      </p:cBhvr>
                                      <p:tavLst>
                                        <p:tav tm="0">
                                          <p:val>
                                            <p:strVal val="#ppt_x"/>
                                          </p:val>
                                        </p:tav>
                                        <p:tav tm="100000">
                                          <p:val>
                                            <p:strVal val="#ppt_x"/>
                                          </p:val>
                                        </p:tav>
                                      </p:tavLst>
                                    </p:anim>
                                    <p:anim calcmode="lin" valueType="num">
                                      <p:cBhvr>
                                        <p:cTn id="110" dur="1000" fill="hold"/>
                                        <p:tgtEl>
                                          <p:spTgt spid="128"/>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14" presetClass="entr" presetSubtype="10" fill="hold" grpId="0" nodeType="clickEffect">
                                  <p:stCondLst>
                                    <p:cond delay="0"/>
                                  </p:stCondLst>
                                  <p:childTnLst>
                                    <p:set>
                                      <p:cBhvr>
                                        <p:cTn id="114" dur="1" fill="hold">
                                          <p:stCondLst>
                                            <p:cond delay="0"/>
                                          </p:stCondLst>
                                        </p:cTn>
                                        <p:tgtEl>
                                          <p:spTgt spid="129"/>
                                        </p:tgtEl>
                                        <p:attrNameLst>
                                          <p:attrName>style.visibility</p:attrName>
                                        </p:attrNameLst>
                                      </p:cBhvr>
                                      <p:to>
                                        <p:strVal val="visible"/>
                                      </p:to>
                                    </p:set>
                                    <p:animEffect transition="in" filter="randombar(horizontal)">
                                      <p:cBhvr>
                                        <p:cTn id="115" dur="500"/>
                                        <p:tgtEl>
                                          <p:spTgt spid="129"/>
                                        </p:tgtEl>
                                      </p:cBhvr>
                                    </p:animEffect>
                                  </p:childTnLst>
                                </p:cTn>
                              </p:par>
                            </p:childTnLst>
                          </p:cTn>
                        </p:par>
                      </p:childTnLst>
                    </p:cTn>
                  </p:par>
                  <p:par>
                    <p:cTn id="116" fill="hold">
                      <p:stCondLst>
                        <p:cond delay="indefinite"/>
                      </p:stCondLst>
                      <p:childTnLst>
                        <p:par>
                          <p:cTn id="117" fill="hold">
                            <p:stCondLst>
                              <p:cond delay="0"/>
                            </p:stCondLst>
                            <p:childTnLst>
                              <p:par>
                                <p:cTn id="118" presetID="21" presetClass="entr" presetSubtype="1" fill="hold" nodeType="clickEffect">
                                  <p:stCondLst>
                                    <p:cond delay="0"/>
                                  </p:stCondLst>
                                  <p:childTnLst>
                                    <p:set>
                                      <p:cBhvr>
                                        <p:cTn id="119" dur="1" fill="hold">
                                          <p:stCondLst>
                                            <p:cond delay="0"/>
                                          </p:stCondLst>
                                        </p:cTn>
                                        <p:tgtEl>
                                          <p:spTgt spid="130"/>
                                        </p:tgtEl>
                                        <p:attrNameLst>
                                          <p:attrName>style.visibility</p:attrName>
                                        </p:attrNameLst>
                                      </p:cBhvr>
                                      <p:to>
                                        <p:strVal val="visible"/>
                                      </p:to>
                                    </p:set>
                                    <p:animEffect transition="in" filter="wheel(1)">
                                      <p:cBhvr>
                                        <p:cTn id="120" dur="2000"/>
                                        <p:tgtEl>
                                          <p:spTgt spid="130"/>
                                        </p:tgtEl>
                                      </p:cBhvr>
                                    </p:animEffect>
                                  </p:childTnLst>
                                </p:cTn>
                              </p:par>
                            </p:childTnLst>
                          </p:cTn>
                        </p:par>
                      </p:childTnLst>
                    </p:cTn>
                  </p:par>
                  <p:par>
                    <p:cTn id="121" fill="hold">
                      <p:stCondLst>
                        <p:cond delay="indefinite"/>
                      </p:stCondLst>
                      <p:childTnLst>
                        <p:par>
                          <p:cTn id="122" fill="hold">
                            <p:stCondLst>
                              <p:cond delay="0"/>
                            </p:stCondLst>
                            <p:childTnLst>
                              <p:par>
                                <p:cTn id="123" presetID="14" presetClass="entr" presetSubtype="10" fill="hold" grpId="0" nodeType="clickEffect">
                                  <p:stCondLst>
                                    <p:cond delay="0"/>
                                  </p:stCondLst>
                                  <p:childTnLst>
                                    <p:set>
                                      <p:cBhvr>
                                        <p:cTn id="124" dur="1" fill="hold">
                                          <p:stCondLst>
                                            <p:cond delay="0"/>
                                          </p:stCondLst>
                                        </p:cTn>
                                        <p:tgtEl>
                                          <p:spTgt spid="133"/>
                                        </p:tgtEl>
                                        <p:attrNameLst>
                                          <p:attrName>style.visibility</p:attrName>
                                        </p:attrNameLst>
                                      </p:cBhvr>
                                      <p:to>
                                        <p:strVal val="visible"/>
                                      </p:to>
                                    </p:set>
                                    <p:animEffect transition="in" filter="randombar(horizontal)">
                                      <p:cBhvr>
                                        <p:cTn id="125" dur="500"/>
                                        <p:tgtEl>
                                          <p:spTgt spid="133"/>
                                        </p:tgtEl>
                                      </p:cBhvr>
                                    </p:animEffect>
                                  </p:childTnLst>
                                </p:cTn>
                              </p:par>
                            </p:childTnLst>
                          </p:cTn>
                        </p:par>
                      </p:childTnLst>
                    </p:cTn>
                  </p:par>
                  <p:par>
                    <p:cTn id="126" fill="hold">
                      <p:stCondLst>
                        <p:cond delay="indefinite"/>
                      </p:stCondLst>
                      <p:childTnLst>
                        <p:par>
                          <p:cTn id="127" fill="hold">
                            <p:stCondLst>
                              <p:cond delay="0"/>
                            </p:stCondLst>
                            <p:childTnLst>
                              <p:par>
                                <p:cTn id="128" presetID="42" presetClass="entr" presetSubtype="0" fill="hold" nodeType="clickEffect">
                                  <p:stCondLst>
                                    <p:cond delay="0"/>
                                  </p:stCondLst>
                                  <p:childTnLst>
                                    <p:set>
                                      <p:cBhvr>
                                        <p:cTn id="129" dur="1" fill="hold">
                                          <p:stCondLst>
                                            <p:cond delay="0"/>
                                          </p:stCondLst>
                                        </p:cTn>
                                        <p:tgtEl>
                                          <p:spTgt spid="134"/>
                                        </p:tgtEl>
                                        <p:attrNameLst>
                                          <p:attrName>style.visibility</p:attrName>
                                        </p:attrNameLst>
                                      </p:cBhvr>
                                      <p:to>
                                        <p:strVal val="visible"/>
                                      </p:to>
                                    </p:set>
                                    <p:animEffect transition="in" filter="fade">
                                      <p:cBhvr>
                                        <p:cTn id="130" dur="1000"/>
                                        <p:tgtEl>
                                          <p:spTgt spid="134"/>
                                        </p:tgtEl>
                                      </p:cBhvr>
                                    </p:animEffect>
                                    <p:anim calcmode="lin" valueType="num">
                                      <p:cBhvr>
                                        <p:cTn id="131" dur="1000" fill="hold"/>
                                        <p:tgtEl>
                                          <p:spTgt spid="134"/>
                                        </p:tgtEl>
                                        <p:attrNameLst>
                                          <p:attrName>ppt_x</p:attrName>
                                        </p:attrNameLst>
                                      </p:cBhvr>
                                      <p:tavLst>
                                        <p:tav tm="0">
                                          <p:val>
                                            <p:strVal val="#ppt_x"/>
                                          </p:val>
                                        </p:tav>
                                        <p:tav tm="100000">
                                          <p:val>
                                            <p:strVal val="#ppt_x"/>
                                          </p:val>
                                        </p:tav>
                                      </p:tavLst>
                                    </p:anim>
                                    <p:anim calcmode="lin" valueType="num">
                                      <p:cBhvr>
                                        <p:cTn id="132" dur="10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14" presetClass="entr" presetSubtype="10" fill="hold" grpId="0" nodeType="clickEffect">
                                  <p:stCondLst>
                                    <p:cond delay="0"/>
                                  </p:stCondLst>
                                  <p:childTnLst>
                                    <p:set>
                                      <p:cBhvr>
                                        <p:cTn id="136" dur="1" fill="hold">
                                          <p:stCondLst>
                                            <p:cond delay="0"/>
                                          </p:stCondLst>
                                        </p:cTn>
                                        <p:tgtEl>
                                          <p:spTgt spid="135"/>
                                        </p:tgtEl>
                                        <p:attrNameLst>
                                          <p:attrName>style.visibility</p:attrName>
                                        </p:attrNameLst>
                                      </p:cBhvr>
                                      <p:to>
                                        <p:strVal val="visible"/>
                                      </p:to>
                                    </p:set>
                                    <p:animEffect transition="in" filter="randombar(horizontal)">
                                      <p:cBhvr>
                                        <p:cTn id="137" dur="500"/>
                                        <p:tgtEl>
                                          <p:spTgt spid="135"/>
                                        </p:tgtEl>
                                      </p:cBhvr>
                                    </p:animEffect>
                                  </p:childTnLst>
                                </p:cTn>
                              </p:par>
                            </p:childTnLst>
                          </p:cTn>
                        </p:par>
                      </p:childTnLst>
                    </p:cTn>
                  </p:par>
                  <p:par>
                    <p:cTn id="138" fill="hold">
                      <p:stCondLst>
                        <p:cond delay="indefinite"/>
                      </p:stCondLst>
                      <p:childTnLst>
                        <p:par>
                          <p:cTn id="139" fill="hold">
                            <p:stCondLst>
                              <p:cond delay="0"/>
                            </p:stCondLst>
                            <p:childTnLst>
                              <p:par>
                                <p:cTn id="140" presetID="21" presetClass="entr" presetSubtype="1" fill="hold" nodeType="clickEffect">
                                  <p:stCondLst>
                                    <p:cond delay="0"/>
                                  </p:stCondLst>
                                  <p:childTnLst>
                                    <p:set>
                                      <p:cBhvr>
                                        <p:cTn id="141" dur="1" fill="hold">
                                          <p:stCondLst>
                                            <p:cond delay="0"/>
                                          </p:stCondLst>
                                        </p:cTn>
                                        <p:tgtEl>
                                          <p:spTgt spid="136"/>
                                        </p:tgtEl>
                                        <p:attrNameLst>
                                          <p:attrName>style.visibility</p:attrName>
                                        </p:attrNameLst>
                                      </p:cBhvr>
                                      <p:to>
                                        <p:strVal val="visible"/>
                                      </p:to>
                                    </p:set>
                                    <p:animEffect transition="in" filter="wheel(1)">
                                      <p:cBhvr>
                                        <p:cTn id="142" dur="2000"/>
                                        <p:tgtEl>
                                          <p:spTgt spid="136"/>
                                        </p:tgtEl>
                                      </p:cBhvr>
                                    </p:animEffect>
                                  </p:childTnLst>
                                </p:cTn>
                              </p:par>
                            </p:childTnLst>
                          </p:cTn>
                        </p:par>
                      </p:childTnLst>
                    </p:cTn>
                  </p:par>
                  <p:par>
                    <p:cTn id="143" fill="hold">
                      <p:stCondLst>
                        <p:cond delay="indefinite"/>
                      </p:stCondLst>
                      <p:childTnLst>
                        <p:par>
                          <p:cTn id="144" fill="hold">
                            <p:stCondLst>
                              <p:cond delay="0"/>
                            </p:stCondLst>
                            <p:childTnLst>
                              <p:par>
                                <p:cTn id="145" presetID="14" presetClass="entr" presetSubtype="10" fill="hold" grpId="0" nodeType="clickEffect">
                                  <p:stCondLst>
                                    <p:cond delay="0"/>
                                  </p:stCondLst>
                                  <p:childTnLst>
                                    <p:set>
                                      <p:cBhvr>
                                        <p:cTn id="146" dur="1" fill="hold">
                                          <p:stCondLst>
                                            <p:cond delay="0"/>
                                          </p:stCondLst>
                                        </p:cTn>
                                        <p:tgtEl>
                                          <p:spTgt spid="139"/>
                                        </p:tgtEl>
                                        <p:attrNameLst>
                                          <p:attrName>style.visibility</p:attrName>
                                        </p:attrNameLst>
                                      </p:cBhvr>
                                      <p:to>
                                        <p:strVal val="visible"/>
                                      </p:to>
                                    </p:set>
                                    <p:animEffect transition="in" filter="randombar(horizontal)">
                                      <p:cBhvr>
                                        <p:cTn id="147" dur="500"/>
                                        <p:tgtEl>
                                          <p:spTgt spid="139"/>
                                        </p:tgtEl>
                                      </p:cBhvr>
                                    </p:animEffect>
                                  </p:childTnLst>
                                </p:cTn>
                              </p:par>
                            </p:childTnLst>
                          </p:cTn>
                        </p:par>
                      </p:childTnLst>
                    </p:cTn>
                  </p:par>
                  <p:par>
                    <p:cTn id="148" fill="hold">
                      <p:stCondLst>
                        <p:cond delay="indefinite"/>
                      </p:stCondLst>
                      <p:childTnLst>
                        <p:par>
                          <p:cTn id="149" fill="hold">
                            <p:stCondLst>
                              <p:cond delay="0"/>
                            </p:stCondLst>
                            <p:childTnLst>
                              <p:par>
                                <p:cTn id="150" presetID="42" presetClass="entr" presetSubtype="0" fill="hold" grpId="0" nodeType="clickEffect">
                                  <p:stCondLst>
                                    <p:cond delay="0"/>
                                  </p:stCondLst>
                                  <p:childTnLst>
                                    <p:set>
                                      <p:cBhvr>
                                        <p:cTn id="151" dur="1" fill="hold">
                                          <p:stCondLst>
                                            <p:cond delay="0"/>
                                          </p:stCondLst>
                                        </p:cTn>
                                        <p:tgtEl>
                                          <p:spTgt spid="140"/>
                                        </p:tgtEl>
                                        <p:attrNameLst>
                                          <p:attrName>style.visibility</p:attrName>
                                        </p:attrNameLst>
                                      </p:cBhvr>
                                      <p:to>
                                        <p:strVal val="visible"/>
                                      </p:to>
                                    </p:set>
                                    <p:animEffect transition="in" filter="fade">
                                      <p:cBhvr>
                                        <p:cTn id="152" dur="1000"/>
                                        <p:tgtEl>
                                          <p:spTgt spid="140"/>
                                        </p:tgtEl>
                                      </p:cBhvr>
                                    </p:animEffect>
                                    <p:anim calcmode="lin" valueType="num">
                                      <p:cBhvr>
                                        <p:cTn id="153" dur="1000" fill="hold"/>
                                        <p:tgtEl>
                                          <p:spTgt spid="140"/>
                                        </p:tgtEl>
                                        <p:attrNameLst>
                                          <p:attrName>ppt_x</p:attrName>
                                        </p:attrNameLst>
                                      </p:cBhvr>
                                      <p:tavLst>
                                        <p:tav tm="0">
                                          <p:val>
                                            <p:strVal val="#ppt_x"/>
                                          </p:val>
                                        </p:tav>
                                        <p:tav tm="100000">
                                          <p:val>
                                            <p:strVal val="#ppt_x"/>
                                          </p:val>
                                        </p:tav>
                                      </p:tavLst>
                                    </p:anim>
                                    <p:anim calcmode="lin" valueType="num">
                                      <p:cBhvr>
                                        <p:cTn id="154" dur="1000" fill="hold"/>
                                        <p:tgtEl>
                                          <p:spTgt spid="140"/>
                                        </p:tgtEl>
                                        <p:attrNameLst>
                                          <p:attrName>ppt_y</p:attrName>
                                        </p:attrNameLst>
                                      </p:cBhvr>
                                      <p:tavLst>
                                        <p:tav tm="0">
                                          <p:val>
                                            <p:strVal val="#ppt_y+.1"/>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21" presetClass="entr" presetSubtype="1" fill="hold" nodeType="clickEffect">
                                  <p:stCondLst>
                                    <p:cond delay="0"/>
                                  </p:stCondLst>
                                  <p:childTnLst>
                                    <p:set>
                                      <p:cBhvr>
                                        <p:cTn id="158" dur="1" fill="hold">
                                          <p:stCondLst>
                                            <p:cond delay="0"/>
                                          </p:stCondLst>
                                        </p:cTn>
                                        <p:tgtEl>
                                          <p:spTgt spid="141"/>
                                        </p:tgtEl>
                                        <p:attrNameLst>
                                          <p:attrName>style.visibility</p:attrName>
                                        </p:attrNameLst>
                                      </p:cBhvr>
                                      <p:to>
                                        <p:strVal val="visible"/>
                                      </p:to>
                                    </p:set>
                                    <p:animEffect transition="in" filter="wheel(1)">
                                      <p:cBhvr>
                                        <p:cTn id="159" dur="2000"/>
                                        <p:tgtEl>
                                          <p:spTgt spid="141"/>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146"/>
                                        </p:tgtEl>
                                        <p:attrNameLst>
                                          <p:attrName>style.visibility</p:attrName>
                                        </p:attrNameLst>
                                      </p:cBhvr>
                                      <p:to>
                                        <p:strVal val="visible"/>
                                      </p:to>
                                    </p:set>
                                    <p:animEffect transition="in" filter="fade">
                                      <p:cBhvr>
                                        <p:cTn id="162" dur="500"/>
                                        <p:tgtEl>
                                          <p:spTgt spid="146"/>
                                        </p:tgtEl>
                                      </p:cBhvr>
                                    </p:animEffect>
                                  </p:childTnLst>
                                </p:cTn>
                              </p:par>
                            </p:childTnLst>
                          </p:cTn>
                        </p:par>
                      </p:childTnLst>
                    </p:cTn>
                  </p:par>
                  <p:par>
                    <p:cTn id="163" fill="hold">
                      <p:stCondLst>
                        <p:cond delay="indefinite"/>
                      </p:stCondLst>
                      <p:childTnLst>
                        <p:par>
                          <p:cTn id="164" fill="hold">
                            <p:stCondLst>
                              <p:cond delay="0"/>
                            </p:stCondLst>
                            <p:childTnLst>
                              <p:par>
                                <p:cTn id="165" presetID="42" presetClass="entr" presetSubtype="0" fill="hold" grpId="0" nodeType="clickEffect">
                                  <p:stCondLst>
                                    <p:cond delay="0"/>
                                  </p:stCondLst>
                                  <p:childTnLst>
                                    <p:set>
                                      <p:cBhvr>
                                        <p:cTn id="166" dur="1" fill="hold">
                                          <p:stCondLst>
                                            <p:cond delay="0"/>
                                          </p:stCondLst>
                                        </p:cTn>
                                        <p:tgtEl>
                                          <p:spTgt spid="147"/>
                                        </p:tgtEl>
                                        <p:attrNameLst>
                                          <p:attrName>style.visibility</p:attrName>
                                        </p:attrNameLst>
                                      </p:cBhvr>
                                      <p:to>
                                        <p:strVal val="visible"/>
                                      </p:to>
                                    </p:set>
                                    <p:animEffect transition="in" filter="fade">
                                      <p:cBhvr>
                                        <p:cTn id="167" dur="1000"/>
                                        <p:tgtEl>
                                          <p:spTgt spid="147"/>
                                        </p:tgtEl>
                                      </p:cBhvr>
                                    </p:animEffect>
                                    <p:anim calcmode="lin" valueType="num">
                                      <p:cBhvr>
                                        <p:cTn id="168" dur="1000" fill="hold"/>
                                        <p:tgtEl>
                                          <p:spTgt spid="147"/>
                                        </p:tgtEl>
                                        <p:attrNameLst>
                                          <p:attrName>ppt_x</p:attrName>
                                        </p:attrNameLst>
                                      </p:cBhvr>
                                      <p:tavLst>
                                        <p:tav tm="0">
                                          <p:val>
                                            <p:strVal val="#ppt_x"/>
                                          </p:val>
                                        </p:tav>
                                        <p:tav tm="100000">
                                          <p:val>
                                            <p:strVal val="#ppt_x"/>
                                          </p:val>
                                        </p:tav>
                                      </p:tavLst>
                                    </p:anim>
                                    <p:anim calcmode="lin" valueType="num">
                                      <p:cBhvr>
                                        <p:cTn id="169" dur="1000" fill="hold"/>
                                        <p:tgtEl>
                                          <p:spTgt spid="147"/>
                                        </p:tgtEl>
                                        <p:attrNameLst>
                                          <p:attrName>ppt_y</p:attrName>
                                        </p:attrNameLst>
                                      </p:cBhvr>
                                      <p:tavLst>
                                        <p:tav tm="0">
                                          <p:val>
                                            <p:strVal val="#ppt_y+.1"/>
                                          </p:val>
                                        </p:tav>
                                        <p:tav tm="100000">
                                          <p:val>
                                            <p:strVal val="#ppt_y"/>
                                          </p:val>
                                        </p:tav>
                                      </p:tavLst>
                                    </p:anim>
                                  </p:childTnLst>
                                </p:cTn>
                              </p:par>
                            </p:childTnLst>
                          </p:cTn>
                        </p:par>
                      </p:childTnLst>
                    </p:cTn>
                  </p:par>
                  <p:par>
                    <p:cTn id="170" fill="hold">
                      <p:stCondLst>
                        <p:cond delay="indefinite"/>
                      </p:stCondLst>
                      <p:childTnLst>
                        <p:par>
                          <p:cTn id="171" fill="hold">
                            <p:stCondLst>
                              <p:cond delay="0"/>
                            </p:stCondLst>
                            <p:childTnLst>
                              <p:par>
                                <p:cTn id="172" presetID="42" presetClass="entr" presetSubtype="0" fill="hold" grpId="0" nodeType="clickEffect">
                                  <p:stCondLst>
                                    <p:cond delay="0"/>
                                  </p:stCondLst>
                                  <p:childTnLst>
                                    <p:set>
                                      <p:cBhvr>
                                        <p:cTn id="173" dur="1" fill="hold">
                                          <p:stCondLst>
                                            <p:cond delay="0"/>
                                          </p:stCondLst>
                                        </p:cTn>
                                        <p:tgtEl>
                                          <p:spTgt spid="148"/>
                                        </p:tgtEl>
                                        <p:attrNameLst>
                                          <p:attrName>style.visibility</p:attrName>
                                        </p:attrNameLst>
                                      </p:cBhvr>
                                      <p:to>
                                        <p:strVal val="visible"/>
                                      </p:to>
                                    </p:set>
                                    <p:animEffect transition="in" filter="fade">
                                      <p:cBhvr>
                                        <p:cTn id="174" dur="1000"/>
                                        <p:tgtEl>
                                          <p:spTgt spid="148"/>
                                        </p:tgtEl>
                                      </p:cBhvr>
                                    </p:animEffect>
                                    <p:anim calcmode="lin" valueType="num">
                                      <p:cBhvr>
                                        <p:cTn id="175" dur="1000" fill="hold"/>
                                        <p:tgtEl>
                                          <p:spTgt spid="148"/>
                                        </p:tgtEl>
                                        <p:attrNameLst>
                                          <p:attrName>ppt_x</p:attrName>
                                        </p:attrNameLst>
                                      </p:cBhvr>
                                      <p:tavLst>
                                        <p:tav tm="0">
                                          <p:val>
                                            <p:strVal val="#ppt_x"/>
                                          </p:val>
                                        </p:tav>
                                        <p:tav tm="100000">
                                          <p:val>
                                            <p:strVal val="#ppt_x"/>
                                          </p:val>
                                        </p:tav>
                                      </p:tavLst>
                                    </p:anim>
                                    <p:anim calcmode="lin" valueType="num">
                                      <p:cBhvr>
                                        <p:cTn id="176" dur="1000" fill="hold"/>
                                        <p:tgtEl>
                                          <p:spTgt spid="1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5" grpId="0"/>
      <p:bldP spid="106" grpId="0"/>
      <p:bldP spid="107" grpId="0"/>
      <p:bldP spid="111" grpId="0"/>
      <p:bldP spid="113" grpId="0"/>
      <p:bldP spid="114" grpId="0"/>
      <p:bldP spid="118" grpId="0"/>
      <p:bldP spid="120" grpId="0"/>
      <p:bldP spid="121" grpId="0"/>
      <p:bldP spid="122" grpId="0"/>
      <p:bldP spid="127" grpId="0"/>
      <p:bldP spid="129" grpId="0"/>
      <p:bldP spid="133" grpId="0"/>
      <p:bldP spid="135" grpId="0"/>
      <p:bldP spid="139" grpId="0"/>
      <p:bldP spid="140" grpId="0"/>
      <p:bldP spid="146" grpId="0"/>
      <p:bldP spid="147" grpId="0"/>
      <p:bldP spid="14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5F650A-6289-45F1-BFAF-EEC72CD1A20E}"/>
              </a:ext>
            </a:extLst>
          </p:cNvPr>
          <p:cNvSpPr/>
          <p:nvPr/>
        </p:nvSpPr>
        <p:spPr>
          <a:xfrm>
            <a:off x="3642227" y="53955"/>
            <a:ext cx="6519867" cy="523220"/>
          </a:xfrm>
          <a:prstGeom prst="rect">
            <a:avLst/>
          </a:prstGeom>
        </p:spPr>
        <p:txBody>
          <a:bodyPr wrap="square">
            <a:spAutoFit/>
          </a:bodyPr>
          <a:lstStyle/>
          <a:p>
            <a:r>
              <a:rPr lang="en-IN" sz="2800" b="1">
                <a:solidFill>
                  <a:srgbClr val="FF0000"/>
                </a:solidFill>
                <a:effectLst>
                  <a:outerShdw blurRad="38100" dist="38100" dir="2700000" algn="tl">
                    <a:srgbClr val="000000">
                      <a:alpha val="43137"/>
                    </a:srgbClr>
                  </a:outerShdw>
                </a:effectLst>
              </a:rPr>
              <a:t>Difference between counter and timer :</a:t>
            </a:r>
            <a:endParaRPr lang="en-IN" sz="2800">
              <a:solidFill>
                <a:srgbClr val="FF0000"/>
              </a:solidFill>
            </a:endParaRPr>
          </a:p>
        </p:txBody>
      </p:sp>
      <p:sp>
        <p:nvSpPr>
          <p:cNvPr id="5" name="TextBox 4">
            <a:extLst>
              <a:ext uri="{FF2B5EF4-FFF2-40B4-BE49-F238E27FC236}">
                <a16:creationId xmlns:a16="http://schemas.microsoft.com/office/drawing/2014/main" id="{41B60337-CA68-49E9-BD60-B63A4C02C425}"/>
              </a:ext>
            </a:extLst>
          </p:cNvPr>
          <p:cNvSpPr txBox="1"/>
          <p:nvPr/>
        </p:nvSpPr>
        <p:spPr>
          <a:xfrm>
            <a:off x="276859" y="1202851"/>
            <a:ext cx="8574910" cy="1569660"/>
          </a:xfrm>
          <a:prstGeom prst="rect">
            <a:avLst/>
          </a:prstGeom>
          <a:noFill/>
        </p:spPr>
        <p:txBody>
          <a:bodyPr wrap="square" rtlCol="0">
            <a:spAutoFit/>
          </a:bodyPr>
          <a:lstStyle/>
          <a:p>
            <a:pPr marL="342900" indent="-342900">
              <a:buAutoNum type="arabicPeriod"/>
            </a:pPr>
            <a:r>
              <a:rPr lang="en-IN" sz="2400"/>
              <a:t>Timer and counter are </a:t>
            </a:r>
            <a:r>
              <a:rPr lang="en-IN" sz="2400" b="1">
                <a:solidFill>
                  <a:srgbClr val="FF0000"/>
                </a:solidFill>
              </a:rPr>
              <a:t>not exact same</a:t>
            </a:r>
          </a:p>
          <a:p>
            <a:pPr marL="342900" indent="-342900">
              <a:buAutoNum type="arabicPeriod"/>
            </a:pPr>
            <a:r>
              <a:rPr lang="en-IN" sz="2400"/>
              <a:t>They are </a:t>
            </a:r>
            <a:r>
              <a:rPr lang="en-IN" sz="2400" b="1">
                <a:solidFill>
                  <a:srgbClr val="FF0000"/>
                </a:solidFill>
              </a:rPr>
              <a:t>almost same</a:t>
            </a:r>
          </a:p>
          <a:p>
            <a:pPr marL="342900" indent="-342900">
              <a:buAutoNum type="arabicPeriod"/>
            </a:pPr>
            <a:r>
              <a:rPr lang="en-IN" sz="2400"/>
              <a:t>Its totally depend upon the </a:t>
            </a:r>
            <a:r>
              <a:rPr lang="en-IN" sz="2400" b="1">
                <a:solidFill>
                  <a:srgbClr val="FF0000"/>
                </a:solidFill>
              </a:rPr>
              <a:t>intension of programmer</a:t>
            </a:r>
            <a:r>
              <a:rPr lang="en-IN" sz="2400">
                <a:solidFill>
                  <a:srgbClr val="FF0000"/>
                </a:solidFill>
              </a:rPr>
              <a:t> </a:t>
            </a:r>
            <a:r>
              <a:rPr lang="en-IN" sz="2400"/>
              <a:t>whether device is used as a counter or timer</a:t>
            </a:r>
          </a:p>
        </p:txBody>
      </p:sp>
      <p:sp>
        <p:nvSpPr>
          <p:cNvPr id="6" name="Rectangle 5">
            <a:extLst>
              <a:ext uri="{FF2B5EF4-FFF2-40B4-BE49-F238E27FC236}">
                <a16:creationId xmlns:a16="http://schemas.microsoft.com/office/drawing/2014/main" id="{080B68C5-A744-4B45-8533-C3E214956F1D}"/>
              </a:ext>
            </a:extLst>
          </p:cNvPr>
          <p:cNvSpPr/>
          <p:nvPr/>
        </p:nvSpPr>
        <p:spPr>
          <a:xfrm>
            <a:off x="2699760" y="4333973"/>
            <a:ext cx="909223" cy="369332"/>
          </a:xfrm>
          <a:prstGeom prst="rect">
            <a:avLst/>
          </a:prstGeom>
        </p:spPr>
        <p:txBody>
          <a:bodyPr wrap="none">
            <a:spAutoFit/>
          </a:bodyPr>
          <a:lstStyle/>
          <a:p>
            <a:r>
              <a:rPr lang="en-IN" b="1">
                <a:effectLst>
                  <a:outerShdw blurRad="38100" dist="38100" dir="2700000" algn="tl">
                    <a:srgbClr val="000000">
                      <a:alpha val="43137"/>
                    </a:srgbClr>
                  </a:outerShdw>
                </a:effectLst>
              </a:rPr>
              <a:t>Timer : </a:t>
            </a:r>
          </a:p>
        </p:txBody>
      </p:sp>
      <p:sp>
        <p:nvSpPr>
          <p:cNvPr id="7" name="Rectangle 6">
            <a:extLst>
              <a:ext uri="{FF2B5EF4-FFF2-40B4-BE49-F238E27FC236}">
                <a16:creationId xmlns:a16="http://schemas.microsoft.com/office/drawing/2014/main" id="{FF5998F9-8B90-49F4-A808-5DE6BA871F27}"/>
              </a:ext>
            </a:extLst>
          </p:cNvPr>
          <p:cNvSpPr/>
          <p:nvPr/>
        </p:nvSpPr>
        <p:spPr>
          <a:xfrm>
            <a:off x="3992539" y="4341533"/>
            <a:ext cx="1680268" cy="369332"/>
          </a:xfrm>
          <a:prstGeom prst="rect">
            <a:avLst/>
          </a:prstGeom>
        </p:spPr>
        <p:txBody>
          <a:bodyPr wrap="none">
            <a:spAutoFit/>
          </a:bodyPr>
          <a:lstStyle/>
          <a:p>
            <a:r>
              <a:rPr lang="en-IN"/>
              <a:t>0   1   2   3   4   5</a:t>
            </a:r>
          </a:p>
        </p:txBody>
      </p:sp>
      <p:sp>
        <p:nvSpPr>
          <p:cNvPr id="8" name="Rectangle 7">
            <a:extLst>
              <a:ext uri="{FF2B5EF4-FFF2-40B4-BE49-F238E27FC236}">
                <a16:creationId xmlns:a16="http://schemas.microsoft.com/office/drawing/2014/main" id="{025B3CAB-C24A-4C52-A222-5375C6EAB4CB}"/>
              </a:ext>
            </a:extLst>
          </p:cNvPr>
          <p:cNvSpPr/>
          <p:nvPr/>
        </p:nvSpPr>
        <p:spPr>
          <a:xfrm>
            <a:off x="2699760" y="4749237"/>
            <a:ext cx="1119089" cy="369332"/>
          </a:xfrm>
          <a:prstGeom prst="rect">
            <a:avLst/>
          </a:prstGeom>
        </p:spPr>
        <p:txBody>
          <a:bodyPr wrap="none">
            <a:spAutoFit/>
          </a:bodyPr>
          <a:lstStyle/>
          <a:p>
            <a:r>
              <a:rPr lang="en-IN" b="1">
                <a:effectLst>
                  <a:outerShdw blurRad="38100" dist="38100" dir="2700000" algn="tl">
                    <a:srgbClr val="000000">
                      <a:alpha val="43137"/>
                    </a:srgbClr>
                  </a:outerShdw>
                </a:effectLst>
              </a:rPr>
              <a:t>Counter : </a:t>
            </a:r>
          </a:p>
        </p:txBody>
      </p:sp>
      <p:sp>
        <p:nvSpPr>
          <p:cNvPr id="9" name="Rectangle 8">
            <a:extLst>
              <a:ext uri="{FF2B5EF4-FFF2-40B4-BE49-F238E27FC236}">
                <a16:creationId xmlns:a16="http://schemas.microsoft.com/office/drawing/2014/main" id="{DDF47A5B-C1E7-47B7-A71A-D5ECE83DE472}"/>
              </a:ext>
            </a:extLst>
          </p:cNvPr>
          <p:cNvSpPr/>
          <p:nvPr/>
        </p:nvSpPr>
        <p:spPr>
          <a:xfrm>
            <a:off x="3992539" y="4776836"/>
            <a:ext cx="2103461" cy="369332"/>
          </a:xfrm>
          <a:prstGeom prst="rect">
            <a:avLst/>
          </a:prstGeom>
        </p:spPr>
        <p:txBody>
          <a:bodyPr wrap="none">
            <a:spAutoFit/>
          </a:bodyPr>
          <a:lstStyle/>
          <a:p>
            <a:r>
              <a:rPr lang="en-IN"/>
              <a:t>0 1    2        3    4      5</a:t>
            </a:r>
          </a:p>
        </p:txBody>
      </p:sp>
      <p:sp>
        <p:nvSpPr>
          <p:cNvPr id="10" name="Rectangle 9">
            <a:extLst>
              <a:ext uri="{FF2B5EF4-FFF2-40B4-BE49-F238E27FC236}">
                <a16:creationId xmlns:a16="http://schemas.microsoft.com/office/drawing/2014/main" id="{1B3A623F-CE14-452A-A550-27326304CEC8}"/>
              </a:ext>
            </a:extLst>
          </p:cNvPr>
          <p:cNvSpPr/>
          <p:nvPr/>
        </p:nvSpPr>
        <p:spPr>
          <a:xfrm>
            <a:off x="5655874" y="4333973"/>
            <a:ext cx="3114577" cy="338554"/>
          </a:xfrm>
          <a:prstGeom prst="rect">
            <a:avLst/>
          </a:prstGeom>
        </p:spPr>
        <p:txBody>
          <a:bodyPr wrap="square">
            <a:spAutoFit/>
          </a:bodyPr>
          <a:lstStyle/>
          <a:p>
            <a:r>
              <a:rPr lang="en-IN" sz="1600">
                <a:solidFill>
                  <a:srgbClr val="FF0000"/>
                </a:solidFill>
              </a:rPr>
              <a:t>Space between digits are fixed</a:t>
            </a:r>
          </a:p>
        </p:txBody>
      </p:sp>
      <p:sp>
        <p:nvSpPr>
          <p:cNvPr id="11" name="Rectangle 10">
            <a:extLst>
              <a:ext uri="{FF2B5EF4-FFF2-40B4-BE49-F238E27FC236}">
                <a16:creationId xmlns:a16="http://schemas.microsoft.com/office/drawing/2014/main" id="{879AA7A0-9A47-4348-9ADF-E077220859F7}"/>
              </a:ext>
            </a:extLst>
          </p:cNvPr>
          <p:cNvSpPr/>
          <p:nvPr/>
        </p:nvSpPr>
        <p:spPr>
          <a:xfrm>
            <a:off x="6096000" y="4776836"/>
            <a:ext cx="3114577" cy="338554"/>
          </a:xfrm>
          <a:prstGeom prst="rect">
            <a:avLst/>
          </a:prstGeom>
        </p:spPr>
        <p:txBody>
          <a:bodyPr wrap="square">
            <a:spAutoFit/>
          </a:bodyPr>
          <a:lstStyle/>
          <a:p>
            <a:r>
              <a:rPr lang="en-IN" sz="1600">
                <a:solidFill>
                  <a:srgbClr val="FF0000"/>
                </a:solidFill>
              </a:rPr>
              <a:t>Space between digits are not fixed</a:t>
            </a:r>
          </a:p>
        </p:txBody>
      </p:sp>
    </p:spTree>
    <p:extLst>
      <p:ext uri="{BB962C8B-B14F-4D97-AF65-F5344CB8AC3E}">
        <p14:creationId xmlns:p14="http://schemas.microsoft.com/office/powerpoint/2010/main" val="19011437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197B812EAD2E74D958C70E3944E9CA3" ma:contentTypeVersion="6" ma:contentTypeDescription="Create a new document." ma:contentTypeScope="" ma:versionID="90b8a831c29ce35dc1be56259b2889b1">
  <xsd:schema xmlns:xsd="http://www.w3.org/2001/XMLSchema" xmlns:xs="http://www.w3.org/2001/XMLSchema" xmlns:p="http://schemas.microsoft.com/office/2006/metadata/properties" xmlns:ns2="44866d52-1584-4d38-9e3d-4a676753bb1f" xmlns:ns3="74123a58-f83c-499b-9aec-bcef9b4d3b5d" targetNamespace="http://schemas.microsoft.com/office/2006/metadata/properties" ma:root="true" ma:fieldsID="da8d5c82e4269a6584ae14745dc2325d" ns2:_="" ns3:_="">
    <xsd:import namespace="44866d52-1584-4d38-9e3d-4a676753bb1f"/>
    <xsd:import namespace="74123a58-f83c-499b-9aec-bcef9b4d3b5d"/>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866d52-1584-4d38-9e3d-4a676753bb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4123a58-f83c-499b-9aec-bcef9b4d3b5d"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00FA2F3-5F59-415B-AE9D-0D683033BDA3}"/>
</file>

<file path=customXml/itemProps2.xml><?xml version="1.0" encoding="utf-8"?>
<ds:datastoreItem xmlns:ds="http://schemas.openxmlformats.org/officeDocument/2006/customXml" ds:itemID="{EDAA5B95-40C7-4318-934B-F23DC70721D8}">
  <ds:schemaRefs>
    <ds:schemaRef ds:uri="http://schemas.microsoft.com/sharepoint/v3/contenttype/forms"/>
  </ds:schemaRefs>
</ds:datastoreItem>
</file>

<file path=customXml/itemProps3.xml><?xml version="1.0" encoding="utf-8"?>
<ds:datastoreItem xmlns:ds="http://schemas.openxmlformats.org/officeDocument/2006/customXml" ds:itemID="{F6C8315F-3582-4654-BF4E-9147EAF0D91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43</Slides>
  <Notes>0</Notes>
  <HiddenSlides>0</HiddenSlide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8051 timer section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Logic diagram for TMOD</vt:lpstr>
      <vt:lpstr>Modes of timer </vt:lpstr>
      <vt:lpstr>13 bit timer counter</vt:lpstr>
      <vt:lpstr>PowerPoint Presentation</vt:lpstr>
      <vt:lpstr>PowerPoint Presentation</vt:lpstr>
      <vt:lpstr>PowerPoint Presentation</vt:lpstr>
      <vt:lpstr>16 bit timer counter</vt:lpstr>
      <vt:lpstr>8 bit timer counter with “Reloaded”</vt:lpstr>
      <vt:lpstr>PowerPoint Presentation</vt:lpstr>
      <vt:lpstr>2, 8 bit timer using T0</vt:lpstr>
      <vt:lpstr>Timer program</vt:lpstr>
      <vt:lpstr>PowerPoint Presentation</vt:lpstr>
      <vt:lpstr>Steps for timer related programs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Timer programs </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8051 timer section</dc:title>
  <dc:creator>Sharyu Kadam</dc:creator>
  <cp:revision>17</cp:revision>
  <dcterms:created xsi:type="dcterms:W3CDTF">2018-03-08T09:04:38Z</dcterms:created>
  <dcterms:modified xsi:type="dcterms:W3CDTF">2023-11-16T08:01:17Z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0x010100E197B812EAD2E74D958C70E3944E9CA3</vt:lpwstr>
  </property>
</Properties>
</file>