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76" r:id="rId10"/>
    <p:sldId id="278" r:id="rId11"/>
    <p:sldId id="262" r:id="rId12"/>
    <p:sldId id="264" r:id="rId13"/>
    <p:sldId id="280" r:id="rId14"/>
    <p:sldId id="279" r:id="rId15"/>
    <p:sldId id="281" r:id="rId16"/>
    <p:sldId id="265" r:id="rId17"/>
    <p:sldId id="282" r:id="rId18"/>
    <p:sldId id="266" r:id="rId19"/>
    <p:sldId id="284" r:id="rId20"/>
    <p:sldId id="283" r:id="rId21"/>
    <p:sldId id="267" r:id="rId22"/>
    <p:sldId id="268" r:id="rId23"/>
    <p:sldId id="285" r:id="rId24"/>
    <p:sldId id="286" r:id="rId25"/>
    <p:sldId id="287" r:id="rId26"/>
    <p:sldId id="288" r:id="rId27"/>
    <p:sldId id="289" r:id="rId28"/>
    <p:sldId id="270" r:id="rId29"/>
    <p:sldId id="290" r:id="rId30"/>
    <p:sldId id="291" r:id="rId31"/>
    <p:sldId id="272" r:id="rId32"/>
    <p:sldId id="271" r:id="rId33"/>
    <p:sldId id="292" r:id="rId34"/>
    <p:sldId id="293" r:id="rId35"/>
    <p:sldId id="294" r:id="rId36"/>
    <p:sldId id="273" r:id="rId37"/>
    <p:sldId id="295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A6144-2C67-4571-B2BA-888EBFB42321}" v="2" dt="2023-09-09T04:56:57.632"/>
    <p1510:client id="{4060591E-8B85-46DB-8FA7-0B855B391C3B}" v="2" dt="2023-09-09T04:09:51.684"/>
    <p1510:client id="{4843C4A4-A939-4A79-BD03-1996853CAC55}" v="1" dt="2023-09-10T13:28:40.935"/>
    <p1510:client id="{52792631-2C27-49ED-BF57-5B6ABF3DF01C}" v="1" dt="2023-09-11T16:20:30.942"/>
    <p1510:client id="{52B7CC69-BF76-4571-850C-366F11160986}" v="2" dt="2023-09-11T07:04:26.272"/>
    <p1510:client id="{5A725E5F-0CBC-4C4E-9BB2-03CE808AF26B}" v="2" dt="2023-11-16T07:56:02.599"/>
    <p1510:client id="{698C20E0-A4B8-4F8D-8A37-87A237EA91F9}" v="1" dt="2023-09-11T16:39:18.927"/>
    <p1510:client id="{6AC7F117-241B-4295-B047-6175AB5FFA5E}" v="49" dt="2023-08-24T05:54:57.548"/>
    <p1510:client id="{843607CB-3BF9-4C6C-AE16-08CC65893B3A}" v="1" dt="2023-09-11T11:17:58.365"/>
    <p1510:client id="{951DF942-2F96-4ECA-82B7-848D3E2BD672}" v="3" dt="2023-09-11T18:43:27.543"/>
    <p1510:client id="{A8EFC615-63FB-4FE7-9B55-6F56CBF935A5}" v="2" dt="2023-11-15T20:37:12.498"/>
    <p1510:client id="{BDE430D0-0904-47FD-878D-9B4C48A09269}" v="1" dt="2023-11-16T06:20:06.978"/>
    <p1510:client id="{F20FC975-D994-4E1F-9609-13BE87AD3BAD}" v="1" dt="2023-09-10T05:14:51.936"/>
    <p1510:client id="{F6218835-B0A3-4643-9FEC-54F0D5E96599}" v="1" dt="2023-09-11T06:13:29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MOL SHAH- 57480210017" userId="S::anmol.shah17@svkmmumbai.onmicrosoft.com::1962f615-8531-4afd-be05-6231e54adcea" providerId="AD" clId="Web-{6AC7F117-241B-4295-B047-6175AB5FFA5E}"/>
    <pc:docChg chg="modSld">
      <pc:chgData name="ANMOL SHAH- 57480210017" userId="S::anmol.shah17@svkmmumbai.onmicrosoft.com::1962f615-8531-4afd-be05-6231e54adcea" providerId="AD" clId="Web-{6AC7F117-241B-4295-B047-6175AB5FFA5E}" dt="2023-08-24T05:54:57.548" v="26" actId="20577"/>
      <pc:docMkLst>
        <pc:docMk/>
      </pc:docMkLst>
      <pc:sldChg chg="modSp">
        <pc:chgData name="ANMOL SHAH- 57480210017" userId="S::anmol.shah17@svkmmumbai.onmicrosoft.com::1962f615-8531-4afd-be05-6231e54adcea" providerId="AD" clId="Web-{6AC7F117-241B-4295-B047-6175AB5FFA5E}" dt="2023-08-24T05:43:56.789" v="0" actId="1076"/>
        <pc:sldMkLst>
          <pc:docMk/>
          <pc:sldMk cId="2438130098" sldId="257"/>
        </pc:sldMkLst>
        <pc:spChg chg="mod">
          <ac:chgData name="ANMOL SHAH- 57480210017" userId="S::anmol.shah17@svkmmumbai.onmicrosoft.com::1962f615-8531-4afd-be05-6231e54adcea" providerId="AD" clId="Web-{6AC7F117-241B-4295-B047-6175AB5FFA5E}" dt="2023-08-24T05:43:56.789" v="0" actId="1076"/>
          <ac:spMkLst>
            <pc:docMk/>
            <pc:sldMk cId="2438130098" sldId="257"/>
            <ac:spMk id="5" creationId="{4EDDF3A4-7F61-425D-BB74-49A93661E8E0}"/>
          </ac:spMkLst>
        </pc:spChg>
      </pc:sldChg>
      <pc:sldChg chg="modSp">
        <pc:chgData name="ANMOL SHAH- 57480210017" userId="S::anmol.shah17@svkmmumbai.onmicrosoft.com::1962f615-8531-4afd-be05-6231e54adcea" providerId="AD" clId="Web-{6AC7F117-241B-4295-B047-6175AB5FFA5E}" dt="2023-08-24T05:54:57.548" v="26" actId="20577"/>
        <pc:sldMkLst>
          <pc:docMk/>
          <pc:sldMk cId="1580792324" sldId="280"/>
        </pc:sldMkLst>
        <pc:spChg chg="mod">
          <ac:chgData name="ANMOL SHAH- 57480210017" userId="S::anmol.shah17@svkmmumbai.onmicrosoft.com::1962f615-8531-4afd-be05-6231e54adcea" providerId="AD" clId="Web-{6AC7F117-241B-4295-B047-6175AB5FFA5E}" dt="2023-08-24T05:54:57.548" v="26" actId="20577"/>
          <ac:spMkLst>
            <pc:docMk/>
            <pc:sldMk cId="1580792324" sldId="280"/>
            <ac:spMk id="22" creationId="{27F1FB38-B686-449B-93D5-BB75541AC94D}"/>
          </ac:spMkLst>
        </pc:spChg>
      </pc:sldChg>
    </pc:docChg>
  </pc:docChgLst>
  <pc:docChgLst>
    <pc:chgData name="DHYAAN FADIA - 57480220071" userId="S::dhyaan.fadia071@svkmmumbai.onmicrosoft.com::5a7c5676-340a-4853-bb90-f6e52766bac5" providerId="AD" clId="Web-{52792631-2C27-49ED-BF57-5B6ABF3DF01C}"/>
    <pc:docChg chg="modSld">
      <pc:chgData name="DHYAAN FADIA - 57480220071" userId="S::dhyaan.fadia071@svkmmumbai.onmicrosoft.com::5a7c5676-340a-4853-bb90-f6e52766bac5" providerId="AD" clId="Web-{52792631-2C27-49ED-BF57-5B6ABF3DF01C}" dt="2023-09-11T16:20:30.942" v="0" actId="1076"/>
      <pc:docMkLst>
        <pc:docMk/>
      </pc:docMkLst>
      <pc:sldChg chg="modSp">
        <pc:chgData name="DHYAAN FADIA - 57480220071" userId="S::dhyaan.fadia071@svkmmumbai.onmicrosoft.com::5a7c5676-340a-4853-bb90-f6e52766bac5" providerId="AD" clId="Web-{52792631-2C27-49ED-BF57-5B6ABF3DF01C}" dt="2023-09-11T16:20:30.942" v="0" actId="1076"/>
        <pc:sldMkLst>
          <pc:docMk/>
          <pc:sldMk cId="2780333559" sldId="259"/>
        </pc:sldMkLst>
        <pc:spChg chg="mod">
          <ac:chgData name="DHYAAN FADIA - 57480220071" userId="S::dhyaan.fadia071@svkmmumbai.onmicrosoft.com::5a7c5676-340a-4853-bb90-f6e52766bac5" providerId="AD" clId="Web-{52792631-2C27-49ED-BF57-5B6ABF3DF01C}" dt="2023-09-11T16:20:30.942" v="0" actId="1076"/>
          <ac:spMkLst>
            <pc:docMk/>
            <pc:sldMk cId="2780333559" sldId="259"/>
            <ac:spMk id="12" creationId="{00000000-0000-0000-0000-000000000000}"/>
          </ac:spMkLst>
        </pc:spChg>
      </pc:sldChg>
    </pc:docChg>
  </pc:docChgLst>
  <pc:docChgLst>
    <pc:chgData name="KEVAL SHAH- 57480210056" userId="S::keval.shah56@svkmmumbai.onmicrosoft.com::b70051dd-e8a6-47d8-8a7c-b30834a38b48" providerId="AD" clId="Web-{52B7CC69-BF76-4571-850C-366F11160986}"/>
    <pc:docChg chg="addSld sldOrd">
      <pc:chgData name="KEVAL SHAH- 57480210056" userId="S::keval.shah56@svkmmumbai.onmicrosoft.com::b70051dd-e8a6-47d8-8a7c-b30834a38b48" providerId="AD" clId="Web-{52B7CC69-BF76-4571-850C-366F11160986}" dt="2023-09-11T07:04:26.272" v="1"/>
      <pc:docMkLst>
        <pc:docMk/>
      </pc:docMkLst>
      <pc:sldChg chg="ord">
        <pc:chgData name="KEVAL SHAH- 57480210056" userId="S::keval.shah56@svkmmumbai.onmicrosoft.com::b70051dd-e8a6-47d8-8a7c-b30834a38b48" providerId="AD" clId="Web-{52B7CC69-BF76-4571-850C-366F11160986}" dt="2023-09-11T06:44:17.113" v="0"/>
        <pc:sldMkLst>
          <pc:docMk/>
          <pc:sldMk cId="2511048596" sldId="266"/>
        </pc:sldMkLst>
      </pc:sldChg>
      <pc:sldChg chg="new">
        <pc:chgData name="KEVAL SHAH- 57480210056" userId="S::keval.shah56@svkmmumbai.onmicrosoft.com::b70051dd-e8a6-47d8-8a7c-b30834a38b48" providerId="AD" clId="Web-{52B7CC69-BF76-4571-850C-366F11160986}" dt="2023-09-11T07:04:26.272" v="1"/>
        <pc:sldMkLst>
          <pc:docMk/>
          <pc:sldMk cId="3367961587" sldId="296"/>
        </pc:sldMkLst>
      </pc:sldChg>
    </pc:docChg>
  </pc:docChgLst>
  <pc:docChgLst>
    <pc:chgData name="KEVAL SHAH- 57480210056" userId="S::keval.shah56@svkmmumbai.onmicrosoft.com::b70051dd-e8a6-47d8-8a7c-b30834a38b48" providerId="AD" clId="Web-{4843C4A4-A939-4A79-BD03-1996853CAC55}"/>
    <pc:docChg chg="modSld">
      <pc:chgData name="KEVAL SHAH- 57480210056" userId="S::keval.shah56@svkmmumbai.onmicrosoft.com::b70051dd-e8a6-47d8-8a7c-b30834a38b48" providerId="AD" clId="Web-{4843C4A4-A939-4A79-BD03-1996853CAC55}" dt="2023-09-10T13:28:40.935" v="0"/>
      <pc:docMkLst>
        <pc:docMk/>
      </pc:docMkLst>
      <pc:sldChg chg="addSp modSp mod modClrScheme chgLayout">
        <pc:chgData name="KEVAL SHAH- 57480210056" userId="S::keval.shah56@svkmmumbai.onmicrosoft.com::b70051dd-e8a6-47d8-8a7c-b30834a38b48" providerId="AD" clId="Web-{4843C4A4-A939-4A79-BD03-1996853CAC55}" dt="2023-09-10T13:28:40.935" v="0"/>
        <pc:sldMkLst>
          <pc:docMk/>
          <pc:sldMk cId="2214303994" sldId="258"/>
        </pc:sldMkLst>
        <pc:spChg chg="add mod ord">
          <ac:chgData name="KEVAL SHAH- 57480210056" userId="S::keval.shah56@svkmmumbai.onmicrosoft.com::b70051dd-e8a6-47d8-8a7c-b30834a38b48" providerId="AD" clId="Web-{4843C4A4-A939-4A79-BD03-1996853CAC55}" dt="2023-09-10T13:28:40.935" v="0"/>
          <ac:spMkLst>
            <pc:docMk/>
            <pc:sldMk cId="2214303994" sldId="258"/>
            <ac:spMk id="2" creationId="{FEEBEDF2-C2FC-36CF-C635-555A8A12419E}"/>
          </ac:spMkLst>
        </pc:spChg>
        <pc:spChg chg="add mod ord">
          <ac:chgData name="KEVAL SHAH- 57480210056" userId="S::keval.shah56@svkmmumbai.onmicrosoft.com::b70051dd-e8a6-47d8-8a7c-b30834a38b48" providerId="AD" clId="Web-{4843C4A4-A939-4A79-BD03-1996853CAC55}" dt="2023-09-10T13:28:40.935" v="0"/>
          <ac:spMkLst>
            <pc:docMk/>
            <pc:sldMk cId="2214303994" sldId="258"/>
            <ac:spMk id="3" creationId="{175C0D9C-7F18-4A11-1B9D-6D22A2CAC8FA}"/>
          </ac:spMkLst>
        </pc:spChg>
        <pc:spChg chg="add mod ord">
          <ac:chgData name="KEVAL SHAH- 57480210056" userId="S::keval.shah56@svkmmumbai.onmicrosoft.com::b70051dd-e8a6-47d8-8a7c-b30834a38b48" providerId="AD" clId="Web-{4843C4A4-A939-4A79-BD03-1996853CAC55}" dt="2023-09-10T13:28:40.935" v="0"/>
          <ac:spMkLst>
            <pc:docMk/>
            <pc:sldMk cId="2214303994" sldId="258"/>
            <ac:spMk id="7" creationId="{4EB91820-2B33-8968-A598-816A5679C1DF}"/>
          </ac:spMkLst>
        </pc:spChg>
        <pc:spChg chg="add mod ord">
          <ac:chgData name="KEVAL SHAH- 57480210056" userId="S::keval.shah56@svkmmumbai.onmicrosoft.com::b70051dd-e8a6-47d8-8a7c-b30834a38b48" providerId="AD" clId="Web-{4843C4A4-A939-4A79-BD03-1996853CAC55}" dt="2023-09-10T13:28:40.935" v="0"/>
          <ac:spMkLst>
            <pc:docMk/>
            <pc:sldMk cId="2214303994" sldId="258"/>
            <ac:spMk id="9" creationId="{52983280-A4A2-5FF7-9191-ED464AD39788}"/>
          </ac:spMkLst>
        </pc:spChg>
        <pc:spChg chg="add mod ord">
          <ac:chgData name="KEVAL SHAH- 57480210056" userId="S::keval.shah56@svkmmumbai.onmicrosoft.com::b70051dd-e8a6-47d8-8a7c-b30834a38b48" providerId="AD" clId="Web-{4843C4A4-A939-4A79-BD03-1996853CAC55}" dt="2023-09-10T13:28:40.935" v="0"/>
          <ac:spMkLst>
            <pc:docMk/>
            <pc:sldMk cId="2214303994" sldId="258"/>
            <ac:spMk id="10" creationId="{C0DA3E8D-F8EB-0CC5-C34F-CE888A44F995}"/>
          </ac:spMkLst>
        </pc:spChg>
      </pc:sldChg>
    </pc:docChg>
  </pc:docChgLst>
  <pc:docChgLst>
    <pc:chgData name="DEVANG MEHTA- 57480210003" userId="S::devang.mehta03@svkmmumbai.onmicrosoft.com::c94c658e-9bb4-4113-ae17-ad339ec78923" providerId="AD" clId="Web-{F20FC975-D994-4E1F-9609-13BE87AD3BAD}"/>
    <pc:docChg chg="sldOrd">
      <pc:chgData name="DEVANG MEHTA- 57480210003" userId="S::devang.mehta03@svkmmumbai.onmicrosoft.com::c94c658e-9bb4-4113-ae17-ad339ec78923" providerId="AD" clId="Web-{F20FC975-D994-4E1F-9609-13BE87AD3BAD}" dt="2023-09-10T05:14:51.936" v="0"/>
      <pc:docMkLst>
        <pc:docMk/>
      </pc:docMkLst>
      <pc:sldChg chg="ord">
        <pc:chgData name="DEVANG MEHTA- 57480210003" userId="S::devang.mehta03@svkmmumbai.onmicrosoft.com::c94c658e-9bb4-4113-ae17-ad339ec78923" providerId="AD" clId="Web-{F20FC975-D994-4E1F-9609-13BE87AD3BAD}" dt="2023-09-10T05:14:51.936" v="0"/>
        <pc:sldMkLst>
          <pc:docMk/>
          <pc:sldMk cId="2896873165" sldId="278"/>
        </pc:sldMkLst>
      </pc:sldChg>
    </pc:docChg>
  </pc:docChgLst>
  <pc:docChgLst>
    <pc:chgData name="ATHARVA PATIL - 57480210125" userId="S::atharva.patil25@svkmmumbai.onmicrosoft.com::ba6a92c6-c034-4d79-ba24-6fcc16c8d486" providerId="AD" clId="Web-{BDE430D0-0904-47FD-878D-9B4C48A09269}"/>
    <pc:docChg chg="sldOrd">
      <pc:chgData name="ATHARVA PATIL - 57480210125" userId="S::atharva.patil25@svkmmumbai.onmicrosoft.com::ba6a92c6-c034-4d79-ba24-6fcc16c8d486" providerId="AD" clId="Web-{BDE430D0-0904-47FD-878D-9B4C48A09269}" dt="2023-11-16T06:20:06.978" v="0"/>
      <pc:docMkLst>
        <pc:docMk/>
      </pc:docMkLst>
      <pc:sldChg chg="ord">
        <pc:chgData name="ATHARVA PATIL - 57480210125" userId="S::atharva.patil25@svkmmumbai.onmicrosoft.com::ba6a92c6-c034-4d79-ba24-6fcc16c8d486" providerId="AD" clId="Web-{BDE430D0-0904-47FD-878D-9B4C48A09269}" dt="2023-11-16T06:20:06.978" v="0"/>
        <pc:sldMkLst>
          <pc:docMk/>
          <pc:sldMk cId="4142623119" sldId="283"/>
        </pc:sldMkLst>
      </pc:sldChg>
    </pc:docChg>
  </pc:docChgLst>
  <pc:docChgLst>
    <pc:chgData name="KEVAL SHAH- 57480210056" userId="S::keval.shah56@svkmmumbai.onmicrosoft.com::b70051dd-e8a6-47d8-8a7c-b30834a38b48" providerId="AD" clId="Web-{F6218835-B0A3-4643-9FEC-54F0D5E96599}"/>
    <pc:docChg chg="modSld">
      <pc:chgData name="KEVAL SHAH- 57480210056" userId="S::keval.shah56@svkmmumbai.onmicrosoft.com::b70051dd-e8a6-47d8-8a7c-b30834a38b48" providerId="AD" clId="Web-{F6218835-B0A3-4643-9FEC-54F0D5E96599}" dt="2023-09-11T06:13:29.320" v="0" actId="1076"/>
      <pc:docMkLst>
        <pc:docMk/>
      </pc:docMkLst>
      <pc:sldChg chg="modSp">
        <pc:chgData name="KEVAL SHAH- 57480210056" userId="S::keval.shah56@svkmmumbai.onmicrosoft.com::b70051dd-e8a6-47d8-8a7c-b30834a38b48" providerId="AD" clId="Web-{F6218835-B0A3-4643-9FEC-54F0D5E96599}" dt="2023-09-11T06:13:29.320" v="0" actId="1076"/>
        <pc:sldMkLst>
          <pc:docMk/>
          <pc:sldMk cId="179815748" sldId="267"/>
        </pc:sldMkLst>
        <pc:grpChg chg="mod">
          <ac:chgData name="KEVAL SHAH- 57480210056" userId="S::keval.shah56@svkmmumbai.onmicrosoft.com::b70051dd-e8a6-47d8-8a7c-b30834a38b48" providerId="AD" clId="Web-{F6218835-B0A3-4643-9FEC-54F0D5E96599}" dt="2023-09-11T06:13:29.320" v="0" actId="1076"/>
          <ac:grpSpMkLst>
            <pc:docMk/>
            <pc:sldMk cId="179815748" sldId="267"/>
            <ac:grpSpMk id="64" creationId="{00000000-0000-0000-0000-000000000000}"/>
          </ac:grpSpMkLst>
        </pc:grpChg>
      </pc:sldChg>
    </pc:docChg>
  </pc:docChgLst>
  <pc:docChgLst>
    <pc:chgData name="SWAROOP PAWAR- 57480210028" userId="S::swaroop.pawar28@svkmmumbai.onmicrosoft.com::dd3332fb-fb10-4b3e-ab30-cd562d0f33d4" providerId="AD" clId="Web-{4060591E-8B85-46DB-8FA7-0B855B391C3B}"/>
    <pc:docChg chg="addSld delSld">
      <pc:chgData name="SWAROOP PAWAR- 57480210028" userId="S::swaroop.pawar28@svkmmumbai.onmicrosoft.com::dd3332fb-fb10-4b3e-ab30-cd562d0f33d4" providerId="AD" clId="Web-{4060591E-8B85-46DB-8FA7-0B855B391C3B}" dt="2023-09-09T04:09:51.684" v="1"/>
      <pc:docMkLst>
        <pc:docMk/>
      </pc:docMkLst>
      <pc:sldChg chg="new del">
        <pc:chgData name="SWAROOP PAWAR- 57480210028" userId="S::swaroop.pawar28@svkmmumbai.onmicrosoft.com::dd3332fb-fb10-4b3e-ab30-cd562d0f33d4" providerId="AD" clId="Web-{4060591E-8B85-46DB-8FA7-0B855B391C3B}" dt="2023-09-09T04:09:51.684" v="1"/>
        <pc:sldMkLst>
          <pc:docMk/>
          <pc:sldMk cId="4152867839" sldId="296"/>
        </pc:sldMkLst>
      </pc:sldChg>
    </pc:docChg>
  </pc:docChgLst>
  <pc:docChgLst>
    <pc:chgData name="VEDANT CHAVAN- 57480210030" userId="S::vedant.chavan30@svkmmumbai.onmicrosoft.com::98d810c0-cf85-4642-acf9-3b1e2ea6307c" providerId="AD" clId="Web-{204A6144-2C67-4571-B2BA-888EBFB42321}"/>
    <pc:docChg chg="sldOrd">
      <pc:chgData name="VEDANT CHAVAN- 57480210030" userId="S::vedant.chavan30@svkmmumbai.onmicrosoft.com::98d810c0-cf85-4642-acf9-3b1e2ea6307c" providerId="AD" clId="Web-{204A6144-2C67-4571-B2BA-888EBFB42321}" dt="2023-09-09T04:56:57.632" v="1"/>
      <pc:docMkLst>
        <pc:docMk/>
      </pc:docMkLst>
      <pc:sldChg chg="ord">
        <pc:chgData name="VEDANT CHAVAN- 57480210030" userId="S::vedant.chavan30@svkmmumbai.onmicrosoft.com::98d810c0-cf85-4642-acf9-3b1e2ea6307c" providerId="AD" clId="Web-{204A6144-2C67-4571-B2BA-888EBFB42321}" dt="2023-09-09T04:56:57.132" v="0"/>
        <pc:sldMkLst>
          <pc:docMk/>
          <pc:sldMk cId="4198979374" sldId="290"/>
        </pc:sldMkLst>
      </pc:sldChg>
      <pc:sldChg chg="ord">
        <pc:chgData name="VEDANT CHAVAN- 57480210030" userId="S::vedant.chavan30@svkmmumbai.onmicrosoft.com::98d810c0-cf85-4642-acf9-3b1e2ea6307c" providerId="AD" clId="Web-{204A6144-2C67-4571-B2BA-888EBFB42321}" dt="2023-09-09T04:56:57.632" v="1"/>
        <pc:sldMkLst>
          <pc:docMk/>
          <pc:sldMk cId="481526457" sldId="291"/>
        </pc:sldMkLst>
      </pc:sldChg>
    </pc:docChg>
  </pc:docChgLst>
  <pc:docChgLst>
    <pc:chgData name="ANMOL SHAH- 57480210017" userId="S::anmol.shah17@svkmmumbai.onmicrosoft.com::1962f615-8531-4afd-be05-6231e54adcea" providerId="AD" clId="Web-{843607CB-3BF9-4C6C-AE16-08CC65893B3A}"/>
    <pc:docChg chg="modSld">
      <pc:chgData name="ANMOL SHAH- 57480210017" userId="S::anmol.shah17@svkmmumbai.onmicrosoft.com::1962f615-8531-4afd-be05-6231e54adcea" providerId="AD" clId="Web-{843607CB-3BF9-4C6C-AE16-08CC65893B3A}" dt="2023-09-11T11:17:58.365" v="0"/>
      <pc:docMkLst>
        <pc:docMk/>
      </pc:docMkLst>
      <pc:sldChg chg="modSp">
        <pc:chgData name="ANMOL SHAH- 57480210017" userId="S::anmol.shah17@svkmmumbai.onmicrosoft.com::1962f615-8531-4afd-be05-6231e54adcea" providerId="AD" clId="Web-{843607CB-3BF9-4C6C-AE16-08CC65893B3A}" dt="2023-09-11T11:17:58.365" v="0"/>
        <pc:sldMkLst>
          <pc:docMk/>
          <pc:sldMk cId="2027112466" sldId="275"/>
        </pc:sldMkLst>
        <pc:graphicFrameChg chg="modGraphic">
          <ac:chgData name="ANMOL SHAH- 57480210017" userId="S::anmol.shah17@svkmmumbai.onmicrosoft.com::1962f615-8531-4afd-be05-6231e54adcea" providerId="AD" clId="Web-{843607CB-3BF9-4C6C-AE16-08CC65893B3A}" dt="2023-09-11T11:17:58.365" v="0"/>
          <ac:graphicFrameMkLst>
            <pc:docMk/>
            <pc:sldMk cId="2027112466" sldId="275"/>
            <ac:graphicFrameMk id="5" creationId="{DE471FDB-460B-45C1-B18C-E76151D80A5A}"/>
          </ac:graphicFrameMkLst>
        </pc:graphicFrameChg>
      </pc:sldChg>
    </pc:docChg>
  </pc:docChgLst>
  <pc:docChgLst>
    <pc:chgData name="ANMOL SHAH- 57480210017" userId="S::anmol.shah17@svkmmumbai.onmicrosoft.com::1962f615-8531-4afd-be05-6231e54adcea" providerId="AD" clId="Web-{951DF942-2F96-4ECA-82B7-848D3E2BD672}"/>
    <pc:docChg chg="addSld delSld">
      <pc:chgData name="ANMOL SHAH- 57480210017" userId="S::anmol.shah17@svkmmumbai.onmicrosoft.com::1962f615-8531-4afd-be05-6231e54adcea" providerId="AD" clId="Web-{951DF942-2F96-4ECA-82B7-848D3E2BD672}" dt="2023-09-11T18:43:27.074" v="1"/>
      <pc:docMkLst>
        <pc:docMk/>
      </pc:docMkLst>
      <pc:sldChg chg="add del">
        <pc:chgData name="ANMOL SHAH- 57480210017" userId="S::anmol.shah17@svkmmumbai.onmicrosoft.com::1962f615-8531-4afd-be05-6231e54adcea" providerId="AD" clId="Web-{951DF942-2F96-4ECA-82B7-848D3E2BD672}" dt="2023-09-11T18:43:27.074" v="1"/>
        <pc:sldMkLst>
          <pc:docMk/>
          <pc:sldMk cId="2757214979" sldId="256"/>
        </pc:sldMkLst>
      </pc:sldChg>
    </pc:docChg>
  </pc:docChgLst>
  <pc:docChgLst>
    <pc:chgData name="ANMOL SHAH- 57480210017" userId="S::anmol.shah17@svkmmumbai.onmicrosoft.com::1962f615-8531-4afd-be05-6231e54adcea" providerId="AD" clId="Web-{698C20E0-A4B8-4F8D-8A37-87A237EA91F9}"/>
    <pc:docChg chg="delSld">
      <pc:chgData name="ANMOL SHAH- 57480210017" userId="S::anmol.shah17@svkmmumbai.onmicrosoft.com::1962f615-8531-4afd-be05-6231e54adcea" providerId="AD" clId="Web-{698C20E0-A4B8-4F8D-8A37-87A237EA91F9}" dt="2023-09-11T16:39:18.927" v="0"/>
      <pc:docMkLst>
        <pc:docMk/>
      </pc:docMkLst>
      <pc:sldChg chg="del">
        <pc:chgData name="ANMOL SHAH- 57480210017" userId="S::anmol.shah17@svkmmumbai.onmicrosoft.com::1962f615-8531-4afd-be05-6231e54adcea" providerId="AD" clId="Web-{698C20E0-A4B8-4F8D-8A37-87A237EA91F9}" dt="2023-09-11T16:39:18.927" v="0"/>
        <pc:sldMkLst>
          <pc:docMk/>
          <pc:sldMk cId="3367961587" sldId="296"/>
        </pc:sldMkLst>
      </pc:sldChg>
    </pc:docChg>
  </pc:docChgLst>
  <pc:docChgLst>
    <pc:chgData name="ANMOL SHAH- 57480210017" userId="S::anmol.shah17@svkmmumbai.onmicrosoft.com::1962f615-8531-4afd-be05-6231e54adcea" providerId="AD" clId="Web-{A8EFC615-63FB-4FE7-9B55-6F56CBF935A5}"/>
    <pc:docChg chg="sldOrd">
      <pc:chgData name="ANMOL SHAH- 57480210017" userId="S::anmol.shah17@svkmmumbai.onmicrosoft.com::1962f615-8531-4afd-be05-6231e54adcea" providerId="AD" clId="Web-{A8EFC615-63FB-4FE7-9B55-6F56CBF935A5}" dt="2023-11-15T20:37:12.498" v="1"/>
      <pc:docMkLst>
        <pc:docMk/>
      </pc:docMkLst>
      <pc:sldChg chg="ord">
        <pc:chgData name="ANMOL SHAH- 57480210017" userId="S::anmol.shah17@svkmmumbai.onmicrosoft.com::1962f615-8531-4afd-be05-6231e54adcea" providerId="AD" clId="Web-{A8EFC615-63FB-4FE7-9B55-6F56CBF935A5}" dt="2023-11-15T20:37:12.498" v="1"/>
        <pc:sldMkLst>
          <pc:docMk/>
          <pc:sldMk cId="2214303994" sldId="258"/>
        </pc:sldMkLst>
      </pc:sldChg>
    </pc:docChg>
  </pc:docChgLst>
  <pc:docChgLst>
    <pc:chgData name="AYUSH SHETTY- 57480210091" userId="S::ayush.shetty91@svkmmumbai.onmicrosoft.com::ad24df3a-5150-4e40-82fb-53f8754f2636" providerId="AD" clId="Web-{5A725E5F-0CBC-4C4E-9BB2-03CE808AF26B}"/>
    <pc:docChg chg="addSld delSld">
      <pc:chgData name="AYUSH SHETTY- 57480210091" userId="S::ayush.shetty91@svkmmumbai.onmicrosoft.com::ad24df3a-5150-4e40-82fb-53f8754f2636" providerId="AD" clId="Web-{5A725E5F-0CBC-4C4E-9BB2-03CE808AF26B}" dt="2023-11-16T07:56:02.599" v="1"/>
      <pc:docMkLst>
        <pc:docMk/>
      </pc:docMkLst>
      <pc:sldChg chg="new del">
        <pc:chgData name="AYUSH SHETTY- 57480210091" userId="S::ayush.shetty91@svkmmumbai.onmicrosoft.com::ad24df3a-5150-4e40-82fb-53f8754f2636" providerId="AD" clId="Web-{5A725E5F-0CBC-4C4E-9BB2-03CE808AF26B}" dt="2023-11-16T07:56:02.599" v="1"/>
        <pc:sldMkLst>
          <pc:docMk/>
          <pc:sldMk cId="1445758285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CE39-D693-4C91-AFAC-33F4D5B5D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3615-1644-407F-9E79-33BECDF72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FF10-7314-4680-9180-476A58AA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F1BC-4947-4FD1-BB41-B18785E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4DF4-0AEB-4835-9CED-6BF7455C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0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961E-21E2-4B42-BE0B-8AD0724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465F6-6F8A-4FB3-B823-7F23B72D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A576-E511-46FB-890A-3262D38F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F38A-570C-464F-B309-9E6D3772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180F-521D-425A-BA0D-FF18EF33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6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F676-7DCC-48FB-A2D1-73C8CDD13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E9F86-77E7-4B3F-A15C-382D2AEC4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F6D4-1821-4905-AA58-9E6962F1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18F5-8013-4A52-9684-875CDF55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274E-996A-4A01-847E-FBFB14A6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9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7F8C-FBEC-41B5-9360-FEA4CE41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C879-7341-45CF-B3C3-576A6B8F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C8DD-2AE5-4E6B-9440-D7D2930E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63AC-C8A8-4559-9F32-0D0D0F4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89A8-4A5E-46BD-B81C-298E69D7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6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DD6A-1993-4C0D-B6E8-0AF7ED66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B37C-9999-41FA-83F9-6733576A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0A51-1AAD-4A90-9CED-A17BD2D0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ED0C-4233-4E9F-93C9-09199CC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3208-E656-401C-A0EA-E1163A33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4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E6E0-689D-4837-89F0-EA959033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D803-0DF9-4BF2-A7D8-ED3493F69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BBF76-2DEB-4359-8C4B-7715641AE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BDA39-1733-44DE-9DE2-54DB8C8B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60CE1-C7FB-4F39-A110-53DD6A69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6391-0ACC-4218-B7E7-74FE5733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7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2021-AA83-43C2-BD6B-1256B1F2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DC2AC-0610-4AA0-B7F4-7791EC863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3D3DE-DC56-4A82-A29E-EBBBA16D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6C347-855C-4D85-B5E8-0326FD3F2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DB0DF-6D8E-4133-8039-3799B6829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A2080-A636-40FE-99D7-1399D495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2943D-F1A6-4A6B-A735-E4F6B174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6482E-8B03-4E1E-89A5-B339A029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860E-4413-4E7E-928B-907730DF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F30A4-91A1-4837-B1EB-EDB6D24E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1A7BB-6095-4AAF-985D-B733081D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32F9-6E2F-4CC4-A694-5FE0E199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F8809-7CA2-4840-9D0F-98C0DD4E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DBA42-2E53-42C0-82C8-70AD7B7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B386C-A8C8-46FE-BF40-AE2EC821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5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BE57-B7EF-486F-B060-9AE272C6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321B-15C7-4937-AC8D-D2E6B691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01404-0881-4CB0-BA3D-0A3B0C385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A1295-EFD3-4D6E-A731-1AF69D1D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F072-C32F-4C9A-A74C-5962057D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1EF66-7AF6-4085-8012-1B9A7CBC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48EF-A261-4AA0-8329-8E2C5C01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4F676-846F-46DF-9735-26AB318D8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083D3-E1F8-4BB5-AE06-7A8C9CA9A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68AC-2BAA-4CA4-A7D9-37033BA3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A4CFE-8E4B-4156-9BCA-1A34463A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BE5B-EA80-4CAF-85C9-FAFDF6F9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3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C86CA-99BA-4947-84A7-CEA5853F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F335-B568-45BF-B31D-2431F580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B02F-CDE0-4C56-A135-C9A252063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5A0B-1B68-44E4-A56A-CE7EF8B60EF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188F3-EA9C-4C40-B042-E3B2481A4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31DF-37FC-44CC-8328-59C401DF2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24B4-4BC6-4EA1-B389-D46AD778F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2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AD9C-39B5-46E5-BB92-688F97256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Serial Port of 8051</a:t>
            </a:r>
          </a:p>
        </p:txBody>
      </p:sp>
    </p:spTree>
    <p:extLst>
      <p:ext uri="{BB962C8B-B14F-4D97-AF65-F5344CB8AC3E}">
        <p14:creationId xmlns:p14="http://schemas.microsoft.com/office/powerpoint/2010/main" val="27572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6F074C-2B08-4BAD-86DA-FD1B696E5C94}"/>
              </a:ext>
            </a:extLst>
          </p:cNvPr>
          <p:cNvSpPr/>
          <p:nvPr/>
        </p:nvSpPr>
        <p:spPr>
          <a:xfrm>
            <a:off x="285157" y="808766"/>
            <a:ext cx="2558996" cy="37927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09A84-2AD0-48FD-9CFD-A29BE1338DC6}"/>
              </a:ext>
            </a:extLst>
          </p:cNvPr>
          <p:cNvSpPr/>
          <p:nvPr/>
        </p:nvSpPr>
        <p:spPr>
          <a:xfrm>
            <a:off x="413372" y="1955079"/>
            <a:ext cx="777857" cy="1240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FF0000"/>
                </a:solidFill>
              </a:rPr>
              <a:t>Processor </a:t>
            </a:r>
          </a:p>
          <a:p>
            <a:pPr algn="ctr"/>
            <a:r>
              <a:rPr lang="en-US" sz="1100" b="1">
                <a:solidFill>
                  <a:srgbClr val="FF0000"/>
                </a:solidFill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FB70B-B32B-4F73-A51E-D3ECB33A9773}"/>
              </a:ext>
            </a:extLst>
          </p:cNvPr>
          <p:cNvSpPr/>
          <p:nvPr/>
        </p:nvSpPr>
        <p:spPr>
          <a:xfrm>
            <a:off x="1971722" y="1178108"/>
            <a:ext cx="626035" cy="18018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  <a:endParaRPr lang="en-US" sz="1400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9C27D-88CC-4C12-9778-0FF848A79C33}"/>
              </a:ext>
            </a:extLst>
          </p:cNvPr>
          <p:cNvSpPr txBox="1"/>
          <p:nvPr/>
        </p:nvSpPr>
        <p:spPr>
          <a:xfrm>
            <a:off x="1875089" y="851947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B4033C3E-D91A-4B00-A8B8-610CB8CBCDEB}"/>
              </a:ext>
            </a:extLst>
          </p:cNvPr>
          <p:cNvSpPr/>
          <p:nvPr/>
        </p:nvSpPr>
        <p:spPr>
          <a:xfrm rot="9082324">
            <a:off x="1166565" y="1921027"/>
            <a:ext cx="832491" cy="2902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83F613-D767-42E4-9038-2FF634FFADBE}"/>
              </a:ext>
            </a:extLst>
          </p:cNvPr>
          <p:cNvCxnSpPr>
            <a:cxnSpLocks/>
          </p:cNvCxnSpPr>
          <p:nvPr/>
        </p:nvCxnSpPr>
        <p:spPr>
          <a:xfrm flipH="1">
            <a:off x="2844153" y="1691305"/>
            <a:ext cx="1219439" cy="184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1E0172-EA45-4F76-A1EB-29801328E1F7}"/>
              </a:ext>
            </a:extLst>
          </p:cNvPr>
          <p:cNvSpPr txBox="1"/>
          <p:nvPr/>
        </p:nvSpPr>
        <p:spPr>
          <a:xfrm>
            <a:off x="3094528" y="1791465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RxD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BD9D8-B053-4031-98A8-F170E6EE49EF}"/>
              </a:ext>
            </a:extLst>
          </p:cNvPr>
          <p:cNvSpPr/>
          <p:nvPr/>
        </p:nvSpPr>
        <p:spPr>
          <a:xfrm>
            <a:off x="2812865" y="1226041"/>
            <a:ext cx="1550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0 1 0 1 0 0 1 0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E3132-A35A-49E2-82EA-1E4738AB5A1C}"/>
              </a:ext>
            </a:extLst>
          </p:cNvPr>
          <p:cNvSpPr/>
          <p:nvPr/>
        </p:nvSpPr>
        <p:spPr>
          <a:xfrm>
            <a:off x="470634" y="77029"/>
            <a:ext cx="1143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 u="sng">
                <a:solidFill>
                  <a:srgbClr val="FF0000"/>
                </a:solidFill>
              </a:rPr>
              <a:t>Reception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F0B9ED-9ED1-4B44-BC55-C9836B4A2BAD}"/>
              </a:ext>
            </a:extLst>
          </p:cNvPr>
          <p:cNvSpPr/>
          <p:nvPr/>
        </p:nvSpPr>
        <p:spPr>
          <a:xfrm>
            <a:off x="4949909" y="56107"/>
            <a:ext cx="6843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1.   SBUF will Receive bit by bit </a:t>
            </a:r>
            <a:r>
              <a:rPr lang="en-US">
                <a:solidFill>
                  <a:srgbClr val="FF0000"/>
                </a:solidFill>
              </a:rPr>
              <a:t>25 h (0 0 1 0 0 1 0 1)</a:t>
            </a:r>
            <a:r>
              <a:rPr lang="en-US"/>
              <a:t> data using </a:t>
            </a:r>
            <a:r>
              <a:rPr lang="en-US" err="1"/>
              <a:t>RxD</a:t>
            </a:r>
            <a:r>
              <a:rPr lang="en-US"/>
              <a:t> pin.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BECAB9-9F89-4ED4-A85F-D904DD594520}"/>
              </a:ext>
            </a:extLst>
          </p:cNvPr>
          <p:cNvSpPr/>
          <p:nvPr/>
        </p:nvSpPr>
        <p:spPr>
          <a:xfrm>
            <a:off x="4977946" y="522976"/>
            <a:ext cx="291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2.   Always</a:t>
            </a:r>
            <a:r>
              <a:rPr lang="en-US" b="1"/>
              <a:t> LSB </a:t>
            </a:r>
            <a:r>
              <a:rPr lang="en-US"/>
              <a:t>comes in first.</a:t>
            </a:r>
            <a:endParaRPr lang="en-US" b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283B51-D802-41A2-A6B1-76793B2EE1D3}"/>
              </a:ext>
            </a:extLst>
          </p:cNvPr>
          <p:cNvSpPr/>
          <p:nvPr/>
        </p:nvSpPr>
        <p:spPr>
          <a:xfrm>
            <a:off x="3501080" y="8555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ACADBE-5D09-4AF6-B930-AFF263FCA5E6}"/>
              </a:ext>
            </a:extLst>
          </p:cNvPr>
          <p:cNvSpPr/>
          <p:nvPr/>
        </p:nvSpPr>
        <p:spPr>
          <a:xfrm>
            <a:off x="2993073" y="8702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39FAAD-E4F9-410E-A612-30DBFF1B130E}"/>
              </a:ext>
            </a:extLst>
          </p:cNvPr>
          <p:cNvSpPr/>
          <p:nvPr/>
        </p:nvSpPr>
        <p:spPr>
          <a:xfrm>
            <a:off x="550784" y="942297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Ri =1</a:t>
            </a:r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5AFEC6-3A1A-4EB0-8D12-37C97269D7C1}"/>
              </a:ext>
            </a:extLst>
          </p:cNvPr>
          <p:cNvGrpSpPr/>
          <p:nvPr/>
        </p:nvGrpSpPr>
        <p:grpSpPr>
          <a:xfrm rot="16577713">
            <a:off x="716242" y="1266900"/>
            <a:ext cx="1461088" cy="1481315"/>
            <a:chOff x="4117206" y="4387303"/>
            <a:chExt cx="1461088" cy="1481315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100491C-41E7-4C51-954D-3DF75B33E3CE}"/>
                </a:ext>
              </a:extLst>
            </p:cNvPr>
            <p:cNvSpPr/>
            <p:nvPr/>
          </p:nvSpPr>
          <p:spPr>
            <a:xfrm rot="1806747">
              <a:off x="4117206" y="4436541"/>
              <a:ext cx="1461088" cy="1432077"/>
            </a:xfrm>
            <a:prstGeom prst="arc">
              <a:avLst>
                <a:gd name="adj1" fmla="val 14891856"/>
                <a:gd name="adj2" fmla="val 41879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C285BFD-EFB4-4B3C-AA1D-3CF9021C718E}"/>
                </a:ext>
              </a:extLst>
            </p:cNvPr>
            <p:cNvSpPr/>
            <p:nvPr/>
          </p:nvSpPr>
          <p:spPr>
            <a:xfrm rot="15437795">
              <a:off x="4792029" y="4419412"/>
              <a:ext cx="179451" cy="1152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1CA0AD8-D424-46D0-BBF7-BC1B417B4DA8}"/>
              </a:ext>
            </a:extLst>
          </p:cNvPr>
          <p:cNvSpPr/>
          <p:nvPr/>
        </p:nvSpPr>
        <p:spPr>
          <a:xfrm>
            <a:off x="4977946" y="917047"/>
            <a:ext cx="543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3.  When complete data has been Received Ri become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F7D6E-169D-4AED-8127-607700B53814}"/>
              </a:ext>
            </a:extLst>
          </p:cNvPr>
          <p:cNvSpPr/>
          <p:nvPr/>
        </p:nvSpPr>
        <p:spPr>
          <a:xfrm>
            <a:off x="4977946" y="1386584"/>
            <a:ext cx="6506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4.  If Ri = 1, processor get the interrupt and it will executes the ISR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60C912-FE11-46A2-9956-18256720E19C}"/>
              </a:ext>
            </a:extLst>
          </p:cNvPr>
          <p:cNvGrpSpPr/>
          <p:nvPr/>
        </p:nvGrpSpPr>
        <p:grpSpPr>
          <a:xfrm>
            <a:off x="5709920" y="1791465"/>
            <a:ext cx="3962053" cy="2568892"/>
            <a:chOff x="7070485" y="1972429"/>
            <a:chExt cx="4124257" cy="264123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F0F3C7-36CB-4DE8-9DC5-C8E6831DB74D}"/>
                </a:ext>
              </a:extLst>
            </p:cNvPr>
            <p:cNvGrpSpPr/>
            <p:nvPr/>
          </p:nvGrpSpPr>
          <p:grpSpPr>
            <a:xfrm>
              <a:off x="7070485" y="1972429"/>
              <a:ext cx="4124257" cy="2641236"/>
              <a:chOff x="1157957" y="3481633"/>
              <a:chExt cx="4124257" cy="264123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46D341B-6290-4FA1-9FCB-EEDADA97FAAE}"/>
                  </a:ext>
                </a:extLst>
              </p:cNvPr>
              <p:cNvSpPr/>
              <p:nvPr/>
            </p:nvSpPr>
            <p:spPr>
              <a:xfrm>
                <a:off x="1157957" y="4341916"/>
                <a:ext cx="14411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Ri= 1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5DD9785-9E01-4E3A-85D6-A5DC5F9D7BBB}"/>
                  </a:ext>
                </a:extLst>
              </p:cNvPr>
              <p:cNvGrpSpPr/>
              <p:nvPr/>
            </p:nvGrpSpPr>
            <p:grpSpPr>
              <a:xfrm>
                <a:off x="1903139" y="3481633"/>
                <a:ext cx="2839698" cy="2641236"/>
                <a:chOff x="1903139" y="3481633"/>
                <a:chExt cx="2839698" cy="2641236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0612218-F110-44D5-9E4C-C85739AA6D03}"/>
                    </a:ext>
                  </a:extLst>
                </p:cNvPr>
                <p:cNvGrpSpPr/>
                <p:nvPr/>
              </p:nvGrpSpPr>
              <p:grpSpPr>
                <a:xfrm>
                  <a:off x="1903139" y="3532069"/>
                  <a:ext cx="1843267" cy="2590800"/>
                  <a:chOff x="4680857" y="3559629"/>
                  <a:chExt cx="1843267" cy="2590800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61837FA-2DD5-4573-AFE8-B85B8A2EDCFE}"/>
                      </a:ext>
                    </a:extLst>
                  </p:cNvPr>
                  <p:cNvCxnSpPr/>
                  <p:nvPr/>
                </p:nvCxnSpPr>
                <p:spPr>
                  <a:xfrm>
                    <a:off x="4680857" y="3559629"/>
                    <a:ext cx="0" cy="25908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2DA2F243-6C9F-485F-8618-995D10F0B22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680857" y="3722914"/>
                    <a:ext cx="1676400" cy="9412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B889A3A-D9AF-469D-8098-085FAB91BF6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680857" y="4968985"/>
                    <a:ext cx="1676400" cy="104283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482F579-001A-493B-9115-48D32F643238}"/>
                      </a:ext>
                    </a:extLst>
                  </p:cNvPr>
                  <p:cNvCxnSpPr/>
                  <p:nvPr/>
                </p:nvCxnSpPr>
                <p:spPr>
                  <a:xfrm>
                    <a:off x="6357257" y="3722914"/>
                    <a:ext cx="0" cy="228890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066BCA61-551A-4909-BC6F-4C3856711B2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39543" y="6022702"/>
                    <a:ext cx="38458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9A3DF3B-525A-41BB-B70E-E51F17F1FC1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39543" y="3714930"/>
                    <a:ext cx="38458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33BF178-8C5D-4E68-B372-AF4F70AAD5BF}"/>
                    </a:ext>
                  </a:extLst>
                </p:cNvPr>
                <p:cNvSpPr/>
                <p:nvPr/>
              </p:nvSpPr>
              <p:spPr>
                <a:xfrm>
                  <a:off x="3726247" y="3481633"/>
                  <a:ext cx="10165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ISR</a:t>
                  </a:r>
                  <a:endParaRPr lang="en-IN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0CB551-B3C9-42AC-920D-A8D1DD8B8C26}"/>
                  </a:ext>
                </a:extLst>
              </p:cNvPr>
              <p:cNvSpPr/>
              <p:nvPr/>
            </p:nvSpPr>
            <p:spPr>
              <a:xfrm>
                <a:off x="3369254" y="4419621"/>
                <a:ext cx="19129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MOV A , SBUF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FDE7AB-A456-4713-BDE5-A132AB09E2D2}"/>
                </a:ext>
              </a:extLst>
            </p:cNvPr>
            <p:cNvSpPr/>
            <p:nvPr/>
          </p:nvSpPr>
          <p:spPr>
            <a:xfrm>
              <a:off x="9569233" y="4082068"/>
              <a:ext cx="10165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CLR Ri</a:t>
              </a:r>
              <a:endParaRPr lang="en-IN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47312AD-49F8-4C66-BA73-54CC5BF61557}"/>
              </a:ext>
            </a:extLst>
          </p:cNvPr>
          <p:cNvSpPr/>
          <p:nvPr/>
        </p:nvSpPr>
        <p:spPr>
          <a:xfrm>
            <a:off x="4977946" y="4492837"/>
            <a:ext cx="47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5.   Data from SBUF is transfer into the 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DEB24-720B-4AE9-841F-515FBA0F6124}"/>
              </a:ext>
            </a:extLst>
          </p:cNvPr>
          <p:cNvSpPr/>
          <p:nvPr/>
        </p:nvSpPr>
        <p:spPr>
          <a:xfrm>
            <a:off x="4949909" y="4938870"/>
            <a:ext cx="454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6.    Before executing ISR it will clear the Ri flag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F1FB38-B686-449B-93D5-BB75541AC94D}"/>
              </a:ext>
            </a:extLst>
          </p:cNvPr>
          <p:cNvSpPr/>
          <p:nvPr/>
        </p:nvSpPr>
        <p:spPr>
          <a:xfrm>
            <a:off x="4929181" y="5542627"/>
            <a:ext cx="6096000" cy="646331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en-US"/>
              <a:t>7.    Ri flag is not auto clear like other flags, it has to be clear              by programmer in ISR </a:t>
            </a:r>
            <a:endParaRPr lang="en-US">
              <a:cs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471164-A87A-4594-B0F2-458C75ACD509}"/>
              </a:ext>
            </a:extLst>
          </p:cNvPr>
          <p:cNvSpPr/>
          <p:nvPr/>
        </p:nvSpPr>
        <p:spPr>
          <a:xfrm>
            <a:off x="1931103" y="3226164"/>
            <a:ext cx="613659" cy="1038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FE058E-472F-49AA-8BA1-B94901F90B5B}"/>
              </a:ext>
            </a:extLst>
          </p:cNvPr>
          <p:cNvSpPr txBox="1"/>
          <p:nvPr/>
        </p:nvSpPr>
        <p:spPr>
          <a:xfrm>
            <a:off x="1856099" y="4269278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62" name="Right Arrow 6">
            <a:extLst>
              <a:ext uri="{FF2B5EF4-FFF2-40B4-BE49-F238E27FC236}">
                <a16:creationId xmlns:a16="http://schemas.microsoft.com/office/drawing/2014/main" id="{7767384A-1BE1-41DA-BFA6-63B9DFA6CCDF}"/>
              </a:ext>
            </a:extLst>
          </p:cNvPr>
          <p:cNvSpPr/>
          <p:nvPr/>
        </p:nvSpPr>
        <p:spPr>
          <a:xfrm rot="2316379">
            <a:off x="1173088" y="3074690"/>
            <a:ext cx="832491" cy="2902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ED9825-6C8E-46EF-BBEA-06ABF4D61DBF}"/>
              </a:ext>
            </a:extLst>
          </p:cNvPr>
          <p:cNvCxnSpPr>
            <a:cxnSpLocks/>
          </p:cNvCxnSpPr>
          <p:nvPr/>
        </p:nvCxnSpPr>
        <p:spPr>
          <a:xfrm>
            <a:off x="2557138" y="3827480"/>
            <a:ext cx="10702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F002804-7BEE-44CA-A219-912C5CD64EC1}"/>
              </a:ext>
            </a:extLst>
          </p:cNvPr>
          <p:cNvSpPr txBox="1"/>
          <p:nvPr/>
        </p:nvSpPr>
        <p:spPr>
          <a:xfrm>
            <a:off x="3010307" y="3894491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TxD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9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1" grpId="0"/>
      <p:bldP spid="23" grpId="0"/>
      <p:bldP spid="36" grpId="0"/>
      <p:bldP spid="37" grpId="0"/>
      <p:bldP spid="38" grpId="0"/>
      <p:bldP spid="39" grpId="0"/>
      <p:bldP spid="49" grpId="0"/>
      <p:bldP spid="10" grpId="0"/>
      <p:bldP spid="16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22ED7C3-EB38-4D6C-A45D-C0C7D73F898B}"/>
              </a:ext>
            </a:extLst>
          </p:cNvPr>
          <p:cNvGrpSpPr/>
          <p:nvPr/>
        </p:nvGrpSpPr>
        <p:grpSpPr>
          <a:xfrm>
            <a:off x="690880" y="325263"/>
            <a:ext cx="4717642" cy="4622657"/>
            <a:chOff x="795931" y="820898"/>
            <a:chExt cx="4717642" cy="39018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429C32-D361-49A4-A721-50AB62C0E4D8}"/>
                </a:ext>
              </a:extLst>
            </p:cNvPr>
            <p:cNvSpPr/>
            <p:nvPr/>
          </p:nvSpPr>
          <p:spPr>
            <a:xfrm>
              <a:off x="795931" y="820898"/>
              <a:ext cx="3190240" cy="39018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B72AB0-9E54-43BC-8117-B7DA197DD7EF}"/>
                </a:ext>
              </a:extLst>
            </p:cNvPr>
            <p:cNvSpPr/>
            <p:nvPr/>
          </p:nvSpPr>
          <p:spPr>
            <a:xfrm>
              <a:off x="1201869" y="1967211"/>
              <a:ext cx="865076" cy="12403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Processor </a:t>
              </a:r>
            </a:p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(8)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5419EF-04AD-4EB0-9619-19C5AAB78D55}"/>
                </a:ext>
              </a:extLst>
            </p:cNvPr>
            <p:cNvSpPr/>
            <p:nvPr/>
          </p:nvSpPr>
          <p:spPr>
            <a:xfrm>
              <a:off x="2769873" y="1215145"/>
              <a:ext cx="665601" cy="1524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2B883F-570E-4B21-BE17-4196E0673C81}"/>
                </a:ext>
              </a:extLst>
            </p:cNvPr>
            <p:cNvSpPr/>
            <p:nvPr/>
          </p:nvSpPr>
          <p:spPr>
            <a:xfrm>
              <a:off x="2767636" y="2821466"/>
              <a:ext cx="613659" cy="1492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40AC59-6FAB-45C6-A746-8ACB4E8BDA01}"/>
                </a:ext>
              </a:extLst>
            </p:cNvPr>
            <p:cNvSpPr txBox="1"/>
            <p:nvPr/>
          </p:nvSpPr>
          <p:spPr>
            <a:xfrm>
              <a:off x="2692632" y="932506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SBUF(8)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16863-0EAC-4248-B185-4C8AB11F38D5}"/>
                </a:ext>
              </a:extLst>
            </p:cNvPr>
            <p:cNvSpPr txBox="1"/>
            <p:nvPr/>
          </p:nvSpPr>
          <p:spPr>
            <a:xfrm>
              <a:off x="2692632" y="4382791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SBUF(8)</a:t>
              </a:r>
            </a:p>
          </p:txBody>
        </p:sp>
        <p:sp>
          <p:nvSpPr>
            <p:cNvPr id="27" name="Right Arrow 6">
              <a:extLst>
                <a:ext uri="{FF2B5EF4-FFF2-40B4-BE49-F238E27FC236}">
                  <a16:creationId xmlns:a16="http://schemas.microsoft.com/office/drawing/2014/main" id="{ACB5AFA3-AF63-4CD3-BCE8-1EFAB094C286}"/>
                </a:ext>
              </a:extLst>
            </p:cNvPr>
            <p:cNvSpPr/>
            <p:nvPr/>
          </p:nvSpPr>
          <p:spPr>
            <a:xfrm rot="8686904">
              <a:off x="2042647" y="1935804"/>
              <a:ext cx="757921" cy="27513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6">
              <a:extLst>
                <a:ext uri="{FF2B5EF4-FFF2-40B4-BE49-F238E27FC236}">
                  <a16:creationId xmlns:a16="http://schemas.microsoft.com/office/drawing/2014/main" id="{25B43627-38B6-4ADC-8265-9C2EEE8D4E51}"/>
                </a:ext>
              </a:extLst>
            </p:cNvPr>
            <p:cNvSpPr/>
            <p:nvPr/>
          </p:nvSpPr>
          <p:spPr>
            <a:xfrm rot="2316379">
              <a:off x="2009621" y="2848826"/>
              <a:ext cx="832491" cy="29020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715185A-D0F2-4763-8DA6-D809A65FAAE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71" y="3601616"/>
              <a:ext cx="15883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80DC9B8-09FC-4A25-AB99-519DA4C3D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71" y="1679341"/>
              <a:ext cx="17304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86383B-1BB7-4CE9-9A98-981D8590A64C}"/>
                </a:ext>
              </a:extLst>
            </p:cNvPr>
            <p:cNvSpPr txBox="1"/>
            <p:nvPr/>
          </p:nvSpPr>
          <p:spPr>
            <a:xfrm>
              <a:off x="4013004" y="1732238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RxD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5103AF-07C5-40B5-9F00-185D9B4F48D9}"/>
                </a:ext>
              </a:extLst>
            </p:cNvPr>
            <p:cNvSpPr txBox="1"/>
            <p:nvPr/>
          </p:nvSpPr>
          <p:spPr>
            <a:xfrm>
              <a:off x="4070599" y="3685408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TxD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BFC509-64A0-4D39-889F-3FD5734639EE}"/>
                </a:ext>
              </a:extLst>
            </p:cNvPr>
            <p:cNvSpPr/>
            <p:nvPr/>
          </p:nvSpPr>
          <p:spPr>
            <a:xfrm>
              <a:off x="3962686" y="1346570"/>
              <a:ext cx="15506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1 0 1 0  0 1 0 0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5A29536-8307-42B0-B688-A87ACADB6E1E}"/>
                </a:ext>
              </a:extLst>
            </p:cNvPr>
            <p:cNvSpPr/>
            <p:nvPr/>
          </p:nvSpPr>
          <p:spPr>
            <a:xfrm>
              <a:off x="3962903" y="3215948"/>
              <a:ext cx="15506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0 0 1 0  0 1 0 1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07514FC-4147-407A-A637-46A375492CA7}"/>
              </a:ext>
            </a:extLst>
          </p:cNvPr>
          <p:cNvSpPr/>
          <p:nvPr/>
        </p:nvSpPr>
        <p:spPr>
          <a:xfrm>
            <a:off x="1237708" y="41968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 =1</a:t>
            </a:r>
            <a:endParaRPr lang="en-IN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47765D-740C-43B7-BEAA-DB9DE0CE5155}"/>
              </a:ext>
            </a:extLst>
          </p:cNvPr>
          <p:cNvGrpSpPr/>
          <p:nvPr/>
        </p:nvGrpSpPr>
        <p:grpSpPr>
          <a:xfrm rot="16577713">
            <a:off x="1383646" y="987938"/>
            <a:ext cx="1461088" cy="1481315"/>
            <a:chOff x="4117206" y="4387303"/>
            <a:chExt cx="1461088" cy="1481315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84BA3F6F-2E9C-4EA4-9D91-A33F25AAE2DD}"/>
                </a:ext>
              </a:extLst>
            </p:cNvPr>
            <p:cNvSpPr/>
            <p:nvPr/>
          </p:nvSpPr>
          <p:spPr>
            <a:xfrm rot="1806747">
              <a:off x="4117206" y="4436541"/>
              <a:ext cx="1461088" cy="1432077"/>
            </a:xfrm>
            <a:prstGeom prst="arc">
              <a:avLst>
                <a:gd name="adj1" fmla="val 14891856"/>
                <a:gd name="adj2" fmla="val 41879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9903482-AA32-4E36-BD79-72DF5819C61F}"/>
                </a:ext>
              </a:extLst>
            </p:cNvPr>
            <p:cNvSpPr/>
            <p:nvPr/>
          </p:nvSpPr>
          <p:spPr>
            <a:xfrm rot="15437795">
              <a:off x="4792029" y="4419412"/>
              <a:ext cx="179451" cy="1152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ED115B-A998-4380-8D82-88F3FC6E30D7}"/>
              </a:ext>
            </a:extLst>
          </p:cNvPr>
          <p:cNvGrpSpPr/>
          <p:nvPr/>
        </p:nvGrpSpPr>
        <p:grpSpPr>
          <a:xfrm>
            <a:off x="1375316" y="2609820"/>
            <a:ext cx="2081771" cy="1413947"/>
            <a:chOff x="1545639" y="3134360"/>
            <a:chExt cx="1586975" cy="1413947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E1CD876-79EF-4BEC-8456-A30419416F64}"/>
                </a:ext>
              </a:extLst>
            </p:cNvPr>
            <p:cNvSpPr/>
            <p:nvPr/>
          </p:nvSpPr>
          <p:spPr>
            <a:xfrm rot="11131769">
              <a:off x="1647493" y="3134360"/>
              <a:ext cx="1485121" cy="1413947"/>
            </a:xfrm>
            <a:prstGeom prst="arc">
              <a:avLst>
                <a:gd name="adj1" fmla="val 14891856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48DD6A3-6606-4C22-9DBA-07128E54100A}"/>
                </a:ext>
              </a:extLst>
            </p:cNvPr>
            <p:cNvSpPr/>
            <p:nvPr/>
          </p:nvSpPr>
          <p:spPr>
            <a:xfrm>
              <a:off x="1545639" y="3751471"/>
              <a:ext cx="179451" cy="1152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391450D-B393-4F31-84F0-D2672546CE19}"/>
              </a:ext>
            </a:extLst>
          </p:cNvPr>
          <p:cNvSpPr/>
          <p:nvPr/>
        </p:nvSpPr>
        <p:spPr>
          <a:xfrm>
            <a:off x="1225655" y="3940544"/>
            <a:ext cx="1890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Ti= 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C86EA-02C1-46F1-A43B-FD11A0E45EE5}"/>
              </a:ext>
            </a:extLst>
          </p:cNvPr>
          <p:cNvSpPr/>
          <p:nvPr/>
        </p:nvSpPr>
        <p:spPr>
          <a:xfrm>
            <a:off x="6402629" y="432539"/>
            <a:ext cx="4834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At the same time data can be send and/or receive </a:t>
            </a:r>
          </a:p>
          <a:p>
            <a:r>
              <a:rPr lang="en-US"/>
              <a:t>Using two separate pins </a:t>
            </a:r>
            <a:r>
              <a:rPr lang="en-US" err="1"/>
              <a:t>TxD</a:t>
            </a:r>
            <a:r>
              <a:rPr lang="en-US"/>
              <a:t> and </a:t>
            </a:r>
            <a:r>
              <a:rPr lang="en-US" err="1"/>
              <a:t>RxD</a:t>
            </a:r>
            <a:r>
              <a:rPr lang="en-US"/>
              <a:t> 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AB55F9-E323-42D8-A2C3-994B25BBAB23}"/>
              </a:ext>
            </a:extLst>
          </p:cNvPr>
          <p:cNvSpPr/>
          <p:nvPr/>
        </p:nvSpPr>
        <p:spPr>
          <a:xfrm>
            <a:off x="6402629" y="1495060"/>
            <a:ext cx="5098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Hence serial communication using 8051 is called as</a:t>
            </a:r>
          </a:p>
          <a:p>
            <a:endParaRPr lang="en-US"/>
          </a:p>
          <a:p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247425-9010-469C-80CC-B693E9BB30F4}"/>
              </a:ext>
            </a:extLst>
          </p:cNvPr>
          <p:cNvGrpSpPr/>
          <p:nvPr/>
        </p:nvGrpSpPr>
        <p:grpSpPr>
          <a:xfrm>
            <a:off x="7218680" y="4968649"/>
            <a:ext cx="3810000" cy="1447800"/>
            <a:chOff x="4953000" y="3048000"/>
            <a:chExt cx="3810000" cy="1447800"/>
          </a:xfrm>
        </p:grpSpPr>
        <p:grpSp>
          <p:nvGrpSpPr>
            <p:cNvPr id="50" name="Group 13">
              <a:extLst>
                <a:ext uri="{FF2B5EF4-FFF2-40B4-BE49-F238E27FC236}">
                  <a16:creationId xmlns:a16="http://schemas.microsoft.com/office/drawing/2014/main" id="{B9A4C953-D882-4387-9284-FFB227C486A7}"/>
                </a:ext>
              </a:extLst>
            </p:cNvPr>
            <p:cNvGrpSpPr/>
            <p:nvPr/>
          </p:nvGrpSpPr>
          <p:grpSpPr>
            <a:xfrm>
              <a:off x="4953000" y="3048000"/>
              <a:ext cx="3581400" cy="1447800"/>
              <a:chOff x="4953000" y="1219200"/>
              <a:chExt cx="3581400" cy="14478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367340-24AC-4C17-805F-4D7AB57F7FC1}"/>
                  </a:ext>
                </a:extLst>
              </p:cNvPr>
              <p:cNvSpPr/>
              <p:nvPr/>
            </p:nvSpPr>
            <p:spPr>
              <a:xfrm>
                <a:off x="4953000" y="1676400"/>
                <a:ext cx="11430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ight Arrow 35">
                <a:extLst>
                  <a:ext uri="{FF2B5EF4-FFF2-40B4-BE49-F238E27FC236}">
                    <a16:creationId xmlns:a16="http://schemas.microsoft.com/office/drawing/2014/main" id="{6182EA00-A1C0-4BE0-A4A8-A113400249A5}"/>
                  </a:ext>
                </a:extLst>
              </p:cNvPr>
              <p:cNvSpPr/>
              <p:nvPr/>
            </p:nvSpPr>
            <p:spPr>
              <a:xfrm>
                <a:off x="6096000" y="1676400"/>
                <a:ext cx="1295400" cy="3048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AB1844-C739-4C83-9F53-3C5EDCC1F4C7}"/>
                  </a:ext>
                </a:extLst>
              </p:cNvPr>
              <p:cNvSpPr/>
              <p:nvPr/>
            </p:nvSpPr>
            <p:spPr>
              <a:xfrm>
                <a:off x="7391400" y="1676400"/>
                <a:ext cx="11430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54CDED9-E040-4BBE-8A9B-823C07FC9D8A}"/>
                  </a:ext>
                </a:extLst>
              </p:cNvPr>
              <p:cNvSpPr txBox="1"/>
              <p:nvPr/>
            </p:nvSpPr>
            <p:spPr>
              <a:xfrm>
                <a:off x="50292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A 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D06C7D-1A40-4ECE-B753-98A5C2C5B9A8}"/>
                  </a:ext>
                </a:extLst>
              </p:cNvPr>
              <p:cNvSpPr txBox="1"/>
              <p:nvPr/>
            </p:nvSpPr>
            <p:spPr>
              <a:xfrm>
                <a:off x="73914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B </a:t>
                </a:r>
              </a:p>
            </p:txBody>
          </p:sp>
        </p:grpSp>
        <p:sp>
          <p:nvSpPr>
            <p:cNvPr id="51" name="Right Arrow 28">
              <a:extLst>
                <a:ext uri="{FF2B5EF4-FFF2-40B4-BE49-F238E27FC236}">
                  <a16:creationId xmlns:a16="http://schemas.microsoft.com/office/drawing/2014/main" id="{91B55F45-50D2-45D7-88CD-3094F7EF7ABB}"/>
                </a:ext>
              </a:extLst>
            </p:cNvPr>
            <p:cNvSpPr/>
            <p:nvPr/>
          </p:nvSpPr>
          <p:spPr>
            <a:xfrm flipH="1">
              <a:off x="6096000" y="4114800"/>
              <a:ext cx="1295400" cy="304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12B529-E9C3-48B6-83C7-F5F9224141AE}"/>
                </a:ext>
              </a:extLst>
            </p:cNvPr>
            <p:cNvSpPr txBox="1"/>
            <p:nvPr/>
          </p:nvSpPr>
          <p:spPr>
            <a:xfrm>
              <a:off x="5029200" y="3505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Transmitter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1EBCE7-4206-4223-BDA2-448E3E097732}"/>
                </a:ext>
              </a:extLst>
            </p:cNvPr>
            <p:cNvSpPr txBox="1"/>
            <p:nvPr/>
          </p:nvSpPr>
          <p:spPr>
            <a:xfrm>
              <a:off x="7391400" y="4111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Transmitter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971B94-D08F-4C31-BD24-A02F20D30CB9}"/>
                </a:ext>
              </a:extLst>
            </p:cNvPr>
            <p:cNvSpPr txBox="1"/>
            <p:nvPr/>
          </p:nvSpPr>
          <p:spPr>
            <a:xfrm>
              <a:off x="7391400" y="3505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Receiver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EB7E1B-F9F1-4F64-A2A1-9CA03CDA5350}"/>
                </a:ext>
              </a:extLst>
            </p:cNvPr>
            <p:cNvSpPr txBox="1"/>
            <p:nvPr/>
          </p:nvSpPr>
          <p:spPr>
            <a:xfrm>
              <a:off x="5257800" y="4111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Receiver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F71838-7093-4B98-BBED-9D60CE607FC5}"/>
                </a:ext>
              </a:extLst>
            </p:cNvPr>
            <p:cNvSpPr txBox="1"/>
            <p:nvPr/>
          </p:nvSpPr>
          <p:spPr>
            <a:xfrm>
              <a:off x="6324600" y="38100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OR / AND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DE0BD5B-5911-4575-A94D-FDAF61A6C6A1}"/>
              </a:ext>
            </a:extLst>
          </p:cNvPr>
          <p:cNvSpPr txBox="1"/>
          <p:nvPr/>
        </p:nvSpPr>
        <p:spPr>
          <a:xfrm>
            <a:off x="6683905" y="29887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/>
              <a:t>	</a:t>
            </a:r>
          </a:p>
          <a:p>
            <a:pPr marL="342900" indent="-342900"/>
            <a:r>
              <a:rPr lang="en-US"/>
              <a:t>       it is a connection between two terminals such that, data may travel in both the directions simultaneously. So it will contain one way transmission at a time.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84D0B7-31CC-47B4-A101-5FA23A1B2043}"/>
              </a:ext>
            </a:extLst>
          </p:cNvPr>
          <p:cNvSpPr/>
          <p:nvPr/>
        </p:nvSpPr>
        <p:spPr>
          <a:xfrm>
            <a:off x="7985235" y="2347904"/>
            <a:ext cx="1362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 u="sng">
                <a:solidFill>
                  <a:srgbClr val="FF0000"/>
                </a:solidFill>
              </a:rPr>
              <a:t>Full Duplex :</a:t>
            </a:r>
          </a:p>
        </p:txBody>
      </p:sp>
    </p:spTree>
    <p:extLst>
      <p:ext uri="{BB962C8B-B14F-4D97-AF65-F5344CB8AC3E}">
        <p14:creationId xmlns:p14="http://schemas.microsoft.com/office/powerpoint/2010/main" val="413064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CAE4-FE94-4C6E-A107-3E9FB9AD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478405"/>
            <a:ext cx="5745480" cy="1325563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 Error checking  **</a:t>
            </a:r>
            <a:endParaRPr lang="en-I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20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C0235-8611-44F0-BD1C-19E87A20BC1A}"/>
              </a:ext>
            </a:extLst>
          </p:cNvPr>
          <p:cNvSpPr/>
          <p:nvPr/>
        </p:nvSpPr>
        <p:spPr>
          <a:xfrm>
            <a:off x="4022529" y="420827"/>
            <a:ext cx="228031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Transmitter</a:t>
            </a:r>
            <a:endParaRPr lang="en-IN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3C5A1-363C-42CF-A0A6-37E9BA67E535}"/>
              </a:ext>
            </a:extLst>
          </p:cNvPr>
          <p:cNvSpPr/>
          <p:nvPr/>
        </p:nvSpPr>
        <p:spPr>
          <a:xfrm>
            <a:off x="7308986" y="157657"/>
            <a:ext cx="2017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endParaRPr lang="en-IN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72A63-3906-40F2-85D0-A1547FFF3EA8}"/>
              </a:ext>
            </a:extLst>
          </p:cNvPr>
          <p:cNvSpPr/>
          <p:nvPr/>
        </p:nvSpPr>
        <p:spPr>
          <a:xfrm>
            <a:off x="9676737" y="431977"/>
            <a:ext cx="228031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 </a:t>
            </a:r>
            <a:endParaRPr lang="en-IN" sz="2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13568-CA31-4FDD-BCAC-18EF5E05467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302847" y="682437"/>
            <a:ext cx="3373890" cy="11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CE8BAD5-AD53-4613-BA23-8E4DC1EA199F}"/>
              </a:ext>
            </a:extLst>
          </p:cNvPr>
          <p:cNvSpPr/>
          <p:nvPr/>
        </p:nvSpPr>
        <p:spPr>
          <a:xfrm>
            <a:off x="6302847" y="147682"/>
            <a:ext cx="3373890" cy="9275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C7ED5-762A-4477-A35E-0944B76CC467}"/>
              </a:ext>
            </a:extLst>
          </p:cNvPr>
          <p:cNvSpPr/>
          <p:nvPr/>
        </p:nvSpPr>
        <p:spPr>
          <a:xfrm>
            <a:off x="6663218" y="1280681"/>
            <a:ext cx="42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occurs on channel</a:t>
            </a:r>
            <a:endParaRPr lang="en-I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53B44-9EFC-4CF3-9B10-71FB439E2584}"/>
              </a:ext>
            </a:extLst>
          </p:cNvPr>
          <p:cNvSpPr/>
          <p:nvPr/>
        </p:nvSpPr>
        <p:spPr>
          <a:xfrm>
            <a:off x="3775155" y="1975497"/>
            <a:ext cx="4641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Checking performs on </a:t>
            </a:r>
            <a:endParaRPr lang="en-IN" sz="2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920E74-530F-47A5-8227-00E88A55102E}"/>
              </a:ext>
            </a:extLst>
          </p:cNvPr>
          <p:cNvCxnSpPr>
            <a:cxnSpLocks/>
          </p:cNvCxnSpPr>
          <p:nvPr/>
        </p:nvCxnSpPr>
        <p:spPr>
          <a:xfrm>
            <a:off x="8226054" y="2237107"/>
            <a:ext cx="11738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D415F-81F4-40F7-BC13-24E9D2A53A7C}"/>
              </a:ext>
            </a:extLst>
          </p:cNvPr>
          <p:cNvSpPr/>
          <p:nvPr/>
        </p:nvSpPr>
        <p:spPr>
          <a:xfrm>
            <a:off x="9717678" y="1975497"/>
            <a:ext cx="1905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Reception </a:t>
            </a:r>
            <a:endParaRPr lang="en-IN" sz="280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977A6-37B2-4900-8A8F-9BFAFB9F27E9}"/>
              </a:ext>
            </a:extLst>
          </p:cNvPr>
          <p:cNvSpPr/>
          <p:nvPr/>
        </p:nvSpPr>
        <p:spPr>
          <a:xfrm>
            <a:off x="234946" y="311730"/>
            <a:ext cx="4217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Error Occurs  ???</a:t>
            </a:r>
            <a:endParaRPr lang="en-IN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473D82-557F-4813-B753-0F69E91B1256}"/>
              </a:ext>
            </a:extLst>
          </p:cNvPr>
          <p:cNvGrpSpPr/>
          <p:nvPr/>
        </p:nvGrpSpPr>
        <p:grpSpPr>
          <a:xfrm>
            <a:off x="118733" y="2753503"/>
            <a:ext cx="4822426" cy="3792767"/>
            <a:chOff x="416824" y="820898"/>
            <a:chExt cx="4822426" cy="3792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DA28A1-6378-4603-B72C-7D975144E84C}"/>
                </a:ext>
              </a:extLst>
            </p:cNvPr>
            <p:cNvSpPr/>
            <p:nvPr/>
          </p:nvSpPr>
          <p:spPr>
            <a:xfrm>
              <a:off x="1160872" y="820898"/>
              <a:ext cx="2558996" cy="3792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61CFC3-4B26-4FD3-96FD-00E80DA4DB87}"/>
                </a:ext>
              </a:extLst>
            </p:cNvPr>
            <p:cNvSpPr/>
            <p:nvPr/>
          </p:nvSpPr>
          <p:spPr>
            <a:xfrm>
              <a:off x="1289087" y="1967211"/>
              <a:ext cx="777857" cy="12403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Processor </a:t>
              </a:r>
            </a:p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(8)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38E52E-1DBE-446B-B6D8-6D110E0D265C}"/>
                </a:ext>
              </a:extLst>
            </p:cNvPr>
            <p:cNvSpPr/>
            <p:nvPr/>
          </p:nvSpPr>
          <p:spPr>
            <a:xfrm>
              <a:off x="2769874" y="1215145"/>
              <a:ext cx="613658" cy="13438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006CB2-4550-40DE-9080-4376F48BCC73}"/>
                </a:ext>
              </a:extLst>
            </p:cNvPr>
            <p:cNvSpPr/>
            <p:nvPr/>
          </p:nvSpPr>
          <p:spPr>
            <a:xfrm>
              <a:off x="2767636" y="2821467"/>
              <a:ext cx="613659" cy="12175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2ADC50-5EBF-4712-A614-F6D9CBBBA482}"/>
                </a:ext>
              </a:extLst>
            </p:cNvPr>
            <p:cNvSpPr txBox="1"/>
            <p:nvPr/>
          </p:nvSpPr>
          <p:spPr>
            <a:xfrm>
              <a:off x="2692632" y="932506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SBUF(8)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672D99-99F5-4278-8B39-1C3D6072794E}"/>
                </a:ext>
              </a:extLst>
            </p:cNvPr>
            <p:cNvSpPr txBox="1"/>
            <p:nvPr/>
          </p:nvSpPr>
          <p:spPr>
            <a:xfrm>
              <a:off x="2692632" y="4043414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SBUF(8)</a:t>
              </a:r>
            </a:p>
          </p:txBody>
        </p:sp>
        <p:sp>
          <p:nvSpPr>
            <p:cNvPr id="33" name="Right Arrow 6">
              <a:extLst>
                <a:ext uri="{FF2B5EF4-FFF2-40B4-BE49-F238E27FC236}">
                  <a16:creationId xmlns:a16="http://schemas.microsoft.com/office/drawing/2014/main" id="{3CCEE5BB-BF3D-4E2C-A382-2F801219C1B3}"/>
                </a:ext>
              </a:extLst>
            </p:cNvPr>
            <p:cNvSpPr/>
            <p:nvPr/>
          </p:nvSpPr>
          <p:spPr>
            <a:xfrm rot="8686904">
              <a:off x="2042647" y="1935804"/>
              <a:ext cx="757921" cy="27513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6">
              <a:extLst>
                <a:ext uri="{FF2B5EF4-FFF2-40B4-BE49-F238E27FC236}">
                  <a16:creationId xmlns:a16="http://schemas.microsoft.com/office/drawing/2014/main" id="{00833953-C88B-4D39-873E-FE0752B412BA}"/>
                </a:ext>
              </a:extLst>
            </p:cNvPr>
            <p:cNvSpPr/>
            <p:nvPr/>
          </p:nvSpPr>
          <p:spPr>
            <a:xfrm rot="2316379">
              <a:off x="2009621" y="2848826"/>
              <a:ext cx="832491" cy="29020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3F9325-DC11-4A4F-A102-42560D743066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71" y="3601616"/>
              <a:ext cx="1070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857B32D-B74C-492A-B2A5-45D57D599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71" y="1679341"/>
              <a:ext cx="1070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21DEB7-B5AA-4946-BFC4-0669ED71F92D}"/>
                </a:ext>
              </a:extLst>
            </p:cNvPr>
            <p:cNvSpPr txBox="1"/>
            <p:nvPr/>
          </p:nvSpPr>
          <p:spPr>
            <a:xfrm>
              <a:off x="3846840" y="1690327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RxD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8B2C4E-9C0B-4002-A65C-E555E725B552}"/>
                </a:ext>
              </a:extLst>
            </p:cNvPr>
            <p:cNvSpPr txBox="1"/>
            <p:nvPr/>
          </p:nvSpPr>
          <p:spPr>
            <a:xfrm>
              <a:off x="3846840" y="3668627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TxD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EDF3C8-6295-453F-8F29-76ADAC3F7C7C}"/>
                </a:ext>
              </a:extLst>
            </p:cNvPr>
            <p:cNvSpPr/>
            <p:nvPr/>
          </p:nvSpPr>
          <p:spPr>
            <a:xfrm>
              <a:off x="3647463" y="1306844"/>
              <a:ext cx="15506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1 0 1 0  0 1 0 0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D908E3-2C55-4F69-AAF6-5464189D832B}"/>
                </a:ext>
              </a:extLst>
            </p:cNvPr>
            <p:cNvSpPr/>
            <p:nvPr/>
          </p:nvSpPr>
          <p:spPr>
            <a:xfrm>
              <a:off x="3688580" y="3207602"/>
              <a:ext cx="15506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0 0 1 0  0 1 0 1</a:t>
              </a:r>
            </a:p>
          </p:txBody>
        </p:sp>
        <p:sp>
          <p:nvSpPr>
            <p:cNvPr id="41" name="Right Arrow 6">
              <a:extLst>
                <a:ext uri="{FF2B5EF4-FFF2-40B4-BE49-F238E27FC236}">
                  <a16:creationId xmlns:a16="http://schemas.microsoft.com/office/drawing/2014/main" id="{AFF4F9FD-9C06-4577-8747-FC977C702565}"/>
                </a:ext>
              </a:extLst>
            </p:cNvPr>
            <p:cNvSpPr/>
            <p:nvPr/>
          </p:nvSpPr>
          <p:spPr>
            <a:xfrm rot="10800000">
              <a:off x="416824" y="3739704"/>
              <a:ext cx="706545" cy="23669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51778D-9952-4C1A-ADF3-9DB7F719CE24}"/>
                </a:ext>
              </a:extLst>
            </p:cNvPr>
            <p:cNvSpPr txBox="1"/>
            <p:nvPr/>
          </p:nvSpPr>
          <p:spPr>
            <a:xfrm>
              <a:off x="507972" y="3484202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P1 (8)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D434B53-31AD-43B9-BD28-3770913BD2BD}"/>
              </a:ext>
            </a:extLst>
          </p:cNvPr>
          <p:cNvSpPr/>
          <p:nvPr/>
        </p:nvSpPr>
        <p:spPr>
          <a:xfrm>
            <a:off x="4508743" y="2725424"/>
            <a:ext cx="8188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Checking performs after receiving data into SBUF and Before Transferring to processor.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BCAA97-D12C-4365-BF50-E70C53F427A7}"/>
              </a:ext>
            </a:extLst>
          </p:cNvPr>
          <p:cNvSpPr/>
          <p:nvPr/>
        </p:nvSpPr>
        <p:spPr>
          <a:xfrm>
            <a:off x="4900042" y="4070446"/>
            <a:ext cx="6881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following steps are performed while error checking :</a:t>
            </a:r>
          </a:p>
          <a:p>
            <a:pPr marL="342900" indent="-342900">
              <a:buAutoNum type="arabicPeriod"/>
            </a:pPr>
            <a:r>
              <a:rPr lang="en-US"/>
              <a:t>After receiving and before giving to the processor SBUF i.e. serial port will perform error check</a:t>
            </a:r>
          </a:p>
          <a:p>
            <a:pPr marL="342900" indent="-342900">
              <a:buAutoNum type="arabicPeriod"/>
            </a:pPr>
            <a:r>
              <a:rPr lang="en-US"/>
              <a:t>If data is </a:t>
            </a:r>
            <a:r>
              <a:rPr lang="en-US" b="1">
                <a:solidFill>
                  <a:srgbClr val="FF0000"/>
                </a:solidFill>
              </a:rPr>
              <a:t>valid</a:t>
            </a:r>
            <a:r>
              <a:rPr lang="en-US"/>
              <a:t> then it will make </a:t>
            </a:r>
            <a:r>
              <a:rPr lang="en-US" b="1">
                <a:solidFill>
                  <a:srgbClr val="FF0000"/>
                </a:solidFill>
              </a:rPr>
              <a:t>Ri = 1 </a:t>
            </a:r>
            <a:r>
              <a:rPr lang="en-US"/>
              <a:t>and transfer to the processor</a:t>
            </a:r>
          </a:p>
          <a:p>
            <a:pPr marL="342900" indent="-342900">
              <a:buAutoNum type="arabicPeriod"/>
            </a:pPr>
            <a:r>
              <a:rPr lang="en-US"/>
              <a:t>If data is </a:t>
            </a:r>
            <a:r>
              <a:rPr lang="en-US" b="1">
                <a:solidFill>
                  <a:srgbClr val="FF0000"/>
                </a:solidFill>
              </a:rPr>
              <a:t>invalid</a:t>
            </a:r>
            <a:r>
              <a:rPr lang="en-US"/>
              <a:t> then </a:t>
            </a:r>
            <a:r>
              <a:rPr lang="en-US" b="1">
                <a:solidFill>
                  <a:srgbClr val="FF0000"/>
                </a:solidFill>
              </a:rPr>
              <a:t>Ri will remains 0 </a:t>
            </a:r>
            <a:r>
              <a:rPr lang="en-US"/>
              <a:t>and data is kept into the SBUF and new data will erased previous invalid data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6" grpId="0" animBg="1"/>
      <p:bldP spid="17" grpId="0"/>
      <p:bldP spid="18" grpId="0"/>
      <p:bldP spid="20" grpId="0"/>
      <p:bldP spid="25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6CA1F-7F5D-423E-9B7F-F1FD7334262A}"/>
              </a:ext>
            </a:extLst>
          </p:cNvPr>
          <p:cNvSpPr/>
          <p:nvPr/>
        </p:nvSpPr>
        <p:spPr>
          <a:xfrm>
            <a:off x="224432" y="112303"/>
            <a:ext cx="42499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Ti (Transmitter Interrupt)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2CA0D-98A8-4367-BF89-B489413A7BCF}"/>
              </a:ext>
            </a:extLst>
          </p:cNvPr>
          <p:cNvSpPr/>
          <p:nvPr/>
        </p:nvSpPr>
        <p:spPr>
          <a:xfrm>
            <a:off x="224432" y="625911"/>
            <a:ext cx="83247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err="1">
                <a:solidFill>
                  <a:srgbClr val="FF0000"/>
                </a:solidFill>
              </a:rPr>
              <a:t>Ti</a:t>
            </a:r>
            <a:r>
              <a:rPr lang="en-US"/>
              <a:t>  flag is used in </a:t>
            </a:r>
            <a:r>
              <a:rPr lang="en-US">
                <a:solidFill>
                  <a:srgbClr val="FF0000"/>
                </a:solidFill>
              </a:rPr>
              <a:t>transmission</a:t>
            </a:r>
            <a:r>
              <a:rPr lang="en-US"/>
              <a:t> process.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SBUF is used to transfer data serially, when complete data has been transmitted , SBUF will send interrupt to the processor through </a:t>
            </a:r>
            <a:r>
              <a:rPr lang="en-US" err="1"/>
              <a:t>Ti</a:t>
            </a:r>
            <a:r>
              <a:rPr lang="en-US"/>
              <a:t> flag.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err="1">
                <a:solidFill>
                  <a:srgbClr val="FF0000"/>
                </a:solidFill>
              </a:rPr>
              <a:t>Ti</a:t>
            </a:r>
            <a:r>
              <a:rPr lang="en-US">
                <a:solidFill>
                  <a:srgbClr val="FF0000"/>
                </a:solidFill>
              </a:rPr>
              <a:t> = 1 </a:t>
            </a:r>
            <a:r>
              <a:rPr lang="en-US"/>
              <a:t>when </a:t>
            </a:r>
            <a:r>
              <a:rPr lang="en-US">
                <a:solidFill>
                  <a:srgbClr val="FF0000"/>
                </a:solidFill>
              </a:rPr>
              <a:t>complete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/>
              <a:t> has been </a:t>
            </a:r>
            <a:r>
              <a:rPr lang="en-US">
                <a:solidFill>
                  <a:srgbClr val="FF0000"/>
                </a:solidFill>
              </a:rPr>
              <a:t>transmitted</a:t>
            </a:r>
            <a:r>
              <a:rPr lang="en-US"/>
              <a:t>, otherwise </a:t>
            </a:r>
            <a:r>
              <a:rPr lang="en-US" err="1"/>
              <a:t>Ti</a:t>
            </a:r>
            <a:r>
              <a:rPr lang="en-US"/>
              <a:t>=0 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FontTx/>
              <a:buAutoNum type="arabicPeriod"/>
            </a:pPr>
            <a:r>
              <a:rPr lang="en-US"/>
              <a:t>This </a:t>
            </a:r>
            <a:r>
              <a:rPr lang="en-US">
                <a:solidFill>
                  <a:srgbClr val="FF0000"/>
                </a:solidFill>
              </a:rPr>
              <a:t>flag is not auto cleared</a:t>
            </a:r>
            <a:r>
              <a:rPr lang="en-US"/>
              <a:t>. Programmer has to cleared this flag at the end of ISR.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9FBB5-B933-4E21-A876-5C80BBB37B83}"/>
              </a:ext>
            </a:extLst>
          </p:cNvPr>
          <p:cNvSpPr/>
          <p:nvPr/>
        </p:nvSpPr>
        <p:spPr>
          <a:xfrm>
            <a:off x="224431" y="3244334"/>
            <a:ext cx="424991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Ri (Receiver Interrupt) :</a:t>
            </a: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55ACF-6107-4C8E-9001-9AE480466ADA}"/>
              </a:ext>
            </a:extLst>
          </p:cNvPr>
          <p:cNvSpPr/>
          <p:nvPr/>
        </p:nvSpPr>
        <p:spPr>
          <a:xfrm>
            <a:off x="224432" y="3869118"/>
            <a:ext cx="82359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Ri  flag is used in </a:t>
            </a:r>
            <a:r>
              <a:rPr lang="en-US">
                <a:solidFill>
                  <a:srgbClr val="FF0000"/>
                </a:solidFill>
              </a:rPr>
              <a:t>reception</a:t>
            </a:r>
            <a:r>
              <a:rPr lang="en-US"/>
              <a:t> process.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SBUF is used to receive data serially, when complete data has been received , SBUF will send interrupt to the processor through Ri flag.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Ri = 1 when </a:t>
            </a:r>
            <a:r>
              <a:rPr lang="en-US">
                <a:solidFill>
                  <a:srgbClr val="FF0000"/>
                </a:solidFill>
              </a:rPr>
              <a:t>complete data </a:t>
            </a:r>
            <a:r>
              <a:rPr lang="en-US"/>
              <a:t>has been </a:t>
            </a:r>
            <a:r>
              <a:rPr lang="en-US">
                <a:solidFill>
                  <a:srgbClr val="FF0000"/>
                </a:solidFill>
              </a:rPr>
              <a:t>received</a:t>
            </a:r>
            <a:r>
              <a:rPr lang="en-US"/>
              <a:t>, otherwise Ri=0 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This flag is </a:t>
            </a:r>
            <a:r>
              <a:rPr lang="en-US">
                <a:solidFill>
                  <a:srgbClr val="FF0000"/>
                </a:solidFill>
              </a:rPr>
              <a:t>not auto cleared</a:t>
            </a:r>
            <a:r>
              <a:rPr lang="en-US"/>
              <a:t>. Programmer has to cleared this flag at the end of ISR.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015C9-27B9-48E9-BBF1-2509743F7BC0}"/>
              </a:ext>
            </a:extLst>
          </p:cNvPr>
          <p:cNvSpPr/>
          <p:nvPr/>
        </p:nvSpPr>
        <p:spPr>
          <a:xfrm>
            <a:off x="10598246" y="6177442"/>
            <a:ext cx="8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5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CE3DE8D-D1C9-4D8C-BFCB-5C0060BC3746}"/>
              </a:ext>
            </a:extLst>
          </p:cNvPr>
          <p:cNvGrpSpPr/>
          <p:nvPr/>
        </p:nvGrpSpPr>
        <p:grpSpPr>
          <a:xfrm>
            <a:off x="2212848" y="345378"/>
            <a:ext cx="8366566" cy="605598"/>
            <a:chOff x="2078182" y="3688772"/>
            <a:chExt cx="6317672" cy="5195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929688-65A6-40D1-9B01-97F47F266910}"/>
                </a:ext>
              </a:extLst>
            </p:cNvPr>
            <p:cNvSpPr/>
            <p:nvPr/>
          </p:nvSpPr>
          <p:spPr>
            <a:xfrm>
              <a:off x="2078182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25EB23-FDED-414A-9A11-6D43200AF8E5}"/>
                </a:ext>
              </a:extLst>
            </p:cNvPr>
            <p:cNvSpPr/>
            <p:nvPr/>
          </p:nvSpPr>
          <p:spPr>
            <a:xfrm>
              <a:off x="2867891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CE81D1-4881-4716-82F0-D70F17DABAA7}"/>
                </a:ext>
              </a:extLst>
            </p:cNvPr>
            <p:cNvSpPr/>
            <p:nvPr/>
          </p:nvSpPr>
          <p:spPr>
            <a:xfrm>
              <a:off x="3657600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  <a:hlinkClick r:id="rId2" action="ppaction://hlinksldjump"/>
                </a:rPr>
                <a:t>SM2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737185C-301D-45BE-B252-C593013C9AA5}"/>
                </a:ext>
              </a:extLst>
            </p:cNvPr>
            <p:cNvSpPr/>
            <p:nvPr/>
          </p:nvSpPr>
          <p:spPr>
            <a:xfrm>
              <a:off x="4447309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  <a:hlinkClick r:id="rId3" action="ppaction://hlinksldjump"/>
                </a:rPr>
                <a:t>REN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18B51D-A1A1-44A4-AA4A-E454F536F3BD}"/>
                </a:ext>
              </a:extLst>
            </p:cNvPr>
            <p:cNvSpPr/>
            <p:nvPr/>
          </p:nvSpPr>
          <p:spPr>
            <a:xfrm>
              <a:off x="5237018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TB8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9C09DD-7B5F-4AF1-AB5B-56144BD53660}"/>
                </a:ext>
              </a:extLst>
            </p:cNvPr>
            <p:cNvSpPr/>
            <p:nvPr/>
          </p:nvSpPr>
          <p:spPr>
            <a:xfrm>
              <a:off x="6026727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RB8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190C61-E347-4718-856F-1E853A2BE780}"/>
                </a:ext>
              </a:extLst>
            </p:cNvPr>
            <p:cNvSpPr/>
            <p:nvPr/>
          </p:nvSpPr>
          <p:spPr>
            <a:xfrm>
              <a:off x="6816436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  <a:hlinkClick r:id="rId4" action="ppaction://hlinksldjump"/>
                </a:rPr>
                <a:t>Ti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A91C83-9778-42D8-9722-A9D673678B6D}"/>
                </a:ext>
              </a:extLst>
            </p:cNvPr>
            <p:cNvSpPr/>
            <p:nvPr/>
          </p:nvSpPr>
          <p:spPr>
            <a:xfrm>
              <a:off x="7606145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  <a:hlinkClick r:id="rId4" action="ppaction://hlinksldjump"/>
                </a:rPr>
                <a:t>Ri</a:t>
              </a:r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0EB14F6A-DAF0-455C-AFF1-5AD24AAF8855}"/>
              </a:ext>
            </a:extLst>
          </p:cNvPr>
          <p:cNvSpPr txBox="1">
            <a:spLocks/>
          </p:cNvSpPr>
          <p:nvPr/>
        </p:nvSpPr>
        <p:spPr>
          <a:xfrm>
            <a:off x="92510" y="-3008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SCON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31F83B-A7C0-4098-BA48-D696CAD5AAA1}"/>
              </a:ext>
            </a:extLst>
          </p:cNvPr>
          <p:cNvSpPr/>
          <p:nvPr/>
        </p:nvSpPr>
        <p:spPr>
          <a:xfrm>
            <a:off x="5166360" y="0"/>
            <a:ext cx="2061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</a:rPr>
              <a:t>Receiver Enable</a:t>
            </a:r>
            <a:endParaRPr lang="en-IN" sz="1400" b="1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8F8BC645-3ADF-46DB-9B7D-AD49BF53B46D}"/>
              </a:ext>
            </a:extLst>
          </p:cNvPr>
          <p:cNvSpPr/>
          <p:nvPr/>
        </p:nvSpPr>
        <p:spPr>
          <a:xfrm rot="5400000">
            <a:off x="2960153" y="756451"/>
            <a:ext cx="314339" cy="80623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935BE5A-CF49-4C0C-9B85-96F4B6F97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22765"/>
              </p:ext>
            </p:extLst>
          </p:nvPr>
        </p:nvGraphicFramePr>
        <p:xfrm>
          <a:off x="826944" y="895786"/>
          <a:ext cx="1189907" cy="1128152"/>
        </p:xfrm>
        <a:graphic>
          <a:graphicData uri="http://schemas.openxmlformats.org/drawingml/2006/table">
            <a:tbl>
              <a:tblPr firstRow="1" bandRow="1"/>
              <a:tblGrid>
                <a:gridCol w="3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38">
                <a:tc>
                  <a:txBody>
                    <a:bodyPr/>
                    <a:lstStyle/>
                    <a:p>
                      <a:r>
                        <a:rPr lang="en-IN" sz="12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Mode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38">
                <a:tc>
                  <a:txBody>
                    <a:bodyPr/>
                    <a:lstStyle/>
                    <a:p>
                      <a:r>
                        <a:rPr lang="en-IN" sz="12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Mode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38">
                <a:tc>
                  <a:txBody>
                    <a:bodyPr/>
                    <a:lstStyle/>
                    <a:p>
                      <a:r>
                        <a:rPr lang="en-IN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Mode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38">
                <a:tc>
                  <a:txBody>
                    <a:bodyPr/>
                    <a:lstStyle/>
                    <a:p>
                      <a:r>
                        <a:rPr lang="en-IN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Mode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84515C22-EC6C-4846-97B9-02D0776EC1EB}"/>
              </a:ext>
            </a:extLst>
          </p:cNvPr>
          <p:cNvGrpSpPr/>
          <p:nvPr/>
        </p:nvGrpSpPr>
        <p:grpSpPr>
          <a:xfrm>
            <a:off x="2016850" y="1144388"/>
            <a:ext cx="1100472" cy="585215"/>
            <a:chOff x="2016851" y="1316737"/>
            <a:chExt cx="1100472" cy="58521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344940-EB4D-49BB-9150-FB592B7C1C7C}"/>
                </a:ext>
              </a:extLst>
            </p:cNvPr>
            <p:cNvCxnSpPr>
              <a:stCxn id="34" idx="1"/>
            </p:cNvCxnSpPr>
            <p:nvPr/>
          </p:nvCxnSpPr>
          <p:spPr>
            <a:xfrm flipH="1">
              <a:off x="3117322" y="1316737"/>
              <a:ext cx="1" cy="5760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627C7D-D031-4CA4-81ED-2DA8620D368C}"/>
                </a:ext>
              </a:extLst>
            </p:cNvPr>
            <p:cNvCxnSpPr/>
            <p:nvPr/>
          </p:nvCxnSpPr>
          <p:spPr>
            <a:xfrm flipH="1">
              <a:off x="2016851" y="1901952"/>
              <a:ext cx="11004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9938A2-0D6D-4718-920B-1534064B6CC0}"/>
              </a:ext>
            </a:extLst>
          </p:cNvPr>
          <p:cNvGrpSpPr/>
          <p:nvPr/>
        </p:nvGrpSpPr>
        <p:grpSpPr>
          <a:xfrm>
            <a:off x="1152144" y="967074"/>
            <a:ext cx="3682407" cy="1984908"/>
            <a:chOff x="1152144" y="967074"/>
            <a:chExt cx="3682407" cy="198490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F0A53E-45C8-44E7-89B8-5EE373472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7400" y="967074"/>
              <a:ext cx="3" cy="1525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858F329-7597-41A9-A314-8EC041DDF086}"/>
                </a:ext>
              </a:extLst>
            </p:cNvPr>
            <p:cNvCxnSpPr>
              <a:cxnSpLocks/>
            </p:cNvCxnSpPr>
            <p:nvPr/>
          </p:nvCxnSpPr>
          <p:spPr>
            <a:xfrm>
              <a:off x="1152144" y="2464701"/>
              <a:ext cx="0" cy="487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DC8C675-68D3-4464-AFDF-033800607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144" y="2464701"/>
              <a:ext cx="36824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9B3DD2F-FA74-470E-867A-0E5D080EEF57}"/>
              </a:ext>
            </a:extLst>
          </p:cNvPr>
          <p:cNvSpPr txBox="1"/>
          <p:nvPr/>
        </p:nvSpPr>
        <p:spPr>
          <a:xfrm>
            <a:off x="2029107" y="1877607"/>
            <a:ext cx="28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/>
              <a:t>Enabled Multiprocessor</a:t>
            </a:r>
          </a:p>
          <a:p>
            <a:pPr marL="342900" indent="-342900"/>
            <a:r>
              <a:rPr lang="en-US"/>
              <a:t>Communication in M2,M3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E337E7-46F4-4EB6-813E-15339FC454F6}"/>
              </a:ext>
            </a:extLst>
          </p:cNvPr>
          <p:cNvSpPr/>
          <p:nvPr/>
        </p:nvSpPr>
        <p:spPr>
          <a:xfrm>
            <a:off x="155480" y="3117013"/>
            <a:ext cx="178371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M0 : </a:t>
            </a:r>
            <a:r>
              <a:rPr lang="en-IN"/>
              <a:t>Not used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C320CD-22C2-4F83-87D9-F44F625753BE}"/>
              </a:ext>
            </a:extLst>
          </p:cNvPr>
          <p:cNvSpPr/>
          <p:nvPr/>
        </p:nvSpPr>
        <p:spPr>
          <a:xfrm>
            <a:off x="94842" y="3604293"/>
            <a:ext cx="319998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M1 : </a:t>
            </a:r>
            <a:r>
              <a:rPr lang="en-IN"/>
              <a:t>if (SM2 = 1)</a:t>
            </a:r>
          </a:p>
          <a:p>
            <a:r>
              <a:rPr lang="en-IN" b="1">
                <a:solidFill>
                  <a:srgbClr val="FF0000"/>
                </a:solidFill>
              </a:rPr>
              <a:t>                </a:t>
            </a:r>
            <a:r>
              <a:rPr lang="en-IN"/>
              <a:t>{</a:t>
            </a:r>
          </a:p>
          <a:p>
            <a:r>
              <a:rPr lang="en-IN"/>
              <a:t>                 Ri = 1 (if “stop bit = 1”)</a:t>
            </a:r>
          </a:p>
          <a:p>
            <a:r>
              <a:rPr lang="en-IN"/>
              <a:t>                 else Ri =0  </a:t>
            </a:r>
          </a:p>
          <a:p>
            <a:r>
              <a:rPr lang="en-IN" b="1">
                <a:solidFill>
                  <a:srgbClr val="FF0000"/>
                </a:solidFill>
              </a:rPr>
              <a:t>                </a:t>
            </a:r>
            <a:r>
              <a:rPr lang="en-IN"/>
              <a:t>}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A60003-4184-4B8C-98F1-88CCC92DF9EA}"/>
              </a:ext>
            </a:extLst>
          </p:cNvPr>
          <p:cNvSpPr/>
          <p:nvPr/>
        </p:nvSpPr>
        <p:spPr>
          <a:xfrm>
            <a:off x="92510" y="5203983"/>
            <a:ext cx="291757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M2,M3 : </a:t>
            </a:r>
            <a:r>
              <a:rPr lang="en-IN"/>
              <a:t>if (SM2 = 1)</a:t>
            </a:r>
          </a:p>
          <a:p>
            <a:r>
              <a:rPr lang="en-IN" b="1">
                <a:solidFill>
                  <a:srgbClr val="FF0000"/>
                </a:solidFill>
              </a:rPr>
              <a:t>         </a:t>
            </a:r>
            <a:r>
              <a:rPr lang="en-IN"/>
              <a:t>{</a:t>
            </a:r>
          </a:p>
          <a:p>
            <a:r>
              <a:rPr lang="en-IN"/>
              <a:t>           Ri = 1 (if “9 th bit = 1”)</a:t>
            </a:r>
          </a:p>
          <a:p>
            <a:r>
              <a:rPr lang="en-IN"/>
              <a:t>           else Ri =0  </a:t>
            </a:r>
          </a:p>
          <a:p>
            <a:r>
              <a:rPr lang="en-IN" b="1">
                <a:solidFill>
                  <a:srgbClr val="FF0000"/>
                </a:solidFill>
              </a:rPr>
              <a:t>         </a:t>
            </a:r>
            <a:r>
              <a:rPr lang="en-IN"/>
              <a:t>}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BF4719-8863-4FCA-B2D5-5903FECF452D}"/>
              </a:ext>
            </a:extLst>
          </p:cNvPr>
          <p:cNvGrpSpPr/>
          <p:nvPr/>
        </p:nvGrpSpPr>
        <p:grpSpPr>
          <a:xfrm>
            <a:off x="5808486" y="2566621"/>
            <a:ext cx="4895560" cy="652861"/>
            <a:chOff x="5462017" y="2129620"/>
            <a:chExt cx="4895560" cy="65286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89FE631-84C6-4E0D-8456-4FA50D741A7F}"/>
                </a:ext>
              </a:extLst>
            </p:cNvPr>
            <p:cNvGrpSpPr/>
            <p:nvPr/>
          </p:nvGrpSpPr>
          <p:grpSpPr>
            <a:xfrm>
              <a:off x="8053289" y="2129620"/>
              <a:ext cx="2304288" cy="652861"/>
              <a:chOff x="8275126" y="2097622"/>
              <a:chExt cx="2304288" cy="65286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9F49B8B-FC0A-4BF6-A8BA-B3AC396C32A5}"/>
                  </a:ext>
                </a:extLst>
              </p:cNvPr>
              <p:cNvGrpSpPr/>
              <p:nvPr/>
            </p:nvGrpSpPr>
            <p:grpSpPr>
              <a:xfrm>
                <a:off x="8275126" y="2097622"/>
                <a:ext cx="2304288" cy="468195"/>
                <a:chOff x="8275126" y="2097622"/>
                <a:chExt cx="2304288" cy="468195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CBB58B5B-50EE-4494-862F-D01CE90CBF61}"/>
                    </a:ext>
                  </a:extLst>
                </p:cNvPr>
                <p:cNvCxnSpPr/>
                <p:nvPr/>
              </p:nvCxnSpPr>
              <p:spPr>
                <a:xfrm>
                  <a:off x="8275126" y="2331720"/>
                  <a:ext cx="23042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EA0FE7B-4B2C-4149-B611-43DCA98B7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4270" y="2097622"/>
                  <a:ext cx="0" cy="4681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076F4472-6A36-443C-B555-8B07B83DA5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9414" y="2097622"/>
                  <a:ext cx="0" cy="4681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D567D5E-C4EE-4528-A122-8BAD2011A39E}"/>
                  </a:ext>
                </a:extLst>
              </p:cNvPr>
              <p:cNvSpPr/>
              <p:nvPr/>
            </p:nvSpPr>
            <p:spPr>
              <a:xfrm>
                <a:off x="9089221" y="2381151"/>
                <a:ext cx="8887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 d(8)</a:t>
                </a:r>
                <a:r>
                  <a:rPr lang="en-IN" b="1"/>
                  <a:t> </a:t>
                </a:r>
                <a:endParaRPr lang="en-IN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18A4E5-CE49-42F8-94B8-496AE4782EB6}"/>
                </a:ext>
              </a:extLst>
            </p:cNvPr>
            <p:cNvSpPr/>
            <p:nvPr/>
          </p:nvSpPr>
          <p:spPr>
            <a:xfrm>
              <a:off x="5462017" y="2179051"/>
              <a:ext cx="2018725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M0 : </a:t>
              </a:r>
              <a:r>
                <a:rPr lang="en-IN"/>
                <a:t>Shift register</a:t>
              </a:r>
              <a:endParaRPr lang="en-IN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0702" y="3293320"/>
            <a:ext cx="5385643" cy="2077001"/>
            <a:chOff x="5910702" y="3293320"/>
            <a:chExt cx="5385643" cy="207700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259CA91-7BD8-41B4-A3B4-A96BC4C24E3F}"/>
                </a:ext>
              </a:extLst>
            </p:cNvPr>
            <p:cNvSpPr/>
            <p:nvPr/>
          </p:nvSpPr>
          <p:spPr>
            <a:xfrm>
              <a:off x="7800569" y="3994302"/>
              <a:ext cx="6383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910702" y="3293320"/>
              <a:ext cx="5385643" cy="2077001"/>
              <a:chOff x="5910702" y="3293320"/>
              <a:chExt cx="5385643" cy="207700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A1B47A4-35A2-451D-B616-597A6C1CEE08}"/>
                  </a:ext>
                </a:extLst>
              </p:cNvPr>
              <p:cNvSpPr/>
              <p:nvPr/>
            </p:nvSpPr>
            <p:spPr>
              <a:xfrm>
                <a:off x="10878044" y="3639052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1</a:t>
                </a:r>
                <a:r>
                  <a:rPr lang="en-IN" b="1"/>
                  <a:t> </a:t>
                </a:r>
                <a:endParaRPr lang="en-IN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EC0249-D6CA-49D0-9076-F253AA165736}"/>
                  </a:ext>
                </a:extLst>
              </p:cNvPr>
              <p:cNvSpPr/>
              <p:nvPr/>
            </p:nvSpPr>
            <p:spPr>
              <a:xfrm>
                <a:off x="7977318" y="3613745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0</a:t>
                </a:r>
                <a:r>
                  <a:rPr lang="en-IN" b="1"/>
                  <a:t> </a:t>
                </a:r>
                <a:endParaRPr lang="en-IN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5910702" y="3293320"/>
                <a:ext cx="5385643" cy="2077001"/>
                <a:chOff x="5910702" y="3293320"/>
                <a:chExt cx="5385643" cy="2077001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06CB6178-48D9-4933-B77F-FD55F9E29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6454" y="3293320"/>
                  <a:ext cx="1074789" cy="350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ADF81651-E257-4482-B994-494C9EA5A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6904" y="3301024"/>
                  <a:ext cx="1563779" cy="3380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C09485D-BAFC-4F99-A43E-FEF7C95FB664}"/>
                    </a:ext>
                  </a:extLst>
                </p:cNvPr>
                <p:cNvSpPr/>
                <p:nvPr/>
              </p:nvSpPr>
              <p:spPr>
                <a:xfrm>
                  <a:off x="9071912" y="3345674"/>
                  <a:ext cx="13576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/>
                    <a:t>Always</a:t>
                  </a:r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5910702" y="3502698"/>
                  <a:ext cx="5385643" cy="1867623"/>
                  <a:chOff x="5910702" y="3502698"/>
                  <a:chExt cx="5385643" cy="1867623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A924F613-D28A-4B85-892A-46EE65A0A1AE}"/>
                      </a:ext>
                    </a:extLst>
                  </p:cNvPr>
                  <p:cNvGrpSpPr/>
                  <p:nvPr/>
                </p:nvGrpSpPr>
                <p:grpSpPr>
                  <a:xfrm>
                    <a:off x="5910702" y="3502698"/>
                    <a:ext cx="5385643" cy="1428954"/>
                    <a:chOff x="5545201" y="3502806"/>
                    <a:chExt cx="5385643" cy="1428954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DB47B5FA-5BD2-4A05-8945-C02010A9E1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1952" y="3749088"/>
                      <a:ext cx="3488892" cy="652864"/>
                      <a:chOff x="7689969" y="3225956"/>
                      <a:chExt cx="3488892" cy="652864"/>
                    </a:xfrm>
                  </p:grpSpPr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8C0038E4-B08E-4952-A03C-74D27D3266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82274" y="3225959"/>
                        <a:ext cx="2304288" cy="652861"/>
                        <a:chOff x="8275126" y="2097622"/>
                        <a:chExt cx="2304288" cy="652861"/>
                      </a:xfrm>
                    </p:grpSpPr>
                    <p:grpSp>
                      <p:nvGrpSpPr>
                        <p:cNvPr id="74" name="Group 73">
                          <a:extLst>
                            <a:ext uri="{FF2B5EF4-FFF2-40B4-BE49-F238E27FC236}">
                              <a16:creationId xmlns:a16="http://schemas.microsoft.com/office/drawing/2014/main" id="{7FD92DE6-D066-46AB-B3B7-F928A32506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75126" y="2097622"/>
                          <a:ext cx="2304288" cy="468195"/>
                          <a:chOff x="8275126" y="2097622"/>
                          <a:chExt cx="2304288" cy="468195"/>
                        </a:xfrm>
                      </p:grpSpPr>
                      <p:cxnSp>
                        <p:nvCxnSpPr>
                          <p:cNvPr id="76" name="Straight Connector 75">
                            <a:extLst>
                              <a:ext uri="{FF2B5EF4-FFF2-40B4-BE49-F238E27FC236}">
                                <a16:creationId xmlns:a16="http://schemas.microsoft.com/office/drawing/2014/main" id="{DD4D515A-3BB5-4B44-A76D-2644BF3D913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275126" y="2331720"/>
                            <a:ext cx="2304288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7" name="Straight Connector 76">
                            <a:extLst>
                              <a:ext uri="{FF2B5EF4-FFF2-40B4-BE49-F238E27FC236}">
                                <a16:creationId xmlns:a16="http://schemas.microsoft.com/office/drawing/2014/main" id="{825F249F-9540-4B1A-86FF-46957495357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284270" y="2097622"/>
                            <a:ext cx="0" cy="4681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8" name="Straight Connector 77">
                            <a:extLst>
                              <a:ext uri="{FF2B5EF4-FFF2-40B4-BE49-F238E27FC236}">
                                <a16:creationId xmlns:a16="http://schemas.microsoft.com/office/drawing/2014/main" id="{B330B5BA-D927-47E3-9475-F7417B491C0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579414" y="2097622"/>
                            <a:ext cx="0" cy="4681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Rectangle 74">
                          <a:extLst>
                            <a:ext uri="{FF2B5EF4-FFF2-40B4-BE49-F238E27FC236}">
                              <a16:creationId xmlns:a16="http://schemas.microsoft.com/office/drawing/2014/main" id="{A2C21C3F-6C95-47EE-9D5E-7557ED8FE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9221" y="2381151"/>
                          <a:ext cx="88874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IN" b="1">
                              <a:solidFill>
                                <a:srgbClr val="FF0000"/>
                              </a:solidFill>
                            </a:rPr>
                            <a:t> d(8)</a:t>
                          </a:r>
                          <a:r>
                            <a:rPr lang="en-IN" b="1"/>
                            <a:t> </a:t>
                          </a:r>
                          <a:endParaRPr lang="en-IN"/>
                        </a:p>
                      </p:txBody>
                    </p:sp>
                  </p:grpSp>
                  <p:grpSp>
                    <p:nvGrpSpPr>
                      <p:cNvPr id="80" name="Group 79">
                        <a:extLst>
                          <a:ext uri="{FF2B5EF4-FFF2-40B4-BE49-F238E27FC236}">
                            <a16:creationId xmlns:a16="http://schemas.microsoft.com/office/drawing/2014/main" id="{94A2FD20-1409-4D94-A565-1A0010658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579414" y="3225958"/>
                        <a:ext cx="599447" cy="468195"/>
                        <a:chOff x="8275126" y="2097622"/>
                        <a:chExt cx="2304288" cy="468195"/>
                      </a:xfrm>
                    </p:grpSpPr>
                    <p:cxnSp>
                      <p:nvCxnSpPr>
                        <p:cNvPr id="82" name="Straight Connector 81">
                          <a:extLst>
                            <a:ext uri="{FF2B5EF4-FFF2-40B4-BE49-F238E27FC236}">
                              <a16:creationId xmlns:a16="http://schemas.microsoft.com/office/drawing/2014/main" id="{DD9F1FCA-0349-44B7-8D35-DD551EE3CEB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75126" y="2331720"/>
                          <a:ext cx="230428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Connector 83">
                          <a:extLst>
                            <a:ext uri="{FF2B5EF4-FFF2-40B4-BE49-F238E27FC236}">
                              <a16:creationId xmlns:a16="http://schemas.microsoft.com/office/drawing/2014/main" id="{33FADE71-1D20-4925-BF7C-E97F32BD109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579414" y="2097622"/>
                          <a:ext cx="0" cy="46819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449A1E-9474-49E4-9486-8FE7D6DFF86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689969" y="3225956"/>
                        <a:ext cx="595879" cy="468195"/>
                        <a:chOff x="8275126" y="2097622"/>
                        <a:chExt cx="2304288" cy="468195"/>
                      </a:xfrm>
                    </p:grpSpPr>
                    <p:cxnSp>
                      <p:nvCxnSpPr>
                        <p:cNvPr id="90" name="Straight Connector 89">
                          <a:extLst>
                            <a:ext uri="{FF2B5EF4-FFF2-40B4-BE49-F238E27FC236}">
                              <a16:creationId xmlns:a16="http://schemas.microsoft.com/office/drawing/2014/main" id="{5874A059-670E-4EE4-83D7-8740862313D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75126" y="2331720"/>
                          <a:ext cx="230428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Straight Connector 90">
                          <a:extLst>
                            <a:ext uri="{FF2B5EF4-FFF2-40B4-BE49-F238E27FC236}">
                              <a16:creationId xmlns:a16="http://schemas.microsoft.com/office/drawing/2014/main" id="{26F867CD-6338-4651-99D7-17E21C55407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579414" y="2097622"/>
                          <a:ext cx="0" cy="46819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B4E27055-9D96-4AFF-A683-2A58C7E27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201" y="3806749"/>
                      <a:ext cx="2018725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M1 : </a:t>
                      </a:r>
                      <a:r>
                        <a:rPr lang="en-IN"/>
                        <a:t>8 bit UART</a:t>
                      </a:r>
                      <a:endParaRPr lang="en-IN" b="1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B4FF150E-F95F-4773-BCCD-3548E75B8A55}"/>
                        </a:ext>
                      </a:extLst>
                    </p:cNvPr>
                    <p:cNvGrpSpPr/>
                    <p:nvPr/>
                  </p:nvGrpSpPr>
                  <p:grpSpPr>
                    <a:xfrm rot="6057104" flipH="1" flipV="1">
                      <a:off x="9220104" y="3385762"/>
                      <a:ext cx="1428954" cy="1663041"/>
                      <a:chOff x="1545639" y="3134360"/>
                      <a:chExt cx="1586975" cy="1413947"/>
                    </a:xfrm>
                  </p:grpSpPr>
                  <p:sp>
                    <p:nvSpPr>
                      <p:cNvPr id="95" name="Arc 94">
                        <a:extLst>
                          <a:ext uri="{FF2B5EF4-FFF2-40B4-BE49-F238E27FC236}">
                            <a16:creationId xmlns:a16="http://schemas.microsoft.com/office/drawing/2014/main" id="{9E025629-2834-47D1-93D9-9E9CEC70830D}"/>
                          </a:ext>
                        </a:extLst>
                      </p:cNvPr>
                      <p:cNvSpPr/>
                      <p:nvPr/>
                    </p:nvSpPr>
                    <p:spPr>
                      <a:xfrm rot="11131769">
                        <a:off x="1647493" y="3134360"/>
                        <a:ext cx="1485121" cy="1413947"/>
                      </a:xfrm>
                      <a:prstGeom prst="arc">
                        <a:avLst>
                          <a:gd name="adj1" fmla="val 16204205"/>
                          <a:gd name="adj2" fmla="val 0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96" name="Isosceles Triangle 95">
                        <a:extLst>
                          <a:ext uri="{FF2B5EF4-FFF2-40B4-BE49-F238E27FC236}">
                            <a16:creationId xmlns:a16="http://schemas.microsoft.com/office/drawing/2014/main" id="{690D4F1B-BE65-4033-A539-BEACDFDB46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5639" y="3708533"/>
                        <a:ext cx="173949" cy="158172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6B529DDF-A764-49D2-8A7E-96876DEC8609}"/>
                        </a:ext>
                      </a:extLst>
                    </p:cNvPr>
                    <p:cNvGrpSpPr/>
                    <p:nvPr/>
                  </p:nvGrpSpPr>
                  <p:grpSpPr>
                    <a:xfrm rot="5863191" flipH="1">
                      <a:off x="8125944" y="3382279"/>
                      <a:ext cx="951046" cy="2098853"/>
                      <a:chOff x="1545639" y="3134360"/>
                      <a:chExt cx="1586975" cy="1413947"/>
                    </a:xfrm>
                  </p:grpSpPr>
                  <p:sp>
                    <p:nvSpPr>
                      <p:cNvPr id="98" name="Arc 97">
                        <a:extLst>
                          <a:ext uri="{FF2B5EF4-FFF2-40B4-BE49-F238E27FC236}">
                            <a16:creationId xmlns:a16="http://schemas.microsoft.com/office/drawing/2014/main" id="{C98C0B08-C45A-402E-83E7-7F39AF32E631}"/>
                          </a:ext>
                        </a:extLst>
                      </p:cNvPr>
                      <p:cNvSpPr/>
                      <p:nvPr/>
                    </p:nvSpPr>
                    <p:spPr>
                      <a:xfrm rot="11131769">
                        <a:off x="1647493" y="3134360"/>
                        <a:ext cx="1485121" cy="1413947"/>
                      </a:xfrm>
                      <a:prstGeom prst="arc">
                        <a:avLst>
                          <a:gd name="adj1" fmla="val 16182485"/>
                          <a:gd name="adj2" fmla="val 0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99" name="Isosceles Triangle 98">
                        <a:extLst>
                          <a:ext uri="{FF2B5EF4-FFF2-40B4-BE49-F238E27FC236}">
                            <a16:creationId xmlns:a16="http://schemas.microsoft.com/office/drawing/2014/main" id="{9E9B9F9D-1837-44C6-A77E-5FAB3E779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5639" y="3708533"/>
                        <a:ext cx="173949" cy="158172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</p:grp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41A422C2-E2A9-4AC8-B79F-6DB87A64E877}"/>
                      </a:ext>
                    </a:extLst>
                  </p:cNvPr>
                  <p:cNvSpPr/>
                  <p:nvPr/>
                </p:nvSpPr>
                <p:spPr>
                  <a:xfrm>
                    <a:off x="9125632" y="4401354"/>
                    <a:ext cx="1357628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/>
                      <a:t>They are</a:t>
                    </a:r>
                  </a:p>
                  <a:p>
                    <a:r>
                      <a:rPr lang="en-IN"/>
                      <a:t>System</a:t>
                    </a:r>
                  </a:p>
                  <a:p>
                    <a:r>
                      <a:rPr lang="en-IN"/>
                      <a:t>generated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214B2E86-5D23-418B-BB80-CB9EE712331E}"/>
                      </a:ext>
                    </a:extLst>
                  </p:cNvPr>
                  <p:cNvSpPr/>
                  <p:nvPr/>
                </p:nvSpPr>
                <p:spPr>
                  <a:xfrm>
                    <a:off x="7397225" y="4723990"/>
                    <a:ext cx="1357628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>
                        <a:solidFill>
                          <a:srgbClr val="FF0000"/>
                        </a:solidFill>
                      </a:rPr>
                      <a:t>Serial port send 0 or 1</a:t>
                    </a:r>
                  </a:p>
                </p:txBody>
              </p:sp>
            </p:grp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467D10C-3811-4C34-BCFD-C20BDD2C57B7}"/>
                  </a:ext>
                </a:extLst>
              </p:cNvPr>
              <p:cNvSpPr/>
              <p:nvPr/>
            </p:nvSpPr>
            <p:spPr>
              <a:xfrm>
                <a:off x="10666207" y="3981680"/>
                <a:ext cx="569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STOP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08486" y="5395475"/>
            <a:ext cx="6415829" cy="1257875"/>
            <a:chOff x="5808486" y="5395475"/>
            <a:chExt cx="6415829" cy="125787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DABE39-916C-4445-A328-45C78D27AEB6}"/>
                </a:ext>
              </a:extLst>
            </p:cNvPr>
            <p:cNvCxnSpPr/>
            <p:nvPr/>
          </p:nvCxnSpPr>
          <p:spPr>
            <a:xfrm>
              <a:off x="11291691" y="5754025"/>
              <a:ext cx="5994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9599D41-C64C-4C05-8046-B28E014D0E7C}"/>
                </a:ext>
              </a:extLst>
            </p:cNvPr>
            <p:cNvSpPr/>
            <p:nvPr/>
          </p:nvSpPr>
          <p:spPr>
            <a:xfrm>
              <a:off x="7943100" y="5395475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0</a:t>
              </a:r>
              <a:r>
                <a:rPr lang="en-IN" b="1"/>
                <a:t> </a:t>
              </a:r>
              <a:endParaRPr lang="en-IN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808486" y="5420405"/>
              <a:ext cx="6415829" cy="1232945"/>
              <a:chOff x="5808486" y="5420405"/>
              <a:chExt cx="6415829" cy="123294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08CD38A-23CF-40C8-86FD-50C722D1008C}"/>
                  </a:ext>
                </a:extLst>
              </p:cNvPr>
              <p:cNvGrpSpPr/>
              <p:nvPr/>
            </p:nvGrpSpPr>
            <p:grpSpPr>
              <a:xfrm>
                <a:off x="5808486" y="5515654"/>
                <a:ext cx="5487859" cy="652864"/>
                <a:chOff x="5442985" y="3749088"/>
                <a:chExt cx="5487859" cy="652864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21D7A180-9AA7-424B-AD75-9E51B5402370}"/>
                    </a:ext>
                  </a:extLst>
                </p:cNvPr>
                <p:cNvGrpSpPr/>
                <p:nvPr/>
              </p:nvGrpSpPr>
              <p:grpSpPr>
                <a:xfrm>
                  <a:off x="7441952" y="3749088"/>
                  <a:ext cx="3488892" cy="652864"/>
                  <a:chOff x="7689969" y="3225956"/>
                  <a:chExt cx="3488892" cy="652864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3E0900A6-6F84-4703-B442-1AC9257E4CCB}"/>
                      </a:ext>
                    </a:extLst>
                  </p:cNvPr>
                  <p:cNvGrpSpPr/>
                  <p:nvPr/>
                </p:nvGrpSpPr>
                <p:grpSpPr>
                  <a:xfrm>
                    <a:off x="8282274" y="3225959"/>
                    <a:ext cx="2304288" cy="652861"/>
                    <a:chOff x="8275126" y="2097622"/>
                    <a:chExt cx="2304288" cy="652861"/>
                  </a:xfrm>
                </p:grpSpPr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26235203-A712-4CC9-B82D-32AFD54F64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5126" y="2097622"/>
                      <a:ext cx="2304288" cy="468195"/>
                      <a:chOff x="8275126" y="2097622"/>
                      <a:chExt cx="2304288" cy="468195"/>
                    </a:xfrm>
                  </p:grpSpPr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A2CBFB2-A8BD-4D27-B538-D790F064D4A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75126" y="2331720"/>
                        <a:ext cx="2304288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729C16B8-CB9D-4B1E-9FEF-DFCA6ECDBC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284270" y="2097622"/>
                        <a:ext cx="0" cy="46819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D4570695-CD84-47AE-BC87-449A2779CD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579414" y="2097622"/>
                        <a:ext cx="0" cy="46819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941D2F14-4C20-4EB5-8DE4-5C7217114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89221" y="2381151"/>
                      <a:ext cx="888744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 d(8)</a:t>
                      </a:r>
                      <a:r>
                        <a:rPr lang="en-IN" b="1"/>
                        <a:t> </a:t>
                      </a:r>
                      <a:endParaRPr lang="en-IN"/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3C1778C7-7146-4B52-87D3-AECD6AFC70EB}"/>
                      </a:ext>
                    </a:extLst>
                  </p:cNvPr>
                  <p:cNvGrpSpPr/>
                  <p:nvPr/>
                </p:nvGrpSpPr>
                <p:grpSpPr>
                  <a:xfrm>
                    <a:off x="10579414" y="3225958"/>
                    <a:ext cx="599447" cy="468195"/>
                    <a:chOff x="8275126" y="2097622"/>
                    <a:chExt cx="2304288" cy="468195"/>
                  </a:xfrm>
                </p:grpSpPr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312B60CD-C1CD-4BCB-AFE7-D4717E1EE7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75126" y="2331720"/>
                      <a:ext cx="230428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D84FEEC9-15BC-4038-A4F7-8D8621F7CF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79414" y="2097622"/>
                      <a:ext cx="0" cy="4681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21F8953A-CAC4-4DED-9DFF-4E41E51ABE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689969" y="3225956"/>
                    <a:ext cx="595879" cy="468195"/>
                    <a:chOff x="8275126" y="2097622"/>
                    <a:chExt cx="2304288" cy="468195"/>
                  </a:xfrm>
                </p:grpSpPr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B07318D-25BC-4D1E-A2BE-783577C14C5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75126" y="2331720"/>
                      <a:ext cx="230428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41DD7077-32DD-4EFD-9FDE-8556346D16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79414" y="2097622"/>
                      <a:ext cx="0" cy="4681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0DB71DC4-90E8-4436-BF3A-042F9CE28E6D}"/>
                    </a:ext>
                  </a:extLst>
                </p:cNvPr>
                <p:cNvSpPr/>
                <p:nvPr/>
              </p:nvSpPr>
              <p:spPr>
                <a:xfrm>
                  <a:off x="5442985" y="3806749"/>
                  <a:ext cx="2120941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</a:rPr>
                    <a:t>M2,M3 : </a:t>
                  </a:r>
                  <a:r>
                    <a:rPr lang="en-IN"/>
                    <a:t>9 bit UART</a:t>
                  </a:r>
                  <a:endParaRPr lang="en-IN" b="1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6288EEB-D06E-4588-A794-71CFE521F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91138" y="5519927"/>
                <a:ext cx="0" cy="4681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EF9EC92-EB0C-4669-9D80-ABD840C14068}"/>
                  </a:ext>
                </a:extLst>
              </p:cNvPr>
              <p:cNvSpPr/>
              <p:nvPr/>
            </p:nvSpPr>
            <p:spPr>
              <a:xfrm>
                <a:off x="7831259" y="5738127"/>
                <a:ext cx="638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START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7567C11-CEBE-46AD-8C08-0373B86FF2FB}"/>
                  </a:ext>
                </a:extLst>
              </p:cNvPr>
              <p:cNvSpPr/>
              <p:nvPr/>
            </p:nvSpPr>
            <p:spPr>
              <a:xfrm>
                <a:off x="11320632" y="5759701"/>
                <a:ext cx="569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STOP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55B336A-678A-42A0-9D09-653FB1B49F63}"/>
                  </a:ext>
                </a:extLst>
              </p:cNvPr>
              <p:cNvSpPr/>
              <p:nvPr/>
            </p:nvSpPr>
            <p:spPr>
              <a:xfrm>
                <a:off x="10758236" y="5420782"/>
                <a:ext cx="632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0/1</a:t>
                </a:r>
                <a:r>
                  <a:rPr lang="en-IN" b="1"/>
                  <a:t> </a:t>
                </a:r>
                <a:endParaRPr lang="en-IN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DF142E2-5ED3-4F06-AD03-D8F7CE8E8B53}"/>
                  </a:ext>
                </a:extLst>
              </p:cNvPr>
              <p:cNvSpPr/>
              <p:nvPr/>
            </p:nvSpPr>
            <p:spPr>
              <a:xfrm>
                <a:off x="11441781" y="5420405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1</a:t>
                </a:r>
                <a:r>
                  <a:rPr lang="en-IN" b="1"/>
                  <a:t> </a:t>
                </a:r>
                <a:endParaRPr lang="en-IN"/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37CA210-42B2-4ADE-8B23-36EDC43A0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3144" y="5789737"/>
                <a:ext cx="0" cy="4872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EE22FBA-4CB8-4643-9587-58938C45BE3C}"/>
                  </a:ext>
                </a:extLst>
              </p:cNvPr>
              <p:cNvSpPr txBox="1"/>
              <p:nvPr/>
            </p:nvSpPr>
            <p:spPr>
              <a:xfrm>
                <a:off x="7888691" y="6284018"/>
                <a:ext cx="43356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/>
                <a:r>
                  <a:rPr lang="en-US"/>
                  <a:t>Programmable bit = 0/1 (by programmer)</a:t>
                </a:r>
              </a:p>
            </p:txBody>
          </p:sp>
        </p:grp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8453304-E2E5-4467-9099-106B6688D4B4}"/>
              </a:ext>
            </a:extLst>
          </p:cNvPr>
          <p:cNvSpPr/>
          <p:nvPr/>
        </p:nvSpPr>
        <p:spPr>
          <a:xfrm>
            <a:off x="8408902" y="45081"/>
            <a:ext cx="1243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</a:rPr>
              <a:t>Transmission</a:t>
            </a:r>
            <a:endParaRPr lang="en-IN" sz="1400" b="1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FF821AB-4021-4ECB-B0F1-9CFDBAAAE874}"/>
              </a:ext>
            </a:extLst>
          </p:cNvPr>
          <p:cNvSpPr/>
          <p:nvPr/>
        </p:nvSpPr>
        <p:spPr>
          <a:xfrm>
            <a:off x="9585619" y="41276"/>
            <a:ext cx="1243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</a:rPr>
              <a:t>Reception</a:t>
            </a:r>
            <a:endParaRPr lang="en-IN" sz="1400" b="1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0BB223C-3CB0-451A-8785-9E6308AF403E}"/>
              </a:ext>
            </a:extLst>
          </p:cNvPr>
          <p:cNvGrpSpPr/>
          <p:nvPr/>
        </p:nvGrpSpPr>
        <p:grpSpPr>
          <a:xfrm>
            <a:off x="6410909" y="945142"/>
            <a:ext cx="1396543" cy="1294925"/>
            <a:chOff x="6410909" y="945142"/>
            <a:chExt cx="1396543" cy="129492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1917DBD-4443-490D-8C7E-C9C206100B13}"/>
                </a:ext>
              </a:extLst>
            </p:cNvPr>
            <p:cNvSpPr/>
            <p:nvPr/>
          </p:nvSpPr>
          <p:spPr>
            <a:xfrm>
              <a:off x="6410909" y="1316737"/>
              <a:ext cx="1396543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9 th </a:t>
              </a:r>
              <a:r>
                <a:rPr lang="en-IN" b="1"/>
                <a:t>bit transmitted</a:t>
              </a:r>
            </a:p>
            <a:p>
              <a:r>
                <a:rPr lang="en-IN" b="1"/>
                <a:t>M2,M3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F0AFA95-CD00-41E1-AED3-228FC0A178F9}"/>
                </a:ext>
              </a:extLst>
            </p:cNvPr>
            <p:cNvCxnSpPr>
              <a:cxnSpLocks/>
            </p:cNvCxnSpPr>
            <p:nvPr/>
          </p:nvCxnSpPr>
          <p:spPr>
            <a:xfrm>
              <a:off x="6919041" y="945142"/>
              <a:ext cx="0" cy="371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4B1420C-C79C-4756-ADFA-BFD231107EEF}"/>
              </a:ext>
            </a:extLst>
          </p:cNvPr>
          <p:cNvGrpSpPr/>
          <p:nvPr/>
        </p:nvGrpSpPr>
        <p:grpSpPr>
          <a:xfrm>
            <a:off x="7888692" y="945142"/>
            <a:ext cx="1053710" cy="1533579"/>
            <a:chOff x="7888692" y="945142"/>
            <a:chExt cx="1053710" cy="1533579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3CFC108-7491-492B-92BA-53FC1AFDAD40}"/>
                </a:ext>
              </a:extLst>
            </p:cNvPr>
            <p:cNvSpPr/>
            <p:nvPr/>
          </p:nvSpPr>
          <p:spPr>
            <a:xfrm>
              <a:off x="7888692" y="1278392"/>
              <a:ext cx="1053710" cy="1200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9 th </a:t>
              </a:r>
              <a:r>
                <a:rPr lang="en-IN" b="1"/>
                <a:t>bit receivedM1,M2,M3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518FBBE-AB69-4171-B78B-4FF3CF6506FD}"/>
                </a:ext>
              </a:extLst>
            </p:cNvPr>
            <p:cNvCxnSpPr>
              <a:cxnSpLocks/>
            </p:cNvCxnSpPr>
            <p:nvPr/>
          </p:nvCxnSpPr>
          <p:spPr>
            <a:xfrm>
              <a:off x="8076039" y="945142"/>
              <a:ext cx="0" cy="334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A152043-36E7-4608-A420-8B12D569ECC2}"/>
              </a:ext>
            </a:extLst>
          </p:cNvPr>
          <p:cNvGrpSpPr/>
          <p:nvPr/>
        </p:nvGrpSpPr>
        <p:grpSpPr>
          <a:xfrm>
            <a:off x="9121861" y="964053"/>
            <a:ext cx="3181498" cy="827474"/>
            <a:chOff x="9121861" y="964053"/>
            <a:chExt cx="3181498" cy="82747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40714D-5906-42B1-BA3D-A731E2977E62}"/>
                </a:ext>
              </a:extLst>
            </p:cNvPr>
            <p:cNvSpPr/>
            <p:nvPr/>
          </p:nvSpPr>
          <p:spPr>
            <a:xfrm>
              <a:off x="10399148" y="1145196"/>
              <a:ext cx="1904211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1</a:t>
              </a:r>
              <a:r>
                <a:rPr lang="en-IN" b="1"/>
                <a:t> = complete</a:t>
              </a:r>
              <a:endParaRPr lang="en-IN" b="1">
                <a:solidFill>
                  <a:srgbClr val="FF0000"/>
                </a:solidFill>
              </a:endParaRPr>
            </a:p>
            <a:p>
              <a:r>
                <a:rPr lang="en-IN" b="1">
                  <a:solidFill>
                    <a:srgbClr val="FF0000"/>
                  </a:solidFill>
                </a:rPr>
                <a:t>0</a:t>
              </a:r>
              <a:r>
                <a:rPr lang="en-IN" b="1"/>
                <a:t> = Not complete</a:t>
              </a:r>
            </a:p>
          </p:txBody>
        </p:sp>
        <p:sp>
          <p:nvSpPr>
            <p:cNvPr id="164" name="Right Brace 163">
              <a:extLst>
                <a:ext uri="{FF2B5EF4-FFF2-40B4-BE49-F238E27FC236}">
                  <a16:creationId xmlns:a16="http://schemas.microsoft.com/office/drawing/2014/main" id="{6285BEAB-4A81-4E2D-9E1F-CD42947248B5}"/>
                </a:ext>
              </a:extLst>
            </p:cNvPr>
            <p:cNvSpPr/>
            <p:nvPr/>
          </p:nvSpPr>
          <p:spPr>
            <a:xfrm rot="5400000">
              <a:off x="9367807" y="718107"/>
              <a:ext cx="314339" cy="80623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786779F-62E9-4D5D-9D72-E91D6C9DC2AC}"/>
                </a:ext>
              </a:extLst>
            </p:cNvPr>
            <p:cNvGrpSpPr/>
            <p:nvPr/>
          </p:nvGrpSpPr>
          <p:grpSpPr>
            <a:xfrm flipH="1">
              <a:off x="9524976" y="1235126"/>
              <a:ext cx="888744" cy="259808"/>
              <a:chOff x="2016851" y="1316737"/>
              <a:chExt cx="1100472" cy="585215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3FE3C36-2FFE-4E46-87B4-2990D5B77CB4}"/>
                  </a:ext>
                </a:extLst>
              </p:cNvPr>
              <p:cNvCxnSpPr/>
              <p:nvPr/>
            </p:nvCxnSpPr>
            <p:spPr>
              <a:xfrm flipH="1">
                <a:off x="3117322" y="1316737"/>
                <a:ext cx="1" cy="5760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2D48035B-B4B3-4612-8F97-03F6786444B9}"/>
                  </a:ext>
                </a:extLst>
              </p:cNvPr>
              <p:cNvCxnSpPr/>
              <p:nvPr/>
            </p:nvCxnSpPr>
            <p:spPr>
              <a:xfrm flipH="1">
                <a:off x="2016851" y="1901952"/>
                <a:ext cx="11004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BE9059D-12E4-44EB-BBEC-FEF170310284}"/>
              </a:ext>
            </a:extLst>
          </p:cNvPr>
          <p:cNvGrpSpPr/>
          <p:nvPr/>
        </p:nvGrpSpPr>
        <p:grpSpPr>
          <a:xfrm>
            <a:off x="5358667" y="906797"/>
            <a:ext cx="977800" cy="980139"/>
            <a:chOff x="5358667" y="906797"/>
            <a:chExt cx="977800" cy="9801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97D0523-8B2B-4914-9F8D-92CE85572325}"/>
                </a:ext>
              </a:extLst>
            </p:cNvPr>
            <p:cNvSpPr/>
            <p:nvPr/>
          </p:nvSpPr>
          <p:spPr>
            <a:xfrm>
              <a:off x="5358667" y="1240605"/>
              <a:ext cx="977800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1</a:t>
              </a:r>
              <a:r>
                <a:rPr lang="en-IN" b="1"/>
                <a:t> = yes</a:t>
              </a:r>
              <a:endParaRPr lang="en-IN" b="1">
                <a:solidFill>
                  <a:srgbClr val="FF0000"/>
                </a:solidFill>
              </a:endParaRPr>
            </a:p>
            <a:p>
              <a:r>
                <a:rPr lang="en-IN" b="1">
                  <a:solidFill>
                    <a:srgbClr val="FF0000"/>
                  </a:solidFill>
                </a:rPr>
                <a:t>0</a:t>
              </a:r>
              <a:r>
                <a:rPr lang="en-IN" b="1"/>
                <a:t> = No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8EB4871-1482-4434-BE2F-B45E219D1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73220" y="906797"/>
              <a:ext cx="0" cy="371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53E7CAE-4E98-4735-ACF2-2DFE61945C97}"/>
              </a:ext>
            </a:extLst>
          </p:cNvPr>
          <p:cNvSpPr/>
          <p:nvPr/>
        </p:nvSpPr>
        <p:spPr>
          <a:xfrm>
            <a:off x="1260757" y="2501277"/>
            <a:ext cx="4041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</a:rPr>
              <a:t>SM2 is a bit by using this programmer can decide to error check or not   </a:t>
            </a:r>
            <a:r>
              <a:rPr lang="en-IN" sz="1400" b="1"/>
              <a:t>0</a:t>
            </a:r>
            <a:r>
              <a:rPr lang="en-IN" sz="1400" b="1">
                <a:solidFill>
                  <a:srgbClr val="FF0000"/>
                </a:solidFill>
              </a:rPr>
              <a:t> = no error checking </a:t>
            </a:r>
            <a:r>
              <a:rPr lang="en-IN" sz="1400" b="1"/>
              <a:t>(Ri = 1)</a:t>
            </a:r>
            <a:endParaRPr lang="en-IN" sz="1400" b="1">
              <a:solidFill>
                <a:srgbClr val="FF0000"/>
              </a:solidFill>
            </a:endParaRPr>
          </a:p>
          <a:p>
            <a:r>
              <a:rPr lang="en-IN" sz="1400" b="1">
                <a:solidFill>
                  <a:srgbClr val="FF0000"/>
                </a:solidFill>
              </a:rPr>
              <a:t>                                     </a:t>
            </a:r>
            <a:r>
              <a:rPr lang="en-IN" sz="1400" b="1"/>
              <a:t>1</a:t>
            </a:r>
            <a:r>
              <a:rPr lang="en-IN" sz="1400" b="1">
                <a:solidFill>
                  <a:srgbClr val="FF0000"/>
                </a:solidFill>
              </a:rPr>
              <a:t>= error checking </a:t>
            </a:r>
            <a:r>
              <a:rPr lang="en-IN" sz="1400" b="1"/>
              <a:t>(Ri = 0 or 1 )</a:t>
            </a:r>
            <a:endParaRPr lang="en-IN" sz="1400" b="1">
              <a:solidFill>
                <a:srgbClr val="FF0000"/>
              </a:solidFill>
            </a:endParaRPr>
          </a:p>
          <a:p>
            <a:endParaRPr lang="en-IN" sz="1400" b="1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09F5DE7-79BE-4D29-9C64-190DD353578D}"/>
              </a:ext>
            </a:extLst>
          </p:cNvPr>
          <p:cNvGrpSpPr/>
          <p:nvPr/>
        </p:nvGrpSpPr>
        <p:grpSpPr>
          <a:xfrm>
            <a:off x="3247804" y="4033237"/>
            <a:ext cx="2560682" cy="646331"/>
            <a:chOff x="3771137" y="4416371"/>
            <a:chExt cx="2560682" cy="646331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F262954-AAB7-46F4-AE5E-E90E2582C41E}"/>
                </a:ext>
              </a:extLst>
            </p:cNvPr>
            <p:cNvSpPr/>
            <p:nvPr/>
          </p:nvSpPr>
          <p:spPr>
            <a:xfrm>
              <a:off x="3771137" y="4416371"/>
              <a:ext cx="2197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Structure of mode not working </a:t>
              </a:r>
              <a:endParaRPr lang="en-IN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24624B8-FDE9-415A-B7A2-C582538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5261575" y="4904453"/>
              <a:ext cx="1070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10696898" y="2389909"/>
            <a:ext cx="0" cy="3887109"/>
          </a:xfrm>
          <a:prstGeom prst="line">
            <a:avLst/>
          </a:prstGeom>
          <a:ln w="2857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1291691" y="2358524"/>
            <a:ext cx="0" cy="3887109"/>
          </a:xfrm>
          <a:prstGeom prst="line">
            <a:avLst/>
          </a:prstGeom>
          <a:ln w="2857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62954-AAB7-46F4-AE5E-E90E2582C41E}"/>
              </a:ext>
            </a:extLst>
          </p:cNvPr>
          <p:cNvSpPr/>
          <p:nvPr/>
        </p:nvSpPr>
        <p:spPr>
          <a:xfrm>
            <a:off x="3708992" y="6245633"/>
            <a:ext cx="366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Error Checking performs on 9 th bit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7" grpId="0" animBg="1"/>
      <p:bldP spid="1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6CA1F-7F5D-423E-9B7F-F1FD7334262A}"/>
              </a:ext>
            </a:extLst>
          </p:cNvPr>
          <p:cNvSpPr/>
          <p:nvPr/>
        </p:nvSpPr>
        <p:spPr>
          <a:xfrm>
            <a:off x="224432" y="112303"/>
            <a:ext cx="109636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SM 2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2CA0D-98A8-4367-BF89-B489413A7BCF}"/>
              </a:ext>
            </a:extLst>
          </p:cNvPr>
          <p:cNvSpPr/>
          <p:nvPr/>
        </p:nvSpPr>
        <p:spPr>
          <a:xfrm>
            <a:off x="224432" y="625911"/>
            <a:ext cx="8324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015C9-27B9-48E9-BBF1-2509743F7BC0}"/>
              </a:ext>
            </a:extLst>
          </p:cNvPr>
          <p:cNvSpPr/>
          <p:nvPr/>
        </p:nvSpPr>
        <p:spPr>
          <a:xfrm>
            <a:off x="10598246" y="6177442"/>
            <a:ext cx="8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6F2F4-E4D4-46C3-BD6F-13A16ED2E64F}"/>
              </a:ext>
            </a:extLst>
          </p:cNvPr>
          <p:cNvSpPr/>
          <p:nvPr/>
        </p:nvSpPr>
        <p:spPr>
          <a:xfrm>
            <a:off x="204659" y="5017307"/>
            <a:ext cx="8324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5"/>
            </a:pPr>
            <a:r>
              <a:rPr lang="en-US"/>
              <a:t>If </a:t>
            </a:r>
            <a:r>
              <a:rPr lang="en-US">
                <a:solidFill>
                  <a:srgbClr val="FF0000"/>
                </a:solidFill>
              </a:rPr>
              <a:t>SM2 = 0 </a:t>
            </a:r>
            <a:r>
              <a:rPr lang="en-US"/>
              <a:t>, do not perform error checking. Ri =1 when complete </a:t>
            </a:r>
          </a:p>
          <a:p>
            <a:r>
              <a:rPr lang="en-US"/>
              <a:t>      data has been transferred and interrupt to processor , </a:t>
            </a:r>
          </a:p>
          <a:p>
            <a:r>
              <a:rPr lang="en-US"/>
              <a:t>      Ri = 0 at the end of ISR.  </a:t>
            </a:r>
            <a:r>
              <a:rPr lang="en-US">
                <a:solidFill>
                  <a:srgbClr val="FF0000"/>
                </a:solidFill>
              </a:rPr>
              <a:t>(SM =0 ,  Ri =1  or Ri = 0)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ED690-2EFC-43C4-B280-6442D8627C84}"/>
              </a:ext>
            </a:extLst>
          </p:cNvPr>
          <p:cNvSpPr/>
          <p:nvPr/>
        </p:nvSpPr>
        <p:spPr>
          <a:xfrm>
            <a:off x="224432" y="787059"/>
            <a:ext cx="414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Error checking is done at receiver side.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B184F3-12A6-41F5-A906-9D208AAE5DC0}"/>
              </a:ext>
            </a:extLst>
          </p:cNvPr>
          <p:cNvSpPr/>
          <p:nvPr/>
        </p:nvSpPr>
        <p:spPr>
          <a:xfrm>
            <a:off x="224432" y="1350873"/>
            <a:ext cx="602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2.    During reception we have choice whether we want to  </a:t>
            </a:r>
          </a:p>
          <a:p>
            <a:r>
              <a:rPr lang="en-US"/>
              <a:t>       simply accept the data as it is or we have to perform error  </a:t>
            </a:r>
          </a:p>
          <a:p>
            <a:r>
              <a:rPr lang="en-US"/>
              <a:t>       checking.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B9055-6F28-4D12-95CB-1FD761DC2C5E}"/>
              </a:ext>
            </a:extLst>
          </p:cNvPr>
          <p:cNvSpPr/>
          <p:nvPr/>
        </p:nvSpPr>
        <p:spPr>
          <a:xfrm>
            <a:off x="224432" y="2217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3.   By using </a:t>
            </a:r>
            <a:r>
              <a:rPr lang="en-US">
                <a:solidFill>
                  <a:srgbClr val="FF0000"/>
                </a:solidFill>
              </a:rPr>
              <a:t>SM2</a:t>
            </a:r>
            <a:r>
              <a:rPr lang="en-US"/>
              <a:t> bit programmer can decides whether </a:t>
            </a:r>
            <a:r>
              <a:rPr lang="en-US">
                <a:solidFill>
                  <a:srgbClr val="FF0000"/>
                </a:solidFill>
              </a:rPr>
              <a:t>error   </a:t>
            </a:r>
          </a:p>
          <a:p>
            <a:r>
              <a:rPr lang="en-US">
                <a:solidFill>
                  <a:srgbClr val="FF0000"/>
                </a:solidFill>
              </a:rPr>
              <a:t>      checking </a:t>
            </a:r>
            <a:r>
              <a:rPr lang="en-US"/>
              <a:t>can be </a:t>
            </a:r>
            <a:r>
              <a:rPr lang="en-US">
                <a:solidFill>
                  <a:srgbClr val="FF0000"/>
                </a:solidFill>
              </a:rPr>
              <a:t>performed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B0463-6ABF-46DA-9160-283D1F3EB998}"/>
              </a:ext>
            </a:extLst>
          </p:cNvPr>
          <p:cNvSpPr/>
          <p:nvPr/>
        </p:nvSpPr>
        <p:spPr>
          <a:xfrm>
            <a:off x="224432" y="3132967"/>
            <a:ext cx="6253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4.   If </a:t>
            </a:r>
            <a:r>
              <a:rPr lang="en-US">
                <a:solidFill>
                  <a:srgbClr val="FF0000"/>
                </a:solidFill>
              </a:rPr>
              <a:t>SM2 = 1 </a:t>
            </a:r>
            <a:r>
              <a:rPr lang="en-US"/>
              <a:t>, perform error checking. If entered data is </a:t>
            </a:r>
            <a:r>
              <a:rPr lang="en-US">
                <a:solidFill>
                  <a:srgbClr val="FF0000"/>
                </a:solidFill>
              </a:rPr>
              <a:t>valid</a:t>
            </a:r>
            <a:r>
              <a:rPr lang="en-US"/>
              <a:t>  </a:t>
            </a:r>
          </a:p>
          <a:p>
            <a:r>
              <a:rPr lang="en-US"/>
              <a:t>      then only </a:t>
            </a:r>
            <a:r>
              <a:rPr lang="en-US">
                <a:solidFill>
                  <a:srgbClr val="FF0000"/>
                </a:solidFill>
              </a:rPr>
              <a:t>Ri</a:t>
            </a:r>
            <a:r>
              <a:rPr lang="en-US"/>
              <a:t> will become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 and interrupt given to the </a:t>
            </a:r>
          </a:p>
          <a:p>
            <a:r>
              <a:rPr lang="en-US"/>
              <a:t>      processor. If data is not valid then </a:t>
            </a:r>
            <a:r>
              <a:rPr lang="en-US">
                <a:solidFill>
                  <a:srgbClr val="FF0000"/>
                </a:solidFill>
              </a:rPr>
              <a:t>arrived data </a:t>
            </a:r>
            <a:r>
              <a:rPr lang="en-US"/>
              <a:t>will keep     </a:t>
            </a:r>
          </a:p>
          <a:p>
            <a:r>
              <a:rPr lang="en-US"/>
              <a:t>      into SBUF only until and unless new valid data has been   </a:t>
            </a:r>
          </a:p>
          <a:p>
            <a:r>
              <a:rPr lang="en-US"/>
              <a:t>      arrived.  </a:t>
            </a:r>
            <a:r>
              <a:rPr lang="en-US">
                <a:solidFill>
                  <a:srgbClr val="FF0000"/>
                </a:solidFill>
              </a:rPr>
              <a:t>(SM =1, RI=1)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F32DE-090C-4781-AB2C-476572F9428D}"/>
              </a:ext>
            </a:extLst>
          </p:cNvPr>
          <p:cNvSpPr/>
          <p:nvPr/>
        </p:nvSpPr>
        <p:spPr>
          <a:xfrm>
            <a:off x="9691185" y="1998475"/>
            <a:ext cx="1550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0 1 0 1 0 0 1 0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066A3E-49E5-4299-96A0-BEFDF61983CE}"/>
              </a:ext>
            </a:extLst>
          </p:cNvPr>
          <p:cNvSpPr/>
          <p:nvPr/>
        </p:nvSpPr>
        <p:spPr>
          <a:xfrm>
            <a:off x="7429104" y="1714731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Ri =1</a:t>
            </a:r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2C5209-F551-48EC-8ED1-CC0DC4DB436E}"/>
              </a:ext>
            </a:extLst>
          </p:cNvPr>
          <p:cNvGrpSpPr/>
          <p:nvPr/>
        </p:nvGrpSpPr>
        <p:grpSpPr>
          <a:xfrm rot="16577713">
            <a:off x="7594562" y="2039334"/>
            <a:ext cx="1461088" cy="1481315"/>
            <a:chOff x="4117206" y="4387303"/>
            <a:chExt cx="1461088" cy="1481315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7330D7B-7CA6-4DC3-B72B-6052BE6FB727}"/>
                </a:ext>
              </a:extLst>
            </p:cNvPr>
            <p:cNvSpPr/>
            <p:nvPr/>
          </p:nvSpPr>
          <p:spPr>
            <a:xfrm rot="1806747">
              <a:off x="4117206" y="4436541"/>
              <a:ext cx="1461088" cy="1432077"/>
            </a:xfrm>
            <a:prstGeom prst="arc">
              <a:avLst>
                <a:gd name="adj1" fmla="val 14891856"/>
                <a:gd name="adj2" fmla="val 41879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4648D6C-439C-477D-94C0-29246A1B019B}"/>
                </a:ext>
              </a:extLst>
            </p:cNvPr>
            <p:cNvSpPr/>
            <p:nvPr/>
          </p:nvSpPr>
          <p:spPr>
            <a:xfrm rot="15437795">
              <a:off x="4792029" y="4419412"/>
              <a:ext cx="179451" cy="1152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8D0659-2226-41EC-92D6-A88433871653}"/>
              </a:ext>
            </a:extLst>
          </p:cNvPr>
          <p:cNvGrpSpPr/>
          <p:nvPr/>
        </p:nvGrpSpPr>
        <p:grpSpPr>
          <a:xfrm>
            <a:off x="7163477" y="1581200"/>
            <a:ext cx="3778435" cy="3792767"/>
            <a:chOff x="7163477" y="1581200"/>
            <a:chExt cx="3778435" cy="379276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8305CB-9162-4E69-A0E8-A9418E6E1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2473" y="2463739"/>
              <a:ext cx="1219439" cy="18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9424AB-4C27-4CA1-B072-9C0BD39AB221}"/>
                </a:ext>
              </a:extLst>
            </p:cNvPr>
            <p:cNvSpPr txBox="1"/>
            <p:nvPr/>
          </p:nvSpPr>
          <p:spPr>
            <a:xfrm>
              <a:off x="9972848" y="2563899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RxD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E05F64-C92B-41B9-BF41-8328AE2B04FC}"/>
                </a:ext>
              </a:extLst>
            </p:cNvPr>
            <p:cNvGrpSpPr/>
            <p:nvPr/>
          </p:nvGrpSpPr>
          <p:grpSpPr>
            <a:xfrm>
              <a:off x="7163477" y="1581200"/>
              <a:ext cx="3694214" cy="3792767"/>
              <a:chOff x="7163477" y="402640"/>
              <a:chExt cx="3694214" cy="379276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04C329-7BB5-436B-AF46-64434D8135DE}"/>
                  </a:ext>
                </a:extLst>
              </p:cNvPr>
              <p:cNvSpPr/>
              <p:nvPr/>
            </p:nvSpPr>
            <p:spPr>
              <a:xfrm>
                <a:off x="7163477" y="402640"/>
                <a:ext cx="2558996" cy="37927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AF2EA8-4DC4-43A9-B530-80CA2221AC53}"/>
                  </a:ext>
                </a:extLst>
              </p:cNvPr>
              <p:cNvSpPr/>
              <p:nvPr/>
            </p:nvSpPr>
            <p:spPr>
              <a:xfrm>
                <a:off x="7291692" y="1548953"/>
                <a:ext cx="777857" cy="12403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FF0000"/>
                    </a:solidFill>
                  </a:rPr>
                  <a:t>Processor </a:t>
                </a:r>
              </a:p>
              <a:p>
                <a:pPr algn="ctr"/>
                <a:r>
                  <a:rPr lang="en-US" sz="1100" b="1">
                    <a:solidFill>
                      <a:srgbClr val="FF0000"/>
                    </a:solidFill>
                  </a:rPr>
                  <a:t>(8)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17F830-DBB5-49EF-B276-B280E3ADD70D}"/>
                  </a:ext>
                </a:extLst>
              </p:cNvPr>
              <p:cNvSpPr/>
              <p:nvPr/>
            </p:nvSpPr>
            <p:spPr>
              <a:xfrm>
                <a:off x="8850042" y="771982"/>
                <a:ext cx="626035" cy="18018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</a:p>
              <a:p>
                <a:pPr algn="ctr"/>
                <a:r>
                  <a: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</a:p>
              <a:p>
                <a:pPr algn="ctr"/>
                <a:r>
                  <a: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  <a:endParaRPr lang="en-US" sz="14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145BE9-8AC5-4233-84F2-6FE5C3CDF5CC}"/>
                  </a:ext>
                </a:extLst>
              </p:cNvPr>
              <p:cNvSpPr txBox="1"/>
              <p:nvPr/>
            </p:nvSpPr>
            <p:spPr>
              <a:xfrm>
                <a:off x="8753409" y="445821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</a:rPr>
                  <a:t>SBUF(8)</a:t>
                </a:r>
              </a:p>
            </p:txBody>
          </p:sp>
          <p:sp>
            <p:nvSpPr>
              <p:cNvPr id="16" name="Right Arrow 6">
                <a:extLst>
                  <a:ext uri="{FF2B5EF4-FFF2-40B4-BE49-F238E27FC236}">
                    <a16:creationId xmlns:a16="http://schemas.microsoft.com/office/drawing/2014/main" id="{454C4E68-2270-48F6-A08D-C69E1E3BF832}"/>
                  </a:ext>
                </a:extLst>
              </p:cNvPr>
              <p:cNvSpPr/>
              <p:nvPr/>
            </p:nvSpPr>
            <p:spPr>
              <a:xfrm rot="9082324">
                <a:off x="8044885" y="1514901"/>
                <a:ext cx="832491" cy="290200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9510B17-1D65-4793-BB6D-05DA97667419}"/>
                  </a:ext>
                </a:extLst>
              </p:cNvPr>
              <p:cNvSpPr/>
              <p:nvPr/>
            </p:nvSpPr>
            <p:spPr>
              <a:xfrm>
                <a:off x="8809423" y="2820038"/>
                <a:ext cx="613659" cy="10387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8806CB-8DD2-48A2-8E37-1B97859B5F96}"/>
                  </a:ext>
                </a:extLst>
              </p:cNvPr>
              <p:cNvSpPr txBox="1"/>
              <p:nvPr/>
            </p:nvSpPr>
            <p:spPr>
              <a:xfrm>
                <a:off x="8734419" y="3863152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</a:rPr>
                  <a:t>SBUF(8)</a:t>
                </a:r>
              </a:p>
            </p:txBody>
          </p:sp>
          <p:sp>
            <p:nvSpPr>
              <p:cNvPr id="28" name="Right Arrow 6">
                <a:extLst>
                  <a:ext uri="{FF2B5EF4-FFF2-40B4-BE49-F238E27FC236}">
                    <a16:creationId xmlns:a16="http://schemas.microsoft.com/office/drawing/2014/main" id="{F11760C8-788F-488F-8C3B-66FB1BC938F0}"/>
                  </a:ext>
                </a:extLst>
              </p:cNvPr>
              <p:cNvSpPr/>
              <p:nvPr/>
            </p:nvSpPr>
            <p:spPr>
              <a:xfrm rot="2316379">
                <a:off x="8051408" y="2668564"/>
                <a:ext cx="832491" cy="290200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F639549-415D-4D64-997A-E9E64745F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5458" y="3421354"/>
                <a:ext cx="107024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6CAA0F-8767-4CAD-841E-692E16742AB0}"/>
                  </a:ext>
                </a:extLst>
              </p:cNvPr>
              <p:cNvSpPr txBox="1"/>
              <p:nvPr/>
            </p:nvSpPr>
            <p:spPr>
              <a:xfrm>
                <a:off x="9888627" y="3488365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err="1">
                    <a:solidFill>
                      <a:srgbClr val="FF0000"/>
                    </a:solidFill>
                  </a:rPr>
                  <a:t>TxD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07DE1-E245-4639-AD4A-E832D4784960}"/>
              </a:ext>
            </a:extLst>
          </p:cNvPr>
          <p:cNvSpPr/>
          <p:nvPr/>
        </p:nvSpPr>
        <p:spPr>
          <a:xfrm>
            <a:off x="8750314" y="816775"/>
            <a:ext cx="36550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SM 2 = 1 </a:t>
            </a:r>
            <a:r>
              <a:rPr lang="en-US"/>
              <a:t>perform error checking</a:t>
            </a:r>
            <a:r>
              <a:rPr lang="en-IN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D52383-CD1D-4942-945D-36D08354C1C3}"/>
              </a:ext>
            </a:extLst>
          </p:cNvPr>
          <p:cNvSpPr/>
          <p:nvPr/>
        </p:nvSpPr>
        <p:spPr>
          <a:xfrm>
            <a:off x="9888627" y="1485992"/>
            <a:ext cx="1642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Data is valid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CC6610-7582-4467-9FB9-EA4AB4F1F16A}"/>
              </a:ext>
            </a:extLst>
          </p:cNvPr>
          <p:cNvSpPr/>
          <p:nvPr/>
        </p:nvSpPr>
        <p:spPr>
          <a:xfrm>
            <a:off x="9970580" y="2969084"/>
            <a:ext cx="16425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Data is  not valid</a:t>
            </a:r>
            <a:endParaRPr lang="en-IN" b="1">
              <a:solidFill>
                <a:srgbClr val="FF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8FFC97-B7F2-4746-B544-41DC5FD7C665}"/>
              </a:ext>
            </a:extLst>
          </p:cNvPr>
          <p:cNvGrpSpPr/>
          <p:nvPr/>
        </p:nvGrpSpPr>
        <p:grpSpPr>
          <a:xfrm>
            <a:off x="8054664" y="1763371"/>
            <a:ext cx="589825" cy="539033"/>
            <a:chOff x="1991360" y="4586469"/>
            <a:chExt cx="801967" cy="88775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30A6B8-A12C-4819-95A0-BD3D3B692CD5}"/>
                </a:ext>
              </a:extLst>
            </p:cNvPr>
            <p:cNvCxnSpPr/>
            <p:nvPr/>
          </p:nvCxnSpPr>
          <p:spPr>
            <a:xfrm>
              <a:off x="1991360" y="4681554"/>
              <a:ext cx="772160" cy="7462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4ED49C-8EF2-4EA5-B9CB-6DD755BE9A7A}"/>
                </a:ext>
              </a:extLst>
            </p:cNvPr>
            <p:cNvCxnSpPr/>
            <p:nvPr/>
          </p:nvCxnSpPr>
          <p:spPr>
            <a:xfrm flipH="1">
              <a:off x="2013936" y="4586469"/>
              <a:ext cx="779391" cy="887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3" grpId="0"/>
      <p:bldP spid="10" grpId="0"/>
      <p:bldP spid="11" grpId="0"/>
      <p:bldP spid="19" grpId="0"/>
      <p:bldP spid="22" grpId="0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6CA1F-7F5D-423E-9B7F-F1FD7334262A}"/>
              </a:ext>
            </a:extLst>
          </p:cNvPr>
          <p:cNvSpPr/>
          <p:nvPr/>
        </p:nvSpPr>
        <p:spPr>
          <a:xfrm>
            <a:off x="224432" y="112303"/>
            <a:ext cx="42499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REN (Receiver Enable)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2CA0D-98A8-4367-BF89-B489413A7BCF}"/>
              </a:ext>
            </a:extLst>
          </p:cNvPr>
          <p:cNvSpPr/>
          <p:nvPr/>
        </p:nvSpPr>
        <p:spPr>
          <a:xfrm>
            <a:off x="224432" y="1052913"/>
            <a:ext cx="8066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This bit is used to enabled the reception of 8051 serial port.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015C9-27B9-48E9-BBF1-2509743F7BC0}"/>
              </a:ext>
            </a:extLst>
          </p:cNvPr>
          <p:cNvSpPr/>
          <p:nvPr/>
        </p:nvSpPr>
        <p:spPr>
          <a:xfrm>
            <a:off x="10598246" y="6177442"/>
            <a:ext cx="8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A3738A-C76B-4D55-9099-9682FB04A198}"/>
              </a:ext>
            </a:extLst>
          </p:cNvPr>
          <p:cNvSpPr/>
          <p:nvPr/>
        </p:nvSpPr>
        <p:spPr>
          <a:xfrm>
            <a:off x="8676937" y="3060917"/>
            <a:ext cx="1550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0 1 0 1 0 0 1 0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6792AF-69AB-47C9-B9BD-F9F80C183950}"/>
              </a:ext>
            </a:extLst>
          </p:cNvPr>
          <p:cNvGrpSpPr/>
          <p:nvPr/>
        </p:nvGrpSpPr>
        <p:grpSpPr>
          <a:xfrm>
            <a:off x="6149229" y="2155182"/>
            <a:ext cx="3787575" cy="4281227"/>
            <a:chOff x="6149229" y="2155182"/>
            <a:chExt cx="3787575" cy="42812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27C859-D38B-4638-A57D-47EDFC796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8225" y="3526181"/>
              <a:ext cx="1219439" cy="18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6878C4-30A9-4A69-9C33-CA404075AE41}"/>
                </a:ext>
              </a:extLst>
            </p:cNvPr>
            <p:cNvGrpSpPr/>
            <p:nvPr/>
          </p:nvGrpSpPr>
          <p:grpSpPr>
            <a:xfrm>
              <a:off x="6149229" y="2155182"/>
              <a:ext cx="3787575" cy="4281227"/>
              <a:chOff x="6149229" y="2155182"/>
              <a:chExt cx="3787575" cy="428122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1369E-F886-48B1-BAC4-AE13E465F429}"/>
                  </a:ext>
                </a:extLst>
              </p:cNvPr>
              <p:cNvSpPr txBox="1"/>
              <p:nvPr/>
            </p:nvSpPr>
            <p:spPr>
              <a:xfrm>
                <a:off x="8967740" y="3858198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err="1">
                    <a:solidFill>
                      <a:srgbClr val="FF0000"/>
                    </a:solidFill>
                  </a:rPr>
                  <a:t>RxD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3C2EFAD-1B2B-4518-A2FA-6729A10220A6}"/>
                  </a:ext>
                </a:extLst>
              </p:cNvPr>
              <p:cNvGrpSpPr/>
              <p:nvPr/>
            </p:nvGrpSpPr>
            <p:grpSpPr>
              <a:xfrm>
                <a:off x="6149229" y="2155182"/>
                <a:ext cx="3694214" cy="4281227"/>
                <a:chOff x="6149229" y="2155182"/>
                <a:chExt cx="3694214" cy="4281227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575F0F-3817-4696-B543-12FFB91758E9}"/>
                    </a:ext>
                  </a:extLst>
                </p:cNvPr>
                <p:cNvSpPr/>
                <p:nvPr/>
              </p:nvSpPr>
              <p:spPr>
                <a:xfrm>
                  <a:off x="6149229" y="2643642"/>
                  <a:ext cx="2558996" cy="37927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DAAAEC2-CFBA-49F2-9415-B2B485434389}"/>
                    </a:ext>
                  </a:extLst>
                </p:cNvPr>
                <p:cNvSpPr/>
                <p:nvPr/>
              </p:nvSpPr>
              <p:spPr>
                <a:xfrm>
                  <a:off x="6277444" y="3789955"/>
                  <a:ext cx="777857" cy="124039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>
                      <a:solidFill>
                        <a:srgbClr val="FF0000"/>
                      </a:solidFill>
                    </a:rPr>
                    <a:t>Processor </a:t>
                  </a:r>
                </a:p>
                <a:p>
                  <a:pPr algn="ctr"/>
                  <a:r>
                    <a:rPr lang="en-US" sz="1100" b="1">
                      <a:solidFill>
                        <a:srgbClr val="FF0000"/>
                      </a:solidFill>
                    </a:rPr>
                    <a:t>(8)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5F2D360-BA0E-42F5-8E47-CE7724578373}"/>
                    </a:ext>
                  </a:extLst>
                </p:cNvPr>
                <p:cNvSpPr/>
                <p:nvPr/>
              </p:nvSpPr>
              <p:spPr>
                <a:xfrm>
                  <a:off x="7835794" y="3012984"/>
                  <a:ext cx="626035" cy="180187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4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4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14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4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4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14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4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  <a:endParaRPr lang="en-US" sz="14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84B455-FB8D-43F2-872C-4BACF876BB6E}"/>
                    </a:ext>
                  </a:extLst>
                </p:cNvPr>
                <p:cNvSpPr txBox="1"/>
                <p:nvPr/>
              </p:nvSpPr>
              <p:spPr>
                <a:xfrm>
                  <a:off x="7739161" y="2686823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FF0000"/>
                      </a:solidFill>
                    </a:rPr>
                    <a:t>SBUF(8)</a:t>
                  </a:r>
                </a:p>
              </p:txBody>
            </p:sp>
            <p:sp>
              <p:nvSpPr>
                <p:cNvPr id="13" name="Right Arrow 6">
                  <a:extLst>
                    <a:ext uri="{FF2B5EF4-FFF2-40B4-BE49-F238E27FC236}">
                      <a16:creationId xmlns:a16="http://schemas.microsoft.com/office/drawing/2014/main" id="{FCB2B292-798D-4A11-B6DE-8BB190C2E0F5}"/>
                    </a:ext>
                  </a:extLst>
                </p:cNvPr>
                <p:cNvSpPr/>
                <p:nvPr/>
              </p:nvSpPr>
              <p:spPr>
                <a:xfrm rot="9082324">
                  <a:off x="7030637" y="3755903"/>
                  <a:ext cx="832491" cy="290200"/>
                </a:xfrm>
                <a:prstGeom prst="rightArrow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B07B6E-ABF6-4BBC-9163-D1DF1C6E8FA5}"/>
                    </a:ext>
                  </a:extLst>
                </p:cNvPr>
                <p:cNvSpPr/>
                <p:nvPr/>
              </p:nvSpPr>
              <p:spPr>
                <a:xfrm>
                  <a:off x="6763441" y="2155182"/>
                  <a:ext cx="1143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b="1" u="sng">
                      <a:solidFill>
                        <a:srgbClr val="FF0000"/>
                      </a:solidFill>
                    </a:rPr>
                    <a:t>Reception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F76F83E-7DC6-4E87-A116-EC1C9E086726}"/>
                    </a:ext>
                  </a:extLst>
                </p:cNvPr>
                <p:cNvSpPr/>
                <p:nvPr/>
              </p:nvSpPr>
              <p:spPr>
                <a:xfrm>
                  <a:off x="6414856" y="2777173"/>
                  <a:ext cx="6559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Ri =1</a:t>
                  </a:r>
                  <a:endParaRPr lang="en-IN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90FC83D0-5788-489F-9A10-0779A31D9E12}"/>
                    </a:ext>
                  </a:extLst>
                </p:cNvPr>
                <p:cNvGrpSpPr/>
                <p:nvPr/>
              </p:nvGrpSpPr>
              <p:grpSpPr>
                <a:xfrm rot="16577713">
                  <a:off x="6580314" y="3101776"/>
                  <a:ext cx="1461088" cy="1481315"/>
                  <a:chOff x="4117206" y="4387303"/>
                  <a:chExt cx="1461088" cy="1481315"/>
                </a:xfrm>
              </p:grpSpPr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E6BA3653-93DF-4974-A221-01218FD5502E}"/>
                      </a:ext>
                    </a:extLst>
                  </p:cNvPr>
                  <p:cNvSpPr/>
                  <p:nvPr/>
                </p:nvSpPr>
                <p:spPr>
                  <a:xfrm rot="1806747">
                    <a:off x="4117206" y="4436541"/>
                    <a:ext cx="1461088" cy="1432077"/>
                  </a:xfrm>
                  <a:prstGeom prst="arc">
                    <a:avLst>
                      <a:gd name="adj1" fmla="val 14891856"/>
                      <a:gd name="adj2" fmla="val 41879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Isosceles Triangle 22">
                    <a:extLst>
                      <a:ext uri="{FF2B5EF4-FFF2-40B4-BE49-F238E27FC236}">
                        <a16:creationId xmlns:a16="http://schemas.microsoft.com/office/drawing/2014/main" id="{97E54AD4-EADB-4CDC-A4F1-445BBA74CE64}"/>
                      </a:ext>
                    </a:extLst>
                  </p:cNvPr>
                  <p:cNvSpPr/>
                  <p:nvPr/>
                </p:nvSpPr>
                <p:spPr>
                  <a:xfrm rot="15437795">
                    <a:off x="4792029" y="4419412"/>
                    <a:ext cx="179451" cy="115234"/>
                  </a:xfrm>
                  <a:prstGeom prst="triangl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FCFDBF8-C83C-44FE-B23C-EA0E6FF9E904}"/>
                    </a:ext>
                  </a:extLst>
                </p:cNvPr>
                <p:cNvSpPr/>
                <p:nvPr/>
              </p:nvSpPr>
              <p:spPr>
                <a:xfrm>
                  <a:off x="7795175" y="5061040"/>
                  <a:ext cx="613659" cy="10387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FA555E5-B4DC-4AB3-B3B7-EE44DEF4D018}"/>
                    </a:ext>
                  </a:extLst>
                </p:cNvPr>
                <p:cNvSpPr txBox="1"/>
                <p:nvPr/>
              </p:nvSpPr>
              <p:spPr>
                <a:xfrm>
                  <a:off x="7720171" y="6104154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FF0000"/>
                      </a:solidFill>
                    </a:rPr>
                    <a:t>SBUF(8)</a:t>
                  </a:r>
                </a:p>
              </p:txBody>
            </p:sp>
            <p:sp>
              <p:nvSpPr>
                <p:cNvPr id="26" name="Right Arrow 6">
                  <a:extLst>
                    <a:ext uri="{FF2B5EF4-FFF2-40B4-BE49-F238E27FC236}">
                      <a16:creationId xmlns:a16="http://schemas.microsoft.com/office/drawing/2014/main" id="{B2DBB96A-A8F4-49B8-A11B-D50918A71E51}"/>
                    </a:ext>
                  </a:extLst>
                </p:cNvPr>
                <p:cNvSpPr/>
                <p:nvPr/>
              </p:nvSpPr>
              <p:spPr>
                <a:xfrm rot="2316379">
                  <a:off x="7037160" y="4909566"/>
                  <a:ext cx="832491" cy="290200"/>
                </a:xfrm>
                <a:prstGeom prst="rightArrow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C6BFBB5-FC95-42A1-AD7C-E34CA2A1E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1210" y="5662356"/>
                  <a:ext cx="107024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90D099D-F956-42E1-9BCA-0055F4561028}"/>
                    </a:ext>
                  </a:extLst>
                </p:cNvPr>
                <p:cNvSpPr txBox="1"/>
                <p:nvPr/>
              </p:nvSpPr>
              <p:spPr>
                <a:xfrm>
                  <a:off x="8874379" y="5729367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err="1">
                      <a:solidFill>
                        <a:srgbClr val="FF0000"/>
                      </a:solidFill>
                    </a:rPr>
                    <a:t>TxD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DD07127-2977-42B7-8D01-A99702B9E5EA}"/>
              </a:ext>
            </a:extLst>
          </p:cNvPr>
          <p:cNvSpPr/>
          <p:nvPr/>
        </p:nvSpPr>
        <p:spPr>
          <a:xfrm>
            <a:off x="224432" y="16886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 startAt="2"/>
            </a:pPr>
            <a:r>
              <a:rPr lang="en-US"/>
              <a:t>If </a:t>
            </a:r>
            <a:r>
              <a:rPr lang="en-US">
                <a:solidFill>
                  <a:srgbClr val="FF0000"/>
                </a:solidFill>
              </a:rPr>
              <a:t>REN =1</a:t>
            </a:r>
            <a:r>
              <a:rPr lang="en-US"/>
              <a:t> , then receiver is enabled and allowing to enter </a:t>
            </a:r>
          </a:p>
          <a:p>
            <a:r>
              <a:rPr lang="en-US"/>
              <a:t>       the data at the receiver side.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E2E7BA1-466E-407F-A0F6-8B6C108F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816" y="2083945"/>
            <a:ext cx="1352550" cy="8096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F26293-B9AF-4217-98D3-E4BB7030CA6E}"/>
              </a:ext>
            </a:extLst>
          </p:cNvPr>
          <p:cNvSpPr/>
          <p:nvPr/>
        </p:nvSpPr>
        <p:spPr>
          <a:xfrm>
            <a:off x="9927664" y="2349652"/>
            <a:ext cx="2102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>
                <a:solidFill>
                  <a:srgbClr val="FF0000"/>
                </a:solidFill>
              </a:rPr>
              <a:t>Allowed to enter data into SBUF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0462F6-DB3B-4B90-9B14-72C385DA936F}"/>
              </a:ext>
            </a:extLst>
          </p:cNvPr>
          <p:cNvSpPr/>
          <p:nvPr/>
        </p:nvSpPr>
        <p:spPr>
          <a:xfrm>
            <a:off x="184752" y="26014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3.    If </a:t>
            </a:r>
            <a:r>
              <a:rPr lang="en-US">
                <a:solidFill>
                  <a:srgbClr val="FF0000"/>
                </a:solidFill>
              </a:rPr>
              <a:t>REN =0</a:t>
            </a:r>
            <a:r>
              <a:rPr lang="en-US"/>
              <a:t> , then receiver is disabled and not allowing to  </a:t>
            </a:r>
          </a:p>
          <a:p>
            <a:r>
              <a:rPr lang="en-US"/>
              <a:t>       enter the data at the receiver side.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9374ED-E7DF-4343-AA2F-27E9906181BB}"/>
              </a:ext>
            </a:extLst>
          </p:cNvPr>
          <p:cNvGrpSpPr/>
          <p:nvPr/>
        </p:nvGrpSpPr>
        <p:grpSpPr>
          <a:xfrm>
            <a:off x="8866648" y="2981586"/>
            <a:ext cx="801967" cy="887753"/>
            <a:chOff x="1991360" y="4586469"/>
            <a:chExt cx="801967" cy="8877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EB0264-8ACC-4A59-BD84-7A13A36500B3}"/>
                </a:ext>
              </a:extLst>
            </p:cNvPr>
            <p:cNvCxnSpPr/>
            <p:nvPr/>
          </p:nvCxnSpPr>
          <p:spPr>
            <a:xfrm>
              <a:off x="1991360" y="4681554"/>
              <a:ext cx="772160" cy="7462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E997A21-01E6-4096-91D8-75A036A00E8D}"/>
                </a:ext>
              </a:extLst>
            </p:cNvPr>
            <p:cNvCxnSpPr/>
            <p:nvPr/>
          </p:nvCxnSpPr>
          <p:spPr>
            <a:xfrm flipH="1">
              <a:off x="2013936" y="4586469"/>
              <a:ext cx="779391" cy="887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172A6BE-CB25-439D-B736-F233138F8C28}"/>
              </a:ext>
            </a:extLst>
          </p:cNvPr>
          <p:cNvSpPr/>
          <p:nvPr/>
        </p:nvSpPr>
        <p:spPr>
          <a:xfrm>
            <a:off x="9922270" y="3581200"/>
            <a:ext cx="2102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>
                <a:solidFill>
                  <a:srgbClr val="FF0000"/>
                </a:solidFill>
              </a:rPr>
              <a:t>Not Allowed to enter data into SBUF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F55DEE-1DEB-418B-AE19-86A61F3EFB3A}"/>
              </a:ext>
            </a:extLst>
          </p:cNvPr>
          <p:cNvSpPr/>
          <p:nvPr/>
        </p:nvSpPr>
        <p:spPr>
          <a:xfrm>
            <a:off x="40853" y="48580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NOTE  </a:t>
            </a:r>
            <a:r>
              <a:rPr lang="en-US"/>
              <a:t>:  There is no TEN bit i.e. transmission enabled. Because </a:t>
            </a:r>
          </a:p>
          <a:p>
            <a:r>
              <a:rPr lang="en-US"/>
              <a:t>                if we don’t want to send data then simply don’t   </a:t>
            </a:r>
          </a:p>
          <a:p>
            <a:r>
              <a:rPr lang="en-US"/>
              <a:t>                 transfer it.</a:t>
            </a:r>
          </a:p>
        </p:txBody>
      </p:sp>
    </p:spTree>
    <p:extLst>
      <p:ext uri="{BB962C8B-B14F-4D97-AF65-F5344CB8AC3E}">
        <p14:creationId xmlns:p14="http://schemas.microsoft.com/office/powerpoint/2010/main" val="41426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30" grpId="0"/>
      <p:bldP spid="32" grpId="0"/>
      <p:bldP spid="33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949" y="147843"/>
            <a:ext cx="2022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>
                <a:solidFill>
                  <a:srgbClr val="FF0000"/>
                </a:solidFill>
              </a:rPr>
              <a:t>Example 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74992" y="1147582"/>
            <a:ext cx="6415829" cy="1257875"/>
            <a:chOff x="5808486" y="5395475"/>
            <a:chExt cx="6415829" cy="12578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DABE39-916C-4445-A328-45C78D27AEB6}"/>
                </a:ext>
              </a:extLst>
            </p:cNvPr>
            <p:cNvCxnSpPr/>
            <p:nvPr/>
          </p:nvCxnSpPr>
          <p:spPr>
            <a:xfrm>
              <a:off x="11291691" y="5754025"/>
              <a:ext cx="5994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599D41-C64C-4C05-8046-B28E014D0E7C}"/>
                </a:ext>
              </a:extLst>
            </p:cNvPr>
            <p:cNvSpPr/>
            <p:nvPr/>
          </p:nvSpPr>
          <p:spPr>
            <a:xfrm>
              <a:off x="7943100" y="5395475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0</a:t>
              </a:r>
              <a:r>
                <a:rPr lang="en-IN" b="1"/>
                <a:t> </a:t>
              </a:r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808486" y="5420405"/>
              <a:ext cx="6415829" cy="1232945"/>
              <a:chOff x="5808486" y="5420405"/>
              <a:chExt cx="6415829" cy="12329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08CD38A-23CF-40C8-86FD-50C722D1008C}"/>
                  </a:ext>
                </a:extLst>
              </p:cNvPr>
              <p:cNvGrpSpPr/>
              <p:nvPr/>
            </p:nvGrpSpPr>
            <p:grpSpPr>
              <a:xfrm>
                <a:off x="5808486" y="5515654"/>
                <a:ext cx="5487859" cy="652864"/>
                <a:chOff x="5442985" y="3749088"/>
                <a:chExt cx="5487859" cy="65286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7A180-9AA7-424B-AD75-9E51B5402370}"/>
                    </a:ext>
                  </a:extLst>
                </p:cNvPr>
                <p:cNvGrpSpPr/>
                <p:nvPr/>
              </p:nvGrpSpPr>
              <p:grpSpPr>
                <a:xfrm>
                  <a:off x="7441952" y="3749088"/>
                  <a:ext cx="3488892" cy="652864"/>
                  <a:chOff x="7689969" y="3225956"/>
                  <a:chExt cx="3488892" cy="65286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E0900A6-6F84-4703-B442-1AC9257E4CCB}"/>
                      </a:ext>
                    </a:extLst>
                  </p:cNvPr>
                  <p:cNvGrpSpPr/>
                  <p:nvPr/>
                </p:nvGrpSpPr>
                <p:grpSpPr>
                  <a:xfrm>
                    <a:off x="8282274" y="3225959"/>
                    <a:ext cx="2304288" cy="652861"/>
                    <a:chOff x="8275126" y="2097622"/>
                    <a:chExt cx="2304288" cy="65286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26235203-A712-4CC9-B82D-32AFD54F64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5126" y="2097622"/>
                      <a:ext cx="2304288" cy="468195"/>
                      <a:chOff x="8275126" y="2097622"/>
                      <a:chExt cx="2304288" cy="468195"/>
                    </a:xfrm>
                  </p:grpSpPr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7A2CBFB2-A8BD-4D27-B538-D790F064D4A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75126" y="2331720"/>
                        <a:ext cx="2304288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729C16B8-CB9D-4B1E-9FEF-DFCA6ECDBC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284270" y="2097622"/>
                        <a:ext cx="0" cy="46819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D4570695-CD84-47AE-BC87-449A2779CD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579414" y="2097622"/>
                        <a:ext cx="0" cy="46819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941D2F14-4C20-4EB5-8DE4-5C7217114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89221" y="2381151"/>
                      <a:ext cx="888744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 d(8)</a:t>
                      </a:r>
                      <a:r>
                        <a:rPr lang="en-IN" b="1"/>
                        <a:t> </a:t>
                      </a:r>
                      <a:endParaRPr lang="en-IN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3C1778C7-7146-4B52-87D3-AECD6AFC70EB}"/>
                      </a:ext>
                    </a:extLst>
                  </p:cNvPr>
                  <p:cNvGrpSpPr/>
                  <p:nvPr/>
                </p:nvGrpSpPr>
                <p:grpSpPr>
                  <a:xfrm>
                    <a:off x="10579414" y="3225958"/>
                    <a:ext cx="599447" cy="468195"/>
                    <a:chOff x="8275126" y="2097622"/>
                    <a:chExt cx="2304288" cy="468195"/>
                  </a:xfrm>
                </p:grpSpPr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312B60CD-C1CD-4BCB-AFE7-D4717E1EE7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75126" y="2331720"/>
                      <a:ext cx="230428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D84FEEC9-15BC-4038-A4F7-8D8621F7CF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79414" y="2097622"/>
                      <a:ext cx="0" cy="4681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1F8953A-CAC4-4DED-9DFF-4E41E51ABE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689969" y="3225956"/>
                    <a:ext cx="595879" cy="468195"/>
                    <a:chOff x="8275126" y="2097622"/>
                    <a:chExt cx="2304288" cy="468195"/>
                  </a:xfrm>
                </p:grpSpPr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BB07318D-25BC-4D1E-A2BE-783577C14C5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75126" y="2331720"/>
                      <a:ext cx="230428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41DD7077-32DD-4EFD-9FDE-8556346D16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79414" y="2097622"/>
                      <a:ext cx="0" cy="4681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DB71DC4-90E8-4436-BF3A-042F9CE28E6D}"/>
                    </a:ext>
                  </a:extLst>
                </p:cNvPr>
                <p:cNvSpPr/>
                <p:nvPr/>
              </p:nvSpPr>
              <p:spPr>
                <a:xfrm>
                  <a:off x="5442985" y="3806749"/>
                  <a:ext cx="2120941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</a:rPr>
                    <a:t>M2,M3 : </a:t>
                  </a:r>
                  <a:r>
                    <a:rPr lang="en-IN"/>
                    <a:t>9 bit UART</a:t>
                  </a:r>
                  <a:endParaRPr lang="en-IN" b="1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6288EEB-D06E-4588-A794-71CFE521F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91138" y="5519927"/>
                <a:ext cx="0" cy="4681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F9EC92-EB0C-4669-9D80-ABD840C14068}"/>
                  </a:ext>
                </a:extLst>
              </p:cNvPr>
              <p:cNvSpPr/>
              <p:nvPr/>
            </p:nvSpPr>
            <p:spPr>
              <a:xfrm>
                <a:off x="7831259" y="5738127"/>
                <a:ext cx="638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START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567C11-CEBE-46AD-8C08-0373B86FF2FB}"/>
                  </a:ext>
                </a:extLst>
              </p:cNvPr>
              <p:cNvSpPr/>
              <p:nvPr/>
            </p:nvSpPr>
            <p:spPr>
              <a:xfrm>
                <a:off x="11320632" y="5759701"/>
                <a:ext cx="569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STOP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5B336A-678A-42A0-9D09-653FB1B49F63}"/>
                  </a:ext>
                </a:extLst>
              </p:cNvPr>
              <p:cNvSpPr/>
              <p:nvPr/>
            </p:nvSpPr>
            <p:spPr>
              <a:xfrm>
                <a:off x="10758236" y="5420782"/>
                <a:ext cx="632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0/1</a:t>
                </a:r>
                <a:r>
                  <a:rPr lang="en-IN" b="1"/>
                  <a:t> </a:t>
                </a:r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F142E2-5ED3-4F06-AD03-D8F7CE8E8B53}"/>
                  </a:ext>
                </a:extLst>
              </p:cNvPr>
              <p:cNvSpPr/>
              <p:nvPr/>
            </p:nvSpPr>
            <p:spPr>
              <a:xfrm>
                <a:off x="11441781" y="5420405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1</a:t>
                </a:r>
                <a:r>
                  <a:rPr lang="en-IN" b="1"/>
                  <a:t> </a:t>
                </a:r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37CA210-42B2-4ADE-8B23-36EDC43A0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3144" y="5789737"/>
                <a:ext cx="0" cy="4872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E22FBA-4CB8-4643-9587-58938C45BE3C}"/>
                  </a:ext>
                </a:extLst>
              </p:cNvPr>
              <p:cNvSpPr txBox="1"/>
              <p:nvPr/>
            </p:nvSpPr>
            <p:spPr>
              <a:xfrm>
                <a:off x="7888691" y="6284018"/>
                <a:ext cx="43356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/>
                <a:r>
                  <a:rPr lang="en-US"/>
                  <a:t>Programmable bit = 0/1 (by programmer)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E3DE8D-D1C9-4D8C-BFCB-5C0060BC3746}"/>
              </a:ext>
            </a:extLst>
          </p:cNvPr>
          <p:cNvGrpSpPr/>
          <p:nvPr/>
        </p:nvGrpSpPr>
        <p:grpSpPr>
          <a:xfrm>
            <a:off x="4396170" y="97019"/>
            <a:ext cx="7794651" cy="455438"/>
            <a:chOff x="2078182" y="3688772"/>
            <a:chExt cx="6317672" cy="51954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929688-65A6-40D1-9B01-97F47F266910}"/>
                </a:ext>
              </a:extLst>
            </p:cNvPr>
            <p:cNvSpPr/>
            <p:nvPr/>
          </p:nvSpPr>
          <p:spPr>
            <a:xfrm>
              <a:off x="2078182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325EB23-FDED-414A-9A11-6D43200AF8E5}"/>
                </a:ext>
              </a:extLst>
            </p:cNvPr>
            <p:cNvSpPr/>
            <p:nvPr/>
          </p:nvSpPr>
          <p:spPr>
            <a:xfrm>
              <a:off x="2867891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ACE81D1-4881-4716-82F0-D70F17DABAA7}"/>
                </a:ext>
              </a:extLst>
            </p:cNvPr>
            <p:cNvSpPr/>
            <p:nvPr/>
          </p:nvSpPr>
          <p:spPr>
            <a:xfrm>
              <a:off x="3657600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37185C-301D-45BE-B252-C593013C9AA5}"/>
                </a:ext>
              </a:extLst>
            </p:cNvPr>
            <p:cNvSpPr/>
            <p:nvPr/>
          </p:nvSpPr>
          <p:spPr>
            <a:xfrm>
              <a:off x="4447309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REN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18B51D-A1A1-44A4-AA4A-E454F536F3BD}"/>
                </a:ext>
              </a:extLst>
            </p:cNvPr>
            <p:cNvSpPr/>
            <p:nvPr/>
          </p:nvSpPr>
          <p:spPr>
            <a:xfrm>
              <a:off x="5237018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TB8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9C09DD-7B5F-4AF1-AB5B-56144BD53660}"/>
                </a:ext>
              </a:extLst>
            </p:cNvPr>
            <p:cNvSpPr/>
            <p:nvPr/>
          </p:nvSpPr>
          <p:spPr>
            <a:xfrm>
              <a:off x="6026727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RB8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190C61-E347-4718-856F-1E853A2BE780}"/>
                </a:ext>
              </a:extLst>
            </p:cNvPr>
            <p:cNvSpPr/>
            <p:nvPr/>
          </p:nvSpPr>
          <p:spPr>
            <a:xfrm>
              <a:off x="6816436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Ti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A91C83-9778-42D8-9722-A9D673678B6D}"/>
                </a:ext>
              </a:extLst>
            </p:cNvPr>
            <p:cNvSpPr/>
            <p:nvPr/>
          </p:nvSpPr>
          <p:spPr>
            <a:xfrm>
              <a:off x="7606145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Ri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581" y="1152894"/>
            <a:ext cx="6731146" cy="4685748"/>
            <a:chOff x="797564" y="1267761"/>
            <a:chExt cx="6731146" cy="4685748"/>
          </a:xfrm>
        </p:grpSpPr>
        <p:sp>
          <p:nvSpPr>
            <p:cNvPr id="51" name="Rectangle 50"/>
            <p:cNvSpPr/>
            <p:nvPr/>
          </p:nvSpPr>
          <p:spPr>
            <a:xfrm>
              <a:off x="797564" y="3436933"/>
              <a:ext cx="13351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/>
                <a:t>Only free channels </a:t>
              </a:r>
              <a:endParaRPr lang="en-IN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031629" y="1267761"/>
              <a:ext cx="6497081" cy="4685748"/>
              <a:chOff x="1130547" y="1264663"/>
              <a:chExt cx="6497081" cy="4685748"/>
            </a:xfrm>
          </p:grpSpPr>
          <p:sp>
            <p:nvSpPr>
              <p:cNvPr id="41" name="Right Arrow 40"/>
              <p:cNvSpPr/>
              <p:nvPr/>
            </p:nvSpPr>
            <p:spPr>
              <a:xfrm rot="5400000">
                <a:off x="3050194" y="1929056"/>
                <a:ext cx="1748037" cy="419251"/>
              </a:xfrm>
              <a:prstGeom prst="rightArrow">
                <a:avLst/>
              </a:prstGeom>
              <a:solidFill>
                <a:srgbClr val="FF0000"/>
              </a:solidFill>
              <a:ln w="34925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945161" y="3013146"/>
                <a:ext cx="393815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40689" y="3012700"/>
                <a:ext cx="4472" cy="1080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Parallelogram 47"/>
              <p:cNvSpPr/>
              <p:nvPr/>
            </p:nvSpPr>
            <p:spPr>
              <a:xfrm rot="492141">
                <a:off x="1130547" y="3849298"/>
                <a:ext cx="1501357" cy="866805"/>
              </a:xfrm>
              <a:prstGeom prst="parallelogram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Setup Box 1</a:t>
                </a:r>
              </a:p>
            </p:txBody>
          </p:sp>
          <p:sp>
            <p:nvSpPr>
              <p:cNvPr id="49" name="Parallelogram 48"/>
              <p:cNvSpPr/>
              <p:nvPr/>
            </p:nvSpPr>
            <p:spPr>
              <a:xfrm rot="695293">
                <a:off x="5168963" y="3894580"/>
                <a:ext cx="1419068" cy="789709"/>
              </a:xfrm>
              <a:prstGeom prst="parallelogram">
                <a:avLst>
                  <a:gd name="adj" fmla="val 26025"/>
                </a:avLst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Setup Box 2</a:t>
                </a:r>
              </a:p>
              <a:p>
                <a:pPr algn="ctr"/>
                <a:endParaRPr lang="en-IN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5878497" y="3002530"/>
                <a:ext cx="4472" cy="1080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4014972" y="2038342"/>
                <a:ext cx="27599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/>
                  <a:t>Cable wire to transfer the data (all channels)</a:t>
                </a:r>
              </a:p>
              <a:p>
                <a:r>
                  <a:rPr lang="en-IN" sz="1600" b="1"/>
                  <a:t> to all setup box</a:t>
                </a:r>
                <a:endParaRPr lang="en-IN" sz="160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936217" y="4659047"/>
                <a:ext cx="4472" cy="5260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1465119" y="5178181"/>
                <a:ext cx="914400" cy="748145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T.V.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521896" y="5202266"/>
                <a:ext cx="914400" cy="748145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T.V.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5895838" y="4676249"/>
                <a:ext cx="4472" cy="5260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5895838" y="3360786"/>
                <a:ext cx="17317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/>
                  <a:t>All channels (paid and free)</a:t>
                </a:r>
                <a:endParaRPr lang="en-IN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041028" y="3575432"/>
                <a:ext cx="8962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SM2= 1 </a:t>
                </a:r>
                <a:endParaRPr lang="en-IN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82217" y="3360786"/>
                <a:ext cx="8962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SM2= 0 </a:t>
                </a:r>
                <a:endParaRPr lang="en-IN"/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6708425" y="543319"/>
            <a:ext cx="2172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0</a:t>
            </a:r>
            <a:r>
              <a:rPr lang="en-IN" b="1">
                <a:solidFill>
                  <a:srgbClr val="FF0000"/>
                </a:solidFill>
              </a:rPr>
              <a:t> = no error checking </a:t>
            </a:r>
          </a:p>
          <a:p>
            <a:r>
              <a:rPr lang="en-IN" b="1"/>
              <a:t>1</a:t>
            </a:r>
            <a:r>
              <a:rPr lang="en-IN" b="1">
                <a:solidFill>
                  <a:srgbClr val="FF0000"/>
                </a:solidFill>
              </a:rPr>
              <a:t>= error checking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821385" y="2935449"/>
            <a:ext cx="5322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/>
              <a:t>When cable distributer wants to send free channels he will distribute channel on wire with </a:t>
            </a:r>
            <a:r>
              <a:rPr lang="en-IN" sz="1600" b="1">
                <a:solidFill>
                  <a:srgbClr val="FF0000"/>
                </a:solidFill>
              </a:rPr>
              <a:t>9 th bit = 1</a:t>
            </a:r>
          </a:p>
          <a:p>
            <a:r>
              <a:rPr lang="en-IN" sz="1600" b="1">
                <a:solidFill>
                  <a:srgbClr val="FF0000"/>
                </a:solidFill>
              </a:rPr>
              <a:t>        </a:t>
            </a:r>
            <a:r>
              <a:rPr lang="en-IN" sz="1600" b="1"/>
              <a:t>a) for first setup box there is error checking perform and   </a:t>
            </a:r>
          </a:p>
          <a:p>
            <a:r>
              <a:rPr lang="en-IN" sz="1600" b="1"/>
              <a:t>             9 th bit is 1 it means valid data is send</a:t>
            </a:r>
          </a:p>
          <a:p>
            <a:r>
              <a:rPr lang="en-IN" sz="1600" b="1">
                <a:solidFill>
                  <a:srgbClr val="FF0000"/>
                </a:solidFill>
              </a:rPr>
              <a:t>        </a:t>
            </a:r>
            <a:r>
              <a:rPr lang="en-IN" sz="1600" b="1"/>
              <a:t>b) for second setup box no error checking so data can be     </a:t>
            </a:r>
          </a:p>
          <a:p>
            <a:r>
              <a:rPr lang="en-IN" sz="1600" b="1"/>
              <a:t>            directly goes to the setup box</a:t>
            </a:r>
            <a:endParaRPr lang="en-IN" sz="1600" b="1">
              <a:solidFill>
                <a:srgbClr val="FF0000"/>
              </a:solidFill>
            </a:endParaRPr>
          </a:p>
          <a:p>
            <a:endParaRPr lang="en-IN" sz="1600"/>
          </a:p>
        </p:txBody>
      </p:sp>
      <p:sp>
        <p:nvSpPr>
          <p:cNvPr id="66" name="Rectangle 65"/>
          <p:cNvSpPr/>
          <p:nvPr/>
        </p:nvSpPr>
        <p:spPr>
          <a:xfrm>
            <a:off x="3294120" y="3713535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no error checking </a:t>
            </a:r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1475260" y="3923347"/>
            <a:ext cx="1549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error checking</a:t>
            </a:r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6886827" y="2511450"/>
            <a:ext cx="166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Free channels : </a:t>
            </a:r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6886827" y="4566665"/>
            <a:ext cx="171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Paid channels : </a:t>
            </a:r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6821385" y="5042118"/>
            <a:ext cx="53220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/>
              <a:t>When cable distributer wants to send Paid channels he will distribute channel on wire with </a:t>
            </a:r>
            <a:r>
              <a:rPr lang="en-IN" sz="1600" b="1">
                <a:solidFill>
                  <a:srgbClr val="FF0000"/>
                </a:solidFill>
              </a:rPr>
              <a:t>9 th bit = 0</a:t>
            </a:r>
          </a:p>
          <a:p>
            <a:r>
              <a:rPr lang="en-IN" sz="1600" b="1">
                <a:solidFill>
                  <a:srgbClr val="FF0000"/>
                </a:solidFill>
              </a:rPr>
              <a:t>        </a:t>
            </a:r>
            <a:r>
              <a:rPr lang="en-IN" sz="1600" b="1"/>
              <a:t>a) for first setup box there is error checking perform and   </a:t>
            </a:r>
          </a:p>
          <a:p>
            <a:r>
              <a:rPr lang="en-IN" sz="1600" b="1"/>
              <a:t>             9 th bit is 0 it means invalid data is send it will not    </a:t>
            </a:r>
          </a:p>
          <a:p>
            <a:r>
              <a:rPr lang="en-IN" sz="1600" b="1"/>
              <a:t>             accept data</a:t>
            </a:r>
          </a:p>
          <a:p>
            <a:r>
              <a:rPr lang="en-IN" sz="1600" b="1">
                <a:solidFill>
                  <a:srgbClr val="FF0000"/>
                </a:solidFill>
              </a:rPr>
              <a:t>        </a:t>
            </a:r>
            <a:r>
              <a:rPr lang="en-IN" sz="1600" b="1"/>
              <a:t>b) for second setup box no error checking so data can be     </a:t>
            </a:r>
          </a:p>
          <a:p>
            <a:r>
              <a:rPr lang="en-IN" sz="1600" b="1"/>
              <a:t>            directly goes to the setup box</a:t>
            </a:r>
            <a:endParaRPr lang="en-IN" sz="1600" b="1">
              <a:solidFill>
                <a:srgbClr val="FF0000"/>
              </a:solidFill>
            </a:endParaRPr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798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/>
              <a:t>Mode explanation :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3673" y="2095934"/>
            <a:ext cx="8229600" cy="1665576"/>
          </a:xfrm>
        </p:spPr>
        <p:txBody>
          <a:bodyPr/>
          <a:lstStyle/>
          <a:p>
            <a:r>
              <a:rPr lang="en-US"/>
              <a:t>Transmission</a:t>
            </a:r>
          </a:p>
          <a:p>
            <a:r>
              <a:rPr lang="en-US"/>
              <a:t>Reception</a:t>
            </a:r>
          </a:p>
          <a:p>
            <a:r>
              <a:rPr lang="en-US"/>
              <a:t>Calculation of Baud rate (transfer rate) </a:t>
            </a:r>
          </a:p>
        </p:txBody>
      </p:sp>
    </p:spTree>
    <p:extLst>
      <p:ext uri="{BB962C8B-B14F-4D97-AF65-F5344CB8AC3E}">
        <p14:creationId xmlns:p14="http://schemas.microsoft.com/office/powerpoint/2010/main" val="343542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D92E55-A05A-4F28-8C80-2D8707139111}"/>
              </a:ext>
            </a:extLst>
          </p:cNvPr>
          <p:cNvSpPr txBox="1">
            <a:spLocks/>
          </p:cNvSpPr>
          <p:nvPr/>
        </p:nvSpPr>
        <p:spPr>
          <a:xfrm>
            <a:off x="550628" y="-1197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/>
              <a:t>Communication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DDF3A4-7F61-425D-BB74-49A93661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53" y="1103934"/>
            <a:ext cx="11281163" cy="4513911"/>
          </a:xfrm>
        </p:spPr>
        <p:txBody>
          <a:bodyPr>
            <a:normAutofit/>
          </a:bodyPr>
          <a:lstStyle/>
          <a:p>
            <a:r>
              <a:rPr lang="en-US" sz="2400"/>
              <a:t>The word communication specifies, data transfer between two points.</a:t>
            </a:r>
          </a:p>
          <a:p>
            <a:r>
              <a:rPr lang="en-US" sz="2400"/>
              <a:t>The data may be </a:t>
            </a:r>
            <a:r>
              <a:rPr lang="en-US" sz="2400">
                <a:solidFill>
                  <a:srgbClr val="FF0000"/>
                </a:solidFill>
              </a:rPr>
              <a:t>digital</a:t>
            </a:r>
            <a:r>
              <a:rPr lang="en-US" sz="2400"/>
              <a:t> or </a:t>
            </a:r>
            <a:r>
              <a:rPr lang="en-US" sz="2400">
                <a:solidFill>
                  <a:srgbClr val="FF0000"/>
                </a:solidFill>
              </a:rPr>
              <a:t>analog</a:t>
            </a:r>
            <a:r>
              <a:rPr lang="en-US" sz="2400"/>
              <a:t> in nature.</a:t>
            </a:r>
          </a:p>
          <a:p>
            <a:r>
              <a:rPr lang="en-US" sz="2400"/>
              <a:t>We will consider only digital data transfer because processor is digital circuit.</a:t>
            </a:r>
          </a:p>
          <a:p>
            <a:r>
              <a:rPr lang="en-US" sz="2400"/>
              <a:t>There are two types of data transfer</a:t>
            </a:r>
          </a:p>
          <a:p>
            <a:pPr>
              <a:buNone/>
            </a:pPr>
            <a:r>
              <a:rPr lang="en-US" sz="2400"/>
              <a:t>    - </a:t>
            </a:r>
            <a:r>
              <a:rPr lang="en-US" sz="2400" b="1"/>
              <a:t>Parallel data transfer</a:t>
            </a:r>
            <a:r>
              <a:rPr lang="en-US" sz="2400" b="1">
                <a:solidFill>
                  <a:srgbClr val="FF0000"/>
                </a:solidFill>
              </a:rPr>
              <a:t>(no. of bits at a time) </a:t>
            </a:r>
            <a:r>
              <a:rPr lang="en-US" sz="2400" b="1"/>
              <a:t>– parallel communication</a:t>
            </a:r>
            <a:r>
              <a:rPr lang="en-US" sz="2400" b="1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400" b="1">
                <a:solidFill>
                  <a:srgbClr val="FF0000"/>
                </a:solidFill>
              </a:rPr>
              <a:t>      </a:t>
            </a:r>
            <a:r>
              <a:rPr lang="en-US" sz="2400" b="1">
                <a:solidFill>
                  <a:srgbClr val="7030A0"/>
                </a:solidFill>
              </a:rPr>
              <a:t>Faster but costly because required many lines</a:t>
            </a:r>
          </a:p>
          <a:p>
            <a:pPr>
              <a:buNone/>
            </a:pPr>
            <a:r>
              <a:rPr lang="en-US" sz="2400"/>
              <a:t>    - </a:t>
            </a:r>
            <a:r>
              <a:rPr lang="en-US" sz="2400" b="1"/>
              <a:t>Serial data transfer</a:t>
            </a:r>
            <a:r>
              <a:rPr lang="en-US" sz="2400" b="1">
                <a:solidFill>
                  <a:srgbClr val="FF0000"/>
                </a:solidFill>
              </a:rPr>
              <a:t>(1 bit at a time) </a:t>
            </a:r>
            <a:r>
              <a:rPr lang="en-US" sz="2400" b="1"/>
              <a:t>– serial communication</a:t>
            </a:r>
            <a:r>
              <a:rPr lang="en-US" sz="2400" b="1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400" b="1">
                <a:solidFill>
                  <a:srgbClr val="FF0000"/>
                </a:solidFill>
              </a:rPr>
              <a:t>      </a:t>
            </a:r>
            <a:r>
              <a:rPr lang="en-US" sz="2400" b="1">
                <a:solidFill>
                  <a:srgbClr val="7030A0"/>
                </a:solidFill>
              </a:rPr>
              <a:t>Slower but cheaper because required single line</a:t>
            </a:r>
          </a:p>
          <a:p>
            <a:r>
              <a:rPr lang="en-US" sz="2400"/>
              <a:t>For long distance mostly serial communication preferred.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3E49D-9525-4542-872B-1E6878B4B656}"/>
              </a:ext>
            </a:extLst>
          </p:cNvPr>
          <p:cNvSpPr txBox="1"/>
          <p:nvPr/>
        </p:nvSpPr>
        <p:spPr>
          <a:xfrm>
            <a:off x="910712" y="5608320"/>
            <a:ext cx="61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Advantage from serial communication   :</a:t>
            </a:r>
            <a:r>
              <a:rPr lang="en-US"/>
              <a:t>  It is cheap</a:t>
            </a:r>
            <a:endParaRPr lang="en-US" b="1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8D5DE-58DB-4376-9DE1-98B3122417F2}"/>
              </a:ext>
            </a:extLst>
          </p:cNvPr>
          <p:cNvSpPr txBox="1"/>
          <p:nvPr/>
        </p:nvSpPr>
        <p:spPr>
          <a:xfrm>
            <a:off x="6309359" y="5608320"/>
            <a:ext cx="55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Advantage from parallel communication</a:t>
            </a:r>
            <a:r>
              <a:rPr lang="en-US"/>
              <a:t>   : Fast</a:t>
            </a:r>
            <a:endParaRPr lang="en-US" b="1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8558C-71B6-4D7D-9001-B82788549E0F}"/>
              </a:ext>
            </a:extLst>
          </p:cNvPr>
          <p:cNvSpPr txBox="1"/>
          <p:nvPr/>
        </p:nvSpPr>
        <p:spPr>
          <a:xfrm>
            <a:off x="4655944" y="6240312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8051 :</a:t>
            </a:r>
            <a:r>
              <a:rPr lang="en-US"/>
              <a:t>  Cheap + Fast</a:t>
            </a: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24381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734DA-E003-4566-9F48-7E36ED146481}"/>
              </a:ext>
            </a:extLst>
          </p:cNvPr>
          <p:cNvSpPr/>
          <p:nvPr/>
        </p:nvSpPr>
        <p:spPr>
          <a:xfrm>
            <a:off x="102020" y="12760"/>
            <a:ext cx="16277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/>
              <a:t>Mode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D0F63-ACDD-403B-9F60-7B8BCA635D14}"/>
              </a:ext>
            </a:extLst>
          </p:cNvPr>
          <p:cNvSpPr/>
          <p:nvPr/>
        </p:nvSpPr>
        <p:spPr>
          <a:xfrm>
            <a:off x="1618844" y="120481"/>
            <a:ext cx="126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8  bit UART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02DCD5-3620-4003-AA20-F3B1F696AA6F}"/>
              </a:ext>
            </a:extLst>
          </p:cNvPr>
          <p:cNvCxnSpPr/>
          <p:nvPr/>
        </p:nvCxnSpPr>
        <p:spPr>
          <a:xfrm>
            <a:off x="102020" y="597535"/>
            <a:ext cx="290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34F850-B5EA-495D-9A05-C0C214575E8B}"/>
              </a:ext>
            </a:extLst>
          </p:cNvPr>
          <p:cNvGrpSpPr/>
          <p:nvPr/>
        </p:nvGrpSpPr>
        <p:grpSpPr>
          <a:xfrm>
            <a:off x="102020" y="800356"/>
            <a:ext cx="2857847" cy="689731"/>
            <a:chOff x="102020" y="800356"/>
            <a:chExt cx="2857847" cy="6897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2C7137-240C-4451-B311-882FAE6DDDD0}"/>
                </a:ext>
              </a:extLst>
            </p:cNvPr>
            <p:cNvSpPr/>
            <p:nvPr/>
          </p:nvSpPr>
          <p:spPr>
            <a:xfrm>
              <a:off x="102020" y="1182310"/>
              <a:ext cx="6383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61827-86D4-43BF-8D3D-5BFF6D404460}"/>
                </a:ext>
              </a:extLst>
            </p:cNvPr>
            <p:cNvSpPr/>
            <p:nvPr/>
          </p:nvSpPr>
          <p:spPr>
            <a:xfrm>
              <a:off x="2602446" y="827060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1</a:t>
              </a:r>
              <a:r>
                <a:rPr lang="en-IN" b="1"/>
                <a:t> </a:t>
              </a:r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CEB1E5-CC32-43F1-894E-7E19E30900B6}"/>
                </a:ext>
              </a:extLst>
            </p:cNvPr>
            <p:cNvSpPr/>
            <p:nvPr/>
          </p:nvSpPr>
          <p:spPr>
            <a:xfrm>
              <a:off x="278769" y="801753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0</a:t>
              </a:r>
              <a:r>
                <a:rPr lang="en-IN" b="1"/>
                <a:t> </a:t>
              </a:r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B8AB66-CC88-4418-B756-BC26D4B913E6}"/>
                </a:ext>
              </a:extLst>
            </p:cNvPr>
            <p:cNvSpPr/>
            <p:nvPr/>
          </p:nvSpPr>
          <p:spPr>
            <a:xfrm>
              <a:off x="2390609" y="1169688"/>
              <a:ext cx="569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B628D3-CDBE-484D-B90B-46C8D1732A44}"/>
                </a:ext>
              </a:extLst>
            </p:cNvPr>
            <p:cNvCxnSpPr/>
            <p:nvPr/>
          </p:nvCxnSpPr>
          <p:spPr>
            <a:xfrm>
              <a:off x="1938328" y="985896"/>
              <a:ext cx="5994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E9FFDB-3881-4F83-86D7-BAB5EF3ACDC8}"/>
                </a:ext>
              </a:extLst>
            </p:cNvPr>
            <p:cNvCxnSpPr/>
            <p:nvPr/>
          </p:nvCxnSpPr>
          <p:spPr>
            <a:xfrm rot="10800000">
              <a:off x="633353" y="985657"/>
              <a:ext cx="5958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F05980-0003-4A81-BA61-3C4ADE15E7E6}"/>
                </a:ext>
              </a:extLst>
            </p:cNvPr>
            <p:cNvSpPr/>
            <p:nvPr/>
          </p:nvSpPr>
          <p:spPr>
            <a:xfrm>
              <a:off x="1259748" y="800356"/>
              <a:ext cx="611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data</a:t>
              </a:r>
              <a:endParaRPr lang="en-IN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A2C8C18-DD4C-4F46-84B0-8C924F772935}"/>
              </a:ext>
            </a:extLst>
          </p:cNvPr>
          <p:cNvSpPr/>
          <p:nvPr/>
        </p:nvSpPr>
        <p:spPr>
          <a:xfrm>
            <a:off x="3268959" y="17308"/>
            <a:ext cx="6881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It is 8 bit UART.</a:t>
            </a:r>
          </a:p>
          <a:p>
            <a:pPr marL="342900" indent="-342900">
              <a:buAutoNum type="arabicPeriod"/>
            </a:pPr>
            <a:r>
              <a:rPr lang="en-US"/>
              <a:t>There is start bit (0) before data and stop bit (1) at the end of data.</a:t>
            </a:r>
          </a:p>
          <a:p>
            <a:pPr marL="342900" indent="-342900">
              <a:buAutoNum type="arabicPeriod"/>
            </a:pPr>
            <a:r>
              <a:rPr lang="en-US"/>
              <a:t>There are total 10 bits in the packet.</a:t>
            </a:r>
          </a:p>
          <a:p>
            <a:pPr marL="342900" indent="-342900">
              <a:buAutoNum type="arabicPeriod"/>
            </a:pPr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103B9-F780-4C4F-B2E4-1F50490D3020}"/>
              </a:ext>
            </a:extLst>
          </p:cNvPr>
          <p:cNvSpPr txBox="1"/>
          <p:nvPr/>
        </p:nvSpPr>
        <p:spPr>
          <a:xfrm>
            <a:off x="5306919" y="1675930"/>
            <a:ext cx="6689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Processor sends 8 bit data into SBUF and transmission starts.</a:t>
            </a:r>
          </a:p>
          <a:p>
            <a:pPr marL="342900" indent="-342900">
              <a:buAutoNum type="arabicPeriod"/>
            </a:pPr>
            <a:r>
              <a:rPr lang="en-US"/>
              <a:t>Serial port will send 0 as a start bit.</a:t>
            </a:r>
          </a:p>
          <a:p>
            <a:pPr marL="342900" indent="-342900">
              <a:buAutoNum type="arabicPeriod"/>
            </a:pPr>
            <a:r>
              <a:rPr lang="en-US"/>
              <a:t>SBUF send bitwise data</a:t>
            </a:r>
          </a:p>
          <a:p>
            <a:pPr marL="342900" indent="-342900">
              <a:buAutoNum type="arabicPeriod"/>
            </a:pPr>
            <a:r>
              <a:rPr lang="en-US"/>
              <a:t>Serial port will send 1 as a stop bit.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After complete data has been transferred SUBF will interrupt to processor by making </a:t>
            </a:r>
            <a:r>
              <a:rPr lang="en-US" err="1"/>
              <a:t>Ti</a:t>
            </a:r>
            <a:r>
              <a:rPr lang="en-US"/>
              <a:t> =1</a:t>
            </a:r>
          </a:p>
          <a:p>
            <a:pPr marL="342900" indent="-342900">
              <a:buAutoNum type="arabicPeriod"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E3E4D7-A96A-44E3-A7D1-948868F485A1}"/>
              </a:ext>
            </a:extLst>
          </p:cNvPr>
          <p:cNvSpPr/>
          <p:nvPr/>
        </p:nvSpPr>
        <p:spPr>
          <a:xfrm>
            <a:off x="5380112" y="1119393"/>
            <a:ext cx="187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1.   </a:t>
            </a:r>
            <a:r>
              <a:rPr lang="en-US" b="1" u="sng">
                <a:solidFill>
                  <a:srgbClr val="FF0000"/>
                </a:solidFill>
              </a:rPr>
              <a:t>Transmission 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C6C8D0-5B1A-4A46-99D3-9F06712EC272}"/>
              </a:ext>
            </a:extLst>
          </p:cNvPr>
          <p:cNvGrpSpPr/>
          <p:nvPr/>
        </p:nvGrpSpPr>
        <p:grpSpPr>
          <a:xfrm>
            <a:off x="591764" y="2319722"/>
            <a:ext cx="3655032" cy="3792767"/>
            <a:chOff x="591764" y="2319722"/>
            <a:chExt cx="3655032" cy="379276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F59C4F-2FFB-4D10-A8BC-0D8079FD49A7}"/>
                </a:ext>
              </a:extLst>
            </p:cNvPr>
            <p:cNvGrpSpPr/>
            <p:nvPr/>
          </p:nvGrpSpPr>
          <p:grpSpPr>
            <a:xfrm>
              <a:off x="591764" y="2319722"/>
              <a:ext cx="3655032" cy="3792767"/>
              <a:chOff x="591764" y="2319722"/>
              <a:chExt cx="3655032" cy="379276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46B815-5960-47C7-AB81-1DF593334170}"/>
                  </a:ext>
                </a:extLst>
              </p:cNvPr>
              <p:cNvSpPr/>
              <p:nvPr/>
            </p:nvSpPr>
            <p:spPr>
              <a:xfrm>
                <a:off x="591764" y="2319722"/>
                <a:ext cx="2558996" cy="37927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97F746-DC8A-4827-8B9F-D26EA56596B4}"/>
                  </a:ext>
                </a:extLst>
              </p:cNvPr>
              <p:cNvSpPr/>
              <p:nvPr/>
            </p:nvSpPr>
            <p:spPr>
              <a:xfrm>
                <a:off x="719979" y="3466035"/>
                <a:ext cx="777857" cy="12403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FF0000"/>
                    </a:solidFill>
                  </a:rPr>
                  <a:t>Processor </a:t>
                </a:r>
              </a:p>
              <a:p>
                <a:pPr algn="ctr"/>
                <a:r>
                  <a:rPr lang="en-US" sz="1100" b="1">
                    <a:solidFill>
                      <a:srgbClr val="FF0000"/>
                    </a:solidFill>
                  </a:rPr>
                  <a:t>(8)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FACAB6-D9CD-4042-B91D-4A72EADCA95A}"/>
                  </a:ext>
                </a:extLst>
              </p:cNvPr>
              <p:cNvSpPr/>
              <p:nvPr/>
            </p:nvSpPr>
            <p:spPr>
              <a:xfrm>
                <a:off x="2200766" y="2713969"/>
                <a:ext cx="613658" cy="13438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0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0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</a:p>
              <a:p>
                <a:pPr algn="ctr"/>
                <a:r>
                  <a:rPr lang="en-US" sz="10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0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0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</a:p>
              <a:p>
                <a:pPr algn="ctr"/>
                <a:r>
                  <a:rPr lang="en-US" sz="10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10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B1A144-EE78-41D4-94EB-107C59B46673}"/>
                  </a:ext>
                </a:extLst>
              </p:cNvPr>
              <p:cNvSpPr/>
              <p:nvPr/>
            </p:nvSpPr>
            <p:spPr>
              <a:xfrm>
                <a:off x="2198528" y="4320291"/>
                <a:ext cx="613659" cy="121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9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9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</a:p>
              <a:p>
                <a:pPr algn="ctr"/>
                <a:r>
                  <a:rPr lang="en-US" sz="9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9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9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</a:p>
              <a:p>
                <a:pPr algn="ctr"/>
                <a:r>
                  <a:rPr lang="en-US" sz="9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0</a:t>
                </a:r>
              </a:p>
              <a:p>
                <a:pPr algn="ctr"/>
                <a:r>
                  <a:rPr lang="en-US" sz="900">
                    <a:ln w="285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MGDT" panose="02000400000000000000" pitchFamily="2" charset="0"/>
                  </a:rPr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ED2DF6-9654-49B3-89AA-CD231D9ECD9E}"/>
                  </a:ext>
                </a:extLst>
              </p:cNvPr>
              <p:cNvSpPr txBox="1"/>
              <p:nvPr/>
            </p:nvSpPr>
            <p:spPr>
              <a:xfrm>
                <a:off x="2123524" y="2431330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</a:rPr>
                  <a:t>SBUF(8)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B1F36C-EB79-4B70-BF16-34907736191B}"/>
                  </a:ext>
                </a:extLst>
              </p:cNvPr>
              <p:cNvSpPr txBox="1"/>
              <p:nvPr/>
            </p:nvSpPr>
            <p:spPr>
              <a:xfrm>
                <a:off x="2123524" y="5542238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</a:rPr>
                  <a:t>SBUF(8)</a:t>
                </a:r>
              </a:p>
            </p:txBody>
          </p:sp>
          <p:sp>
            <p:nvSpPr>
              <p:cNvPr id="25" name="Right Arrow 6">
                <a:extLst>
                  <a:ext uri="{FF2B5EF4-FFF2-40B4-BE49-F238E27FC236}">
                    <a16:creationId xmlns:a16="http://schemas.microsoft.com/office/drawing/2014/main" id="{0A9754FA-C8FB-40C5-A6B8-1E1CFB6CFE87}"/>
                  </a:ext>
                </a:extLst>
              </p:cNvPr>
              <p:cNvSpPr/>
              <p:nvPr/>
            </p:nvSpPr>
            <p:spPr>
              <a:xfrm rot="8686904">
                <a:off x="1473539" y="3434628"/>
                <a:ext cx="757921" cy="275130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6">
                <a:extLst>
                  <a:ext uri="{FF2B5EF4-FFF2-40B4-BE49-F238E27FC236}">
                    <a16:creationId xmlns:a16="http://schemas.microsoft.com/office/drawing/2014/main" id="{E9A27FA7-7CDC-485F-A03E-3FE2D74CCEB4}"/>
                  </a:ext>
                </a:extLst>
              </p:cNvPr>
              <p:cNvSpPr/>
              <p:nvPr/>
            </p:nvSpPr>
            <p:spPr>
              <a:xfrm rot="2316379">
                <a:off x="1440513" y="4347650"/>
                <a:ext cx="832491" cy="290200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52FE048-0805-4B8A-A808-3C91CEFF13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4563" y="3178165"/>
                <a:ext cx="107024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CD590-9E5E-4333-B7A0-1F933A6AA404}"/>
                  </a:ext>
                </a:extLst>
              </p:cNvPr>
              <p:cNvSpPr txBox="1"/>
              <p:nvPr/>
            </p:nvSpPr>
            <p:spPr>
              <a:xfrm>
                <a:off x="3277732" y="3189151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err="1">
                    <a:solidFill>
                      <a:srgbClr val="FF0000"/>
                    </a:solidFill>
                  </a:rPr>
                  <a:t>RxD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78BC3D-1B5C-4CD4-B160-A999D868EFDD}"/>
                </a:ext>
              </a:extLst>
            </p:cNvPr>
            <p:cNvCxnSpPr>
              <a:cxnSpLocks/>
            </p:cNvCxnSpPr>
            <p:nvPr/>
          </p:nvCxnSpPr>
          <p:spPr>
            <a:xfrm>
              <a:off x="2821526" y="5102516"/>
              <a:ext cx="1070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494070-2CDF-4F81-96AC-84F56AC0CFE4}"/>
                </a:ext>
              </a:extLst>
            </p:cNvPr>
            <p:cNvSpPr txBox="1"/>
            <p:nvPr/>
          </p:nvSpPr>
          <p:spPr>
            <a:xfrm>
              <a:off x="3274695" y="5169527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TxD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EF01BE9-F016-4AAE-B53D-2965BE27F8C2}"/>
              </a:ext>
            </a:extLst>
          </p:cNvPr>
          <p:cNvSpPr/>
          <p:nvPr/>
        </p:nvSpPr>
        <p:spPr>
          <a:xfrm>
            <a:off x="3395653" y="4746930"/>
            <a:ext cx="1666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0 0 1 0  0 1 0 1 1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585112-7D28-4D9F-B0B8-A3A625F572A7}"/>
              </a:ext>
            </a:extLst>
          </p:cNvPr>
          <p:cNvSpPr/>
          <p:nvPr/>
        </p:nvSpPr>
        <p:spPr>
          <a:xfrm>
            <a:off x="4609247" y="458475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0</a:t>
            </a:r>
            <a:endParaRPr lang="en-IN" sz="3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AA5CA8-2707-4FFA-A6F2-45431023B1F7}"/>
              </a:ext>
            </a:extLst>
          </p:cNvPr>
          <p:cNvSpPr/>
          <p:nvPr/>
        </p:nvSpPr>
        <p:spPr>
          <a:xfrm>
            <a:off x="3136084" y="458475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1</a:t>
            </a:r>
            <a:endParaRPr lang="en-IN" sz="32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40CCCE-2199-4519-A0BA-179B38F13C9A}"/>
              </a:ext>
            </a:extLst>
          </p:cNvPr>
          <p:cNvGrpSpPr/>
          <p:nvPr/>
        </p:nvGrpSpPr>
        <p:grpSpPr>
          <a:xfrm>
            <a:off x="1125751" y="4076551"/>
            <a:ext cx="1586975" cy="1413947"/>
            <a:chOff x="1545639" y="3134360"/>
            <a:chExt cx="1586975" cy="1413947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4D2A76A-590B-43C8-8ED0-F4239D19044A}"/>
                </a:ext>
              </a:extLst>
            </p:cNvPr>
            <p:cNvSpPr/>
            <p:nvPr/>
          </p:nvSpPr>
          <p:spPr>
            <a:xfrm rot="11131769">
              <a:off x="1647493" y="3134360"/>
              <a:ext cx="1485121" cy="1413947"/>
            </a:xfrm>
            <a:prstGeom prst="arc">
              <a:avLst>
                <a:gd name="adj1" fmla="val 14891856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ED052EC-8404-482F-9BEF-AF160AB53867}"/>
                </a:ext>
              </a:extLst>
            </p:cNvPr>
            <p:cNvSpPr/>
            <p:nvPr/>
          </p:nvSpPr>
          <p:spPr>
            <a:xfrm>
              <a:off x="1545639" y="3751471"/>
              <a:ext cx="179451" cy="1152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7B8A627-A53C-42D2-AB51-2C74397315CD}"/>
              </a:ext>
            </a:extLst>
          </p:cNvPr>
          <p:cNvSpPr/>
          <p:nvPr/>
        </p:nvSpPr>
        <p:spPr>
          <a:xfrm>
            <a:off x="888449" y="523763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Ti</a:t>
            </a:r>
            <a:r>
              <a:rPr lang="en-US" b="1"/>
              <a:t> =1</a:t>
            </a:r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87B575-F381-43F5-A530-8031A0E769B8}"/>
              </a:ext>
            </a:extLst>
          </p:cNvPr>
          <p:cNvGrpSpPr/>
          <p:nvPr/>
        </p:nvGrpSpPr>
        <p:grpSpPr>
          <a:xfrm>
            <a:off x="5544775" y="3507758"/>
            <a:ext cx="4523701" cy="2939019"/>
            <a:chOff x="7070485" y="1972429"/>
            <a:chExt cx="4124257" cy="264123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74B1B09-46C6-45BD-96C1-9E177453A765}"/>
                </a:ext>
              </a:extLst>
            </p:cNvPr>
            <p:cNvGrpSpPr/>
            <p:nvPr/>
          </p:nvGrpSpPr>
          <p:grpSpPr>
            <a:xfrm>
              <a:off x="7070485" y="1972429"/>
              <a:ext cx="4124257" cy="2641236"/>
              <a:chOff x="1157957" y="3481633"/>
              <a:chExt cx="4124257" cy="264123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816E95-E343-4127-BE63-D6FD6F0EDAF2}"/>
                  </a:ext>
                </a:extLst>
              </p:cNvPr>
              <p:cNvSpPr/>
              <p:nvPr/>
            </p:nvSpPr>
            <p:spPr>
              <a:xfrm>
                <a:off x="1157957" y="4341916"/>
                <a:ext cx="14411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Ti= 1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DAE9FCA-ABAD-4CCE-8F19-EB14492EAC6D}"/>
                  </a:ext>
                </a:extLst>
              </p:cNvPr>
              <p:cNvGrpSpPr/>
              <p:nvPr/>
            </p:nvGrpSpPr>
            <p:grpSpPr>
              <a:xfrm>
                <a:off x="1903139" y="3481633"/>
                <a:ext cx="2839698" cy="2641236"/>
                <a:chOff x="1903139" y="3481633"/>
                <a:chExt cx="2839698" cy="2641236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4831027-18AA-4077-ADAC-5B3B717D47C8}"/>
                    </a:ext>
                  </a:extLst>
                </p:cNvPr>
                <p:cNvGrpSpPr/>
                <p:nvPr/>
              </p:nvGrpSpPr>
              <p:grpSpPr>
                <a:xfrm>
                  <a:off x="1903139" y="3532069"/>
                  <a:ext cx="1843267" cy="2590800"/>
                  <a:chOff x="4680857" y="3559629"/>
                  <a:chExt cx="1843267" cy="25908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9549DC0F-1598-4C13-B5BF-1CEF6A30C140}"/>
                      </a:ext>
                    </a:extLst>
                  </p:cNvPr>
                  <p:cNvCxnSpPr/>
                  <p:nvPr/>
                </p:nvCxnSpPr>
                <p:spPr>
                  <a:xfrm>
                    <a:off x="4680857" y="3559629"/>
                    <a:ext cx="0" cy="25908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3606B48A-CAA2-4229-9BCA-1911C50072A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680857" y="3722914"/>
                    <a:ext cx="1676400" cy="9412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594A106E-4EFD-4D9F-BAF1-D8982B2ABE8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680857" y="4968985"/>
                    <a:ext cx="1676400" cy="104283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C43076B2-9616-44F5-AEF4-66E77F696672}"/>
                      </a:ext>
                    </a:extLst>
                  </p:cNvPr>
                  <p:cNvCxnSpPr/>
                  <p:nvPr/>
                </p:nvCxnSpPr>
                <p:spPr>
                  <a:xfrm>
                    <a:off x="6357257" y="3722914"/>
                    <a:ext cx="0" cy="228890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B352A6F3-9316-4755-861F-95857D55AFF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39543" y="6022702"/>
                    <a:ext cx="38458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EC5758C0-7617-40C0-9D0B-73F4E8E364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39543" y="3714930"/>
                    <a:ext cx="38458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CCF02F1-24B7-41D6-A8DB-23FA074D8346}"/>
                    </a:ext>
                  </a:extLst>
                </p:cNvPr>
                <p:cNvSpPr/>
                <p:nvPr/>
              </p:nvSpPr>
              <p:spPr>
                <a:xfrm>
                  <a:off x="3726247" y="3481633"/>
                  <a:ext cx="10165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ISR</a:t>
                  </a:r>
                  <a:endParaRPr lang="en-IN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924DD61-96C8-4EEA-AB2D-C305D38E7663}"/>
                  </a:ext>
                </a:extLst>
              </p:cNvPr>
              <p:cNvSpPr/>
              <p:nvPr/>
            </p:nvSpPr>
            <p:spPr>
              <a:xfrm>
                <a:off x="3369254" y="4419621"/>
                <a:ext cx="19129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MOV SBUF , A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B0911B-2463-4DF0-A1C6-2CE8DEF332F9}"/>
                </a:ext>
              </a:extLst>
            </p:cNvPr>
            <p:cNvSpPr/>
            <p:nvPr/>
          </p:nvSpPr>
          <p:spPr>
            <a:xfrm>
              <a:off x="9569233" y="4082068"/>
              <a:ext cx="10165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CLR Ti</a:t>
              </a:r>
              <a:endParaRPr lang="en-IN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5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37" grpId="0"/>
      <p:bldP spid="39" grpId="0"/>
      <p:bldP spid="40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5D7BDE-07A4-4691-82A9-E85A388E4914}"/>
              </a:ext>
            </a:extLst>
          </p:cNvPr>
          <p:cNvSpPr/>
          <p:nvPr/>
        </p:nvSpPr>
        <p:spPr>
          <a:xfrm>
            <a:off x="102020" y="12760"/>
            <a:ext cx="16277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/>
              <a:t>Mode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EB246-47B0-4A88-8C50-1CFDEDA8D616}"/>
              </a:ext>
            </a:extLst>
          </p:cNvPr>
          <p:cNvSpPr/>
          <p:nvPr/>
        </p:nvSpPr>
        <p:spPr>
          <a:xfrm>
            <a:off x="3210980" y="120481"/>
            <a:ext cx="159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2.   </a:t>
            </a:r>
            <a:r>
              <a:rPr lang="en-US" b="1" u="sng">
                <a:solidFill>
                  <a:srgbClr val="FF0000"/>
                </a:solidFill>
              </a:rPr>
              <a:t>Reception 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38D353-44D4-4E1A-8F46-DAFCC00EB3EC}"/>
              </a:ext>
            </a:extLst>
          </p:cNvPr>
          <p:cNvGrpSpPr/>
          <p:nvPr/>
        </p:nvGrpSpPr>
        <p:grpSpPr>
          <a:xfrm>
            <a:off x="459684" y="1608522"/>
            <a:ext cx="4470261" cy="3792767"/>
            <a:chOff x="459684" y="1608522"/>
            <a:chExt cx="4470261" cy="37927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4ED186-E3E6-4A36-90E2-D16520185958}"/>
                </a:ext>
              </a:extLst>
            </p:cNvPr>
            <p:cNvGrpSpPr/>
            <p:nvPr/>
          </p:nvGrpSpPr>
          <p:grpSpPr>
            <a:xfrm>
              <a:off x="459684" y="1608522"/>
              <a:ext cx="3655032" cy="3792767"/>
              <a:chOff x="591764" y="2319722"/>
              <a:chExt cx="3655032" cy="379276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96C8AC0-EA60-41D3-A8EB-20F16D5EC1F7}"/>
                  </a:ext>
                </a:extLst>
              </p:cNvPr>
              <p:cNvGrpSpPr/>
              <p:nvPr/>
            </p:nvGrpSpPr>
            <p:grpSpPr>
              <a:xfrm>
                <a:off x="591764" y="2319722"/>
                <a:ext cx="3655032" cy="3792767"/>
                <a:chOff x="591764" y="2319722"/>
                <a:chExt cx="3655032" cy="37927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55DB14B-4E77-4E27-A32E-2C8421AD9D1E}"/>
                    </a:ext>
                  </a:extLst>
                </p:cNvPr>
                <p:cNvSpPr/>
                <p:nvPr/>
              </p:nvSpPr>
              <p:spPr>
                <a:xfrm>
                  <a:off x="591764" y="2319722"/>
                  <a:ext cx="2558996" cy="37927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8962015-2D80-46B7-A88B-5ABA5A34D881}"/>
                    </a:ext>
                  </a:extLst>
                </p:cNvPr>
                <p:cNvSpPr/>
                <p:nvPr/>
              </p:nvSpPr>
              <p:spPr>
                <a:xfrm>
                  <a:off x="719979" y="3466035"/>
                  <a:ext cx="777857" cy="124039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>
                      <a:solidFill>
                        <a:srgbClr val="FF0000"/>
                      </a:solidFill>
                    </a:rPr>
                    <a:t>Processor </a:t>
                  </a:r>
                </a:p>
                <a:p>
                  <a:pPr algn="ctr"/>
                  <a:r>
                    <a:rPr lang="en-US" sz="1100" b="1">
                      <a:solidFill>
                        <a:srgbClr val="FF0000"/>
                      </a:solidFill>
                    </a:rPr>
                    <a:t>(8)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EAEA1ED-CE82-4859-B765-380EECB2084B}"/>
                    </a:ext>
                  </a:extLst>
                </p:cNvPr>
                <p:cNvSpPr/>
                <p:nvPr/>
              </p:nvSpPr>
              <p:spPr>
                <a:xfrm>
                  <a:off x="2200766" y="2713969"/>
                  <a:ext cx="613658" cy="13438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7E77C9-B8E4-4514-9986-B1E25B2C2CEC}"/>
                    </a:ext>
                  </a:extLst>
                </p:cNvPr>
                <p:cNvSpPr/>
                <p:nvPr/>
              </p:nvSpPr>
              <p:spPr>
                <a:xfrm>
                  <a:off x="2198528" y="4320291"/>
                  <a:ext cx="613659" cy="12175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438C1B1-0317-4F6C-9B62-61D1F631B91F}"/>
                    </a:ext>
                  </a:extLst>
                </p:cNvPr>
                <p:cNvSpPr txBox="1"/>
                <p:nvPr/>
              </p:nvSpPr>
              <p:spPr>
                <a:xfrm>
                  <a:off x="2123524" y="2431330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FF0000"/>
                      </a:solidFill>
                    </a:rPr>
                    <a:t>SBUF(8)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A8AD9B-7254-4522-B3B7-04AF2D27715C}"/>
                    </a:ext>
                  </a:extLst>
                </p:cNvPr>
                <p:cNvSpPr txBox="1"/>
                <p:nvPr/>
              </p:nvSpPr>
              <p:spPr>
                <a:xfrm>
                  <a:off x="2123524" y="5542238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FF0000"/>
                      </a:solidFill>
                    </a:rPr>
                    <a:t>SBUF(8)</a:t>
                  </a:r>
                </a:p>
              </p:txBody>
            </p:sp>
            <p:sp>
              <p:nvSpPr>
                <p:cNvPr id="18" name="Right Arrow 6">
                  <a:extLst>
                    <a:ext uri="{FF2B5EF4-FFF2-40B4-BE49-F238E27FC236}">
                      <a16:creationId xmlns:a16="http://schemas.microsoft.com/office/drawing/2014/main" id="{BC98405C-DDFF-4FBE-8B45-8CD437399FDA}"/>
                    </a:ext>
                  </a:extLst>
                </p:cNvPr>
                <p:cNvSpPr/>
                <p:nvPr/>
              </p:nvSpPr>
              <p:spPr>
                <a:xfrm rot="8686904">
                  <a:off x="1473539" y="3434628"/>
                  <a:ext cx="757921" cy="275130"/>
                </a:xfrm>
                <a:prstGeom prst="rightArrow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ight Arrow 6">
                  <a:extLst>
                    <a:ext uri="{FF2B5EF4-FFF2-40B4-BE49-F238E27FC236}">
                      <a16:creationId xmlns:a16="http://schemas.microsoft.com/office/drawing/2014/main" id="{7438B8F5-BBC9-47D6-BE3E-C4407FB5D91D}"/>
                    </a:ext>
                  </a:extLst>
                </p:cNvPr>
                <p:cNvSpPr/>
                <p:nvPr/>
              </p:nvSpPr>
              <p:spPr>
                <a:xfrm rot="2316379">
                  <a:off x="1440513" y="4347650"/>
                  <a:ext cx="832491" cy="290200"/>
                </a:xfrm>
                <a:prstGeom prst="rightArrow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98195F8-A8EE-4B62-B310-4DE486B04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24563" y="3178165"/>
                  <a:ext cx="107024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A0BBE1-A669-474A-A587-F431B628E292}"/>
                    </a:ext>
                  </a:extLst>
                </p:cNvPr>
                <p:cNvSpPr txBox="1"/>
                <p:nvPr/>
              </p:nvSpPr>
              <p:spPr>
                <a:xfrm>
                  <a:off x="3277732" y="3189151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err="1">
                      <a:solidFill>
                        <a:srgbClr val="FF0000"/>
                      </a:solidFill>
                    </a:rPr>
                    <a:t>RxD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BB214D-DC0E-45CB-B941-E388CB73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1526" y="5102516"/>
                <a:ext cx="107024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AB95D-5EE3-486E-88B7-9609776BF222}"/>
                  </a:ext>
                </a:extLst>
              </p:cNvPr>
              <p:cNvSpPr txBox="1"/>
              <p:nvPr/>
            </p:nvSpPr>
            <p:spPr>
              <a:xfrm>
                <a:off x="3274695" y="5169527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err="1">
                    <a:solidFill>
                      <a:srgbClr val="FF0000"/>
                    </a:solidFill>
                  </a:rPr>
                  <a:t>TxD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B92B17-9BCA-458D-BC8A-2FA8A99B810A}"/>
                </a:ext>
              </a:extLst>
            </p:cNvPr>
            <p:cNvSpPr/>
            <p:nvPr/>
          </p:nvSpPr>
          <p:spPr>
            <a:xfrm>
              <a:off x="3263573" y="4035730"/>
              <a:ext cx="16663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0 0 1 0  0 1 0 1 1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251268-9EB4-4F43-A7E4-5FDD94064353}"/>
                </a:ext>
              </a:extLst>
            </p:cNvPr>
            <p:cNvSpPr/>
            <p:nvPr/>
          </p:nvSpPr>
          <p:spPr>
            <a:xfrm>
              <a:off x="4477167" y="3873552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0000"/>
                  </a:solidFill>
                </a:rPr>
                <a:t>0</a:t>
              </a:r>
              <a:endParaRPr lang="en-IN" sz="3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6F982A-A119-42A4-BBAC-FB98F44A36C6}"/>
                </a:ext>
              </a:extLst>
            </p:cNvPr>
            <p:cNvSpPr/>
            <p:nvPr/>
          </p:nvSpPr>
          <p:spPr>
            <a:xfrm>
              <a:off x="3004004" y="3873552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0000"/>
                  </a:solidFill>
                </a:rPr>
                <a:t>1</a:t>
              </a:r>
              <a:endParaRPr lang="en-IN" sz="32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2869B6-7F63-41B3-A301-F9AED2ED5B9B}"/>
                </a:ext>
              </a:extLst>
            </p:cNvPr>
            <p:cNvGrpSpPr/>
            <p:nvPr/>
          </p:nvGrpSpPr>
          <p:grpSpPr>
            <a:xfrm>
              <a:off x="993671" y="3365351"/>
              <a:ext cx="1586975" cy="1413947"/>
              <a:chOff x="1545639" y="3134360"/>
              <a:chExt cx="1586975" cy="1413947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69D77DCF-DC52-4B68-B815-889359FCC085}"/>
                  </a:ext>
                </a:extLst>
              </p:cNvPr>
              <p:cNvSpPr/>
              <p:nvPr/>
            </p:nvSpPr>
            <p:spPr>
              <a:xfrm rot="11131769">
                <a:off x="1647493" y="3134360"/>
                <a:ext cx="1485121" cy="1413947"/>
              </a:xfrm>
              <a:prstGeom prst="arc">
                <a:avLst>
                  <a:gd name="adj1" fmla="val 14891856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BB9462F7-6919-4DB7-8054-CE662D1CC6C4}"/>
                  </a:ext>
                </a:extLst>
              </p:cNvPr>
              <p:cNvSpPr/>
              <p:nvPr/>
            </p:nvSpPr>
            <p:spPr>
              <a:xfrm>
                <a:off x="1545639" y="3751471"/>
                <a:ext cx="179451" cy="115234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5A5B71-B8DB-4472-B8AF-DB5785E7BD93}"/>
                </a:ext>
              </a:extLst>
            </p:cNvPr>
            <p:cNvSpPr/>
            <p:nvPr/>
          </p:nvSpPr>
          <p:spPr>
            <a:xfrm>
              <a:off x="756369" y="452643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/>
                <a:t>Ti</a:t>
              </a:r>
              <a:r>
                <a:rPr lang="en-US" b="1"/>
                <a:t> =1</a:t>
              </a:r>
              <a:endParaRPr lang="en-IN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A51383E-7BD3-4107-BE76-D508BC40DDA8}"/>
              </a:ext>
            </a:extLst>
          </p:cNvPr>
          <p:cNvSpPr/>
          <p:nvPr/>
        </p:nvSpPr>
        <p:spPr>
          <a:xfrm>
            <a:off x="3263573" y="2055354"/>
            <a:ext cx="1666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0 0 1 0  0 1 0 1 1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05181D-80E5-4422-AC1E-A3013EB39290}"/>
              </a:ext>
            </a:extLst>
          </p:cNvPr>
          <p:cNvSpPr/>
          <p:nvPr/>
        </p:nvSpPr>
        <p:spPr>
          <a:xfrm>
            <a:off x="3004004" y="188226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0</a:t>
            </a:r>
            <a:endParaRPr lang="en-IN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D3B1E-57FD-46D7-BF2D-7C3A89536CBC}"/>
              </a:ext>
            </a:extLst>
          </p:cNvPr>
          <p:cNvSpPr/>
          <p:nvPr/>
        </p:nvSpPr>
        <p:spPr>
          <a:xfrm>
            <a:off x="4492268" y="187002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1</a:t>
            </a:r>
            <a:endParaRPr lang="en-IN" sz="3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06D6B-B298-4094-B53D-AEB2A1B953FE}"/>
              </a:ext>
            </a:extLst>
          </p:cNvPr>
          <p:cNvSpPr txBox="1"/>
          <p:nvPr/>
        </p:nvSpPr>
        <p:spPr>
          <a:xfrm>
            <a:off x="5170856" y="154238"/>
            <a:ext cx="6689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Serial port first receive </a:t>
            </a:r>
            <a:r>
              <a:rPr lang="en-US">
                <a:solidFill>
                  <a:srgbClr val="FF0000"/>
                </a:solidFill>
              </a:rPr>
              <a:t>0 </a:t>
            </a:r>
            <a:r>
              <a:rPr lang="en-US"/>
              <a:t>as a </a:t>
            </a:r>
            <a:r>
              <a:rPr lang="en-US">
                <a:solidFill>
                  <a:srgbClr val="FF0000"/>
                </a:solidFill>
              </a:rPr>
              <a:t>start</a:t>
            </a:r>
            <a:r>
              <a:rPr lang="en-US"/>
              <a:t> bit followed by </a:t>
            </a:r>
            <a:r>
              <a:rPr lang="en-US">
                <a:solidFill>
                  <a:srgbClr val="FF0000"/>
                </a:solidFill>
              </a:rPr>
              <a:t>8 bit data </a:t>
            </a:r>
            <a:r>
              <a:rPr lang="en-US"/>
              <a:t>and at the end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 as a </a:t>
            </a:r>
            <a:r>
              <a:rPr lang="en-US">
                <a:solidFill>
                  <a:srgbClr val="FF0000"/>
                </a:solidFill>
              </a:rPr>
              <a:t>stop</a:t>
            </a:r>
            <a:r>
              <a:rPr lang="en-US"/>
              <a:t> bit </a:t>
            </a:r>
            <a:r>
              <a:rPr lang="en-US">
                <a:solidFill>
                  <a:srgbClr val="FF0000"/>
                </a:solidFill>
              </a:rPr>
              <a:t>(total 10 bits)</a:t>
            </a:r>
            <a:r>
              <a:rPr lang="en-US"/>
              <a:t>.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But the size of </a:t>
            </a:r>
            <a:r>
              <a:rPr lang="en-US">
                <a:solidFill>
                  <a:srgbClr val="FF0000"/>
                </a:solidFill>
              </a:rPr>
              <a:t>SBUF</a:t>
            </a:r>
            <a:r>
              <a:rPr lang="en-US"/>
              <a:t> is </a:t>
            </a:r>
            <a:r>
              <a:rPr lang="en-US">
                <a:solidFill>
                  <a:srgbClr val="FF0000"/>
                </a:solidFill>
              </a:rPr>
              <a:t>8 bits </a:t>
            </a:r>
            <a:r>
              <a:rPr lang="en-US"/>
              <a:t>and received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/>
              <a:t> size is </a:t>
            </a:r>
            <a:r>
              <a:rPr lang="en-US">
                <a:solidFill>
                  <a:srgbClr val="FF0000"/>
                </a:solidFill>
              </a:rPr>
              <a:t>10 bits</a:t>
            </a:r>
          </a:p>
          <a:p>
            <a:pPr marL="342900" indent="-342900">
              <a:buAutoNum type="arabicPeriod"/>
            </a:pPr>
            <a:r>
              <a:rPr lang="en-US"/>
              <a:t>There is no place to store 2 bits, so need to </a:t>
            </a:r>
            <a:r>
              <a:rPr lang="en-US">
                <a:solidFill>
                  <a:srgbClr val="FF0000"/>
                </a:solidFill>
              </a:rPr>
              <a:t>discard 2 bits</a:t>
            </a:r>
            <a:r>
              <a:rPr lang="en-US"/>
              <a:t>. i.e. start and stop bit.</a:t>
            </a:r>
          </a:p>
          <a:p>
            <a:pPr marL="342900" indent="-342900">
              <a:buAutoNum type="arabicPeriod"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5AEC0-E026-4672-B0D4-4A464C93EC87}"/>
              </a:ext>
            </a:extLst>
          </p:cNvPr>
          <p:cNvSpPr/>
          <p:nvPr/>
        </p:nvSpPr>
        <p:spPr>
          <a:xfrm>
            <a:off x="5549237" y="1620653"/>
            <a:ext cx="6596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start and stop bits discarded then</a:t>
            </a:r>
          </a:p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what about error checking ???</a:t>
            </a:r>
            <a:endParaRPr lang="en-IN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D47950-6592-407F-A48A-0690B2C66748}"/>
              </a:ext>
            </a:extLst>
          </p:cNvPr>
          <p:cNvSpPr/>
          <p:nvPr/>
        </p:nvSpPr>
        <p:spPr>
          <a:xfrm>
            <a:off x="6503410" y="2860993"/>
            <a:ext cx="6596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checking is optional </a:t>
            </a:r>
          </a:p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if SM2 = 0 then no error checking) </a:t>
            </a:r>
            <a:endParaRPr lang="en-I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AC3538-5F5C-49A5-AB03-253483D23096}"/>
              </a:ext>
            </a:extLst>
          </p:cNvPr>
          <p:cNvSpPr/>
          <p:nvPr/>
        </p:nvSpPr>
        <p:spPr>
          <a:xfrm>
            <a:off x="4477167" y="4573033"/>
            <a:ext cx="8623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and stop bits are not used for error checking</a:t>
            </a:r>
            <a:endParaRPr lang="en-IN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ED0FCE-274B-40B0-BD5F-DE1F00CAF1B1}"/>
              </a:ext>
            </a:extLst>
          </p:cNvPr>
          <p:cNvSpPr/>
          <p:nvPr/>
        </p:nvSpPr>
        <p:spPr>
          <a:xfrm>
            <a:off x="471648" y="6028074"/>
            <a:ext cx="12177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start with use of start and stop bit will see synchronous and asynchronous mode</a:t>
            </a:r>
            <a:endParaRPr lang="en-I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1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4" grpId="0"/>
      <p:bldP spid="36" grpId="0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6406E0-AC10-473C-AD5B-CE80DE849B6D}"/>
              </a:ext>
            </a:extLst>
          </p:cNvPr>
          <p:cNvSpPr/>
          <p:nvPr/>
        </p:nvSpPr>
        <p:spPr>
          <a:xfrm>
            <a:off x="261697" y="649257"/>
            <a:ext cx="3243503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/>
              <a:t>1.  Sender and receiver both are     </a:t>
            </a:r>
          </a:p>
          <a:p>
            <a:r>
              <a:rPr lang="en-IN" sz="1600" b="1"/>
              <a:t>     operating on common clock.</a:t>
            </a:r>
          </a:p>
          <a:p>
            <a:endParaRPr lang="en-IN" sz="1600" b="1"/>
          </a:p>
          <a:p>
            <a:r>
              <a:rPr lang="en-IN" sz="1600" b="1"/>
              <a:t>2.  Sender can send data and CLK</a:t>
            </a:r>
          </a:p>
          <a:p>
            <a:endParaRPr lang="en-IN" sz="16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93190-4C26-4DB4-8E46-C1F9CC08E3B3}"/>
              </a:ext>
            </a:extLst>
          </p:cNvPr>
          <p:cNvSpPr/>
          <p:nvPr/>
        </p:nvSpPr>
        <p:spPr>
          <a:xfrm>
            <a:off x="928226" y="135374"/>
            <a:ext cx="145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Synchronous 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CB3C7-82A8-4777-B4A9-F39FDEE26B50}"/>
              </a:ext>
            </a:extLst>
          </p:cNvPr>
          <p:cNvSpPr/>
          <p:nvPr/>
        </p:nvSpPr>
        <p:spPr>
          <a:xfrm>
            <a:off x="4145280" y="135374"/>
            <a:ext cx="1528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Asynchronous</a:t>
            </a: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B7F5D-E280-4AE2-A636-EBB3584A6E21}"/>
              </a:ext>
            </a:extLst>
          </p:cNvPr>
          <p:cNvSpPr/>
          <p:nvPr/>
        </p:nvSpPr>
        <p:spPr>
          <a:xfrm>
            <a:off x="3505200" y="649256"/>
            <a:ext cx="3873425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/>
              <a:t>1.  Sender and receiver do not     </a:t>
            </a:r>
          </a:p>
          <a:p>
            <a:r>
              <a:rPr lang="en-IN" sz="1600" b="1"/>
              <a:t>     operate on common clock.</a:t>
            </a:r>
          </a:p>
          <a:p>
            <a:endParaRPr lang="en-IN" sz="1600" b="1"/>
          </a:p>
          <a:p>
            <a:r>
              <a:rPr lang="en-IN" sz="1600" b="1"/>
              <a:t>2.  Sender can send only data not CLK</a:t>
            </a:r>
          </a:p>
          <a:p>
            <a:endParaRPr lang="en-IN" sz="16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A7D97-7229-4666-A391-57A3D64F05BC}"/>
              </a:ext>
            </a:extLst>
          </p:cNvPr>
          <p:cNvSpPr/>
          <p:nvPr/>
        </p:nvSpPr>
        <p:spPr>
          <a:xfrm>
            <a:off x="1393975" y="1972695"/>
            <a:ext cx="351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Both are always at same frequency</a:t>
            </a:r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714C89-302B-4525-A8CC-DA0B5517B5FF}"/>
              </a:ext>
            </a:extLst>
          </p:cNvPr>
          <p:cNvSpPr/>
          <p:nvPr/>
        </p:nvSpPr>
        <p:spPr>
          <a:xfrm>
            <a:off x="1083144" y="1838961"/>
            <a:ext cx="3976535" cy="6807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707EE8-6337-44E3-AF4E-886C2412BBD1}"/>
              </a:ext>
            </a:extLst>
          </p:cNvPr>
          <p:cNvGrpSpPr/>
          <p:nvPr/>
        </p:nvGrpSpPr>
        <p:grpSpPr>
          <a:xfrm>
            <a:off x="7180262" y="649255"/>
            <a:ext cx="4545690" cy="2243275"/>
            <a:chOff x="4781526" y="1341012"/>
            <a:chExt cx="4141621" cy="19042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8A6C17-79EE-41F4-921C-B7E88BEFC1E9}"/>
                </a:ext>
              </a:extLst>
            </p:cNvPr>
            <p:cNvSpPr/>
            <p:nvPr/>
          </p:nvSpPr>
          <p:spPr>
            <a:xfrm>
              <a:off x="4781526" y="1419468"/>
              <a:ext cx="1143000" cy="1825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Sender</a:t>
              </a:r>
            </a:p>
          </p:txBody>
        </p:sp>
        <p:sp>
          <p:nvSpPr>
            <p:cNvPr id="15" name="Right Arrow 33">
              <a:extLst>
                <a:ext uri="{FF2B5EF4-FFF2-40B4-BE49-F238E27FC236}">
                  <a16:creationId xmlns:a16="http://schemas.microsoft.com/office/drawing/2014/main" id="{118B5848-1F9A-435D-802F-7EA87545C52B}"/>
                </a:ext>
              </a:extLst>
            </p:cNvPr>
            <p:cNvSpPr/>
            <p:nvPr/>
          </p:nvSpPr>
          <p:spPr>
            <a:xfrm>
              <a:off x="5924527" y="1902729"/>
              <a:ext cx="1855620" cy="304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A12006-9164-41DF-B6A5-EBC1A5C977E4}"/>
                </a:ext>
              </a:extLst>
            </p:cNvPr>
            <p:cNvSpPr/>
            <p:nvPr/>
          </p:nvSpPr>
          <p:spPr>
            <a:xfrm>
              <a:off x="7780147" y="1341012"/>
              <a:ext cx="1143000" cy="1904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Receiver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FCDF655-F91E-4F83-9999-D49D9F5AA0CC}"/>
              </a:ext>
            </a:extLst>
          </p:cNvPr>
          <p:cNvSpPr txBox="1"/>
          <p:nvPr/>
        </p:nvSpPr>
        <p:spPr>
          <a:xfrm>
            <a:off x="109297" y="2907598"/>
            <a:ext cx="6689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Sender wants to send 00 H data. i.e. 00000000 (total 8 0’s)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Sender goes sending 0’s.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In this case can’t say how many 0’s are there. May be 2 0’s , 3 0’s or 1000 0’s</a:t>
            </a:r>
          </a:p>
          <a:p>
            <a:pPr marL="342900" indent="-342900">
              <a:buAutoNum type="arabicPeriod"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D10ED2-1B2F-4D62-ACEC-2B6B77BA76B9}"/>
              </a:ext>
            </a:extLst>
          </p:cNvPr>
          <p:cNvSpPr/>
          <p:nvPr/>
        </p:nvSpPr>
        <p:spPr>
          <a:xfrm>
            <a:off x="9640540" y="610782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00 H</a:t>
            </a:r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F3D297-F9BE-47C3-8478-73E08F2874F0}"/>
              </a:ext>
            </a:extLst>
          </p:cNvPr>
          <p:cNvCxnSpPr>
            <a:cxnSpLocks/>
          </p:cNvCxnSpPr>
          <p:nvPr/>
        </p:nvCxnSpPr>
        <p:spPr>
          <a:xfrm flipH="1">
            <a:off x="9415285" y="1145543"/>
            <a:ext cx="842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221A1D-A2BF-4045-AB2C-B2A7040749C9}"/>
              </a:ext>
            </a:extLst>
          </p:cNvPr>
          <p:cNvSpPr/>
          <p:nvPr/>
        </p:nvSpPr>
        <p:spPr>
          <a:xfrm>
            <a:off x="1844863" y="3844660"/>
            <a:ext cx="351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How to know the number of 0’s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FB80C8-27CD-47DD-B61A-F606CF28FB14}"/>
              </a:ext>
            </a:extLst>
          </p:cNvPr>
          <p:cNvSpPr/>
          <p:nvPr/>
        </p:nvSpPr>
        <p:spPr>
          <a:xfrm>
            <a:off x="129616" y="4452585"/>
            <a:ext cx="6689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4.   If receiver samples this line (read this line) exactly at the </a:t>
            </a:r>
          </a:p>
          <a:p>
            <a:r>
              <a:rPr lang="en-US"/>
              <a:t>      same frequency at which sender is sending. </a:t>
            </a:r>
          </a:p>
          <a:p>
            <a:endParaRPr lang="en-US"/>
          </a:p>
          <a:p>
            <a:pPr marL="342900" indent="-342900">
              <a:buAutoNum type="arabicPeriod" startAt="5"/>
            </a:pPr>
            <a:r>
              <a:rPr lang="en-US"/>
              <a:t>If sender’s interval = receiver’s interval then only </a:t>
            </a:r>
          </a:p>
          <a:p>
            <a:r>
              <a:rPr lang="en-US" b="1">
                <a:solidFill>
                  <a:srgbClr val="FF0000"/>
                </a:solidFill>
              </a:rPr>
              <a:t>                           </a:t>
            </a:r>
            <a:r>
              <a:rPr lang="en-IN" b="1">
                <a:solidFill>
                  <a:srgbClr val="FF0000"/>
                </a:solidFill>
              </a:rPr>
              <a:t>8- 0’s look like 8- 0’s</a:t>
            </a:r>
          </a:p>
          <a:p>
            <a:endParaRPr lang="en-US"/>
          </a:p>
          <a:p>
            <a:r>
              <a:rPr lang="en-US"/>
              <a:t>6. If sender sends 10 bits / sec and receiver receives data 8 bits / sec</a:t>
            </a:r>
          </a:p>
          <a:p>
            <a:r>
              <a:rPr lang="en-US"/>
              <a:t>     then receiver loss 2 bits.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85DB45-B468-4457-9F5B-E1D1E90714AF}"/>
              </a:ext>
            </a:extLst>
          </p:cNvPr>
          <p:cNvGrpSpPr/>
          <p:nvPr/>
        </p:nvGrpSpPr>
        <p:grpSpPr>
          <a:xfrm>
            <a:off x="9523368" y="1057839"/>
            <a:ext cx="683849" cy="175408"/>
            <a:chOff x="9523368" y="1057839"/>
            <a:chExt cx="683849" cy="17540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170924-7368-46DB-8093-EB43538F0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1228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34EB0D-1558-49E2-955F-7B11C03DF89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2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911582-8EB9-4272-9B89-5152BA952F91}"/>
                </a:ext>
              </a:extLst>
            </p:cNvPr>
            <p:cNvCxnSpPr>
              <a:cxnSpLocks/>
            </p:cNvCxnSpPr>
            <p:nvPr/>
          </p:nvCxnSpPr>
          <p:spPr>
            <a:xfrm>
              <a:off x="99196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B1C7F15-A46A-4CCC-8596-97F51F225DA3}"/>
                </a:ext>
              </a:extLst>
            </p:cNvPr>
            <p:cNvCxnSpPr>
              <a:cxnSpLocks/>
            </p:cNvCxnSpPr>
            <p:nvPr/>
          </p:nvCxnSpPr>
          <p:spPr>
            <a:xfrm>
              <a:off x="980784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7E9D14-3C07-414D-89E3-CE71FEA14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217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EB9BAA-5571-46F5-9E79-1C7DE5D20A17}"/>
                </a:ext>
              </a:extLst>
            </p:cNvPr>
            <p:cNvCxnSpPr>
              <a:cxnSpLocks/>
            </p:cNvCxnSpPr>
            <p:nvPr/>
          </p:nvCxnSpPr>
          <p:spPr>
            <a:xfrm>
              <a:off x="952336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EF9E4A-465C-45F6-87E6-6E51DAB2F843}"/>
                </a:ext>
              </a:extLst>
            </p:cNvPr>
            <p:cNvCxnSpPr>
              <a:cxnSpLocks/>
            </p:cNvCxnSpPr>
            <p:nvPr/>
          </p:nvCxnSpPr>
          <p:spPr>
            <a:xfrm>
              <a:off x="97164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6DA59A-114A-4240-94FD-E2F1A2CC8408}"/>
                </a:ext>
              </a:extLst>
            </p:cNvPr>
            <p:cNvCxnSpPr>
              <a:cxnSpLocks/>
            </p:cNvCxnSpPr>
            <p:nvPr/>
          </p:nvCxnSpPr>
          <p:spPr>
            <a:xfrm>
              <a:off x="9606796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5B29C8B-FFD8-45AB-B86E-07CCF307CFCA}"/>
              </a:ext>
            </a:extLst>
          </p:cNvPr>
          <p:cNvSpPr/>
          <p:nvPr/>
        </p:nvSpPr>
        <p:spPr>
          <a:xfrm>
            <a:off x="7216363" y="104966"/>
            <a:ext cx="524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Sender and receiver always on same frequency</a:t>
            </a:r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2D1B62-A74C-4B28-80BD-F04AB38B3DB2}"/>
              </a:ext>
            </a:extLst>
          </p:cNvPr>
          <p:cNvSpPr/>
          <p:nvPr/>
        </p:nvSpPr>
        <p:spPr>
          <a:xfrm>
            <a:off x="6931451" y="3624642"/>
            <a:ext cx="5752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FF0000"/>
                </a:solidFill>
              </a:rPr>
              <a:t>Synchronous : on same frequency and shared common CLK</a:t>
            </a:r>
            <a:endParaRPr lang="en-IN" sz="1600"/>
          </a:p>
        </p:txBody>
      </p:sp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E4D5C013-12EC-491F-B37E-8A4FA7E0082A}"/>
              </a:ext>
            </a:extLst>
          </p:cNvPr>
          <p:cNvSpPr/>
          <p:nvPr/>
        </p:nvSpPr>
        <p:spPr>
          <a:xfrm>
            <a:off x="8443370" y="1574800"/>
            <a:ext cx="746435" cy="1014078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CDE1DB-FE28-4B6F-B624-F2AB90C0A245}"/>
              </a:ext>
            </a:extLst>
          </p:cNvPr>
          <p:cNvSpPr/>
          <p:nvPr/>
        </p:nvSpPr>
        <p:spPr>
          <a:xfrm>
            <a:off x="7747988" y="2312975"/>
            <a:ext cx="635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FF0000"/>
                </a:solidFill>
              </a:rPr>
              <a:t> CLK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28080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1" grpId="0"/>
      <p:bldP spid="24" grpId="0"/>
      <p:bldP spid="41" grpId="0"/>
      <p:bldP spid="59" grpId="0"/>
      <p:bldP spid="60" grpId="0" animBg="1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7CD99ED-FD71-47E2-A5ED-735930A3A8D2}"/>
              </a:ext>
            </a:extLst>
          </p:cNvPr>
          <p:cNvSpPr/>
          <p:nvPr/>
        </p:nvSpPr>
        <p:spPr>
          <a:xfrm>
            <a:off x="1368751" y="26582"/>
            <a:ext cx="5752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7030A0"/>
                </a:solidFill>
              </a:rPr>
              <a:t>Asynchronous : on same frequency but not shared common CLK</a:t>
            </a:r>
            <a:endParaRPr lang="en-IN" sz="1600">
              <a:solidFill>
                <a:srgbClr val="7030A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31066-4132-47C8-A3D6-01F4BF8F0F3A}"/>
              </a:ext>
            </a:extLst>
          </p:cNvPr>
          <p:cNvGrpSpPr/>
          <p:nvPr/>
        </p:nvGrpSpPr>
        <p:grpSpPr>
          <a:xfrm>
            <a:off x="7254247" y="461155"/>
            <a:ext cx="4786170" cy="2243275"/>
            <a:chOff x="5397872" y="1341012"/>
            <a:chExt cx="3525275" cy="19042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445F8B-2E43-4BD9-BE0B-4B91BA025C7D}"/>
                </a:ext>
              </a:extLst>
            </p:cNvPr>
            <p:cNvSpPr/>
            <p:nvPr/>
          </p:nvSpPr>
          <p:spPr>
            <a:xfrm>
              <a:off x="5397872" y="1419468"/>
              <a:ext cx="886154" cy="1825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Sender</a:t>
              </a:r>
            </a:p>
          </p:txBody>
        </p:sp>
        <p:sp>
          <p:nvSpPr>
            <p:cNvPr id="23" name="Right Arrow 33">
              <a:extLst>
                <a:ext uri="{FF2B5EF4-FFF2-40B4-BE49-F238E27FC236}">
                  <a16:creationId xmlns:a16="http://schemas.microsoft.com/office/drawing/2014/main" id="{A5A63FD3-79C0-420F-BB35-C6A095D1CD27}"/>
                </a:ext>
              </a:extLst>
            </p:cNvPr>
            <p:cNvSpPr/>
            <p:nvPr/>
          </p:nvSpPr>
          <p:spPr>
            <a:xfrm>
              <a:off x="6284026" y="2158880"/>
              <a:ext cx="1829744" cy="304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34109F-B612-4663-8853-AF79AEF2BB7C}"/>
                </a:ext>
              </a:extLst>
            </p:cNvPr>
            <p:cNvSpPr/>
            <p:nvPr/>
          </p:nvSpPr>
          <p:spPr>
            <a:xfrm>
              <a:off x="8113776" y="1341012"/>
              <a:ext cx="809371" cy="1904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Receiver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8BC3A-E797-41A1-94FF-750509139665}"/>
              </a:ext>
            </a:extLst>
          </p:cNvPr>
          <p:cNvSpPr/>
          <p:nvPr/>
        </p:nvSpPr>
        <p:spPr>
          <a:xfrm>
            <a:off x="0" y="56586"/>
            <a:ext cx="111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Example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B797A8-ED81-45D2-9C6B-242151D60BC0}"/>
              </a:ext>
            </a:extLst>
          </p:cNvPr>
          <p:cNvSpPr txBox="1"/>
          <p:nvPr/>
        </p:nvSpPr>
        <p:spPr>
          <a:xfrm>
            <a:off x="184751" y="745832"/>
            <a:ext cx="6689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Sender sends  </a:t>
            </a:r>
            <a:r>
              <a:rPr lang="en-US" b="1">
                <a:solidFill>
                  <a:srgbClr val="FF0000"/>
                </a:solidFill>
              </a:rPr>
              <a:t>00 H</a:t>
            </a:r>
            <a:r>
              <a:rPr lang="en-US"/>
              <a:t> to the receiver and take </a:t>
            </a:r>
            <a:r>
              <a:rPr lang="en-US" b="1">
                <a:solidFill>
                  <a:srgbClr val="FF0000"/>
                </a:solidFill>
              </a:rPr>
              <a:t>break of ½ hour </a:t>
            </a:r>
            <a:r>
              <a:rPr lang="en-US"/>
              <a:t>means no communication for ½ hour.  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After </a:t>
            </a:r>
            <a:r>
              <a:rPr lang="en-US" b="1">
                <a:solidFill>
                  <a:srgbClr val="FF0000"/>
                </a:solidFill>
              </a:rPr>
              <a:t>½ hour </a:t>
            </a:r>
            <a:r>
              <a:rPr lang="en-US"/>
              <a:t>sender again sends </a:t>
            </a:r>
            <a:r>
              <a:rPr lang="en-US" b="1">
                <a:solidFill>
                  <a:srgbClr val="FF0000"/>
                </a:solidFill>
              </a:rPr>
              <a:t>00 H</a:t>
            </a:r>
            <a:r>
              <a:rPr lang="en-US"/>
              <a:t> data.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When sender sends first 00 H data , line was ______  </a:t>
            </a:r>
          </a:p>
          <a:p>
            <a:pPr marL="342900" indent="-342900">
              <a:buAutoNum type="arabicPeriod"/>
            </a:pPr>
            <a:r>
              <a:rPr lang="en-US"/>
              <a:t>For next ½ hour there is no signal pass on therefore line was in the state of last i.e. 0 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After ½ hour sender sends next data i.e. again 00 H , therefore the state of line was _______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7C8904-8B02-44F3-ADE0-1693B79ABB37}"/>
              </a:ext>
            </a:extLst>
          </p:cNvPr>
          <p:cNvSpPr/>
          <p:nvPr/>
        </p:nvSpPr>
        <p:spPr>
          <a:xfrm>
            <a:off x="10236597" y="476091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00 H</a:t>
            </a:r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A0905D-EDF3-4AC3-B34F-2F4C11589325}"/>
              </a:ext>
            </a:extLst>
          </p:cNvPr>
          <p:cNvSpPr/>
          <p:nvPr/>
        </p:nvSpPr>
        <p:spPr>
          <a:xfrm>
            <a:off x="9598463" y="461155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½ </a:t>
            </a:r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8A216-04E7-4998-9A66-7493742CA8F5}"/>
              </a:ext>
            </a:extLst>
          </p:cNvPr>
          <p:cNvSpPr/>
          <p:nvPr/>
        </p:nvSpPr>
        <p:spPr>
          <a:xfrm>
            <a:off x="8671708" y="466268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00 H</a:t>
            </a:r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439721-C353-444D-9B56-3E70CC0F0AF3}"/>
              </a:ext>
            </a:extLst>
          </p:cNvPr>
          <p:cNvCxnSpPr/>
          <p:nvPr/>
        </p:nvCxnSpPr>
        <p:spPr>
          <a:xfrm rot="10800000">
            <a:off x="10229040" y="1112850"/>
            <a:ext cx="5958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657B9C-1B01-4D32-91F0-B7C03F312569}"/>
              </a:ext>
            </a:extLst>
          </p:cNvPr>
          <p:cNvCxnSpPr>
            <a:cxnSpLocks/>
          </p:cNvCxnSpPr>
          <p:nvPr/>
        </p:nvCxnSpPr>
        <p:spPr>
          <a:xfrm flipH="1">
            <a:off x="9289185" y="1112849"/>
            <a:ext cx="9385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43BA05-1D0E-4E59-838D-80649267DEE3}"/>
              </a:ext>
            </a:extLst>
          </p:cNvPr>
          <p:cNvCxnSpPr/>
          <p:nvPr/>
        </p:nvCxnSpPr>
        <p:spPr>
          <a:xfrm rot="10800000">
            <a:off x="8699937" y="1112849"/>
            <a:ext cx="5958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8C8DB5A-8843-4364-8BB1-25D0C179B030}"/>
              </a:ext>
            </a:extLst>
          </p:cNvPr>
          <p:cNvSpPr/>
          <p:nvPr/>
        </p:nvSpPr>
        <p:spPr>
          <a:xfrm>
            <a:off x="522058" y="413663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Sender 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3733A-0111-41A3-A521-75D28163568F}"/>
              </a:ext>
            </a:extLst>
          </p:cNvPr>
          <p:cNvSpPr/>
          <p:nvPr/>
        </p:nvSpPr>
        <p:spPr>
          <a:xfrm>
            <a:off x="588282" y="3059668"/>
            <a:ext cx="111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Receiver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0DF6F8-764D-4E76-99A0-87D3F785913B}"/>
              </a:ext>
            </a:extLst>
          </p:cNvPr>
          <p:cNvSpPr/>
          <p:nvPr/>
        </p:nvSpPr>
        <p:spPr>
          <a:xfrm>
            <a:off x="3090344" y="2971621"/>
            <a:ext cx="351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are always at same frequency</a:t>
            </a:r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08B88-2289-420C-A144-C3D011418C86}"/>
              </a:ext>
            </a:extLst>
          </p:cNvPr>
          <p:cNvSpPr txBox="1"/>
          <p:nvPr/>
        </p:nvSpPr>
        <p:spPr>
          <a:xfrm>
            <a:off x="148230" y="3444487"/>
            <a:ext cx="7438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Both are working on same frequency receiver knows the sample rate, so receiver samples first 8 bits.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Receiver don’t have idea about the next signals of line whether is next data or garbage value, hence sender will accept the garbage value as a data with sampling.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Hence we required stop bit (1) to inform the receiver that data bits are over. </a:t>
            </a:r>
          </a:p>
          <a:p>
            <a:pPr marL="342900" indent="-342900">
              <a:buAutoNum type="arabicPeriod"/>
            </a:pPr>
            <a:r>
              <a:rPr lang="en-US"/>
              <a:t>Now some how receiver understand that garbage value received hence until any changes occurs on line it will not accept next data.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But next data is again 00 H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Receiver will not accept the actual data.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Hence we required start bit (0) to inform the receiver that has to be start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487C3E-2DD4-4971-B299-46E1A741C187}"/>
              </a:ext>
            </a:extLst>
          </p:cNvPr>
          <p:cNvCxnSpPr>
            <a:cxnSpLocks/>
          </p:cNvCxnSpPr>
          <p:nvPr/>
        </p:nvCxnSpPr>
        <p:spPr>
          <a:xfrm flipH="1">
            <a:off x="9937705" y="2071571"/>
            <a:ext cx="828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9EC9C6-24E1-4C55-B938-CD1D3D240DEA}"/>
              </a:ext>
            </a:extLst>
          </p:cNvPr>
          <p:cNvGrpSpPr/>
          <p:nvPr/>
        </p:nvGrpSpPr>
        <p:grpSpPr>
          <a:xfrm>
            <a:off x="9996100" y="1978533"/>
            <a:ext cx="683849" cy="175408"/>
            <a:chOff x="9523368" y="1057839"/>
            <a:chExt cx="683849" cy="17540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45B705-E2FE-4F77-BB09-CF46694E5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28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98FEC8-F02E-441F-9A59-40953EC3668B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2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FE6CBE-9AF9-4F36-B9E8-009EE80477C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6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7E563E-62ED-4B17-A558-1615A7877791}"/>
                </a:ext>
              </a:extLst>
            </p:cNvPr>
            <p:cNvCxnSpPr>
              <a:cxnSpLocks/>
            </p:cNvCxnSpPr>
            <p:nvPr/>
          </p:nvCxnSpPr>
          <p:spPr>
            <a:xfrm>
              <a:off x="980784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0EA3BC-D087-44CB-A7E1-7FA96B6B55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217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E26543-15AD-4D59-941A-C4415B431046}"/>
                </a:ext>
              </a:extLst>
            </p:cNvPr>
            <p:cNvCxnSpPr>
              <a:cxnSpLocks/>
            </p:cNvCxnSpPr>
            <p:nvPr/>
          </p:nvCxnSpPr>
          <p:spPr>
            <a:xfrm>
              <a:off x="952336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F8A5CC-7FA4-47DD-B775-FCBDD4A48442}"/>
                </a:ext>
              </a:extLst>
            </p:cNvPr>
            <p:cNvCxnSpPr>
              <a:cxnSpLocks/>
            </p:cNvCxnSpPr>
            <p:nvPr/>
          </p:nvCxnSpPr>
          <p:spPr>
            <a:xfrm>
              <a:off x="97164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2E7875-9F69-4169-AA70-65F6B04A65D9}"/>
                </a:ext>
              </a:extLst>
            </p:cNvPr>
            <p:cNvCxnSpPr>
              <a:cxnSpLocks/>
            </p:cNvCxnSpPr>
            <p:nvPr/>
          </p:nvCxnSpPr>
          <p:spPr>
            <a:xfrm>
              <a:off x="9606796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4368A6-9320-489B-B3B9-16564B9A1ED1}"/>
              </a:ext>
            </a:extLst>
          </p:cNvPr>
          <p:cNvCxnSpPr>
            <a:cxnSpLocks/>
          </p:cNvCxnSpPr>
          <p:nvPr/>
        </p:nvCxnSpPr>
        <p:spPr>
          <a:xfrm flipH="1">
            <a:off x="9359303" y="2066237"/>
            <a:ext cx="55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450400-189B-4355-BD74-A5F7E0292ED3}"/>
              </a:ext>
            </a:extLst>
          </p:cNvPr>
          <p:cNvGrpSpPr/>
          <p:nvPr/>
        </p:nvGrpSpPr>
        <p:grpSpPr>
          <a:xfrm>
            <a:off x="9417820" y="1978533"/>
            <a:ext cx="490809" cy="175408"/>
            <a:chOff x="9716408" y="1057839"/>
            <a:chExt cx="490809" cy="17540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6F17BD-9305-41E4-9CDC-12370A0BA19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28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C587DD-5F30-43DC-AD03-19E225298E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2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FF9947-3DA3-497A-AFA3-2C3899DF928F}"/>
                </a:ext>
              </a:extLst>
            </p:cNvPr>
            <p:cNvCxnSpPr>
              <a:cxnSpLocks/>
            </p:cNvCxnSpPr>
            <p:nvPr/>
          </p:nvCxnSpPr>
          <p:spPr>
            <a:xfrm>
              <a:off x="99196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B919FB-6E2A-4D60-95AF-1C3FFFC3154A}"/>
                </a:ext>
              </a:extLst>
            </p:cNvPr>
            <p:cNvCxnSpPr>
              <a:cxnSpLocks/>
            </p:cNvCxnSpPr>
            <p:nvPr/>
          </p:nvCxnSpPr>
          <p:spPr>
            <a:xfrm>
              <a:off x="980784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4A84C9-0A0F-475F-AAFE-7EB00A51E7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217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CB812-E6BA-4C07-9715-890FAC1DA499}"/>
                </a:ext>
              </a:extLst>
            </p:cNvPr>
            <p:cNvCxnSpPr>
              <a:cxnSpLocks/>
            </p:cNvCxnSpPr>
            <p:nvPr/>
          </p:nvCxnSpPr>
          <p:spPr>
            <a:xfrm>
              <a:off x="9716408" y="1057839"/>
              <a:ext cx="0" cy="175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52CCF3-24FF-46EC-933B-6720CCA271C8}"/>
              </a:ext>
            </a:extLst>
          </p:cNvPr>
          <p:cNvCxnSpPr/>
          <p:nvPr/>
        </p:nvCxnSpPr>
        <p:spPr>
          <a:xfrm rot="10800000">
            <a:off x="8749440" y="2054062"/>
            <a:ext cx="5958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EECA785-2954-48E1-A38B-64E2A807EC83}"/>
              </a:ext>
            </a:extLst>
          </p:cNvPr>
          <p:cNvSpPr/>
          <p:nvPr/>
        </p:nvSpPr>
        <p:spPr>
          <a:xfrm>
            <a:off x="10256610" y="263938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00 H</a:t>
            </a:r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656B5B-BE3E-4F74-ADDC-0AF7A0726185}"/>
              </a:ext>
            </a:extLst>
          </p:cNvPr>
          <p:cNvCxnSpPr/>
          <p:nvPr/>
        </p:nvCxnSpPr>
        <p:spPr>
          <a:xfrm rot="10800000">
            <a:off x="10229040" y="3051251"/>
            <a:ext cx="5958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07CB10-103B-42A4-B799-A7B964B91664}"/>
              </a:ext>
            </a:extLst>
          </p:cNvPr>
          <p:cNvCxnSpPr>
            <a:cxnSpLocks/>
          </p:cNvCxnSpPr>
          <p:nvPr/>
        </p:nvCxnSpPr>
        <p:spPr>
          <a:xfrm flipH="1">
            <a:off x="9417820" y="2494310"/>
            <a:ext cx="742018" cy="15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0514A13-94E4-4A13-BBAD-ADF0CFAC5264}"/>
              </a:ext>
            </a:extLst>
          </p:cNvPr>
          <p:cNvCxnSpPr>
            <a:cxnSpLocks/>
          </p:cNvCxnSpPr>
          <p:nvPr/>
        </p:nvCxnSpPr>
        <p:spPr>
          <a:xfrm flipV="1">
            <a:off x="10220797" y="2509520"/>
            <a:ext cx="0" cy="54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7B0E52-C789-4143-9119-39A52E32BB2D}"/>
              </a:ext>
            </a:extLst>
          </p:cNvPr>
          <p:cNvCxnSpPr>
            <a:cxnSpLocks/>
          </p:cNvCxnSpPr>
          <p:nvPr/>
        </p:nvCxnSpPr>
        <p:spPr>
          <a:xfrm flipV="1">
            <a:off x="9415295" y="2524383"/>
            <a:ext cx="1" cy="51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20C74CD-1B57-4345-A546-BF03C251C0B6}"/>
              </a:ext>
            </a:extLst>
          </p:cNvPr>
          <p:cNvSpPr/>
          <p:nvPr/>
        </p:nvSpPr>
        <p:spPr>
          <a:xfrm>
            <a:off x="10159837" y="2463801"/>
            <a:ext cx="711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1350C7-B556-41FC-A9FE-63298834561B}"/>
              </a:ext>
            </a:extLst>
          </p:cNvPr>
          <p:cNvSpPr/>
          <p:nvPr/>
        </p:nvSpPr>
        <p:spPr>
          <a:xfrm>
            <a:off x="10041947" y="2202103"/>
            <a:ext cx="930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/>
              <a:t>Stop bit (1) </a:t>
            </a:r>
            <a:endParaRPr lang="en-IN" sz="1200" b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46B43B-D2F0-4F27-BBFC-33253472ADC6}"/>
              </a:ext>
            </a:extLst>
          </p:cNvPr>
          <p:cNvSpPr/>
          <p:nvPr/>
        </p:nvSpPr>
        <p:spPr>
          <a:xfrm>
            <a:off x="9761820" y="2164610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½ </a:t>
            </a:r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C1300E-8403-40EF-9234-0688516C07FD}"/>
              </a:ext>
            </a:extLst>
          </p:cNvPr>
          <p:cNvSpPr/>
          <p:nvPr/>
        </p:nvSpPr>
        <p:spPr>
          <a:xfrm>
            <a:off x="8651640" y="263210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00 H</a:t>
            </a:r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67D70D-9BF7-4745-9031-27BBFB2099CB}"/>
              </a:ext>
            </a:extLst>
          </p:cNvPr>
          <p:cNvCxnSpPr>
            <a:cxnSpLocks/>
          </p:cNvCxnSpPr>
          <p:nvPr/>
        </p:nvCxnSpPr>
        <p:spPr>
          <a:xfrm flipH="1" flipV="1">
            <a:off x="8699937" y="3001439"/>
            <a:ext cx="715359" cy="7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48291AA-758E-45F7-AF1C-F537B1E3127F}"/>
              </a:ext>
            </a:extLst>
          </p:cNvPr>
          <p:cNvSpPr/>
          <p:nvPr/>
        </p:nvSpPr>
        <p:spPr>
          <a:xfrm>
            <a:off x="8810693" y="2211761"/>
            <a:ext cx="946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/>
              <a:t>Start bit (0) </a:t>
            </a:r>
            <a:endParaRPr lang="en-IN" sz="1200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B4FF4D0-E1E9-43A4-830A-D80B6615F5BF}"/>
              </a:ext>
            </a:extLst>
          </p:cNvPr>
          <p:cNvSpPr/>
          <p:nvPr/>
        </p:nvSpPr>
        <p:spPr>
          <a:xfrm>
            <a:off x="9394812" y="2968332"/>
            <a:ext cx="711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DF3BB-AB38-4891-9091-0D210E498C6D}"/>
              </a:ext>
            </a:extLst>
          </p:cNvPr>
          <p:cNvSpPr/>
          <p:nvPr/>
        </p:nvSpPr>
        <p:spPr>
          <a:xfrm>
            <a:off x="7586810" y="3231858"/>
            <a:ext cx="3656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Example 2 :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C61CB2C-606B-4213-872A-E786CAC46F17}"/>
              </a:ext>
            </a:extLst>
          </p:cNvPr>
          <p:cNvGrpSpPr/>
          <p:nvPr/>
        </p:nvGrpSpPr>
        <p:grpSpPr>
          <a:xfrm>
            <a:off x="8325757" y="3520729"/>
            <a:ext cx="3507541" cy="2243275"/>
            <a:chOff x="5397872" y="1341012"/>
            <a:chExt cx="3525275" cy="190426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D8DBA3B-178B-4ADC-B00D-D08ED8C9526D}"/>
                </a:ext>
              </a:extLst>
            </p:cNvPr>
            <p:cNvSpPr/>
            <p:nvPr/>
          </p:nvSpPr>
          <p:spPr>
            <a:xfrm>
              <a:off x="5397872" y="1419468"/>
              <a:ext cx="886154" cy="1825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Sender</a:t>
              </a:r>
            </a:p>
          </p:txBody>
        </p:sp>
        <p:sp>
          <p:nvSpPr>
            <p:cNvPr id="86" name="Right Arrow 33">
              <a:extLst>
                <a:ext uri="{FF2B5EF4-FFF2-40B4-BE49-F238E27FC236}">
                  <a16:creationId xmlns:a16="http://schemas.microsoft.com/office/drawing/2014/main" id="{7CC49558-A32B-4A67-9B90-5A5F9A0C5E3F}"/>
                </a:ext>
              </a:extLst>
            </p:cNvPr>
            <p:cNvSpPr/>
            <p:nvPr/>
          </p:nvSpPr>
          <p:spPr>
            <a:xfrm>
              <a:off x="6284026" y="2158880"/>
              <a:ext cx="1829744" cy="304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F1982B9-F553-4720-96D6-07D0C1C2C71F}"/>
                </a:ext>
              </a:extLst>
            </p:cNvPr>
            <p:cNvSpPr/>
            <p:nvPr/>
          </p:nvSpPr>
          <p:spPr>
            <a:xfrm>
              <a:off x="8113776" y="1341012"/>
              <a:ext cx="809371" cy="1904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Receiver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FD62049-8340-4591-957B-B1BBD9509A48}"/>
              </a:ext>
            </a:extLst>
          </p:cNvPr>
          <p:cNvSpPr/>
          <p:nvPr/>
        </p:nvSpPr>
        <p:spPr>
          <a:xfrm>
            <a:off x="10362707" y="385856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00 H</a:t>
            </a:r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200F15-1B99-4E41-99BF-4DCAAA4BD3D0}"/>
              </a:ext>
            </a:extLst>
          </p:cNvPr>
          <p:cNvSpPr/>
          <p:nvPr/>
        </p:nvSpPr>
        <p:spPr>
          <a:xfrm>
            <a:off x="9887133" y="3843629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½ </a:t>
            </a:r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A5062C-243F-4AA3-B70B-3E4BE54774D0}"/>
              </a:ext>
            </a:extLst>
          </p:cNvPr>
          <p:cNvSpPr/>
          <p:nvPr/>
        </p:nvSpPr>
        <p:spPr>
          <a:xfrm>
            <a:off x="9194058" y="38487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FF H</a:t>
            </a:r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8F692C7-EC52-490B-AE4A-03D4237D4D3F}"/>
              </a:ext>
            </a:extLst>
          </p:cNvPr>
          <p:cNvCxnSpPr>
            <a:cxnSpLocks/>
          </p:cNvCxnSpPr>
          <p:nvPr/>
        </p:nvCxnSpPr>
        <p:spPr>
          <a:xfrm flipH="1">
            <a:off x="10493940" y="5408371"/>
            <a:ext cx="4781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FC1C65-DCC0-4A29-9F33-ECA2BB935BE0}"/>
              </a:ext>
            </a:extLst>
          </p:cNvPr>
          <p:cNvCxnSpPr>
            <a:cxnSpLocks/>
          </p:cNvCxnSpPr>
          <p:nvPr/>
        </p:nvCxnSpPr>
        <p:spPr>
          <a:xfrm flipV="1">
            <a:off x="10493940" y="4866641"/>
            <a:ext cx="0" cy="54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5CF8057-4656-4B76-A235-89B238AB228C}"/>
              </a:ext>
            </a:extLst>
          </p:cNvPr>
          <p:cNvCxnSpPr>
            <a:cxnSpLocks/>
          </p:cNvCxnSpPr>
          <p:nvPr/>
        </p:nvCxnSpPr>
        <p:spPr>
          <a:xfrm flipH="1">
            <a:off x="9887133" y="4879153"/>
            <a:ext cx="622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E716330-F7CB-4862-A953-577E34FF77F6}"/>
              </a:ext>
            </a:extLst>
          </p:cNvPr>
          <p:cNvCxnSpPr>
            <a:cxnSpLocks/>
          </p:cNvCxnSpPr>
          <p:nvPr/>
        </p:nvCxnSpPr>
        <p:spPr>
          <a:xfrm flipV="1">
            <a:off x="9885793" y="4879153"/>
            <a:ext cx="0" cy="54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4E8475-DB58-4874-B1EA-D47B0FE1366D}"/>
              </a:ext>
            </a:extLst>
          </p:cNvPr>
          <p:cNvCxnSpPr>
            <a:cxnSpLocks/>
          </p:cNvCxnSpPr>
          <p:nvPr/>
        </p:nvCxnSpPr>
        <p:spPr>
          <a:xfrm flipH="1">
            <a:off x="9789093" y="5420883"/>
            <a:ext cx="104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779933B-BC61-4927-9A5C-F8014A5B7BFF}"/>
              </a:ext>
            </a:extLst>
          </p:cNvPr>
          <p:cNvCxnSpPr>
            <a:cxnSpLocks/>
          </p:cNvCxnSpPr>
          <p:nvPr/>
        </p:nvCxnSpPr>
        <p:spPr>
          <a:xfrm flipV="1">
            <a:off x="9799366" y="4879153"/>
            <a:ext cx="0" cy="54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FF96027-DDA9-478B-9D79-6FC84D91BE7E}"/>
              </a:ext>
            </a:extLst>
          </p:cNvPr>
          <p:cNvCxnSpPr>
            <a:cxnSpLocks/>
          </p:cNvCxnSpPr>
          <p:nvPr/>
        </p:nvCxnSpPr>
        <p:spPr>
          <a:xfrm flipH="1">
            <a:off x="9295816" y="4901826"/>
            <a:ext cx="534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D84FEA-1413-4506-B4CB-2535831B033F}"/>
              </a:ext>
            </a:extLst>
          </p:cNvPr>
          <p:cNvCxnSpPr>
            <a:cxnSpLocks/>
          </p:cNvCxnSpPr>
          <p:nvPr/>
        </p:nvCxnSpPr>
        <p:spPr>
          <a:xfrm flipV="1">
            <a:off x="9308417" y="4901826"/>
            <a:ext cx="0" cy="54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9B09FEC-82EC-4A21-BC5A-09192053129C}"/>
              </a:ext>
            </a:extLst>
          </p:cNvPr>
          <p:cNvCxnSpPr>
            <a:cxnSpLocks/>
          </p:cNvCxnSpPr>
          <p:nvPr/>
        </p:nvCxnSpPr>
        <p:spPr>
          <a:xfrm flipH="1">
            <a:off x="9207453" y="5438999"/>
            <a:ext cx="104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8EC056-F0F3-4825-BD7B-8F2A7C3C1E56}"/>
              </a:ext>
            </a:extLst>
          </p:cNvPr>
          <p:cNvSpPr/>
          <p:nvPr/>
        </p:nvSpPr>
        <p:spPr>
          <a:xfrm>
            <a:off x="5156347" y="6020008"/>
            <a:ext cx="6884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Deadline in UART is always 1, for starting of comm required 0 on line</a:t>
            </a:r>
            <a:endParaRPr lang="en-IN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3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4" grpId="0"/>
      <p:bldP spid="35" grpId="0"/>
      <p:bldP spid="36" grpId="0"/>
      <p:bldP spid="63" grpId="0"/>
      <p:bldP spid="73" grpId="0" animBg="1"/>
      <p:bldP spid="74" grpId="0"/>
      <p:bldP spid="76" grpId="0"/>
      <p:bldP spid="77" grpId="0"/>
      <p:bldP spid="81" grpId="0"/>
      <p:bldP spid="82" grpId="0" animBg="1"/>
      <p:bldP spid="83" grpId="0"/>
      <p:bldP spid="88" grpId="0"/>
      <p:bldP spid="89" grpId="0"/>
      <p:bldP spid="90" grpId="0"/>
      <p:bldP spid="1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5D7BDE-07A4-4691-82A9-E85A388E4914}"/>
              </a:ext>
            </a:extLst>
          </p:cNvPr>
          <p:cNvSpPr/>
          <p:nvPr/>
        </p:nvSpPr>
        <p:spPr>
          <a:xfrm>
            <a:off x="102020" y="12760"/>
            <a:ext cx="16277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/>
              <a:t>Mode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EB246-47B0-4A88-8C50-1CFDEDA8D616}"/>
              </a:ext>
            </a:extLst>
          </p:cNvPr>
          <p:cNvSpPr/>
          <p:nvPr/>
        </p:nvSpPr>
        <p:spPr>
          <a:xfrm>
            <a:off x="3210980" y="120481"/>
            <a:ext cx="159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2.   </a:t>
            </a:r>
            <a:r>
              <a:rPr lang="en-US" b="1" u="sng">
                <a:solidFill>
                  <a:srgbClr val="FF0000"/>
                </a:solidFill>
              </a:rPr>
              <a:t>Reception 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38D353-44D4-4E1A-8F46-DAFCC00EB3EC}"/>
              </a:ext>
            </a:extLst>
          </p:cNvPr>
          <p:cNvGrpSpPr/>
          <p:nvPr/>
        </p:nvGrpSpPr>
        <p:grpSpPr>
          <a:xfrm>
            <a:off x="459684" y="1608522"/>
            <a:ext cx="4470261" cy="3792767"/>
            <a:chOff x="459684" y="1608522"/>
            <a:chExt cx="4470261" cy="37927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4ED186-E3E6-4A36-90E2-D16520185958}"/>
                </a:ext>
              </a:extLst>
            </p:cNvPr>
            <p:cNvGrpSpPr/>
            <p:nvPr/>
          </p:nvGrpSpPr>
          <p:grpSpPr>
            <a:xfrm>
              <a:off x="459684" y="1608522"/>
              <a:ext cx="3655032" cy="3792767"/>
              <a:chOff x="591764" y="2319722"/>
              <a:chExt cx="3655032" cy="379276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96C8AC0-EA60-41D3-A8EB-20F16D5EC1F7}"/>
                  </a:ext>
                </a:extLst>
              </p:cNvPr>
              <p:cNvGrpSpPr/>
              <p:nvPr/>
            </p:nvGrpSpPr>
            <p:grpSpPr>
              <a:xfrm>
                <a:off x="591764" y="2319722"/>
                <a:ext cx="3655032" cy="3792767"/>
                <a:chOff x="591764" y="2319722"/>
                <a:chExt cx="3655032" cy="37927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55DB14B-4E77-4E27-A32E-2C8421AD9D1E}"/>
                    </a:ext>
                  </a:extLst>
                </p:cNvPr>
                <p:cNvSpPr/>
                <p:nvPr/>
              </p:nvSpPr>
              <p:spPr>
                <a:xfrm>
                  <a:off x="591764" y="2319722"/>
                  <a:ext cx="2558996" cy="379276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8962015-2D80-46B7-A88B-5ABA5A34D881}"/>
                    </a:ext>
                  </a:extLst>
                </p:cNvPr>
                <p:cNvSpPr/>
                <p:nvPr/>
              </p:nvSpPr>
              <p:spPr>
                <a:xfrm>
                  <a:off x="719979" y="3466035"/>
                  <a:ext cx="777857" cy="124039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>
                      <a:solidFill>
                        <a:srgbClr val="FF0000"/>
                      </a:solidFill>
                    </a:rPr>
                    <a:t>Processor </a:t>
                  </a:r>
                </a:p>
                <a:p>
                  <a:pPr algn="ctr"/>
                  <a:r>
                    <a:rPr lang="en-US" sz="1100" b="1">
                      <a:solidFill>
                        <a:srgbClr val="FF0000"/>
                      </a:solidFill>
                    </a:rPr>
                    <a:t>(8)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EAEA1ED-CE82-4859-B765-380EECB2084B}"/>
                    </a:ext>
                  </a:extLst>
                </p:cNvPr>
                <p:cNvSpPr/>
                <p:nvPr/>
              </p:nvSpPr>
              <p:spPr>
                <a:xfrm>
                  <a:off x="2200766" y="2713969"/>
                  <a:ext cx="613658" cy="13438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10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7E77C9-B8E4-4514-9986-B1E25B2C2CEC}"/>
                    </a:ext>
                  </a:extLst>
                </p:cNvPr>
                <p:cNvSpPr/>
                <p:nvPr/>
              </p:nvSpPr>
              <p:spPr>
                <a:xfrm>
                  <a:off x="2198528" y="4320291"/>
                  <a:ext cx="613659" cy="12175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0</a:t>
                  </a:r>
                </a:p>
                <a:p>
                  <a:pPr algn="ctr"/>
                  <a:r>
                    <a:rPr lang="en-US" sz="900">
                      <a:ln w="285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AMGDT" panose="02000400000000000000" pitchFamily="2" charset="0"/>
                    </a:rPr>
                    <a:t>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438C1B1-0317-4F6C-9B62-61D1F631B91F}"/>
                    </a:ext>
                  </a:extLst>
                </p:cNvPr>
                <p:cNvSpPr txBox="1"/>
                <p:nvPr/>
              </p:nvSpPr>
              <p:spPr>
                <a:xfrm>
                  <a:off x="2123524" y="2431330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FF0000"/>
                      </a:solidFill>
                    </a:rPr>
                    <a:t>SBUF(8)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A8AD9B-7254-4522-B3B7-04AF2D27715C}"/>
                    </a:ext>
                  </a:extLst>
                </p:cNvPr>
                <p:cNvSpPr txBox="1"/>
                <p:nvPr/>
              </p:nvSpPr>
              <p:spPr>
                <a:xfrm>
                  <a:off x="2123524" y="5542238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FF0000"/>
                      </a:solidFill>
                    </a:rPr>
                    <a:t>SBUF(8)</a:t>
                  </a:r>
                </a:p>
              </p:txBody>
            </p:sp>
            <p:sp>
              <p:nvSpPr>
                <p:cNvPr id="18" name="Right Arrow 6">
                  <a:extLst>
                    <a:ext uri="{FF2B5EF4-FFF2-40B4-BE49-F238E27FC236}">
                      <a16:creationId xmlns:a16="http://schemas.microsoft.com/office/drawing/2014/main" id="{BC98405C-DDFF-4FBE-8B45-8CD437399FDA}"/>
                    </a:ext>
                  </a:extLst>
                </p:cNvPr>
                <p:cNvSpPr/>
                <p:nvPr/>
              </p:nvSpPr>
              <p:spPr>
                <a:xfrm rot="8686904">
                  <a:off x="1473539" y="3434628"/>
                  <a:ext cx="757921" cy="275130"/>
                </a:xfrm>
                <a:prstGeom prst="rightArrow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ight Arrow 6">
                  <a:extLst>
                    <a:ext uri="{FF2B5EF4-FFF2-40B4-BE49-F238E27FC236}">
                      <a16:creationId xmlns:a16="http://schemas.microsoft.com/office/drawing/2014/main" id="{7438B8F5-BBC9-47D6-BE3E-C4407FB5D91D}"/>
                    </a:ext>
                  </a:extLst>
                </p:cNvPr>
                <p:cNvSpPr/>
                <p:nvPr/>
              </p:nvSpPr>
              <p:spPr>
                <a:xfrm rot="2316379">
                  <a:off x="1440513" y="4347650"/>
                  <a:ext cx="832491" cy="290200"/>
                </a:xfrm>
                <a:prstGeom prst="rightArrow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98195F8-A8EE-4B62-B310-4DE486B04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24563" y="3178165"/>
                  <a:ext cx="107024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A0BBE1-A669-474A-A587-F431B628E292}"/>
                    </a:ext>
                  </a:extLst>
                </p:cNvPr>
                <p:cNvSpPr txBox="1"/>
                <p:nvPr/>
              </p:nvSpPr>
              <p:spPr>
                <a:xfrm>
                  <a:off x="3277732" y="3189151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err="1">
                      <a:solidFill>
                        <a:srgbClr val="FF0000"/>
                      </a:solidFill>
                    </a:rPr>
                    <a:t>RxD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BB214D-DC0E-45CB-B941-E388CB73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1526" y="5102516"/>
                <a:ext cx="107024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AB95D-5EE3-486E-88B7-9609776BF222}"/>
                  </a:ext>
                </a:extLst>
              </p:cNvPr>
              <p:cNvSpPr txBox="1"/>
              <p:nvPr/>
            </p:nvSpPr>
            <p:spPr>
              <a:xfrm>
                <a:off x="3274695" y="5169527"/>
                <a:ext cx="969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err="1">
                    <a:solidFill>
                      <a:srgbClr val="FF0000"/>
                    </a:solidFill>
                  </a:rPr>
                  <a:t>TxD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B92B17-9BCA-458D-BC8A-2FA8A99B810A}"/>
                </a:ext>
              </a:extLst>
            </p:cNvPr>
            <p:cNvSpPr/>
            <p:nvPr/>
          </p:nvSpPr>
          <p:spPr>
            <a:xfrm>
              <a:off x="3263573" y="4035730"/>
              <a:ext cx="16663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0 0 1 0  0 1 0 1 1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251268-9EB4-4F43-A7E4-5FDD94064353}"/>
                </a:ext>
              </a:extLst>
            </p:cNvPr>
            <p:cNvSpPr/>
            <p:nvPr/>
          </p:nvSpPr>
          <p:spPr>
            <a:xfrm>
              <a:off x="4477167" y="3873552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0000"/>
                  </a:solidFill>
                </a:rPr>
                <a:t>0</a:t>
              </a:r>
              <a:endParaRPr lang="en-IN" sz="3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6F982A-A119-42A4-BBAC-FB98F44A36C6}"/>
                </a:ext>
              </a:extLst>
            </p:cNvPr>
            <p:cNvSpPr/>
            <p:nvPr/>
          </p:nvSpPr>
          <p:spPr>
            <a:xfrm>
              <a:off x="3004004" y="3873552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0000"/>
                  </a:solidFill>
                </a:rPr>
                <a:t>1</a:t>
              </a:r>
              <a:endParaRPr lang="en-IN" sz="32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2869B6-7F63-41B3-A301-F9AED2ED5B9B}"/>
                </a:ext>
              </a:extLst>
            </p:cNvPr>
            <p:cNvGrpSpPr/>
            <p:nvPr/>
          </p:nvGrpSpPr>
          <p:grpSpPr>
            <a:xfrm>
              <a:off x="993671" y="3365351"/>
              <a:ext cx="1586975" cy="1413947"/>
              <a:chOff x="1545639" y="3134360"/>
              <a:chExt cx="1586975" cy="1413947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69D77DCF-DC52-4B68-B815-889359FCC085}"/>
                  </a:ext>
                </a:extLst>
              </p:cNvPr>
              <p:cNvSpPr/>
              <p:nvPr/>
            </p:nvSpPr>
            <p:spPr>
              <a:xfrm rot="11131769">
                <a:off x="1647493" y="3134360"/>
                <a:ext cx="1485121" cy="1413947"/>
              </a:xfrm>
              <a:prstGeom prst="arc">
                <a:avLst>
                  <a:gd name="adj1" fmla="val 14891856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BB9462F7-6919-4DB7-8054-CE662D1CC6C4}"/>
                  </a:ext>
                </a:extLst>
              </p:cNvPr>
              <p:cNvSpPr/>
              <p:nvPr/>
            </p:nvSpPr>
            <p:spPr>
              <a:xfrm>
                <a:off x="1545639" y="3751471"/>
                <a:ext cx="179451" cy="115234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5A5B71-B8DB-4472-B8AF-DB5785E7BD93}"/>
                </a:ext>
              </a:extLst>
            </p:cNvPr>
            <p:cNvSpPr/>
            <p:nvPr/>
          </p:nvSpPr>
          <p:spPr>
            <a:xfrm>
              <a:off x="756369" y="452643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/>
                <a:t>Ti</a:t>
              </a:r>
              <a:r>
                <a:rPr lang="en-US" b="1"/>
                <a:t> =1</a:t>
              </a:r>
              <a:endParaRPr lang="en-IN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A51383E-7BD3-4107-BE76-D508BC40DDA8}"/>
              </a:ext>
            </a:extLst>
          </p:cNvPr>
          <p:cNvSpPr/>
          <p:nvPr/>
        </p:nvSpPr>
        <p:spPr>
          <a:xfrm>
            <a:off x="3263573" y="2055354"/>
            <a:ext cx="1666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0 0 1 0  0 1 0 1 1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05181D-80E5-4422-AC1E-A3013EB39290}"/>
              </a:ext>
            </a:extLst>
          </p:cNvPr>
          <p:cNvSpPr/>
          <p:nvPr/>
        </p:nvSpPr>
        <p:spPr>
          <a:xfrm>
            <a:off x="3004004" y="188226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0</a:t>
            </a:r>
            <a:endParaRPr lang="en-IN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D3B1E-57FD-46D7-BF2D-7C3A89536CBC}"/>
              </a:ext>
            </a:extLst>
          </p:cNvPr>
          <p:cNvSpPr/>
          <p:nvPr/>
        </p:nvSpPr>
        <p:spPr>
          <a:xfrm>
            <a:off x="4492268" y="187002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1</a:t>
            </a:r>
            <a:endParaRPr lang="en-IN" sz="3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06D6B-B298-4094-B53D-AEB2A1B953FE}"/>
              </a:ext>
            </a:extLst>
          </p:cNvPr>
          <p:cNvSpPr txBox="1"/>
          <p:nvPr/>
        </p:nvSpPr>
        <p:spPr>
          <a:xfrm>
            <a:off x="5400259" y="149987"/>
            <a:ext cx="6689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Serial port first receive </a:t>
            </a:r>
            <a:r>
              <a:rPr lang="en-US">
                <a:solidFill>
                  <a:srgbClr val="FF0000"/>
                </a:solidFill>
              </a:rPr>
              <a:t>0 </a:t>
            </a:r>
            <a:r>
              <a:rPr lang="en-US"/>
              <a:t>as a </a:t>
            </a:r>
            <a:r>
              <a:rPr lang="en-US">
                <a:solidFill>
                  <a:srgbClr val="FF0000"/>
                </a:solidFill>
              </a:rPr>
              <a:t>start</a:t>
            </a:r>
            <a:r>
              <a:rPr lang="en-US"/>
              <a:t> bit followed by </a:t>
            </a:r>
            <a:r>
              <a:rPr lang="en-US">
                <a:solidFill>
                  <a:srgbClr val="FF0000"/>
                </a:solidFill>
              </a:rPr>
              <a:t>8 bit data </a:t>
            </a:r>
            <a:r>
              <a:rPr lang="en-US"/>
              <a:t>and at the end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 as a </a:t>
            </a:r>
            <a:r>
              <a:rPr lang="en-US">
                <a:solidFill>
                  <a:srgbClr val="FF0000"/>
                </a:solidFill>
              </a:rPr>
              <a:t>stop</a:t>
            </a:r>
            <a:r>
              <a:rPr lang="en-US"/>
              <a:t> bit </a:t>
            </a:r>
            <a:r>
              <a:rPr lang="en-US">
                <a:solidFill>
                  <a:srgbClr val="FF0000"/>
                </a:solidFill>
              </a:rPr>
              <a:t>(total 10 bits)</a:t>
            </a:r>
            <a:r>
              <a:rPr lang="en-US"/>
              <a:t>.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/>
              <a:t>But the size of </a:t>
            </a:r>
            <a:r>
              <a:rPr lang="en-US">
                <a:solidFill>
                  <a:srgbClr val="FF0000"/>
                </a:solidFill>
              </a:rPr>
              <a:t>SBUF</a:t>
            </a:r>
            <a:r>
              <a:rPr lang="en-US"/>
              <a:t> is </a:t>
            </a:r>
            <a:r>
              <a:rPr lang="en-US">
                <a:solidFill>
                  <a:srgbClr val="FF0000"/>
                </a:solidFill>
              </a:rPr>
              <a:t>8 bits </a:t>
            </a:r>
            <a:r>
              <a:rPr lang="en-US"/>
              <a:t>and received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/>
              <a:t> size is </a:t>
            </a:r>
            <a:r>
              <a:rPr lang="en-US">
                <a:solidFill>
                  <a:srgbClr val="FF0000"/>
                </a:solidFill>
              </a:rPr>
              <a:t>10 bits</a:t>
            </a:r>
          </a:p>
          <a:p>
            <a:pPr marL="342900" indent="-342900">
              <a:buAutoNum type="arabicPeriod"/>
            </a:pPr>
            <a:r>
              <a:rPr lang="en-US"/>
              <a:t>There is no place to store 2 bits, so need to </a:t>
            </a:r>
            <a:r>
              <a:rPr lang="en-US">
                <a:solidFill>
                  <a:srgbClr val="FF0000"/>
                </a:solidFill>
              </a:rPr>
              <a:t>discard 2 bits</a:t>
            </a:r>
            <a:r>
              <a:rPr lang="en-US"/>
              <a:t>. i.e. start and stop bit.</a:t>
            </a:r>
          </a:p>
          <a:p>
            <a:pPr marL="342900" indent="-342900">
              <a:buAutoNum type="arabicPeriod"/>
            </a:pPr>
            <a:r>
              <a:rPr lang="en-US"/>
              <a:t>Mode 1 is 8 bit UART, sender and receiver works on same frequency and there is always start (0) and stop (1) bit.</a:t>
            </a:r>
          </a:p>
          <a:p>
            <a:pPr marL="342900" indent="-342900">
              <a:buAutoNum type="arabicPeriod"/>
            </a:pPr>
            <a:r>
              <a:rPr lang="en-US"/>
              <a:t>Start bit (0) is discarded and stop bit (1) will be stored into RB 8 flag of SCON</a:t>
            </a:r>
          </a:p>
          <a:p>
            <a:pPr marL="342900" indent="-342900">
              <a:buAutoNum type="arabicPeriod"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EA7A81-AF77-4E69-9CBA-BB4E67CDD4F8}"/>
              </a:ext>
            </a:extLst>
          </p:cNvPr>
          <p:cNvCxnSpPr>
            <a:cxnSpLocks/>
          </p:cNvCxnSpPr>
          <p:nvPr/>
        </p:nvCxnSpPr>
        <p:spPr>
          <a:xfrm flipH="1">
            <a:off x="3253236" y="1681810"/>
            <a:ext cx="267307" cy="317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279A-E131-40F0-BE5E-93E686FD6689}"/>
              </a:ext>
            </a:extLst>
          </p:cNvPr>
          <p:cNvSpPr/>
          <p:nvPr/>
        </p:nvSpPr>
        <p:spPr>
          <a:xfrm>
            <a:off x="3455708" y="1384769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Discarded </a:t>
            </a:r>
            <a:endParaRPr lang="en-IN" b="1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6EF357-4AE3-4AE4-AEE9-A85F73186280}"/>
              </a:ext>
            </a:extLst>
          </p:cNvPr>
          <p:cNvCxnSpPr>
            <a:cxnSpLocks/>
          </p:cNvCxnSpPr>
          <p:nvPr/>
        </p:nvCxnSpPr>
        <p:spPr>
          <a:xfrm flipV="1">
            <a:off x="3854657" y="2392994"/>
            <a:ext cx="805651" cy="4948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D8923-3FAD-4EBB-AFD4-B416B77A909F}"/>
              </a:ext>
            </a:extLst>
          </p:cNvPr>
          <p:cNvSpPr/>
          <p:nvPr/>
        </p:nvSpPr>
        <p:spPr>
          <a:xfrm>
            <a:off x="2981674" y="2855827"/>
            <a:ext cx="201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Will store into RB 8</a:t>
            </a:r>
            <a:endParaRPr lang="en-IN" b="1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4598B5-6477-4B78-A107-4B9BD1525D78}"/>
              </a:ext>
            </a:extLst>
          </p:cNvPr>
          <p:cNvGrpSpPr/>
          <p:nvPr/>
        </p:nvGrpSpPr>
        <p:grpSpPr>
          <a:xfrm>
            <a:off x="5496560" y="3346616"/>
            <a:ext cx="6593420" cy="455438"/>
            <a:chOff x="2078182" y="3688772"/>
            <a:chExt cx="6317672" cy="51954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A83AF3-94DB-43DF-B146-2D9DBE51E2CB}"/>
                </a:ext>
              </a:extLst>
            </p:cNvPr>
            <p:cNvSpPr/>
            <p:nvPr/>
          </p:nvSpPr>
          <p:spPr>
            <a:xfrm>
              <a:off x="2078182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1F32DD-382B-4352-A757-601699AF91B1}"/>
                </a:ext>
              </a:extLst>
            </p:cNvPr>
            <p:cNvSpPr/>
            <p:nvPr/>
          </p:nvSpPr>
          <p:spPr>
            <a:xfrm>
              <a:off x="2867891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3CCA06-671F-4958-A1E0-6986EC50AD38}"/>
                </a:ext>
              </a:extLst>
            </p:cNvPr>
            <p:cNvSpPr/>
            <p:nvPr/>
          </p:nvSpPr>
          <p:spPr>
            <a:xfrm>
              <a:off x="3657600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4E1D54-739A-4D81-BFFB-F9AF065ADD2E}"/>
                </a:ext>
              </a:extLst>
            </p:cNvPr>
            <p:cNvSpPr/>
            <p:nvPr/>
          </p:nvSpPr>
          <p:spPr>
            <a:xfrm>
              <a:off x="4447309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REN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66FEFB-3738-429B-B620-4D1E2AADC4C5}"/>
                </a:ext>
              </a:extLst>
            </p:cNvPr>
            <p:cNvSpPr/>
            <p:nvPr/>
          </p:nvSpPr>
          <p:spPr>
            <a:xfrm>
              <a:off x="5237018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TB8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94E85C4-D5DE-49C2-84DE-F338DB4AFD40}"/>
                </a:ext>
              </a:extLst>
            </p:cNvPr>
            <p:cNvSpPr/>
            <p:nvPr/>
          </p:nvSpPr>
          <p:spPr>
            <a:xfrm>
              <a:off x="6026727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RB8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2D7F257-5617-4139-BB5C-6A7C0DB384C1}"/>
                </a:ext>
              </a:extLst>
            </p:cNvPr>
            <p:cNvSpPr/>
            <p:nvPr/>
          </p:nvSpPr>
          <p:spPr>
            <a:xfrm>
              <a:off x="6816436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Ti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023CC35-A65F-4E0B-8AF0-922B10A46E74}"/>
                </a:ext>
              </a:extLst>
            </p:cNvPr>
            <p:cNvSpPr/>
            <p:nvPr/>
          </p:nvSpPr>
          <p:spPr>
            <a:xfrm>
              <a:off x="7606145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8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43971 0.273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9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6854" y="542896"/>
            <a:ext cx="6324633" cy="1140411"/>
            <a:chOff x="847321" y="2414581"/>
            <a:chExt cx="6670379" cy="1352973"/>
          </a:xfrm>
        </p:grpSpPr>
        <p:sp>
          <p:nvSpPr>
            <p:cNvPr id="4" name="Rectangle 3"/>
            <p:cNvSpPr/>
            <p:nvPr/>
          </p:nvSpPr>
          <p:spPr>
            <a:xfrm>
              <a:off x="847321" y="2947554"/>
              <a:ext cx="17184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Baud rate  </a:t>
              </a:r>
              <a:endParaRPr lang="en-IN" sz="28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98501" y="272417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2</a:t>
              </a:r>
              <a:endParaRPr lang="en-IN" sz="2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45407" y="2414581"/>
              <a:ext cx="12542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SMOD</a:t>
              </a:r>
              <a:endParaRPr lang="en-IN" sz="280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A2CBFB2-A8BD-4D27-B538-D790F064D4A1}"/>
                </a:ext>
              </a:extLst>
            </p:cNvPr>
            <p:cNvCxnSpPr/>
            <p:nvPr/>
          </p:nvCxnSpPr>
          <p:spPr>
            <a:xfrm>
              <a:off x="3236860" y="3241274"/>
              <a:ext cx="1598650" cy="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657600" y="3244334"/>
              <a:ext cx="622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32</a:t>
              </a:r>
              <a:endParaRPr lang="en-IN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05501" y="294755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X</a:t>
              </a:r>
              <a:endParaRPr lang="en-IN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40203" y="2947554"/>
              <a:ext cx="4938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/>
                <a:t>=</a:t>
              </a:r>
              <a:endParaRPr lang="en-IN" sz="3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99313" y="2947554"/>
              <a:ext cx="20183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T1 overflow</a:t>
              </a:r>
              <a:endParaRPr lang="en-IN" sz="280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29688-65A6-40D1-9B01-97F47F266910}"/>
              </a:ext>
            </a:extLst>
          </p:cNvPr>
          <p:cNvSpPr/>
          <p:nvPr/>
        </p:nvSpPr>
        <p:spPr>
          <a:xfrm>
            <a:off x="1081470" y="2144029"/>
            <a:ext cx="892802" cy="36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SMOD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929688-65A6-40D1-9B01-97F47F266910}"/>
              </a:ext>
            </a:extLst>
          </p:cNvPr>
          <p:cNvSpPr/>
          <p:nvPr/>
        </p:nvSpPr>
        <p:spPr>
          <a:xfrm>
            <a:off x="1979968" y="2144028"/>
            <a:ext cx="892802" cy="36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29688-65A6-40D1-9B01-97F47F266910}"/>
              </a:ext>
            </a:extLst>
          </p:cNvPr>
          <p:cNvSpPr/>
          <p:nvPr/>
        </p:nvSpPr>
        <p:spPr>
          <a:xfrm>
            <a:off x="2872770" y="2140968"/>
            <a:ext cx="892802" cy="360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249" y="2140968"/>
            <a:ext cx="72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/>
              <a:t>PCON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25841" y="2536058"/>
            <a:ext cx="99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0 / 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09723" y="1018507"/>
            <a:ext cx="6307314" cy="1302551"/>
            <a:chOff x="847321" y="2414581"/>
            <a:chExt cx="6670379" cy="1352973"/>
          </a:xfrm>
        </p:grpSpPr>
        <p:sp>
          <p:nvSpPr>
            <p:cNvPr id="29" name="Rectangle 28"/>
            <p:cNvSpPr/>
            <p:nvPr/>
          </p:nvSpPr>
          <p:spPr>
            <a:xfrm>
              <a:off x="847321" y="2947554"/>
              <a:ext cx="17184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Baud rate  </a:t>
              </a:r>
              <a:endParaRPr lang="en-IN" sz="28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98501" y="272417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2</a:t>
              </a:r>
              <a:endParaRPr lang="en-IN" sz="2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45407" y="2414581"/>
              <a:ext cx="1254280" cy="54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0</a:t>
              </a:r>
              <a:endParaRPr lang="en-IN" sz="28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2CBFB2-A8BD-4D27-B538-D790F064D4A1}"/>
                </a:ext>
              </a:extLst>
            </p:cNvPr>
            <p:cNvCxnSpPr/>
            <p:nvPr/>
          </p:nvCxnSpPr>
          <p:spPr>
            <a:xfrm>
              <a:off x="3236860" y="3241274"/>
              <a:ext cx="1598650" cy="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657600" y="3244334"/>
              <a:ext cx="622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32</a:t>
              </a:r>
              <a:endParaRPr lang="en-IN" sz="28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05501" y="294755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X</a:t>
              </a:r>
              <a:endParaRPr lang="en-IN" sz="28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40203" y="2947554"/>
              <a:ext cx="4938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/>
                <a:t>=</a:t>
              </a:r>
              <a:endParaRPr lang="en-IN" sz="32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99313" y="2947554"/>
              <a:ext cx="20183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T1 overflow</a:t>
              </a:r>
              <a:endParaRPr lang="en-IN" sz="280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8124988" y="2234923"/>
            <a:ext cx="466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1      </a:t>
            </a:r>
            <a:endParaRPr lang="en-IN" sz="28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2CBFB2-A8BD-4D27-B538-D790F064D4A1}"/>
              </a:ext>
            </a:extLst>
          </p:cNvPr>
          <p:cNvCxnSpPr/>
          <p:nvPr/>
        </p:nvCxnSpPr>
        <p:spPr>
          <a:xfrm>
            <a:off x="7666449" y="2672007"/>
            <a:ext cx="1511636" cy="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64288" y="2674953"/>
            <a:ext cx="588335" cy="503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32</a:t>
            </a:r>
            <a:endParaRPr lang="en-IN" sz="2800"/>
          </a:p>
        </p:txBody>
      </p:sp>
      <p:sp>
        <p:nvSpPr>
          <p:cNvPr id="41" name="Rectangle 40"/>
          <p:cNvSpPr/>
          <p:nvPr/>
        </p:nvSpPr>
        <p:spPr>
          <a:xfrm>
            <a:off x="9338824" y="2389233"/>
            <a:ext cx="466934" cy="503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X</a:t>
            </a:r>
            <a:endParaRPr lang="en-IN" sz="2800"/>
          </a:p>
        </p:txBody>
      </p:sp>
      <p:sp>
        <p:nvSpPr>
          <p:cNvPr id="42" name="Rectangle 41"/>
          <p:cNvSpPr/>
          <p:nvPr/>
        </p:nvSpPr>
        <p:spPr>
          <a:xfrm>
            <a:off x="7102267" y="2389233"/>
            <a:ext cx="466934" cy="562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=</a:t>
            </a:r>
            <a:endParaRPr lang="en-IN" sz="3200"/>
          </a:p>
        </p:txBody>
      </p:sp>
      <p:sp>
        <p:nvSpPr>
          <p:cNvPr id="43" name="Rectangle 42"/>
          <p:cNvSpPr/>
          <p:nvPr/>
        </p:nvSpPr>
        <p:spPr>
          <a:xfrm>
            <a:off x="9805758" y="2389233"/>
            <a:ext cx="1908527" cy="503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T1 overflow</a:t>
            </a:r>
            <a:endParaRPr lang="en-IN" sz="2800"/>
          </a:p>
        </p:txBody>
      </p:sp>
      <p:grpSp>
        <p:nvGrpSpPr>
          <p:cNvPr id="59" name="Group 58"/>
          <p:cNvGrpSpPr/>
          <p:nvPr/>
        </p:nvGrpSpPr>
        <p:grpSpPr>
          <a:xfrm>
            <a:off x="7102267" y="4563115"/>
            <a:ext cx="4612018" cy="943751"/>
            <a:chOff x="7162967" y="3524111"/>
            <a:chExt cx="4612018" cy="943751"/>
          </a:xfrm>
        </p:grpSpPr>
        <p:sp>
          <p:nvSpPr>
            <p:cNvPr id="44" name="Rectangle 43"/>
            <p:cNvSpPr/>
            <p:nvPr/>
          </p:nvSpPr>
          <p:spPr>
            <a:xfrm>
              <a:off x="8185688" y="3524111"/>
              <a:ext cx="4669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2      </a:t>
              </a:r>
              <a:endParaRPr lang="en-IN" sz="280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2CBFB2-A8BD-4D27-B538-D790F064D4A1}"/>
                </a:ext>
              </a:extLst>
            </p:cNvPr>
            <p:cNvCxnSpPr/>
            <p:nvPr/>
          </p:nvCxnSpPr>
          <p:spPr>
            <a:xfrm>
              <a:off x="7727149" y="3961195"/>
              <a:ext cx="1511636" cy="2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124988" y="3964141"/>
              <a:ext cx="588335" cy="503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32</a:t>
              </a:r>
              <a:endParaRPr lang="en-IN" sz="28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399524" y="3678421"/>
              <a:ext cx="466934" cy="503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X</a:t>
              </a:r>
              <a:endParaRPr lang="en-IN" sz="28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62967" y="3678421"/>
              <a:ext cx="466934" cy="56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/>
                <a:t>=</a:t>
              </a:r>
              <a:endParaRPr lang="en-IN" sz="3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866458" y="3678421"/>
              <a:ext cx="1908527" cy="503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T1 overflow</a:t>
              </a:r>
              <a:endParaRPr lang="en-IN" sz="28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16443" y="3133128"/>
            <a:ext cx="6307314" cy="1302551"/>
            <a:chOff x="847321" y="2414581"/>
            <a:chExt cx="6670379" cy="1352973"/>
          </a:xfrm>
        </p:grpSpPr>
        <p:sp>
          <p:nvSpPr>
            <p:cNvPr id="51" name="Rectangle 50"/>
            <p:cNvSpPr/>
            <p:nvPr/>
          </p:nvSpPr>
          <p:spPr>
            <a:xfrm>
              <a:off x="847321" y="2947554"/>
              <a:ext cx="17184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Baud rate  </a:t>
              </a:r>
              <a:endParaRPr lang="en-IN" sz="28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98501" y="272417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2</a:t>
              </a:r>
              <a:endParaRPr lang="en-IN" sz="28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45407" y="2414581"/>
              <a:ext cx="1254280" cy="54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1</a:t>
              </a:r>
              <a:endParaRPr lang="en-IN" sz="280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2CBFB2-A8BD-4D27-B538-D790F064D4A1}"/>
                </a:ext>
              </a:extLst>
            </p:cNvPr>
            <p:cNvCxnSpPr/>
            <p:nvPr/>
          </p:nvCxnSpPr>
          <p:spPr>
            <a:xfrm>
              <a:off x="3236860" y="3241274"/>
              <a:ext cx="1598650" cy="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657600" y="3244334"/>
              <a:ext cx="622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32</a:t>
              </a:r>
              <a:endParaRPr lang="en-IN" sz="28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05501" y="294755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X</a:t>
              </a:r>
              <a:endParaRPr lang="en-IN" sz="28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40203" y="2947554"/>
              <a:ext cx="4938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/>
                <a:t>=</a:t>
              </a:r>
              <a:endParaRPr lang="en-IN" sz="32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99313" y="2947554"/>
              <a:ext cx="20183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T1 overflow</a:t>
              </a:r>
              <a:endParaRPr lang="en-IN" sz="280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4CDA28A1-6378-4603-B72C-7D975144E84C}"/>
              </a:ext>
            </a:extLst>
          </p:cNvPr>
          <p:cNvSpPr/>
          <p:nvPr/>
        </p:nvSpPr>
        <p:spPr>
          <a:xfrm>
            <a:off x="727757" y="2948563"/>
            <a:ext cx="2558996" cy="37927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61CFC3-4B26-4FD3-96FD-00E80DA4DB87}"/>
              </a:ext>
            </a:extLst>
          </p:cNvPr>
          <p:cNvSpPr/>
          <p:nvPr/>
        </p:nvSpPr>
        <p:spPr>
          <a:xfrm>
            <a:off x="855972" y="4094876"/>
            <a:ext cx="777857" cy="1240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FF0000"/>
                </a:solidFill>
              </a:rPr>
              <a:t>Processor </a:t>
            </a:r>
          </a:p>
          <a:p>
            <a:pPr algn="ctr"/>
            <a:r>
              <a:rPr lang="en-US" sz="1100" b="1">
                <a:solidFill>
                  <a:srgbClr val="FF0000"/>
                </a:solidFill>
              </a:rPr>
              <a:t>(8)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38E52E-1DBE-446B-B6D8-6D110E0D265C}"/>
              </a:ext>
            </a:extLst>
          </p:cNvPr>
          <p:cNvSpPr/>
          <p:nvPr/>
        </p:nvSpPr>
        <p:spPr>
          <a:xfrm>
            <a:off x="2336759" y="3342810"/>
            <a:ext cx="613658" cy="1343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B006CB2-4550-40DE-9080-4376F48BCC73}"/>
              </a:ext>
            </a:extLst>
          </p:cNvPr>
          <p:cNvSpPr/>
          <p:nvPr/>
        </p:nvSpPr>
        <p:spPr>
          <a:xfrm>
            <a:off x="2334521" y="4949132"/>
            <a:ext cx="613659" cy="12175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2ADC50-5EBF-4712-A614-F6D9CBBBA482}"/>
              </a:ext>
            </a:extLst>
          </p:cNvPr>
          <p:cNvSpPr txBox="1"/>
          <p:nvPr/>
        </p:nvSpPr>
        <p:spPr>
          <a:xfrm>
            <a:off x="2259517" y="3060171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72D99-99F5-4278-8B39-1C3D6072794E}"/>
              </a:ext>
            </a:extLst>
          </p:cNvPr>
          <p:cNvSpPr txBox="1"/>
          <p:nvPr/>
        </p:nvSpPr>
        <p:spPr>
          <a:xfrm>
            <a:off x="2259517" y="6171079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83" name="Right Arrow 6">
            <a:extLst>
              <a:ext uri="{FF2B5EF4-FFF2-40B4-BE49-F238E27FC236}">
                <a16:creationId xmlns:a16="http://schemas.microsoft.com/office/drawing/2014/main" id="{3CCEE5BB-BF3D-4E2C-A382-2F801219C1B3}"/>
              </a:ext>
            </a:extLst>
          </p:cNvPr>
          <p:cNvSpPr/>
          <p:nvPr/>
        </p:nvSpPr>
        <p:spPr>
          <a:xfrm rot="8686904">
            <a:off x="1609532" y="4063469"/>
            <a:ext cx="757921" cy="2751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6">
            <a:extLst>
              <a:ext uri="{FF2B5EF4-FFF2-40B4-BE49-F238E27FC236}">
                <a16:creationId xmlns:a16="http://schemas.microsoft.com/office/drawing/2014/main" id="{00833953-C88B-4D39-873E-FE0752B412BA}"/>
              </a:ext>
            </a:extLst>
          </p:cNvPr>
          <p:cNvSpPr/>
          <p:nvPr/>
        </p:nvSpPr>
        <p:spPr>
          <a:xfrm rot="2316379">
            <a:off x="1576506" y="4976491"/>
            <a:ext cx="832491" cy="2902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23F9325-DC11-4A4F-A102-42560D743066}"/>
              </a:ext>
            </a:extLst>
          </p:cNvPr>
          <p:cNvCxnSpPr>
            <a:cxnSpLocks/>
          </p:cNvCxnSpPr>
          <p:nvPr/>
        </p:nvCxnSpPr>
        <p:spPr>
          <a:xfrm>
            <a:off x="2960556" y="5729281"/>
            <a:ext cx="10702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57B32D-B74C-492A-B2A5-45D57D599EF5}"/>
              </a:ext>
            </a:extLst>
          </p:cNvPr>
          <p:cNvCxnSpPr>
            <a:cxnSpLocks/>
          </p:cNvCxnSpPr>
          <p:nvPr/>
        </p:nvCxnSpPr>
        <p:spPr>
          <a:xfrm flipH="1">
            <a:off x="2960556" y="3807006"/>
            <a:ext cx="10702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21DEB7-B5AA-4946-BFC4-0669ED71F92D}"/>
              </a:ext>
            </a:extLst>
          </p:cNvPr>
          <p:cNvSpPr txBox="1"/>
          <p:nvPr/>
        </p:nvSpPr>
        <p:spPr>
          <a:xfrm>
            <a:off x="3413725" y="3817992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RxD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8B2C4E-9C0B-4002-A65C-E555E725B552}"/>
              </a:ext>
            </a:extLst>
          </p:cNvPr>
          <p:cNvSpPr txBox="1"/>
          <p:nvPr/>
        </p:nvSpPr>
        <p:spPr>
          <a:xfrm>
            <a:off x="3413725" y="5796292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TxD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EDF3C8-6295-453F-8F29-76ADAC3F7C7C}"/>
              </a:ext>
            </a:extLst>
          </p:cNvPr>
          <p:cNvSpPr/>
          <p:nvPr/>
        </p:nvSpPr>
        <p:spPr>
          <a:xfrm>
            <a:off x="3259970" y="3289280"/>
            <a:ext cx="2459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0</a:t>
            </a:r>
            <a:r>
              <a:rPr lang="en-US" sz="2400" b="1"/>
              <a:t> </a:t>
            </a:r>
            <a:r>
              <a:rPr lang="en-US" sz="1400" b="1"/>
              <a:t>1 0 1 0  0 1 0 0 </a:t>
            </a:r>
            <a:r>
              <a:rPr lang="en-US" sz="2800" b="1">
                <a:solidFill>
                  <a:srgbClr val="FF0000"/>
                </a:solidFill>
              </a:rPr>
              <a:t>1</a:t>
            </a:r>
            <a:endParaRPr lang="en-US" sz="2800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D908E3-2C55-4F69-AAF6-5464189D832B}"/>
              </a:ext>
            </a:extLst>
          </p:cNvPr>
          <p:cNvSpPr/>
          <p:nvPr/>
        </p:nvSpPr>
        <p:spPr>
          <a:xfrm>
            <a:off x="3255465" y="5185499"/>
            <a:ext cx="196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1</a:t>
            </a:r>
            <a:r>
              <a:rPr lang="en-US" sz="1400" b="1"/>
              <a:t> 0 0 1 0  0 1 0 1 1 </a:t>
            </a:r>
            <a:r>
              <a:rPr 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1" name="Right Arrow 6">
            <a:extLst>
              <a:ext uri="{FF2B5EF4-FFF2-40B4-BE49-F238E27FC236}">
                <a16:creationId xmlns:a16="http://schemas.microsoft.com/office/drawing/2014/main" id="{AFF4F9FD-9C06-4577-8747-FC977C702565}"/>
              </a:ext>
            </a:extLst>
          </p:cNvPr>
          <p:cNvSpPr/>
          <p:nvPr/>
        </p:nvSpPr>
        <p:spPr>
          <a:xfrm rot="10800000">
            <a:off x="-16291" y="5867369"/>
            <a:ext cx="706545" cy="23669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51778D-9952-4C1A-ADF3-9DB7F719CE24}"/>
              </a:ext>
            </a:extLst>
          </p:cNvPr>
          <p:cNvSpPr txBox="1"/>
          <p:nvPr/>
        </p:nvSpPr>
        <p:spPr>
          <a:xfrm>
            <a:off x="74857" y="5611867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P1 (8)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57B32D-B74C-492A-B2A5-45D57D599EF5}"/>
              </a:ext>
            </a:extLst>
          </p:cNvPr>
          <p:cNvCxnSpPr>
            <a:cxnSpLocks/>
          </p:cNvCxnSpPr>
          <p:nvPr/>
        </p:nvCxnSpPr>
        <p:spPr>
          <a:xfrm>
            <a:off x="4893517" y="5729281"/>
            <a:ext cx="0" cy="3747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2ADC50-5EBF-4712-A614-F6D9CBBBA482}"/>
              </a:ext>
            </a:extLst>
          </p:cNvPr>
          <p:cNvSpPr txBox="1"/>
          <p:nvPr/>
        </p:nvSpPr>
        <p:spPr>
          <a:xfrm>
            <a:off x="4275809" y="6125169"/>
            <a:ext cx="329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To send each bit T1 generate delay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61CFC3-4B26-4FD3-96FD-00E80DA4DB87}"/>
              </a:ext>
            </a:extLst>
          </p:cNvPr>
          <p:cNvSpPr/>
          <p:nvPr/>
        </p:nvSpPr>
        <p:spPr>
          <a:xfrm>
            <a:off x="1025944" y="5893869"/>
            <a:ext cx="406935" cy="418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FF0000"/>
                </a:solidFill>
              </a:rPr>
              <a:t>T1</a:t>
            </a:r>
          </a:p>
          <a:p>
            <a:pPr algn="ctr"/>
            <a:r>
              <a:rPr lang="en-US" sz="1100" b="1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23F9325-DC11-4A4F-A102-42560D743066}"/>
              </a:ext>
            </a:extLst>
          </p:cNvPr>
          <p:cNvCxnSpPr>
            <a:cxnSpLocks/>
          </p:cNvCxnSpPr>
          <p:nvPr/>
        </p:nvCxnSpPr>
        <p:spPr>
          <a:xfrm flipV="1">
            <a:off x="1439150" y="5893869"/>
            <a:ext cx="938272" cy="3148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863213C-4F69-49EA-82A2-C9579D3A347C}"/>
              </a:ext>
            </a:extLst>
          </p:cNvPr>
          <p:cNvSpPr/>
          <p:nvPr/>
        </p:nvSpPr>
        <p:spPr>
          <a:xfrm>
            <a:off x="4573210" y="-8759"/>
            <a:ext cx="3687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>
                <a:solidFill>
                  <a:srgbClr val="FF0000"/>
                </a:solidFill>
              </a:rPr>
              <a:t>3.   </a:t>
            </a:r>
            <a:r>
              <a:rPr lang="en-US" sz="2800" b="1" u="sng">
                <a:solidFill>
                  <a:srgbClr val="FF0000"/>
                </a:solidFill>
              </a:rPr>
              <a:t>Calculate baud rate: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775376-0A15-40B3-B556-6DA56313058E}"/>
              </a:ext>
            </a:extLst>
          </p:cNvPr>
          <p:cNvSpPr/>
          <p:nvPr/>
        </p:nvSpPr>
        <p:spPr>
          <a:xfrm>
            <a:off x="327808" y="64524"/>
            <a:ext cx="16277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/>
              <a:t>Mode 1</a:t>
            </a:r>
          </a:p>
        </p:txBody>
      </p:sp>
    </p:spTree>
    <p:extLst>
      <p:ext uri="{BB962C8B-B14F-4D97-AF65-F5344CB8AC3E}">
        <p14:creationId xmlns:p14="http://schemas.microsoft.com/office/powerpoint/2010/main" val="50355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23279E-039C-47BC-9039-CBCF0ACD0B6E}"/>
              </a:ext>
            </a:extLst>
          </p:cNvPr>
          <p:cNvSpPr/>
          <p:nvPr/>
        </p:nvSpPr>
        <p:spPr>
          <a:xfrm>
            <a:off x="102020" y="12760"/>
            <a:ext cx="2570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/>
              <a:t>Mode 2,3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EB63-6DAA-40C7-A301-95A7686EAEA2}"/>
              </a:ext>
            </a:extLst>
          </p:cNvPr>
          <p:cNvSpPr/>
          <p:nvPr/>
        </p:nvSpPr>
        <p:spPr>
          <a:xfrm>
            <a:off x="565197" y="1891923"/>
            <a:ext cx="2558996" cy="37927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7281BB-BB72-437E-8093-A7A8CC65F88D}"/>
              </a:ext>
            </a:extLst>
          </p:cNvPr>
          <p:cNvSpPr/>
          <p:nvPr/>
        </p:nvSpPr>
        <p:spPr>
          <a:xfrm>
            <a:off x="910098" y="3038236"/>
            <a:ext cx="561171" cy="1240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FF0000"/>
                </a:solidFill>
              </a:rPr>
              <a:t>Processor </a:t>
            </a:r>
          </a:p>
          <a:p>
            <a:pPr algn="ctr"/>
            <a:r>
              <a:rPr lang="en-US" sz="1100" b="1">
                <a:solidFill>
                  <a:srgbClr val="FF0000"/>
                </a:solidFill>
              </a:rPr>
              <a:t>(8)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63BE9-16E6-4519-BBA8-142990CAB58F}"/>
              </a:ext>
            </a:extLst>
          </p:cNvPr>
          <p:cNvSpPr/>
          <p:nvPr/>
        </p:nvSpPr>
        <p:spPr>
          <a:xfrm>
            <a:off x="2174199" y="2286170"/>
            <a:ext cx="613658" cy="1343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0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E3C28-86E2-4251-A3F2-2EA8DC1407B9}"/>
              </a:ext>
            </a:extLst>
          </p:cNvPr>
          <p:cNvSpPr/>
          <p:nvPr/>
        </p:nvSpPr>
        <p:spPr>
          <a:xfrm>
            <a:off x="2171961" y="3892492"/>
            <a:ext cx="613659" cy="12175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9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8D002-0C6D-44F3-B510-909B16EC60BB}"/>
              </a:ext>
            </a:extLst>
          </p:cNvPr>
          <p:cNvSpPr txBox="1"/>
          <p:nvPr/>
        </p:nvSpPr>
        <p:spPr>
          <a:xfrm>
            <a:off x="2096957" y="2003531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F3108-8C3A-46DD-BFF1-35143FE87ED8}"/>
              </a:ext>
            </a:extLst>
          </p:cNvPr>
          <p:cNvSpPr txBox="1"/>
          <p:nvPr/>
        </p:nvSpPr>
        <p:spPr>
          <a:xfrm>
            <a:off x="2096957" y="5114439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6EEED8F6-5A29-4495-BC5A-BE19280D1B54}"/>
              </a:ext>
            </a:extLst>
          </p:cNvPr>
          <p:cNvSpPr/>
          <p:nvPr/>
        </p:nvSpPr>
        <p:spPr>
          <a:xfrm rot="8686904">
            <a:off x="1446972" y="3006829"/>
            <a:ext cx="757921" cy="2751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>
            <a:extLst>
              <a:ext uri="{FF2B5EF4-FFF2-40B4-BE49-F238E27FC236}">
                <a16:creationId xmlns:a16="http://schemas.microsoft.com/office/drawing/2014/main" id="{856E0641-EF32-4488-83FC-91DFCD54F91A}"/>
              </a:ext>
            </a:extLst>
          </p:cNvPr>
          <p:cNvSpPr/>
          <p:nvPr/>
        </p:nvSpPr>
        <p:spPr>
          <a:xfrm rot="2316379">
            <a:off x="1413946" y="3919851"/>
            <a:ext cx="832491" cy="2902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4CB51-BC56-4C4C-894E-33E15CF1ED8B}"/>
              </a:ext>
            </a:extLst>
          </p:cNvPr>
          <p:cNvCxnSpPr>
            <a:cxnSpLocks/>
          </p:cNvCxnSpPr>
          <p:nvPr/>
        </p:nvCxnSpPr>
        <p:spPr>
          <a:xfrm>
            <a:off x="2797996" y="4672641"/>
            <a:ext cx="24648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B651CC-52CF-4933-A298-C033D74B5BA6}"/>
              </a:ext>
            </a:extLst>
          </p:cNvPr>
          <p:cNvCxnSpPr>
            <a:cxnSpLocks/>
          </p:cNvCxnSpPr>
          <p:nvPr/>
        </p:nvCxnSpPr>
        <p:spPr>
          <a:xfrm flipH="1" flipV="1">
            <a:off x="2797996" y="2750366"/>
            <a:ext cx="2627444" cy="109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49EDDE-2DFB-41A8-AD15-C568A6FB5F7B}"/>
              </a:ext>
            </a:extLst>
          </p:cNvPr>
          <p:cNvSpPr txBox="1"/>
          <p:nvPr/>
        </p:nvSpPr>
        <p:spPr>
          <a:xfrm>
            <a:off x="3251165" y="2761352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RxD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E53FF-9547-43F1-AE44-CA062E6D3108}"/>
              </a:ext>
            </a:extLst>
          </p:cNvPr>
          <p:cNvSpPr txBox="1"/>
          <p:nvPr/>
        </p:nvSpPr>
        <p:spPr>
          <a:xfrm>
            <a:off x="3251165" y="4739652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TxD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546D4-80C2-405B-9AA8-FF2D1209AA90}"/>
              </a:ext>
            </a:extLst>
          </p:cNvPr>
          <p:cNvSpPr/>
          <p:nvPr/>
        </p:nvSpPr>
        <p:spPr>
          <a:xfrm>
            <a:off x="4366170" y="4172775"/>
            <a:ext cx="759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data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17E728-35BD-47C4-AB65-D5A102D852B9}"/>
              </a:ext>
            </a:extLst>
          </p:cNvPr>
          <p:cNvSpPr/>
          <p:nvPr/>
        </p:nvSpPr>
        <p:spPr>
          <a:xfrm>
            <a:off x="874171" y="4776141"/>
            <a:ext cx="406935" cy="418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FF0000"/>
                </a:solidFill>
              </a:rPr>
              <a:t>T1</a:t>
            </a:r>
          </a:p>
          <a:p>
            <a:pPr algn="ctr"/>
            <a:r>
              <a:rPr lang="en-US" sz="1100" b="1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E25247-BD0B-4671-B69B-74FF2E58D473}"/>
              </a:ext>
            </a:extLst>
          </p:cNvPr>
          <p:cNvCxnSpPr>
            <a:cxnSpLocks/>
          </p:cNvCxnSpPr>
          <p:nvPr/>
        </p:nvCxnSpPr>
        <p:spPr>
          <a:xfrm flipV="1">
            <a:off x="1276590" y="4837229"/>
            <a:ext cx="938272" cy="3148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B4C56-7C36-4921-87EF-0F622102D049}"/>
              </a:ext>
            </a:extLst>
          </p:cNvPr>
          <p:cNvSpPr/>
          <p:nvPr/>
        </p:nvSpPr>
        <p:spPr>
          <a:xfrm>
            <a:off x="4844176" y="395546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0</a:t>
            </a:r>
            <a:endParaRPr lang="en-IN" sz="3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D4FA18-E4AB-4DF2-BE01-FF993A5A8CC0}"/>
              </a:ext>
            </a:extLst>
          </p:cNvPr>
          <p:cNvSpPr/>
          <p:nvPr/>
        </p:nvSpPr>
        <p:spPr>
          <a:xfrm>
            <a:off x="3124499" y="3990885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1</a:t>
            </a:r>
            <a:endParaRPr lang="en-IN" sz="3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D62C8D-730A-467A-90B0-7DA925FB0C21}"/>
              </a:ext>
            </a:extLst>
          </p:cNvPr>
          <p:cNvSpPr/>
          <p:nvPr/>
        </p:nvSpPr>
        <p:spPr>
          <a:xfrm>
            <a:off x="3580715" y="4065053"/>
            <a:ext cx="75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9 </a:t>
            </a:r>
            <a:r>
              <a:rPr lang="en-US" sz="1400" b="1" err="1"/>
              <a:t>th</a:t>
            </a:r>
            <a:r>
              <a:rPr lang="en-US" sz="1400" b="1"/>
              <a:t> bit      </a:t>
            </a:r>
          </a:p>
          <a:p>
            <a:r>
              <a:rPr lang="en-US" sz="1400" b="1"/>
              <a:t>   1/0</a:t>
            </a:r>
            <a:endParaRPr lang="en-US" sz="2800" b="1">
              <a:solidFill>
                <a:srgbClr val="FF0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E32CB4-AA27-4154-8503-E36628F59319}"/>
              </a:ext>
            </a:extLst>
          </p:cNvPr>
          <p:cNvGrpSpPr/>
          <p:nvPr/>
        </p:nvGrpSpPr>
        <p:grpSpPr>
          <a:xfrm>
            <a:off x="5262880" y="390358"/>
            <a:ext cx="6593420" cy="455438"/>
            <a:chOff x="2078182" y="3688772"/>
            <a:chExt cx="6317672" cy="5195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16BA05-91CA-4BBD-A187-CEC9991CA56F}"/>
                </a:ext>
              </a:extLst>
            </p:cNvPr>
            <p:cNvSpPr/>
            <p:nvPr/>
          </p:nvSpPr>
          <p:spPr>
            <a:xfrm>
              <a:off x="2078182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513E8B-CA27-4281-9ED4-0AB934A89151}"/>
                </a:ext>
              </a:extLst>
            </p:cNvPr>
            <p:cNvSpPr/>
            <p:nvPr/>
          </p:nvSpPr>
          <p:spPr>
            <a:xfrm>
              <a:off x="2867891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FE25F5-92EF-442A-B2C4-77CED4C673BE}"/>
                </a:ext>
              </a:extLst>
            </p:cNvPr>
            <p:cNvSpPr/>
            <p:nvPr/>
          </p:nvSpPr>
          <p:spPr>
            <a:xfrm>
              <a:off x="3657600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SM2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58FB9D-E4DC-4707-BF9D-2E79EA470F17}"/>
                </a:ext>
              </a:extLst>
            </p:cNvPr>
            <p:cNvSpPr/>
            <p:nvPr/>
          </p:nvSpPr>
          <p:spPr>
            <a:xfrm>
              <a:off x="4447309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REN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3D0D75-62E7-4F77-8693-AA8AA14047B1}"/>
                </a:ext>
              </a:extLst>
            </p:cNvPr>
            <p:cNvSpPr/>
            <p:nvPr/>
          </p:nvSpPr>
          <p:spPr>
            <a:xfrm>
              <a:off x="5237018" y="3688773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TB8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149875-FD12-4480-9C10-54DA7B370602}"/>
                </a:ext>
              </a:extLst>
            </p:cNvPr>
            <p:cNvSpPr/>
            <p:nvPr/>
          </p:nvSpPr>
          <p:spPr>
            <a:xfrm>
              <a:off x="6026727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RB8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471E55-7301-4932-88AA-723B4F31CAE6}"/>
                </a:ext>
              </a:extLst>
            </p:cNvPr>
            <p:cNvSpPr/>
            <p:nvPr/>
          </p:nvSpPr>
          <p:spPr>
            <a:xfrm>
              <a:off x="6816436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Ti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4AA26-A3F8-4DA2-A742-E8ABDE79931D}"/>
                </a:ext>
              </a:extLst>
            </p:cNvPr>
            <p:cNvSpPr/>
            <p:nvPr/>
          </p:nvSpPr>
          <p:spPr>
            <a:xfrm>
              <a:off x="7606145" y="3688772"/>
              <a:ext cx="789709" cy="519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Ri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EE9E24-2505-4148-9FE2-613CDE3265B5}"/>
              </a:ext>
            </a:extLst>
          </p:cNvPr>
          <p:cNvCxnSpPr>
            <a:cxnSpLocks/>
          </p:cNvCxnSpPr>
          <p:nvPr/>
        </p:nvCxnSpPr>
        <p:spPr>
          <a:xfrm>
            <a:off x="8988396" y="845795"/>
            <a:ext cx="0" cy="3747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098483B-8EE3-4492-9E2E-C5245156AB78}"/>
              </a:ext>
            </a:extLst>
          </p:cNvPr>
          <p:cNvSpPr/>
          <p:nvPr/>
        </p:nvSpPr>
        <p:spPr>
          <a:xfrm>
            <a:off x="8680653" y="1220582"/>
            <a:ext cx="75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9 </a:t>
            </a:r>
            <a:r>
              <a:rPr lang="en-US" sz="1400" b="1" err="1"/>
              <a:t>th</a:t>
            </a:r>
            <a:r>
              <a:rPr lang="en-US" sz="1400" b="1"/>
              <a:t> bit      </a:t>
            </a:r>
          </a:p>
          <a:p>
            <a:r>
              <a:rPr lang="en-US" sz="1400" b="1"/>
              <a:t>   1/0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AF0ABF-A83A-4DA0-97DB-0FD4C3A50A16}"/>
              </a:ext>
            </a:extLst>
          </p:cNvPr>
          <p:cNvSpPr/>
          <p:nvPr/>
        </p:nvSpPr>
        <p:spPr>
          <a:xfrm>
            <a:off x="3607697" y="2240975"/>
            <a:ext cx="759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data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41D971-00FA-487C-A90A-EE92866BB428}"/>
              </a:ext>
            </a:extLst>
          </p:cNvPr>
          <p:cNvSpPr/>
          <p:nvPr/>
        </p:nvSpPr>
        <p:spPr>
          <a:xfrm>
            <a:off x="3150062" y="203498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0</a:t>
            </a:r>
            <a:endParaRPr lang="en-IN" sz="3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264619-971F-40FA-80BD-AF6E7ECAB800}"/>
              </a:ext>
            </a:extLst>
          </p:cNvPr>
          <p:cNvSpPr/>
          <p:nvPr/>
        </p:nvSpPr>
        <p:spPr>
          <a:xfrm>
            <a:off x="4901103" y="2008584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1</a:t>
            </a:r>
            <a:endParaRPr lang="en-IN" sz="3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A1713F-99A5-47BA-BE43-AD7277446327}"/>
              </a:ext>
            </a:extLst>
          </p:cNvPr>
          <p:cNvSpPr/>
          <p:nvPr/>
        </p:nvSpPr>
        <p:spPr>
          <a:xfrm>
            <a:off x="4141239" y="2126339"/>
            <a:ext cx="75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9 </a:t>
            </a:r>
            <a:r>
              <a:rPr lang="en-US" sz="1400" b="1" err="1"/>
              <a:t>th</a:t>
            </a:r>
            <a:r>
              <a:rPr lang="en-US" sz="1400" b="1"/>
              <a:t> bit      </a:t>
            </a:r>
          </a:p>
          <a:p>
            <a:r>
              <a:rPr lang="en-US" sz="1400" b="1"/>
              <a:t>   1/0</a:t>
            </a:r>
            <a:endParaRPr lang="en-US" sz="2800" b="1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307493-82D5-44D8-B841-973F63E2B502}"/>
              </a:ext>
            </a:extLst>
          </p:cNvPr>
          <p:cNvCxnSpPr>
            <a:cxnSpLocks/>
          </p:cNvCxnSpPr>
          <p:nvPr/>
        </p:nvCxnSpPr>
        <p:spPr>
          <a:xfrm>
            <a:off x="9892636" y="845794"/>
            <a:ext cx="0" cy="636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2D85EC1-9683-4C41-9205-EBF706EF6769}"/>
              </a:ext>
            </a:extLst>
          </p:cNvPr>
          <p:cNvSpPr/>
          <p:nvPr/>
        </p:nvSpPr>
        <p:spPr>
          <a:xfrm>
            <a:off x="10037012" y="1290400"/>
            <a:ext cx="75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9 </a:t>
            </a:r>
            <a:r>
              <a:rPr lang="en-US" sz="1400" b="1" err="1"/>
              <a:t>th</a:t>
            </a:r>
            <a:r>
              <a:rPr lang="en-US" sz="1400" b="1"/>
              <a:t> bit      </a:t>
            </a:r>
          </a:p>
          <a:p>
            <a:r>
              <a:rPr lang="en-US" sz="1400" b="1"/>
              <a:t>   1/0</a:t>
            </a:r>
            <a:endParaRPr lang="en-US" sz="2800" b="1">
              <a:solidFill>
                <a:srgbClr val="FF000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578C4E1-4D3C-4A68-902F-DC18EB5D545C}"/>
              </a:ext>
            </a:extLst>
          </p:cNvPr>
          <p:cNvGrpSpPr/>
          <p:nvPr/>
        </p:nvGrpSpPr>
        <p:grpSpPr>
          <a:xfrm>
            <a:off x="5826079" y="2612797"/>
            <a:ext cx="6324633" cy="1403346"/>
            <a:chOff x="847321" y="2414581"/>
            <a:chExt cx="6670379" cy="16649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F9E1921-293B-44F4-98DF-FED00B3CBFC0}"/>
                </a:ext>
              </a:extLst>
            </p:cNvPr>
            <p:cNvSpPr/>
            <p:nvPr/>
          </p:nvSpPr>
          <p:spPr>
            <a:xfrm>
              <a:off x="847321" y="2947554"/>
              <a:ext cx="1718463" cy="1131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Baud rate</a:t>
              </a:r>
            </a:p>
            <a:p>
              <a:r>
                <a:rPr lang="en-US" sz="2800"/>
                <a:t>(M1,M3)  </a:t>
              </a:r>
              <a:endParaRPr lang="en-IN" sz="28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49CD49-AC07-4352-A145-AAF397289E68}"/>
                </a:ext>
              </a:extLst>
            </p:cNvPr>
            <p:cNvSpPr/>
            <p:nvPr/>
          </p:nvSpPr>
          <p:spPr>
            <a:xfrm>
              <a:off x="3498501" y="272417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2</a:t>
              </a:r>
              <a:endParaRPr lang="en-IN" sz="28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8CDAFA-8C72-4AB2-8092-A356A5FF18E2}"/>
                </a:ext>
              </a:extLst>
            </p:cNvPr>
            <p:cNvSpPr/>
            <p:nvPr/>
          </p:nvSpPr>
          <p:spPr>
            <a:xfrm>
              <a:off x="3745407" y="2414581"/>
              <a:ext cx="12542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SMOD</a:t>
              </a:r>
              <a:endParaRPr lang="en-IN" sz="280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2D262A8-3D57-4CD1-B374-D53F5A9DB663}"/>
                </a:ext>
              </a:extLst>
            </p:cNvPr>
            <p:cNvCxnSpPr/>
            <p:nvPr/>
          </p:nvCxnSpPr>
          <p:spPr>
            <a:xfrm>
              <a:off x="3236860" y="3241274"/>
              <a:ext cx="1598650" cy="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FE5E5F-B3E8-4447-BD86-C9D2E9D53DE2}"/>
                </a:ext>
              </a:extLst>
            </p:cNvPr>
            <p:cNvSpPr/>
            <p:nvPr/>
          </p:nvSpPr>
          <p:spPr>
            <a:xfrm>
              <a:off x="3657600" y="3244334"/>
              <a:ext cx="622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32</a:t>
              </a:r>
              <a:endParaRPr lang="en-IN" sz="28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B73BD0-955D-44CD-8E93-68B3B161416F}"/>
                </a:ext>
              </a:extLst>
            </p:cNvPr>
            <p:cNvSpPr/>
            <p:nvPr/>
          </p:nvSpPr>
          <p:spPr>
            <a:xfrm>
              <a:off x="5005501" y="294755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X</a:t>
              </a:r>
              <a:endParaRPr lang="en-IN" sz="28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B895CC-4363-4A58-A892-B7760C999B41}"/>
                </a:ext>
              </a:extLst>
            </p:cNvPr>
            <p:cNvSpPr/>
            <p:nvPr/>
          </p:nvSpPr>
          <p:spPr>
            <a:xfrm>
              <a:off x="2640203" y="2947554"/>
              <a:ext cx="4938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/>
                <a:t>=</a:t>
              </a:r>
              <a:endParaRPr lang="en-IN" sz="32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8DBA2FA-BB3E-4774-ADB0-7683F0CC5741}"/>
                </a:ext>
              </a:extLst>
            </p:cNvPr>
            <p:cNvSpPr/>
            <p:nvPr/>
          </p:nvSpPr>
          <p:spPr>
            <a:xfrm>
              <a:off x="5499313" y="2947554"/>
              <a:ext cx="2018387" cy="1131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T1 overflow rate</a:t>
              </a:r>
              <a:endParaRPr lang="en-IN" sz="280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5FCFE9D-1D02-4647-9696-D67AC91F0052}"/>
              </a:ext>
            </a:extLst>
          </p:cNvPr>
          <p:cNvSpPr/>
          <p:nvPr/>
        </p:nvSpPr>
        <p:spPr>
          <a:xfrm>
            <a:off x="6311587" y="2228019"/>
            <a:ext cx="5176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Baud rate of mode 1 is same as baud rate of mode 3  </a:t>
            </a:r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9FC1A1-9C17-4A4F-BDB2-C143F9E3C780}"/>
              </a:ext>
            </a:extLst>
          </p:cNvPr>
          <p:cNvGrpSpPr/>
          <p:nvPr/>
        </p:nvGrpSpPr>
        <p:grpSpPr>
          <a:xfrm>
            <a:off x="5687337" y="4637216"/>
            <a:ext cx="6324633" cy="1403346"/>
            <a:chOff x="847321" y="2414581"/>
            <a:chExt cx="6670379" cy="16649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014A19-0326-4E32-B07A-2C0CB8C6FA9A}"/>
                </a:ext>
              </a:extLst>
            </p:cNvPr>
            <p:cNvSpPr/>
            <p:nvPr/>
          </p:nvSpPr>
          <p:spPr>
            <a:xfrm>
              <a:off x="847321" y="2947554"/>
              <a:ext cx="1718463" cy="1131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Baud rate</a:t>
              </a:r>
            </a:p>
            <a:p>
              <a:r>
                <a:rPr lang="en-US" sz="2800"/>
                <a:t>     (M2)  </a:t>
              </a:r>
              <a:endParaRPr lang="en-IN" sz="2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0B5BCBE-9673-45E7-AFA1-2C131744BB7B}"/>
                </a:ext>
              </a:extLst>
            </p:cNvPr>
            <p:cNvSpPr/>
            <p:nvPr/>
          </p:nvSpPr>
          <p:spPr>
            <a:xfrm>
              <a:off x="3498501" y="272417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2</a:t>
              </a:r>
              <a:endParaRPr lang="en-IN" sz="28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0BF2D76-94C5-48B6-9DC0-11FF9953F362}"/>
                </a:ext>
              </a:extLst>
            </p:cNvPr>
            <p:cNvSpPr/>
            <p:nvPr/>
          </p:nvSpPr>
          <p:spPr>
            <a:xfrm>
              <a:off x="3745407" y="2414581"/>
              <a:ext cx="12542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SMOD</a:t>
              </a:r>
              <a:endParaRPr lang="en-IN" sz="280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8D1D62-181E-46D1-BA66-834B25C8BF63}"/>
                </a:ext>
              </a:extLst>
            </p:cNvPr>
            <p:cNvCxnSpPr/>
            <p:nvPr/>
          </p:nvCxnSpPr>
          <p:spPr>
            <a:xfrm>
              <a:off x="3236860" y="3241274"/>
              <a:ext cx="1598650" cy="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4BA0BF-7AD4-4F04-A11E-2034C46AA3D3}"/>
                </a:ext>
              </a:extLst>
            </p:cNvPr>
            <p:cNvSpPr/>
            <p:nvPr/>
          </p:nvSpPr>
          <p:spPr>
            <a:xfrm>
              <a:off x="3657600" y="3244334"/>
              <a:ext cx="622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32</a:t>
              </a:r>
              <a:endParaRPr lang="en-IN" sz="2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3DE3AF1-A8C8-4D19-9157-2AC4C5209EB4}"/>
                </a:ext>
              </a:extLst>
            </p:cNvPr>
            <p:cNvSpPr/>
            <p:nvPr/>
          </p:nvSpPr>
          <p:spPr>
            <a:xfrm>
              <a:off x="5005501" y="294755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X</a:t>
              </a:r>
              <a:endParaRPr lang="en-IN" sz="2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487BB5-28B6-4BC4-A3CB-A75329201FBD}"/>
                </a:ext>
              </a:extLst>
            </p:cNvPr>
            <p:cNvSpPr/>
            <p:nvPr/>
          </p:nvSpPr>
          <p:spPr>
            <a:xfrm>
              <a:off x="2640203" y="2947554"/>
              <a:ext cx="4938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/>
                <a:t>=</a:t>
              </a:r>
              <a:endParaRPr lang="en-IN" sz="3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F132F8-B15F-48F7-9995-EAB2AECEB27C}"/>
                </a:ext>
              </a:extLst>
            </p:cNvPr>
            <p:cNvSpPr/>
            <p:nvPr/>
          </p:nvSpPr>
          <p:spPr>
            <a:xfrm>
              <a:off x="5499313" y="2947554"/>
              <a:ext cx="2018387" cy="620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err="1"/>
                <a:t>Fosc</a:t>
              </a:r>
              <a:r>
                <a:rPr lang="en-US" sz="2800"/>
                <a:t>/12</a:t>
              </a:r>
              <a:endParaRPr lang="en-IN" sz="280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FC93ED7-97D5-4118-811C-5F701D734086}"/>
              </a:ext>
            </a:extLst>
          </p:cNvPr>
          <p:cNvSpPr/>
          <p:nvPr/>
        </p:nvSpPr>
        <p:spPr>
          <a:xfrm>
            <a:off x="5811984" y="4058820"/>
            <a:ext cx="647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Timer 1 is used to produce delay (variable) depend on count value</a:t>
            </a:r>
            <a:endParaRPr lang="en-IN" b="1">
              <a:solidFill>
                <a:srgbClr val="FF0000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8DFF0D-6817-48B5-AEB1-8529A6F483A9}"/>
              </a:ext>
            </a:extLst>
          </p:cNvPr>
          <p:cNvGrpSpPr/>
          <p:nvPr/>
        </p:nvGrpSpPr>
        <p:grpSpPr>
          <a:xfrm>
            <a:off x="727503" y="2857619"/>
            <a:ext cx="85080" cy="1882033"/>
            <a:chOff x="3915359" y="569056"/>
            <a:chExt cx="45288" cy="13228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893750-308B-4483-867F-20CA71808E58}"/>
                </a:ext>
              </a:extLst>
            </p:cNvPr>
            <p:cNvCxnSpPr/>
            <p:nvPr/>
          </p:nvCxnSpPr>
          <p:spPr>
            <a:xfrm>
              <a:off x="3915359" y="569056"/>
              <a:ext cx="0" cy="1322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C4A56B5-8A4D-4026-8ED8-B8044CD473BA}"/>
                </a:ext>
              </a:extLst>
            </p:cNvPr>
            <p:cNvCxnSpPr/>
            <p:nvPr/>
          </p:nvCxnSpPr>
          <p:spPr>
            <a:xfrm>
              <a:off x="3960647" y="569056"/>
              <a:ext cx="0" cy="132286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A1067DE-54DC-415D-A3A3-2428F3E20A72}"/>
              </a:ext>
            </a:extLst>
          </p:cNvPr>
          <p:cNvGrpSpPr/>
          <p:nvPr/>
        </p:nvGrpSpPr>
        <p:grpSpPr>
          <a:xfrm>
            <a:off x="14233" y="1904792"/>
            <a:ext cx="1222345" cy="952827"/>
            <a:chOff x="8598133" y="449195"/>
            <a:chExt cx="1222345" cy="95282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7693C18-E89C-4BBF-B92E-2B61C2051E74}"/>
                </a:ext>
              </a:extLst>
            </p:cNvPr>
            <p:cNvSpPr/>
            <p:nvPr/>
          </p:nvSpPr>
          <p:spPr>
            <a:xfrm>
              <a:off x="8650167" y="728979"/>
              <a:ext cx="364239" cy="157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5F9B9A1-C328-4E3E-BE05-A70B4B8E1CEB}"/>
                </a:ext>
              </a:extLst>
            </p:cNvPr>
            <p:cNvCxnSpPr/>
            <p:nvPr/>
          </p:nvCxnSpPr>
          <p:spPr>
            <a:xfrm>
              <a:off x="8624150" y="949438"/>
              <a:ext cx="416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42F5BF3-7C3A-4823-A9F3-E97BD2BA2142}"/>
                </a:ext>
              </a:extLst>
            </p:cNvPr>
            <p:cNvCxnSpPr/>
            <p:nvPr/>
          </p:nvCxnSpPr>
          <p:spPr>
            <a:xfrm>
              <a:off x="8598133" y="634758"/>
              <a:ext cx="4162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DB9095-7658-4470-ACAF-B879924E3173}"/>
                </a:ext>
              </a:extLst>
            </p:cNvPr>
            <p:cNvCxnSpPr/>
            <p:nvPr/>
          </p:nvCxnSpPr>
          <p:spPr>
            <a:xfrm>
              <a:off x="8806269" y="949439"/>
              <a:ext cx="0" cy="2343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A8F9AFD-06E8-43DF-8644-5CC72A717B38}"/>
                </a:ext>
              </a:extLst>
            </p:cNvPr>
            <p:cNvCxnSpPr/>
            <p:nvPr/>
          </p:nvCxnSpPr>
          <p:spPr>
            <a:xfrm>
              <a:off x="8806269" y="1204428"/>
              <a:ext cx="363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2153CB4-2988-4915-B000-5ED4D1E1E8B3}"/>
                </a:ext>
              </a:extLst>
            </p:cNvPr>
            <p:cNvCxnSpPr/>
            <p:nvPr/>
          </p:nvCxnSpPr>
          <p:spPr>
            <a:xfrm>
              <a:off x="8806269" y="449195"/>
              <a:ext cx="363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EDF5E0-53D2-4895-A98C-CE06C1A5979D}"/>
                </a:ext>
              </a:extLst>
            </p:cNvPr>
            <p:cNvCxnSpPr/>
            <p:nvPr/>
          </p:nvCxnSpPr>
          <p:spPr>
            <a:xfrm>
              <a:off x="8806269" y="449195"/>
              <a:ext cx="0" cy="185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CDC94E5-3DF3-4BC3-8C2D-AA6F90F4EFEA}"/>
                </a:ext>
              </a:extLst>
            </p:cNvPr>
            <p:cNvCxnSpPr/>
            <p:nvPr/>
          </p:nvCxnSpPr>
          <p:spPr>
            <a:xfrm>
              <a:off x="9169762" y="725124"/>
              <a:ext cx="363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B94AF86-0538-484B-BBBC-34B003C4495B}"/>
                </a:ext>
              </a:extLst>
            </p:cNvPr>
            <p:cNvCxnSpPr/>
            <p:nvPr/>
          </p:nvCxnSpPr>
          <p:spPr>
            <a:xfrm>
              <a:off x="9533255" y="725124"/>
              <a:ext cx="0" cy="2343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0BC329-29C2-4E9B-8565-63FA3CE6C319}"/>
                </a:ext>
              </a:extLst>
            </p:cNvPr>
            <p:cNvSpPr/>
            <p:nvPr/>
          </p:nvSpPr>
          <p:spPr>
            <a:xfrm>
              <a:off x="9259308" y="965735"/>
              <a:ext cx="561170" cy="4362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>
                  <a:solidFill>
                    <a:schemeClr val="tx1"/>
                  </a:solidFill>
                </a:rPr>
                <a:t>Divide by 12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8E9840-583A-4499-B364-1496C307CFC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47409" y="4452518"/>
            <a:ext cx="1424552" cy="487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2F497F8-5BBE-40C7-8C78-17EA2B854062}"/>
              </a:ext>
            </a:extLst>
          </p:cNvPr>
          <p:cNvSpPr/>
          <p:nvPr/>
        </p:nvSpPr>
        <p:spPr>
          <a:xfrm>
            <a:off x="8294178" y="6155881"/>
            <a:ext cx="1913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Fixed</a:t>
            </a:r>
            <a:endParaRPr lang="en-I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3" grpId="0"/>
      <p:bldP spid="24" grpId="0"/>
      <p:bldP spid="25" grpId="0"/>
      <p:bldP spid="37" grpId="0"/>
      <p:bldP spid="38" grpId="0"/>
      <p:bldP spid="39" grpId="0"/>
      <p:bldP spid="40" grpId="0"/>
      <p:bldP spid="41" grpId="0"/>
      <p:bldP spid="46" grpId="0"/>
      <p:bldP spid="56" grpId="0"/>
      <p:bldP spid="67" grpId="0"/>
      <p:bldP spid="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4BB32-ED48-43EE-BC30-7B066FCB5E28}"/>
              </a:ext>
            </a:extLst>
          </p:cNvPr>
          <p:cNvGrpSpPr/>
          <p:nvPr/>
        </p:nvGrpSpPr>
        <p:grpSpPr>
          <a:xfrm>
            <a:off x="169687" y="123411"/>
            <a:ext cx="3223753" cy="652861"/>
            <a:chOff x="5462018" y="2155290"/>
            <a:chExt cx="4063196" cy="652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3C6654-EAD5-4DD4-8694-A331064DC001}"/>
                </a:ext>
              </a:extLst>
            </p:cNvPr>
            <p:cNvGrpSpPr/>
            <p:nvPr/>
          </p:nvGrpSpPr>
          <p:grpSpPr>
            <a:xfrm>
              <a:off x="7220926" y="2155290"/>
              <a:ext cx="2304288" cy="652861"/>
              <a:chOff x="7442763" y="2123292"/>
              <a:chExt cx="2304288" cy="65286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0ABB1B9-0287-449B-A45F-C6B1C12F69E5}"/>
                  </a:ext>
                </a:extLst>
              </p:cNvPr>
              <p:cNvGrpSpPr/>
              <p:nvPr/>
            </p:nvGrpSpPr>
            <p:grpSpPr>
              <a:xfrm>
                <a:off x="7442763" y="2123292"/>
                <a:ext cx="2304288" cy="468195"/>
                <a:chOff x="7442763" y="2123292"/>
                <a:chExt cx="2304288" cy="468195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9B85846-39D9-4B39-B1B4-628C35760E89}"/>
                    </a:ext>
                  </a:extLst>
                </p:cNvPr>
                <p:cNvCxnSpPr/>
                <p:nvPr/>
              </p:nvCxnSpPr>
              <p:spPr>
                <a:xfrm>
                  <a:off x="7442763" y="2357390"/>
                  <a:ext cx="23042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A1080D6-1B05-41AD-A1D5-374BEACC4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1907" y="2123292"/>
                  <a:ext cx="0" cy="4681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926D50C-483F-400C-ABB7-C34F2EE0A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7051" y="2123292"/>
                  <a:ext cx="0" cy="4681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A1914E-F9E1-4ACB-8E35-5E642CBA998D}"/>
                  </a:ext>
                </a:extLst>
              </p:cNvPr>
              <p:cNvSpPr/>
              <p:nvPr/>
            </p:nvSpPr>
            <p:spPr>
              <a:xfrm>
                <a:off x="8256858" y="2406821"/>
                <a:ext cx="888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</a:rPr>
                  <a:t> d(8)</a:t>
                </a:r>
                <a:r>
                  <a:rPr lang="en-IN" b="1"/>
                  <a:t> </a:t>
                </a:r>
                <a:endParaRPr lang="en-IN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A9C09C-5538-4E94-915E-AAB21750F52B}"/>
                </a:ext>
              </a:extLst>
            </p:cNvPr>
            <p:cNvSpPr/>
            <p:nvPr/>
          </p:nvSpPr>
          <p:spPr>
            <a:xfrm>
              <a:off x="5462018" y="2179051"/>
              <a:ext cx="1450852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</a:rPr>
                <a:t>M0DE 0 :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72936-2735-4EDF-A959-6F0CC1A4074A}"/>
              </a:ext>
            </a:extLst>
          </p:cNvPr>
          <p:cNvSpPr/>
          <p:nvPr/>
        </p:nvSpPr>
        <p:spPr>
          <a:xfrm>
            <a:off x="494613" y="1486003"/>
            <a:ext cx="52730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It is called shift register.</a:t>
            </a:r>
          </a:p>
          <a:p>
            <a:pPr marL="342900" indent="-342900">
              <a:buAutoNum type="arabicPeriod"/>
            </a:pPr>
            <a:r>
              <a:rPr lang="en-US"/>
              <a:t>In this mode data is always send using RXD pin at sender side and always receive using RXD pin at receiver side.</a:t>
            </a:r>
          </a:p>
          <a:p>
            <a:pPr marL="342900" indent="-342900">
              <a:buAutoNum type="arabicPeriod"/>
            </a:pPr>
            <a:r>
              <a:rPr lang="en-US"/>
              <a:t>One every clock pulse new bit shifted out from sender and on every clock pulse new bit shifted in at receiver. </a:t>
            </a:r>
          </a:p>
          <a:p>
            <a:pPr marL="342900" indent="-342900">
              <a:buAutoNum type="arabicPeriod"/>
            </a:pPr>
            <a:r>
              <a:rPr lang="en-US"/>
              <a:t>There fore it is called as shift register.  </a:t>
            </a: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FF0000"/>
                </a:solidFill>
              </a:rPr>
              <a:t>Baud rate =  </a:t>
            </a:r>
            <a:r>
              <a:rPr lang="en-US" b="1" err="1">
                <a:solidFill>
                  <a:srgbClr val="FF0000"/>
                </a:solidFill>
              </a:rPr>
              <a:t>Fosc</a:t>
            </a:r>
            <a:r>
              <a:rPr lang="en-US" b="1">
                <a:solidFill>
                  <a:srgbClr val="FF0000"/>
                </a:solidFill>
              </a:rPr>
              <a:t> /  12.</a:t>
            </a:r>
          </a:p>
          <a:p>
            <a:pPr marL="342900" indent="-342900">
              <a:buAutoNum type="arabicPeriod"/>
            </a:pPr>
            <a:r>
              <a:rPr lang="en-US"/>
              <a:t>There is no start and stop bit is used therefore it is fastest than other modes.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1BD284-22A6-42CE-930F-56441B15D747}"/>
              </a:ext>
            </a:extLst>
          </p:cNvPr>
          <p:cNvGrpSpPr/>
          <p:nvPr/>
        </p:nvGrpSpPr>
        <p:grpSpPr>
          <a:xfrm>
            <a:off x="6808530" y="516504"/>
            <a:ext cx="4786170" cy="2243275"/>
            <a:chOff x="5397872" y="1341012"/>
            <a:chExt cx="3525275" cy="19042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64989-F8DB-44E3-938A-AD0A60D55A56}"/>
                </a:ext>
              </a:extLst>
            </p:cNvPr>
            <p:cNvSpPr/>
            <p:nvPr/>
          </p:nvSpPr>
          <p:spPr>
            <a:xfrm>
              <a:off x="5397872" y="1419468"/>
              <a:ext cx="886154" cy="1825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C14656-74E2-4DFF-8679-BE18ACC537CA}"/>
                </a:ext>
              </a:extLst>
            </p:cNvPr>
            <p:cNvSpPr/>
            <p:nvPr/>
          </p:nvSpPr>
          <p:spPr>
            <a:xfrm>
              <a:off x="8113776" y="1341012"/>
              <a:ext cx="809371" cy="1904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7C8F32-502C-4301-9B92-25CFB151EB16}"/>
              </a:ext>
            </a:extLst>
          </p:cNvPr>
          <p:cNvCxnSpPr/>
          <p:nvPr/>
        </p:nvCxnSpPr>
        <p:spPr>
          <a:xfrm>
            <a:off x="8011637" y="1085894"/>
            <a:ext cx="2484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A493E8-F429-431B-B13E-28122573711F}"/>
              </a:ext>
            </a:extLst>
          </p:cNvPr>
          <p:cNvCxnSpPr/>
          <p:nvPr/>
        </p:nvCxnSpPr>
        <p:spPr>
          <a:xfrm>
            <a:off x="8011637" y="2461046"/>
            <a:ext cx="2484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323286-83A7-494F-85A0-D978B39C0737}"/>
              </a:ext>
            </a:extLst>
          </p:cNvPr>
          <p:cNvSpPr/>
          <p:nvPr/>
        </p:nvSpPr>
        <p:spPr>
          <a:xfrm>
            <a:off x="6951966" y="178550"/>
            <a:ext cx="115111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31410A-2416-4A0E-A286-93FA33C1B26E}"/>
              </a:ext>
            </a:extLst>
          </p:cNvPr>
          <p:cNvSpPr/>
          <p:nvPr/>
        </p:nvSpPr>
        <p:spPr>
          <a:xfrm>
            <a:off x="10523492" y="123411"/>
            <a:ext cx="115111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89883-01B2-42B4-9970-739136832408}"/>
              </a:ext>
            </a:extLst>
          </p:cNvPr>
          <p:cNvSpPr/>
          <p:nvPr/>
        </p:nvSpPr>
        <p:spPr>
          <a:xfrm>
            <a:off x="7253754" y="2164765"/>
            <a:ext cx="547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TXD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rgbClr val="FF0000"/>
                </a:solidFill>
              </a:rPr>
              <a:t>CLK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DE9690-6D65-4A3D-A25E-14C3F6119512}"/>
              </a:ext>
            </a:extLst>
          </p:cNvPr>
          <p:cNvSpPr/>
          <p:nvPr/>
        </p:nvSpPr>
        <p:spPr>
          <a:xfrm>
            <a:off x="7253755" y="901228"/>
            <a:ext cx="681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RXD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rgbClr val="FF0000"/>
                </a:solidFill>
              </a:rPr>
              <a:t>(OUT)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6168D-E834-4526-9512-4DF6F815724B}"/>
              </a:ext>
            </a:extLst>
          </p:cNvPr>
          <p:cNvSpPr/>
          <p:nvPr/>
        </p:nvSpPr>
        <p:spPr>
          <a:xfrm>
            <a:off x="10572319" y="793506"/>
            <a:ext cx="681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RXD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rgbClr val="FF0000"/>
                </a:solidFill>
              </a:rPr>
              <a:t>(IN)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376413-AA17-4A9F-9F1B-7F73B2A42B0E}"/>
              </a:ext>
            </a:extLst>
          </p:cNvPr>
          <p:cNvSpPr/>
          <p:nvPr/>
        </p:nvSpPr>
        <p:spPr>
          <a:xfrm>
            <a:off x="8206773" y="650151"/>
            <a:ext cx="2459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0 0 1 0  0 1 0 1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EB72329-13FD-41AB-A372-AE893BF08813}"/>
              </a:ext>
            </a:extLst>
          </p:cNvPr>
          <p:cNvGrpSpPr/>
          <p:nvPr/>
        </p:nvGrpSpPr>
        <p:grpSpPr>
          <a:xfrm>
            <a:off x="8011636" y="1933620"/>
            <a:ext cx="2484203" cy="343697"/>
            <a:chOff x="6535849" y="4622801"/>
            <a:chExt cx="4138748" cy="22863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33C8FA4-9EA0-4F3C-8961-C767AC8D7529}"/>
                </a:ext>
              </a:extLst>
            </p:cNvPr>
            <p:cNvGrpSpPr/>
            <p:nvPr/>
          </p:nvGrpSpPr>
          <p:grpSpPr>
            <a:xfrm>
              <a:off x="6535849" y="4622801"/>
              <a:ext cx="640646" cy="223516"/>
              <a:chOff x="9407594" y="4866641"/>
              <a:chExt cx="1564545" cy="55424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B50DED-8BE6-40BD-9F62-7D2D62B0A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5BABC62-1E57-4DCA-819E-0E671EC25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DD32D5-3006-4129-948D-EA04EDDAE1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DB66890-B629-466C-A524-F87B56BD6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2E552BD-1E7F-439B-B961-9FA6F98A6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979F21C-EAB4-4693-885F-166D33264885}"/>
                </a:ext>
              </a:extLst>
            </p:cNvPr>
            <p:cNvGrpSpPr/>
            <p:nvPr/>
          </p:nvGrpSpPr>
          <p:grpSpPr>
            <a:xfrm>
              <a:off x="7059927" y="4622801"/>
              <a:ext cx="640646" cy="223516"/>
              <a:chOff x="9407594" y="4866641"/>
              <a:chExt cx="1564545" cy="55424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4DC6A9D-DBA8-4E69-B251-861630224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A51D5A-D52C-4F90-A4A4-B68254EC6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9FEAD8E-7BFF-4B97-AAE3-5FA027649C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DD2AE-C900-4357-B0A1-D5FF31B5F4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02E355-7806-41B5-8783-B817B59EA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13A73C-E646-4519-9CB8-2CECE060DCD7}"/>
                </a:ext>
              </a:extLst>
            </p:cNvPr>
            <p:cNvGrpSpPr/>
            <p:nvPr/>
          </p:nvGrpSpPr>
          <p:grpSpPr>
            <a:xfrm>
              <a:off x="7560337" y="4622801"/>
              <a:ext cx="640646" cy="223516"/>
              <a:chOff x="9407594" y="4866641"/>
              <a:chExt cx="1564545" cy="55424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91329C9-195F-4779-9F68-808796E8E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EF9442B-94E5-48BD-B7D1-31AF9A05C6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36611B-CCD1-4637-92BB-31157E277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1AD54F2-BA44-4B6B-A851-DB6E08B41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80BFD39-75A4-4C45-A795-AEEB51D6A7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E5885E-DA8A-4A94-A420-AF93EDFC02A6}"/>
                </a:ext>
              </a:extLst>
            </p:cNvPr>
            <p:cNvGrpSpPr/>
            <p:nvPr/>
          </p:nvGrpSpPr>
          <p:grpSpPr>
            <a:xfrm>
              <a:off x="8103077" y="4622801"/>
              <a:ext cx="640646" cy="223516"/>
              <a:chOff x="9407594" y="4866641"/>
              <a:chExt cx="1564545" cy="55424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B43FB43-5521-48AC-83B4-BD820E0732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62FEAD9-AAA5-40F0-8CAE-87AB1CC37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E20C71A-D442-41B6-8707-AACE022136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3B5BC5F-62A7-421A-AA33-1100ACB267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04E6F4D-F4F9-499F-AAF0-32AA55EACA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B4036D9-23E5-47F2-B9B5-514E779B2B70}"/>
                </a:ext>
              </a:extLst>
            </p:cNvPr>
            <p:cNvGrpSpPr/>
            <p:nvPr/>
          </p:nvGrpSpPr>
          <p:grpSpPr>
            <a:xfrm>
              <a:off x="8615430" y="4627915"/>
              <a:ext cx="640646" cy="223516"/>
              <a:chOff x="9407594" y="4866641"/>
              <a:chExt cx="1564545" cy="55424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4B95A3C-C295-40B2-9EDF-9AAA8D003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0989ED9-2A73-4706-A8C2-7E7FBF2B5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7DEED05-7857-4AD9-A76A-061FF26E6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DC2FB9-7663-411A-B95A-2084676FC0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C1BEC43-B01B-462B-A109-6332D3FC6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C8F94E-9A77-4F08-A779-B17559B3786F}"/>
                </a:ext>
              </a:extLst>
            </p:cNvPr>
            <p:cNvGrpSpPr/>
            <p:nvPr/>
          </p:nvGrpSpPr>
          <p:grpSpPr>
            <a:xfrm>
              <a:off x="9089882" y="4622869"/>
              <a:ext cx="640646" cy="223516"/>
              <a:chOff x="9407594" y="4866641"/>
              <a:chExt cx="1564545" cy="55424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50A3231-32E1-4975-B583-13CECE20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B3138A5-4452-4B9C-B1C5-096F880AE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B20585-12E1-42CD-95A8-1B470D8CA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07CDFA-0021-4091-AF71-EC8D5747CF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6CE2DB6-C4E9-48F8-A540-9AE995523E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73A273F-62CF-433D-9721-40CFC8906E81}"/>
                </a:ext>
              </a:extLst>
            </p:cNvPr>
            <p:cNvGrpSpPr/>
            <p:nvPr/>
          </p:nvGrpSpPr>
          <p:grpSpPr>
            <a:xfrm>
              <a:off x="9548588" y="4627915"/>
              <a:ext cx="640646" cy="223516"/>
              <a:chOff x="9407594" y="4866641"/>
              <a:chExt cx="1564545" cy="55424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7AFE2FD-6A68-41C8-A87D-14F9BD322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84FDB7E-8880-4C6F-9970-A7C4E9A645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32BC7DF-816D-4A81-94A5-D8C3FBBA8E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E4F5D62-37B0-4587-A60B-DA1190A07C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352DA88-6F70-457B-9650-F7122109A6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A821E8-A16A-4CEC-915B-2B3FAC1586AE}"/>
                </a:ext>
              </a:extLst>
            </p:cNvPr>
            <p:cNvGrpSpPr/>
            <p:nvPr/>
          </p:nvGrpSpPr>
          <p:grpSpPr>
            <a:xfrm>
              <a:off x="10033951" y="4627915"/>
              <a:ext cx="640646" cy="223516"/>
              <a:chOff x="9407594" y="4866641"/>
              <a:chExt cx="1564545" cy="554242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D8108F3-BB37-4551-89AF-3DB6961DCF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F90C81F-BAB4-4BC5-94DF-312D0A2ACE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7C6BD03-EE6E-4429-B43E-CFEFB1846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4832EBF-27AF-41C1-97E1-3451CCA0BE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7757634-2910-4830-B550-CD438F2B4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822A2E53-EF4D-4414-BFBD-AA611062BBC2}"/>
              </a:ext>
            </a:extLst>
          </p:cNvPr>
          <p:cNvSpPr/>
          <p:nvPr/>
        </p:nvSpPr>
        <p:spPr>
          <a:xfrm>
            <a:off x="10543894" y="2094011"/>
            <a:ext cx="547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TXD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rgbClr val="FF0000"/>
                </a:solidFill>
              </a:rPr>
              <a:t>CLK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60149D-D382-4108-8D84-90B780FC6484}"/>
              </a:ext>
            </a:extLst>
          </p:cNvPr>
          <p:cNvGrpSpPr/>
          <p:nvPr/>
        </p:nvGrpSpPr>
        <p:grpSpPr>
          <a:xfrm>
            <a:off x="7101840" y="3236744"/>
            <a:ext cx="4663440" cy="2243275"/>
            <a:chOff x="5397872" y="1341012"/>
            <a:chExt cx="3525275" cy="190426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DB9BCB9-CA50-44FB-9564-4A1A578A2F36}"/>
                </a:ext>
              </a:extLst>
            </p:cNvPr>
            <p:cNvSpPr/>
            <p:nvPr/>
          </p:nvSpPr>
          <p:spPr>
            <a:xfrm>
              <a:off x="5397872" y="1419468"/>
              <a:ext cx="886154" cy="1825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Sender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643A3D9-5673-48CF-887D-90C93DA82C50}"/>
                </a:ext>
              </a:extLst>
            </p:cNvPr>
            <p:cNvSpPr/>
            <p:nvPr/>
          </p:nvSpPr>
          <p:spPr>
            <a:xfrm>
              <a:off x="8113776" y="1341012"/>
              <a:ext cx="809371" cy="1904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Receiver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C9B33C-E7D1-44B5-9FDB-DC3B5DBE6CE6}"/>
              </a:ext>
            </a:extLst>
          </p:cNvPr>
          <p:cNvCxnSpPr/>
          <p:nvPr/>
        </p:nvCxnSpPr>
        <p:spPr>
          <a:xfrm>
            <a:off x="8284766" y="3697014"/>
            <a:ext cx="2484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6C0EC9-8190-4F53-B558-02C44742A48D}"/>
              </a:ext>
            </a:extLst>
          </p:cNvPr>
          <p:cNvCxnSpPr/>
          <p:nvPr/>
        </p:nvCxnSpPr>
        <p:spPr>
          <a:xfrm>
            <a:off x="8274096" y="4960406"/>
            <a:ext cx="2484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1C6F2-E120-4A0B-9D5B-2783055834D1}"/>
              </a:ext>
            </a:extLst>
          </p:cNvPr>
          <p:cNvSpPr/>
          <p:nvPr/>
        </p:nvSpPr>
        <p:spPr>
          <a:xfrm>
            <a:off x="9893669" y="3024188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00 H</a:t>
            </a:r>
            <a:endParaRPr lang="en-IN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FF70EF0-36BB-4BD1-B251-1AA2CF56DFAC}"/>
              </a:ext>
            </a:extLst>
          </p:cNvPr>
          <p:cNvCxnSpPr/>
          <p:nvPr/>
        </p:nvCxnSpPr>
        <p:spPr>
          <a:xfrm rot="10800000">
            <a:off x="9886112" y="3498387"/>
            <a:ext cx="5958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DD84F1D-CF12-4875-84B3-860991825737}"/>
              </a:ext>
            </a:extLst>
          </p:cNvPr>
          <p:cNvGrpSpPr/>
          <p:nvPr/>
        </p:nvGrpSpPr>
        <p:grpSpPr>
          <a:xfrm>
            <a:off x="9893669" y="4430859"/>
            <a:ext cx="750194" cy="336009"/>
            <a:chOff x="9644399" y="4430859"/>
            <a:chExt cx="999464" cy="33600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EB3ED38-1BF2-432B-8643-3FBEACAD377B}"/>
                </a:ext>
              </a:extLst>
            </p:cNvPr>
            <p:cNvGrpSpPr/>
            <p:nvPr/>
          </p:nvGrpSpPr>
          <p:grpSpPr>
            <a:xfrm>
              <a:off x="9644399" y="4430859"/>
              <a:ext cx="384535" cy="336009"/>
              <a:chOff x="9407594" y="4866641"/>
              <a:chExt cx="1564545" cy="55424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88487C9-C7FC-4E69-A25C-7482DFC3F3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9CE8E8C-8D4F-440F-9002-A9BBE35F83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46D403-B03E-4220-BB34-98899CA99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6EA067B-780E-4E89-A4B4-A8B2B0A03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3105103-A80B-4A9E-B6D5-A7FE7B2D8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BE09418-3872-45DE-8B25-97789B833DE0}"/>
                </a:ext>
              </a:extLst>
            </p:cNvPr>
            <p:cNvGrpSpPr/>
            <p:nvPr/>
          </p:nvGrpSpPr>
          <p:grpSpPr>
            <a:xfrm>
              <a:off x="9958967" y="4430859"/>
              <a:ext cx="384535" cy="336009"/>
              <a:chOff x="9407594" y="4866641"/>
              <a:chExt cx="1564545" cy="554242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FEB04ED-76E9-404D-AD23-D383E971E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8092595-B22B-4629-BB9D-479868245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584FCD5-7F57-4CB9-95AE-A5131E243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2D5CBE5-2AAB-4F87-9E56-57ED49630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9B6A62D-E9D4-462D-9E18-A8AF4B27C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A28FC58-3C71-4350-B463-E33173410134}"/>
                </a:ext>
              </a:extLst>
            </p:cNvPr>
            <p:cNvGrpSpPr/>
            <p:nvPr/>
          </p:nvGrpSpPr>
          <p:grpSpPr>
            <a:xfrm>
              <a:off x="10259328" y="4430859"/>
              <a:ext cx="384535" cy="336009"/>
              <a:chOff x="9407594" y="4866641"/>
              <a:chExt cx="1564545" cy="554242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BFF9045-1C30-492B-8992-4D89B23E8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ED33A04-7EDA-4719-BB39-120DB45E2F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27E99BB-3FA6-48FD-B7C6-5EAD12825F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A981EF9-3DE0-4FB3-9978-2631E76DE2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077CD7E-4987-4782-9690-7E543DCC8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C971FFF-4195-4A95-B759-3187A67E6486}"/>
              </a:ext>
            </a:extLst>
          </p:cNvPr>
          <p:cNvSpPr/>
          <p:nvPr/>
        </p:nvSpPr>
        <p:spPr>
          <a:xfrm>
            <a:off x="9987151" y="503788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kern="0">
                <a:solidFill>
                  <a:srgbClr val="FF0000"/>
                </a:solidFill>
              </a:rPr>
              <a:t>CLK</a:t>
            </a:r>
            <a:endParaRPr lang="en-US" b="1" kern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45D5D59-77D4-41ED-A462-743EAAA01579}"/>
              </a:ext>
            </a:extLst>
          </p:cNvPr>
          <p:cNvCxnSpPr/>
          <p:nvPr/>
        </p:nvCxnSpPr>
        <p:spPr>
          <a:xfrm rot="10800000">
            <a:off x="9300049" y="4759283"/>
            <a:ext cx="5958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1ECFA-49CD-4878-A999-0245BBA5EADA}"/>
              </a:ext>
            </a:extLst>
          </p:cNvPr>
          <p:cNvSpPr/>
          <p:nvPr/>
        </p:nvSpPr>
        <p:spPr>
          <a:xfrm>
            <a:off x="9331627" y="322712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½ </a:t>
            </a:r>
            <a:endParaRPr lang="en-IN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4A77BB6-2E82-475A-959E-46D8D45C153B}"/>
              </a:ext>
            </a:extLst>
          </p:cNvPr>
          <p:cNvSpPr/>
          <p:nvPr/>
        </p:nvSpPr>
        <p:spPr>
          <a:xfrm>
            <a:off x="9265278" y="5037884"/>
            <a:ext cx="545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kern="0">
                <a:solidFill>
                  <a:srgbClr val="FF0000"/>
                </a:solidFill>
              </a:rPr>
              <a:t>NO </a:t>
            </a:r>
          </a:p>
          <a:p>
            <a:pPr lvl="0">
              <a:defRPr/>
            </a:pPr>
            <a:r>
              <a:rPr lang="en-US" b="1" kern="0">
                <a:solidFill>
                  <a:srgbClr val="FF0000"/>
                </a:solidFill>
              </a:rPr>
              <a:t>CLK</a:t>
            </a:r>
            <a:endParaRPr lang="en-US" b="1" kern="0">
              <a:solidFill>
                <a:srgbClr val="00206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C50C1EC-969E-4319-8EA1-7F73C3BC5185}"/>
              </a:ext>
            </a:extLst>
          </p:cNvPr>
          <p:cNvSpPr/>
          <p:nvPr/>
        </p:nvSpPr>
        <p:spPr>
          <a:xfrm>
            <a:off x="8510514" y="3028839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00 H</a:t>
            </a:r>
            <a:endParaRPr lang="en-IN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0A3741-1371-40B8-88A6-68A65E2B1C65}"/>
              </a:ext>
            </a:extLst>
          </p:cNvPr>
          <p:cNvCxnSpPr/>
          <p:nvPr/>
        </p:nvCxnSpPr>
        <p:spPr>
          <a:xfrm rot="10800000">
            <a:off x="8502957" y="3503038"/>
            <a:ext cx="5958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301FC93-94C6-478B-93F3-FF5BB3B53CD0}"/>
              </a:ext>
            </a:extLst>
          </p:cNvPr>
          <p:cNvGrpSpPr/>
          <p:nvPr/>
        </p:nvGrpSpPr>
        <p:grpSpPr>
          <a:xfrm>
            <a:off x="8554392" y="4430671"/>
            <a:ext cx="750194" cy="336009"/>
            <a:chOff x="9644399" y="4430859"/>
            <a:chExt cx="999464" cy="3360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D3D5EE8-C508-4E73-A478-DB4FF88A9510}"/>
                </a:ext>
              </a:extLst>
            </p:cNvPr>
            <p:cNvGrpSpPr/>
            <p:nvPr/>
          </p:nvGrpSpPr>
          <p:grpSpPr>
            <a:xfrm>
              <a:off x="9644399" y="4430859"/>
              <a:ext cx="384535" cy="336009"/>
              <a:chOff x="9407594" y="4866641"/>
              <a:chExt cx="1564545" cy="55424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29DCB5A-AC9C-4C77-8BB2-D85499A07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80E53C4-5FB3-4143-9FA0-C003BD3FC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7E896-D0D4-4B9B-8A7D-2404A4045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F15E713-48B1-4913-903D-59C7B32C87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FA4C693-9C98-4CDA-9B7E-65264A95E9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0BC22C6-E2B1-4E62-A135-E73FC7BA4502}"/>
                </a:ext>
              </a:extLst>
            </p:cNvPr>
            <p:cNvGrpSpPr/>
            <p:nvPr/>
          </p:nvGrpSpPr>
          <p:grpSpPr>
            <a:xfrm>
              <a:off x="9958967" y="4430859"/>
              <a:ext cx="384535" cy="336009"/>
              <a:chOff x="9407594" y="4866641"/>
              <a:chExt cx="1564545" cy="554242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62C4C95-E27A-4ADB-A1B6-54F973FAFA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BECC3EF-09B8-4A48-8BA8-304B6C9CC7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33E6A25-9AD2-4691-808E-7ADD70617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FCE1E84-0CC7-46A1-9BAE-8E01768FF3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895ACC1-9FF6-4176-BBC8-2CF0545F77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426443F-6952-4C4B-AED9-F5D4A1E446F3}"/>
                </a:ext>
              </a:extLst>
            </p:cNvPr>
            <p:cNvGrpSpPr/>
            <p:nvPr/>
          </p:nvGrpSpPr>
          <p:grpSpPr>
            <a:xfrm>
              <a:off x="10259328" y="4430859"/>
              <a:ext cx="384535" cy="336009"/>
              <a:chOff x="9407594" y="4866641"/>
              <a:chExt cx="1564545" cy="554242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3EBD967-CDD7-4CF1-B96C-B6A5ADCC5D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3940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455D4D0-78F0-4D53-984A-82C51984D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3940" y="4866641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03DAE91-8E57-425F-9324-2CF2ED5FD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7133" y="4879153"/>
                <a:ext cx="622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A7ED7BC-AD6B-4E46-A9C4-0C80B42589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793" y="4879153"/>
                <a:ext cx="0" cy="541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5037126-2F83-4044-8191-74B5423BA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7594" y="5408371"/>
                <a:ext cx="4781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252C909-6B9E-4748-8BF6-49D35A969967}"/>
              </a:ext>
            </a:extLst>
          </p:cNvPr>
          <p:cNvSpPr/>
          <p:nvPr/>
        </p:nvSpPr>
        <p:spPr>
          <a:xfrm>
            <a:off x="8554669" y="504845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kern="0">
                <a:solidFill>
                  <a:srgbClr val="FF0000"/>
                </a:solidFill>
              </a:rPr>
              <a:t>CLK</a:t>
            </a:r>
            <a:endParaRPr lang="en-US" b="1" kern="0">
              <a:solidFill>
                <a:srgbClr val="00206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1155D1B-F88B-4F04-B150-DD860F2580C4}"/>
              </a:ext>
            </a:extLst>
          </p:cNvPr>
          <p:cNvSpPr/>
          <p:nvPr/>
        </p:nvSpPr>
        <p:spPr>
          <a:xfrm>
            <a:off x="1260747" y="5233121"/>
            <a:ext cx="527308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Mode 0 is synchronous mode</a:t>
            </a:r>
          </a:p>
        </p:txBody>
      </p:sp>
    </p:spTree>
    <p:extLst>
      <p:ext uri="{BB962C8B-B14F-4D97-AF65-F5344CB8AC3E}">
        <p14:creationId xmlns:p14="http://schemas.microsoft.com/office/powerpoint/2010/main" val="4815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33" grpId="0"/>
      <p:bldP spid="136" grpId="0"/>
      <p:bldP spid="137" grpId="0"/>
      <p:bldP spid="138" grpId="0"/>
      <p:bldP spid="159" grpId="0"/>
      <p:bldP spid="1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811192" y="5209823"/>
            <a:ext cx="3810000" cy="1447800"/>
            <a:chOff x="4953000" y="3048000"/>
            <a:chExt cx="3810000" cy="1447800"/>
          </a:xfrm>
        </p:grpSpPr>
        <p:grpSp>
          <p:nvGrpSpPr>
            <p:cNvPr id="63" name="Group 13"/>
            <p:cNvGrpSpPr/>
            <p:nvPr/>
          </p:nvGrpSpPr>
          <p:grpSpPr>
            <a:xfrm>
              <a:off x="4953000" y="3048000"/>
              <a:ext cx="3581400" cy="1447800"/>
              <a:chOff x="4953000" y="1219200"/>
              <a:chExt cx="3581400" cy="14478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953000" y="1676400"/>
                <a:ext cx="11430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ight Arrow 70"/>
              <p:cNvSpPr/>
              <p:nvPr/>
            </p:nvSpPr>
            <p:spPr>
              <a:xfrm>
                <a:off x="6096000" y="1676400"/>
                <a:ext cx="1295400" cy="3048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391400" y="1676400"/>
                <a:ext cx="11430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292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A 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3914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B </a:t>
                </a:r>
              </a:p>
            </p:txBody>
          </p:sp>
        </p:grpSp>
        <p:sp>
          <p:nvSpPr>
            <p:cNvPr id="64" name="Right Arrow 63"/>
            <p:cNvSpPr/>
            <p:nvPr/>
          </p:nvSpPr>
          <p:spPr>
            <a:xfrm flipH="1">
              <a:off x="6096000" y="4114800"/>
              <a:ext cx="1295400" cy="304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29200" y="3505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Transmitter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91400" y="4111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Transmitter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91400" y="3505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Receiver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57800" y="4111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Receiver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4600" y="38100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OR / AND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95027-59A2-4B45-862A-A62C523ABDE1}"/>
              </a:ext>
            </a:extLst>
          </p:cNvPr>
          <p:cNvGrpSpPr/>
          <p:nvPr/>
        </p:nvGrpSpPr>
        <p:grpSpPr>
          <a:xfrm>
            <a:off x="133660" y="48928"/>
            <a:ext cx="5182732" cy="1385829"/>
            <a:chOff x="137414" y="505178"/>
            <a:chExt cx="5182732" cy="1295400"/>
          </a:xfrm>
        </p:grpSpPr>
        <p:grpSp>
          <p:nvGrpSpPr>
            <p:cNvPr id="43" name="Group 42"/>
            <p:cNvGrpSpPr/>
            <p:nvPr/>
          </p:nvGrpSpPr>
          <p:grpSpPr>
            <a:xfrm>
              <a:off x="1738746" y="505178"/>
              <a:ext cx="3581400" cy="1295400"/>
              <a:chOff x="4953000" y="1219200"/>
              <a:chExt cx="3581400" cy="12954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953000" y="1676400"/>
                <a:ext cx="1143000" cy="83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Transmitter</a:t>
                </a:r>
              </a:p>
            </p:txBody>
          </p:sp>
          <p:sp>
            <p:nvSpPr>
              <p:cNvPr id="45" name="Right Arrow 44"/>
              <p:cNvSpPr/>
              <p:nvPr/>
            </p:nvSpPr>
            <p:spPr>
              <a:xfrm>
                <a:off x="6096000" y="1905000"/>
                <a:ext cx="1295400" cy="3048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1676400"/>
                <a:ext cx="1143000" cy="83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Receiver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0292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A 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3914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B </a:t>
                </a: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37414" y="1080424"/>
              <a:ext cx="1397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b="1" u="sng"/>
                <a:t>Simplex 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AD0B9-8256-4663-BAAC-0C7A76C51B19}"/>
              </a:ext>
            </a:extLst>
          </p:cNvPr>
          <p:cNvGrpSpPr/>
          <p:nvPr/>
        </p:nvGrpSpPr>
        <p:grpSpPr>
          <a:xfrm>
            <a:off x="102872" y="2638778"/>
            <a:ext cx="5445874" cy="1447800"/>
            <a:chOff x="102872" y="2638778"/>
            <a:chExt cx="5445874" cy="1447800"/>
          </a:xfrm>
        </p:grpSpPr>
        <p:grpSp>
          <p:nvGrpSpPr>
            <p:cNvPr id="49" name="Group 48"/>
            <p:cNvGrpSpPr/>
            <p:nvPr/>
          </p:nvGrpSpPr>
          <p:grpSpPr>
            <a:xfrm>
              <a:off x="1738746" y="2638778"/>
              <a:ext cx="3810000" cy="1447800"/>
              <a:chOff x="4953000" y="3048000"/>
              <a:chExt cx="3810000" cy="14478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953000" y="3048000"/>
                <a:ext cx="3581400" cy="1447800"/>
                <a:chOff x="4953000" y="1219200"/>
                <a:chExt cx="3581400" cy="14478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953000" y="1676400"/>
                  <a:ext cx="1143000" cy="990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ight Arrow 57"/>
                <p:cNvSpPr/>
                <p:nvPr/>
              </p:nvSpPr>
              <p:spPr>
                <a:xfrm>
                  <a:off x="6096000" y="1676400"/>
                  <a:ext cx="1295400" cy="304800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391400" y="1676400"/>
                  <a:ext cx="1143000" cy="990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029200" y="1219200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>
                      <a:solidFill>
                        <a:srgbClr val="FF0000"/>
                      </a:solidFill>
                    </a:rPr>
                    <a:t>System A 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391400" y="1219200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>
                      <a:solidFill>
                        <a:srgbClr val="FF0000"/>
                      </a:solidFill>
                    </a:rPr>
                    <a:t>System B </a:t>
                  </a:r>
                </a:p>
              </p:txBody>
            </p:sp>
          </p:grpSp>
          <p:sp>
            <p:nvSpPr>
              <p:cNvPr id="51" name="Right Arrow 50"/>
              <p:cNvSpPr/>
              <p:nvPr/>
            </p:nvSpPr>
            <p:spPr>
              <a:xfrm flipH="1">
                <a:off x="6096000" y="4114800"/>
                <a:ext cx="1295400" cy="3048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29200" y="3505200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Transmitter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391400" y="4111823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Transmitter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391400" y="3505200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Receiver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57800" y="4111823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Receiver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53200" y="3810000"/>
                <a:ext cx="76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OR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102872" y="2726646"/>
              <a:ext cx="16943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b="1"/>
                <a:t>2.  </a:t>
              </a:r>
              <a:r>
                <a:rPr lang="en-US" b="1" u="sng"/>
                <a:t>Half Duplex :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4314" y="5209823"/>
            <a:ext cx="158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/>
              <a:t>3  </a:t>
            </a:r>
            <a:r>
              <a:rPr lang="en-US" b="1" u="sng"/>
              <a:t>Full Duplex 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570483" y="679988"/>
            <a:ext cx="1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MODE 0</a:t>
            </a:r>
          </a:p>
          <a:p>
            <a:r>
              <a:rPr lang="en-US" b="1">
                <a:solidFill>
                  <a:srgbClr val="FF0000"/>
                </a:solidFill>
              </a:rPr>
              <a:t>synchronous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90108" y="5504233"/>
            <a:ext cx="294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MODE 1,MODE 2,MODE 3</a:t>
            </a:r>
          </a:p>
          <a:p>
            <a:r>
              <a:rPr lang="en-US" b="1"/>
              <a:t>        </a:t>
            </a:r>
            <a:r>
              <a:rPr lang="en-US" b="1">
                <a:solidFill>
                  <a:srgbClr val="FF0000"/>
                </a:solidFill>
              </a:rPr>
              <a:t>asynchronous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E8BAD5-AD53-4613-BA23-8E4DC1EA199F}"/>
              </a:ext>
            </a:extLst>
          </p:cNvPr>
          <p:cNvSpPr/>
          <p:nvPr/>
        </p:nvSpPr>
        <p:spPr>
          <a:xfrm>
            <a:off x="1122142" y="2425358"/>
            <a:ext cx="5050058" cy="195084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23F9325-DC11-4A4F-A102-42560D743066}"/>
              </a:ext>
            </a:extLst>
          </p:cNvPr>
          <p:cNvCxnSpPr>
            <a:cxnSpLocks/>
          </p:cNvCxnSpPr>
          <p:nvPr/>
        </p:nvCxnSpPr>
        <p:spPr>
          <a:xfrm flipV="1">
            <a:off x="5335743" y="883200"/>
            <a:ext cx="1765774" cy="17555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1865526-0060-4A44-9832-868A30A84B8A}"/>
              </a:ext>
            </a:extLst>
          </p:cNvPr>
          <p:cNvGrpSpPr/>
          <p:nvPr/>
        </p:nvGrpSpPr>
        <p:grpSpPr>
          <a:xfrm>
            <a:off x="7190799" y="140733"/>
            <a:ext cx="3190009" cy="1707060"/>
            <a:chOff x="7585364" y="93518"/>
            <a:chExt cx="3190009" cy="1707060"/>
          </a:xfrm>
        </p:grpSpPr>
        <p:sp>
          <p:nvSpPr>
            <p:cNvPr id="138" name="Rectangle 137"/>
            <p:cNvSpPr/>
            <p:nvPr/>
          </p:nvSpPr>
          <p:spPr>
            <a:xfrm>
              <a:off x="7759725" y="327297"/>
              <a:ext cx="566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>
                  <a:solidFill>
                    <a:srgbClr val="FF0000"/>
                  </a:solidFill>
                </a:rPr>
                <a:t>RxD</a:t>
              </a:r>
              <a:endParaRPr lang="en-US" b="1">
                <a:solidFill>
                  <a:srgbClr val="FF0000"/>
                </a:solidFill>
              </a:endParaRP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23F9325-DC11-4A4F-A102-42560D743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6235" y="505178"/>
              <a:ext cx="124446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9560704" y="295219"/>
              <a:ext cx="1015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Transmit</a:t>
              </a:r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23F9325-DC11-4A4F-A102-42560D74306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438" y="806157"/>
              <a:ext cx="791397" cy="3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8811818" y="505178"/>
              <a:ext cx="0" cy="300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9579883" y="624202"/>
              <a:ext cx="916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Receive</a:t>
              </a:r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775039" y="1167141"/>
              <a:ext cx="541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>
                  <a:solidFill>
                    <a:srgbClr val="FF0000"/>
                  </a:solidFill>
                </a:rPr>
                <a:t>TxD</a:t>
              </a:r>
              <a:endParaRPr lang="en-US" b="1">
                <a:solidFill>
                  <a:srgbClr val="FF0000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23F9325-DC11-4A4F-A102-42560D743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7366" y="1407671"/>
              <a:ext cx="124446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9610300" y="1223640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CLK</a:t>
              </a:r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585364" y="93518"/>
              <a:ext cx="3190009" cy="1707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23F9325-DC11-4A4F-A102-42560D743066}"/>
              </a:ext>
            </a:extLst>
          </p:cNvPr>
          <p:cNvCxnSpPr>
            <a:cxnSpLocks/>
          </p:cNvCxnSpPr>
          <p:nvPr/>
        </p:nvCxnSpPr>
        <p:spPr>
          <a:xfrm flipV="1">
            <a:off x="5524750" y="4889840"/>
            <a:ext cx="1605986" cy="1301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B32798B-3596-45E9-BB72-9CE3DC0C704E}"/>
              </a:ext>
            </a:extLst>
          </p:cNvPr>
          <p:cNvSpPr/>
          <p:nvPr/>
        </p:nvSpPr>
        <p:spPr>
          <a:xfrm>
            <a:off x="594888" y="1648177"/>
            <a:ext cx="5160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is life long either sender or receiver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190DC6-220F-4EA7-95B3-0263E3073F5D}"/>
              </a:ext>
            </a:extLst>
          </p:cNvPr>
          <p:cNvSpPr/>
          <p:nvPr/>
        </p:nvSpPr>
        <p:spPr>
          <a:xfrm>
            <a:off x="459049" y="4520508"/>
            <a:ext cx="5160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 sender and sometime receiver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1FF144-A75E-43DE-BC9E-B40360B2549D}"/>
              </a:ext>
            </a:extLst>
          </p:cNvPr>
          <p:cNvSpPr/>
          <p:nvPr/>
        </p:nvSpPr>
        <p:spPr>
          <a:xfrm>
            <a:off x="186633" y="5855567"/>
            <a:ext cx="185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simultaneously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768C2A-7BE3-4A8B-BFA8-D0BB15EF39BE}"/>
              </a:ext>
            </a:extLst>
          </p:cNvPr>
          <p:cNvGrpSpPr/>
          <p:nvPr/>
        </p:nvGrpSpPr>
        <p:grpSpPr>
          <a:xfrm>
            <a:off x="7333326" y="2713911"/>
            <a:ext cx="3660256" cy="2496123"/>
            <a:chOff x="7333326" y="2713911"/>
            <a:chExt cx="3660256" cy="24961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1FBCC1-0718-4856-A402-49AC199B50B0}"/>
                </a:ext>
              </a:extLst>
            </p:cNvPr>
            <p:cNvGrpSpPr/>
            <p:nvPr/>
          </p:nvGrpSpPr>
          <p:grpSpPr>
            <a:xfrm>
              <a:off x="7333326" y="2713911"/>
              <a:ext cx="3660256" cy="2496123"/>
              <a:chOff x="7333326" y="2713911"/>
              <a:chExt cx="3660256" cy="2496123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7736415" y="3008110"/>
                <a:ext cx="3057963" cy="1908907"/>
                <a:chOff x="7858147" y="2467291"/>
                <a:chExt cx="3057963" cy="1908907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7858147" y="2467291"/>
                  <a:ext cx="3002033" cy="1908907"/>
                  <a:chOff x="4953000" y="1676399"/>
                  <a:chExt cx="3581400" cy="1576097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4953000" y="1676399"/>
                    <a:ext cx="1143000" cy="157609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7391400" y="1676400"/>
                    <a:ext cx="1143000" cy="15760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E23F9325-DC11-4A4F-A102-42560D743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1840" y="2817107"/>
                  <a:ext cx="107024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23F9325-DC11-4A4F-A102-42560D743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14864" y="4001099"/>
                  <a:ext cx="10872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/>
                <p:cNvSpPr txBox="1"/>
                <p:nvPr/>
              </p:nvSpPr>
              <p:spPr>
                <a:xfrm>
                  <a:off x="8945166" y="2501858"/>
                  <a:ext cx="762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FF0000"/>
                      </a:solidFill>
                    </a:rPr>
                    <a:t>011010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421DEB7-B5AA-4946-BFC4-0669ED71F92D}"/>
                    </a:ext>
                  </a:extLst>
                </p:cNvPr>
                <p:cNvSpPr txBox="1"/>
                <p:nvPr/>
              </p:nvSpPr>
              <p:spPr>
                <a:xfrm>
                  <a:off x="8291988" y="3851521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err="1">
                      <a:solidFill>
                        <a:srgbClr val="FF0000"/>
                      </a:solidFill>
                    </a:rPr>
                    <a:t>RxD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21DEB7-B5AA-4946-BFC4-0669ED71F92D}"/>
                    </a:ext>
                  </a:extLst>
                </p:cNvPr>
                <p:cNvSpPr txBox="1"/>
                <p:nvPr/>
              </p:nvSpPr>
              <p:spPr>
                <a:xfrm>
                  <a:off x="9947046" y="2650681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err="1">
                      <a:solidFill>
                        <a:srgbClr val="FF0000"/>
                      </a:solidFill>
                    </a:rPr>
                    <a:t>RxD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B421DEB7-B5AA-4946-BFC4-0669ED71F92D}"/>
                    </a:ext>
                  </a:extLst>
                </p:cNvPr>
                <p:cNvSpPr txBox="1"/>
                <p:nvPr/>
              </p:nvSpPr>
              <p:spPr>
                <a:xfrm>
                  <a:off x="9947046" y="3840742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err="1">
                      <a:solidFill>
                        <a:srgbClr val="FF0000"/>
                      </a:solidFill>
                    </a:rPr>
                    <a:t>TxD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B421DEB7-B5AA-4946-BFC4-0669ED71F92D}"/>
                    </a:ext>
                  </a:extLst>
                </p:cNvPr>
                <p:cNvSpPr txBox="1"/>
                <p:nvPr/>
              </p:nvSpPr>
              <p:spPr>
                <a:xfrm>
                  <a:off x="8276051" y="2648366"/>
                  <a:ext cx="969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err="1">
                      <a:solidFill>
                        <a:srgbClr val="FF0000"/>
                      </a:solidFill>
                    </a:rPr>
                    <a:t>TxD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8" name="Rectangle 157"/>
              <p:cNvSpPr/>
              <p:nvPr/>
            </p:nvSpPr>
            <p:spPr>
              <a:xfrm>
                <a:off x="7333326" y="2713911"/>
                <a:ext cx="3660256" cy="24961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715BE92-B033-4C93-B097-3D76938B6E64}"/>
                </a:ext>
              </a:extLst>
            </p:cNvPr>
            <p:cNvSpPr txBox="1"/>
            <p:nvPr/>
          </p:nvSpPr>
          <p:spPr>
            <a:xfrm>
              <a:off x="8864110" y="4182273"/>
              <a:ext cx="762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011010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2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04" grpId="0" animBg="1"/>
      <p:bldP spid="4" grpId="0"/>
      <p:bldP spid="94" grpId="0"/>
      <p:bldP spid="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990" y="863889"/>
            <a:ext cx="5188528" cy="1325563"/>
          </a:xfrm>
        </p:spPr>
        <p:txBody>
          <a:bodyPr/>
          <a:lstStyle/>
          <a:p>
            <a:r>
              <a:rPr lang="en-IN" u="sng"/>
              <a:t>Serial Port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7300" y="3680752"/>
            <a:ext cx="592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Write a program to transmit data at specified baud rate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57300" y="3282618"/>
            <a:ext cx="5444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Mode 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9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28800" y="2819400"/>
            <a:ext cx="9144000" cy="1600200"/>
            <a:chOff x="152400" y="2209800"/>
            <a:chExt cx="9144000" cy="1600200"/>
          </a:xfrm>
        </p:grpSpPr>
        <p:sp>
          <p:nvSpPr>
            <p:cNvPr id="4" name="Rectangle 3"/>
            <p:cNvSpPr/>
            <p:nvPr/>
          </p:nvSpPr>
          <p:spPr>
            <a:xfrm>
              <a:off x="1676400" y="2209800"/>
              <a:ext cx="1676400" cy="16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Parallel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To 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Serial 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converter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2209800"/>
              <a:ext cx="1676400" cy="16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Serial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To 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Parallel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converter</a:t>
              </a:r>
            </a:p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33400" y="2819400"/>
              <a:ext cx="1143000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352800" y="30480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953000" y="30480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/>
            <p:cNvSpPr/>
            <p:nvPr/>
          </p:nvSpPr>
          <p:spPr>
            <a:xfrm>
              <a:off x="7162800" y="2819400"/>
              <a:ext cx="1143000" cy="4572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2590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   Serial </a:t>
              </a:r>
            </a:p>
            <a:p>
              <a:r>
                <a:rPr lang="en-US" b="1">
                  <a:solidFill>
                    <a:srgbClr val="FF0000"/>
                  </a:solidFill>
                </a:rPr>
                <a:t>1 bit data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2209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Parallel  8 bit    </a:t>
              </a:r>
            </a:p>
            <a:p>
              <a:r>
                <a:rPr lang="en-US" b="1">
                  <a:solidFill>
                    <a:srgbClr val="FF0000"/>
                  </a:solidFill>
                </a:rPr>
                <a:t>        data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43800" y="2209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Parallel  8 bit    </a:t>
              </a:r>
            </a:p>
            <a:p>
              <a:r>
                <a:rPr lang="en-US" b="1">
                  <a:solidFill>
                    <a:srgbClr val="FF0000"/>
                  </a:solidFill>
                </a:rPr>
                <a:t>        data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81400" y="762001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Serial  Data Transfer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BEDF2-C2FC-36CF-C635-555A8A12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0D9C-7F18-4A11-1B9D-6D22A2CAC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B91820-2B33-8968-A598-816A5679C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983280-A4A2-5FF7-9191-ED464AD39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DA3E8D-F8EB-0CC5-C34F-CE888A44F9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867441-6420-4638-AD25-4999B9C7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91823"/>
              </p:ext>
            </p:extLst>
          </p:nvPr>
        </p:nvGraphicFramePr>
        <p:xfrm>
          <a:off x="913414" y="1455937"/>
          <a:ext cx="950897" cy="1157483"/>
        </p:xfrm>
        <a:graphic>
          <a:graphicData uri="http://schemas.openxmlformats.org/drawingml/2006/table">
            <a:tbl>
              <a:tblPr firstRow="1" bandRow="1"/>
              <a:tblGrid>
                <a:gridCol w="950897">
                  <a:extLst>
                    <a:ext uri="{9D8B030D-6E8A-4147-A177-3AD203B41FA5}">
                      <a16:colId xmlns:a16="http://schemas.microsoft.com/office/drawing/2014/main" val="537198708"/>
                    </a:ext>
                  </a:extLst>
                </a:gridCol>
              </a:tblGrid>
              <a:tr h="41580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6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5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1136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CBD222F7-1308-4802-9D9A-B3C5492CAEB0}"/>
              </a:ext>
            </a:extLst>
          </p:cNvPr>
          <p:cNvSpPr/>
          <p:nvPr/>
        </p:nvSpPr>
        <p:spPr>
          <a:xfrm>
            <a:off x="2086254" y="1455937"/>
            <a:ext cx="594804" cy="115748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357F7-1278-4D4B-BE7E-832AFFEDF8FE}"/>
              </a:ext>
            </a:extLst>
          </p:cNvPr>
          <p:cNvSpPr/>
          <p:nvPr/>
        </p:nvSpPr>
        <p:spPr>
          <a:xfrm>
            <a:off x="2991893" y="1850012"/>
            <a:ext cx="222817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/>
              <a:t>Standard baud 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DA1282-00D3-47AA-BE18-4FBBA231FA96}"/>
              </a:ext>
            </a:extLst>
          </p:cNvPr>
          <p:cNvSpPr/>
          <p:nvPr/>
        </p:nvSpPr>
        <p:spPr>
          <a:xfrm>
            <a:off x="175362" y="151711"/>
            <a:ext cx="1987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Baud rate :  </a:t>
            </a:r>
            <a:endParaRPr lang="en-IN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474F8-8CEA-471D-B6C5-F84DB150D8E4}"/>
              </a:ext>
            </a:extLst>
          </p:cNvPr>
          <p:cNvSpPr/>
          <p:nvPr/>
        </p:nvSpPr>
        <p:spPr>
          <a:xfrm>
            <a:off x="2086254" y="228655"/>
            <a:ext cx="495214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It is a rate at which data is transferred or received in serial communication.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4BD90-4ED2-45F2-8C54-30ECAB68F7D2}"/>
              </a:ext>
            </a:extLst>
          </p:cNvPr>
          <p:cNvSpPr/>
          <p:nvPr/>
        </p:nvSpPr>
        <p:spPr>
          <a:xfrm>
            <a:off x="175363" y="3164681"/>
            <a:ext cx="66115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Ask a particular baud rate which means as a programmer we are in a mode where baud rate selected by us.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There are only two modes which are selectable M1 and M3</a:t>
            </a:r>
          </a:p>
          <a:p>
            <a:r>
              <a:rPr lang="en-US"/>
              <a:t>       Because  BR (M1,M3) =  </a:t>
            </a:r>
            <a:r>
              <a:rPr lang="en-IN"/>
              <a:t>2 </a:t>
            </a:r>
            <a:r>
              <a:rPr lang="en-IN" baseline="30000"/>
              <a:t>SMOD</a:t>
            </a:r>
            <a:r>
              <a:rPr lang="en-IN"/>
              <a:t> / 32  X  T1. overflow rate </a:t>
            </a:r>
          </a:p>
          <a:p>
            <a:r>
              <a:rPr lang="en-IN"/>
              <a:t>       (variable).</a:t>
            </a:r>
          </a:p>
          <a:p>
            <a:endParaRPr lang="en-IN"/>
          </a:p>
          <a:p>
            <a:pPr marL="342900" indent="-342900">
              <a:buAutoNum type="arabicPeriod" startAt="3"/>
            </a:pPr>
            <a:r>
              <a:rPr lang="en-IN"/>
              <a:t>M1 is preferable mode as compare to M3 because in case of M3 there is extra burden on programmer to send 9 </a:t>
            </a:r>
            <a:r>
              <a:rPr lang="en-IN" err="1"/>
              <a:t>th</a:t>
            </a:r>
            <a:r>
              <a:rPr lang="en-IN"/>
              <a:t> programmable bit.</a:t>
            </a:r>
          </a:p>
          <a:p>
            <a:pPr marL="342900" indent="-342900">
              <a:buAutoNum type="arabicPeriod" startAt="3"/>
            </a:pPr>
            <a:endParaRPr lang="en-IN"/>
          </a:p>
          <a:p>
            <a:pPr marL="342900" indent="-342900">
              <a:buAutoNum type="arabicPeriod" startAt="3"/>
            </a:pPr>
            <a:r>
              <a:rPr lang="en-IN"/>
              <a:t>In case of serial port program, calculation of baud rate is important.</a:t>
            </a:r>
          </a:p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AD5B29-12B9-4835-BD41-621613DA8E30}"/>
              </a:ext>
            </a:extLst>
          </p:cNvPr>
          <p:cNvSpPr/>
          <p:nvPr/>
        </p:nvSpPr>
        <p:spPr>
          <a:xfrm>
            <a:off x="7756933" y="1086605"/>
            <a:ext cx="318538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Example :  Radio channels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8899A2-1281-4876-B433-702A96909000}"/>
              </a:ext>
            </a:extLst>
          </p:cNvPr>
          <p:cNvSpPr/>
          <p:nvPr/>
        </p:nvSpPr>
        <p:spPr>
          <a:xfrm>
            <a:off x="6152107" y="19195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If we want to listen 93.5 we have to set 93.5 channel. If it is change to 93.7 then will get disturbance.  There fore frequency or baud rate is important. </a:t>
            </a:r>
          </a:p>
        </p:txBody>
      </p:sp>
    </p:spTree>
    <p:extLst>
      <p:ext uri="{BB962C8B-B14F-4D97-AF65-F5344CB8AC3E}">
        <p14:creationId xmlns:p14="http://schemas.microsoft.com/office/powerpoint/2010/main" val="41423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1BAA6-EAC3-4DEA-98C1-A6C036E90755}"/>
              </a:ext>
            </a:extLst>
          </p:cNvPr>
          <p:cNvSpPr/>
          <p:nvPr/>
        </p:nvSpPr>
        <p:spPr>
          <a:xfrm>
            <a:off x="118007" y="80203"/>
            <a:ext cx="729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Write a program to transmit 45 H at 9600 baud rate  ( </a:t>
            </a:r>
            <a:r>
              <a:rPr lang="en-IN" b="1">
                <a:solidFill>
                  <a:srgbClr val="FF0000"/>
                </a:solidFill>
              </a:rPr>
              <a:t>Assume MODE 1 </a:t>
            </a:r>
            <a:r>
              <a:rPr lang="en-IN" b="1"/>
              <a:t>)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A94EC-77C5-441F-A402-693149F79F2D}"/>
              </a:ext>
            </a:extLst>
          </p:cNvPr>
          <p:cNvSpPr/>
          <p:nvPr/>
        </p:nvSpPr>
        <p:spPr>
          <a:xfrm>
            <a:off x="2144721" y="3347702"/>
            <a:ext cx="53608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FF0000"/>
                </a:solidFill>
              </a:rPr>
              <a:t>SBUF</a:t>
            </a:r>
            <a:endParaRPr lang="en-IN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9AE276-7D9A-47E8-BF41-C258D42BD37C}"/>
              </a:ext>
            </a:extLst>
          </p:cNvPr>
          <p:cNvCxnSpPr/>
          <p:nvPr/>
        </p:nvCxnSpPr>
        <p:spPr>
          <a:xfrm flipV="1">
            <a:off x="2615986" y="2977411"/>
            <a:ext cx="1414301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F92B71-9408-44C2-87F9-92841C322D98}"/>
              </a:ext>
            </a:extLst>
          </p:cNvPr>
          <p:cNvSpPr/>
          <p:nvPr/>
        </p:nvSpPr>
        <p:spPr>
          <a:xfrm>
            <a:off x="1034688" y="734966"/>
            <a:ext cx="1677751" cy="3090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8BD717-355D-476C-AACB-1F817CED7777}"/>
              </a:ext>
            </a:extLst>
          </p:cNvPr>
          <p:cNvGrpSpPr/>
          <p:nvPr/>
        </p:nvGrpSpPr>
        <p:grpSpPr>
          <a:xfrm>
            <a:off x="197579" y="936640"/>
            <a:ext cx="837109" cy="914400"/>
            <a:chOff x="2591891" y="762000"/>
            <a:chExt cx="837109" cy="914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EEABC2-899F-4D20-8FB9-2ABC3A71F499}"/>
                </a:ext>
              </a:extLst>
            </p:cNvPr>
            <p:cNvGrpSpPr/>
            <p:nvPr/>
          </p:nvGrpSpPr>
          <p:grpSpPr>
            <a:xfrm>
              <a:off x="2591891" y="986671"/>
              <a:ext cx="647700" cy="381000"/>
              <a:chOff x="228600" y="1524000"/>
              <a:chExt cx="647700" cy="381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CDA8F9-A3FD-49B1-8969-27F680065870}"/>
                  </a:ext>
                </a:extLst>
              </p:cNvPr>
              <p:cNvSpPr/>
              <p:nvPr/>
            </p:nvSpPr>
            <p:spPr>
              <a:xfrm>
                <a:off x="304800" y="1638078"/>
                <a:ext cx="533400" cy="1907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1F853C5-9871-46A2-8ED1-B73CF7DC829C}"/>
                  </a:ext>
                </a:extLst>
              </p:cNvPr>
              <p:cNvCxnSpPr/>
              <p:nvPr/>
            </p:nvCxnSpPr>
            <p:spPr>
              <a:xfrm>
                <a:off x="266700" y="1905000"/>
                <a:ext cx="609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97ACCC6-7EDB-41B2-ABD3-5D63CF150C6E}"/>
                  </a:ext>
                </a:extLst>
              </p:cNvPr>
              <p:cNvCxnSpPr/>
              <p:nvPr/>
            </p:nvCxnSpPr>
            <p:spPr>
              <a:xfrm>
                <a:off x="228600" y="1524000"/>
                <a:ext cx="609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E5D3BD-244B-4F9B-8493-5346309129DC}"/>
                </a:ext>
              </a:extLst>
            </p:cNvPr>
            <p:cNvCxnSpPr/>
            <p:nvPr/>
          </p:nvCxnSpPr>
          <p:spPr>
            <a:xfrm>
              <a:off x="2896691" y="1367671"/>
              <a:ext cx="0" cy="283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71E3E0-853F-4CEC-B331-C97D9779882E}"/>
                </a:ext>
              </a:extLst>
            </p:cNvPr>
            <p:cNvCxnSpPr/>
            <p:nvPr/>
          </p:nvCxnSpPr>
          <p:spPr>
            <a:xfrm>
              <a:off x="2896691" y="1676400"/>
              <a:ext cx="532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66910E-1F9D-4897-AF47-76B2B29C5FD6}"/>
                </a:ext>
              </a:extLst>
            </p:cNvPr>
            <p:cNvCxnSpPr/>
            <p:nvPr/>
          </p:nvCxnSpPr>
          <p:spPr>
            <a:xfrm>
              <a:off x="2896690" y="762000"/>
              <a:ext cx="532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5C60BB-7330-4A42-8BC9-BC840AA351BE}"/>
                </a:ext>
              </a:extLst>
            </p:cNvPr>
            <p:cNvCxnSpPr/>
            <p:nvPr/>
          </p:nvCxnSpPr>
          <p:spPr>
            <a:xfrm>
              <a:off x="2896690" y="762000"/>
              <a:ext cx="0" cy="224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80F26-B00E-49A0-A907-B980A9DE3640}"/>
              </a:ext>
            </a:extLst>
          </p:cNvPr>
          <p:cNvSpPr/>
          <p:nvPr/>
        </p:nvSpPr>
        <p:spPr>
          <a:xfrm>
            <a:off x="277235" y="559032"/>
            <a:ext cx="87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XTAL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84A20-C23D-40BD-B62F-5B79B21F1C9D}"/>
              </a:ext>
            </a:extLst>
          </p:cNvPr>
          <p:cNvSpPr/>
          <p:nvPr/>
        </p:nvSpPr>
        <p:spPr>
          <a:xfrm>
            <a:off x="275589" y="1840979"/>
            <a:ext cx="87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XTAL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F7C972-3C59-44BD-A8B5-743D30784D62}"/>
              </a:ext>
            </a:extLst>
          </p:cNvPr>
          <p:cNvCxnSpPr/>
          <p:nvPr/>
        </p:nvCxnSpPr>
        <p:spPr>
          <a:xfrm>
            <a:off x="1034687" y="1270722"/>
            <a:ext cx="53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F80E90-6C79-425D-89DC-64ED096E77CF}"/>
              </a:ext>
            </a:extLst>
          </p:cNvPr>
          <p:cNvCxnSpPr/>
          <p:nvPr/>
        </p:nvCxnSpPr>
        <p:spPr>
          <a:xfrm>
            <a:off x="1566996" y="1270722"/>
            <a:ext cx="0" cy="283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1B4329-07B8-4B73-9545-0937F757B8E3}"/>
              </a:ext>
            </a:extLst>
          </p:cNvPr>
          <p:cNvSpPr/>
          <p:nvPr/>
        </p:nvSpPr>
        <p:spPr>
          <a:xfrm>
            <a:off x="1165213" y="1562042"/>
            <a:ext cx="687314" cy="528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>
                <a:solidFill>
                  <a:schemeClr val="tx1"/>
                </a:solidFill>
              </a:rPr>
              <a:t>Divide by 12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1956F-E764-486D-8D47-658763435A45}"/>
              </a:ext>
            </a:extLst>
          </p:cNvPr>
          <p:cNvCxnSpPr/>
          <p:nvPr/>
        </p:nvCxnSpPr>
        <p:spPr>
          <a:xfrm flipV="1">
            <a:off x="1284282" y="3371073"/>
            <a:ext cx="329128" cy="9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C3DB9C1-DC9D-44DE-B861-4A98EDB7A66C}"/>
              </a:ext>
            </a:extLst>
          </p:cNvPr>
          <p:cNvSpPr/>
          <p:nvPr/>
        </p:nvSpPr>
        <p:spPr>
          <a:xfrm>
            <a:off x="1607749" y="3233045"/>
            <a:ext cx="378797" cy="3370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>
                <a:solidFill>
                  <a:schemeClr val="tx1"/>
                </a:solidFill>
              </a:rPr>
              <a:t>T1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C3CC27-D7DD-4F92-9393-8582453AC7CC}"/>
              </a:ext>
            </a:extLst>
          </p:cNvPr>
          <p:cNvCxnSpPr/>
          <p:nvPr/>
        </p:nvCxnSpPr>
        <p:spPr>
          <a:xfrm flipV="1">
            <a:off x="1779036" y="2977411"/>
            <a:ext cx="370496" cy="244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0A9477-9C3C-4C1B-9071-562E8451944C}"/>
              </a:ext>
            </a:extLst>
          </p:cNvPr>
          <p:cNvGrpSpPr/>
          <p:nvPr/>
        </p:nvGrpSpPr>
        <p:grpSpPr>
          <a:xfrm>
            <a:off x="993322" y="2082158"/>
            <a:ext cx="319259" cy="1611680"/>
            <a:chOff x="993322" y="2082158"/>
            <a:chExt cx="319259" cy="161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E8BB7C-082E-4EAD-B42F-44623CB34D01}"/>
                </a:ext>
              </a:extLst>
            </p:cNvPr>
            <p:cNvCxnSpPr/>
            <p:nvPr/>
          </p:nvCxnSpPr>
          <p:spPr>
            <a:xfrm>
              <a:off x="1312581" y="2092174"/>
              <a:ext cx="0" cy="160166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24B7D9-1BD9-441D-9188-3E309827D915}"/>
                </a:ext>
              </a:extLst>
            </p:cNvPr>
            <p:cNvSpPr/>
            <p:nvPr/>
          </p:nvSpPr>
          <p:spPr>
            <a:xfrm rot="16200000">
              <a:off x="838632" y="2755330"/>
              <a:ext cx="5709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100" b="1"/>
                <a:t>1 Mhz 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93552E-5A33-42FE-8481-FB4782C653C0}"/>
                </a:ext>
              </a:extLst>
            </p:cNvPr>
            <p:cNvCxnSpPr/>
            <p:nvPr/>
          </p:nvCxnSpPr>
          <p:spPr>
            <a:xfrm>
              <a:off x="1246727" y="2082158"/>
              <a:ext cx="0" cy="1601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751716C-99C6-4C25-876B-C70707C5F5CC}"/>
              </a:ext>
            </a:extLst>
          </p:cNvPr>
          <p:cNvSpPr/>
          <p:nvPr/>
        </p:nvSpPr>
        <p:spPr>
          <a:xfrm>
            <a:off x="2144721" y="2310441"/>
            <a:ext cx="471265" cy="10606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>
                <a:solidFill>
                  <a:schemeClr val="tx1"/>
                </a:solidFill>
              </a:rPr>
              <a:t>45 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2D1A48-AA84-4678-8898-A3BD9BF86D08}"/>
              </a:ext>
            </a:extLst>
          </p:cNvPr>
          <p:cNvSpPr/>
          <p:nvPr/>
        </p:nvSpPr>
        <p:spPr>
          <a:xfrm>
            <a:off x="2615986" y="2481746"/>
            <a:ext cx="1925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 0</a:t>
            </a:r>
            <a:r>
              <a:rPr lang="en-US" sz="2400" b="1"/>
              <a:t> </a:t>
            </a:r>
            <a:r>
              <a:rPr lang="en-US" sz="1200" b="1"/>
              <a:t>0  1  0  0 0  1  0  1  </a:t>
            </a:r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D05B1E-ED43-40B8-A7C0-823E3EA3FDBB}"/>
              </a:ext>
            </a:extLst>
          </p:cNvPr>
          <p:cNvSpPr txBox="1"/>
          <p:nvPr/>
        </p:nvSpPr>
        <p:spPr>
          <a:xfrm>
            <a:off x="2990332" y="3020354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TxD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191F2-D0EA-4BF6-A29C-59222422E518}"/>
              </a:ext>
            </a:extLst>
          </p:cNvPr>
          <p:cNvSpPr txBox="1"/>
          <p:nvPr/>
        </p:nvSpPr>
        <p:spPr>
          <a:xfrm>
            <a:off x="1574658" y="2746867"/>
            <a:ext cx="52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25E3B-EB4E-4B0A-87EC-A94DEDD9971C}"/>
              </a:ext>
            </a:extLst>
          </p:cNvPr>
          <p:cNvSpPr/>
          <p:nvPr/>
        </p:nvSpPr>
        <p:spPr>
          <a:xfrm>
            <a:off x="5023141" y="1035195"/>
            <a:ext cx="6893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Processor send 45 H into SBUF and transmission starts.</a:t>
            </a:r>
          </a:p>
          <a:p>
            <a:pPr marL="342900" indent="-342900">
              <a:buAutoNum type="arabicPeriod"/>
            </a:pPr>
            <a:r>
              <a:rPr lang="en-US"/>
              <a:t>SBUF will responsible to send </a:t>
            </a:r>
            <a:r>
              <a:rPr lang="en-US">
                <a:solidFill>
                  <a:srgbClr val="FF0000"/>
                </a:solidFill>
              </a:rPr>
              <a:t>bit-by-bit</a:t>
            </a:r>
            <a:r>
              <a:rPr lang="en-US"/>
              <a:t> data through </a:t>
            </a:r>
            <a:r>
              <a:rPr lang="en-US" err="1"/>
              <a:t>TxD</a:t>
            </a:r>
            <a:r>
              <a:rPr lang="en-US"/>
              <a:t> pin along with start and stop bit.</a:t>
            </a:r>
          </a:p>
          <a:p>
            <a:pPr marL="342900" indent="-342900">
              <a:buAutoNum type="arabicPeriod"/>
            </a:pPr>
            <a:r>
              <a:rPr lang="en-US"/>
              <a:t>There is a </a:t>
            </a:r>
            <a:r>
              <a:rPr lang="en-US">
                <a:solidFill>
                  <a:srgbClr val="FF0000"/>
                </a:solidFill>
              </a:rPr>
              <a:t>delay</a:t>
            </a:r>
            <a:r>
              <a:rPr lang="en-US"/>
              <a:t> between each bit which is produced by </a:t>
            </a:r>
            <a:r>
              <a:rPr lang="en-US">
                <a:solidFill>
                  <a:srgbClr val="FF0000"/>
                </a:solidFill>
              </a:rPr>
              <a:t>Timer 1 </a:t>
            </a:r>
            <a:r>
              <a:rPr lang="en-US"/>
              <a:t>(T1).</a:t>
            </a:r>
          </a:p>
          <a:p>
            <a:pPr marL="342900" indent="-342900">
              <a:buAutoNum type="arabicPeriod"/>
            </a:pPr>
            <a:r>
              <a:rPr lang="en-US"/>
              <a:t>Internal clock is apply to the T1.</a:t>
            </a:r>
          </a:p>
          <a:p>
            <a:pPr marL="342900" indent="-342900">
              <a:buAutoNum type="arabicPeriod"/>
            </a:pPr>
            <a:r>
              <a:rPr lang="en-US"/>
              <a:t>Need to assign count value for T1 , so once counting is over timer 1 will overflow and triggered to SUBF to send the bit.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B9B8C4-70A6-4FF8-9CB1-7FEC50F5DAFC}"/>
              </a:ext>
            </a:extLst>
          </p:cNvPr>
          <p:cNvCxnSpPr>
            <a:cxnSpLocks/>
          </p:cNvCxnSpPr>
          <p:nvPr/>
        </p:nvCxnSpPr>
        <p:spPr>
          <a:xfrm>
            <a:off x="2348703" y="1826110"/>
            <a:ext cx="0" cy="4843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DF316E-D544-45C3-853E-223ED611F474}"/>
              </a:ext>
            </a:extLst>
          </p:cNvPr>
          <p:cNvCxnSpPr>
            <a:cxnSpLocks/>
          </p:cNvCxnSpPr>
          <p:nvPr/>
        </p:nvCxnSpPr>
        <p:spPr>
          <a:xfrm>
            <a:off x="2939532" y="2177269"/>
            <a:ext cx="0" cy="4843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43FDCA-156F-49E7-818A-221C0348F499}"/>
              </a:ext>
            </a:extLst>
          </p:cNvPr>
          <p:cNvCxnSpPr>
            <a:cxnSpLocks/>
          </p:cNvCxnSpPr>
          <p:nvPr/>
        </p:nvCxnSpPr>
        <p:spPr>
          <a:xfrm>
            <a:off x="3091932" y="2197589"/>
            <a:ext cx="0" cy="4843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1FD0EA6-0779-483F-B2F8-7323C2FB96BA}"/>
              </a:ext>
            </a:extLst>
          </p:cNvPr>
          <p:cNvSpPr txBox="1"/>
          <p:nvPr/>
        </p:nvSpPr>
        <p:spPr>
          <a:xfrm>
            <a:off x="2793953" y="1806980"/>
            <a:ext cx="148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Delay By T1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F7AB4C-60C2-44D6-BEDD-FCF807B85BB0}"/>
              </a:ext>
            </a:extLst>
          </p:cNvPr>
          <p:cNvSpPr/>
          <p:nvPr/>
        </p:nvSpPr>
        <p:spPr>
          <a:xfrm>
            <a:off x="5442542" y="3193406"/>
            <a:ext cx="665523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Hence timer overflow rate = counting rate =  </a:t>
            </a:r>
            <a:r>
              <a:rPr lang="en-IN" b="1" err="1">
                <a:solidFill>
                  <a:srgbClr val="FF0000"/>
                </a:solidFill>
              </a:rPr>
              <a:t>Fosc</a:t>
            </a:r>
            <a:r>
              <a:rPr lang="en-IN" b="1">
                <a:solidFill>
                  <a:srgbClr val="FF0000"/>
                </a:solidFill>
              </a:rPr>
              <a:t> / 12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CBB2D2-BCEE-4D65-890F-5E3092101726}"/>
              </a:ext>
            </a:extLst>
          </p:cNvPr>
          <p:cNvGrpSpPr/>
          <p:nvPr/>
        </p:nvGrpSpPr>
        <p:grpSpPr>
          <a:xfrm>
            <a:off x="4627847" y="4773714"/>
            <a:ext cx="6324633" cy="1140411"/>
            <a:chOff x="847321" y="2414581"/>
            <a:chExt cx="6670379" cy="135297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ED78EA7-EDE8-4B94-9ED9-7A247F41EB08}"/>
                </a:ext>
              </a:extLst>
            </p:cNvPr>
            <p:cNvSpPr/>
            <p:nvPr/>
          </p:nvSpPr>
          <p:spPr>
            <a:xfrm>
              <a:off x="847321" y="2947554"/>
              <a:ext cx="17184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Baud rate  </a:t>
              </a:r>
              <a:endParaRPr lang="en-IN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57A1B41-B56D-44F6-95DC-FF2D1F9B73A6}"/>
                </a:ext>
              </a:extLst>
            </p:cNvPr>
            <p:cNvSpPr/>
            <p:nvPr/>
          </p:nvSpPr>
          <p:spPr>
            <a:xfrm>
              <a:off x="3498501" y="272417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2</a:t>
              </a:r>
              <a:endParaRPr lang="en-IN" sz="28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4A28E1-87E7-417A-BE34-041ACA0024FD}"/>
                </a:ext>
              </a:extLst>
            </p:cNvPr>
            <p:cNvSpPr/>
            <p:nvPr/>
          </p:nvSpPr>
          <p:spPr>
            <a:xfrm>
              <a:off x="3745407" y="2414581"/>
              <a:ext cx="12542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SMOD</a:t>
              </a:r>
              <a:endParaRPr lang="en-IN" sz="280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7F1B14-7C30-4152-8008-5415B6865B1C}"/>
                </a:ext>
              </a:extLst>
            </p:cNvPr>
            <p:cNvCxnSpPr/>
            <p:nvPr/>
          </p:nvCxnSpPr>
          <p:spPr>
            <a:xfrm>
              <a:off x="3236860" y="3241274"/>
              <a:ext cx="1598650" cy="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C5C71CE-4C79-45F0-B0F9-309E3EAFB1AD}"/>
                </a:ext>
              </a:extLst>
            </p:cNvPr>
            <p:cNvSpPr/>
            <p:nvPr/>
          </p:nvSpPr>
          <p:spPr>
            <a:xfrm>
              <a:off x="3657600" y="3244334"/>
              <a:ext cx="622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32</a:t>
              </a:r>
              <a:endParaRPr lang="en-IN" sz="28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D7E18-6AC6-4660-ACB9-51F7CE95F780}"/>
                </a:ext>
              </a:extLst>
            </p:cNvPr>
            <p:cNvSpPr/>
            <p:nvPr/>
          </p:nvSpPr>
          <p:spPr>
            <a:xfrm>
              <a:off x="5005501" y="2947554"/>
              <a:ext cx="4938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X</a:t>
              </a:r>
              <a:endParaRPr lang="en-IN" sz="2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B19495-CEB6-429A-9C89-95338C379597}"/>
                </a:ext>
              </a:extLst>
            </p:cNvPr>
            <p:cNvSpPr/>
            <p:nvPr/>
          </p:nvSpPr>
          <p:spPr>
            <a:xfrm>
              <a:off x="2640203" y="2947554"/>
              <a:ext cx="4938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/>
                <a:t>=</a:t>
              </a:r>
              <a:endParaRPr lang="en-IN" sz="3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4B6EA2-D198-4C9E-9C8F-F0D696D5CF39}"/>
                </a:ext>
              </a:extLst>
            </p:cNvPr>
            <p:cNvSpPr/>
            <p:nvPr/>
          </p:nvSpPr>
          <p:spPr>
            <a:xfrm>
              <a:off x="5499313" y="2947554"/>
              <a:ext cx="20183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/>
                <a:t>T1 overflow</a:t>
              </a:r>
              <a:endParaRPr lang="en-IN" sz="280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E1E68D4-33C5-4368-AD89-14B41F933DEF}"/>
              </a:ext>
            </a:extLst>
          </p:cNvPr>
          <p:cNvSpPr/>
          <p:nvPr/>
        </p:nvSpPr>
        <p:spPr>
          <a:xfrm>
            <a:off x="541421" y="6236554"/>
            <a:ext cx="1116584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How to decide count value to overflow the timer and get specified baud rate?????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006F69-F447-4037-B2FE-872864E1011C}"/>
              </a:ext>
            </a:extLst>
          </p:cNvPr>
          <p:cNvSpPr/>
          <p:nvPr/>
        </p:nvSpPr>
        <p:spPr>
          <a:xfrm>
            <a:off x="6257237" y="3854101"/>
            <a:ext cx="665523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Overflow rate = data transfer rate</a:t>
            </a:r>
          </a:p>
        </p:txBody>
      </p:sp>
    </p:spTree>
    <p:extLst>
      <p:ext uri="{BB962C8B-B14F-4D97-AF65-F5344CB8AC3E}">
        <p14:creationId xmlns:p14="http://schemas.microsoft.com/office/powerpoint/2010/main" val="39384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51" grpId="0"/>
      <p:bldP spid="52" grpId="0"/>
      <p:bldP spid="62" grpId="0"/>
      <p:bldP spid="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085E98-9D7D-45A1-BB1E-2B2B9856C10F}"/>
              </a:ext>
            </a:extLst>
          </p:cNvPr>
          <p:cNvGrpSpPr/>
          <p:nvPr/>
        </p:nvGrpSpPr>
        <p:grpSpPr>
          <a:xfrm>
            <a:off x="81280" y="9877"/>
            <a:ext cx="4457599" cy="3266723"/>
            <a:chOff x="167792" y="172669"/>
            <a:chExt cx="4457599" cy="32667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50A5D5-A00A-49B2-B48C-3169778B1169}"/>
                </a:ext>
              </a:extLst>
            </p:cNvPr>
            <p:cNvSpPr/>
            <p:nvPr/>
          </p:nvSpPr>
          <p:spPr>
            <a:xfrm>
              <a:off x="2066104" y="1670161"/>
              <a:ext cx="53608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>
                  <a:solidFill>
                    <a:srgbClr val="FF0000"/>
                  </a:solidFill>
                </a:rPr>
                <a:t>SBUF</a:t>
              </a:r>
              <a:endParaRPr lang="en-IN" sz="105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F11904-2133-4F79-83B7-14A3542736C0}"/>
                </a:ext>
              </a:extLst>
            </p:cNvPr>
            <p:cNvGrpSpPr/>
            <p:nvPr/>
          </p:nvGrpSpPr>
          <p:grpSpPr>
            <a:xfrm>
              <a:off x="167792" y="172669"/>
              <a:ext cx="4457599" cy="3266723"/>
              <a:chOff x="167792" y="172669"/>
              <a:chExt cx="4457599" cy="3266723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80DA8BF-4B5B-4662-9033-34F182213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6199" y="2591050"/>
                <a:ext cx="20391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1EE2202-AB84-4442-81F0-679C68F68CC7}"/>
                  </a:ext>
                </a:extLst>
              </p:cNvPr>
              <p:cNvGrpSpPr/>
              <p:nvPr/>
            </p:nvGrpSpPr>
            <p:grpSpPr>
              <a:xfrm>
                <a:off x="167792" y="172669"/>
                <a:ext cx="2514860" cy="3266723"/>
                <a:chOff x="7539665" y="867054"/>
                <a:chExt cx="2514860" cy="326672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DF7C6F7-1784-4544-8513-E42252E64B7F}"/>
                    </a:ext>
                  </a:extLst>
                </p:cNvPr>
                <p:cNvSpPr/>
                <p:nvPr/>
              </p:nvSpPr>
              <p:spPr>
                <a:xfrm>
                  <a:off x="8376774" y="1042988"/>
                  <a:ext cx="1677751" cy="309078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8614DEB-0B19-4125-AF17-29C193DA0218}"/>
                    </a:ext>
                  </a:extLst>
                </p:cNvPr>
                <p:cNvGrpSpPr/>
                <p:nvPr/>
              </p:nvGrpSpPr>
              <p:grpSpPr>
                <a:xfrm>
                  <a:off x="7539665" y="1244662"/>
                  <a:ext cx="837109" cy="914400"/>
                  <a:chOff x="2591891" y="762000"/>
                  <a:chExt cx="837109" cy="91440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782C0BD6-6451-4E8A-8718-FA1B5EC6A197}"/>
                      </a:ext>
                    </a:extLst>
                  </p:cNvPr>
                  <p:cNvGrpSpPr/>
                  <p:nvPr/>
                </p:nvGrpSpPr>
                <p:grpSpPr>
                  <a:xfrm>
                    <a:off x="2591891" y="986671"/>
                    <a:ext cx="647700" cy="381000"/>
                    <a:chOff x="228600" y="1524000"/>
                    <a:chExt cx="647700" cy="381000"/>
                  </a:xfrm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6089B793-B1FC-4384-A822-E7FD1B022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" y="1638078"/>
                      <a:ext cx="533400" cy="1907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9336CB2-9EE6-4CEE-B661-0E40F95A1F4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700" y="1905000"/>
                      <a:ext cx="6096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E01E5F01-E13A-402B-B8AA-198F0B4639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8600" y="1524000"/>
                      <a:ext cx="6096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8A21C403-D6E4-417A-BA39-CA6CD1B5D885}"/>
                      </a:ext>
                    </a:extLst>
                  </p:cNvPr>
                  <p:cNvCxnSpPr/>
                  <p:nvPr/>
                </p:nvCxnSpPr>
                <p:spPr>
                  <a:xfrm>
                    <a:off x="2896691" y="1367671"/>
                    <a:ext cx="0" cy="2837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C5413743-9DE6-4DD5-BAB8-6A6C508D07CA}"/>
                      </a:ext>
                    </a:extLst>
                  </p:cNvPr>
                  <p:cNvCxnSpPr/>
                  <p:nvPr/>
                </p:nvCxnSpPr>
                <p:spPr>
                  <a:xfrm>
                    <a:off x="2896691" y="1676400"/>
                    <a:ext cx="5323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17CD716A-F1F3-4196-A821-E94E7154D5E4}"/>
                      </a:ext>
                    </a:extLst>
                  </p:cNvPr>
                  <p:cNvCxnSpPr/>
                  <p:nvPr/>
                </p:nvCxnSpPr>
                <p:spPr>
                  <a:xfrm>
                    <a:off x="2896690" y="762000"/>
                    <a:ext cx="5323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5B5ED31-9E73-4A34-BE28-58B662834EEE}"/>
                      </a:ext>
                    </a:extLst>
                  </p:cNvPr>
                  <p:cNvCxnSpPr/>
                  <p:nvPr/>
                </p:nvCxnSpPr>
                <p:spPr>
                  <a:xfrm>
                    <a:off x="2896690" y="762000"/>
                    <a:ext cx="0" cy="22467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6414D9A-CDC9-4E70-85E4-99E98847D77A}"/>
                    </a:ext>
                  </a:extLst>
                </p:cNvPr>
                <p:cNvSpPr/>
                <p:nvPr/>
              </p:nvSpPr>
              <p:spPr>
                <a:xfrm>
                  <a:off x="7619321" y="867054"/>
                  <a:ext cx="87414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/>
                    <a:t>XTAL 1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8E480E5-6F7E-4854-8FD2-FAD3A08CED5E}"/>
                    </a:ext>
                  </a:extLst>
                </p:cNvPr>
                <p:cNvSpPr/>
                <p:nvPr/>
              </p:nvSpPr>
              <p:spPr>
                <a:xfrm>
                  <a:off x="7617675" y="2149001"/>
                  <a:ext cx="87414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/>
                    <a:t>XTAL 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EB00174-95A1-4D1D-8E84-7D98030C5481}"/>
                    </a:ext>
                  </a:extLst>
                </p:cNvPr>
                <p:cNvCxnSpPr/>
                <p:nvPr/>
              </p:nvCxnSpPr>
              <p:spPr>
                <a:xfrm>
                  <a:off x="8376773" y="1578744"/>
                  <a:ext cx="5323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21EF664-25EA-40C7-BD32-E04F2B3B2434}"/>
                    </a:ext>
                  </a:extLst>
                </p:cNvPr>
                <p:cNvCxnSpPr/>
                <p:nvPr/>
              </p:nvCxnSpPr>
              <p:spPr>
                <a:xfrm>
                  <a:off x="8909082" y="1578744"/>
                  <a:ext cx="0" cy="2837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1ADD04-07AF-402E-A5CA-D4882CDD106D}"/>
                    </a:ext>
                  </a:extLst>
                </p:cNvPr>
                <p:cNvSpPr/>
                <p:nvPr/>
              </p:nvSpPr>
              <p:spPr>
                <a:xfrm>
                  <a:off x="8507299" y="1870064"/>
                  <a:ext cx="687314" cy="5282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50" b="1">
                      <a:solidFill>
                        <a:schemeClr val="tx1"/>
                      </a:solidFill>
                    </a:rPr>
                    <a:t>Divide by 12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667640B-EE27-430C-95B5-C69DF574908D}"/>
                    </a:ext>
                  </a:extLst>
                </p:cNvPr>
                <p:cNvCxnSpPr/>
                <p:nvPr/>
              </p:nvCxnSpPr>
              <p:spPr>
                <a:xfrm>
                  <a:off x="8654667" y="2400196"/>
                  <a:ext cx="0" cy="160166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8772B8-894B-4926-BC89-CA3B21311719}"/>
                    </a:ext>
                  </a:extLst>
                </p:cNvPr>
                <p:cNvCxnSpPr/>
                <p:nvPr/>
              </p:nvCxnSpPr>
              <p:spPr>
                <a:xfrm flipV="1">
                  <a:off x="8626368" y="3679095"/>
                  <a:ext cx="329128" cy="9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2AD4FFF-2950-4EB4-91CB-16B5408145D1}"/>
                    </a:ext>
                  </a:extLst>
                </p:cNvPr>
                <p:cNvSpPr/>
                <p:nvPr/>
              </p:nvSpPr>
              <p:spPr>
                <a:xfrm>
                  <a:off x="8949835" y="3541067"/>
                  <a:ext cx="378797" cy="337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50" b="1">
                      <a:solidFill>
                        <a:schemeClr val="tx1"/>
                      </a:solidFill>
                    </a:rPr>
                    <a:t>T1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8095AD9-6831-4BDC-9136-1C5D404F1F54}"/>
                    </a:ext>
                  </a:extLst>
                </p:cNvPr>
                <p:cNvCxnSpPr/>
                <p:nvPr/>
              </p:nvCxnSpPr>
              <p:spPr>
                <a:xfrm flipV="1">
                  <a:off x="9121122" y="3285433"/>
                  <a:ext cx="370496" cy="24447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16F7033-A46C-49EF-A442-812D3C470C14}"/>
                    </a:ext>
                  </a:extLst>
                </p:cNvPr>
                <p:cNvSpPr/>
                <p:nvPr/>
              </p:nvSpPr>
              <p:spPr>
                <a:xfrm rot="16200000">
                  <a:off x="8180718" y="3063352"/>
                  <a:ext cx="57099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sz="1100" b="1"/>
                    <a:t>1 Mhz 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F31322A-FEDF-4BD8-ACBC-BABB1BA0A298}"/>
                    </a:ext>
                  </a:extLst>
                </p:cNvPr>
                <p:cNvCxnSpPr/>
                <p:nvPr/>
              </p:nvCxnSpPr>
              <p:spPr>
                <a:xfrm>
                  <a:off x="8588813" y="2390180"/>
                  <a:ext cx="0" cy="16016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754BC-16F6-4F53-9166-B97FD8825500}"/>
              </a:ext>
            </a:extLst>
          </p:cNvPr>
          <p:cNvSpPr/>
          <p:nvPr/>
        </p:nvSpPr>
        <p:spPr>
          <a:xfrm>
            <a:off x="2028422" y="1761286"/>
            <a:ext cx="471265" cy="10606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>
                <a:solidFill>
                  <a:schemeClr val="tx1"/>
                </a:solidFill>
              </a:rPr>
              <a:t>45 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0919E-1EF8-409E-B99F-A98DEE410D56}"/>
              </a:ext>
            </a:extLst>
          </p:cNvPr>
          <p:cNvSpPr txBox="1"/>
          <p:nvPr/>
        </p:nvSpPr>
        <p:spPr>
          <a:xfrm>
            <a:off x="2874033" y="2471199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TxD</a:t>
            </a:r>
            <a:endParaRPr lang="en-US" sz="1400" b="1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3FAF36-D7D7-45C6-8ADB-30C0B0D975FE}"/>
              </a:ext>
            </a:extLst>
          </p:cNvPr>
          <p:cNvCxnSpPr>
            <a:cxnSpLocks/>
          </p:cNvCxnSpPr>
          <p:nvPr/>
        </p:nvCxnSpPr>
        <p:spPr>
          <a:xfrm flipV="1">
            <a:off x="985564" y="3044088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8195BD-887F-4559-AEEF-30D408D28117}"/>
              </a:ext>
            </a:extLst>
          </p:cNvPr>
          <p:cNvCxnSpPr>
            <a:cxnSpLocks/>
          </p:cNvCxnSpPr>
          <p:nvPr/>
        </p:nvCxnSpPr>
        <p:spPr>
          <a:xfrm flipV="1">
            <a:off x="974484" y="2946325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E37EBB-1158-493E-B9DC-6D3A3D1E3A2D}"/>
              </a:ext>
            </a:extLst>
          </p:cNvPr>
          <p:cNvCxnSpPr>
            <a:cxnSpLocks/>
          </p:cNvCxnSpPr>
          <p:nvPr/>
        </p:nvCxnSpPr>
        <p:spPr>
          <a:xfrm flipV="1">
            <a:off x="993010" y="2859484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0402D6-FD20-49E8-8711-B972631D8F77}"/>
              </a:ext>
            </a:extLst>
          </p:cNvPr>
          <p:cNvSpPr txBox="1"/>
          <p:nvPr/>
        </p:nvSpPr>
        <p:spPr>
          <a:xfrm>
            <a:off x="1458359" y="2252986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INT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66796D-8118-4DDC-A102-2DC12A72DCAB}"/>
              </a:ext>
            </a:extLst>
          </p:cNvPr>
          <p:cNvCxnSpPr>
            <a:cxnSpLocks/>
          </p:cNvCxnSpPr>
          <p:nvPr/>
        </p:nvCxnSpPr>
        <p:spPr>
          <a:xfrm flipV="1">
            <a:off x="985564" y="2750176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CF15E6-22E8-41A9-B52A-9744293A1947}"/>
              </a:ext>
            </a:extLst>
          </p:cNvPr>
          <p:cNvCxnSpPr>
            <a:cxnSpLocks/>
          </p:cNvCxnSpPr>
          <p:nvPr/>
        </p:nvCxnSpPr>
        <p:spPr>
          <a:xfrm flipV="1">
            <a:off x="974484" y="2652413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9D13D0-C225-42F0-A255-607F471593A4}"/>
              </a:ext>
            </a:extLst>
          </p:cNvPr>
          <p:cNvCxnSpPr>
            <a:cxnSpLocks/>
          </p:cNvCxnSpPr>
          <p:nvPr/>
        </p:nvCxnSpPr>
        <p:spPr>
          <a:xfrm flipV="1">
            <a:off x="993010" y="2565572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ABD698D-2BB4-406A-B235-FC1589396D33}"/>
              </a:ext>
            </a:extLst>
          </p:cNvPr>
          <p:cNvSpPr/>
          <p:nvPr/>
        </p:nvSpPr>
        <p:spPr>
          <a:xfrm>
            <a:off x="4280001" y="196659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</a:t>
            </a:r>
            <a:endParaRPr lang="en-IN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A4A94E-F71A-4F16-A19C-0A16A5747A9D}"/>
              </a:ext>
            </a:extLst>
          </p:cNvPr>
          <p:cNvSpPr/>
          <p:nvPr/>
        </p:nvSpPr>
        <p:spPr>
          <a:xfrm>
            <a:off x="2952453" y="18153"/>
            <a:ext cx="15862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1. If count =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0B6658-5145-4206-A022-F734BDBFD44A}"/>
              </a:ext>
            </a:extLst>
          </p:cNvPr>
          <p:cNvSpPr/>
          <p:nvPr/>
        </p:nvSpPr>
        <p:spPr>
          <a:xfrm>
            <a:off x="4701719" y="90897"/>
            <a:ext cx="6893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Serial pot will send 0 as a start bit.</a:t>
            </a:r>
          </a:p>
          <a:p>
            <a:pPr marL="342900" indent="-342900">
              <a:buAutoNum type="arabicPeriod"/>
            </a:pPr>
            <a:r>
              <a:rPr lang="en-US"/>
              <a:t>Timer will start the counting using internal clock and count value. </a:t>
            </a:r>
          </a:p>
          <a:p>
            <a:pPr marL="342900" indent="-342900">
              <a:buAutoNum type="arabicPeriod"/>
            </a:pPr>
            <a:r>
              <a:rPr lang="en-US"/>
              <a:t>After 3 clock pulses timer will overflow and interrupt to the SBUF to send one bit.</a:t>
            </a:r>
          </a:p>
          <a:p>
            <a:pPr marL="342900" indent="-342900">
              <a:buAutoNum type="arabicPeriod"/>
            </a:pPr>
            <a:r>
              <a:rPr lang="en-US"/>
              <a:t>Again on next 3 clock pulse timer will overflow , interrupt to the SBUF and SBUF will send next bit.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80BDDC-C594-4023-B4CE-CA2DB8C2588A}"/>
              </a:ext>
            </a:extLst>
          </p:cNvPr>
          <p:cNvSpPr/>
          <p:nvPr/>
        </p:nvSpPr>
        <p:spPr>
          <a:xfrm>
            <a:off x="4090964" y="199736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48ABC4-FA21-44BB-87D8-74C2F47D888A}"/>
              </a:ext>
            </a:extLst>
          </p:cNvPr>
          <p:cNvSpPr/>
          <p:nvPr/>
        </p:nvSpPr>
        <p:spPr>
          <a:xfrm>
            <a:off x="3865893" y="199736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CD7E2C-2B36-45D7-A3F3-61A7B798647D}"/>
              </a:ext>
            </a:extLst>
          </p:cNvPr>
          <p:cNvCxnSpPr>
            <a:cxnSpLocks/>
          </p:cNvCxnSpPr>
          <p:nvPr/>
        </p:nvCxnSpPr>
        <p:spPr>
          <a:xfrm flipV="1">
            <a:off x="993010" y="2442368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BAFDEF-0607-4DF9-AA6E-336AD3D5FB99}"/>
              </a:ext>
            </a:extLst>
          </p:cNvPr>
          <p:cNvCxnSpPr>
            <a:cxnSpLocks/>
          </p:cNvCxnSpPr>
          <p:nvPr/>
        </p:nvCxnSpPr>
        <p:spPr>
          <a:xfrm flipV="1">
            <a:off x="1017025" y="2351789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C89438-4230-472A-9FCD-F47173A16008}"/>
              </a:ext>
            </a:extLst>
          </p:cNvPr>
          <p:cNvCxnSpPr>
            <a:cxnSpLocks/>
          </p:cNvCxnSpPr>
          <p:nvPr/>
        </p:nvCxnSpPr>
        <p:spPr>
          <a:xfrm flipV="1">
            <a:off x="1001216" y="2249128"/>
            <a:ext cx="274833" cy="9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32FB9-BCC2-4DF9-9B9A-19A2AB77122C}"/>
              </a:ext>
            </a:extLst>
          </p:cNvPr>
          <p:cNvSpPr/>
          <p:nvPr/>
        </p:nvSpPr>
        <p:spPr>
          <a:xfrm>
            <a:off x="3648253" y="199736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DD1CF9-7FBC-4F42-8AD2-FB777FA8CCC8}"/>
              </a:ext>
            </a:extLst>
          </p:cNvPr>
          <p:cNvSpPr/>
          <p:nvPr/>
        </p:nvSpPr>
        <p:spPr>
          <a:xfrm>
            <a:off x="2716149" y="1985208"/>
            <a:ext cx="1126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/>
              <a:t>0 1 0 0 0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88F138-2124-4E83-AEEB-31EE64748BC3}"/>
              </a:ext>
            </a:extLst>
          </p:cNvPr>
          <p:cNvSpPr/>
          <p:nvPr/>
        </p:nvSpPr>
        <p:spPr>
          <a:xfrm>
            <a:off x="2546070" y="195443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IN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53E382-10CA-49BE-B22C-77ACE284E506}"/>
              </a:ext>
            </a:extLst>
          </p:cNvPr>
          <p:cNvSpPr/>
          <p:nvPr/>
        </p:nvSpPr>
        <p:spPr>
          <a:xfrm>
            <a:off x="3626913" y="3024053"/>
            <a:ext cx="15862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2. If count = 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28D0290-DDA4-413E-9101-16C6BAEC82A1}"/>
              </a:ext>
            </a:extLst>
          </p:cNvPr>
          <p:cNvGrpSpPr/>
          <p:nvPr/>
        </p:nvGrpSpPr>
        <p:grpSpPr>
          <a:xfrm>
            <a:off x="2716149" y="3352900"/>
            <a:ext cx="4538879" cy="3266723"/>
            <a:chOff x="3341376" y="3334288"/>
            <a:chExt cx="4538879" cy="32667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B54AA77-B016-4E0C-B405-B0FC45563796}"/>
                </a:ext>
              </a:extLst>
            </p:cNvPr>
            <p:cNvGrpSpPr/>
            <p:nvPr/>
          </p:nvGrpSpPr>
          <p:grpSpPr>
            <a:xfrm>
              <a:off x="3341376" y="3334288"/>
              <a:ext cx="4457599" cy="3266723"/>
              <a:chOff x="167792" y="172669"/>
              <a:chExt cx="4457599" cy="32667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1C54D20-531F-4F0F-94D9-D171405CD4E9}"/>
                  </a:ext>
                </a:extLst>
              </p:cNvPr>
              <p:cNvSpPr/>
              <p:nvPr/>
            </p:nvSpPr>
            <p:spPr>
              <a:xfrm>
                <a:off x="2066104" y="1670161"/>
                <a:ext cx="536083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FF0000"/>
                    </a:solidFill>
                  </a:rPr>
                  <a:t>SBUF</a:t>
                </a:r>
                <a:endParaRPr lang="en-IN" sz="1050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8479DB-8229-4A41-8D13-65FC35755EAB}"/>
                  </a:ext>
                </a:extLst>
              </p:cNvPr>
              <p:cNvGrpSpPr/>
              <p:nvPr/>
            </p:nvGrpSpPr>
            <p:grpSpPr>
              <a:xfrm>
                <a:off x="167792" y="172669"/>
                <a:ext cx="4457599" cy="3266723"/>
                <a:chOff x="167792" y="172669"/>
                <a:chExt cx="4457599" cy="3266723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5AA710D-5BFF-46AF-AED0-FFE9034E4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199" y="2591050"/>
                  <a:ext cx="203919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938173E-50E8-4514-BF1E-802F62D25ACA}"/>
                    </a:ext>
                  </a:extLst>
                </p:cNvPr>
                <p:cNvGrpSpPr/>
                <p:nvPr/>
              </p:nvGrpSpPr>
              <p:grpSpPr>
                <a:xfrm>
                  <a:off x="167792" y="172669"/>
                  <a:ext cx="2514860" cy="3266723"/>
                  <a:chOff x="7539665" y="867054"/>
                  <a:chExt cx="2514860" cy="3266723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57EB25F4-F6F0-4449-8CC1-1DE4652AE9D7}"/>
                      </a:ext>
                    </a:extLst>
                  </p:cNvPr>
                  <p:cNvSpPr/>
                  <p:nvPr/>
                </p:nvSpPr>
                <p:spPr>
                  <a:xfrm>
                    <a:off x="8376774" y="1042988"/>
                    <a:ext cx="1677751" cy="309078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818194C8-6509-4A11-ADBA-6D7C59D41800}"/>
                      </a:ext>
                    </a:extLst>
                  </p:cNvPr>
                  <p:cNvGrpSpPr/>
                  <p:nvPr/>
                </p:nvGrpSpPr>
                <p:grpSpPr>
                  <a:xfrm>
                    <a:off x="7539665" y="1244662"/>
                    <a:ext cx="837109" cy="914400"/>
                    <a:chOff x="2591891" y="762000"/>
                    <a:chExt cx="837109" cy="914400"/>
                  </a:xfrm>
                </p:grpSpPr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CD10304E-9547-4A37-80FC-590C366455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1891" y="986671"/>
                      <a:ext cx="647700" cy="381000"/>
                      <a:chOff x="228600" y="1524000"/>
                      <a:chExt cx="647700" cy="381000"/>
                    </a:xfrm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1D90E1FB-6F0C-4580-AAC7-74EF1AC74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800" y="1638078"/>
                        <a:ext cx="533400" cy="19072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C0CDD38A-3B85-4438-9515-686A439C39E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6700" y="1905000"/>
                        <a:ext cx="60960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310695F8-B334-4E81-A11C-F79B8F6C5D7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28600" y="1524000"/>
                        <a:ext cx="60960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A970F983-81B0-412D-937A-F4F4184553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6691" y="1367671"/>
                      <a:ext cx="0" cy="28379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94D755A1-5ED5-49E9-83E4-A68E379BC8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6691" y="1676400"/>
                      <a:ext cx="53230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92E19370-812D-4074-B708-5A25CE491F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6690" y="762000"/>
                      <a:ext cx="53230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965AE34C-711F-41A6-8A41-5DD48CA8E11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6690" y="762000"/>
                      <a:ext cx="0" cy="22467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2D60FEB7-5FE4-4785-9449-369B4C5A8F68}"/>
                      </a:ext>
                    </a:extLst>
                  </p:cNvPr>
                  <p:cNvSpPr/>
                  <p:nvPr/>
                </p:nvSpPr>
                <p:spPr>
                  <a:xfrm>
                    <a:off x="7619321" y="867054"/>
                    <a:ext cx="87414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/>
                      <a:t>XTAL 1</a:t>
                    </a: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02B6C81-AC35-4F05-AB82-94FE85A497D3}"/>
                      </a:ext>
                    </a:extLst>
                  </p:cNvPr>
                  <p:cNvSpPr/>
                  <p:nvPr/>
                </p:nvSpPr>
                <p:spPr>
                  <a:xfrm>
                    <a:off x="7617675" y="2149001"/>
                    <a:ext cx="87414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/>
                      <a:t>XTAL 2</a:t>
                    </a:r>
                  </a:p>
                </p:txBody>
              </p: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C183FA9-FAFD-4DAB-AC73-73F43525A853}"/>
                      </a:ext>
                    </a:extLst>
                  </p:cNvPr>
                  <p:cNvCxnSpPr/>
                  <p:nvPr/>
                </p:nvCxnSpPr>
                <p:spPr>
                  <a:xfrm>
                    <a:off x="8376773" y="1578744"/>
                    <a:ext cx="5323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B23EA42F-AA0F-4647-BF23-3EC31F6559CF}"/>
                      </a:ext>
                    </a:extLst>
                  </p:cNvPr>
                  <p:cNvCxnSpPr/>
                  <p:nvPr/>
                </p:nvCxnSpPr>
                <p:spPr>
                  <a:xfrm>
                    <a:off x="8909082" y="1578744"/>
                    <a:ext cx="0" cy="2837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18639348-E307-4BC6-8C84-1DEA28665CB9}"/>
                      </a:ext>
                    </a:extLst>
                  </p:cNvPr>
                  <p:cNvSpPr/>
                  <p:nvPr/>
                </p:nvSpPr>
                <p:spPr>
                  <a:xfrm>
                    <a:off x="8507299" y="1870064"/>
                    <a:ext cx="687314" cy="52823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50" b="1">
                        <a:solidFill>
                          <a:schemeClr val="tx1"/>
                        </a:solidFill>
                      </a:rPr>
                      <a:t>Divide by 12</a:t>
                    </a:r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B2F32ED9-6D6D-4655-9FFA-ADC273350F16}"/>
                      </a:ext>
                    </a:extLst>
                  </p:cNvPr>
                  <p:cNvCxnSpPr/>
                  <p:nvPr/>
                </p:nvCxnSpPr>
                <p:spPr>
                  <a:xfrm>
                    <a:off x="8654667" y="2400196"/>
                    <a:ext cx="0" cy="160166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FC82FDE2-3340-474B-B1DE-E7D4AF5F2F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626368" y="3679095"/>
                    <a:ext cx="329128" cy="925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AA8A2B8C-F7D8-430A-ACD2-A989D59DC6A3}"/>
                      </a:ext>
                    </a:extLst>
                  </p:cNvPr>
                  <p:cNvSpPr/>
                  <p:nvPr/>
                </p:nvSpPr>
                <p:spPr>
                  <a:xfrm>
                    <a:off x="8949835" y="3541067"/>
                    <a:ext cx="378797" cy="337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50" b="1">
                        <a:solidFill>
                          <a:schemeClr val="tx1"/>
                        </a:solidFill>
                      </a:rPr>
                      <a:t>T1</a:t>
                    </a:r>
                  </a:p>
                </p:txBody>
              </p: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5F32AE6B-89E7-4BB4-8B9D-81A3342433D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121122" y="3285433"/>
                    <a:ext cx="370496" cy="24447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ECED0B90-8076-4AF8-BDD7-A024DC64747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180718" y="3063352"/>
                    <a:ext cx="570990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IN" sz="1100" b="1"/>
                      <a:t>1 Mhz </a:t>
                    </a:r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52089EA7-EACD-4E23-A96B-0151CD8A4A40}"/>
                      </a:ext>
                    </a:extLst>
                  </p:cNvPr>
                  <p:cNvCxnSpPr/>
                  <p:nvPr/>
                </p:nvCxnSpPr>
                <p:spPr>
                  <a:xfrm>
                    <a:off x="8588813" y="2390180"/>
                    <a:ext cx="0" cy="160166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3C1186-17E4-470E-9422-9A4E06D1B0D0}"/>
                </a:ext>
              </a:extLst>
            </p:cNvPr>
            <p:cNvSpPr/>
            <p:nvPr/>
          </p:nvSpPr>
          <p:spPr>
            <a:xfrm>
              <a:off x="5288518" y="5085697"/>
              <a:ext cx="471265" cy="1060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>
                  <a:solidFill>
                    <a:schemeClr val="tx1"/>
                  </a:solidFill>
                </a:rPr>
                <a:t>45 H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EE8024-026F-4920-B3DA-860297A6A3F3}"/>
                </a:ext>
              </a:extLst>
            </p:cNvPr>
            <p:cNvSpPr txBox="1"/>
            <p:nvPr/>
          </p:nvSpPr>
          <p:spPr>
            <a:xfrm>
              <a:off x="6134129" y="5795610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TxD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FCD42A-006A-4D42-889D-93C0B1D7D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5660" y="6368499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6DB311-3BD6-469C-B2FA-39754FAE9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580" y="6270736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9BFD4C9-D4AC-465A-95ED-D7475F5A4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106" y="6183895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C66255A-4E5B-43E9-8AC6-8E4E7F0C7254}"/>
                </a:ext>
              </a:extLst>
            </p:cNvPr>
            <p:cNvSpPr txBox="1"/>
            <p:nvPr/>
          </p:nvSpPr>
          <p:spPr>
            <a:xfrm>
              <a:off x="4718455" y="5577397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INT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9C81CC6-7F27-4209-A9E9-C270B3A76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5660" y="6074587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5037474-8DAC-4462-A072-B38C32A51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580" y="5976824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F4925E-4052-46B3-B9B9-4CCF8605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106" y="5889983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6F21ECE-062C-4D73-BEAE-9712F685F1D5}"/>
                </a:ext>
              </a:extLst>
            </p:cNvPr>
            <p:cNvSpPr/>
            <p:nvPr/>
          </p:nvSpPr>
          <p:spPr>
            <a:xfrm>
              <a:off x="7540097" y="5291002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0</a:t>
              </a:r>
              <a:endParaRPr lang="en-IN" sz="2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6C2FD6D-DB17-4A94-8F3F-C6E52D0A67F7}"/>
                </a:ext>
              </a:extLst>
            </p:cNvPr>
            <p:cNvSpPr/>
            <p:nvPr/>
          </p:nvSpPr>
          <p:spPr>
            <a:xfrm>
              <a:off x="7351060" y="5321779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/>
                <a:t>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C8BFFCD-B80B-42F9-B72B-9131E6287858}"/>
                </a:ext>
              </a:extLst>
            </p:cNvPr>
            <p:cNvSpPr/>
            <p:nvPr/>
          </p:nvSpPr>
          <p:spPr>
            <a:xfrm>
              <a:off x="7125989" y="5321779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/>
                <a:t>0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99F1BC2-182A-4D75-8C99-33A21DD86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106" y="5766779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1DEF1B8-8E91-446E-A591-84E74BE45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121" y="5676200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868005-F26E-4599-984F-12930F466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12" y="5573539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7B45503-4441-4C52-8AAA-4420BD07A4B6}"/>
                </a:ext>
              </a:extLst>
            </p:cNvPr>
            <p:cNvSpPr/>
            <p:nvPr/>
          </p:nvSpPr>
          <p:spPr>
            <a:xfrm>
              <a:off x="6908349" y="5321779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/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8DF2D7-5D59-43B5-B136-044385AF5E2E}"/>
                </a:ext>
              </a:extLst>
            </p:cNvPr>
            <p:cNvSpPr/>
            <p:nvPr/>
          </p:nvSpPr>
          <p:spPr>
            <a:xfrm>
              <a:off x="5976245" y="5309619"/>
              <a:ext cx="11269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/>
                <a:t>0 1 0 0 0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80EE7B-48D9-49BB-B9F5-AAE28347C75D}"/>
                </a:ext>
              </a:extLst>
            </p:cNvPr>
            <p:cNvSpPr/>
            <p:nvPr/>
          </p:nvSpPr>
          <p:spPr>
            <a:xfrm>
              <a:off x="5806166" y="5278841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1</a:t>
              </a:r>
              <a:endParaRPr lang="en-IN" sz="2400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CCE7FC-4C9B-4708-A625-F381E4B8CED6}"/>
              </a:ext>
            </a:extLst>
          </p:cNvPr>
          <p:cNvSpPr/>
          <p:nvPr/>
        </p:nvSpPr>
        <p:spPr>
          <a:xfrm>
            <a:off x="223615" y="5099505"/>
            <a:ext cx="3429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After 5 clock pulses timer will overflow and SBUF will send the bit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68FAAC-7359-4D9D-A5E6-489C48558462}"/>
              </a:ext>
            </a:extLst>
          </p:cNvPr>
          <p:cNvSpPr/>
          <p:nvPr/>
        </p:nvSpPr>
        <p:spPr>
          <a:xfrm>
            <a:off x="9397104" y="1859212"/>
            <a:ext cx="15862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3. If count = 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92CCA2-FB7F-437D-8129-12640EF53A14}"/>
              </a:ext>
            </a:extLst>
          </p:cNvPr>
          <p:cNvGrpSpPr/>
          <p:nvPr/>
        </p:nvGrpSpPr>
        <p:grpSpPr>
          <a:xfrm>
            <a:off x="7374116" y="2127784"/>
            <a:ext cx="4538879" cy="3266723"/>
            <a:chOff x="3341376" y="3334288"/>
            <a:chExt cx="4538879" cy="326672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66925C6-BA86-45C6-95AD-31D8B8A04010}"/>
                </a:ext>
              </a:extLst>
            </p:cNvPr>
            <p:cNvGrpSpPr/>
            <p:nvPr/>
          </p:nvGrpSpPr>
          <p:grpSpPr>
            <a:xfrm>
              <a:off x="3341376" y="3334288"/>
              <a:ext cx="4457599" cy="3266723"/>
              <a:chOff x="167792" y="172669"/>
              <a:chExt cx="4457599" cy="3266723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C7D2DA2-762E-4231-B0CC-229D7D7F2276}"/>
                  </a:ext>
                </a:extLst>
              </p:cNvPr>
              <p:cNvSpPr/>
              <p:nvPr/>
            </p:nvSpPr>
            <p:spPr>
              <a:xfrm>
                <a:off x="2066104" y="1670161"/>
                <a:ext cx="536083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FF0000"/>
                    </a:solidFill>
                  </a:rPr>
                  <a:t>SBUF</a:t>
                </a:r>
                <a:endParaRPr lang="en-IN" sz="1050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B783C3B-C16F-4567-9A5C-52CF1300D656}"/>
                  </a:ext>
                </a:extLst>
              </p:cNvPr>
              <p:cNvGrpSpPr/>
              <p:nvPr/>
            </p:nvGrpSpPr>
            <p:grpSpPr>
              <a:xfrm>
                <a:off x="167792" y="172669"/>
                <a:ext cx="4457599" cy="3266723"/>
                <a:chOff x="167792" y="172669"/>
                <a:chExt cx="4457599" cy="3266723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7555BCD3-0AE7-40F2-B5E8-B9298DA9E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199" y="2591050"/>
                  <a:ext cx="203919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E4DBD694-B55D-4F19-A654-23A3252F8CD8}"/>
                    </a:ext>
                  </a:extLst>
                </p:cNvPr>
                <p:cNvGrpSpPr/>
                <p:nvPr/>
              </p:nvGrpSpPr>
              <p:grpSpPr>
                <a:xfrm>
                  <a:off x="167792" y="172669"/>
                  <a:ext cx="2514860" cy="3266723"/>
                  <a:chOff x="7539665" y="867054"/>
                  <a:chExt cx="2514860" cy="3266723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B09F8B38-B592-490D-8E36-6F553D260798}"/>
                      </a:ext>
                    </a:extLst>
                  </p:cNvPr>
                  <p:cNvSpPr/>
                  <p:nvPr/>
                </p:nvSpPr>
                <p:spPr>
                  <a:xfrm>
                    <a:off x="8376774" y="1042988"/>
                    <a:ext cx="1677751" cy="309078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29A72029-A7A3-4D68-88F5-C4D163876C4C}"/>
                      </a:ext>
                    </a:extLst>
                  </p:cNvPr>
                  <p:cNvGrpSpPr/>
                  <p:nvPr/>
                </p:nvGrpSpPr>
                <p:grpSpPr>
                  <a:xfrm>
                    <a:off x="7539665" y="1244662"/>
                    <a:ext cx="837109" cy="914400"/>
                    <a:chOff x="2591891" y="762000"/>
                    <a:chExt cx="837109" cy="914400"/>
                  </a:xfrm>
                </p:grpSpPr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EF4BECA9-0DC2-4791-92BE-B5E584D1D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1891" y="986671"/>
                      <a:ext cx="647700" cy="381000"/>
                      <a:chOff x="228600" y="1524000"/>
                      <a:chExt cx="647700" cy="381000"/>
                    </a:xfrm>
                  </p:grpSpPr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0BCB7719-1AE0-4E38-A3B2-2C6664EAA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800" y="1638078"/>
                        <a:ext cx="533400" cy="19072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146" name="Straight Connector 145">
                        <a:extLst>
                          <a:ext uri="{FF2B5EF4-FFF2-40B4-BE49-F238E27FC236}">
                            <a16:creationId xmlns:a16="http://schemas.microsoft.com/office/drawing/2014/main" id="{D3985C8C-6550-46A0-A0A5-A29AFBD2AA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6700" y="1905000"/>
                        <a:ext cx="60960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Straight Connector 146">
                        <a:extLst>
                          <a:ext uri="{FF2B5EF4-FFF2-40B4-BE49-F238E27FC236}">
                            <a16:creationId xmlns:a16="http://schemas.microsoft.com/office/drawing/2014/main" id="{E7BB01AB-7F67-4FB4-A62E-0673BC5F66F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28600" y="1524000"/>
                        <a:ext cx="60960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821370E5-9DCF-4968-A939-158F32D7FBD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6691" y="1367671"/>
                      <a:ext cx="0" cy="28379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46EB67A7-07DC-4BEC-9AED-80A9842E6C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6691" y="1676400"/>
                      <a:ext cx="53230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63233943-A0C0-43E5-9AB4-77D471AD6D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6690" y="762000"/>
                      <a:ext cx="53230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625A5075-EF4E-43B9-BF17-3D78B2632AF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6690" y="762000"/>
                      <a:ext cx="0" cy="22467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446230C6-4CEF-4CB4-96C2-647A665C71E3}"/>
                      </a:ext>
                    </a:extLst>
                  </p:cNvPr>
                  <p:cNvSpPr/>
                  <p:nvPr/>
                </p:nvSpPr>
                <p:spPr>
                  <a:xfrm>
                    <a:off x="7619321" y="867054"/>
                    <a:ext cx="87414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/>
                      <a:t>XTAL 1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AC6EA0AA-9481-49E4-8DB9-8688112ED7CF}"/>
                      </a:ext>
                    </a:extLst>
                  </p:cNvPr>
                  <p:cNvSpPr/>
                  <p:nvPr/>
                </p:nvSpPr>
                <p:spPr>
                  <a:xfrm>
                    <a:off x="7617675" y="2149001"/>
                    <a:ext cx="87414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/>
                      <a:t>XTAL 2</a:t>
                    </a:r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772E158C-5FA4-4973-BFE2-4EB6684DFEA0}"/>
                      </a:ext>
                    </a:extLst>
                  </p:cNvPr>
                  <p:cNvCxnSpPr/>
                  <p:nvPr/>
                </p:nvCxnSpPr>
                <p:spPr>
                  <a:xfrm>
                    <a:off x="8376773" y="1578744"/>
                    <a:ext cx="5323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6C9E76E-5D96-4602-A649-9F617CFCF10D}"/>
                      </a:ext>
                    </a:extLst>
                  </p:cNvPr>
                  <p:cNvCxnSpPr/>
                  <p:nvPr/>
                </p:nvCxnSpPr>
                <p:spPr>
                  <a:xfrm>
                    <a:off x="8909082" y="1578744"/>
                    <a:ext cx="0" cy="2837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1C8EB643-0478-44AB-A98B-AA28BCD9F9AA}"/>
                      </a:ext>
                    </a:extLst>
                  </p:cNvPr>
                  <p:cNvSpPr/>
                  <p:nvPr/>
                </p:nvSpPr>
                <p:spPr>
                  <a:xfrm>
                    <a:off x="8507299" y="1870064"/>
                    <a:ext cx="687314" cy="52823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50" b="1">
                        <a:solidFill>
                          <a:schemeClr val="tx1"/>
                        </a:solidFill>
                      </a:rPr>
                      <a:t>Divide by 12</a:t>
                    </a:r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943C6F02-8E71-4471-8C4D-134C55E13386}"/>
                      </a:ext>
                    </a:extLst>
                  </p:cNvPr>
                  <p:cNvCxnSpPr/>
                  <p:nvPr/>
                </p:nvCxnSpPr>
                <p:spPr>
                  <a:xfrm>
                    <a:off x="8654667" y="2400196"/>
                    <a:ext cx="0" cy="160166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44FCB08C-909D-4449-B392-97A190F5B0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626368" y="3679095"/>
                    <a:ext cx="329128" cy="925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F62E0B9-6751-4273-BB0C-30CAF1AFF877}"/>
                      </a:ext>
                    </a:extLst>
                  </p:cNvPr>
                  <p:cNvSpPr/>
                  <p:nvPr/>
                </p:nvSpPr>
                <p:spPr>
                  <a:xfrm>
                    <a:off x="8949835" y="3541067"/>
                    <a:ext cx="378797" cy="337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50" b="1">
                        <a:solidFill>
                          <a:schemeClr val="tx1"/>
                        </a:solidFill>
                      </a:rPr>
                      <a:t>T1</a:t>
                    </a:r>
                  </a:p>
                </p:txBody>
              </p:sp>
              <p:cxnSp>
                <p:nvCxnSpPr>
                  <p:cNvPr id="137" name="Straight Arrow Connector 136">
                    <a:extLst>
                      <a:ext uri="{FF2B5EF4-FFF2-40B4-BE49-F238E27FC236}">
                        <a16:creationId xmlns:a16="http://schemas.microsoft.com/office/drawing/2014/main" id="{13FD278D-5B56-4C7D-820F-35BE1B2E5D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121122" y="3285433"/>
                    <a:ext cx="370496" cy="24447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B5073BD8-3497-4D0D-9176-AB349FEB78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180718" y="3063352"/>
                    <a:ext cx="570990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IN" sz="1100" b="1"/>
                      <a:t>1 Mhz </a:t>
                    </a:r>
                  </a:p>
                </p:txBody>
              </p: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AADB1FA-4434-408C-8764-45FE6E184D58}"/>
                      </a:ext>
                    </a:extLst>
                  </p:cNvPr>
                  <p:cNvCxnSpPr/>
                  <p:nvPr/>
                </p:nvCxnSpPr>
                <p:spPr>
                  <a:xfrm>
                    <a:off x="8588813" y="2390180"/>
                    <a:ext cx="0" cy="160166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90D85BB-A276-4D0C-855E-B356759D83BF}"/>
                </a:ext>
              </a:extLst>
            </p:cNvPr>
            <p:cNvSpPr/>
            <p:nvPr/>
          </p:nvSpPr>
          <p:spPr>
            <a:xfrm>
              <a:off x="5288518" y="5085697"/>
              <a:ext cx="471265" cy="1060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>
                  <a:solidFill>
                    <a:schemeClr val="tx1"/>
                  </a:solidFill>
                </a:rPr>
                <a:t>45 H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CAF8E4-A7BA-43DA-BA60-5A160436F6D2}"/>
                </a:ext>
              </a:extLst>
            </p:cNvPr>
            <p:cNvSpPr txBox="1"/>
            <p:nvPr/>
          </p:nvSpPr>
          <p:spPr>
            <a:xfrm>
              <a:off x="6134129" y="5795610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TxD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F6BB07C-25F2-4E26-B044-57521A91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5660" y="6368499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C0CFBFA-9BA1-476B-AD00-A489C4870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580" y="6270736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D31025B-632D-481C-B1BA-3EFE97AE9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106" y="6183895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2C5B924-1106-46F3-9B5B-4E7B583458A2}"/>
                </a:ext>
              </a:extLst>
            </p:cNvPr>
            <p:cNvSpPr txBox="1"/>
            <p:nvPr/>
          </p:nvSpPr>
          <p:spPr>
            <a:xfrm>
              <a:off x="4718455" y="5577397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INT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16C1A2-840E-4962-B22B-2ADB48D8C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5660" y="6074587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B163FF-12F7-4C58-86E8-04D4E9F14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580" y="5976824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259E0FF-5554-45C3-ABE5-59136B38E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106" y="5889983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720EECA-5ED6-423D-9105-9CD67C2D9C7A}"/>
                </a:ext>
              </a:extLst>
            </p:cNvPr>
            <p:cNvSpPr/>
            <p:nvPr/>
          </p:nvSpPr>
          <p:spPr>
            <a:xfrm>
              <a:off x="7540097" y="5291002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0</a:t>
              </a:r>
              <a:endParaRPr lang="en-IN" sz="24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1772900-0163-4C33-A601-A9D44E83920F}"/>
                </a:ext>
              </a:extLst>
            </p:cNvPr>
            <p:cNvSpPr/>
            <p:nvPr/>
          </p:nvSpPr>
          <p:spPr>
            <a:xfrm>
              <a:off x="7351060" y="5321779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/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B2D4F63-4461-4701-B2AC-248F95914992}"/>
                </a:ext>
              </a:extLst>
            </p:cNvPr>
            <p:cNvSpPr/>
            <p:nvPr/>
          </p:nvSpPr>
          <p:spPr>
            <a:xfrm>
              <a:off x="7125989" y="5321779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/>
                <a:t>0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FF99ED7-D362-4F0D-B25A-47D858E3A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106" y="5766779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02E06ED-9E4C-4206-87E5-D805001C9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121" y="5676200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452DFAF-9642-4910-AAF6-4B9AEC0DC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12" y="5573539"/>
              <a:ext cx="274833" cy="97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6582405-3340-40DA-99A7-A188319A8B0B}"/>
                </a:ext>
              </a:extLst>
            </p:cNvPr>
            <p:cNvSpPr/>
            <p:nvPr/>
          </p:nvSpPr>
          <p:spPr>
            <a:xfrm>
              <a:off x="6908349" y="5321779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092DBCD-C7BD-4765-A9B3-229E00921948}"/>
                </a:ext>
              </a:extLst>
            </p:cNvPr>
            <p:cNvSpPr/>
            <p:nvPr/>
          </p:nvSpPr>
          <p:spPr>
            <a:xfrm>
              <a:off x="5976245" y="5309619"/>
              <a:ext cx="11269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/>
                <a:t>0 1 0 0 0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CCA03F9-A52A-4F4F-9487-76325B046680}"/>
                </a:ext>
              </a:extLst>
            </p:cNvPr>
            <p:cNvSpPr/>
            <p:nvPr/>
          </p:nvSpPr>
          <p:spPr>
            <a:xfrm>
              <a:off x="5806166" y="5278841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1</a:t>
              </a:r>
              <a:endParaRPr lang="en-IN" sz="240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05D09FC-0FF4-4BD5-8E23-2E94F0482169}"/>
              </a:ext>
            </a:extLst>
          </p:cNvPr>
          <p:cNvSpPr/>
          <p:nvPr/>
        </p:nvSpPr>
        <p:spPr>
          <a:xfrm>
            <a:off x="8265343" y="5587450"/>
            <a:ext cx="3429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After every 1 clock pulse timer will overflow and SBUF will send the bit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310C16D-AC81-4A0A-A6D8-58D5FAB80894}"/>
              </a:ext>
            </a:extLst>
          </p:cNvPr>
          <p:cNvSpPr/>
          <p:nvPr/>
        </p:nvSpPr>
        <p:spPr>
          <a:xfrm>
            <a:off x="5535299" y="3541137"/>
            <a:ext cx="229491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</a:rPr>
              <a:t>Which one is faster ???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102E0300-270D-476C-8744-579CEA52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385" y="2947060"/>
            <a:ext cx="1352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44" grpId="0"/>
      <p:bldP spid="46" grpId="0"/>
      <p:bldP spid="47" grpId="0"/>
      <p:bldP spid="52" grpId="0"/>
      <p:bldP spid="53" grpId="0"/>
      <p:bldP spid="54" grpId="0"/>
      <p:bldP spid="55" grpId="0"/>
      <p:bldP spid="101" grpId="0"/>
      <p:bldP spid="102" grpId="0"/>
      <p:bldP spid="148" grpId="0"/>
      <p:bldP spid="1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-1032" y="30785"/>
            <a:ext cx="5378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Write a program to transmit 45 H at 9600 baud rate</a:t>
            </a:r>
            <a:endParaRPr lang="en-IN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49590"/>
              </p:ext>
            </p:extLst>
          </p:nvPr>
        </p:nvGraphicFramePr>
        <p:xfrm>
          <a:off x="5144195" y="4364839"/>
          <a:ext cx="3367836" cy="2330260"/>
        </p:xfrm>
        <a:graphic>
          <a:graphicData uri="http://schemas.openxmlformats.org/drawingml/2006/table">
            <a:tbl>
              <a:tblPr firstRow="1" bandRow="1"/>
              <a:tblGrid>
                <a:gridCol w="112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20">
                <a:tc>
                  <a:txBody>
                    <a:bodyPr/>
                    <a:lstStyle/>
                    <a:p>
                      <a:r>
                        <a:rPr lang="en-IN" sz="1600" b="1"/>
                        <a:t>Baud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Count to be 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48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28800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48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14400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48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48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4800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48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-225921" y="583653"/>
            <a:ext cx="142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</a:t>
            </a:r>
            <a:r>
              <a:rPr lang="en-US" b="1" u="sng"/>
              <a:t>Mode 1: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33219" y="803067"/>
            <a:ext cx="4571242" cy="798484"/>
            <a:chOff x="399619" y="4086896"/>
            <a:chExt cx="4571242" cy="798484"/>
          </a:xfrm>
        </p:grpSpPr>
        <p:sp>
          <p:nvSpPr>
            <p:cNvPr id="40" name="Rectangle 39"/>
            <p:cNvSpPr/>
            <p:nvPr/>
          </p:nvSpPr>
          <p:spPr>
            <a:xfrm>
              <a:off x="399619" y="4357210"/>
              <a:ext cx="16249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/>
                <a:t>Baud rate  </a:t>
              </a:r>
              <a:endParaRPr lang="en-IN" sz="1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72987" y="4192658"/>
              <a:ext cx="466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2</a:t>
              </a:r>
              <a:endParaRPr lang="en-IN" sz="1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93916" y="4086896"/>
              <a:ext cx="6971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/>
                <a:t>SMOD</a:t>
              </a:r>
              <a:endParaRPr lang="en-IN" sz="110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2CBFB2-A8BD-4D27-B538-D790F064D4A1}"/>
                </a:ext>
              </a:extLst>
            </p:cNvPr>
            <p:cNvCxnSpPr/>
            <p:nvPr/>
          </p:nvCxnSpPr>
          <p:spPr>
            <a:xfrm>
              <a:off x="1947914" y="4537546"/>
              <a:ext cx="692007" cy="2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117769" y="4577603"/>
              <a:ext cx="3961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32</a:t>
              </a:r>
              <a:endParaRPr lang="en-IN" sz="1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86379" y="4386250"/>
              <a:ext cx="466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X</a:t>
              </a:r>
              <a:endParaRPr lang="en-IN" sz="1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461889" y="4369096"/>
              <a:ext cx="466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=</a:t>
              </a:r>
              <a:endParaRPr lang="en-IN" sz="1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62334" y="4386250"/>
              <a:ext cx="1908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T1 overflow rate</a:t>
              </a:r>
              <a:endParaRPr lang="en-IN" sz="140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80167" y="1777271"/>
            <a:ext cx="3803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Assume SMOD = 0 which is default</a:t>
            </a:r>
            <a:endParaRPr lang="en-IN" sz="1600"/>
          </a:p>
        </p:txBody>
      </p:sp>
      <p:grpSp>
        <p:nvGrpSpPr>
          <p:cNvPr id="51" name="Group 50"/>
          <p:cNvGrpSpPr/>
          <p:nvPr/>
        </p:nvGrpSpPr>
        <p:grpSpPr>
          <a:xfrm>
            <a:off x="111400" y="2084691"/>
            <a:ext cx="4571242" cy="798484"/>
            <a:chOff x="399619" y="4086896"/>
            <a:chExt cx="4571242" cy="798484"/>
          </a:xfrm>
        </p:grpSpPr>
        <p:sp>
          <p:nvSpPr>
            <p:cNvPr id="52" name="Rectangle 51"/>
            <p:cNvSpPr/>
            <p:nvPr/>
          </p:nvSpPr>
          <p:spPr>
            <a:xfrm>
              <a:off x="399619" y="4357210"/>
              <a:ext cx="16249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/>
                <a:t>Baud rate  </a:t>
              </a:r>
              <a:endParaRPr lang="en-IN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72987" y="4192658"/>
              <a:ext cx="466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2</a:t>
              </a:r>
              <a:endParaRPr lang="en-IN" sz="1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93917" y="4086896"/>
              <a:ext cx="38388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/>
                <a:t>0</a:t>
              </a:r>
              <a:endParaRPr lang="en-IN" sz="110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2CBFB2-A8BD-4D27-B538-D790F064D4A1}"/>
                </a:ext>
              </a:extLst>
            </p:cNvPr>
            <p:cNvCxnSpPr/>
            <p:nvPr/>
          </p:nvCxnSpPr>
          <p:spPr>
            <a:xfrm>
              <a:off x="1947914" y="4537546"/>
              <a:ext cx="692007" cy="2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117769" y="4577603"/>
              <a:ext cx="3961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32</a:t>
              </a:r>
              <a:endParaRPr lang="en-IN" sz="1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86379" y="4386250"/>
              <a:ext cx="466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X</a:t>
              </a:r>
              <a:endParaRPr lang="en-IN" sz="1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61889" y="4369096"/>
              <a:ext cx="466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=</a:t>
              </a:r>
              <a:endParaRPr lang="en-IN" sz="1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62334" y="4386250"/>
              <a:ext cx="1908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T1 overflow rate</a:t>
              </a:r>
              <a:endParaRPr lang="en-IN" sz="14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18B2C4E-9C0B-4002-A65C-E555E725B552}"/>
              </a:ext>
            </a:extLst>
          </p:cNvPr>
          <p:cNvSpPr txBox="1"/>
          <p:nvPr/>
        </p:nvSpPr>
        <p:spPr>
          <a:xfrm>
            <a:off x="105866" y="2989627"/>
            <a:ext cx="440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 rate = Counting Rate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49097" y="3456898"/>
            <a:ext cx="4541763" cy="2498225"/>
            <a:chOff x="4673331" y="1272557"/>
            <a:chExt cx="4541763" cy="2498225"/>
          </a:xfrm>
        </p:grpSpPr>
        <p:sp>
          <p:nvSpPr>
            <p:cNvPr id="83" name="Rectangle 82"/>
            <p:cNvSpPr/>
            <p:nvPr/>
          </p:nvSpPr>
          <p:spPr>
            <a:xfrm>
              <a:off x="7077047" y="2450693"/>
              <a:ext cx="466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FOS</a:t>
              </a:r>
              <a:endParaRPr lang="en-IN" sz="140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2CBFB2-A8BD-4D27-B538-D790F064D4A1}"/>
                </a:ext>
              </a:extLst>
            </p:cNvPr>
            <p:cNvCxnSpPr/>
            <p:nvPr/>
          </p:nvCxnSpPr>
          <p:spPr>
            <a:xfrm>
              <a:off x="6908176" y="2729941"/>
              <a:ext cx="692007" cy="2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119905" y="2724400"/>
              <a:ext cx="3961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12</a:t>
              </a:r>
              <a:endParaRPr lang="en-IN" sz="14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12401" y="2907841"/>
              <a:ext cx="7990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11.0592</a:t>
              </a:r>
              <a:endParaRPr lang="en-IN" sz="1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86838" y="2558990"/>
              <a:ext cx="6083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/>
                <a:t>MHz</a:t>
              </a:r>
              <a:endParaRPr lang="en-IN" sz="14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852365" y="2858776"/>
              <a:ext cx="38388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/>
                <a:t>6</a:t>
              </a:r>
              <a:endParaRPr lang="en-IN" sz="110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673331" y="1272557"/>
              <a:ext cx="4541763" cy="2498225"/>
              <a:chOff x="4648409" y="1306152"/>
              <a:chExt cx="4541763" cy="249822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6839159" y="2984785"/>
                <a:ext cx="1300572" cy="519701"/>
                <a:chOff x="6839159" y="2984785"/>
                <a:chExt cx="1300572" cy="519701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A2CBFB2-A8BD-4D27-B538-D790F064D4A1}"/>
                    </a:ext>
                  </a:extLst>
                </p:cNvPr>
                <p:cNvCxnSpPr/>
                <p:nvPr/>
              </p:nvCxnSpPr>
              <p:spPr>
                <a:xfrm>
                  <a:off x="6839159" y="3199658"/>
                  <a:ext cx="692007" cy="2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ectangle 94"/>
                <p:cNvSpPr/>
                <p:nvPr/>
              </p:nvSpPr>
              <p:spPr>
                <a:xfrm>
                  <a:off x="7018942" y="3196709"/>
                  <a:ext cx="39616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/>
                    <a:t>12</a:t>
                  </a:r>
                  <a:endParaRPr lang="en-IN" sz="140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531422" y="2984785"/>
                  <a:ext cx="60830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/>
                    <a:t>X 10</a:t>
                  </a:r>
                  <a:endParaRPr lang="en-IN" sz="140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648409" y="1306152"/>
                <a:ext cx="4541763" cy="2498225"/>
                <a:chOff x="4648409" y="1306152"/>
                <a:chExt cx="4541763" cy="2498225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4648409" y="1306152"/>
                  <a:ext cx="4541763" cy="18158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/>
                    <a:t>T1 used as timer</a:t>
                  </a:r>
                </a:p>
                <a:p>
                  <a:r>
                    <a:rPr lang="en-US" sz="1600"/>
                    <a:t>Counting rate = FOS / 12</a:t>
                  </a:r>
                </a:p>
                <a:p>
                  <a:r>
                    <a:rPr lang="en-US" sz="1600"/>
                    <a:t>For max BR, (fastest baud rate) T1 must do ‘1’ count</a:t>
                  </a:r>
                </a:p>
                <a:p>
                  <a:r>
                    <a:rPr lang="en-US" sz="1600"/>
                    <a:t>Overflow rate = counting rate</a:t>
                  </a:r>
                </a:p>
                <a:p>
                  <a:endParaRPr lang="en-US" sz="1600"/>
                </a:p>
                <a:p>
                  <a:r>
                    <a:rPr lang="en-US" sz="1600"/>
                    <a:t>   </a:t>
                  </a:r>
                </a:p>
                <a:p>
                  <a:r>
                    <a:rPr lang="en-US" sz="1600"/>
                    <a:t>         </a:t>
                  </a:r>
                  <a:endParaRPr lang="en-IN" sz="1600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5169998" y="2429966"/>
                  <a:ext cx="3508972" cy="573535"/>
                  <a:chOff x="5169998" y="2429966"/>
                  <a:chExt cx="3508972" cy="573535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5869071" y="2429966"/>
                    <a:ext cx="46693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/>
                      <a:t>1</a:t>
                    </a:r>
                    <a:endParaRPr lang="en-IN" sz="1400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7A2CBFB2-A8BD-4D27-B538-D790F064D4A1}"/>
                      </a:ext>
                    </a:extLst>
                  </p:cNvPr>
                  <p:cNvCxnSpPr/>
                  <p:nvPr/>
                </p:nvCxnSpPr>
                <p:spPr>
                  <a:xfrm>
                    <a:off x="5656023" y="2710286"/>
                    <a:ext cx="692007" cy="294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Rectangle 76"/>
                  <p:cNvSpPr/>
                  <p:nvPr/>
                </p:nvSpPr>
                <p:spPr>
                  <a:xfrm>
                    <a:off x="5824869" y="2695724"/>
                    <a:ext cx="396161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/>
                      <a:t>32</a:t>
                    </a:r>
                    <a:endParaRPr lang="en-IN" sz="1400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6494488" y="2558990"/>
                    <a:ext cx="46693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/>
                      <a:t>X</a:t>
                    </a:r>
                    <a:endParaRPr lang="en-IN" sz="1400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5169998" y="2541836"/>
                    <a:ext cx="46693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/>
                      <a:t>=</a:t>
                    </a:r>
                    <a:endParaRPr lang="en-IN" sz="1400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6770443" y="2558990"/>
                    <a:ext cx="1908527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endParaRPr lang="en-IN" sz="1400"/>
                  </a:p>
                </p:txBody>
              </p:sp>
            </p:grpSp>
            <p:sp>
              <p:nvSpPr>
                <p:cNvPr id="82" name="Rectangle 81"/>
                <p:cNvSpPr/>
                <p:nvPr/>
              </p:nvSpPr>
              <p:spPr>
                <a:xfrm>
                  <a:off x="4796832" y="2519286"/>
                  <a:ext cx="84863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/>
                    <a:t>BR</a:t>
                  </a:r>
                  <a:endParaRPr lang="en-IN" sz="1600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5169998" y="2907841"/>
                  <a:ext cx="3508972" cy="579491"/>
                  <a:chOff x="5169998" y="2424010"/>
                  <a:chExt cx="3508972" cy="579491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5869527" y="2424010"/>
                    <a:ext cx="46693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/>
                      <a:t>1</a:t>
                    </a:r>
                    <a:endParaRPr lang="en-IN" sz="1400"/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7A2CBFB2-A8BD-4D27-B538-D790F064D4A1}"/>
                      </a:ext>
                    </a:extLst>
                  </p:cNvPr>
                  <p:cNvCxnSpPr/>
                  <p:nvPr/>
                </p:nvCxnSpPr>
                <p:spPr>
                  <a:xfrm>
                    <a:off x="5656023" y="2710286"/>
                    <a:ext cx="692007" cy="294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Rectangle 88"/>
                  <p:cNvSpPr/>
                  <p:nvPr/>
                </p:nvSpPr>
                <p:spPr>
                  <a:xfrm>
                    <a:off x="5821233" y="2695724"/>
                    <a:ext cx="396161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/>
                      <a:t>32</a:t>
                    </a:r>
                    <a:endParaRPr lang="en-IN" sz="140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6494488" y="2558990"/>
                    <a:ext cx="46693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/>
                      <a:t>X</a:t>
                    </a:r>
                    <a:endParaRPr lang="en-IN" sz="14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169998" y="2541836"/>
                    <a:ext cx="46693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/>
                      <a:t>=</a:t>
                    </a:r>
                    <a:endParaRPr lang="en-IN" sz="14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6770443" y="2558990"/>
                    <a:ext cx="1908527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endParaRPr lang="en-IN" sz="1400"/>
                  </a:p>
                </p:txBody>
              </p:sp>
            </p:grpSp>
            <p:sp>
              <p:nvSpPr>
                <p:cNvPr id="99" name="Rectangle 98"/>
                <p:cNvSpPr/>
                <p:nvPr/>
              </p:nvSpPr>
              <p:spPr>
                <a:xfrm>
                  <a:off x="5178529" y="3461921"/>
                  <a:ext cx="46693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/>
                    <a:t>=</a:t>
                  </a:r>
                  <a:endParaRPr lang="en-IN" sz="140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591206" y="3496600"/>
                  <a:ext cx="79909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/>
                    <a:t>28800</a:t>
                  </a:r>
                  <a:endParaRPr lang="en-IN" sz="1400"/>
                </a:p>
              </p:txBody>
            </p:sp>
          </p:grpSp>
        </p:grpSp>
      </p:grpSp>
      <p:sp>
        <p:nvSpPr>
          <p:cNvPr id="105" name="Rectangle 104"/>
          <p:cNvSpPr/>
          <p:nvPr/>
        </p:nvSpPr>
        <p:spPr>
          <a:xfrm>
            <a:off x="5113115" y="1044411"/>
            <a:ext cx="3715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In this case Timer (M2) is used because Timer – M2 is auto reload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rgbClr val="FF0000"/>
                </a:solidFill>
              </a:rPr>
              <a:t>Count = 8 bit</a:t>
            </a:r>
            <a:endParaRPr lang="en-IN">
              <a:solidFill>
                <a:srgbClr val="FF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9009895" y="481383"/>
            <a:ext cx="2594673" cy="2094015"/>
            <a:chOff x="8545193" y="4034503"/>
            <a:chExt cx="2594673" cy="2094015"/>
          </a:xfrm>
        </p:grpSpPr>
        <p:grpSp>
          <p:nvGrpSpPr>
            <p:cNvPr id="123" name="Group 122"/>
            <p:cNvGrpSpPr/>
            <p:nvPr/>
          </p:nvGrpSpPr>
          <p:grpSpPr>
            <a:xfrm>
              <a:off x="9755728" y="4308740"/>
              <a:ext cx="1384138" cy="1512001"/>
              <a:chOff x="8982842" y="4106516"/>
              <a:chExt cx="1384138" cy="151200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7AD3031-61C0-4C75-BD0D-575A39F67122}"/>
                  </a:ext>
                </a:extLst>
              </p:cNvPr>
              <p:cNvSpPr/>
              <p:nvPr/>
            </p:nvSpPr>
            <p:spPr>
              <a:xfrm>
                <a:off x="8982842" y="4106516"/>
                <a:ext cx="474313" cy="379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b="1">
                    <a:solidFill>
                      <a:schemeClr val="tx1"/>
                    </a:solidFill>
                  </a:rPr>
                  <a:t>TL1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7AD3031-61C0-4C75-BD0D-575A39F67122}"/>
                  </a:ext>
                </a:extLst>
              </p:cNvPr>
              <p:cNvSpPr/>
              <p:nvPr/>
            </p:nvSpPr>
            <p:spPr>
              <a:xfrm>
                <a:off x="9861344" y="4120707"/>
                <a:ext cx="505636" cy="3923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b="1">
                    <a:solidFill>
                      <a:schemeClr val="tx1"/>
                    </a:solidFill>
                  </a:rPr>
                  <a:t>TF1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7AD3031-61C0-4C75-BD0D-575A39F67122}"/>
                  </a:ext>
                </a:extLst>
              </p:cNvPr>
              <p:cNvSpPr/>
              <p:nvPr/>
            </p:nvSpPr>
            <p:spPr>
              <a:xfrm>
                <a:off x="8991197" y="5157680"/>
                <a:ext cx="465958" cy="460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b="1">
                    <a:solidFill>
                      <a:schemeClr val="tx1"/>
                    </a:solidFill>
                  </a:rPr>
                  <a:t>TH1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C3EEDDE-6070-41BB-BC17-3B1B110CDF4A}"/>
                  </a:ext>
                </a:extLst>
              </p:cNvPr>
              <p:cNvCxnSpPr/>
              <p:nvPr/>
            </p:nvCxnSpPr>
            <p:spPr>
              <a:xfrm>
                <a:off x="9457155" y="4284249"/>
                <a:ext cx="405302" cy="118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9074923" y="4698393"/>
                <a:ext cx="290149" cy="456462"/>
                <a:chOff x="9861344" y="805851"/>
                <a:chExt cx="290149" cy="456462"/>
              </a:xfrm>
            </p:grpSpPr>
            <p:sp>
              <p:nvSpPr>
                <p:cNvPr id="112" name="Up Arrow 111"/>
                <p:cNvSpPr/>
                <p:nvPr/>
              </p:nvSpPr>
              <p:spPr>
                <a:xfrm>
                  <a:off x="9949543" y="929758"/>
                  <a:ext cx="118630" cy="332555"/>
                </a:xfrm>
                <a:prstGeom prst="up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3" name="Isosceles Triangle 112"/>
                <p:cNvSpPr/>
                <p:nvPr/>
              </p:nvSpPr>
              <p:spPr>
                <a:xfrm>
                  <a:off x="9861344" y="805851"/>
                  <a:ext cx="290149" cy="1848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C3EEDDE-6070-41BB-BC17-3B1B110CDF4A}"/>
                  </a:ext>
                </a:extLst>
              </p:cNvPr>
              <p:cNvCxnSpPr/>
              <p:nvPr/>
            </p:nvCxnSpPr>
            <p:spPr>
              <a:xfrm>
                <a:off x="9649783" y="4296094"/>
                <a:ext cx="6311" cy="5871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3C3EEDDE-6070-41BB-BC17-3B1B110CDF4A}"/>
                  </a:ext>
                </a:extLst>
              </p:cNvPr>
              <p:cNvCxnSpPr/>
              <p:nvPr/>
            </p:nvCxnSpPr>
            <p:spPr>
              <a:xfrm flipH="1">
                <a:off x="9311310" y="4799825"/>
                <a:ext cx="312775" cy="3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A2CBFB2-A8BD-4D27-B538-D790F064D4A1}"/>
                  </a:ext>
                </a:extLst>
              </p:cNvPr>
              <p:cNvCxnSpPr/>
              <p:nvPr/>
            </p:nvCxnSpPr>
            <p:spPr>
              <a:xfrm flipH="1">
                <a:off x="9219359" y="4507091"/>
                <a:ext cx="638" cy="204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8554999" y="5330521"/>
              <a:ext cx="9411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For loading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23F9325-DC11-4A4F-A102-42560D743066}"/>
                </a:ext>
              </a:extLst>
            </p:cNvPr>
            <p:cNvCxnSpPr>
              <a:cxnSpLocks/>
            </p:cNvCxnSpPr>
            <p:nvPr/>
          </p:nvCxnSpPr>
          <p:spPr>
            <a:xfrm>
              <a:off x="9274629" y="5584371"/>
              <a:ext cx="442991" cy="11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8545193" y="4219912"/>
              <a:ext cx="10172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For Counting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23F9325-DC11-4A4F-A102-42560D743066}"/>
                </a:ext>
              </a:extLst>
            </p:cNvPr>
            <p:cNvCxnSpPr>
              <a:cxnSpLocks/>
            </p:cNvCxnSpPr>
            <p:nvPr/>
          </p:nvCxnSpPr>
          <p:spPr>
            <a:xfrm>
              <a:off x="9264823" y="4473762"/>
              <a:ext cx="442991" cy="11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9736861" y="5820741"/>
              <a:ext cx="6669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8 bit</a:t>
              </a:r>
              <a:endParaRPr lang="en-IN" sz="14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692865" y="4034503"/>
              <a:ext cx="6669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8 bit</a:t>
              </a:r>
              <a:endParaRPr lang="en-IN" sz="140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F9F1DAA-763D-4C17-94F6-23BE8441F6EE}"/>
              </a:ext>
            </a:extLst>
          </p:cNvPr>
          <p:cNvSpPr txBox="1"/>
          <p:nvPr/>
        </p:nvSpPr>
        <p:spPr>
          <a:xfrm>
            <a:off x="44889" y="5980781"/>
            <a:ext cx="4763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To get standard baud rate always take </a:t>
            </a:r>
            <a:r>
              <a:rPr lang="en-US" sz="1600" b="1" err="1"/>
              <a:t>Fosc</a:t>
            </a:r>
            <a:r>
              <a:rPr lang="en-US" sz="1600" b="1"/>
              <a:t> is </a:t>
            </a:r>
            <a:r>
              <a:rPr lang="en-US" b="1">
                <a:solidFill>
                  <a:srgbClr val="FF0000"/>
                </a:solidFill>
              </a:rPr>
              <a:t>11.0592</a:t>
            </a:r>
          </a:p>
          <a:p>
            <a:r>
              <a:rPr lang="en-US" sz="1600" b="1"/>
              <a:t>By taking other </a:t>
            </a:r>
            <a:r>
              <a:rPr lang="en-US" sz="1600" b="1" err="1"/>
              <a:t>freq</a:t>
            </a:r>
            <a:r>
              <a:rPr lang="en-US" sz="1600" b="1"/>
              <a:t> will get </a:t>
            </a:r>
            <a:r>
              <a:rPr lang="en-US" sz="1600" b="1" err="1"/>
              <a:t>ans</a:t>
            </a:r>
            <a:r>
              <a:rPr lang="en-US" sz="1600" b="1"/>
              <a:t> in fraction.</a:t>
            </a:r>
          </a:p>
          <a:p>
            <a:endParaRPr lang="en-US" sz="1600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571EE63-D32A-43A4-9041-17D9802BAA24}"/>
              </a:ext>
            </a:extLst>
          </p:cNvPr>
          <p:cNvSpPr/>
          <p:nvPr/>
        </p:nvSpPr>
        <p:spPr>
          <a:xfrm>
            <a:off x="5056395" y="5612667"/>
            <a:ext cx="3367836" cy="4339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438E66-7DAB-456A-89E5-DD34225F1EA4}"/>
              </a:ext>
            </a:extLst>
          </p:cNvPr>
          <p:cNvSpPr txBox="1"/>
          <p:nvPr/>
        </p:nvSpPr>
        <p:spPr>
          <a:xfrm>
            <a:off x="6588743" y="2976475"/>
            <a:ext cx="4763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For given program specified baud rate is </a:t>
            </a:r>
            <a:r>
              <a:rPr lang="en-US" sz="2000" b="1">
                <a:solidFill>
                  <a:srgbClr val="FF0000"/>
                </a:solidFill>
              </a:rPr>
              <a:t>9600 </a:t>
            </a:r>
            <a:r>
              <a:rPr lang="en-US" sz="2000" b="1"/>
              <a:t> and for this baud rate count to be loaded is </a:t>
            </a:r>
            <a:r>
              <a:rPr lang="en-US" sz="2000" b="1">
                <a:solidFill>
                  <a:srgbClr val="FF0000"/>
                </a:solidFill>
              </a:rPr>
              <a:t>FD</a:t>
            </a:r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0994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71" grpId="0"/>
      <p:bldP spid="105" grpId="0"/>
      <p:bldP spid="116" grpId="0"/>
      <p:bldP spid="117" grpId="0" animBg="1"/>
      <p:bldP spid="1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A39C3-B413-445B-B412-02B8AC35118D}"/>
              </a:ext>
            </a:extLst>
          </p:cNvPr>
          <p:cNvSpPr/>
          <p:nvPr/>
        </p:nvSpPr>
        <p:spPr>
          <a:xfrm>
            <a:off x="8371840" y="0"/>
            <a:ext cx="3247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Of Program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4749-1AF7-4244-AEE9-667EA41C0D6C}"/>
              </a:ext>
            </a:extLst>
          </p:cNvPr>
          <p:cNvSpPr/>
          <p:nvPr/>
        </p:nvSpPr>
        <p:spPr>
          <a:xfrm>
            <a:off x="182880" y="117693"/>
            <a:ext cx="118262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Write a main program in which we have to transfer the number into reg i.e. A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Create a subroutine program which is responsible to perform data transfer data serially with all the settings.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This is a standard program to transfer data serially only data which is to be send and baud rate can be changed.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So with the changed data only need to call subroutine in main program.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For subroutine first need to select mode of serial port using SCON reg.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Then select timer mode using TMOD.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load count value and start timer.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Till now actual transfer is not started. Just we have set frequency for timer.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 startAt="9"/>
            </a:pPr>
            <a:r>
              <a:rPr lang="en-US"/>
              <a:t>Mov data from accumulator to SBUF for transmission.</a:t>
            </a:r>
          </a:p>
          <a:p>
            <a:pPr marL="342900" indent="-342900">
              <a:buAutoNum type="arabicPeriod" startAt="9"/>
            </a:pPr>
            <a:endParaRPr lang="en-US"/>
          </a:p>
          <a:p>
            <a:pPr marL="342900" indent="-342900">
              <a:buAutoNum type="arabicPeriod" startAt="9"/>
            </a:pPr>
            <a:r>
              <a:rPr lang="en-US"/>
              <a:t>Now SBUF sending bit by bit data after every timer overflow.</a:t>
            </a:r>
          </a:p>
          <a:p>
            <a:pPr marL="342900" indent="-342900">
              <a:buAutoNum type="arabicPeriod" startAt="9"/>
            </a:pPr>
            <a:endParaRPr lang="en-US"/>
          </a:p>
          <a:p>
            <a:pPr marL="342900" indent="-342900">
              <a:buAutoNum type="arabicPeriod" startAt="9"/>
            </a:pPr>
            <a:r>
              <a:rPr lang="en-US"/>
              <a:t>Wait till all bits transferred</a:t>
            </a:r>
          </a:p>
          <a:p>
            <a:pPr marL="342900" indent="-342900">
              <a:buAutoNum type="arabicPeriod" startAt="9"/>
            </a:pPr>
            <a:endParaRPr lang="en-US"/>
          </a:p>
          <a:p>
            <a:pPr marL="342900" indent="-342900">
              <a:buAutoNum type="arabicPeriod" startAt="9"/>
            </a:pPr>
            <a:r>
              <a:rPr lang="en-US"/>
              <a:t>After transmission over stop the timer and clear the </a:t>
            </a:r>
            <a:r>
              <a:rPr lang="en-US" err="1"/>
              <a:t>Ti</a:t>
            </a:r>
            <a:r>
              <a:rPr lang="en-US"/>
              <a:t> flag and resume to the main program.</a:t>
            </a:r>
          </a:p>
        </p:txBody>
      </p:sp>
    </p:spTree>
    <p:extLst>
      <p:ext uri="{BB962C8B-B14F-4D97-AF65-F5344CB8AC3E}">
        <p14:creationId xmlns:p14="http://schemas.microsoft.com/office/powerpoint/2010/main" val="287055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2664D-CECE-423B-AFCC-D866367ADEB6}"/>
              </a:ext>
            </a:extLst>
          </p:cNvPr>
          <p:cNvSpPr/>
          <p:nvPr/>
        </p:nvSpPr>
        <p:spPr>
          <a:xfrm>
            <a:off x="0" y="-73901"/>
            <a:ext cx="1837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471FDB-460B-45C1-B18C-E76151D8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76582"/>
              </p:ext>
            </p:extLst>
          </p:nvPr>
        </p:nvGraphicFramePr>
        <p:xfrm>
          <a:off x="3131270" y="103485"/>
          <a:ext cx="3652362" cy="1539982"/>
        </p:xfrm>
        <a:graphic>
          <a:graphicData uri="http://schemas.openxmlformats.org/drawingml/2006/table">
            <a:tbl>
              <a:tblPr firstRow="1" bandRow="1"/>
              <a:tblGrid>
                <a:gridCol w="662103">
                  <a:extLst>
                    <a:ext uri="{9D8B030D-6E8A-4147-A177-3AD203B41FA5}">
                      <a16:colId xmlns:a16="http://schemas.microsoft.com/office/drawing/2014/main" val="797906119"/>
                    </a:ext>
                  </a:extLst>
                </a:gridCol>
                <a:gridCol w="1906177">
                  <a:extLst>
                    <a:ext uri="{9D8B030D-6E8A-4147-A177-3AD203B41FA5}">
                      <a16:colId xmlns:a16="http://schemas.microsoft.com/office/drawing/2014/main" val="247133195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3017082207"/>
                    </a:ext>
                  </a:extLst>
                </a:gridCol>
              </a:tblGrid>
              <a:tr h="480431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MAIN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MOV</a:t>
                      </a:r>
                      <a:r>
                        <a:rPr lang="en-IN" sz="1600" b="1" baseline="0"/>
                        <a:t> A, # 45 H</a:t>
                      </a:r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314592"/>
                  </a:ext>
                </a:extLst>
              </a:tr>
              <a:tr h="480431"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ACALL   Transfer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021240"/>
                  </a:ext>
                </a:extLst>
              </a:tr>
              <a:tr h="480431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Here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SJMP     Here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7088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2B4B24-710E-4303-BCF2-AD67E8AE2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70341"/>
              </p:ext>
            </p:extLst>
          </p:nvPr>
        </p:nvGraphicFramePr>
        <p:xfrm>
          <a:off x="2729103" y="1670850"/>
          <a:ext cx="3991728" cy="5222776"/>
        </p:xfrm>
        <a:graphic>
          <a:graphicData uri="http://schemas.openxmlformats.org/drawingml/2006/table">
            <a:tbl>
              <a:tblPr firstRow="1" bandRow="1"/>
              <a:tblGrid>
                <a:gridCol w="900915">
                  <a:extLst>
                    <a:ext uri="{9D8B030D-6E8A-4147-A177-3AD203B41FA5}">
                      <a16:colId xmlns:a16="http://schemas.microsoft.com/office/drawing/2014/main" val="797906119"/>
                    </a:ext>
                  </a:extLst>
                </a:gridCol>
                <a:gridCol w="2122358">
                  <a:extLst>
                    <a:ext uri="{9D8B030D-6E8A-4147-A177-3AD203B41FA5}">
                      <a16:colId xmlns:a16="http://schemas.microsoft.com/office/drawing/2014/main" val="247133195"/>
                    </a:ext>
                  </a:extLst>
                </a:gridCol>
                <a:gridCol w="968455">
                  <a:extLst>
                    <a:ext uri="{9D8B030D-6E8A-4147-A177-3AD203B41FA5}">
                      <a16:colId xmlns:a16="http://schemas.microsoft.com/office/drawing/2014/main" val="3017082207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Transfer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MOV SCON</a:t>
                      </a:r>
                      <a:r>
                        <a:rPr lang="en-IN" sz="1600" b="1" baseline="0"/>
                        <a:t> , # 40 H</a:t>
                      </a:r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MOV TMOD , # 20 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314592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MOV TL1, # 0FD 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021240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MOV TH1 , # 0FD 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70888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MOV TCON , # 40 H</a:t>
                      </a:r>
                      <a:endParaRPr lang="en-IN" sz="1600" b="1" baseline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90896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MOV SBUF ,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WAIT: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JNB Ti , WAIT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272378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CLR TR1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52135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CLR TF1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631039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CLR Ti</a:t>
                      </a:r>
                    </a:p>
                    <a:p>
                      <a:pPr algn="l"/>
                      <a:r>
                        <a:rPr lang="en-IN" sz="1600" b="1"/>
                        <a:t>RET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D14C17-81B7-44CE-A559-EC901E9BB15F}"/>
              </a:ext>
            </a:extLst>
          </p:cNvPr>
          <p:cNvGrpSpPr/>
          <p:nvPr/>
        </p:nvGrpSpPr>
        <p:grpSpPr>
          <a:xfrm>
            <a:off x="6874684" y="1698444"/>
            <a:ext cx="5328523" cy="1291186"/>
            <a:chOff x="6863477" y="2302221"/>
            <a:chExt cx="5328523" cy="12911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0ED6D9-ACB3-4E21-BA15-D57F6D5A1E8C}"/>
                </a:ext>
              </a:extLst>
            </p:cNvPr>
            <p:cNvGrpSpPr/>
            <p:nvPr/>
          </p:nvGrpSpPr>
          <p:grpSpPr>
            <a:xfrm>
              <a:off x="6863477" y="2878415"/>
              <a:ext cx="5328523" cy="332473"/>
              <a:chOff x="2078182" y="3688772"/>
              <a:chExt cx="6317672" cy="51954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B7FC3-6582-418E-B1A7-3EBA7C2AA875}"/>
                  </a:ext>
                </a:extLst>
              </p:cNvPr>
              <p:cNvSpPr/>
              <p:nvPr/>
            </p:nvSpPr>
            <p:spPr>
              <a:xfrm>
                <a:off x="2078182" y="3688773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Gate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A30EDD-5436-4596-A1D4-52D8F13CDFC5}"/>
                  </a:ext>
                </a:extLst>
              </p:cNvPr>
              <p:cNvSpPr/>
              <p:nvPr/>
            </p:nvSpPr>
            <p:spPr>
              <a:xfrm>
                <a:off x="2867891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C/T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FD9E9F-840C-406A-B511-46A0EF424C22}"/>
                  </a:ext>
                </a:extLst>
              </p:cNvPr>
              <p:cNvSpPr/>
              <p:nvPr/>
            </p:nvSpPr>
            <p:spPr>
              <a:xfrm>
                <a:off x="3657600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B08FE5-BD3D-4FC4-BF99-E1C8AEC3ED77}"/>
                  </a:ext>
                </a:extLst>
              </p:cNvPr>
              <p:cNvSpPr/>
              <p:nvPr/>
            </p:nvSpPr>
            <p:spPr>
              <a:xfrm>
                <a:off x="4447309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M0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57B3A3-024D-4F04-9EA3-2CB97B7312FE}"/>
                  </a:ext>
                </a:extLst>
              </p:cNvPr>
              <p:cNvSpPr/>
              <p:nvPr/>
            </p:nvSpPr>
            <p:spPr>
              <a:xfrm>
                <a:off x="5237018" y="3688773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Gate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39EDA5-5634-40DB-853F-00BDA1237874}"/>
                  </a:ext>
                </a:extLst>
              </p:cNvPr>
              <p:cNvSpPr/>
              <p:nvPr/>
            </p:nvSpPr>
            <p:spPr>
              <a:xfrm>
                <a:off x="6026727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C/T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DE7D86-4F12-48EC-9D93-A073309C3DEE}"/>
                  </a:ext>
                </a:extLst>
              </p:cNvPr>
              <p:cNvSpPr/>
              <p:nvPr/>
            </p:nvSpPr>
            <p:spPr>
              <a:xfrm>
                <a:off x="6816436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7239E7A-6A32-4686-A5C1-9C5FBFCED84A}"/>
                  </a:ext>
                </a:extLst>
              </p:cNvPr>
              <p:cNvSpPr/>
              <p:nvPr/>
            </p:nvSpPr>
            <p:spPr>
              <a:xfrm>
                <a:off x="7606145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M0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A5AB33-B471-46A7-8552-1028969EC0EE}"/>
                </a:ext>
              </a:extLst>
            </p:cNvPr>
            <p:cNvGrpSpPr/>
            <p:nvPr/>
          </p:nvGrpSpPr>
          <p:grpSpPr>
            <a:xfrm>
              <a:off x="7036181" y="2302221"/>
              <a:ext cx="5140250" cy="1291186"/>
              <a:chOff x="7036181" y="2302221"/>
              <a:chExt cx="5140250" cy="1291186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A0D1A0B-7B14-4284-975F-400F280C5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0103" y="2561563"/>
                <a:ext cx="97793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352BB14-DBB0-4429-8A58-E607A009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2147" y="2550372"/>
                <a:ext cx="8755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FD8E0FA-2B97-492D-9D98-4CD131FE91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24768" y="2547202"/>
                <a:ext cx="998746" cy="14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1C7658B-2962-4126-AC63-A50EA1F8A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901" y="2582757"/>
                <a:ext cx="9835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DA6D0E-725A-471F-9B7F-3051FA167F4E}"/>
                  </a:ext>
                </a:extLst>
              </p:cNvPr>
              <p:cNvSpPr/>
              <p:nvPr/>
            </p:nvSpPr>
            <p:spPr>
              <a:xfrm>
                <a:off x="10665002" y="2362536"/>
                <a:ext cx="4344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b="1">
                    <a:solidFill>
                      <a:srgbClr val="FF0000"/>
                    </a:solidFill>
                  </a:rPr>
                  <a:t>T0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59CF09-9D77-438E-9642-E3D4E274906F}"/>
                  </a:ext>
                </a:extLst>
              </p:cNvPr>
              <p:cNvSpPr/>
              <p:nvPr/>
            </p:nvSpPr>
            <p:spPr>
              <a:xfrm>
                <a:off x="8073304" y="2397948"/>
                <a:ext cx="5535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b="1">
                    <a:solidFill>
                      <a:srgbClr val="FF0000"/>
                    </a:solidFill>
                  </a:rPr>
                  <a:t>T1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50370A9-2C13-4A1B-9194-35719294DCBF}"/>
                  </a:ext>
                </a:extLst>
              </p:cNvPr>
              <p:cNvCxnSpPr/>
              <p:nvPr/>
            </p:nvCxnSpPr>
            <p:spPr>
              <a:xfrm flipV="1">
                <a:off x="9520430" y="2302221"/>
                <a:ext cx="12663" cy="1152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7951DE8-E0A4-42A0-91E0-9B5975A3F30C}"/>
                  </a:ext>
                </a:extLst>
              </p:cNvPr>
              <p:cNvSpPr/>
              <p:nvPr/>
            </p:nvSpPr>
            <p:spPr>
              <a:xfrm>
                <a:off x="9729956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65E874C-9DB8-4AA8-8552-8BF755D1B67C}"/>
                  </a:ext>
                </a:extLst>
              </p:cNvPr>
              <p:cNvSpPr/>
              <p:nvPr/>
            </p:nvSpPr>
            <p:spPr>
              <a:xfrm>
                <a:off x="10419033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E489091-889B-49CE-A6B6-35783EC83365}"/>
                  </a:ext>
                </a:extLst>
              </p:cNvPr>
              <p:cNvSpPr/>
              <p:nvPr/>
            </p:nvSpPr>
            <p:spPr>
              <a:xfrm>
                <a:off x="11059119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3B05138-EE61-4236-BCEA-C02AD3369A09}"/>
                  </a:ext>
                </a:extLst>
              </p:cNvPr>
              <p:cNvSpPr/>
              <p:nvPr/>
            </p:nvSpPr>
            <p:spPr>
              <a:xfrm>
                <a:off x="11714911" y="3224075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1A2FA18-FA38-4DC4-B830-4244A6FA7C92}"/>
                  </a:ext>
                </a:extLst>
              </p:cNvPr>
              <p:cNvSpPr/>
              <p:nvPr/>
            </p:nvSpPr>
            <p:spPr>
              <a:xfrm>
                <a:off x="7036181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D2E68AA-A302-4153-AA84-1AE85DC1B9D9}"/>
                  </a:ext>
                </a:extLst>
              </p:cNvPr>
              <p:cNvSpPr/>
              <p:nvPr/>
            </p:nvSpPr>
            <p:spPr>
              <a:xfrm>
                <a:off x="7725258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5365C1-3564-4661-9A9F-98C37F83F4A4}"/>
                  </a:ext>
                </a:extLst>
              </p:cNvPr>
              <p:cNvSpPr/>
              <p:nvPr/>
            </p:nvSpPr>
            <p:spPr>
              <a:xfrm>
                <a:off x="8365344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8B60F45-F638-458B-9777-CACECC3D7E4E}"/>
                  </a:ext>
                </a:extLst>
              </p:cNvPr>
              <p:cNvSpPr/>
              <p:nvPr/>
            </p:nvSpPr>
            <p:spPr>
              <a:xfrm>
                <a:off x="9021136" y="3205858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</p:grp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58EF176-D49A-4031-82B5-C84599059FF5}"/>
              </a:ext>
            </a:extLst>
          </p:cNvPr>
          <p:cNvSpPr/>
          <p:nvPr/>
        </p:nvSpPr>
        <p:spPr>
          <a:xfrm>
            <a:off x="5329973" y="2901008"/>
            <a:ext cx="434897" cy="56300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1A0DD5-6FA2-498C-B464-1E136892707A}"/>
              </a:ext>
            </a:extLst>
          </p:cNvPr>
          <p:cNvCxnSpPr>
            <a:cxnSpLocks/>
          </p:cNvCxnSpPr>
          <p:nvPr/>
        </p:nvCxnSpPr>
        <p:spPr>
          <a:xfrm>
            <a:off x="5529211" y="2438522"/>
            <a:ext cx="8755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F59165-EF92-4380-87B4-9C14FF9F8AA2}"/>
              </a:ext>
            </a:extLst>
          </p:cNvPr>
          <p:cNvCxnSpPr>
            <a:cxnSpLocks/>
          </p:cNvCxnSpPr>
          <p:nvPr/>
        </p:nvCxnSpPr>
        <p:spPr>
          <a:xfrm>
            <a:off x="5481013" y="3970313"/>
            <a:ext cx="8755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C24DF-1684-4F21-92B3-92AD8EF063D6}"/>
              </a:ext>
            </a:extLst>
          </p:cNvPr>
          <p:cNvGrpSpPr/>
          <p:nvPr/>
        </p:nvGrpSpPr>
        <p:grpSpPr>
          <a:xfrm>
            <a:off x="6777655" y="3266271"/>
            <a:ext cx="5328523" cy="1230871"/>
            <a:chOff x="6863477" y="2362536"/>
            <a:chExt cx="5328523" cy="123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5A1A060-9466-4819-86BF-B44FFB446FD2}"/>
                </a:ext>
              </a:extLst>
            </p:cNvPr>
            <p:cNvGrpSpPr/>
            <p:nvPr/>
          </p:nvGrpSpPr>
          <p:grpSpPr>
            <a:xfrm>
              <a:off x="6863477" y="2878415"/>
              <a:ext cx="5328523" cy="332473"/>
              <a:chOff x="2078182" y="3688772"/>
              <a:chExt cx="6317672" cy="51954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64CD22B-A9CB-4ECC-906A-25476817875C}"/>
                  </a:ext>
                </a:extLst>
              </p:cNvPr>
              <p:cNvSpPr/>
              <p:nvPr/>
            </p:nvSpPr>
            <p:spPr>
              <a:xfrm>
                <a:off x="2078182" y="3688773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TF1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5C3BC5D-AF11-4EDE-8C2F-4FD209C5DC99}"/>
                  </a:ext>
                </a:extLst>
              </p:cNvPr>
              <p:cNvSpPr/>
              <p:nvPr/>
            </p:nvSpPr>
            <p:spPr>
              <a:xfrm>
                <a:off x="2867891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TR1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D654936-4382-48F6-8E9E-1F190799D2D7}"/>
                  </a:ext>
                </a:extLst>
              </p:cNvPr>
              <p:cNvSpPr/>
              <p:nvPr/>
            </p:nvSpPr>
            <p:spPr>
              <a:xfrm>
                <a:off x="3657600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TF0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73F411D-9ABA-42D9-9637-A9FB5CA6EED2}"/>
                  </a:ext>
                </a:extLst>
              </p:cNvPr>
              <p:cNvSpPr/>
              <p:nvPr/>
            </p:nvSpPr>
            <p:spPr>
              <a:xfrm>
                <a:off x="4447309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TR0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4B47A1-A520-47E3-BFAF-A4736275B909}"/>
                  </a:ext>
                </a:extLst>
              </p:cNvPr>
              <p:cNvSpPr/>
              <p:nvPr/>
            </p:nvSpPr>
            <p:spPr>
              <a:xfrm>
                <a:off x="5237018" y="3688773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IE1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7F3C38A-E1D4-4B22-9F07-2B9F2D9DD1E9}"/>
                  </a:ext>
                </a:extLst>
              </p:cNvPr>
              <p:cNvSpPr/>
              <p:nvPr/>
            </p:nvSpPr>
            <p:spPr>
              <a:xfrm>
                <a:off x="6026727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IT1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F25D392-2552-48E8-9F3E-69EE00C64345}"/>
                  </a:ext>
                </a:extLst>
              </p:cNvPr>
              <p:cNvSpPr/>
              <p:nvPr/>
            </p:nvSpPr>
            <p:spPr>
              <a:xfrm>
                <a:off x="6816436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IE0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896DB6E-B617-4A3B-9BEB-FB83BE1F6F65}"/>
                  </a:ext>
                </a:extLst>
              </p:cNvPr>
              <p:cNvSpPr/>
              <p:nvPr/>
            </p:nvSpPr>
            <p:spPr>
              <a:xfrm>
                <a:off x="7606145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IT0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065225-161F-4DD3-9899-4D40DAE5D501}"/>
                </a:ext>
              </a:extLst>
            </p:cNvPr>
            <p:cNvGrpSpPr/>
            <p:nvPr/>
          </p:nvGrpSpPr>
          <p:grpSpPr>
            <a:xfrm>
              <a:off x="7036181" y="2362536"/>
              <a:ext cx="5140250" cy="1230871"/>
              <a:chOff x="7036181" y="2362536"/>
              <a:chExt cx="5140250" cy="123087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3EEA4B5-D4FA-41AE-9132-988D607EED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0103" y="2561563"/>
                <a:ext cx="6551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361D9D2-757B-4AE0-8751-6D0C3E40A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2147" y="2550372"/>
                <a:ext cx="8755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0549764-C9DA-48B6-9CFF-30C4C88A76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68" y="2547202"/>
                <a:ext cx="4171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5364FD-C07A-4AEE-A997-B9FFDB294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901" y="2582757"/>
                <a:ext cx="9835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1E40EFF-6722-4361-B550-EC2AA92A2C9E}"/>
                  </a:ext>
                </a:extLst>
              </p:cNvPr>
              <p:cNvSpPr/>
              <p:nvPr/>
            </p:nvSpPr>
            <p:spPr>
              <a:xfrm>
                <a:off x="9951706" y="2362536"/>
                <a:ext cx="13378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b="1">
                    <a:solidFill>
                      <a:srgbClr val="FF0000"/>
                    </a:solidFill>
                  </a:rPr>
                  <a:t>INTRRUPT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E706F35-4220-4EE0-855C-869D2F14B38E}"/>
                  </a:ext>
                </a:extLst>
              </p:cNvPr>
              <p:cNvSpPr/>
              <p:nvPr/>
            </p:nvSpPr>
            <p:spPr>
              <a:xfrm>
                <a:off x="7699278" y="2397948"/>
                <a:ext cx="927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b="1">
                    <a:solidFill>
                      <a:srgbClr val="FF0000"/>
                    </a:solidFill>
                  </a:rPr>
                  <a:t>TIMER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ED5AE6D-6CD0-4234-96CC-D315C4A1F7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8812" y="2547202"/>
                <a:ext cx="1618" cy="9074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ADB8BCC-484F-4149-8F44-36C740030AA4}"/>
                  </a:ext>
                </a:extLst>
              </p:cNvPr>
              <p:cNvSpPr/>
              <p:nvPr/>
            </p:nvSpPr>
            <p:spPr>
              <a:xfrm>
                <a:off x="9729956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4D28C32-7665-49F4-B8A4-A871460D5B5C}"/>
                  </a:ext>
                </a:extLst>
              </p:cNvPr>
              <p:cNvSpPr/>
              <p:nvPr/>
            </p:nvSpPr>
            <p:spPr>
              <a:xfrm>
                <a:off x="10419033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8ACAD3E-0A56-4CAE-8CE2-FF13D9E1D8AB}"/>
                  </a:ext>
                </a:extLst>
              </p:cNvPr>
              <p:cNvSpPr/>
              <p:nvPr/>
            </p:nvSpPr>
            <p:spPr>
              <a:xfrm>
                <a:off x="11059119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A145235-098A-453E-BB84-9192E03DA69B}"/>
                  </a:ext>
                </a:extLst>
              </p:cNvPr>
              <p:cNvSpPr/>
              <p:nvPr/>
            </p:nvSpPr>
            <p:spPr>
              <a:xfrm>
                <a:off x="11714911" y="3224075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1641BAA-DC37-45B1-9EB2-2586071406BB}"/>
                  </a:ext>
                </a:extLst>
              </p:cNvPr>
              <p:cNvSpPr/>
              <p:nvPr/>
            </p:nvSpPr>
            <p:spPr>
              <a:xfrm>
                <a:off x="7036181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996BF1B-B3C8-408B-92FD-AAFE7C34D731}"/>
                  </a:ext>
                </a:extLst>
              </p:cNvPr>
              <p:cNvSpPr/>
              <p:nvPr/>
            </p:nvSpPr>
            <p:spPr>
              <a:xfrm>
                <a:off x="7725258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EF9E8E-D0EC-4D85-B8F0-DB17D95176CB}"/>
                  </a:ext>
                </a:extLst>
              </p:cNvPr>
              <p:cNvSpPr/>
              <p:nvPr/>
            </p:nvSpPr>
            <p:spPr>
              <a:xfrm>
                <a:off x="8365344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C39BE9-3B4F-475C-AF08-1CAA39C7E7D6}"/>
                  </a:ext>
                </a:extLst>
              </p:cNvPr>
              <p:cNvSpPr/>
              <p:nvPr/>
            </p:nvSpPr>
            <p:spPr>
              <a:xfrm>
                <a:off x="9021136" y="3205858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</p:grp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06EABE2-4440-44F3-B702-51DFF73CCF03}"/>
              </a:ext>
            </a:extLst>
          </p:cNvPr>
          <p:cNvCxnSpPr>
            <a:cxnSpLocks/>
          </p:cNvCxnSpPr>
          <p:nvPr/>
        </p:nvCxnSpPr>
        <p:spPr>
          <a:xfrm>
            <a:off x="5261209" y="5076120"/>
            <a:ext cx="1689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76B7357-4181-44EF-85E7-6C952DCF5D4E}"/>
              </a:ext>
            </a:extLst>
          </p:cNvPr>
          <p:cNvSpPr/>
          <p:nvPr/>
        </p:nvSpPr>
        <p:spPr>
          <a:xfrm>
            <a:off x="6951322" y="4881294"/>
            <a:ext cx="2429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 for TI to become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798765" y="2902173"/>
            <a:ext cx="146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COUNT</a:t>
            </a:r>
            <a:endParaRPr lang="en-IN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1D14C17-81B7-44CE-A559-EC901E9BB15F}"/>
              </a:ext>
            </a:extLst>
          </p:cNvPr>
          <p:cNvGrpSpPr/>
          <p:nvPr/>
        </p:nvGrpSpPr>
        <p:grpSpPr>
          <a:xfrm>
            <a:off x="6732400" y="952965"/>
            <a:ext cx="5328523" cy="714992"/>
            <a:chOff x="6863477" y="2878415"/>
            <a:chExt cx="5328523" cy="71499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80ED6D9-ACB3-4E21-BA15-D57F6D5A1E8C}"/>
                </a:ext>
              </a:extLst>
            </p:cNvPr>
            <p:cNvGrpSpPr/>
            <p:nvPr/>
          </p:nvGrpSpPr>
          <p:grpSpPr>
            <a:xfrm>
              <a:off x="6863477" y="2878415"/>
              <a:ext cx="5328523" cy="332473"/>
              <a:chOff x="2078182" y="3688772"/>
              <a:chExt cx="6317672" cy="519546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AEB7FC3-6582-418E-B1A7-3EBA7C2AA875}"/>
                  </a:ext>
                </a:extLst>
              </p:cNvPr>
              <p:cNvSpPr/>
              <p:nvPr/>
            </p:nvSpPr>
            <p:spPr>
              <a:xfrm>
                <a:off x="2078182" y="3688773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SM0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0A30EDD-5436-4596-A1D4-52D8F13CDFC5}"/>
                  </a:ext>
                </a:extLst>
              </p:cNvPr>
              <p:cNvSpPr/>
              <p:nvPr/>
            </p:nvSpPr>
            <p:spPr>
              <a:xfrm>
                <a:off x="2867891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SM1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4FD9E9F-840C-406A-B511-46A0EF424C22}"/>
                  </a:ext>
                </a:extLst>
              </p:cNvPr>
              <p:cNvSpPr/>
              <p:nvPr/>
            </p:nvSpPr>
            <p:spPr>
              <a:xfrm>
                <a:off x="3657600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SM2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8B08FE5-BD3D-4FC4-BF99-E1C8AEC3ED77}"/>
                  </a:ext>
                </a:extLst>
              </p:cNvPr>
              <p:cNvSpPr/>
              <p:nvPr/>
            </p:nvSpPr>
            <p:spPr>
              <a:xfrm>
                <a:off x="4447309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REN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757B3A3-024D-4F04-9EA3-2CB97B7312FE}"/>
                  </a:ext>
                </a:extLst>
              </p:cNvPr>
              <p:cNvSpPr/>
              <p:nvPr/>
            </p:nvSpPr>
            <p:spPr>
              <a:xfrm>
                <a:off x="5237018" y="3688773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TB8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39EDA5-5634-40DB-853F-00BDA1237874}"/>
                  </a:ext>
                </a:extLst>
              </p:cNvPr>
              <p:cNvSpPr/>
              <p:nvPr/>
            </p:nvSpPr>
            <p:spPr>
              <a:xfrm>
                <a:off x="6026727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RB8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DE7D86-4F12-48EC-9D93-A073309C3DEE}"/>
                  </a:ext>
                </a:extLst>
              </p:cNvPr>
              <p:cNvSpPr/>
              <p:nvPr/>
            </p:nvSpPr>
            <p:spPr>
              <a:xfrm>
                <a:off x="6816436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>
                    <a:solidFill>
                      <a:schemeClr val="tx1"/>
                    </a:solidFill>
                  </a:rPr>
                  <a:t>Ti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239E7A-6A32-4686-A5C1-9C5FBFCED84A}"/>
                  </a:ext>
                </a:extLst>
              </p:cNvPr>
              <p:cNvSpPr/>
              <p:nvPr/>
            </p:nvSpPr>
            <p:spPr>
              <a:xfrm>
                <a:off x="7606145" y="3688772"/>
                <a:ext cx="789709" cy="5195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err="1">
                    <a:solidFill>
                      <a:schemeClr val="tx1"/>
                    </a:solidFill>
                  </a:rPr>
                  <a:t>Ri</a:t>
                </a:r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AA5AB33-B471-46A7-8552-1028969EC0EE}"/>
                </a:ext>
              </a:extLst>
            </p:cNvPr>
            <p:cNvGrpSpPr/>
            <p:nvPr/>
          </p:nvGrpSpPr>
          <p:grpSpPr>
            <a:xfrm>
              <a:off x="7036181" y="3192670"/>
              <a:ext cx="5087692" cy="400737"/>
              <a:chOff x="7036181" y="3192670"/>
              <a:chExt cx="5087692" cy="400737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7951DE8-E0A4-42A0-91E0-9B5975A3F30C}"/>
                  </a:ext>
                </a:extLst>
              </p:cNvPr>
              <p:cNvSpPr/>
              <p:nvPr/>
            </p:nvSpPr>
            <p:spPr>
              <a:xfrm>
                <a:off x="9729956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65E874C-9DB8-4AA8-8552-8BF755D1B67C}"/>
                  </a:ext>
                </a:extLst>
              </p:cNvPr>
              <p:cNvSpPr/>
              <p:nvPr/>
            </p:nvSpPr>
            <p:spPr>
              <a:xfrm>
                <a:off x="10419033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E489091-889B-49CE-A6B6-35783EC83365}"/>
                  </a:ext>
                </a:extLst>
              </p:cNvPr>
              <p:cNvSpPr/>
              <p:nvPr/>
            </p:nvSpPr>
            <p:spPr>
              <a:xfrm>
                <a:off x="11059119" y="3210887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3B05138-EE61-4236-BCEA-C02AD3369A09}"/>
                  </a:ext>
                </a:extLst>
              </p:cNvPr>
              <p:cNvSpPr/>
              <p:nvPr/>
            </p:nvSpPr>
            <p:spPr>
              <a:xfrm>
                <a:off x="11714911" y="3224075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1A2FA18-FA38-4DC4-B830-4244A6FA7C92}"/>
                  </a:ext>
                </a:extLst>
              </p:cNvPr>
              <p:cNvSpPr/>
              <p:nvPr/>
            </p:nvSpPr>
            <p:spPr>
              <a:xfrm>
                <a:off x="7036181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D2E68AA-A302-4153-AA84-1AE85DC1B9D9}"/>
                  </a:ext>
                </a:extLst>
              </p:cNvPr>
              <p:cNvSpPr/>
              <p:nvPr/>
            </p:nvSpPr>
            <p:spPr>
              <a:xfrm>
                <a:off x="7725258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EC5365C1-3564-4661-9A9F-98C37F83F4A4}"/>
                  </a:ext>
                </a:extLst>
              </p:cNvPr>
              <p:cNvSpPr/>
              <p:nvPr/>
            </p:nvSpPr>
            <p:spPr>
              <a:xfrm>
                <a:off x="8365344" y="3192670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8B60F45-F638-458B-9777-CACECC3D7E4E}"/>
                  </a:ext>
                </a:extLst>
              </p:cNvPr>
              <p:cNvSpPr/>
              <p:nvPr/>
            </p:nvSpPr>
            <p:spPr>
              <a:xfrm>
                <a:off x="9021136" y="3205858"/>
                <a:ext cx="408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</p:grp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31A0DD5-6FA2-498C-B464-1E136892707A}"/>
              </a:ext>
            </a:extLst>
          </p:cNvPr>
          <p:cNvCxnSpPr>
            <a:cxnSpLocks/>
          </p:cNvCxnSpPr>
          <p:nvPr/>
        </p:nvCxnSpPr>
        <p:spPr>
          <a:xfrm flipV="1">
            <a:off x="5481013" y="1267220"/>
            <a:ext cx="1128605" cy="648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06EABE2-4440-44F3-B702-51DFF73CCF03}"/>
              </a:ext>
            </a:extLst>
          </p:cNvPr>
          <p:cNvCxnSpPr>
            <a:cxnSpLocks/>
          </p:cNvCxnSpPr>
          <p:nvPr/>
        </p:nvCxnSpPr>
        <p:spPr>
          <a:xfrm>
            <a:off x="5295131" y="5592433"/>
            <a:ext cx="1689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6EABE2-4440-44F3-B702-51DFF73CCF03}"/>
              </a:ext>
            </a:extLst>
          </p:cNvPr>
          <p:cNvCxnSpPr>
            <a:cxnSpLocks/>
          </p:cNvCxnSpPr>
          <p:nvPr/>
        </p:nvCxnSpPr>
        <p:spPr>
          <a:xfrm>
            <a:off x="5329444" y="6014996"/>
            <a:ext cx="1689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6EABE2-4440-44F3-B702-51DFF73CCF03}"/>
              </a:ext>
            </a:extLst>
          </p:cNvPr>
          <p:cNvCxnSpPr>
            <a:cxnSpLocks/>
          </p:cNvCxnSpPr>
          <p:nvPr/>
        </p:nvCxnSpPr>
        <p:spPr>
          <a:xfrm>
            <a:off x="5358238" y="6437559"/>
            <a:ext cx="1689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76B7357-4181-44EF-85E7-6C952DCF5D4E}"/>
              </a:ext>
            </a:extLst>
          </p:cNvPr>
          <p:cNvSpPr/>
          <p:nvPr/>
        </p:nvSpPr>
        <p:spPr>
          <a:xfrm>
            <a:off x="6978289" y="5400946"/>
            <a:ext cx="2001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TR1 (Stop T1)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6B7357-4181-44EF-85E7-6C952DCF5D4E}"/>
              </a:ext>
            </a:extLst>
          </p:cNvPr>
          <p:cNvSpPr/>
          <p:nvPr/>
        </p:nvSpPr>
        <p:spPr>
          <a:xfrm>
            <a:off x="6988384" y="5823508"/>
            <a:ext cx="2877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TF1 (overflow = 0)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76B7357-4181-44EF-85E7-6C952DCF5D4E}"/>
              </a:ext>
            </a:extLst>
          </p:cNvPr>
          <p:cNvSpPr/>
          <p:nvPr/>
        </p:nvSpPr>
        <p:spPr>
          <a:xfrm>
            <a:off x="7030513" y="6276239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Ti (Ti = 0)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1D4130F-1ABD-4E84-BA61-A9B9EC317321}"/>
              </a:ext>
            </a:extLst>
          </p:cNvPr>
          <p:cNvCxnSpPr>
            <a:cxnSpLocks/>
          </p:cNvCxnSpPr>
          <p:nvPr/>
        </p:nvCxnSpPr>
        <p:spPr>
          <a:xfrm>
            <a:off x="5289139" y="4618920"/>
            <a:ext cx="1689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12A8835-A63D-4A6E-9433-C95C7F8DBB85}"/>
              </a:ext>
            </a:extLst>
          </p:cNvPr>
          <p:cNvSpPr/>
          <p:nvPr/>
        </p:nvSpPr>
        <p:spPr>
          <a:xfrm>
            <a:off x="7003286" y="4451975"/>
            <a:ext cx="154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starts</a:t>
            </a:r>
          </a:p>
        </p:txBody>
      </p:sp>
    </p:spTree>
    <p:extLst>
      <p:ext uri="{BB962C8B-B14F-4D97-AF65-F5344CB8AC3E}">
        <p14:creationId xmlns:p14="http://schemas.microsoft.com/office/powerpoint/2010/main" val="202711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/>
              <a:t>Types of communication system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83820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/>
              <a:t>Simplex :</a:t>
            </a:r>
          </a:p>
          <a:p>
            <a:pPr marL="342900" indent="-342900"/>
            <a:r>
              <a:rPr lang="en-US"/>
              <a:t>	The simplex is </a:t>
            </a:r>
            <a:r>
              <a:rPr lang="en-US" b="1"/>
              <a:t>one way </a:t>
            </a:r>
            <a:r>
              <a:rPr lang="en-US"/>
              <a:t>transmission. The connection exists such that data transfer takes place only in one direction. System A is transmitter and B is receiver </a:t>
            </a:r>
          </a:p>
          <a:p>
            <a:pPr marL="342900" indent="-342900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77000" y="914400"/>
            <a:ext cx="3581400" cy="1295400"/>
            <a:chOff x="4953000" y="1219200"/>
            <a:chExt cx="3581400" cy="1295400"/>
          </a:xfrm>
        </p:grpSpPr>
        <p:sp>
          <p:nvSpPr>
            <p:cNvPr id="6" name="Rectangle 5"/>
            <p:cNvSpPr/>
            <p:nvPr/>
          </p:nvSpPr>
          <p:spPr>
            <a:xfrm>
              <a:off x="4953000" y="1676400"/>
              <a:ext cx="1143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Transmitter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096000" y="1905000"/>
              <a:ext cx="1295400" cy="304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91400" y="1676400"/>
              <a:ext cx="11430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Receiver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1219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System A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400" y="1219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System B 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76400" y="236220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/>
              <a:t>2.	</a:t>
            </a:r>
            <a:r>
              <a:rPr lang="en-US" b="1" u="sng"/>
              <a:t>Duplex :</a:t>
            </a:r>
          </a:p>
          <a:p>
            <a:pPr marL="342900" indent="-342900"/>
            <a:r>
              <a:rPr lang="en-US"/>
              <a:t>	The simplex is </a:t>
            </a:r>
            <a:r>
              <a:rPr lang="en-US" b="1"/>
              <a:t>two way </a:t>
            </a:r>
            <a:r>
              <a:rPr lang="en-US"/>
              <a:t>transmission. There are two groups. </a:t>
            </a:r>
          </a:p>
          <a:p>
            <a:pPr marL="342900" indent="-342900"/>
            <a:r>
              <a:rPr lang="en-US"/>
              <a:t>       a) Half duplex  b) full duplex</a:t>
            </a:r>
          </a:p>
          <a:p>
            <a:pPr marL="342900" indent="-342900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3373395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/>
              <a:t>a)	</a:t>
            </a:r>
            <a:r>
              <a:rPr lang="en-US" b="1" u="sng"/>
              <a:t>Half Duplex :</a:t>
            </a:r>
          </a:p>
          <a:p>
            <a:pPr marL="342900" indent="-342900"/>
            <a:r>
              <a:rPr lang="en-US"/>
              <a:t>	it is a connection between two terminals such that, data may travel in both the directions, but transmission activated at a time.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77000" y="3048000"/>
            <a:ext cx="3810000" cy="1447800"/>
            <a:chOff x="4953000" y="3048000"/>
            <a:chExt cx="3810000" cy="1447800"/>
          </a:xfrm>
        </p:grpSpPr>
        <p:grpSp>
          <p:nvGrpSpPr>
            <p:cNvPr id="14" name="Group 13"/>
            <p:cNvGrpSpPr/>
            <p:nvPr/>
          </p:nvGrpSpPr>
          <p:grpSpPr>
            <a:xfrm>
              <a:off x="4953000" y="3048000"/>
              <a:ext cx="3581400" cy="1447800"/>
              <a:chOff x="4953000" y="1219200"/>
              <a:chExt cx="3581400" cy="1447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953000" y="1676400"/>
                <a:ext cx="11430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6096000" y="1676400"/>
                <a:ext cx="1295400" cy="3048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91400" y="1676400"/>
                <a:ext cx="11430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0292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A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3914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B </a:t>
                </a:r>
              </a:p>
            </p:txBody>
          </p:sp>
        </p:grpSp>
        <p:sp>
          <p:nvSpPr>
            <p:cNvPr id="20" name="Right Arrow 19"/>
            <p:cNvSpPr/>
            <p:nvPr/>
          </p:nvSpPr>
          <p:spPr>
            <a:xfrm flipH="1">
              <a:off x="6096000" y="4114800"/>
              <a:ext cx="1295400" cy="304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3505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Transmitter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4111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Transmitter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3505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Receiver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7800" y="4111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Receiver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3200" y="38100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OR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7000" y="5181600"/>
            <a:ext cx="3810000" cy="1447800"/>
            <a:chOff x="4953000" y="3048000"/>
            <a:chExt cx="3810000" cy="1447800"/>
          </a:xfrm>
        </p:grpSpPr>
        <p:grpSp>
          <p:nvGrpSpPr>
            <p:cNvPr id="28" name="Group 13"/>
            <p:cNvGrpSpPr/>
            <p:nvPr/>
          </p:nvGrpSpPr>
          <p:grpSpPr>
            <a:xfrm>
              <a:off x="4953000" y="3048000"/>
              <a:ext cx="3581400" cy="1447800"/>
              <a:chOff x="4953000" y="1219200"/>
              <a:chExt cx="3581400" cy="14478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953000" y="1676400"/>
                <a:ext cx="11430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6096000" y="1676400"/>
                <a:ext cx="1295400" cy="3048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391400" y="1676400"/>
                <a:ext cx="11430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292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A 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391400" y="1219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System B </a:t>
                </a: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 flipH="1">
              <a:off x="6096000" y="4114800"/>
              <a:ext cx="1295400" cy="304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9200" y="3505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Transmitter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91400" y="4111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Transmitter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91400" y="3505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Receiver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7800" y="41118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Receiver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24600" y="38100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OR / AND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76400" y="5103674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/>
              <a:t>b)	</a:t>
            </a:r>
            <a:r>
              <a:rPr lang="en-US" b="1" u="sng"/>
              <a:t>Full Duplex :</a:t>
            </a:r>
          </a:p>
          <a:p>
            <a:pPr marL="342900" indent="-342900"/>
            <a:r>
              <a:rPr lang="en-US"/>
              <a:t>	it is a connection between two terminals such that, data may travel in both the directions simultaneously. So it will contain one way transmission at a time.</a:t>
            </a:r>
          </a:p>
        </p:txBody>
      </p:sp>
    </p:spTree>
    <p:extLst>
      <p:ext uri="{BB962C8B-B14F-4D97-AF65-F5344CB8AC3E}">
        <p14:creationId xmlns:p14="http://schemas.microsoft.com/office/powerpoint/2010/main" val="27803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Serial Transmission Formats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79638"/>
            <a:ext cx="8229600" cy="4525963"/>
          </a:xfrm>
        </p:spPr>
        <p:txBody>
          <a:bodyPr/>
          <a:lstStyle/>
          <a:p>
            <a:r>
              <a:rPr lang="en-US"/>
              <a:t>Asynchronous Data Transfer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Synchronous Data Transfer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8A80A5-E011-4EFC-9AC3-4BC3D8A8CC7E}"/>
              </a:ext>
            </a:extLst>
          </p:cNvPr>
          <p:cNvSpPr/>
          <p:nvPr/>
        </p:nvSpPr>
        <p:spPr>
          <a:xfrm>
            <a:off x="1055893" y="972409"/>
            <a:ext cx="2558996" cy="37927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A0ECC-B2C6-44D3-A5B8-EFE68E334728}"/>
              </a:ext>
            </a:extLst>
          </p:cNvPr>
          <p:cNvSpPr/>
          <p:nvPr/>
        </p:nvSpPr>
        <p:spPr>
          <a:xfrm>
            <a:off x="1184108" y="2118722"/>
            <a:ext cx="777857" cy="1240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FF0000"/>
                </a:solidFill>
              </a:rPr>
              <a:t>Processor </a:t>
            </a:r>
          </a:p>
          <a:p>
            <a:pPr algn="ctr"/>
            <a:r>
              <a:rPr lang="en-US" sz="1100" b="1">
                <a:solidFill>
                  <a:srgbClr val="FF0000"/>
                </a:solidFill>
              </a:rPr>
              <a:t>(8)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FE256-5D83-4A6C-BE17-9F543430B95D}"/>
              </a:ext>
            </a:extLst>
          </p:cNvPr>
          <p:cNvSpPr/>
          <p:nvPr/>
        </p:nvSpPr>
        <p:spPr>
          <a:xfrm>
            <a:off x="2664895" y="1366657"/>
            <a:ext cx="613658" cy="11189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CA90E-5CE4-4F20-9A37-A45F73C60EB6}"/>
              </a:ext>
            </a:extLst>
          </p:cNvPr>
          <p:cNvSpPr/>
          <p:nvPr/>
        </p:nvSpPr>
        <p:spPr>
          <a:xfrm>
            <a:off x="2662657" y="3151811"/>
            <a:ext cx="613659" cy="1038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A1208-520E-45F7-ADE2-78272E5CDB0E}"/>
              </a:ext>
            </a:extLst>
          </p:cNvPr>
          <p:cNvSpPr txBox="1"/>
          <p:nvPr/>
        </p:nvSpPr>
        <p:spPr>
          <a:xfrm>
            <a:off x="2587653" y="1084017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16BB1-5133-450D-8619-7B92023F6B52}"/>
              </a:ext>
            </a:extLst>
          </p:cNvPr>
          <p:cNvSpPr txBox="1"/>
          <p:nvPr/>
        </p:nvSpPr>
        <p:spPr>
          <a:xfrm>
            <a:off x="2587653" y="4194925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AAE85574-C322-4A34-A757-E5D9BC9AB279}"/>
              </a:ext>
            </a:extLst>
          </p:cNvPr>
          <p:cNvSpPr/>
          <p:nvPr/>
        </p:nvSpPr>
        <p:spPr>
          <a:xfrm rot="8686904">
            <a:off x="1937668" y="2087315"/>
            <a:ext cx="757921" cy="2751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4BAE9DB9-F9CC-480C-809A-C20FCD223181}"/>
              </a:ext>
            </a:extLst>
          </p:cNvPr>
          <p:cNvSpPr/>
          <p:nvPr/>
        </p:nvSpPr>
        <p:spPr>
          <a:xfrm rot="2316379">
            <a:off x="1904642" y="3000337"/>
            <a:ext cx="832491" cy="2902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3C118-74F5-47E7-B43B-57D3DC87D8F8}"/>
              </a:ext>
            </a:extLst>
          </p:cNvPr>
          <p:cNvCxnSpPr>
            <a:cxnSpLocks/>
          </p:cNvCxnSpPr>
          <p:nvPr/>
        </p:nvCxnSpPr>
        <p:spPr>
          <a:xfrm>
            <a:off x="3288692" y="3753127"/>
            <a:ext cx="10702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B5BB9-FFAA-4F34-89AD-949B55E3DC7C}"/>
              </a:ext>
            </a:extLst>
          </p:cNvPr>
          <p:cNvCxnSpPr>
            <a:cxnSpLocks/>
          </p:cNvCxnSpPr>
          <p:nvPr/>
        </p:nvCxnSpPr>
        <p:spPr>
          <a:xfrm flipH="1">
            <a:off x="3288692" y="1830852"/>
            <a:ext cx="10702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16FE85-D81D-4AF7-A952-E4E36BB497EA}"/>
              </a:ext>
            </a:extLst>
          </p:cNvPr>
          <p:cNvSpPr txBox="1"/>
          <p:nvPr/>
        </p:nvSpPr>
        <p:spPr>
          <a:xfrm>
            <a:off x="3741861" y="1841838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RxD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1C528-5072-405C-831C-EE98EE2FDE76}"/>
              </a:ext>
            </a:extLst>
          </p:cNvPr>
          <p:cNvSpPr txBox="1"/>
          <p:nvPr/>
        </p:nvSpPr>
        <p:spPr>
          <a:xfrm>
            <a:off x="3741861" y="3820138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TxD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92F2B-FCB4-4D8F-9674-3FDD186EB09F}"/>
              </a:ext>
            </a:extLst>
          </p:cNvPr>
          <p:cNvSpPr/>
          <p:nvPr/>
        </p:nvSpPr>
        <p:spPr>
          <a:xfrm>
            <a:off x="3542484" y="1458355"/>
            <a:ext cx="1550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1 0 1 0  0 1 0 0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F173E-68D2-436C-8649-53FF632401F9}"/>
              </a:ext>
            </a:extLst>
          </p:cNvPr>
          <p:cNvSpPr/>
          <p:nvPr/>
        </p:nvSpPr>
        <p:spPr>
          <a:xfrm>
            <a:off x="3583601" y="3359113"/>
            <a:ext cx="1550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0 0 1 0  0 1 0 1</a:t>
            </a:r>
          </a:p>
        </p:txBody>
      </p:sp>
      <p:sp>
        <p:nvSpPr>
          <p:cNvPr id="18" name="Right Arrow 6">
            <a:extLst>
              <a:ext uri="{FF2B5EF4-FFF2-40B4-BE49-F238E27FC236}">
                <a16:creationId xmlns:a16="http://schemas.microsoft.com/office/drawing/2014/main" id="{306B19CC-A05B-4D91-BA5A-12116DB50454}"/>
              </a:ext>
            </a:extLst>
          </p:cNvPr>
          <p:cNvSpPr/>
          <p:nvPr/>
        </p:nvSpPr>
        <p:spPr>
          <a:xfrm rot="10800000">
            <a:off x="10869" y="3891216"/>
            <a:ext cx="1007522" cy="231377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96D08-C8EA-4800-8B55-9705655FEFD5}"/>
              </a:ext>
            </a:extLst>
          </p:cNvPr>
          <p:cNvSpPr txBox="1"/>
          <p:nvPr/>
        </p:nvSpPr>
        <p:spPr>
          <a:xfrm>
            <a:off x="215044" y="3637893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P1 (8)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6DF096-C673-4321-AED7-DC4C7A21A5DC}"/>
              </a:ext>
            </a:extLst>
          </p:cNvPr>
          <p:cNvSpPr txBox="1"/>
          <p:nvPr/>
        </p:nvSpPr>
        <p:spPr>
          <a:xfrm>
            <a:off x="3614889" y="4214038"/>
            <a:ext cx="155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Require 8 cycles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DE691-9FBA-4AD4-AFE0-87FA3E7463EF}"/>
              </a:ext>
            </a:extLst>
          </p:cNvPr>
          <p:cNvSpPr txBox="1"/>
          <p:nvPr/>
        </p:nvSpPr>
        <p:spPr>
          <a:xfrm>
            <a:off x="3599245" y="1198493"/>
            <a:ext cx="155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Require 8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1A08D-CF7F-4627-BB9F-A89E816A6A6D}"/>
              </a:ext>
            </a:extLst>
          </p:cNvPr>
          <p:cNvSpPr txBox="1"/>
          <p:nvPr/>
        </p:nvSpPr>
        <p:spPr>
          <a:xfrm>
            <a:off x="1867607" y="3388176"/>
            <a:ext cx="88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Require 1 cycle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F18028-5378-46AD-8AF9-AB515C564FB8}"/>
              </a:ext>
            </a:extLst>
          </p:cNvPr>
          <p:cNvSpPr/>
          <p:nvPr/>
        </p:nvSpPr>
        <p:spPr>
          <a:xfrm>
            <a:off x="5093154" y="239409"/>
            <a:ext cx="6836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/>
              <a:t>Processor wants to </a:t>
            </a:r>
            <a:r>
              <a:rPr lang="en-US">
                <a:solidFill>
                  <a:srgbClr val="FF0000"/>
                </a:solidFill>
              </a:rPr>
              <a:t>send/receive </a:t>
            </a:r>
            <a:r>
              <a:rPr lang="en-US"/>
              <a:t>data using </a:t>
            </a:r>
            <a:r>
              <a:rPr lang="en-US">
                <a:solidFill>
                  <a:srgbClr val="FF0000"/>
                </a:solidFill>
              </a:rPr>
              <a:t>port</a:t>
            </a:r>
            <a:r>
              <a:rPr lang="en-US"/>
              <a:t>, then it will send</a:t>
            </a:r>
          </a:p>
          <a:p>
            <a:r>
              <a:rPr lang="en-US"/>
              <a:t>       8 bit data directly in one cycle using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P1, #25H</a:t>
            </a:r>
            <a:r>
              <a:rPr lang="en-US" b="1"/>
              <a:t> </a:t>
            </a:r>
            <a:r>
              <a:rPr lang="en-US"/>
              <a:t> because it </a:t>
            </a:r>
            <a:r>
              <a:rPr lang="en-US" err="1"/>
              <a:t>it</a:t>
            </a:r>
            <a:r>
              <a:rPr lang="en-US"/>
              <a:t> is </a:t>
            </a:r>
          </a:p>
          <a:p>
            <a:r>
              <a:rPr lang="en-US"/>
              <a:t>       8 bit processor, hence it is called </a:t>
            </a:r>
            <a:r>
              <a:rPr lang="en-US">
                <a:solidFill>
                  <a:srgbClr val="FF0000"/>
                </a:solidFill>
              </a:rPr>
              <a:t>parallel data transfer.</a:t>
            </a:r>
          </a:p>
          <a:p>
            <a:pPr marL="342900" indent="-342900">
              <a:buFontTx/>
              <a:buAutoNum type="arabicPeriod"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D7934C-B689-4306-8815-D663F2D67761}"/>
              </a:ext>
            </a:extLst>
          </p:cNvPr>
          <p:cNvSpPr/>
          <p:nvPr/>
        </p:nvSpPr>
        <p:spPr>
          <a:xfrm>
            <a:off x="5088477" y="1620117"/>
            <a:ext cx="71327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 startAt="2"/>
            </a:pPr>
            <a:r>
              <a:rPr lang="en-US"/>
              <a:t>Processor wants to </a:t>
            </a:r>
            <a:r>
              <a:rPr lang="en-US">
                <a:solidFill>
                  <a:srgbClr val="FF0000"/>
                </a:solidFill>
              </a:rPr>
              <a:t>send/receive </a:t>
            </a:r>
            <a:r>
              <a:rPr lang="en-US"/>
              <a:t>data </a:t>
            </a:r>
            <a:r>
              <a:rPr lang="en-US">
                <a:solidFill>
                  <a:srgbClr val="FF0000"/>
                </a:solidFill>
              </a:rPr>
              <a:t>serially </a:t>
            </a:r>
            <a:r>
              <a:rPr lang="en-US"/>
              <a:t>using </a:t>
            </a:r>
            <a:r>
              <a:rPr lang="en-US">
                <a:solidFill>
                  <a:srgbClr val="FF0000"/>
                </a:solidFill>
              </a:rPr>
              <a:t>serial port </a:t>
            </a:r>
            <a:r>
              <a:rPr lang="en-US"/>
              <a:t>then </a:t>
            </a:r>
          </a:p>
          <a:p>
            <a:r>
              <a:rPr lang="en-US"/>
              <a:t>       there is only single pin </a:t>
            </a:r>
            <a:r>
              <a:rPr lang="en-US">
                <a:solidFill>
                  <a:srgbClr val="FF0000"/>
                </a:solidFill>
              </a:rPr>
              <a:t>TXD/RXD</a:t>
            </a:r>
            <a:r>
              <a:rPr lang="en-US"/>
              <a:t>. Hence processor requires 8 cycles to </a:t>
            </a:r>
          </a:p>
          <a:p>
            <a:r>
              <a:rPr lang="en-US"/>
              <a:t>       transfer/receive 8 bit data. Because 1 bit requires 1 cycle to send or </a:t>
            </a:r>
          </a:p>
          <a:p>
            <a:r>
              <a:rPr lang="en-US"/>
              <a:t>       receive by processor. </a:t>
            </a:r>
          </a:p>
          <a:p>
            <a:pPr marL="342900" indent="-342900">
              <a:buFontTx/>
              <a:buAutoNum type="arabicPeriod"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8DFE40-1CBD-4380-A7CD-C3B34D159A45}"/>
              </a:ext>
            </a:extLst>
          </p:cNvPr>
          <p:cNvSpPr/>
          <p:nvPr/>
        </p:nvSpPr>
        <p:spPr>
          <a:xfrm>
            <a:off x="5059214" y="3097445"/>
            <a:ext cx="69112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 startAt="3"/>
            </a:pPr>
            <a:r>
              <a:rPr lang="en-US"/>
              <a:t>If processor involved to send or receive data serially then it will slow</a:t>
            </a:r>
          </a:p>
          <a:p>
            <a:r>
              <a:rPr lang="en-US"/>
              <a:t>      down processor’s speed.</a:t>
            </a:r>
          </a:p>
          <a:p>
            <a:pPr marL="342900" indent="-342900">
              <a:buFontTx/>
              <a:buAutoNum type="arabicPeriod"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CAA611-26DC-4DD3-94F2-A3BAB50997ED}"/>
              </a:ext>
            </a:extLst>
          </p:cNvPr>
          <p:cNvSpPr/>
          <p:nvPr/>
        </p:nvSpPr>
        <p:spPr>
          <a:xfrm>
            <a:off x="5065098" y="4054012"/>
            <a:ext cx="70354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4.   To avoid this processor will transfer/receive data through SFRs. There </a:t>
            </a:r>
          </a:p>
          <a:p>
            <a:r>
              <a:rPr lang="en-US"/>
              <a:t>       are two 8 bit SFRs , </a:t>
            </a:r>
            <a:r>
              <a:rPr lang="en-US">
                <a:solidFill>
                  <a:srgbClr val="FF0000"/>
                </a:solidFill>
              </a:rPr>
              <a:t>SBUF</a:t>
            </a:r>
            <a:r>
              <a:rPr lang="en-US"/>
              <a:t> </a:t>
            </a:r>
          </a:p>
          <a:p>
            <a:pPr marL="342900" indent="-342900">
              <a:buFontTx/>
              <a:buAutoNum type="arabicPeriod"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CF09DA-A649-466F-B5C7-78805EDACD1A}"/>
              </a:ext>
            </a:extLst>
          </p:cNvPr>
          <p:cNvSpPr/>
          <p:nvPr/>
        </p:nvSpPr>
        <p:spPr>
          <a:xfrm>
            <a:off x="5023904" y="4918233"/>
            <a:ext cx="73301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 startAt="5"/>
            </a:pPr>
            <a:r>
              <a:rPr lang="en-US"/>
              <a:t>Processor will transfer/receive data into </a:t>
            </a:r>
            <a:r>
              <a:rPr lang="en-US">
                <a:solidFill>
                  <a:srgbClr val="FF0000"/>
                </a:solidFill>
              </a:rPr>
              <a:t>SBUF</a:t>
            </a:r>
            <a:r>
              <a:rPr lang="en-US"/>
              <a:t> in </a:t>
            </a:r>
            <a:r>
              <a:rPr lang="en-US">
                <a:solidFill>
                  <a:srgbClr val="FF0000"/>
                </a:solidFill>
              </a:rPr>
              <a:t>one cycle </a:t>
            </a:r>
            <a:r>
              <a:rPr lang="en-US"/>
              <a:t>and processor</a:t>
            </a:r>
          </a:p>
          <a:p>
            <a:r>
              <a:rPr lang="en-US"/>
              <a:t>       will be free to perform other operations. </a:t>
            </a:r>
          </a:p>
          <a:p>
            <a:pPr marL="342900" indent="-342900">
              <a:buFontTx/>
              <a:buAutoNum type="arabicPeriod"/>
            </a:pP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E6A583-0ADB-4153-BA67-FCEC4354D7DF}"/>
              </a:ext>
            </a:extLst>
          </p:cNvPr>
          <p:cNvSpPr/>
          <p:nvPr/>
        </p:nvSpPr>
        <p:spPr>
          <a:xfrm>
            <a:off x="5044224" y="5933909"/>
            <a:ext cx="5364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6.   SBUF is responsible to transfer /receive data serially</a:t>
            </a:r>
          </a:p>
          <a:p>
            <a:pPr marL="342900" indent="-342900">
              <a:buFontTx/>
              <a:buAutoNum type="arabicPeriod"/>
            </a:pP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D5CF74-1ADC-4C03-82F0-ADCE3D5864E8}"/>
              </a:ext>
            </a:extLst>
          </p:cNvPr>
          <p:cNvSpPr/>
          <p:nvPr/>
        </p:nvSpPr>
        <p:spPr>
          <a:xfrm>
            <a:off x="352536" y="5057261"/>
            <a:ext cx="44702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Physically there are two different SBUF reg </a:t>
            </a:r>
          </a:p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which having same name</a:t>
            </a:r>
          </a:p>
          <a:p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 SUBF , A  : </a:t>
            </a:r>
            <a:r>
              <a:rPr lang="en-US" b="1">
                <a:solidFill>
                  <a:srgbClr val="FF0000"/>
                </a:solidFill>
              </a:rPr>
              <a:t>Transmitter Buffer</a:t>
            </a:r>
            <a:r>
              <a:rPr lang="en-US" b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 A , SUBF  : </a:t>
            </a:r>
            <a:r>
              <a:rPr lang="en-US" b="1">
                <a:solidFill>
                  <a:srgbClr val="FF0000"/>
                </a:solidFill>
              </a:rPr>
              <a:t>Receiver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Buffer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2E7EC9-2F4F-429B-BBA4-D0E0F54FAC63}"/>
              </a:ext>
            </a:extLst>
          </p:cNvPr>
          <p:cNvSpPr/>
          <p:nvPr/>
        </p:nvSpPr>
        <p:spPr>
          <a:xfrm>
            <a:off x="203800" y="161581"/>
            <a:ext cx="461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of Serial port of 8051 </a:t>
            </a:r>
          </a:p>
        </p:txBody>
      </p:sp>
    </p:spTree>
    <p:extLst>
      <p:ext uri="{BB962C8B-B14F-4D97-AF65-F5344CB8AC3E}">
        <p14:creationId xmlns:p14="http://schemas.microsoft.com/office/powerpoint/2010/main" val="22828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4" grpId="0"/>
      <p:bldP spid="15" grpId="0"/>
      <p:bldP spid="16" grpId="0"/>
      <p:bldP spid="17" grpId="0"/>
      <p:bldP spid="18" grpId="0" animBg="1"/>
      <p:bldP spid="19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EDA15C6-3912-44DA-8377-6ACAC0BEDDAF}"/>
              </a:ext>
            </a:extLst>
          </p:cNvPr>
          <p:cNvGrpSpPr/>
          <p:nvPr/>
        </p:nvGrpSpPr>
        <p:grpSpPr>
          <a:xfrm>
            <a:off x="194116" y="267374"/>
            <a:ext cx="5576369" cy="5014839"/>
            <a:chOff x="709021" y="684625"/>
            <a:chExt cx="5935196" cy="57303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E5EEED-F952-4330-85EC-1828E2F38138}"/>
                </a:ext>
              </a:extLst>
            </p:cNvPr>
            <p:cNvGrpSpPr/>
            <p:nvPr/>
          </p:nvGrpSpPr>
          <p:grpSpPr>
            <a:xfrm>
              <a:off x="1828800" y="685800"/>
              <a:ext cx="4815417" cy="4734541"/>
              <a:chOff x="1828800" y="685800"/>
              <a:chExt cx="5334000" cy="5257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DDA3C4-BF84-4B9D-BCC6-71F95D84D149}"/>
                  </a:ext>
                </a:extLst>
              </p:cNvPr>
              <p:cNvSpPr/>
              <p:nvPr/>
            </p:nvSpPr>
            <p:spPr>
              <a:xfrm>
                <a:off x="1828800" y="685800"/>
                <a:ext cx="5334000" cy="52578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F5B463-37B6-4800-BF09-FDC959F003FF}"/>
                  </a:ext>
                </a:extLst>
              </p:cNvPr>
              <p:cNvSpPr/>
              <p:nvPr/>
            </p:nvSpPr>
            <p:spPr>
              <a:xfrm>
                <a:off x="2382277" y="1588662"/>
                <a:ext cx="1447800" cy="19050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2F4C65-848B-4F41-A721-011377D83DFC}"/>
                  </a:ext>
                </a:extLst>
              </p:cNvPr>
              <p:cNvSpPr/>
              <p:nvPr/>
            </p:nvSpPr>
            <p:spPr>
              <a:xfrm>
                <a:off x="5181600" y="1295400"/>
                <a:ext cx="1447800" cy="29718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182F0-C4D9-40F4-8064-8650A6CD4028}"/>
                  </a:ext>
                </a:extLst>
              </p:cNvPr>
              <p:cNvSpPr/>
              <p:nvPr/>
            </p:nvSpPr>
            <p:spPr>
              <a:xfrm>
                <a:off x="5181600" y="838200"/>
                <a:ext cx="1447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Memory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65A8ED-FEF5-4F70-931C-4B026B3A1360}"/>
                  </a:ext>
                </a:extLst>
              </p:cNvPr>
              <p:cNvSpPr/>
              <p:nvPr/>
            </p:nvSpPr>
            <p:spPr>
              <a:xfrm>
                <a:off x="2209800" y="4724400"/>
                <a:ext cx="3200400" cy="9144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B214B7-C14F-413C-8C29-3F1F955A5880}"/>
                  </a:ext>
                </a:extLst>
              </p:cNvPr>
              <p:cNvSpPr/>
              <p:nvPr/>
            </p:nvSpPr>
            <p:spPr>
              <a:xfrm>
                <a:off x="5562600" y="1524000"/>
                <a:ext cx="656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ROM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886A06-6EB8-4C29-A0BE-BBCC6051B59F}"/>
                  </a:ext>
                </a:extLst>
              </p:cNvPr>
              <p:cNvSpPr/>
              <p:nvPr/>
            </p:nvSpPr>
            <p:spPr>
              <a:xfrm>
                <a:off x="5562600" y="2895600"/>
                <a:ext cx="639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RAM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5378AF-E0E8-4B81-AC5F-FE156FA3737F}"/>
                  </a:ext>
                </a:extLst>
              </p:cNvPr>
              <p:cNvSpPr/>
              <p:nvPr/>
            </p:nvSpPr>
            <p:spPr>
              <a:xfrm>
                <a:off x="2562561" y="2087580"/>
                <a:ext cx="1096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Processor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680E497-F809-44E2-ADF5-F78E70B5329A}"/>
                  </a:ext>
                </a:extLst>
              </p:cNvPr>
              <p:cNvCxnSpPr>
                <a:stCxn id="7" idx="1"/>
                <a:endCxn id="7" idx="3"/>
              </p:cNvCxnSpPr>
              <p:nvPr/>
            </p:nvCxnSpPr>
            <p:spPr>
              <a:xfrm rot="10800000" flipH="1">
                <a:off x="5181600" y="2781300"/>
                <a:ext cx="14478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728DD0-9640-4C94-B2A8-A4262EA052E7}"/>
                  </a:ext>
                </a:extLst>
              </p:cNvPr>
              <p:cNvSpPr/>
              <p:nvPr/>
            </p:nvSpPr>
            <p:spPr>
              <a:xfrm>
                <a:off x="5257800" y="2057400"/>
                <a:ext cx="1466557" cy="649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  Programs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      </a:t>
                </a: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4 KB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0E00AB-31C8-4A70-9DB1-A43283D40D7D}"/>
                  </a:ext>
                </a:extLst>
              </p:cNvPr>
              <p:cNvSpPr/>
              <p:nvPr/>
            </p:nvSpPr>
            <p:spPr>
              <a:xfrm>
                <a:off x="5410200" y="3449509"/>
                <a:ext cx="1723710" cy="92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  Data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128 Bytes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EA0F1C4-5448-4DEE-839D-04C72F633140}"/>
                  </a:ext>
                </a:extLst>
              </p:cNvPr>
              <p:cNvSpPr/>
              <p:nvPr/>
            </p:nvSpPr>
            <p:spPr>
              <a:xfrm>
                <a:off x="3102757" y="4920865"/>
                <a:ext cx="1027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I/O ports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8C5B57-1EC4-4396-A06C-4FAE7B00DC56}"/>
                  </a:ext>
                </a:extLst>
              </p:cNvPr>
              <p:cNvSpPr/>
              <p:nvPr/>
            </p:nvSpPr>
            <p:spPr>
              <a:xfrm>
                <a:off x="5486400" y="4724400"/>
                <a:ext cx="1524000" cy="9144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3EC497E-0DF6-49C7-9DD3-788526B7FD76}"/>
                  </a:ext>
                </a:extLst>
              </p:cNvPr>
              <p:cNvSpPr/>
              <p:nvPr/>
            </p:nvSpPr>
            <p:spPr>
              <a:xfrm>
                <a:off x="5787879" y="5029200"/>
                <a:ext cx="729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Timer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6756EE-51BF-40FF-B7C5-5AC49731212C}"/>
                </a:ext>
              </a:extLst>
            </p:cNvPr>
            <p:cNvSpPr/>
            <p:nvPr/>
          </p:nvSpPr>
          <p:spPr>
            <a:xfrm>
              <a:off x="2318186" y="2284256"/>
              <a:ext cx="13239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   8 bit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Up-Down Arrow 1">
              <a:extLst>
                <a:ext uri="{FF2B5EF4-FFF2-40B4-BE49-F238E27FC236}">
                  <a16:creationId xmlns:a16="http://schemas.microsoft.com/office/drawing/2014/main" id="{BB76F98E-7817-4AC7-A1D9-1D4DE034F8D9}"/>
                </a:ext>
              </a:extLst>
            </p:cNvPr>
            <p:cNvSpPr/>
            <p:nvPr/>
          </p:nvSpPr>
          <p:spPr>
            <a:xfrm>
              <a:off x="2442634" y="5150128"/>
              <a:ext cx="304800" cy="838200"/>
            </a:xfrm>
            <a:prstGeom prst="upDownArrow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Up-Down Arrow 21">
              <a:extLst>
                <a:ext uri="{FF2B5EF4-FFF2-40B4-BE49-F238E27FC236}">
                  <a16:creationId xmlns:a16="http://schemas.microsoft.com/office/drawing/2014/main" id="{871FF5B7-B8FB-4BF0-A6B1-3B4FF02FB77A}"/>
                </a:ext>
              </a:extLst>
            </p:cNvPr>
            <p:cNvSpPr/>
            <p:nvPr/>
          </p:nvSpPr>
          <p:spPr>
            <a:xfrm>
              <a:off x="3022442" y="5150128"/>
              <a:ext cx="304800" cy="838200"/>
            </a:xfrm>
            <a:prstGeom prst="upDownArrow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Up-Down Arrow 22">
              <a:extLst>
                <a:ext uri="{FF2B5EF4-FFF2-40B4-BE49-F238E27FC236}">
                  <a16:creationId xmlns:a16="http://schemas.microsoft.com/office/drawing/2014/main" id="{180594B7-837D-4F52-A91E-6F685BC9CB5F}"/>
                </a:ext>
              </a:extLst>
            </p:cNvPr>
            <p:cNvSpPr/>
            <p:nvPr/>
          </p:nvSpPr>
          <p:spPr>
            <a:xfrm>
              <a:off x="3591890" y="5158196"/>
              <a:ext cx="304800" cy="838200"/>
            </a:xfrm>
            <a:prstGeom prst="upDownArrow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Up-Down Arrow 23">
              <a:extLst>
                <a:ext uri="{FF2B5EF4-FFF2-40B4-BE49-F238E27FC236}">
                  <a16:creationId xmlns:a16="http://schemas.microsoft.com/office/drawing/2014/main" id="{5CD05E21-7997-4655-B496-B0DFF535B94B}"/>
                </a:ext>
              </a:extLst>
            </p:cNvPr>
            <p:cNvSpPr/>
            <p:nvPr/>
          </p:nvSpPr>
          <p:spPr>
            <a:xfrm>
              <a:off x="4171698" y="5158196"/>
              <a:ext cx="304800" cy="838200"/>
            </a:xfrm>
            <a:prstGeom prst="upDownArrow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535559-91A4-43AF-91E4-B3AC13806242}"/>
                </a:ext>
              </a:extLst>
            </p:cNvPr>
            <p:cNvSpPr/>
            <p:nvPr/>
          </p:nvSpPr>
          <p:spPr>
            <a:xfrm>
              <a:off x="2347913" y="6048396"/>
              <a:ext cx="4942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P0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5A61D9-FC2E-430C-AF30-2E7BC16A31E5}"/>
                </a:ext>
              </a:extLst>
            </p:cNvPr>
            <p:cNvSpPr/>
            <p:nvPr/>
          </p:nvSpPr>
          <p:spPr>
            <a:xfrm>
              <a:off x="2927721" y="6071131"/>
              <a:ext cx="4942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P1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0A57C2-0814-4869-A372-9A7EB24123DD}"/>
                </a:ext>
              </a:extLst>
            </p:cNvPr>
            <p:cNvSpPr/>
            <p:nvPr/>
          </p:nvSpPr>
          <p:spPr>
            <a:xfrm>
              <a:off x="3555446" y="6076419"/>
              <a:ext cx="4942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P2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42519D-E926-4FB9-A571-A25523AE4F36}"/>
                </a:ext>
              </a:extLst>
            </p:cNvPr>
            <p:cNvSpPr/>
            <p:nvPr/>
          </p:nvSpPr>
          <p:spPr>
            <a:xfrm>
              <a:off x="4076977" y="6071131"/>
              <a:ext cx="4942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P3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90FFF3-DBFB-4C61-BCE7-04AD8FC6C6CE}"/>
                </a:ext>
              </a:extLst>
            </p:cNvPr>
            <p:cNvCxnSpPr/>
            <p:nvPr/>
          </p:nvCxnSpPr>
          <p:spPr>
            <a:xfrm flipH="1">
              <a:off x="2347913" y="5420341"/>
              <a:ext cx="494243" cy="31701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BF5913-CA7D-4A2E-BB63-04310C76D6B5}"/>
                </a:ext>
              </a:extLst>
            </p:cNvPr>
            <p:cNvSpPr/>
            <p:nvPr/>
          </p:nvSpPr>
          <p:spPr>
            <a:xfrm>
              <a:off x="1798014" y="5458871"/>
              <a:ext cx="7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8 bit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A96301-055D-47F2-A81B-723EC77385A5}"/>
                </a:ext>
              </a:extLst>
            </p:cNvPr>
            <p:cNvSpPr/>
            <p:nvPr/>
          </p:nvSpPr>
          <p:spPr>
            <a:xfrm>
              <a:off x="5160737" y="5113831"/>
              <a:ext cx="13239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2, 16 bit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0A37F-64ED-4BF2-81D2-6D72FB7CE1F0}"/>
                </a:ext>
              </a:extLst>
            </p:cNvPr>
            <p:cNvSpPr/>
            <p:nvPr/>
          </p:nvSpPr>
          <p:spPr>
            <a:xfrm>
              <a:off x="3662110" y="684625"/>
              <a:ext cx="13239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8051</a:t>
              </a: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5A582B-53AA-4C58-B1B9-0B8935E5B9C6}"/>
                </a:ext>
              </a:extLst>
            </p:cNvPr>
            <p:cNvSpPr/>
            <p:nvPr/>
          </p:nvSpPr>
          <p:spPr>
            <a:xfrm>
              <a:off x="2266328" y="3356650"/>
              <a:ext cx="1375833" cy="823398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20E381-B885-4EDF-8439-E3F0D35C9978}"/>
                </a:ext>
              </a:extLst>
            </p:cNvPr>
            <p:cNvSpPr/>
            <p:nvPr/>
          </p:nvSpPr>
          <p:spPr>
            <a:xfrm>
              <a:off x="2347057" y="3562070"/>
              <a:ext cx="11560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Serial port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A167F5E-CD3F-4A56-9606-E69F9EBD3DD4}"/>
                </a:ext>
              </a:extLst>
            </p:cNvPr>
            <p:cNvCxnSpPr/>
            <p:nvPr/>
          </p:nvCxnSpPr>
          <p:spPr>
            <a:xfrm>
              <a:off x="1277316" y="3572956"/>
              <a:ext cx="989012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7419BDC-76E4-483F-965E-55645519BC06}"/>
                </a:ext>
              </a:extLst>
            </p:cNvPr>
            <p:cNvCxnSpPr/>
            <p:nvPr/>
          </p:nvCxnSpPr>
          <p:spPr>
            <a:xfrm flipH="1" flipV="1">
              <a:off x="1301621" y="3966113"/>
              <a:ext cx="938626" cy="844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0C18F0-B436-41FA-8235-F53DE13FAD41}"/>
                </a:ext>
              </a:extLst>
            </p:cNvPr>
            <p:cNvSpPr/>
            <p:nvPr/>
          </p:nvSpPr>
          <p:spPr>
            <a:xfrm>
              <a:off x="735887" y="3811034"/>
              <a:ext cx="5827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TXD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DCC074-172B-42CD-9DDF-9EAFB7F0FD2C}"/>
                </a:ext>
              </a:extLst>
            </p:cNvPr>
            <p:cNvSpPr/>
            <p:nvPr/>
          </p:nvSpPr>
          <p:spPr>
            <a:xfrm>
              <a:off x="709021" y="3408182"/>
              <a:ext cx="5827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RXD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A2294B0-2EEE-406C-863A-A04B7773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99" y="79900"/>
            <a:ext cx="5559112" cy="63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7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6F074C-2B08-4BAD-86DA-FD1B696E5C94}"/>
              </a:ext>
            </a:extLst>
          </p:cNvPr>
          <p:cNvSpPr/>
          <p:nvPr/>
        </p:nvSpPr>
        <p:spPr>
          <a:xfrm>
            <a:off x="285157" y="808766"/>
            <a:ext cx="2558996" cy="37927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09A84-2AD0-48FD-9CFD-A29BE1338DC6}"/>
              </a:ext>
            </a:extLst>
          </p:cNvPr>
          <p:cNvSpPr/>
          <p:nvPr/>
        </p:nvSpPr>
        <p:spPr>
          <a:xfrm>
            <a:off x="413372" y="1955079"/>
            <a:ext cx="777857" cy="1240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FF0000"/>
                </a:solidFill>
              </a:rPr>
              <a:t>Processor </a:t>
            </a:r>
          </a:p>
          <a:p>
            <a:pPr algn="ctr"/>
            <a:r>
              <a:rPr lang="en-US" sz="1100" b="1">
                <a:solidFill>
                  <a:srgbClr val="FF0000"/>
                </a:solidFill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FB70B-B32B-4F73-A51E-D3ECB33A9773}"/>
              </a:ext>
            </a:extLst>
          </p:cNvPr>
          <p:cNvSpPr/>
          <p:nvPr/>
        </p:nvSpPr>
        <p:spPr>
          <a:xfrm>
            <a:off x="1891921" y="2225040"/>
            <a:ext cx="626035" cy="18018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0</a:t>
            </a:r>
          </a:p>
          <a:p>
            <a:pPr algn="ctr"/>
            <a:r>
              <a:rPr lang="en-US" sz="140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GDT" panose="02000400000000000000" pitchFamily="2" charset="0"/>
              </a:rPr>
              <a:t>1</a:t>
            </a:r>
            <a:endParaRPr lang="en-US" sz="1400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9C27D-88CC-4C12-9778-0FF848A79C33}"/>
              </a:ext>
            </a:extLst>
          </p:cNvPr>
          <p:cNvSpPr txBox="1"/>
          <p:nvPr/>
        </p:nvSpPr>
        <p:spPr>
          <a:xfrm>
            <a:off x="1816917" y="4031282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SBUF(8)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B4033C3E-D91A-4B00-A8B8-610CB8CBCDEB}"/>
              </a:ext>
            </a:extLst>
          </p:cNvPr>
          <p:cNvSpPr/>
          <p:nvPr/>
        </p:nvSpPr>
        <p:spPr>
          <a:xfrm rot="2316379">
            <a:off x="1133906" y="2836694"/>
            <a:ext cx="832491" cy="2902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83F613-D767-42E4-9038-2FF634FFADBE}"/>
              </a:ext>
            </a:extLst>
          </p:cNvPr>
          <p:cNvCxnSpPr>
            <a:cxnSpLocks/>
          </p:cNvCxnSpPr>
          <p:nvPr/>
        </p:nvCxnSpPr>
        <p:spPr>
          <a:xfrm>
            <a:off x="2517956" y="3589484"/>
            <a:ext cx="10702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1E0172-EA45-4F76-A1EB-29801328E1F7}"/>
              </a:ext>
            </a:extLst>
          </p:cNvPr>
          <p:cNvSpPr txBox="1"/>
          <p:nvPr/>
        </p:nvSpPr>
        <p:spPr>
          <a:xfrm>
            <a:off x="2971125" y="3656495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TxD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BD9D8-B053-4031-98A8-F170E6EE49EF}"/>
              </a:ext>
            </a:extLst>
          </p:cNvPr>
          <p:cNvSpPr/>
          <p:nvPr/>
        </p:nvSpPr>
        <p:spPr>
          <a:xfrm>
            <a:off x="2831557" y="3245944"/>
            <a:ext cx="1550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0 0 1 0  0 1 0 1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738E91-2122-4326-BFA5-E52FF54F65A2}"/>
              </a:ext>
            </a:extLst>
          </p:cNvPr>
          <p:cNvSpPr/>
          <p:nvPr/>
        </p:nvSpPr>
        <p:spPr>
          <a:xfrm>
            <a:off x="4382227" y="2955520"/>
            <a:ext cx="781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Before completion of previous data if new data arrives into SBUF then previous data will be loss.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8661E0-2F13-4B7F-98EC-66364065444D}"/>
              </a:ext>
            </a:extLst>
          </p:cNvPr>
          <p:cNvSpPr/>
          <p:nvPr/>
        </p:nvSpPr>
        <p:spPr>
          <a:xfrm>
            <a:off x="215044" y="5268622"/>
            <a:ext cx="11292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In that situation processor will not check whether the operation is completed or not SBUF will interrupt the processor</a:t>
            </a:r>
          </a:p>
          <a:p>
            <a:endParaRPr lang="en-US" b="1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B48B5-4386-4EF6-8DC6-D6F6211DEC3E}"/>
              </a:ext>
            </a:extLst>
          </p:cNvPr>
          <p:cNvGrpSpPr/>
          <p:nvPr/>
        </p:nvGrpSpPr>
        <p:grpSpPr>
          <a:xfrm>
            <a:off x="719642" y="2642384"/>
            <a:ext cx="1586975" cy="1413947"/>
            <a:chOff x="1545639" y="3134360"/>
            <a:chExt cx="1586975" cy="1413947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F0D6B5CE-D1EA-4F95-868B-A9DA412AA470}"/>
                </a:ext>
              </a:extLst>
            </p:cNvPr>
            <p:cNvSpPr/>
            <p:nvPr/>
          </p:nvSpPr>
          <p:spPr>
            <a:xfrm rot="11131769">
              <a:off x="1647493" y="3134360"/>
              <a:ext cx="1485121" cy="1413947"/>
            </a:xfrm>
            <a:prstGeom prst="arc">
              <a:avLst>
                <a:gd name="adj1" fmla="val 14891856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CDEB3E5-DD2A-4C91-ACB9-FB69594306E9}"/>
                </a:ext>
              </a:extLst>
            </p:cNvPr>
            <p:cNvSpPr/>
            <p:nvPr/>
          </p:nvSpPr>
          <p:spPr>
            <a:xfrm>
              <a:off x="1545639" y="3751471"/>
              <a:ext cx="179451" cy="1152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43B2394-22CA-4A86-ABA0-0CC78E93AC86}"/>
              </a:ext>
            </a:extLst>
          </p:cNvPr>
          <p:cNvSpPr/>
          <p:nvPr/>
        </p:nvSpPr>
        <p:spPr>
          <a:xfrm>
            <a:off x="199761" y="5807996"/>
            <a:ext cx="728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>
                <a:solidFill>
                  <a:srgbClr val="FF0000"/>
                </a:solidFill>
              </a:rPr>
              <a:t>IN 8051 whenever an event occur which causes interrupt something is 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C86618-F7D6-4CC7-8FC8-08A4788E120B}"/>
              </a:ext>
            </a:extLst>
          </p:cNvPr>
          <p:cNvSpPr/>
          <p:nvPr/>
        </p:nvSpPr>
        <p:spPr>
          <a:xfrm>
            <a:off x="3588200" y="3902894"/>
            <a:ext cx="3426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 1. processor will continuously    </a:t>
            </a:r>
          </a:p>
          <a:p>
            <a:r>
              <a:rPr lang="en-US" b="1">
                <a:solidFill>
                  <a:srgbClr val="002060"/>
                </a:solidFill>
              </a:rPr>
              <a:t>     check whether SBUF is empty </a:t>
            </a:r>
          </a:p>
          <a:p>
            <a:r>
              <a:rPr lang="en-US" b="1">
                <a:solidFill>
                  <a:srgbClr val="002060"/>
                </a:solidFill>
              </a:rPr>
              <a:t>     or not which is time consuming  </a:t>
            </a:r>
          </a:p>
          <a:p>
            <a:r>
              <a:rPr lang="en-US" b="1">
                <a:solidFill>
                  <a:srgbClr val="002060"/>
                </a:solidFill>
              </a:rPr>
              <a:t>     for processor.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E3132-A35A-49E2-82EA-1E4738AB5A1C}"/>
              </a:ext>
            </a:extLst>
          </p:cNvPr>
          <p:cNvSpPr/>
          <p:nvPr/>
        </p:nvSpPr>
        <p:spPr>
          <a:xfrm>
            <a:off x="470634" y="77029"/>
            <a:ext cx="142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 u="sng">
                <a:solidFill>
                  <a:srgbClr val="FF0000"/>
                </a:solidFill>
              </a:rPr>
              <a:t>Transmission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B002-F4F8-415B-8303-3931AC15886E}"/>
              </a:ext>
            </a:extLst>
          </p:cNvPr>
          <p:cNvSpPr/>
          <p:nvPr/>
        </p:nvSpPr>
        <p:spPr>
          <a:xfrm>
            <a:off x="4949909" y="114395"/>
            <a:ext cx="599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/>
              <a:t>Processor wants to send </a:t>
            </a:r>
            <a:r>
              <a:rPr lang="en-US">
                <a:solidFill>
                  <a:srgbClr val="FF0000"/>
                </a:solidFill>
              </a:rPr>
              <a:t>25 h (0 0 1 0 0 1 0 1) </a:t>
            </a:r>
            <a:r>
              <a:rPr lang="en-US"/>
              <a:t>data serially.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850FD-4CB2-474A-BD4C-152FB9B19045}"/>
              </a:ext>
            </a:extLst>
          </p:cNvPr>
          <p:cNvSpPr/>
          <p:nvPr/>
        </p:nvSpPr>
        <p:spPr>
          <a:xfrm>
            <a:off x="4962298" y="5610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2.   Processor transfer this data into SBUF using </a:t>
            </a:r>
          </a:p>
          <a:p>
            <a:r>
              <a:rPr lang="en-US"/>
              <a:t>       following instruction :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 SUBF,A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F0B9ED-9ED1-4B44-BC55-C9836B4A2BAD}"/>
              </a:ext>
            </a:extLst>
          </p:cNvPr>
          <p:cNvSpPr/>
          <p:nvPr/>
        </p:nvSpPr>
        <p:spPr>
          <a:xfrm>
            <a:off x="4970229" y="1259518"/>
            <a:ext cx="492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3.   SBUF will transfer bit by bit data using </a:t>
            </a:r>
            <a:r>
              <a:rPr lang="en-US" err="1"/>
              <a:t>TxD</a:t>
            </a:r>
            <a:r>
              <a:rPr lang="en-US"/>
              <a:t> pin.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BECAB9-9F89-4ED4-A85F-D904DD594520}"/>
              </a:ext>
            </a:extLst>
          </p:cNvPr>
          <p:cNvSpPr/>
          <p:nvPr/>
        </p:nvSpPr>
        <p:spPr>
          <a:xfrm>
            <a:off x="5000166" y="1709713"/>
            <a:ext cx="2889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4.   Always</a:t>
            </a:r>
            <a:r>
              <a:rPr lang="en-US" b="1"/>
              <a:t> LSB </a:t>
            </a:r>
            <a:r>
              <a:rPr lang="en-US"/>
              <a:t>goes out first.</a:t>
            </a:r>
            <a:endParaRPr lang="en-US" b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283B51-D802-41A2-A6B1-76793B2EE1D3}"/>
              </a:ext>
            </a:extLst>
          </p:cNvPr>
          <p:cNvSpPr/>
          <p:nvPr/>
        </p:nvSpPr>
        <p:spPr>
          <a:xfrm>
            <a:off x="3519772" y="28754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ACADBE-5D09-4AF6-B930-AFF263FCA5E6}"/>
              </a:ext>
            </a:extLst>
          </p:cNvPr>
          <p:cNvSpPr/>
          <p:nvPr/>
        </p:nvSpPr>
        <p:spPr>
          <a:xfrm>
            <a:off x="3011765" y="28901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86A997-EF9A-448E-9895-68EAF762C603}"/>
              </a:ext>
            </a:extLst>
          </p:cNvPr>
          <p:cNvSpPr/>
          <p:nvPr/>
        </p:nvSpPr>
        <p:spPr>
          <a:xfrm>
            <a:off x="4497077" y="2194795"/>
            <a:ext cx="6796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After sending 25 h data serially , processor wants to send another data</a:t>
            </a:r>
          </a:p>
          <a:p>
            <a:r>
              <a:rPr lang="en-US"/>
              <a:t> for example 69 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ACE53F-119F-431C-B3AC-511FEEF2777F}"/>
              </a:ext>
            </a:extLst>
          </p:cNvPr>
          <p:cNvSpPr/>
          <p:nvPr/>
        </p:nvSpPr>
        <p:spPr>
          <a:xfrm>
            <a:off x="6720883" y="3462859"/>
            <a:ext cx="153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Two methods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D1A32-0308-45AD-A0DF-2EB160AB0D52}"/>
              </a:ext>
            </a:extLst>
          </p:cNvPr>
          <p:cNvSpPr/>
          <p:nvPr/>
        </p:nvSpPr>
        <p:spPr>
          <a:xfrm>
            <a:off x="8203008" y="3828568"/>
            <a:ext cx="3426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 2. SBUF will informs to processor </a:t>
            </a:r>
          </a:p>
          <a:p>
            <a:r>
              <a:rPr lang="en-US" b="1">
                <a:solidFill>
                  <a:srgbClr val="002060"/>
                </a:solidFill>
              </a:rPr>
              <a:t>      after completion of data    </a:t>
            </a:r>
          </a:p>
          <a:p>
            <a:r>
              <a:rPr lang="en-US" b="1">
                <a:solidFill>
                  <a:srgbClr val="002060"/>
                </a:solidFill>
              </a:rPr>
              <a:t>      transfer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E6D462-1350-4ED9-9C9E-D72501E8D44B}"/>
              </a:ext>
            </a:extLst>
          </p:cNvPr>
          <p:cNvSpPr/>
          <p:nvPr/>
        </p:nvSpPr>
        <p:spPr>
          <a:xfrm>
            <a:off x="7808003" y="5774587"/>
            <a:ext cx="3821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Transmitter Interrupt  </a:t>
            </a:r>
            <a:r>
              <a:rPr lang="en-US" b="1" err="1"/>
              <a:t>Ti</a:t>
            </a:r>
            <a:r>
              <a:rPr lang="en-US" b="1"/>
              <a:t> =1</a:t>
            </a:r>
          </a:p>
          <a:p>
            <a:endParaRPr lang="en-US" b="1"/>
          </a:p>
          <a:p>
            <a:r>
              <a:rPr lang="en-US" b="1"/>
              <a:t>Receiver   Interrupt      Ri =1</a:t>
            </a:r>
          </a:p>
          <a:p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39FAAD-E4F9-410E-A612-30DBFF1B130E}"/>
              </a:ext>
            </a:extLst>
          </p:cNvPr>
          <p:cNvSpPr/>
          <p:nvPr/>
        </p:nvSpPr>
        <p:spPr>
          <a:xfrm>
            <a:off x="482340" y="380346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Ti</a:t>
            </a:r>
            <a:r>
              <a:rPr lang="en-US" b="1"/>
              <a:t> =1</a:t>
            </a:r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168F29-EB9F-46BB-9E86-DBCE2F7BE8A8}"/>
              </a:ext>
            </a:extLst>
          </p:cNvPr>
          <p:cNvSpPr/>
          <p:nvPr/>
        </p:nvSpPr>
        <p:spPr>
          <a:xfrm>
            <a:off x="1859454" y="909943"/>
            <a:ext cx="613658" cy="11189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Arrow 6">
            <a:extLst>
              <a:ext uri="{FF2B5EF4-FFF2-40B4-BE49-F238E27FC236}">
                <a16:creationId xmlns:a16="http://schemas.microsoft.com/office/drawing/2014/main" id="{408F8002-3265-485F-BFB0-61ED2E53A0E2}"/>
              </a:ext>
            </a:extLst>
          </p:cNvPr>
          <p:cNvSpPr/>
          <p:nvPr/>
        </p:nvSpPr>
        <p:spPr>
          <a:xfrm rot="8686904">
            <a:off x="1132227" y="1630601"/>
            <a:ext cx="757921" cy="2751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F508BE-B986-421D-AA02-F6D51B8117BB}"/>
              </a:ext>
            </a:extLst>
          </p:cNvPr>
          <p:cNvCxnSpPr>
            <a:cxnSpLocks/>
          </p:cNvCxnSpPr>
          <p:nvPr/>
        </p:nvCxnSpPr>
        <p:spPr>
          <a:xfrm flipH="1">
            <a:off x="2483251" y="1374138"/>
            <a:ext cx="10702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271E578-8849-4F06-A4FD-C3D702F2ECF7}"/>
              </a:ext>
            </a:extLst>
          </p:cNvPr>
          <p:cNvSpPr txBox="1"/>
          <p:nvPr/>
        </p:nvSpPr>
        <p:spPr>
          <a:xfrm>
            <a:off x="2936420" y="1385124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</a:rPr>
              <a:t>RxD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21" grpId="0"/>
      <p:bldP spid="23" grpId="0"/>
      <p:bldP spid="2" grpId="0"/>
      <p:bldP spid="32" grpId="0"/>
      <p:bldP spid="33" grpId="0"/>
      <p:bldP spid="34" grpId="0"/>
      <p:bldP spid="18" grpId="0"/>
      <p:bldP spid="19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8A9970E-8240-44E0-B8CF-343276A358F2}"/>
              </a:ext>
            </a:extLst>
          </p:cNvPr>
          <p:cNvGrpSpPr/>
          <p:nvPr/>
        </p:nvGrpSpPr>
        <p:grpSpPr>
          <a:xfrm>
            <a:off x="209142" y="944048"/>
            <a:ext cx="4822426" cy="3792767"/>
            <a:chOff x="416824" y="820898"/>
            <a:chExt cx="4822426" cy="37927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AB7690-91AE-45FC-8CC0-68007DA61FF6}"/>
                </a:ext>
              </a:extLst>
            </p:cNvPr>
            <p:cNvSpPr/>
            <p:nvPr/>
          </p:nvSpPr>
          <p:spPr>
            <a:xfrm>
              <a:off x="1160872" y="820898"/>
              <a:ext cx="2558996" cy="3792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1289087" y="1967211"/>
              <a:ext cx="777857" cy="12403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Processor </a:t>
              </a:r>
            </a:p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(8)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1CD68B-1414-4C21-91F8-A35852BEC4E2}"/>
                </a:ext>
              </a:extLst>
            </p:cNvPr>
            <p:cNvSpPr/>
            <p:nvPr/>
          </p:nvSpPr>
          <p:spPr>
            <a:xfrm>
              <a:off x="2769874" y="1215145"/>
              <a:ext cx="613658" cy="13438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10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4BE5B-F213-4334-88C3-329EDE79DFBF}"/>
                </a:ext>
              </a:extLst>
            </p:cNvPr>
            <p:cNvSpPr/>
            <p:nvPr/>
          </p:nvSpPr>
          <p:spPr>
            <a:xfrm>
              <a:off x="2767636" y="2821467"/>
              <a:ext cx="613659" cy="12175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0</a:t>
              </a:r>
            </a:p>
            <a:p>
              <a:pPr algn="ctr"/>
              <a:r>
                <a:rPr lang="en-US" sz="900">
                  <a:ln w="285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MGDT" panose="02000400000000000000" pitchFamily="2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E45497-6638-4427-AFF0-F7C003E8DC9E}"/>
                </a:ext>
              </a:extLst>
            </p:cNvPr>
            <p:cNvSpPr txBox="1"/>
            <p:nvPr/>
          </p:nvSpPr>
          <p:spPr>
            <a:xfrm>
              <a:off x="2692632" y="932506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SBUF(8)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CA70D6-19E0-4341-A1B2-23194CBE5728}"/>
                </a:ext>
              </a:extLst>
            </p:cNvPr>
            <p:cNvSpPr txBox="1"/>
            <p:nvPr/>
          </p:nvSpPr>
          <p:spPr>
            <a:xfrm>
              <a:off x="2692632" y="4043414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SBUF(8)</a:t>
              </a:r>
            </a:p>
          </p:txBody>
        </p:sp>
        <p:sp>
          <p:nvSpPr>
            <p:cNvPr id="23" name="Right Arrow 6">
              <a:extLst>
                <a:ext uri="{FF2B5EF4-FFF2-40B4-BE49-F238E27FC236}">
                  <a16:creationId xmlns:a16="http://schemas.microsoft.com/office/drawing/2014/main" id="{C335FA2E-97CB-4538-913C-4AF06995ED58}"/>
                </a:ext>
              </a:extLst>
            </p:cNvPr>
            <p:cNvSpPr/>
            <p:nvPr/>
          </p:nvSpPr>
          <p:spPr>
            <a:xfrm rot="8686904">
              <a:off x="2042647" y="1935804"/>
              <a:ext cx="757921" cy="27513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6">
              <a:extLst>
                <a:ext uri="{FF2B5EF4-FFF2-40B4-BE49-F238E27FC236}">
                  <a16:creationId xmlns:a16="http://schemas.microsoft.com/office/drawing/2014/main" id="{EE86DE2F-9EC7-457C-9EA5-32F428D78670}"/>
                </a:ext>
              </a:extLst>
            </p:cNvPr>
            <p:cNvSpPr/>
            <p:nvPr/>
          </p:nvSpPr>
          <p:spPr>
            <a:xfrm rot="2316379">
              <a:off x="2009621" y="2848826"/>
              <a:ext cx="832491" cy="29020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30107C-DCA6-40D4-BFA2-52057B0AD5C3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71" y="3601616"/>
              <a:ext cx="1070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71" y="1679341"/>
              <a:ext cx="1070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0CC415-6FEC-41EF-94E2-5F75CA176458}"/>
                </a:ext>
              </a:extLst>
            </p:cNvPr>
            <p:cNvSpPr txBox="1"/>
            <p:nvPr/>
          </p:nvSpPr>
          <p:spPr>
            <a:xfrm>
              <a:off x="3846840" y="1690327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RxD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3846840" y="3668627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solidFill>
                    <a:srgbClr val="FF0000"/>
                  </a:solidFill>
                </a:rPr>
                <a:t>TxD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31C627-5BF8-4A13-9132-0FD7E6397D50}"/>
                </a:ext>
              </a:extLst>
            </p:cNvPr>
            <p:cNvSpPr/>
            <p:nvPr/>
          </p:nvSpPr>
          <p:spPr>
            <a:xfrm>
              <a:off x="3647463" y="1306844"/>
              <a:ext cx="15506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1 0 1 0  0 1 0 0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0EC72E-F79C-4074-B45D-E27D2A36DD82}"/>
                </a:ext>
              </a:extLst>
            </p:cNvPr>
            <p:cNvSpPr/>
            <p:nvPr/>
          </p:nvSpPr>
          <p:spPr>
            <a:xfrm>
              <a:off x="3688580" y="3207602"/>
              <a:ext cx="15506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0 0 1 0  0 1 0 1</a:t>
              </a:r>
            </a:p>
          </p:txBody>
        </p:sp>
        <p:sp>
          <p:nvSpPr>
            <p:cNvPr id="31" name="Right Arrow 6">
              <a:extLst>
                <a:ext uri="{FF2B5EF4-FFF2-40B4-BE49-F238E27FC236}">
                  <a16:creationId xmlns:a16="http://schemas.microsoft.com/office/drawing/2014/main" id="{851E20BB-A978-4B38-BBC5-4487A843EBE9}"/>
                </a:ext>
              </a:extLst>
            </p:cNvPr>
            <p:cNvSpPr/>
            <p:nvPr/>
          </p:nvSpPr>
          <p:spPr>
            <a:xfrm rot="10800000">
              <a:off x="416824" y="3739704"/>
              <a:ext cx="706545" cy="23669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E660C8-11F6-4371-BCB0-B5F7814B99CA}"/>
                </a:ext>
              </a:extLst>
            </p:cNvPr>
            <p:cNvSpPr txBox="1"/>
            <p:nvPr/>
          </p:nvSpPr>
          <p:spPr>
            <a:xfrm>
              <a:off x="507972" y="3484202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P1 (8)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DDA3E3-E061-4F9F-B375-CE992190D10A}"/>
              </a:ext>
            </a:extLst>
          </p:cNvPr>
          <p:cNvGrpSpPr/>
          <p:nvPr/>
        </p:nvGrpSpPr>
        <p:grpSpPr>
          <a:xfrm>
            <a:off x="1412800" y="2794162"/>
            <a:ext cx="1586975" cy="1413947"/>
            <a:chOff x="1545639" y="3134360"/>
            <a:chExt cx="1586975" cy="1413947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2FFDD17-684C-4696-B1D8-95520B6C08F1}"/>
                </a:ext>
              </a:extLst>
            </p:cNvPr>
            <p:cNvSpPr/>
            <p:nvPr/>
          </p:nvSpPr>
          <p:spPr>
            <a:xfrm rot="11131769">
              <a:off x="1647493" y="3134360"/>
              <a:ext cx="1485121" cy="1413947"/>
            </a:xfrm>
            <a:prstGeom prst="arc">
              <a:avLst>
                <a:gd name="adj1" fmla="val 14891856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E5B680C-C2FB-48F5-AFEF-7ABE8E81FAD8}"/>
                </a:ext>
              </a:extLst>
            </p:cNvPr>
            <p:cNvSpPr/>
            <p:nvPr/>
          </p:nvSpPr>
          <p:spPr>
            <a:xfrm>
              <a:off x="1545639" y="3751471"/>
              <a:ext cx="179451" cy="1152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7F23F6-F9C8-401C-8694-DF68C0A27E72}"/>
              </a:ext>
            </a:extLst>
          </p:cNvPr>
          <p:cNvGrpSpPr/>
          <p:nvPr/>
        </p:nvGrpSpPr>
        <p:grpSpPr>
          <a:xfrm>
            <a:off x="5555019" y="3451607"/>
            <a:ext cx="4523701" cy="2939019"/>
            <a:chOff x="7070485" y="1972429"/>
            <a:chExt cx="4124257" cy="264123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1343C6-3FFB-4D68-8727-D80DD4093853}"/>
                </a:ext>
              </a:extLst>
            </p:cNvPr>
            <p:cNvGrpSpPr/>
            <p:nvPr/>
          </p:nvGrpSpPr>
          <p:grpSpPr>
            <a:xfrm>
              <a:off x="7070485" y="1972429"/>
              <a:ext cx="4124257" cy="2641236"/>
              <a:chOff x="1157957" y="3481633"/>
              <a:chExt cx="4124257" cy="264123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F0DAA91-36D3-40A9-8C1C-29067CF36467}"/>
                  </a:ext>
                </a:extLst>
              </p:cNvPr>
              <p:cNvSpPr/>
              <p:nvPr/>
            </p:nvSpPr>
            <p:spPr>
              <a:xfrm>
                <a:off x="1157957" y="4341916"/>
                <a:ext cx="14411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Ti= 1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5658FC5-E37E-4CB1-8C9E-C3183F91944E}"/>
                  </a:ext>
                </a:extLst>
              </p:cNvPr>
              <p:cNvGrpSpPr/>
              <p:nvPr/>
            </p:nvGrpSpPr>
            <p:grpSpPr>
              <a:xfrm>
                <a:off x="1903139" y="3481633"/>
                <a:ext cx="2839698" cy="2641236"/>
                <a:chOff x="1903139" y="3481633"/>
                <a:chExt cx="2839698" cy="2641236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F59A6B6-0DA0-4819-92CB-78193E100B8E}"/>
                    </a:ext>
                  </a:extLst>
                </p:cNvPr>
                <p:cNvGrpSpPr/>
                <p:nvPr/>
              </p:nvGrpSpPr>
              <p:grpSpPr>
                <a:xfrm>
                  <a:off x="1903139" y="3532069"/>
                  <a:ext cx="1843267" cy="2590800"/>
                  <a:chOff x="4680857" y="3559629"/>
                  <a:chExt cx="1843267" cy="2590800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A7045D8-66B3-4B2C-B234-A6BC3C7B7B2F}"/>
                      </a:ext>
                    </a:extLst>
                  </p:cNvPr>
                  <p:cNvCxnSpPr/>
                  <p:nvPr/>
                </p:nvCxnSpPr>
                <p:spPr>
                  <a:xfrm>
                    <a:off x="4680857" y="3559629"/>
                    <a:ext cx="0" cy="25908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F6C61DE7-19E9-4280-AAD1-CAB05EE90E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680857" y="3722914"/>
                    <a:ext cx="1676400" cy="9412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53B5805-4372-4A19-82AA-7F6FF6ECE47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680857" y="4968985"/>
                    <a:ext cx="1676400" cy="104283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68ADCD22-008B-453B-971B-2BF21A14F819}"/>
                      </a:ext>
                    </a:extLst>
                  </p:cNvPr>
                  <p:cNvCxnSpPr/>
                  <p:nvPr/>
                </p:nvCxnSpPr>
                <p:spPr>
                  <a:xfrm>
                    <a:off x="6357257" y="3722914"/>
                    <a:ext cx="0" cy="228890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305ACBC2-36CF-4270-8EF8-E9F7111E91A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39543" y="6022702"/>
                    <a:ext cx="38458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671AB184-7A9F-468F-9ECB-AA7E4CBE555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39543" y="3714930"/>
                    <a:ext cx="38458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3604397-F499-4519-BC45-E06E9BB71E8E}"/>
                    </a:ext>
                  </a:extLst>
                </p:cNvPr>
                <p:cNvSpPr/>
                <p:nvPr/>
              </p:nvSpPr>
              <p:spPr>
                <a:xfrm>
                  <a:off x="3726247" y="3481633"/>
                  <a:ext cx="10165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ISR</a:t>
                  </a:r>
                  <a:endParaRPr lang="en-IN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C85DD7-3941-4476-9C76-1EC220598DBA}"/>
                  </a:ext>
                </a:extLst>
              </p:cNvPr>
              <p:cNvSpPr/>
              <p:nvPr/>
            </p:nvSpPr>
            <p:spPr>
              <a:xfrm>
                <a:off x="3369254" y="4419621"/>
                <a:ext cx="19129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MOV SBUF , A</a:t>
                </a:r>
                <a:endParaRPr lang="en-I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7290BF-CC5F-4213-B298-2E65A4201693}"/>
                </a:ext>
              </a:extLst>
            </p:cNvPr>
            <p:cNvSpPr/>
            <p:nvPr/>
          </p:nvSpPr>
          <p:spPr>
            <a:xfrm>
              <a:off x="9569233" y="4082068"/>
              <a:ext cx="10165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CLR Ti</a:t>
              </a:r>
              <a:endParaRPr lang="en-IN">
                <a:solidFill>
                  <a:srgbClr val="FF0000"/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5477AB7-FF0A-426C-8A76-1F2B92DB94F9}"/>
              </a:ext>
            </a:extLst>
          </p:cNvPr>
          <p:cNvSpPr/>
          <p:nvPr/>
        </p:nvSpPr>
        <p:spPr>
          <a:xfrm>
            <a:off x="1246902" y="3992756"/>
            <a:ext cx="1441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Ti= 1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B54150-59A8-4F90-8BE6-8847A96BF662}"/>
              </a:ext>
            </a:extLst>
          </p:cNvPr>
          <p:cNvSpPr txBox="1"/>
          <p:nvPr/>
        </p:nvSpPr>
        <p:spPr>
          <a:xfrm>
            <a:off x="5145685" y="134624"/>
            <a:ext cx="6660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/>
              <a:t>When complete data has been transmitted </a:t>
            </a:r>
            <a:r>
              <a:rPr lang="en-US" err="1"/>
              <a:t>Ti</a:t>
            </a:r>
            <a:r>
              <a:rPr lang="en-US"/>
              <a:t> become 1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If </a:t>
            </a:r>
            <a:r>
              <a:rPr lang="en-US" err="1"/>
              <a:t>Ti</a:t>
            </a:r>
            <a:r>
              <a:rPr lang="en-US"/>
              <a:t> = 1, processor get the interrupt and it will executes the ISR</a:t>
            </a:r>
          </a:p>
          <a:p>
            <a:r>
              <a:rPr lang="en-US"/>
              <a:t>       Again loads the SBUF with new data</a:t>
            </a:r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/>
              <a:t>3.   Before executing ISR it will clear the </a:t>
            </a:r>
            <a:r>
              <a:rPr lang="en-US" err="1"/>
              <a:t>Ti</a:t>
            </a:r>
            <a:r>
              <a:rPr lang="en-US"/>
              <a:t> flag</a:t>
            </a:r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/>
              <a:t>4.   </a:t>
            </a:r>
            <a:r>
              <a:rPr lang="en-US" err="1"/>
              <a:t>Ti</a:t>
            </a:r>
            <a:r>
              <a:rPr lang="en-US"/>
              <a:t> flag is not auto clear like other flags, it has to be clear by  </a:t>
            </a:r>
          </a:p>
          <a:p>
            <a:r>
              <a:rPr lang="en-US"/>
              <a:t>      programmer in ISR.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54238-D4C8-4ABF-8D26-5B4A9734E514}"/>
              </a:ext>
            </a:extLst>
          </p:cNvPr>
          <p:cNvSpPr/>
          <p:nvPr/>
        </p:nvSpPr>
        <p:spPr>
          <a:xfrm>
            <a:off x="100445" y="34632"/>
            <a:ext cx="1474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0000"/>
                </a:solidFill>
              </a:rPr>
              <a:t>Transmission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4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7B812EAD2E74D958C70E3944E9CA3" ma:contentTypeVersion="6" ma:contentTypeDescription="Create a new document." ma:contentTypeScope="" ma:versionID="90b8a831c29ce35dc1be56259b2889b1">
  <xsd:schema xmlns:xsd="http://www.w3.org/2001/XMLSchema" xmlns:xs="http://www.w3.org/2001/XMLSchema" xmlns:p="http://schemas.microsoft.com/office/2006/metadata/properties" xmlns:ns2="44866d52-1584-4d38-9e3d-4a676753bb1f" xmlns:ns3="74123a58-f83c-499b-9aec-bcef9b4d3b5d" targetNamespace="http://schemas.microsoft.com/office/2006/metadata/properties" ma:root="true" ma:fieldsID="da8d5c82e4269a6584ae14745dc2325d" ns2:_="" ns3:_="">
    <xsd:import namespace="44866d52-1584-4d38-9e3d-4a676753bb1f"/>
    <xsd:import namespace="74123a58-f83c-499b-9aec-bcef9b4d3b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6d52-1584-4d38-9e3d-4a676753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23a58-f83c-499b-9aec-bcef9b4d3b5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216A05-092B-49E6-B5ED-41D2C8AC74E4}"/>
</file>

<file path=customXml/itemProps2.xml><?xml version="1.0" encoding="utf-8"?>
<ds:datastoreItem xmlns:ds="http://schemas.openxmlformats.org/officeDocument/2006/customXml" ds:itemID="{47D98FCB-E3ED-49E3-8C57-C7A0455DC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BDD88-DA4A-4F1B-B9D2-4FF2D08851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Serial Port of 8051</vt:lpstr>
      <vt:lpstr>PowerPoint Presentation</vt:lpstr>
      <vt:lpstr>PowerPoint Presentation</vt:lpstr>
      <vt:lpstr>Types of communication system :</vt:lpstr>
      <vt:lpstr>Serial Transmission Formats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**  Error checking  **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 explanation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 Port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Port of 8051</dc:title>
  <dc:creator>ketan sawant</dc:creator>
  <cp:revision>6</cp:revision>
  <dcterms:created xsi:type="dcterms:W3CDTF">2018-03-16T15:22:44Z</dcterms:created>
  <dcterms:modified xsi:type="dcterms:W3CDTF">2023-11-16T07:56:08Z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0x010100E197B812EAD2E74D958C70E3944E9CA3</vt:lpwstr>
  </property>
</Properties>
</file>