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58" r:id="rId12"/>
    <p:sldId id="261"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5" d="100"/>
          <a:sy n="105" d="100"/>
        </p:scale>
        <p:origin x="126"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us.norton.com/blog/id-theft/what-is-identity-theft" TargetMode="External"/><Relationship Id="rId2" Type="http://schemas.openxmlformats.org/officeDocument/2006/relationships/hyperlink" Target="https://us.norton.com/blog/emerging-threats/how-do-cybercriminals-get-caught" TargetMode="External"/><Relationship Id="rId1" Type="http://schemas.openxmlformats.org/officeDocument/2006/relationships/slideLayout" Target="../slideLayouts/slideLayout2.xml"/><Relationship Id="rId6" Type="http://schemas.openxmlformats.org/officeDocument/2006/relationships/hyperlink" Target="https://us.norton.com/blog/emerging-threats/what-are-deepfakes" TargetMode="External"/><Relationship Id="rId5" Type="http://schemas.openxmlformats.org/officeDocument/2006/relationships/hyperlink" Target="https://us.norton.com/blog/malware/what-is-a-computer-virus" TargetMode="External"/><Relationship Id="rId4" Type="http://schemas.openxmlformats.org/officeDocument/2006/relationships/hyperlink" Target="https://us.norton.com/blog/privacy/doxx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Cyber Laws and Forensics </a:t>
            </a:r>
            <a:endParaRPr lang="en-IN" dirty="0"/>
          </a:p>
        </p:txBody>
      </p:sp>
      <p:sp>
        <p:nvSpPr>
          <p:cNvPr id="3" name="Subtitle 2"/>
          <p:cNvSpPr>
            <a:spLocks noGrp="1"/>
          </p:cNvSpPr>
          <p:nvPr>
            <p:ph type="subTitle" idx="1"/>
          </p:nvPr>
        </p:nvSpPr>
        <p:spPr/>
        <p:txBody>
          <a:bodyPr/>
          <a:lstStyle/>
          <a:p>
            <a:r>
              <a:rPr lang="en-IN" dirty="0" smtClean="0"/>
              <a:t>ANA19190815 JSK</a:t>
            </a:r>
          </a:p>
          <a:p>
            <a:r>
              <a:rPr lang="en-IN" dirty="0" smtClean="0"/>
              <a:t>Marks 8 </a:t>
            </a:r>
            <a:endParaRPr lang="en-IN" dirty="0"/>
          </a:p>
        </p:txBody>
      </p:sp>
    </p:spTree>
    <p:extLst>
      <p:ext uri="{BB962C8B-B14F-4D97-AF65-F5344CB8AC3E}">
        <p14:creationId xmlns:p14="http://schemas.microsoft.com/office/powerpoint/2010/main" val="137618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79318"/>
            <a:ext cx="8915400" cy="5131904"/>
          </a:xfrm>
        </p:spPr>
        <p:txBody>
          <a:bodyPr/>
          <a:lstStyle/>
          <a:p>
            <a:r>
              <a:rPr lang="en-IN" b="1" dirty="0"/>
              <a:t>Four processes:</a:t>
            </a:r>
            <a:endParaRPr lang="en-IN" dirty="0"/>
          </a:p>
          <a:p>
            <a:pPr lvl="1"/>
            <a:r>
              <a:rPr lang="en-IN" b="1" dirty="0"/>
              <a:t>Identification</a:t>
            </a:r>
            <a:r>
              <a:rPr lang="en-IN" dirty="0"/>
              <a:t> defines the </a:t>
            </a:r>
            <a:r>
              <a:rPr lang="en-IN" dirty="0" err="1"/>
              <a:t>physico</a:t>
            </a:r>
            <a:r>
              <a:rPr lang="en-IN" dirty="0"/>
              <a:t>-chemical nature of the evidence; for example, the number of heads, cylinders, and sectors of the hard drive.</a:t>
            </a:r>
          </a:p>
          <a:p>
            <a:pPr lvl="1"/>
            <a:r>
              <a:rPr lang="en-IN" b="1" dirty="0"/>
              <a:t>Classification/Individualization</a:t>
            </a:r>
            <a:r>
              <a:rPr lang="en-IN" dirty="0"/>
              <a:t>—Classification attempts to determine the source, whereas the individualization employs some characteristics to uniquely identify a specimen. For example, a security camera captured the crime scene and showed an unidentified perpetrator who killed the victim. On the other hand, the image was clear enough to recognize his gun. The investigators examined the bullet recovered from the victim corpse and found the gun manufacturer, based on bullet’s composition, size, and weight. In fact, these are all class characteristics</a:t>
            </a:r>
            <a:r>
              <a:rPr lang="en-IN" dirty="0" smtClean="0"/>
              <a:t>.</a:t>
            </a:r>
          </a:p>
          <a:p>
            <a:pPr lvl="1"/>
            <a:r>
              <a:rPr lang="en-IN" dirty="0" smtClean="0"/>
              <a:t>Association </a:t>
            </a:r>
          </a:p>
          <a:p>
            <a:pPr lvl="1"/>
            <a:r>
              <a:rPr lang="en-IN" dirty="0" smtClean="0"/>
              <a:t>Construction </a:t>
            </a:r>
            <a:endParaRPr lang="en-IN" dirty="0"/>
          </a:p>
          <a:p>
            <a:endParaRPr lang="en-IN" dirty="0"/>
          </a:p>
        </p:txBody>
      </p:sp>
    </p:spTree>
    <p:extLst>
      <p:ext uri="{BB962C8B-B14F-4D97-AF65-F5344CB8AC3E}">
        <p14:creationId xmlns:p14="http://schemas.microsoft.com/office/powerpoint/2010/main" val="347209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Elements of the crime </a:t>
            </a:r>
            <a:endParaRPr lang="en-IN" dirty="0"/>
          </a:p>
        </p:txBody>
      </p:sp>
      <p:sp>
        <p:nvSpPr>
          <p:cNvPr id="3" name="Content Placeholder 2"/>
          <p:cNvSpPr>
            <a:spLocks noGrp="1"/>
          </p:cNvSpPr>
          <p:nvPr>
            <p:ph idx="1"/>
          </p:nvPr>
        </p:nvSpPr>
        <p:spPr/>
        <p:txBody>
          <a:bodyPr/>
          <a:lstStyle/>
          <a:p>
            <a:r>
              <a:rPr lang="en-IN" dirty="0" smtClean="0"/>
              <a:t>LAW</a:t>
            </a:r>
          </a:p>
          <a:p>
            <a:pPr lvl="1"/>
            <a:r>
              <a:rPr lang="en-IN" dirty="0" smtClean="0"/>
              <a:t>There must be some law that was broken </a:t>
            </a:r>
          </a:p>
          <a:p>
            <a:pPr lvl="1"/>
            <a:r>
              <a:rPr lang="en-IN" dirty="0" smtClean="0"/>
              <a:t>Unethical but not criminal </a:t>
            </a:r>
          </a:p>
          <a:p>
            <a:r>
              <a:rPr lang="en-IN" dirty="0" smtClean="0"/>
              <a:t>Intent</a:t>
            </a:r>
          </a:p>
          <a:p>
            <a:r>
              <a:rPr lang="en-IN" dirty="0" smtClean="0"/>
              <a:t>Burden of Proof </a:t>
            </a:r>
          </a:p>
          <a:p>
            <a:pPr lvl="1"/>
            <a:r>
              <a:rPr lang="en-IN" dirty="0" smtClean="0"/>
              <a:t>Depending on case burden of proof might be different</a:t>
            </a:r>
          </a:p>
          <a:p>
            <a:r>
              <a:rPr lang="en-IN" dirty="0" smtClean="0"/>
              <a:t>Exculpatory Evidence  </a:t>
            </a:r>
          </a:p>
        </p:txBody>
      </p:sp>
    </p:spTree>
    <p:extLst>
      <p:ext uri="{BB962C8B-B14F-4D97-AF65-F5344CB8AC3E}">
        <p14:creationId xmlns:p14="http://schemas.microsoft.com/office/powerpoint/2010/main" val="683695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06170"/>
            <a:ext cx="8915400" cy="5205052"/>
          </a:xfrm>
        </p:spPr>
        <p:txBody>
          <a:bodyPr>
            <a:normAutofit/>
          </a:bodyPr>
          <a:lstStyle/>
          <a:p>
            <a:r>
              <a:rPr lang="en-US" dirty="0" err="1" smtClean="0">
                <a:solidFill>
                  <a:srgbClr val="242424"/>
                </a:solidFill>
                <a:latin typeface="Inter"/>
              </a:rPr>
              <a:t>Cyberstalking</a:t>
            </a:r>
            <a:r>
              <a:rPr lang="en-US" dirty="0" smtClean="0">
                <a:solidFill>
                  <a:srgbClr val="242424"/>
                </a:solidFill>
                <a:latin typeface="Inter"/>
              </a:rPr>
              <a:t> is when a </a:t>
            </a:r>
            <a:r>
              <a:rPr lang="en-US" b="1" u="sng" dirty="0" smtClean="0">
                <a:solidFill>
                  <a:srgbClr val="0F71F0"/>
                </a:solidFill>
                <a:latin typeface="Inter"/>
                <a:hlinkClick r:id="rId2"/>
              </a:rPr>
              <a:t>cybercriminal</a:t>
            </a:r>
            <a:r>
              <a:rPr lang="en-US" dirty="0" smtClean="0">
                <a:solidFill>
                  <a:srgbClr val="242424"/>
                </a:solidFill>
                <a:latin typeface="Inter"/>
              </a:rPr>
              <a:t> uses email, direct messaging, or other electronic means to harass, scare, or threaten someone with physical harm. It takes different forms, including:</a:t>
            </a:r>
          </a:p>
          <a:p>
            <a:pPr lvl="1">
              <a:buFont typeface="Arial"/>
              <a:buChar char="•"/>
            </a:pPr>
            <a:r>
              <a:rPr lang="en-US" dirty="0" smtClean="0">
                <a:solidFill>
                  <a:srgbClr val="242424"/>
                </a:solidFill>
                <a:latin typeface="Inter"/>
              </a:rPr>
              <a:t>Tracking someone’s online activity or physical location</a:t>
            </a:r>
          </a:p>
          <a:p>
            <a:pPr lvl="1">
              <a:buFont typeface="Arial"/>
              <a:buChar char="•"/>
            </a:pPr>
            <a:r>
              <a:rPr lang="en-US" b="1" u="sng" dirty="0" smtClean="0">
                <a:solidFill>
                  <a:srgbClr val="0F71F0"/>
                </a:solidFill>
                <a:latin typeface="Inter"/>
                <a:hlinkClick r:id="rId3"/>
              </a:rPr>
              <a:t>Stealing someone’s identity</a:t>
            </a:r>
            <a:r>
              <a:rPr lang="en-US" dirty="0" smtClean="0">
                <a:solidFill>
                  <a:srgbClr val="242424"/>
                </a:solidFill>
                <a:latin typeface="Inter"/>
              </a:rPr>
              <a:t> for financial gain</a:t>
            </a:r>
          </a:p>
          <a:p>
            <a:pPr lvl="1">
              <a:buFont typeface="Arial"/>
              <a:buChar char="•"/>
            </a:pPr>
            <a:r>
              <a:rPr lang="en-US" dirty="0" smtClean="0">
                <a:solidFill>
                  <a:srgbClr val="242424"/>
                </a:solidFill>
                <a:latin typeface="Inter"/>
              </a:rPr>
              <a:t>Making death threats or other overt threats of violence</a:t>
            </a:r>
          </a:p>
          <a:p>
            <a:pPr lvl="1">
              <a:buFont typeface="Arial"/>
              <a:buChar char="•"/>
            </a:pPr>
            <a:r>
              <a:rPr lang="en-US" dirty="0" smtClean="0">
                <a:solidFill>
                  <a:srgbClr val="242424"/>
                </a:solidFill>
                <a:latin typeface="Inter"/>
              </a:rPr>
              <a:t>Blackmailing a victim using personal information or photos</a:t>
            </a:r>
          </a:p>
          <a:p>
            <a:pPr lvl="1">
              <a:buFont typeface="Arial"/>
              <a:buChar char="•"/>
            </a:pPr>
            <a:r>
              <a:rPr lang="en-US" dirty="0" smtClean="0">
                <a:solidFill>
                  <a:srgbClr val="242424"/>
                </a:solidFill>
                <a:latin typeface="Inter"/>
              </a:rPr>
              <a:t> Making false accusations about a victim online</a:t>
            </a:r>
          </a:p>
          <a:p>
            <a:pPr lvl="1">
              <a:buFont typeface="Arial"/>
              <a:buChar char="•"/>
            </a:pPr>
            <a:r>
              <a:rPr lang="en-US" b="1" u="sng" dirty="0" err="1" smtClean="0">
                <a:solidFill>
                  <a:srgbClr val="0F71F0"/>
                </a:solidFill>
                <a:latin typeface="Inter"/>
                <a:hlinkClick r:id="rId4"/>
              </a:rPr>
              <a:t>Doxxing</a:t>
            </a:r>
            <a:r>
              <a:rPr lang="en-US" dirty="0" smtClean="0">
                <a:solidFill>
                  <a:srgbClr val="242424"/>
                </a:solidFill>
                <a:latin typeface="Inter"/>
              </a:rPr>
              <a:t> a victim by publishing their private information online</a:t>
            </a:r>
          </a:p>
          <a:p>
            <a:pPr lvl="1">
              <a:buFont typeface="Arial"/>
              <a:buChar char="•"/>
            </a:pPr>
            <a:r>
              <a:rPr lang="en-US" dirty="0" smtClean="0">
                <a:solidFill>
                  <a:srgbClr val="242424"/>
                </a:solidFill>
                <a:latin typeface="Inter"/>
              </a:rPr>
              <a:t>Destroying or manipulating incriminating data by sending a </a:t>
            </a:r>
            <a:r>
              <a:rPr lang="en-US" b="1" u="sng" dirty="0" smtClean="0">
                <a:solidFill>
                  <a:srgbClr val="0F71F0"/>
                </a:solidFill>
                <a:latin typeface="Inter"/>
                <a:hlinkClick r:id="rId5"/>
              </a:rPr>
              <a:t>virus</a:t>
            </a:r>
            <a:r>
              <a:rPr lang="en-US" dirty="0" smtClean="0">
                <a:solidFill>
                  <a:srgbClr val="242424"/>
                </a:solidFill>
                <a:latin typeface="Inter"/>
              </a:rPr>
              <a:t> to a victim’s devices</a:t>
            </a:r>
          </a:p>
          <a:p>
            <a:pPr lvl="1">
              <a:buFont typeface="Arial"/>
              <a:buChar char="•"/>
            </a:pPr>
            <a:r>
              <a:rPr lang="en-US" dirty="0" smtClean="0">
                <a:solidFill>
                  <a:srgbClr val="242424"/>
                </a:solidFill>
                <a:latin typeface="Inter"/>
              </a:rPr>
              <a:t>Posting derogatory statements about a victim publicly</a:t>
            </a:r>
          </a:p>
          <a:p>
            <a:pPr lvl="1">
              <a:buFont typeface="Arial"/>
              <a:buChar char="•"/>
            </a:pPr>
            <a:r>
              <a:rPr lang="en-US" dirty="0" smtClean="0">
                <a:solidFill>
                  <a:srgbClr val="242424"/>
                </a:solidFill>
                <a:latin typeface="Inter"/>
              </a:rPr>
              <a:t>Posing as a victim online to cause harm to their life or career</a:t>
            </a:r>
          </a:p>
          <a:p>
            <a:pPr lvl="1">
              <a:buFont typeface="Arial"/>
              <a:buChar char="•"/>
            </a:pPr>
            <a:r>
              <a:rPr lang="en-US" dirty="0" smtClean="0">
                <a:solidFill>
                  <a:srgbClr val="242424"/>
                </a:solidFill>
                <a:latin typeface="Inter"/>
              </a:rPr>
              <a:t>Sending threatening doctored photos or </a:t>
            </a:r>
            <a:r>
              <a:rPr lang="en-US" b="1" u="sng" dirty="0" err="1" smtClean="0">
                <a:solidFill>
                  <a:srgbClr val="0F71F0"/>
                </a:solidFill>
                <a:latin typeface="Inter"/>
                <a:hlinkClick r:id="rId6"/>
              </a:rPr>
              <a:t>deepfakes</a:t>
            </a:r>
            <a:r>
              <a:rPr lang="en-US" dirty="0" smtClean="0">
                <a:solidFill>
                  <a:srgbClr val="242424"/>
                </a:solidFill>
                <a:latin typeface="Inter"/>
              </a:rPr>
              <a:t> of the victim or their family</a:t>
            </a:r>
          </a:p>
          <a:p>
            <a:endParaRPr lang="en-IN" dirty="0"/>
          </a:p>
        </p:txBody>
      </p:sp>
    </p:spTree>
    <p:extLst>
      <p:ext uri="{BB962C8B-B14F-4D97-AF65-F5344CB8AC3E}">
        <p14:creationId xmlns:p14="http://schemas.microsoft.com/office/powerpoint/2010/main" val="14507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79834"/>
            <a:ext cx="8915400" cy="5431388"/>
          </a:xfrm>
        </p:spPr>
        <p:txBody>
          <a:bodyPr/>
          <a:lstStyle/>
          <a:p>
            <a:r>
              <a:rPr lang="en-US" b="1" dirty="0" smtClean="0"/>
              <a:t>What is Phishing? </a:t>
            </a:r>
            <a:r>
              <a:rPr lang="en-US" dirty="0" smtClean="0"/>
              <a:t>Phishing is a social engineering tactic that consists of an attacker sending an employee a fraudulent message via email, instant message or text message, in the hope that the unaware employee will click a link that downloads malware onto their system, freezes the system as part of a </a:t>
            </a:r>
            <a:r>
              <a:rPr lang="en-US" dirty="0" err="1" smtClean="0"/>
              <a:t>ransomware</a:t>
            </a:r>
            <a:r>
              <a:rPr lang="en-US" dirty="0" smtClean="0"/>
              <a:t> attack or reveals sensitive information of the organization.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Cyber crime </a:t>
            </a:r>
            <a:endParaRPr lang="en-IN" dirty="0"/>
          </a:p>
        </p:txBody>
      </p:sp>
      <p:sp>
        <p:nvSpPr>
          <p:cNvPr id="3" name="Content Placeholder 2"/>
          <p:cNvSpPr>
            <a:spLocks noGrp="1"/>
          </p:cNvSpPr>
          <p:nvPr>
            <p:ph idx="1"/>
          </p:nvPr>
        </p:nvSpPr>
        <p:spPr>
          <a:xfrm>
            <a:off x="2589212" y="1620982"/>
            <a:ext cx="8915400" cy="4290240"/>
          </a:xfrm>
        </p:spPr>
        <p:txBody>
          <a:bodyPr/>
          <a:lstStyle/>
          <a:p>
            <a:r>
              <a:rPr lang="en-IN" dirty="0"/>
              <a:t>Cybercrime is defined as an unlawful action against any person using a computer, its systems, and its online or offline applications. It occurs when information technology is used to commit or cover an offense. However, the act is only considered Cybercrime if it is intentional and not </a:t>
            </a:r>
            <a:r>
              <a:rPr lang="en-IN" dirty="0" smtClean="0"/>
              <a:t>accidental</a:t>
            </a:r>
          </a:p>
          <a:p>
            <a:r>
              <a:rPr lang="en-IN" dirty="0" smtClean="0"/>
              <a:t>Example </a:t>
            </a:r>
          </a:p>
          <a:p>
            <a:pPr lvl="1"/>
            <a:r>
              <a:rPr lang="en-IN" dirty="0" smtClean="0"/>
              <a:t>The </a:t>
            </a:r>
            <a:r>
              <a:rPr lang="en-IN" dirty="0"/>
              <a:t>fraud did by manipulating computer network</a:t>
            </a:r>
          </a:p>
          <a:p>
            <a:pPr lvl="1"/>
            <a:r>
              <a:rPr lang="en-IN" dirty="0"/>
              <a:t>Unauthorized access to or modification of data or application</a:t>
            </a:r>
          </a:p>
          <a:p>
            <a:pPr lvl="1"/>
            <a:r>
              <a:rPr lang="en-IN" dirty="0"/>
              <a:t>Intellectual property theft that includes software piracy</a:t>
            </a:r>
          </a:p>
          <a:p>
            <a:pPr lvl="1"/>
            <a:r>
              <a:rPr lang="en-IN" dirty="0"/>
              <a:t>Industrial spying and access to or theft of computer materials</a:t>
            </a:r>
          </a:p>
          <a:p>
            <a:pPr lvl="1"/>
            <a:r>
              <a:rPr lang="en-IN" dirty="0"/>
              <a:t>Writing or spreading computer viruses or malware</a:t>
            </a:r>
          </a:p>
          <a:p>
            <a:pPr lvl="1"/>
            <a:r>
              <a:rPr lang="en-IN" dirty="0"/>
              <a:t>Digitally distributing child pornography</a:t>
            </a:r>
          </a:p>
          <a:p>
            <a:endParaRPr lang="en-IN" dirty="0"/>
          </a:p>
        </p:txBody>
      </p:sp>
    </p:spTree>
    <p:extLst>
      <p:ext uri="{BB962C8B-B14F-4D97-AF65-F5344CB8AC3E}">
        <p14:creationId xmlns:p14="http://schemas.microsoft.com/office/powerpoint/2010/main" val="97179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Cybercrime </a:t>
            </a:r>
            <a:r>
              <a:rPr lang="en-IN" dirty="0"/>
              <a:t>Attack </a:t>
            </a:r>
            <a:r>
              <a:rPr lang="en-IN" dirty="0" smtClean="0"/>
              <a:t>Types</a:t>
            </a:r>
            <a:r>
              <a:rPr lang="en-IN" b="1" dirty="0" smtClean="0"/>
              <a:t/>
            </a:r>
            <a:br>
              <a:rPr lang="en-IN" b="1" dirty="0" smtClean="0"/>
            </a:br>
            <a:endParaRPr lang="en-IN" dirty="0"/>
          </a:p>
        </p:txBody>
      </p:sp>
      <p:sp>
        <p:nvSpPr>
          <p:cNvPr id="3" name="Content Placeholder 2"/>
          <p:cNvSpPr>
            <a:spLocks noGrp="1"/>
          </p:cNvSpPr>
          <p:nvPr>
            <p:ph idx="1"/>
          </p:nvPr>
        </p:nvSpPr>
        <p:spPr>
          <a:xfrm>
            <a:off x="2589212" y="1905000"/>
            <a:ext cx="8915400" cy="4267200"/>
          </a:xfrm>
        </p:spPr>
        <p:txBody>
          <a:bodyPr>
            <a:normAutofit/>
          </a:bodyPr>
          <a:lstStyle/>
          <a:p>
            <a:r>
              <a:rPr lang="en-IN" b="1" dirty="0" smtClean="0"/>
              <a:t>Hacking: </a:t>
            </a:r>
            <a:r>
              <a:rPr lang="en-IN" dirty="0" smtClean="0"/>
              <a:t>It </a:t>
            </a:r>
            <a:r>
              <a:rPr lang="en-IN" dirty="0"/>
              <a:t>is an act of gaining unauthorized access to a computer system or </a:t>
            </a:r>
            <a:r>
              <a:rPr lang="en-IN" dirty="0" smtClean="0"/>
              <a:t>network</a:t>
            </a:r>
            <a:endParaRPr lang="en-IN" dirty="0"/>
          </a:p>
          <a:p>
            <a:r>
              <a:rPr lang="en-IN" b="1" dirty="0"/>
              <a:t>Denial Of Service </a:t>
            </a:r>
            <a:r>
              <a:rPr lang="en-IN" b="1" dirty="0" smtClean="0"/>
              <a:t>Attack: </a:t>
            </a:r>
            <a:r>
              <a:rPr lang="en-IN" dirty="0" smtClean="0"/>
              <a:t>In </a:t>
            </a:r>
            <a:r>
              <a:rPr lang="en-IN" dirty="0"/>
              <a:t>this </a:t>
            </a:r>
            <a:r>
              <a:rPr lang="en-IN" dirty="0" smtClean="0"/>
              <a:t>cyber attack</a:t>
            </a:r>
            <a:r>
              <a:rPr lang="en-IN" dirty="0"/>
              <a:t>, the cyber-criminal uses the bandwidth of the victim’s network or fills their e-mail box with </a:t>
            </a:r>
            <a:r>
              <a:rPr lang="en-IN" dirty="0" err="1"/>
              <a:t>spammy</a:t>
            </a:r>
            <a:r>
              <a:rPr lang="en-IN" dirty="0"/>
              <a:t> mail. Here, the intention is to disrupt their regular </a:t>
            </a:r>
            <a:r>
              <a:rPr lang="en-IN" dirty="0" smtClean="0"/>
              <a:t>services</a:t>
            </a:r>
            <a:endParaRPr lang="en-IN" dirty="0"/>
          </a:p>
          <a:p>
            <a:r>
              <a:rPr lang="en-IN" b="1" dirty="0"/>
              <a:t>Software </a:t>
            </a:r>
            <a:r>
              <a:rPr lang="en-IN" b="1" dirty="0" smtClean="0"/>
              <a:t>Piracy: </a:t>
            </a:r>
            <a:r>
              <a:rPr lang="en-IN" dirty="0" smtClean="0"/>
              <a:t>Theft </a:t>
            </a:r>
            <a:r>
              <a:rPr lang="en-IN" dirty="0"/>
              <a:t>of software by illegally copying genuine programs or counterfeiting. It also includes the distribution of products intended to pass for the </a:t>
            </a:r>
            <a:r>
              <a:rPr lang="en-IN" dirty="0" smtClean="0"/>
              <a:t>original</a:t>
            </a:r>
          </a:p>
          <a:p>
            <a:r>
              <a:rPr lang="en-IN" b="1" dirty="0" smtClean="0"/>
              <a:t>Phishing: </a:t>
            </a:r>
            <a:r>
              <a:rPr lang="en-IN" dirty="0" err="1" smtClean="0"/>
              <a:t>Pishing</a:t>
            </a:r>
            <a:r>
              <a:rPr lang="en-IN" dirty="0" smtClean="0"/>
              <a:t> </a:t>
            </a:r>
            <a:r>
              <a:rPr lang="en-IN" dirty="0"/>
              <a:t>is a technique of extracting confidential information from the bank/financial institutional account holders by illegal ways.</a:t>
            </a:r>
          </a:p>
          <a:p>
            <a:r>
              <a:rPr lang="en-IN" b="1" dirty="0" smtClean="0"/>
              <a:t>Spoofing: </a:t>
            </a:r>
            <a:r>
              <a:rPr lang="en-IN" dirty="0" smtClean="0"/>
              <a:t>It </a:t>
            </a:r>
            <a:r>
              <a:rPr lang="en-IN" dirty="0"/>
              <a:t>is an act of getting one computer system or a network to pretend to have the identity of another computer. It is mostly used to get access to exclusive privileges enjoyed by that network or computer.</a:t>
            </a:r>
          </a:p>
          <a:p>
            <a:endParaRPr lang="en-IN" dirty="0"/>
          </a:p>
          <a:p>
            <a:endParaRPr lang="en-IN" dirty="0"/>
          </a:p>
        </p:txBody>
      </p:sp>
    </p:spTree>
    <p:extLst>
      <p:ext uri="{BB962C8B-B14F-4D97-AF65-F5344CB8AC3E}">
        <p14:creationId xmlns:p14="http://schemas.microsoft.com/office/powerpoint/2010/main" val="269895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Cyber forensics ?</a:t>
            </a:r>
            <a:endParaRPr lang="en-IN" dirty="0"/>
          </a:p>
        </p:txBody>
      </p:sp>
      <p:sp>
        <p:nvSpPr>
          <p:cNvPr id="3" name="Content Placeholder 2"/>
          <p:cNvSpPr>
            <a:spLocks noGrp="1"/>
          </p:cNvSpPr>
          <p:nvPr>
            <p:ph idx="1"/>
          </p:nvPr>
        </p:nvSpPr>
        <p:spPr/>
        <p:txBody>
          <a:bodyPr/>
          <a:lstStyle/>
          <a:p>
            <a:r>
              <a:rPr lang="en-IN" dirty="0" smtClean="0"/>
              <a:t>Process of using scientific knowledge for collecting ,analysing and presenting evidences to the court </a:t>
            </a:r>
            <a:endParaRPr lang="en-IN" dirty="0"/>
          </a:p>
        </p:txBody>
      </p:sp>
      <p:pic>
        <p:nvPicPr>
          <p:cNvPr id="1026" name="Picture 2" descr="https://resources.infosecinstitute.com/wp-content/uploads/1-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709" y="2906114"/>
            <a:ext cx="5111173" cy="323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58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727364"/>
            <a:ext cx="8915400" cy="5183858"/>
          </a:xfrm>
        </p:spPr>
        <p:txBody>
          <a:bodyPr/>
          <a:lstStyle/>
          <a:p>
            <a:r>
              <a:rPr lang="en-IN" b="1" dirty="0"/>
              <a:t>Observations: </a:t>
            </a:r>
            <a:r>
              <a:rPr lang="en-IN" dirty="0"/>
              <a:t>The first stage, typically known in computer forensics as the examination phase, involves information gathering through making observations of the evidence. In this phase, the forensic scientists verify the authenticity and integrity of proof. They also perform data carving (a forensic technique of reassembling files from raw </a:t>
            </a:r>
            <a:r>
              <a:rPr lang="en-IN" b="1" dirty="0"/>
              <a:t>data</a:t>
            </a:r>
            <a:r>
              <a:rPr lang="en-IN" dirty="0"/>
              <a:t> fragments when no file system metadata is available), and keyword searching, among other activities.</a:t>
            </a:r>
          </a:p>
          <a:p>
            <a:r>
              <a:rPr lang="en-IN" b="1" dirty="0"/>
              <a:t>Develop Hypothesis: </a:t>
            </a:r>
            <a:r>
              <a:rPr lang="en-IN" dirty="0"/>
              <a:t>In this second phase, the forensic professionals develop one or more hypotheses based on the observations that they have made in the first phase. When forming a hypothesis, the forensic practitioners try to determine what incident happened, when it happened, where it happened, why it happened, and how it happened.</a:t>
            </a:r>
          </a:p>
          <a:p>
            <a:r>
              <a:rPr lang="en-IN" b="1" dirty="0"/>
              <a:t>Test Hypothesis: </a:t>
            </a:r>
            <a:r>
              <a:rPr lang="en-IN" dirty="0"/>
              <a:t>This phase involves the test of the hypothesis that has been developed.</a:t>
            </a:r>
          </a:p>
          <a:p>
            <a:pPr marL="0" indent="0">
              <a:buNone/>
            </a:pPr>
            <a:endParaRPr lang="en-IN" dirty="0"/>
          </a:p>
        </p:txBody>
      </p:sp>
    </p:spTree>
    <p:extLst>
      <p:ext uri="{BB962C8B-B14F-4D97-AF65-F5344CB8AC3E}">
        <p14:creationId xmlns:p14="http://schemas.microsoft.com/office/powerpoint/2010/main" val="245878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467591"/>
            <a:ext cx="8915400" cy="5443631"/>
          </a:xfrm>
        </p:spPr>
        <p:txBody>
          <a:bodyPr/>
          <a:lstStyle/>
          <a:p>
            <a:r>
              <a:rPr lang="en-IN" b="1" dirty="0"/>
              <a:t>Test Confirms Hypothesis:</a:t>
            </a:r>
            <a:r>
              <a:rPr lang="en-IN" dirty="0"/>
              <a:t> The result must be verified to prove or disprove the hypothesis. The case cannot be established unless the hypothesis is varied. This is a cyclic process and, therefore, requires the forensic scientists to repeat it unless the hypothesis is verified, as shown in Figure 1.</a:t>
            </a:r>
          </a:p>
          <a:p>
            <a:r>
              <a:rPr lang="en-IN" b="1" dirty="0"/>
              <a:t>Form Conclusions:</a:t>
            </a:r>
            <a:r>
              <a:rPr lang="en-IN" dirty="0"/>
              <a:t> Once the test is verified, the forensic practitioners can form the correct conclusion based on the verified test.</a:t>
            </a:r>
          </a:p>
          <a:p>
            <a:r>
              <a:rPr lang="en-IN" dirty="0"/>
              <a:t>Computer forensics examinations differ from one another based on the data being investigated, the objectives of the examination, and the resources available. However, when the scientific method is applied to a computer forensics investigation, the underlying fundamental process remains the same.</a:t>
            </a:r>
          </a:p>
          <a:p>
            <a:r>
              <a:rPr lang="en-IN" b="1" dirty="0"/>
              <a:t>The Principle of Reproducibility:</a:t>
            </a:r>
            <a:r>
              <a:rPr lang="en-IN" dirty="0"/>
              <a:t> This is a basic principle of the scientific method whereby another forensic expert following precisely the same steps should form the same conclusion.</a:t>
            </a:r>
          </a:p>
          <a:p>
            <a:endParaRPr lang="en-IN" dirty="0"/>
          </a:p>
        </p:txBody>
      </p:sp>
    </p:spTree>
    <p:extLst>
      <p:ext uri="{BB962C8B-B14F-4D97-AF65-F5344CB8AC3E}">
        <p14:creationId xmlns:p14="http://schemas.microsoft.com/office/powerpoint/2010/main" val="3608015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Locard’s</a:t>
            </a:r>
            <a:r>
              <a:rPr lang="en-IN" b="1" dirty="0"/>
              <a:t> Exchange </a:t>
            </a:r>
            <a:r>
              <a:rPr lang="en-IN" b="1" dirty="0" smtClean="0"/>
              <a:t>Principle</a:t>
            </a:r>
            <a:br>
              <a:rPr lang="en-IN" b="1" dirty="0" smtClean="0"/>
            </a:br>
            <a:endParaRPr lang="en-IN" dirty="0"/>
          </a:p>
        </p:txBody>
      </p:sp>
      <p:sp>
        <p:nvSpPr>
          <p:cNvPr id="3" name="Content Placeholder 2"/>
          <p:cNvSpPr>
            <a:spLocks noGrp="1"/>
          </p:cNvSpPr>
          <p:nvPr>
            <p:ph idx="1"/>
          </p:nvPr>
        </p:nvSpPr>
        <p:spPr/>
        <p:txBody>
          <a:bodyPr/>
          <a:lstStyle/>
          <a:p>
            <a:r>
              <a:rPr lang="en-IN" dirty="0"/>
              <a:t> </a:t>
            </a:r>
            <a:r>
              <a:rPr lang="en-IN" dirty="0" err="1"/>
              <a:t>Locard</a:t>
            </a:r>
            <a:r>
              <a:rPr lang="en-IN" dirty="0"/>
              <a:t> firmly believed that no matter what a criminal does or where a criminal goes, he/she will certainly leave trace evidence at the crime </a:t>
            </a:r>
            <a:r>
              <a:rPr lang="en-IN" dirty="0" smtClean="0"/>
              <a:t>scene</a:t>
            </a:r>
            <a:endParaRPr lang="en-IN" dirty="0"/>
          </a:p>
          <a:p>
            <a:endParaRPr lang="en-IN" dirty="0" smtClean="0"/>
          </a:p>
          <a:p>
            <a:r>
              <a:rPr lang="en-IN" dirty="0"/>
              <a:t>In fact, whenever two or more people come into contact with one another, a physical transfer takes place. Skin, hair, pollen, clothing </a:t>
            </a:r>
            <a:r>
              <a:rPr lang="en-IN" dirty="0" err="1"/>
              <a:t>fiber</a:t>
            </a:r>
            <a:r>
              <a:rPr lang="en-IN" dirty="0"/>
              <a:t>, glass fragments, makeup, debris from clothing, or any other material can be transferred from one person to another. This material helps the forensic examiners to collect the trace evidence</a:t>
            </a:r>
          </a:p>
        </p:txBody>
      </p:sp>
    </p:spTree>
    <p:extLst>
      <p:ext uri="{BB962C8B-B14F-4D97-AF65-F5344CB8AC3E}">
        <p14:creationId xmlns:p14="http://schemas.microsoft.com/office/powerpoint/2010/main" val="319478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applicability of </a:t>
            </a:r>
            <a:r>
              <a:rPr lang="en-IN" b="1" dirty="0" err="1"/>
              <a:t>Locard’s</a:t>
            </a:r>
            <a:r>
              <a:rPr lang="en-IN" b="1" dirty="0"/>
              <a:t> Principle of Transference in computer forensics</a:t>
            </a:r>
            <a:endParaRPr lang="en-IN" dirty="0"/>
          </a:p>
        </p:txBody>
      </p:sp>
      <p:sp>
        <p:nvSpPr>
          <p:cNvPr id="3" name="Content Placeholder 2"/>
          <p:cNvSpPr>
            <a:spLocks noGrp="1"/>
          </p:cNvSpPr>
          <p:nvPr>
            <p:ph idx="1"/>
          </p:nvPr>
        </p:nvSpPr>
        <p:spPr/>
        <p:txBody>
          <a:bodyPr/>
          <a:lstStyle/>
          <a:p>
            <a:r>
              <a:rPr lang="en-IN" dirty="0"/>
              <a:t>applies to cybercrimes involving computer networks, such as identity thefts and electronic bank frauds. </a:t>
            </a:r>
            <a:endParaRPr lang="en-IN" dirty="0" smtClean="0"/>
          </a:p>
          <a:p>
            <a:r>
              <a:rPr lang="en-IN" dirty="0"/>
              <a:t>To establish an internet connection, the computer must have a network interface card (NIC). Once the connection is successfully established, the NIC transmits its MAC address to a relevant DHCP server. After that, the DHCP server logs record this MAC address and assign an IP address to the computer, which would receive and store this IP address. Noticeably, the interaction between computer and DHCP server causes the exchange of information, such as MAC and IP addresses, between both devices. </a:t>
            </a:r>
            <a:endParaRPr lang="en-IN" dirty="0" smtClean="0"/>
          </a:p>
          <a:p>
            <a:r>
              <a:rPr lang="en-IN" dirty="0" smtClean="0"/>
              <a:t>This </a:t>
            </a:r>
            <a:r>
              <a:rPr lang="en-IN" dirty="0"/>
              <a:t>interaction can help the forensic experts to determine the specified date and time of the day when this interaction took place.</a:t>
            </a:r>
          </a:p>
        </p:txBody>
      </p:sp>
    </p:spTree>
    <p:extLst>
      <p:ext uri="{BB962C8B-B14F-4D97-AF65-F5344CB8AC3E}">
        <p14:creationId xmlns:p14="http://schemas.microsoft.com/office/powerpoint/2010/main" val="33233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Inman-</a:t>
            </a:r>
            <a:r>
              <a:rPr lang="en-IN" b="1" dirty="0" err="1"/>
              <a:t>Rudin</a:t>
            </a:r>
            <a:r>
              <a:rPr lang="en-IN" b="1" dirty="0"/>
              <a:t> Paradigm</a:t>
            </a:r>
            <a:br>
              <a:rPr lang="en-IN" b="1" dirty="0"/>
            </a:br>
            <a:endParaRPr lang="en-IN" dirty="0"/>
          </a:p>
        </p:txBody>
      </p:sp>
      <p:sp>
        <p:nvSpPr>
          <p:cNvPr id="3" name="Content Placeholder 2"/>
          <p:cNvSpPr>
            <a:spLocks noGrp="1"/>
          </p:cNvSpPr>
          <p:nvPr>
            <p:ph idx="1"/>
          </p:nvPr>
        </p:nvSpPr>
        <p:spPr/>
        <p:txBody>
          <a:bodyPr/>
          <a:lstStyle/>
          <a:p>
            <a:r>
              <a:rPr lang="en-IN" dirty="0"/>
              <a:t> This paradigm, in fact, expanded the </a:t>
            </a:r>
            <a:r>
              <a:rPr lang="en-IN" dirty="0" err="1"/>
              <a:t>Locard’s</a:t>
            </a:r>
            <a:r>
              <a:rPr lang="en-IN" dirty="0"/>
              <a:t> Exchange Principle into two principles and four processes that were applicable not only in physical forensics but also in computer forensics</a:t>
            </a:r>
            <a:r>
              <a:rPr lang="en-IN" dirty="0" smtClean="0"/>
              <a:t>.</a:t>
            </a:r>
          </a:p>
          <a:p>
            <a:endParaRPr lang="en-IN" dirty="0"/>
          </a:p>
          <a:p>
            <a:r>
              <a:rPr lang="en-IN" dirty="0"/>
              <a:t>The principles are:</a:t>
            </a:r>
          </a:p>
          <a:p>
            <a:pPr lvl="1"/>
            <a:r>
              <a:rPr lang="en-IN" b="1" dirty="0"/>
              <a:t>Transfer: </a:t>
            </a:r>
            <a:r>
              <a:rPr lang="en-IN" dirty="0"/>
              <a:t>The transfer, in fact, is </a:t>
            </a:r>
            <a:r>
              <a:rPr lang="en-IN" dirty="0" err="1"/>
              <a:t>Locard’s</a:t>
            </a:r>
            <a:r>
              <a:rPr lang="en-IN" dirty="0"/>
              <a:t> Exchange Principle, the exchange of material between two persons.</a:t>
            </a:r>
          </a:p>
          <a:p>
            <a:pPr lvl="1"/>
            <a:r>
              <a:rPr lang="en-IN" b="1" dirty="0"/>
              <a:t>The divisibility of matter:</a:t>
            </a:r>
            <a:r>
              <a:rPr lang="en-IN" dirty="0"/>
              <a:t> This represents the ability to impute the characteristics to the whole of something from a separate piece of it.</a:t>
            </a:r>
          </a:p>
          <a:p>
            <a:endParaRPr lang="en-IN" dirty="0"/>
          </a:p>
        </p:txBody>
      </p:sp>
    </p:spTree>
    <p:extLst>
      <p:ext uri="{BB962C8B-B14F-4D97-AF65-F5344CB8AC3E}">
        <p14:creationId xmlns:p14="http://schemas.microsoft.com/office/powerpoint/2010/main" val="26275050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271</TotalTime>
  <Words>413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Inter</vt:lpstr>
      <vt:lpstr>Wingdings 3</vt:lpstr>
      <vt:lpstr>Wisp</vt:lpstr>
      <vt:lpstr>Cyber Laws and Forensics </vt:lpstr>
      <vt:lpstr>Cyber crime </vt:lpstr>
      <vt:lpstr> Cybercrime Attack Types </vt:lpstr>
      <vt:lpstr>What is Cyber forensics ?</vt:lpstr>
      <vt:lpstr>PowerPoint Presentation</vt:lpstr>
      <vt:lpstr>PowerPoint Presentation</vt:lpstr>
      <vt:lpstr>Locard’s Exchange Principle </vt:lpstr>
      <vt:lpstr>The applicability of Locard’s Principle of Transference in computer forensics</vt:lpstr>
      <vt:lpstr>The Inman-Rudin Paradigm </vt:lpstr>
      <vt:lpstr>PowerPoint Presentation</vt:lpstr>
      <vt:lpstr>Elements of the crime </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Laws and Forensics</dc:title>
  <dc:creator>Janardan Kulkarni</dc:creator>
  <cp:lastModifiedBy>Janardan Kulkarni</cp:lastModifiedBy>
  <cp:revision>11</cp:revision>
  <dcterms:created xsi:type="dcterms:W3CDTF">2022-06-03T05:46:40Z</dcterms:created>
  <dcterms:modified xsi:type="dcterms:W3CDTF">2024-04-02T04:22:44Z</dcterms:modified>
</cp:coreProperties>
</file>