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8" autoAdjust="0"/>
    <p:restoredTop sz="94660"/>
  </p:normalViewPr>
  <p:slideViewPr>
    <p:cSldViewPr snapToGrid="0">
      <p:cViewPr varScale="1">
        <p:scale>
          <a:sx n="112" d="100"/>
          <a:sy n="112"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52ECB57-11D0-49F7-87AD-2F573C5B1220}"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14CC6F-3C6A-4F1B-BE80-3045F7AD73C5}" type="slidenum">
              <a:rPr lang="en-IN" smtClean="0"/>
              <a:t>‹#›</a:t>
            </a:fld>
            <a:endParaRPr lang="en-IN"/>
          </a:p>
        </p:txBody>
      </p:sp>
    </p:spTree>
    <p:extLst>
      <p:ext uri="{BB962C8B-B14F-4D97-AF65-F5344CB8AC3E}">
        <p14:creationId xmlns:p14="http://schemas.microsoft.com/office/powerpoint/2010/main" val="1878050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2ECB57-11D0-49F7-87AD-2F573C5B1220}"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14CC6F-3C6A-4F1B-BE80-3045F7AD73C5}" type="slidenum">
              <a:rPr lang="en-IN" smtClean="0"/>
              <a:t>‹#›</a:t>
            </a:fld>
            <a:endParaRPr lang="en-IN"/>
          </a:p>
        </p:txBody>
      </p:sp>
    </p:spTree>
    <p:extLst>
      <p:ext uri="{BB962C8B-B14F-4D97-AF65-F5344CB8AC3E}">
        <p14:creationId xmlns:p14="http://schemas.microsoft.com/office/powerpoint/2010/main" val="318531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2ECB57-11D0-49F7-87AD-2F573C5B1220}"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14CC6F-3C6A-4F1B-BE80-3045F7AD73C5}" type="slidenum">
              <a:rPr lang="en-IN" smtClean="0"/>
              <a:t>‹#›</a:t>
            </a:fld>
            <a:endParaRPr lang="en-IN"/>
          </a:p>
        </p:txBody>
      </p:sp>
    </p:spTree>
    <p:extLst>
      <p:ext uri="{BB962C8B-B14F-4D97-AF65-F5344CB8AC3E}">
        <p14:creationId xmlns:p14="http://schemas.microsoft.com/office/powerpoint/2010/main" val="269268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2ECB57-11D0-49F7-87AD-2F573C5B1220}"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14CC6F-3C6A-4F1B-BE80-3045F7AD73C5}" type="slidenum">
              <a:rPr lang="en-IN" smtClean="0"/>
              <a:t>‹#›</a:t>
            </a:fld>
            <a:endParaRPr lang="en-IN"/>
          </a:p>
        </p:txBody>
      </p:sp>
    </p:spTree>
    <p:extLst>
      <p:ext uri="{BB962C8B-B14F-4D97-AF65-F5344CB8AC3E}">
        <p14:creationId xmlns:p14="http://schemas.microsoft.com/office/powerpoint/2010/main" val="2385625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2ECB57-11D0-49F7-87AD-2F573C5B1220}"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14CC6F-3C6A-4F1B-BE80-3045F7AD73C5}" type="slidenum">
              <a:rPr lang="en-IN" smtClean="0"/>
              <a:t>‹#›</a:t>
            </a:fld>
            <a:endParaRPr lang="en-IN"/>
          </a:p>
        </p:txBody>
      </p:sp>
    </p:spTree>
    <p:extLst>
      <p:ext uri="{BB962C8B-B14F-4D97-AF65-F5344CB8AC3E}">
        <p14:creationId xmlns:p14="http://schemas.microsoft.com/office/powerpoint/2010/main" val="408383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52ECB57-11D0-49F7-87AD-2F573C5B1220}"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14CC6F-3C6A-4F1B-BE80-3045F7AD73C5}" type="slidenum">
              <a:rPr lang="en-IN" smtClean="0"/>
              <a:t>‹#›</a:t>
            </a:fld>
            <a:endParaRPr lang="en-IN"/>
          </a:p>
        </p:txBody>
      </p:sp>
    </p:spTree>
    <p:extLst>
      <p:ext uri="{BB962C8B-B14F-4D97-AF65-F5344CB8AC3E}">
        <p14:creationId xmlns:p14="http://schemas.microsoft.com/office/powerpoint/2010/main" val="2522024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52ECB57-11D0-49F7-87AD-2F573C5B1220}" type="datetimeFigureOut">
              <a:rPr lang="en-IN" smtClean="0"/>
              <a:t>06-01-2024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14CC6F-3C6A-4F1B-BE80-3045F7AD73C5}" type="slidenum">
              <a:rPr lang="en-IN" smtClean="0"/>
              <a:t>‹#›</a:t>
            </a:fld>
            <a:endParaRPr lang="en-IN"/>
          </a:p>
        </p:txBody>
      </p:sp>
    </p:spTree>
    <p:extLst>
      <p:ext uri="{BB962C8B-B14F-4D97-AF65-F5344CB8AC3E}">
        <p14:creationId xmlns:p14="http://schemas.microsoft.com/office/powerpoint/2010/main" val="2971966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52ECB57-11D0-49F7-87AD-2F573C5B1220}" type="datetimeFigureOut">
              <a:rPr lang="en-IN" smtClean="0"/>
              <a:t>06-01-2024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14CC6F-3C6A-4F1B-BE80-3045F7AD73C5}" type="slidenum">
              <a:rPr lang="en-IN" smtClean="0"/>
              <a:t>‹#›</a:t>
            </a:fld>
            <a:endParaRPr lang="en-IN"/>
          </a:p>
        </p:txBody>
      </p:sp>
    </p:spTree>
    <p:extLst>
      <p:ext uri="{BB962C8B-B14F-4D97-AF65-F5344CB8AC3E}">
        <p14:creationId xmlns:p14="http://schemas.microsoft.com/office/powerpoint/2010/main" val="1758914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ECB57-11D0-49F7-87AD-2F573C5B1220}" type="datetimeFigureOut">
              <a:rPr lang="en-IN" smtClean="0"/>
              <a:t>06-01-2024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14CC6F-3C6A-4F1B-BE80-3045F7AD73C5}" type="slidenum">
              <a:rPr lang="en-IN" smtClean="0"/>
              <a:t>‹#›</a:t>
            </a:fld>
            <a:endParaRPr lang="en-IN"/>
          </a:p>
        </p:txBody>
      </p:sp>
    </p:spTree>
    <p:extLst>
      <p:ext uri="{BB962C8B-B14F-4D97-AF65-F5344CB8AC3E}">
        <p14:creationId xmlns:p14="http://schemas.microsoft.com/office/powerpoint/2010/main" val="2905252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2ECB57-11D0-49F7-87AD-2F573C5B1220}"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14CC6F-3C6A-4F1B-BE80-3045F7AD73C5}" type="slidenum">
              <a:rPr lang="en-IN" smtClean="0"/>
              <a:t>‹#›</a:t>
            </a:fld>
            <a:endParaRPr lang="en-IN"/>
          </a:p>
        </p:txBody>
      </p:sp>
    </p:spTree>
    <p:extLst>
      <p:ext uri="{BB962C8B-B14F-4D97-AF65-F5344CB8AC3E}">
        <p14:creationId xmlns:p14="http://schemas.microsoft.com/office/powerpoint/2010/main" val="340643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2ECB57-11D0-49F7-87AD-2F573C5B1220}"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14CC6F-3C6A-4F1B-BE80-3045F7AD73C5}" type="slidenum">
              <a:rPr lang="en-IN" smtClean="0"/>
              <a:t>‹#›</a:t>
            </a:fld>
            <a:endParaRPr lang="en-IN"/>
          </a:p>
        </p:txBody>
      </p:sp>
    </p:spTree>
    <p:extLst>
      <p:ext uri="{BB962C8B-B14F-4D97-AF65-F5344CB8AC3E}">
        <p14:creationId xmlns:p14="http://schemas.microsoft.com/office/powerpoint/2010/main" val="1621923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2ECB57-11D0-49F7-87AD-2F573C5B1220}" type="datetimeFigureOut">
              <a:rPr lang="en-IN" smtClean="0"/>
              <a:t>06-01-2024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4CC6F-3C6A-4F1B-BE80-3045F7AD73C5}" type="slidenum">
              <a:rPr lang="en-IN" smtClean="0"/>
              <a:t>‹#›</a:t>
            </a:fld>
            <a:endParaRPr lang="en-IN"/>
          </a:p>
        </p:txBody>
      </p:sp>
    </p:spTree>
    <p:extLst>
      <p:ext uri="{BB962C8B-B14F-4D97-AF65-F5344CB8AC3E}">
        <p14:creationId xmlns:p14="http://schemas.microsoft.com/office/powerpoint/2010/main" val="3377085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Disaster Recovery </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90951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8385"/>
            <a:ext cx="10515600" cy="5638578"/>
          </a:xfrm>
        </p:spPr>
        <p:txBody>
          <a:bodyPr/>
          <a:lstStyle/>
          <a:p>
            <a:endParaRPr lang="en-IN" dirty="0"/>
          </a:p>
        </p:txBody>
      </p:sp>
    </p:spTree>
    <p:extLst>
      <p:ext uri="{BB962C8B-B14F-4D97-AF65-F5344CB8AC3E}">
        <p14:creationId xmlns:p14="http://schemas.microsoft.com/office/powerpoint/2010/main" val="97486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3096"/>
            <a:ext cx="10515600" cy="1007165"/>
          </a:xfrm>
        </p:spPr>
        <p:txBody>
          <a:bodyPr/>
          <a:lstStyle/>
          <a:p>
            <a:r>
              <a:rPr lang="en-US" dirty="0" smtClean="0"/>
              <a:t>Disasters are inevitable but mostly unpredictable, and they vary in type and magnitude</a:t>
            </a:r>
          </a:p>
          <a:p>
            <a:endParaRPr lang="en-IN" dirty="0"/>
          </a:p>
        </p:txBody>
      </p:sp>
      <p:pic>
        <p:nvPicPr>
          <p:cNvPr id="4" name="Picture 3"/>
          <p:cNvPicPr>
            <a:picLocks noChangeAspect="1"/>
          </p:cNvPicPr>
          <p:nvPr/>
        </p:nvPicPr>
        <p:blipFill rotWithShape="1">
          <a:blip r:embed="rId2"/>
          <a:srcRect l="32107" t="25686" r="29289" b="13268"/>
          <a:stretch/>
        </p:blipFill>
        <p:spPr>
          <a:xfrm>
            <a:off x="3956702" y="1945431"/>
            <a:ext cx="4691641" cy="4173327"/>
          </a:xfrm>
          <a:prstGeom prst="rect">
            <a:avLst/>
          </a:prstGeom>
        </p:spPr>
      </p:pic>
    </p:spTree>
    <p:extLst>
      <p:ext uri="{BB962C8B-B14F-4D97-AF65-F5344CB8AC3E}">
        <p14:creationId xmlns:p14="http://schemas.microsoft.com/office/powerpoint/2010/main" val="460809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8385"/>
            <a:ext cx="10515600" cy="5638578"/>
          </a:xfrm>
        </p:spPr>
        <p:txBody>
          <a:bodyPr/>
          <a:lstStyle/>
          <a:p>
            <a:r>
              <a:rPr lang="en-IN" dirty="0" smtClean="0"/>
              <a:t>Disaster Recovery Planning </a:t>
            </a:r>
          </a:p>
          <a:p>
            <a:pPr lvl="1"/>
            <a:r>
              <a:rPr lang="en-US" dirty="0" smtClean="0"/>
              <a:t>Identification and Analysis of Disaster Risks/Threats </a:t>
            </a:r>
          </a:p>
          <a:p>
            <a:pPr lvl="2"/>
            <a:r>
              <a:rPr lang="en-US" dirty="0" smtClean="0"/>
              <a:t>Risk attributes : Time/day  , impact , Scope </a:t>
            </a:r>
            <a:r>
              <a:rPr lang="en-US" dirty="0" err="1" smtClean="0"/>
              <a:t>etc</a:t>
            </a:r>
            <a:endParaRPr lang="en-US" dirty="0" smtClean="0"/>
          </a:p>
          <a:p>
            <a:pPr lvl="1"/>
            <a:r>
              <a:rPr lang="en-US" dirty="0" smtClean="0"/>
              <a:t>Classification of Risks Based on Relative Weights </a:t>
            </a:r>
          </a:p>
          <a:p>
            <a:pPr lvl="2"/>
            <a:r>
              <a:rPr lang="en-IN" dirty="0" smtClean="0"/>
              <a:t>External Risks ,Facility Risks , Data Systems Risks </a:t>
            </a:r>
          </a:p>
          <a:p>
            <a:pPr lvl="1"/>
            <a:r>
              <a:rPr lang="en-IN" dirty="0" smtClean="0"/>
              <a:t>Building the Risk Assessment </a:t>
            </a:r>
          </a:p>
          <a:p>
            <a:pPr marL="457200" lvl="1" indent="0">
              <a:buNone/>
            </a:pPr>
            <a:endParaRPr lang="en-US"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5007835" y="2872290"/>
            <a:ext cx="4153257" cy="3165592"/>
          </a:xfrm>
          <a:prstGeom prst="rect">
            <a:avLst/>
          </a:prstGeom>
        </p:spPr>
      </p:pic>
    </p:spTree>
    <p:extLst>
      <p:ext uri="{BB962C8B-B14F-4D97-AF65-F5344CB8AC3E}">
        <p14:creationId xmlns:p14="http://schemas.microsoft.com/office/powerpoint/2010/main" val="399461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8385"/>
            <a:ext cx="10515600" cy="5638578"/>
          </a:xfrm>
        </p:spPr>
        <p:txBody>
          <a:bodyPr/>
          <a:lstStyle/>
          <a:p>
            <a:r>
              <a:rPr lang="en-IN" dirty="0" smtClean="0"/>
              <a:t>Disaster Recovery Planning </a:t>
            </a:r>
          </a:p>
          <a:p>
            <a:pPr lvl="1"/>
            <a:r>
              <a:rPr lang="en-US" dirty="0" smtClean="0"/>
              <a:t>Determining the Effects of Disasters</a:t>
            </a:r>
          </a:p>
          <a:p>
            <a:pPr lvl="1"/>
            <a:r>
              <a:rPr lang="en-US" dirty="0" smtClean="0"/>
              <a:t>Evaluation of Disaster Recovery Mechanisms </a:t>
            </a:r>
          </a:p>
          <a:p>
            <a:pPr lvl="1"/>
            <a:r>
              <a:rPr lang="en-IN" dirty="0" smtClean="0"/>
              <a:t>Disaster Recovery Committee</a:t>
            </a:r>
            <a:endParaRPr lang="en-IN" dirty="0"/>
          </a:p>
        </p:txBody>
      </p:sp>
    </p:spTree>
    <p:extLst>
      <p:ext uri="{BB962C8B-B14F-4D97-AF65-F5344CB8AC3E}">
        <p14:creationId xmlns:p14="http://schemas.microsoft.com/office/powerpoint/2010/main" val="2974956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8385"/>
            <a:ext cx="10515600" cy="5638578"/>
          </a:xfrm>
        </p:spPr>
        <p:txBody>
          <a:bodyPr>
            <a:normAutofit fontScale="92500"/>
          </a:bodyPr>
          <a:lstStyle/>
          <a:p>
            <a:r>
              <a:rPr lang="en-IN" dirty="0" smtClean="0"/>
              <a:t>Disaster Recovery Phases</a:t>
            </a:r>
          </a:p>
          <a:p>
            <a:pPr lvl="1"/>
            <a:r>
              <a:rPr lang="en-US" dirty="0" smtClean="0"/>
              <a:t>Activation Phase: In this phase, the disaster effects are assessed and announced</a:t>
            </a:r>
          </a:p>
          <a:p>
            <a:pPr lvl="2"/>
            <a:r>
              <a:rPr lang="en-US" dirty="0" smtClean="0"/>
              <a:t>The activation phase involves: </a:t>
            </a:r>
          </a:p>
          <a:p>
            <a:pPr lvl="3"/>
            <a:r>
              <a:rPr lang="en-US" dirty="0" smtClean="0"/>
              <a:t>Notification procedures </a:t>
            </a:r>
          </a:p>
          <a:p>
            <a:pPr lvl="3"/>
            <a:r>
              <a:rPr lang="en-US" dirty="0" smtClean="0"/>
              <a:t>Damage assessment </a:t>
            </a:r>
          </a:p>
          <a:p>
            <a:pPr lvl="3"/>
            <a:r>
              <a:rPr lang="en-US" dirty="0" smtClean="0"/>
              <a:t>Disaster recovery activation planning </a:t>
            </a:r>
          </a:p>
          <a:p>
            <a:pPr lvl="1"/>
            <a:r>
              <a:rPr lang="en-US" dirty="0" smtClean="0"/>
              <a:t>Execution Phase: In this phase, the actual procedures to recover each of the disaster affected entities are executed. Business operations are restored on the recovery system</a:t>
            </a:r>
          </a:p>
          <a:p>
            <a:pPr lvl="2"/>
            <a:r>
              <a:rPr lang="en-US" dirty="0" smtClean="0"/>
              <a:t>Recovery operations start just after the disaster recovery plan has been activated, appropriate operations staff have been notified, and appropriate teams have been mobilized. The activities of this phase focus on bringing up the disaster recovery system.</a:t>
            </a:r>
          </a:p>
          <a:p>
            <a:pPr lvl="1"/>
            <a:r>
              <a:rPr lang="en-US" dirty="0" smtClean="0"/>
              <a:t>Reconstitution Phase: In this phase the original system is restored and execution phase procedures are stopped</a:t>
            </a:r>
          </a:p>
          <a:p>
            <a:pPr lvl="2"/>
            <a:r>
              <a:rPr lang="en-US" dirty="0" smtClean="0"/>
              <a:t>In the reconstitution phase, operations are transferred back to the original facility once it is free from the disaster aftereffects, and execution-phase activities are subsequently shut down. If the original system or facility is unrecoverable, this phase also involves rebuilding. </a:t>
            </a:r>
            <a:endParaRPr lang="en-IN" dirty="0"/>
          </a:p>
        </p:txBody>
      </p:sp>
    </p:spTree>
    <p:extLst>
      <p:ext uri="{BB962C8B-B14F-4D97-AF65-F5344CB8AC3E}">
        <p14:creationId xmlns:p14="http://schemas.microsoft.com/office/powerpoint/2010/main" val="3837122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8385"/>
            <a:ext cx="10515600" cy="5638578"/>
          </a:xfrm>
        </p:spPr>
        <p:txBody>
          <a:bodyPr/>
          <a:lstStyle/>
          <a:p>
            <a:r>
              <a:rPr lang="en-US" dirty="0" smtClean="0"/>
              <a:t>The Disaster Recovery Plan Document</a:t>
            </a:r>
          </a:p>
          <a:p>
            <a:pPr lvl="1"/>
            <a:r>
              <a:rPr lang="en-IN" dirty="0" smtClean="0"/>
              <a:t>Document Contents</a:t>
            </a:r>
          </a:p>
          <a:p>
            <a:pPr lvl="2"/>
            <a:r>
              <a:rPr lang="en-IN" dirty="0" smtClean="0"/>
              <a:t>Document Information</a:t>
            </a:r>
          </a:p>
          <a:p>
            <a:pPr lvl="2"/>
            <a:r>
              <a:rPr lang="en-IN" dirty="0" smtClean="0"/>
              <a:t>Purpose</a:t>
            </a:r>
          </a:p>
          <a:p>
            <a:pPr lvl="2"/>
            <a:r>
              <a:rPr lang="en-IN" dirty="0" smtClean="0"/>
              <a:t>Scope</a:t>
            </a:r>
          </a:p>
          <a:p>
            <a:pPr lvl="2"/>
            <a:r>
              <a:rPr lang="en-IN" dirty="0" smtClean="0"/>
              <a:t>Assumptions</a:t>
            </a:r>
          </a:p>
          <a:p>
            <a:pPr lvl="1"/>
            <a:r>
              <a:rPr lang="en-IN" dirty="0" smtClean="0"/>
              <a:t>Document Maintenance </a:t>
            </a:r>
          </a:p>
          <a:p>
            <a:pPr lvl="2"/>
            <a:r>
              <a:rPr lang="en-IN" dirty="0" smtClean="0"/>
              <a:t>Periodic Mock Drills</a:t>
            </a:r>
          </a:p>
          <a:p>
            <a:pPr lvl="2"/>
            <a:r>
              <a:rPr lang="en-IN" dirty="0" smtClean="0"/>
              <a:t>Experience Capture</a:t>
            </a:r>
          </a:p>
          <a:p>
            <a:pPr lvl="2"/>
            <a:r>
              <a:rPr lang="en-IN" dirty="0" smtClean="0"/>
              <a:t>Periodic Updates</a:t>
            </a:r>
            <a:endParaRPr lang="en-IN" dirty="0"/>
          </a:p>
        </p:txBody>
      </p:sp>
    </p:spTree>
    <p:extLst>
      <p:ext uri="{BB962C8B-B14F-4D97-AF65-F5344CB8AC3E}">
        <p14:creationId xmlns:p14="http://schemas.microsoft.com/office/powerpoint/2010/main" val="4002049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8385"/>
            <a:ext cx="10515600" cy="5638578"/>
          </a:xfrm>
        </p:spPr>
        <p:txBody>
          <a:bodyPr/>
          <a:lstStyle/>
          <a:p>
            <a:endParaRPr lang="en-IN" dirty="0"/>
          </a:p>
        </p:txBody>
      </p:sp>
    </p:spTree>
    <p:extLst>
      <p:ext uri="{BB962C8B-B14F-4D97-AF65-F5344CB8AC3E}">
        <p14:creationId xmlns:p14="http://schemas.microsoft.com/office/powerpoint/2010/main" val="3271607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8385"/>
            <a:ext cx="10515600" cy="5638578"/>
          </a:xfrm>
        </p:spPr>
        <p:txBody>
          <a:bodyPr/>
          <a:lstStyle/>
          <a:p>
            <a:endParaRPr lang="en-IN" dirty="0"/>
          </a:p>
        </p:txBody>
      </p:sp>
    </p:spTree>
    <p:extLst>
      <p:ext uri="{BB962C8B-B14F-4D97-AF65-F5344CB8AC3E}">
        <p14:creationId xmlns:p14="http://schemas.microsoft.com/office/powerpoint/2010/main" val="137350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8385"/>
            <a:ext cx="10515600" cy="5638578"/>
          </a:xfrm>
        </p:spPr>
        <p:txBody>
          <a:bodyPr/>
          <a:lstStyle/>
          <a:p>
            <a:endParaRPr lang="en-IN" dirty="0"/>
          </a:p>
        </p:txBody>
      </p:sp>
    </p:spTree>
    <p:extLst>
      <p:ext uri="{BB962C8B-B14F-4D97-AF65-F5344CB8AC3E}">
        <p14:creationId xmlns:p14="http://schemas.microsoft.com/office/powerpoint/2010/main" val="2320986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253</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Disaster Recovery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Recovery</dc:title>
  <dc:creator>Janardan Kulkarni</dc:creator>
  <cp:lastModifiedBy>Janardan Kulkarni</cp:lastModifiedBy>
  <cp:revision>5</cp:revision>
  <dcterms:created xsi:type="dcterms:W3CDTF">2024-01-06T04:51:18Z</dcterms:created>
  <dcterms:modified xsi:type="dcterms:W3CDTF">2024-01-06T06:17:58Z</dcterms:modified>
</cp:coreProperties>
</file>