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sldIdLst>
    <p:sldId id="256" r:id="rId5"/>
    <p:sldId id="278" r:id="rId6"/>
    <p:sldId id="307" r:id="rId7"/>
    <p:sldId id="308" r:id="rId8"/>
    <p:sldId id="279" r:id="rId9"/>
    <p:sldId id="306" r:id="rId10"/>
    <p:sldId id="280" r:id="rId11"/>
    <p:sldId id="281" r:id="rId12"/>
    <p:sldId id="285" r:id="rId13"/>
    <p:sldId id="282" r:id="rId14"/>
    <p:sldId id="289" r:id="rId15"/>
    <p:sldId id="286" r:id="rId16"/>
    <p:sldId id="287" r:id="rId17"/>
    <p:sldId id="288" r:id="rId18"/>
    <p:sldId id="260" r:id="rId19"/>
    <p:sldId id="264" r:id="rId20"/>
    <p:sldId id="265" r:id="rId21"/>
    <p:sldId id="266" r:id="rId22"/>
    <p:sldId id="268" r:id="rId23"/>
    <p:sldId id="272" r:id="rId24"/>
    <p:sldId id="273" r:id="rId25"/>
    <p:sldId id="290" r:id="rId26"/>
    <p:sldId id="291" r:id="rId27"/>
    <p:sldId id="292" r:id="rId28"/>
    <p:sldId id="293" r:id="rId29"/>
    <p:sldId id="271" r:id="rId30"/>
    <p:sldId id="275" r:id="rId31"/>
    <p:sldId id="276" r:id="rId32"/>
    <p:sldId id="277" r:id="rId33"/>
    <p:sldId id="294" r:id="rId34"/>
    <p:sldId id="296" r:id="rId35"/>
    <p:sldId id="295" r:id="rId36"/>
    <p:sldId id="297" r:id="rId37"/>
    <p:sldId id="298" r:id="rId38"/>
    <p:sldId id="299" r:id="rId39"/>
    <p:sldId id="300" r:id="rId40"/>
    <p:sldId id="301" r:id="rId41"/>
    <p:sldId id="309" r:id="rId42"/>
    <p:sldId id="302" r:id="rId43"/>
    <p:sldId id="303" r:id="rId44"/>
    <p:sldId id="304" r:id="rId45"/>
    <p:sldId id="30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39F9C-4BCB-42CA-BE64-23A24086392C}" v="1" dt="2022-03-11T04:36:07.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6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ardan Kulkarni" userId="S::janardan.kulkarni@sbmp.ac.in::401d32d0-ab01-45e4-8608-915a0875ca27" providerId="AD" clId="Web-{37D39F9C-4BCB-42CA-BE64-23A24086392C}"/>
    <pc:docChg chg="modSld">
      <pc:chgData name="Janardan Kulkarni" userId="S::janardan.kulkarni@sbmp.ac.in::401d32d0-ab01-45e4-8608-915a0875ca27" providerId="AD" clId="Web-{37D39F9C-4BCB-42CA-BE64-23A24086392C}" dt="2022-03-11T04:36:07.867" v="0"/>
      <pc:docMkLst>
        <pc:docMk/>
      </pc:docMkLst>
      <pc:sldChg chg="addSp">
        <pc:chgData name="Janardan Kulkarni" userId="S::janardan.kulkarni@sbmp.ac.in::401d32d0-ab01-45e4-8608-915a0875ca27" providerId="AD" clId="Web-{37D39F9C-4BCB-42CA-BE64-23A24086392C}" dt="2022-03-11T04:36:07.867" v="0"/>
        <pc:sldMkLst>
          <pc:docMk/>
          <pc:sldMk cId="0" sldId="260"/>
        </pc:sldMkLst>
        <pc:spChg chg="add">
          <ac:chgData name="Janardan Kulkarni" userId="S::janardan.kulkarni@sbmp.ac.in::401d32d0-ab01-45e4-8608-915a0875ca27" providerId="AD" clId="Web-{37D39F9C-4BCB-42CA-BE64-23A24086392C}" dt="2022-03-11T04:36:07.867" v="0"/>
          <ac:spMkLst>
            <pc:docMk/>
            <pc:sldMk cId="0" sldId="260"/>
            <ac:spMk id="2" creationId="{A9A87C94-0883-468F-8445-53ED7A2258B7}"/>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91054C-B930-4DB3-B9BD-8A705BDBE920}" type="datetimeFigureOut">
              <a:rPr lang="en-US" smtClean="0"/>
              <a:pPr/>
              <a:t>2/13/2024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29E8F-1601-417A-BAC4-4FD6BD6BE4B1}" type="slidenum">
              <a:rPr lang="en-US" smtClean="0"/>
              <a:pPr/>
              <a:t>‹#›</a:t>
            </a:fld>
            <a:endParaRPr lang="en-US"/>
          </a:p>
        </p:txBody>
      </p:sp>
    </p:spTree>
    <p:extLst>
      <p:ext uri="{BB962C8B-B14F-4D97-AF65-F5344CB8AC3E}">
        <p14:creationId xmlns:p14="http://schemas.microsoft.com/office/powerpoint/2010/main" val="3111333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C101B2DF-E883-4921-BD19-92B2637347D9}" type="slidenum">
              <a:rPr lang="de-DE"/>
              <a:pPr/>
              <a:t>19</a:t>
            </a:fld>
            <a:endParaRPr lang="de-DE"/>
          </a:p>
        </p:txBody>
      </p:sp>
      <p:sp>
        <p:nvSpPr>
          <p:cNvPr id="196610" name="Rectangle 2"/>
          <p:cNvSpPr>
            <a:spLocks noGrp="1" noRot="1" noChangeAspect="1" noChangeArrowheads="1" noTextEdit="1"/>
          </p:cNvSpPr>
          <p:nvPr>
            <p:ph type="sldImg"/>
          </p:nvPr>
        </p:nvSpPr>
        <p:spPr>
          <a:xfrm>
            <a:off x="1095375" y="652463"/>
            <a:ext cx="4632325" cy="3475037"/>
          </a:xfrm>
          <a:ln/>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2606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C7096D67-1F1A-4FAF-981E-CF86B4BFFD9C}" type="slidenum">
              <a:rPr lang="de-DE"/>
              <a:pPr/>
              <a:t>20</a:t>
            </a:fld>
            <a:endParaRPr lang="de-DE"/>
          </a:p>
        </p:txBody>
      </p:sp>
      <p:sp>
        <p:nvSpPr>
          <p:cNvPr id="218114" name="Rectangle 2"/>
          <p:cNvSpPr>
            <a:spLocks noGrp="1" noRot="1" noChangeAspect="1" noChangeArrowheads="1" noTextEdit="1"/>
          </p:cNvSpPr>
          <p:nvPr>
            <p:ph type="sldImg"/>
          </p:nvPr>
        </p:nvSpPr>
        <p:spPr>
          <a:xfrm>
            <a:off x="1095375" y="652463"/>
            <a:ext cx="4632325" cy="3475037"/>
          </a:xfrm>
          <a:ln/>
        </p:spPr>
      </p:sp>
      <p:sp>
        <p:nvSpPr>
          <p:cNvPr id="218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7840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2C9555D8-922A-497E-BC25-DA14AD7D454C}" type="slidenum">
              <a:rPr lang="de-DE"/>
              <a:pPr/>
              <a:t>21</a:t>
            </a:fld>
            <a:endParaRPr lang="de-DE"/>
          </a:p>
        </p:txBody>
      </p:sp>
      <p:sp>
        <p:nvSpPr>
          <p:cNvPr id="219138" name="Rectangle 2"/>
          <p:cNvSpPr>
            <a:spLocks noGrp="1" noRot="1" noChangeAspect="1" noChangeArrowheads="1" noTextEdit="1"/>
          </p:cNvSpPr>
          <p:nvPr>
            <p:ph type="sldImg"/>
          </p:nvPr>
        </p:nvSpPr>
        <p:spPr>
          <a:xfrm>
            <a:off x="1095375" y="652463"/>
            <a:ext cx="4632325" cy="3475037"/>
          </a:xfrm>
          <a:ln/>
        </p:spPr>
      </p:sp>
      <p:sp>
        <p:nvSpPr>
          <p:cNvPr id="219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882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6BD47648-307B-4F53-B545-06360865B4CD}" type="slidenum">
              <a:rPr lang="de-DE"/>
              <a:pPr/>
              <a:t>27</a:t>
            </a:fld>
            <a:endParaRPr lang="de-DE"/>
          </a:p>
        </p:txBody>
      </p:sp>
      <p:sp>
        <p:nvSpPr>
          <p:cNvPr id="241666" name="Rectangle 2"/>
          <p:cNvSpPr>
            <a:spLocks noGrp="1" noRot="1" noChangeAspect="1" noChangeArrowheads="1" noTextEdit="1"/>
          </p:cNvSpPr>
          <p:nvPr>
            <p:ph type="sldImg"/>
          </p:nvPr>
        </p:nvSpPr>
        <p:spPr>
          <a:xfrm>
            <a:off x="1095375" y="652463"/>
            <a:ext cx="4632325" cy="3475037"/>
          </a:xfrm>
          <a:ln/>
        </p:spPr>
      </p:sp>
      <p:sp>
        <p:nvSpPr>
          <p:cNvPr id="2416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29598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016F24B7-B4B3-42CB-B689-656A83A44A0D}" type="slidenum">
              <a:rPr lang="de-DE"/>
              <a:pPr/>
              <a:t>28</a:t>
            </a:fld>
            <a:endParaRPr lang="de-DE"/>
          </a:p>
        </p:txBody>
      </p:sp>
      <p:sp>
        <p:nvSpPr>
          <p:cNvPr id="242690" name="Rectangle 2"/>
          <p:cNvSpPr>
            <a:spLocks noGrp="1" noRot="1" noChangeAspect="1" noChangeArrowheads="1" noTextEdit="1"/>
          </p:cNvSpPr>
          <p:nvPr>
            <p:ph type="sldImg"/>
          </p:nvPr>
        </p:nvSpPr>
        <p:spPr>
          <a:xfrm>
            <a:off x="1095375" y="652463"/>
            <a:ext cx="4632325" cy="3475037"/>
          </a:xfrm>
          <a:ln/>
        </p:spPr>
      </p:sp>
      <p:sp>
        <p:nvSpPr>
          <p:cNvPr id="242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3806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de-DE"/>
              <a:t>Freie Universität Berlin</a:t>
            </a:r>
          </a:p>
          <a:p>
            <a:r>
              <a:rPr lang="de-DE"/>
              <a:t>Institut of Computer Science</a:t>
            </a:r>
          </a:p>
        </p:txBody>
      </p:sp>
      <p:sp>
        <p:nvSpPr>
          <p:cNvPr id="5" name="Rectangle 3"/>
          <p:cNvSpPr>
            <a:spLocks noGrp="1" noChangeArrowheads="1"/>
          </p:cNvSpPr>
          <p:nvPr>
            <p:ph type="dt" idx="1"/>
          </p:nvPr>
        </p:nvSpPr>
        <p:spPr>
          <a:ln/>
        </p:spPr>
        <p:txBody>
          <a:bodyPr/>
          <a:lstStyle/>
          <a:p>
            <a:r>
              <a:rPr lang="de-DE"/>
              <a:t>Mobile Communications</a:t>
            </a:r>
          </a:p>
          <a:p>
            <a:r>
              <a:rPr lang="de-DE"/>
              <a:t>2002</a:t>
            </a:r>
          </a:p>
        </p:txBody>
      </p:sp>
      <p:sp>
        <p:nvSpPr>
          <p:cNvPr id="6" name="Rectangle 6"/>
          <p:cNvSpPr>
            <a:spLocks noGrp="1" noChangeArrowheads="1"/>
          </p:cNvSpPr>
          <p:nvPr>
            <p:ph type="ftr" sz="quarter" idx="4"/>
          </p:nvPr>
        </p:nvSpPr>
        <p:spPr>
          <a:ln/>
        </p:spPr>
        <p:txBody>
          <a:bodyPr/>
          <a:lstStyle/>
          <a:p>
            <a:r>
              <a:rPr lang="de-DE"/>
              <a:t>Prof. Dr.-Ing. Jochen Schiller</a:t>
            </a:r>
          </a:p>
        </p:txBody>
      </p:sp>
      <p:sp>
        <p:nvSpPr>
          <p:cNvPr id="7" name="Rectangle 7"/>
          <p:cNvSpPr>
            <a:spLocks noGrp="1" noChangeArrowheads="1"/>
          </p:cNvSpPr>
          <p:nvPr>
            <p:ph type="sldNum" sz="quarter" idx="5"/>
          </p:nvPr>
        </p:nvSpPr>
        <p:spPr>
          <a:ln/>
        </p:spPr>
        <p:txBody>
          <a:bodyPr/>
          <a:lstStyle/>
          <a:p>
            <a:fld id="{671737C9-3115-4EFA-9372-83AF558988C6}" type="slidenum">
              <a:rPr lang="de-DE"/>
              <a:pPr/>
              <a:t>29</a:t>
            </a:fld>
            <a:endParaRPr lang="de-DE"/>
          </a:p>
        </p:txBody>
      </p:sp>
      <p:sp>
        <p:nvSpPr>
          <p:cNvPr id="243714" name="Rectangle 2"/>
          <p:cNvSpPr>
            <a:spLocks noGrp="1" noRot="1" noChangeAspect="1" noChangeArrowheads="1" noTextEdit="1"/>
          </p:cNvSpPr>
          <p:nvPr>
            <p:ph type="sldImg"/>
          </p:nvPr>
        </p:nvSpPr>
        <p:spPr>
          <a:xfrm>
            <a:off x="1095375" y="652463"/>
            <a:ext cx="4632325" cy="3475037"/>
          </a:xfrm>
          <a:ln/>
        </p:spPr>
      </p:sp>
      <p:sp>
        <p:nvSpPr>
          <p:cNvPr id="243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96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67871C-4739-4919-BE42-A520437213D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67871C-4739-4919-BE42-A520437213D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67871C-4739-4919-BE42-A520437213D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67871C-4739-4919-BE42-A520437213D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67871C-4739-4919-BE42-A520437213D3}" type="datetimeFigureOut">
              <a:rPr lang="en-US" smtClean="0"/>
              <a:pPr/>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67871C-4739-4919-BE42-A520437213D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67871C-4739-4919-BE42-A520437213D3}" type="datetimeFigureOut">
              <a:rPr lang="en-US" smtClean="0"/>
              <a:pPr/>
              <a:t>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67871C-4739-4919-BE42-A520437213D3}" type="datetimeFigureOut">
              <a:rPr lang="en-US" smtClean="0"/>
              <a:pPr/>
              <a:t>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7871C-4739-4919-BE42-A520437213D3}" type="datetimeFigureOut">
              <a:rPr lang="en-US" smtClean="0"/>
              <a:pPr/>
              <a:t>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7871C-4739-4919-BE42-A520437213D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7871C-4739-4919-BE42-A520437213D3}" type="datetimeFigureOut">
              <a:rPr lang="en-US" smtClean="0"/>
              <a:pPr/>
              <a:t>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D4C8C-F780-47AF-9AC4-A4512B6C67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7871C-4739-4919-BE42-A520437213D3}" type="datetimeFigureOut">
              <a:rPr lang="en-US" smtClean="0"/>
              <a:pPr/>
              <a:t>2/13/2024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D4C8C-F780-47AF-9AC4-A4512B6C67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8.wmf"/><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introduction-of-zigbee/" TargetMode="External"/><Relationship Id="rId2" Type="http://schemas.openxmlformats.org/officeDocument/2006/relationships/hyperlink" Target="https://www.geeksforgeeks.org/bluetooth/" TargetMode="External"/><Relationship Id="rId1" Type="http://schemas.openxmlformats.org/officeDocument/2006/relationships/slideLayout" Target="../slideLayouts/slideLayout2.xml"/><Relationship Id="rId4" Type="http://schemas.openxmlformats.org/officeDocument/2006/relationships/hyperlink" Target="https://www.geeksforgeeks.org/difference-between-radio-wave-microwave-and-infrared-wave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KCHO7zlU25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Mobile and WIRLESS </a:t>
            </a:r>
            <a:r>
              <a:rPr lang="en-US" b="1" dirty="0"/>
              <a:t>network</a:t>
            </a:r>
            <a:r>
              <a:rPr lang="en-US" dirty="0"/>
              <a:t/>
            </a:r>
            <a:br>
              <a:rPr lang="en-US" dirty="0"/>
            </a:br>
            <a:endParaRPr lang="en-US" dirty="0"/>
          </a:p>
        </p:txBody>
      </p:sp>
      <p:sp>
        <p:nvSpPr>
          <p:cNvPr id="3" name="Subtitle 2"/>
          <p:cNvSpPr>
            <a:spLocks noGrp="1"/>
          </p:cNvSpPr>
          <p:nvPr>
            <p:ph type="subTitle" idx="1"/>
          </p:nvPr>
        </p:nvSpPr>
        <p:spPr/>
        <p:txBody>
          <a:bodyPr/>
          <a:lstStyle/>
          <a:p>
            <a:r>
              <a:rPr lang="en-US" b="1" dirty="0"/>
              <a:t>(</a:t>
            </a:r>
            <a:r>
              <a:rPr lang="en-US" b="1" dirty="0" smtClean="0"/>
              <a:t>Period-10, </a:t>
            </a:r>
            <a:r>
              <a:rPr lang="en-US" b="1" dirty="0"/>
              <a:t>Marks </a:t>
            </a:r>
            <a:r>
              <a:rPr lang="en-US" b="1" dirty="0" smtClean="0"/>
              <a:t>10)</a:t>
            </a:r>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Wireless Network </a:t>
            </a:r>
            <a:br>
              <a:rPr lang="en-US" dirty="0" smtClean="0"/>
            </a:br>
            <a:endParaRPr lang="en-US" dirty="0"/>
          </a:p>
        </p:txBody>
      </p:sp>
      <p:sp>
        <p:nvSpPr>
          <p:cNvPr id="3" name="Content Placeholder 2"/>
          <p:cNvSpPr>
            <a:spLocks noGrp="1"/>
          </p:cNvSpPr>
          <p:nvPr>
            <p:ph idx="1"/>
          </p:nvPr>
        </p:nvSpPr>
        <p:spPr>
          <a:xfrm>
            <a:off x="457200" y="1142984"/>
            <a:ext cx="8229600" cy="4983179"/>
          </a:xfrm>
        </p:spPr>
        <p:txBody>
          <a:bodyPr>
            <a:normAutofit lnSpcReduction="10000"/>
          </a:bodyPr>
          <a:lstStyle/>
          <a:p>
            <a:pPr lvl="1"/>
            <a:endParaRPr lang="en-US" dirty="0" smtClean="0"/>
          </a:p>
          <a:p>
            <a:r>
              <a:rPr lang="en-US" b="1" dirty="0" smtClean="0"/>
              <a:t>Wireless metropolitan-area network (WMAN)</a:t>
            </a:r>
            <a:r>
              <a:rPr lang="en-US" dirty="0" smtClean="0"/>
              <a:t> </a:t>
            </a:r>
          </a:p>
          <a:p>
            <a:pPr lvl="1"/>
            <a:r>
              <a:rPr lang="en-US" dirty="0" smtClean="0"/>
              <a:t>Extend the range to a larger geographic area, such as a city or suburb. Applications vary from point-to-point or point-to-multipoint links to multiuser coverage</a:t>
            </a:r>
          </a:p>
          <a:p>
            <a:pPr lvl="1"/>
            <a:r>
              <a:rPr lang="en-US" dirty="0" smtClean="0"/>
              <a:t>WMANs typically use licensed frequencies although implementations in the ISM bands can also be found</a:t>
            </a:r>
          </a:p>
          <a:p>
            <a:pPr lvl="1"/>
            <a:r>
              <a:rPr lang="en-US" dirty="0" smtClean="0"/>
              <a:t>IEEE 802.16 family  </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IEEE standards  </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de-DE" dirty="0"/>
              <a:t>IEEE specifies working standards for networking</a:t>
            </a:r>
          </a:p>
          <a:p>
            <a:pPr lvl="1"/>
            <a:r>
              <a:rPr lang="de-DE" dirty="0"/>
              <a:t>802.3 Ethernet CSMA/CD</a:t>
            </a:r>
          </a:p>
          <a:p>
            <a:pPr lvl="1"/>
            <a:r>
              <a:rPr lang="de-DE" dirty="0"/>
              <a:t>802.5 Token ring </a:t>
            </a:r>
          </a:p>
          <a:p>
            <a:pPr lvl="1"/>
            <a:r>
              <a:rPr lang="de-DE" dirty="0"/>
              <a:t>802.11 x for wireless LAN</a:t>
            </a:r>
          </a:p>
          <a:p>
            <a:pPr lvl="1"/>
            <a:r>
              <a:rPr lang="de-DE" dirty="0"/>
              <a:t>802.15 for WPAN : Bluetooth and ZeeBi</a:t>
            </a:r>
            <a:endParaRPr lang="en-US" dirty="0"/>
          </a:p>
          <a:p>
            <a:pPr lvl="1"/>
            <a:r>
              <a:rPr lang="de-DE" dirty="0"/>
              <a:t> 802.16 for WiMAx </a:t>
            </a:r>
          </a:p>
          <a:p>
            <a:r>
              <a:rPr lang="de-DE" dirty="0"/>
              <a:t>Basically these specifications used for the product developments and applications</a:t>
            </a:r>
          </a:p>
          <a:p>
            <a:pPr lvl="1"/>
            <a:r>
              <a:rPr lang="de-DE" dirty="0"/>
              <a:t>Data rate ,operating frequency etc   </a:t>
            </a:r>
          </a:p>
          <a:p>
            <a:endParaRPr lang="en-US" dirty="0"/>
          </a:p>
          <a:p>
            <a:endParaRPr lang="en-US" dirty="0"/>
          </a:p>
          <a:p>
            <a:pPr lvl="1"/>
            <a:endParaRPr lang="en-US" dirty="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dirty="0" smtClean="0"/>
              <a:t>Wireless topologies</a:t>
            </a:r>
            <a:endParaRPr lang="en-US" sz="2400" dirty="0"/>
          </a:p>
        </p:txBody>
      </p:sp>
      <p:sp>
        <p:nvSpPr>
          <p:cNvPr id="3" name="Content Placeholder 2"/>
          <p:cNvSpPr>
            <a:spLocks noGrp="1"/>
          </p:cNvSpPr>
          <p:nvPr>
            <p:ph idx="1"/>
          </p:nvPr>
        </p:nvSpPr>
        <p:spPr/>
        <p:txBody>
          <a:bodyPr>
            <a:normAutofit fontScale="92500"/>
          </a:bodyPr>
          <a:lstStyle/>
          <a:p>
            <a:r>
              <a:rPr lang="en-US" dirty="0" smtClean="0"/>
              <a:t>Two wireless devices in range of each other just need to share a common set of simple parameters (frequency and so on) to be able to communicate and establish a </a:t>
            </a:r>
            <a:r>
              <a:rPr lang="en-US" b="1" dirty="0" smtClean="0"/>
              <a:t>WLAN</a:t>
            </a:r>
          </a:p>
          <a:p>
            <a:r>
              <a:rPr lang="en-US" dirty="0" smtClean="0"/>
              <a:t>A first station defines the radio parameters and a connection name; the other stations just need to detect the connection and adjust their own parameters to connect to the first station and to each other. </a:t>
            </a:r>
            <a:r>
              <a:rPr lang="en-US" b="1" dirty="0" smtClean="0"/>
              <a:t>This is called an </a:t>
            </a:r>
            <a:r>
              <a:rPr lang="en-US" b="1" i="1" dirty="0" smtClean="0"/>
              <a:t>ad hoc network</a:t>
            </a:r>
            <a:r>
              <a:rPr lang="en-US" b="1"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Ad-hoc networks are limited in functionality because no central device is present to decide common rules</a:t>
            </a:r>
          </a:p>
          <a:p>
            <a:r>
              <a:rPr lang="en-US" dirty="0" smtClean="0"/>
              <a:t>radio parameters, priority, range, what happens if the first station disappears, and so on)</a:t>
            </a:r>
          </a:p>
          <a:p>
            <a:r>
              <a:rPr lang="en-US" dirty="0" smtClean="0"/>
              <a:t> wireless network they form is called an </a:t>
            </a:r>
            <a:r>
              <a:rPr lang="en-US" b="1" dirty="0" smtClean="0"/>
              <a:t>Independent Basic Service Set</a:t>
            </a:r>
            <a:r>
              <a:rPr lang="en-US" dirty="0" smtClean="0"/>
              <a:t> </a:t>
            </a:r>
            <a:r>
              <a:rPr lang="en-US" i="1" dirty="0" smtClean="0"/>
              <a:t>(IBSS)</a:t>
            </a:r>
            <a:endParaRPr lang="en-US" dirty="0" smtClean="0"/>
          </a:p>
          <a:p>
            <a:endParaRPr lang="en-US" dirty="0"/>
          </a:p>
        </p:txBody>
      </p:sp>
      <p:sp>
        <p:nvSpPr>
          <p:cNvPr id="4" name="Title 3"/>
          <p:cNvSpPr>
            <a:spLocks noGrp="1"/>
          </p:cNvSpPr>
          <p:nvPr>
            <p:ph type="title"/>
          </p:nvPr>
        </p:nvSpPr>
        <p:spPr/>
        <p:txBody>
          <a:bodyPr/>
          <a:lstStyle/>
          <a:p>
            <a:r>
              <a:rPr lang="en-IN" dirty="0" smtClean="0"/>
              <a:t>Ad hoc network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Infrastructure Network </a:t>
            </a:r>
            <a:endParaRPr lang="en-US" dirty="0"/>
          </a:p>
        </p:txBody>
      </p:sp>
      <p:sp>
        <p:nvSpPr>
          <p:cNvPr id="3" name="Content Placeholder 2"/>
          <p:cNvSpPr>
            <a:spLocks noGrp="1"/>
          </p:cNvSpPr>
          <p:nvPr>
            <p:ph idx="1"/>
          </p:nvPr>
        </p:nvSpPr>
        <p:spPr/>
        <p:txBody>
          <a:bodyPr>
            <a:normAutofit fontScale="92500"/>
          </a:bodyPr>
          <a:lstStyle/>
          <a:p>
            <a:r>
              <a:rPr lang="en-US" dirty="0" smtClean="0"/>
              <a:t>To organize the communication, most networks use a central device that defines common sets of parameters: the access point</a:t>
            </a:r>
            <a:r>
              <a:rPr lang="en-US" i="1" dirty="0" smtClean="0"/>
              <a:t> (AP)</a:t>
            </a:r>
          </a:p>
          <a:p>
            <a:r>
              <a:rPr lang="en-US" dirty="0" smtClean="0"/>
              <a:t> relays the signal to the destination wireless station or the wired network</a:t>
            </a:r>
          </a:p>
          <a:p>
            <a:r>
              <a:rPr lang="en-US" dirty="0" smtClean="0"/>
              <a:t> AP is a hybrid device, close to an Ethernet hub in concept : All stations share the same frequency, and only one station can send at any given time</a:t>
            </a:r>
            <a:endParaRPr lang="en-US" i="1"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Oval 55"/>
          <p:cNvSpPr>
            <a:spLocks noChangeArrowheads="1"/>
          </p:cNvSpPr>
          <p:nvPr/>
        </p:nvSpPr>
        <p:spPr bwMode="auto">
          <a:xfrm>
            <a:off x="4800600" y="4038600"/>
            <a:ext cx="3733800" cy="2362200"/>
          </a:xfrm>
          <a:prstGeom prst="ellipse">
            <a:avLst/>
          </a:prstGeom>
          <a:solidFill>
            <a:srgbClr val="DDDDDD"/>
          </a:solidFill>
          <a:ln w="9525">
            <a:noFill/>
            <a:round/>
            <a:headEnd/>
            <a:tailEnd/>
          </a:ln>
          <a:effectLst/>
        </p:spPr>
        <p:txBody>
          <a:bodyPr wrap="none" anchor="ctr"/>
          <a:lstStyle/>
          <a:p>
            <a:endParaRPr lang="en-US"/>
          </a:p>
        </p:txBody>
      </p:sp>
      <p:sp>
        <p:nvSpPr>
          <p:cNvPr id="702" name="Oval 55"/>
          <p:cNvSpPr>
            <a:spLocks noChangeArrowheads="1"/>
          </p:cNvSpPr>
          <p:nvPr/>
        </p:nvSpPr>
        <p:spPr bwMode="auto">
          <a:xfrm>
            <a:off x="685800" y="4191000"/>
            <a:ext cx="3733800" cy="2362200"/>
          </a:xfrm>
          <a:prstGeom prst="ellipse">
            <a:avLst/>
          </a:prstGeom>
          <a:solidFill>
            <a:srgbClr val="DDDDDD"/>
          </a:solidFill>
          <a:ln w="9525">
            <a:noFill/>
            <a:round/>
            <a:headEnd/>
            <a:tailEnd/>
          </a:ln>
          <a:effectLst/>
        </p:spPr>
        <p:txBody>
          <a:bodyPr wrap="none" anchor="ctr"/>
          <a:lstStyle/>
          <a:p>
            <a:endParaRPr lang="en-US"/>
          </a:p>
        </p:txBody>
      </p:sp>
      <p:sp>
        <p:nvSpPr>
          <p:cNvPr id="9" name="Oval 54"/>
          <p:cNvSpPr>
            <a:spLocks noChangeArrowheads="1"/>
          </p:cNvSpPr>
          <p:nvPr/>
        </p:nvSpPr>
        <p:spPr bwMode="auto">
          <a:xfrm>
            <a:off x="4267200" y="2514600"/>
            <a:ext cx="3048000" cy="1295400"/>
          </a:xfrm>
          <a:prstGeom prst="ellipse">
            <a:avLst/>
          </a:prstGeom>
          <a:solidFill>
            <a:srgbClr val="C0C0C0"/>
          </a:solidFill>
          <a:ln w="9525">
            <a:noFill/>
            <a:round/>
            <a:headEnd/>
            <a:tailEnd/>
          </a:ln>
          <a:effectLst/>
        </p:spPr>
        <p:txBody>
          <a:bodyPr wrap="none" anchor="ctr"/>
          <a:lstStyle/>
          <a:p>
            <a:endParaRPr lang="en-US"/>
          </a:p>
        </p:txBody>
      </p:sp>
      <p:sp>
        <p:nvSpPr>
          <p:cNvPr id="10" name="Oval 56"/>
          <p:cNvSpPr>
            <a:spLocks noChangeArrowheads="1"/>
          </p:cNvSpPr>
          <p:nvPr/>
        </p:nvSpPr>
        <p:spPr bwMode="auto">
          <a:xfrm>
            <a:off x="2057400" y="609600"/>
            <a:ext cx="3048000" cy="1295400"/>
          </a:xfrm>
          <a:prstGeom prst="ellipse">
            <a:avLst/>
          </a:prstGeom>
          <a:solidFill>
            <a:srgbClr val="DDDDDD"/>
          </a:solidFill>
          <a:ln w="9525" algn="ctr">
            <a:noFill/>
            <a:round/>
            <a:headEnd/>
            <a:tailEnd/>
          </a:ln>
          <a:effectLst/>
        </p:spPr>
        <p:txBody>
          <a:bodyPr wrap="none" anchor="ctr"/>
          <a:lstStyle/>
          <a:p>
            <a:endParaRPr lang="en-US"/>
          </a:p>
        </p:txBody>
      </p:sp>
      <p:sp>
        <p:nvSpPr>
          <p:cNvPr id="11" name="Oval 55"/>
          <p:cNvSpPr>
            <a:spLocks noChangeArrowheads="1"/>
          </p:cNvSpPr>
          <p:nvPr/>
        </p:nvSpPr>
        <p:spPr bwMode="auto">
          <a:xfrm>
            <a:off x="0" y="2362200"/>
            <a:ext cx="3505200" cy="1600200"/>
          </a:xfrm>
          <a:prstGeom prst="ellipse">
            <a:avLst/>
          </a:prstGeom>
          <a:solidFill>
            <a:srgbClr val="DDDDDD"/>
          </a:solidFill>
          <a:ln w="9525">
            <a:noFill/>
            <a:round/>
            <a:headEnd/>
            <a:tailEnd/>
          </a:ln>
          <a:effectLst/>
        </p:spPr>
        <p:txBody>
          <a:bodyPr wrap="none" anchor="ctr"/>
          <a:lstStyle/>
          <a:p>
            <a:endParaRPr lang="en-US"/>
          </a:p>
        </p:txBody>
      </p:sp>
      <p:sp>
        <p:nvSpPr>
          <p:cNvPr id="12" name="Text Box 3"/>
          <p:cNvSpPr txBox="1">
            <a:spLocks noChangeArrowheads="1"/>
          </p:cNvSpPr>
          <p:nvPr/>
        </p:nvSpPr>
        <p:spPr bwMode="auto">
          <a:xfrm>
            <a:off x="304800" y="914400"/>
            <a:ext cx="1622367" cy="707886"/>
          </a:xfrm>
          <a:prstGeom prst="rect">
            <a:avLst/>
          </a:prstGeom>
          <a:noFill/>
          <a:ln w="9525">
            <a:noFill/>
            <a:miter lim="800000"/>
            <a:headEnd/>
            <a:tailEnd/>
          </a:ln>
          <a:effectLst/>
        </p:spPr>
        <p:txBody>
          <a:bodyPr wrap="none">
            <a:spAutoFit/>
          </a:bodyPr>
          <a:lstStyle/>
          <a:p>
            <a:r>
              <a:rPr lang="de-DE" sz="2000" dirty="0"/>
              <a:t>Infrastructure</a:t>
            </a:r>
            <a:br>
              <a:rPr lang="de-DE" sz="2000" dirty="0"/>
            </a:br>
            <a:r>
              <a:rPr lang="de-DE" sz="2000" dirty="0"/>
              <a:t> network</a:t>
            </a:r>
          </a:p>
        </p:txBody>
      </p:sp>
      <p:sp>
        <p:nvSpPr>
          <p:cNvPr id="13" name="Text Box 4"/>
          <p:cNvSpPr txBox="1">
            <a:spLocks noChangeArrowheads="1"/>
          </p:cNvSpPr>
          <p:nvPr/>
        </p:nvSpPr>
        <p:spPr bwMode="auto">
          <a:xfrm>
            <a:off x="228600" y="3886200"/>
            <a:ext cx="1919288" cy="396875"/>
          </a:xfrm>
          <a:prstGeom prst="rect">
            <a:avLst/>
          </a:prstGeom>
          <a:noFill/>
          <a:ln w="9525">
            <a:noFill/>
            <a:miter lim="800000"/>
            <a:headEnd/>
            <a:tailEnd/>
          </a:ln>
          <a:effectLst/>
        </p:spPr>
        <p:txBody>
          <a:bodyPr wrap="none">
            <a:spAutoFit/>
          </a:bodyPr>
          <a:lstStyle/>
          <a:p>
            <a:r>
              <a:rPr lang="de-DE" sz="2000"/>
              <a:t>ad-hoc network</a:t>
            </a:r>
          </a:p>
        </p:txBody>
      </p:sp>
      <p:grpSp>
        <p:nvGrpSpPr>
          <p:cNvPr id="14" name="Group 40"/>
          <p:cNvGrpSpPr>
            <a:grpSpLocks/>
          </p:cNvGrpSpPr>
          <p:nvPr/>
        </p:nvGrpSpPr>
        <p:grpSpPr bwMode="auto">
          <a:xfrm>
            <a:off x="1295400" y="2514600"/>
            <a:ext cx="381000" cy="304800"/>
            <a:chOff x="1248" y="2736"/>
            <a:chExt cx="240" cy="192"/>
          </a:xfrm>
        </p:grpSpPr>
        <p:sp>
          <p:nvSpPr>
            <p:cNvPr id="15" name="Line 41"/>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16" name="Line 42"/>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17" name="Line 43"/>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18" name="Group 44"/>
          <p:cNvGrpSpPr>
            <a:grpSpLocks/>
          </p:cNvGrpSpPr>
          <p:nvPr/>
        </p:nvGrpSpPr>
        <p:grpSpPr bwMode="auto">
          <a:xfrm>
            <a:off x="3429000" y="1371600"/>
            <a:ext cx="381000" cy="304800"/>
            <a:chOff x="1248" y="2736"/>
            <a:chExt cx="240" cy="192"/>
          </a:xfrm>
        </p:grpSpPr>
        <p:sp>
          <p:nvSpPr>
            <p:cNvPr id="19" name="Line 45"/>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20" name="Line 46"/>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21" name="Line 47"/>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22" name="Group 48"/>
          <p:cNvGrpSpPr>
            <a:grpSpLocks/>
          </p:cNvGrpSpPr>
          <p:nvPr/>
        </p:nvGrpSpPr>
        <p:grpSpPr bwMode="auto">
          <a:xfrm flipH="1">
            <a:off x="2057400" y="2819400"/>
            <a:ext cx="381000" cy="304800"/>
            <a:chOff x="1248" y="2736"/>
            <a:chExt cx="240" cy="192"/>
          </a:xfrm>
        </p:grpSpPr>
        <p:sp>
          <p:nvSpPr>
            <p:cNvPr id="23" name="Line 49"/>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24" name="Line 50"/>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25" name="Line 51"/>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sp>
        <p:nvSpPr>
          <p:cNvPr id="26" name="Rectangle 57"/>
          <p:cNvSpPr>
            <a:spLocks noChangeArrowheads="1"/>
          </p:cNvSpPr>
          <p:nvPr/>
        </p:nvSpPr>
        <p:spPr bwMode="auto">
          <a:xfrm>
            <a:off x="5562600" y="2514600"/>
            <a:ext cx="457200" cy="304800"/>
          </a:xfrm>
          <a:prstGeom prst="rect">
            <a:avLst/>
          </a:prstGeom>
          <a:noFill/>
          <a:ln w="9525">
            <a:solidFill>
              <a:schemeClr val="tx1"/>
            </a:solidFill>
            <a:miter lim="800000"/>
            <a:headEnd/>
            <a:tailEnd/>
          </a:ln>
          <a:effectLst/>
        </p:spPr>
        <p:txBody>
          <a:bodyPr wrap="none" anchor="ctr"/>
          <a:lstStyle/>
          <a:p>
            <a:pPr algn="ctr"/>
            <a:r>
              <a:rPr lang="de-DE"/>
              <a:t>AP</a:t>
            </a:r>
          </a:p>
        </p:txBody>
      </p:sp>
      <p:sp>
        <p:nvSpPr>
          <p:cNvPr id="27" name="Rectangle 60"/>
          <p:cNvSpPr>
            <a:spLocks noChangeArrowheads="1"/>
          </p:cNvSpPr>
          <p:nvPr/>
        </p:nvSpPr>
        <p:spPr bwMode="auto">
          <a:xfrm>
            <a:off x="1752600" y="2362200"/>
            <a:ext cx="457200" cy="304800"/>
          </a:xfrm>
          <a:prstGeom prst="rect">
            <a:avLst/>
          </a:prstGeom>
          <a:noFill/>
          <a:ln w="9525">
            <a:solidFill>
              <a:schemeClr val="tx1"/>
            </a:solidFill>
            <a:miter lim="800000"/>
            <a:headEnd/>
            <a:tailEnd/>
          </a:ln>
          <a:effectLst/>
        </p:spPr>
        <p:txBody>
          <a:bodyPr wrap="none" anchor="ctr"/>
          <a:lstStyle/>
          <a:p>
            <a:pPr algn="ctr"/>
            <a:r>
              <a:rPr lang="de-DE" dirty="0"/>
              <a:t>AP</a:t>
            </a:r>
          </a:p>
        </p:txBody>
      </p:sp>
      <p:sp>
        <p:nvSpPr>
          <p:cNvPr id="28" name="Rectangle 63"/>
          <p:cNvSpPr>
            <a:spLocks noChangeArrowheads="1"/>
          </p:cNvSpPr>
          <p:nvPr/>
        </p:nvSpPr>
        <p:spPr bwMode="auto">
          <a:xfrm>
            <a:off x="3276600" y="1905000"/>
            <a:ext cx="457200" cy="304800"/>
          </a:xfrm>
          <a:prstGeom prst="rect">
            <a:avLst/>
          </a:prstGeom>
          <a:noFill/>
          <a:ln w="9525">
            <a:solidFill>
              <a:schemeClr val="tx1"/>
            </a:solidFill>
            <a:miter lim="800000"/>
            <a:headEnd/>
            <a:tailEnd/>
          </a:ln>
          <a:effectLst/>
        </p:spPr>
        <p:txBody>
          <a:bodyPr wrap="none" anchor="ctr"/>
          <a:lstStyle/>
          <a:p>
            <a:pPr algn="ctr"/>
            <a:r>
              <a:rPr lang="de-DE" dirty="0"/>
              <a:t>AP</a:t>
            </a:r>
          </a:p>
        </p:txBody>
      </p:sp>
      <p:sp>
        <p:nvSpPr>
          <p:cNvPr id="29" name="Line 71"/>
          <p:cNvSpPr>
            <a:spLocks noChangeShapeType="1"/>
          </p:cNvSpPr>
          <p:nvPr/>
        </p:nvSpPr>
        <p:spPr bwMode="auto">
          <a:xfrm>
            <a:off x="1219200" y="2286000"/>
            <a:ext cx="5257800" cy="0"/>
          </a:xfrm>
          <a:prstGeom prst="line">
            <a:avLst/>
          </a:prstGeom>
          <a:noFill/>
          <a:ln w="9525">
            <a:solidFill>
              <a:schemeClr val="tx1"/>
            </a:solidFill>
            <a:round/>
            <a:headEnd/>
            <a:tailEnd/>
          </a:ln>
          <a:effectLst/>
        </p:spPr>
        <p:txBody>
          <a:bodyPr wrap="none" anchor="ctr"/>
          <a:lstStyle/>
          <a:p>
            <a:endParaRPr lang="en-US"/>
          </a:p>
        </p:txBody>
      </p:sp>
      <p:sp>
        <p:nvSpPr>
          <p:cNvPr id="30" name="Line 72"/>
          <p:cNvSpPr>
            <a:spLocks noChangeShapeType="1"/>
          </p:cNvSpPr>
          <p:nvPr/>
        </p:nvSpPr>
        <p:spPr bwMode="auto">
          <a:xfrm>
            <a:off x="1981200" y="2286000"/>
            <a:ext cx="0" cy="76200"/>
          </a:xfrm>
          <a:prstGeom prst="line">
            <a:avLst/>
          </a:prstGeom>
          <a:noFill/>
          <a:ln w="9525">
            <a:solidFill>
              <a:schemeClr val="tx1"/>
            </a:solidFill>
            <a:round/>
            <a:headEnd/>
            <a:tailEnd/>
          </a:ln>
          <a:effectLst/>
        </p:spPr>
        <p:txBody>
          <a:bodyPr wrap="none" anchor="ctr"/>
          <a:lstStyle/>
          <a:p>
            <a:endParaRPr lang="en-US"/>
          </a:p>
        </p:txBody>
      </p:sp>
      <p:sp>
        <p:nvSpPr>
          <p:cNvPr id="31" name="Line 73"/>
          <p:cNvSpPr>
            <a:spLocks noChangeShapeType="1"/>
          </p:cNvSpPr>
          <p:nvPr/>
        </p:nvSpPr>
        <p:spPr bwMode="auto">
          <a:xfrm>
            <a:off x="3505200" y="2209800"/>
            <a:ext cx="0" cy="76200"/>
          </a:xfrm>
          <a:prstGeom prst="line">
            <a:avLst/>
          </a:prstGeom>
          <a:noFill/>
          <a:ln w="9525">
            <a:solidFill>
              <a:schemeClr val="tx1"/>
            </a:solidFill>
            <a:round/>
            <a:headEnd/>
            <a:tailEnd/>
          </a:ln>
          <a:effectLst/>
        </p:spPr>
        <p:txBody>
          <a:bodyPr wrap="none" anchor="ctr"/>
          <a:lstStyle/>
          <a:p>
            <a:endParaRPr lang="en-US"/>
          </a:p>
        </p:txBody>
      </p:sp>
      <p:sp>
        <p:nvSpPr>
          <p:cNvPr id="32" name="Line 74"/>
          <p:cNvSpPr>
            <a:spLocks noChangeShapeType="1"/>
          </p:cNvSpPr>
          <p:nvPr/>
        </p:nvSpPr>
        <p:spPr bwMode="auto">
          <a:xfrm>
            <a:off x="5791200" y="2286000"/>
            <a:ext cx="0" cy="228600"/>
          </a:xfrm>
          <a:prstGeom prst="line">
            <a:avLst/>
          </a:prstGeom>
          <a:noFill/>
          <a:ln w="9525">
            <a:solidFill>
              <a:schemeClr val="tx1"/>
            </a:solidFill>
            <a:round/>
            <a:headEnd/>
            <a:tailEnd/>
          </a:ln>
          <a:effectLst/>
        </p:spPr>
        <p:txBody>
          <a:bodyPr wrap="none" anchor="ctr"/>
          <a:lstStyle/>
          <a:p>
            <a:endParaRPr lang="en-US"/>
          </a:p>
        </p:txBody>
      </p:sp>
      <p:sp>
        <p:nvSpPr>
          <p:cNvPr id="33" name="Text Box 76"/>
          <p:cNvSpPr txBox="1">
            <a:spLocks noChangeArrowheads="1"/>
          </p:cNvSpPr>
          <p:nvPr/>
        </p:nvSpPr>
        <p:spPr bwMode="auto">
          <a:xfrm>
            <a:off x="3048000" y="2362200"/>
            <a:ext cx="1436688" cy="336550"/>
          </a:xfrm>
          <a:prstGeom prst="rect">
            <a:avLst/>
          </a:prstGeom>
          <a:noFill/>
          <a:ln w="9525">
            <a:noFill/>
            <a:miter lim="800000"/>
            <a:headEnd/>
            <a:tailEnd/>
          </a:ln>
          <a:effectLst/>
        </p:spPr>
        <p:txBody>
          <a:bodyPr wrap="none">
            <a:spAutoFit/>
          </a:bodyPr>
          <a:lstStyle/>
          <a:p>
            <a:pPr algn="ctr"/>
            <a:r>
              <a:rPr lang="de-DE"/>
              <a:t>wired network</a:t>
            </a:r>
          </a:p>
        </p:txBody>
      </p:sp>
      <p:grpSp>
        <p:nvGrpSpPr>
          <p:cNvPr id="34" name="Group 78"/>
          <p:cNvGrpSpPr>
            <a:grpSpLocks/>
          </p:cNvGrpSpPr>
          <p:nvPr/>
        </p:nvGrpSpPr>
        <p:grpSpPr bwMode="auto">
          <a:xfrm>
            <a:off x="5105400" y="2667000"/>
            <a:ext cx="381000" cy="304800"/>
            <a:chOff x="1248" y="2736"/>
            <a:chExt cx="240" cy="192"/>
          </a:xfrm>
        </p:grpSpPr>
        <p:sp>
          <p:nvSpPr>
            <p:cNvPr id="35" name="Line 79"/>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36" name="Line 80"/>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37" name="Line 81"/>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38" name="Group 86"/>
          <p:cNvGrpSpPr>
            <a:grpSpLocks/>
          </p:cNvGrpSpPr>
          <p:nvPr/>
        </p:nvGrpSpPr>
        <p:grpSpPr bwMode="auto">
          <a:xfrm flipH="1">
            <a:off x="5791200" y="2895600"/>
            <a:ext cx="381000" cy="304800"/>
            <a:chOff x="1248" y="2736"/>
            <a:chExt cx="240" cy="192"/>
          </a:xfrm>
        </p:grpSpPr>
        <p:sp>
          <p:nvSpPr>
            <p:cNvPr id="39" name="Line 87"/>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40" name="Line 88"/>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41" name="Line 89"/>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sp>
        <p:nvSpPr>
          <p:cNvPr id="42" name="Text Box 98"/>
          <p:cNvSpPr txBox="1">
            <a:spLocks noChangeArrowheads="1"/>
          </p:cNvSpPr>
          <p:nvPr/>
        </p:nvSpPr>
        <p:spPr bwMode="auto">
          <a:xfrm>
            <a:off x="5105400" y="1752600"/>
            <a:ext cx="1741488" cy="336550"/>
          </a:xfrm>
          <a:prstGeom prst="rect">
            <a:avLst/>
          </a:prstGeom>
          <a:noFill/>
          <a:ln w="9525">
            <a:noFill/>
            <a:miter lim="800000"/>
            <a:headEnd/>
            <a:tailEnd/>
          </a:ln>
          <a:effectLst/>
        </p:spPr>
        <p:txBody>
          <a:bodyPr wrap="none">
            <a:spAutoFit/>
          </a:bodyPr>
          <a:lstStyle/>
          <a:p>
            <a:r>
              <a:rPr lang="de-DE"/>
              <a:t>AP: Access Point</a:t>
            </a:r>
          </a:p>
        </p:txBody>
      </p:sp>
      <p:grpSp>
        <p:nvGrpSpPr>
          <p:cNvPr id="43" name="Group 32"/>
          <p:cNvGrpSpPr>
            <a:grpSpLocks/>
          </p:cNvGrpSpPr>
          <p:nvPr/>
        </p:nvGrpSpPr>
        <p:grpSpPr bwMode="auto">
          <a:xfrm>
            <a:off x="5943600" y="4648200"/>
            <a:ext cx="381000" cy="304800"/>
            <a:chOff x="1248" y="2736"/>
            <a:chExt cx="240" cy="192"/>
          </a:xfrm>
        </p:grpSpPr>
        <p:sp>
          <p:nvSpPr>
            <p:cNvPr id="44" name="Line 33"/>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45" name="Line 34"/>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46" name="Line 35"/>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47" name="Group 100"/>
          <p:cNvGrpSpPr>
            <a:grpSpLocks/>
          </p:cNvGrpSpPr>
          <p:nvPr/>
        </p:nvGrpSpPr>
        <p:grpSpPr bwMode="auto">
          <a:xfrm flipH="1">
            <a:off x="6019800" y="5334000"/>
            <a:ext cx="381000" cy="304800"/>
            <a:chOff x="1248" y="2736"/>
            <a:chExt cx="240" cy="192"/>
          </a:xfrm>
        </p:grpSpPr>
        <p:sp>
          <p:nvSpPr>
            <p:cNvPr id="48" name="Line 101"/>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49" name="Line 102"/>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50" name="Line 103"/>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51" name="Group 36"/>
          <p:cNvGrpSpPr>
            <a:grpSpLocks/>
          </p:cNvGrpSpPr>
          <p:nvPr/>
        </p:nvGrpSpPr>
        <p:grpSpPr bwMode="auto">
          <a:xfrm flipH="1">
            <a:off x="1965325" y="5013325"/>
            <a:ext cx="381000" cy="304800"/>
            <a:chOff x="1248" y="2736"/>
            <a:chExt cx="240" cy="192"/>
          </a:xfrm>
        </p:grpSpPr>
        <p:sp>
          <p:nvSpPr>
            <p:cNvPr id="52" name="Line 37"/>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53" name="Line 38"/>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54" name="Line 39"/>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pic>
        <p:nvPicPr>
          <p:cNvPr id="55" name="Picture 104"/>
          <p:cNvPicPr>
            <a:picLocks noChangeAspect="1" noChangeArrowheads="1"/>
          </p:cNvPicPr>
          <p:nvPr/>
        </p:nvPicPr>
        <p:blipFill>
          <a:blip r:embed="rId2"/>
          <a:srcRect/>
          <a:stretch>
            <a:fillRect/>
          </a:stretch>
        </p:blipFill>
        <p:spPr bwMode="auto">
          <a:xfrm>
            <a:off x="2727325" y="4403725"/>
            <a:ext cx="469900" cy="685800"/>
          </a:xfrm>
          <a:prstGeom prst="rect">
            <a:avLst/>
          </a:prstGeom>
          <a:noFill/>
          <a:ln w="9525">
            <a:noFill/>
            <a:miter lim="800000"/>
            <a:headEnd/>
            <a:tailEnd/>
          </a:ln>
          <a:effectLst/>
        </p:spPr>
      </p:pic>
      <p:grpSp>
        <p:nvGrpSpPr>
          <p:cNvPr id="56" name="Group 107"/>
          <p:cNvGrpSpPr>
            <a:grpSpLocks/>
          </p:cNvGrpSpPr>
          <p:nvPr/>
        </p:nvGrpSpPr>
        <p:grpSpPr bwMode="auto">
          <a:xfrm>
            <a:off x="2117725" y="4632325"/>
            <a:ext cx="381000" cy="304800"/>
            <a:chOff x="1248" y="2736"/>
            <a:chExt cx="240" cy="192"/>
          </a:xfrm>
        </p:grpSpPr>
        <p:sp>
          <p:nvSpPr>
            <p:cNvPr id="57" name="Line 108"/>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58" name="Line 109"/>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59" name="Line 110"/>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60" name="Group 111"/>
          <p:cNvGrpSpPr>
            <a:grpSpLocks/>
          </p:cNvGrpSpPr>
          <p:nvPr/>
        </p:nvGrpSpPr>
        <p:grpSpPr bwMode="auto">
          <a:xfrm>
            <a:off x="2727325" y="5089525"/>
            <a:ext cx="381000" cy="304800"/>
            <a:chOff x="1248" y="2736"/>
            <a:chExt cx="240" cy="192"/>
          </a:xfrm>
        </p:grpSpPr>
        <p:sp>
          <p:nvSpPr>
            <p:cNvPr id="61" name="Line 112"/>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62" name="Line 113"/>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63" name="Line 114"/>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grpSp>
        <p:nvGrpSpPr>
          <p:cNvPr id="64" name="Group 240"/>
          <p:cNvGrpSpPr>
            <a:grpSpLocks/>
          </p:cNvGrpSpPr>
          <p:nvPr/>
        </p:nvGrpSpPr>
        <p:grpSpPr bwMode="auto">
          <a:xfrm>
            <a:off x="5334000" y="4800600"/>
            <a:ext cx="469900" cy="685800"/>
            <a:chOff x="3360" y="3024"/>
            <a:chExt cx="296" cy="432"/>
          </a:xfrm>
        </p:grpSpPr>
        <p:sp>
          <p:nvSpPr>
            <p:cNvPr id="65" name="Freeform 136"/>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66" name="Freeform 137"/>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67" name="Freeform 138"/>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68" name="Freeform 139"/>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69" name="Freeform 140"/>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70" name="Freeform 141"/>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71" name="Freeform 142"/>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72" name="Freeform 143"/>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73" name="Freeform 144"/>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74" name="Freeform 145"/>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75" name="Freeform 146"/>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76" name="Freeform 147"/>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77" name="Freeform 148"/>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78" name="Freeform 149"/>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79" name="Freeform 150"/>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80" name="Freeform 151"/>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81" name="Freeform 152"/>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82" name="Freeform 153"/>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83" name="Freeform 154"/>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84" name="Freeform 155"/>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85" name="Freeform 156"/>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86" name="Freeform 157"/>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87" name="Freeform 158"/>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88" name="Freeform 159"/>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89" name="Freeform 160"/>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90" name="Freeform 161"/>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91" name="Freeform 162"/>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92" name="Freeform 163"/>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93" name="Freeform 164"/>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94" name="Freeform 165"/>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95" name="Freeform 166"/>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96" name="Freeform 167"/>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97" name="Freeform 168"/>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98" name="Freeform 169"/>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99" name="Freeform 170"/>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100" name="Freeform 171"/>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101" name="Freeform 172"/>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102" name="Freeform 173"/>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103" name="Freeform 174"/>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104" name="Freeform 175"/>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105" name="Freeform 176"/>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106" name="Freeform 177"/>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107" name="Freeform 178"/>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108" name="Freeform 179"/>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109" name="Freeform 180"/>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110" name="Freeform 181"/>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111" name="Freeform 182"/>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112" name="Freeform 183"/>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113" name="Freeform 184"/>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114" name="Freeform 185"/>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115" name="Freeform 186"/>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116" name="Freeform 187"/>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117" name="Freeform 188"/>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118" name="Freeform 189"/>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119" name="Freeform 190"/>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120" name="Freeform 191"/>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121" name="Freeform 192"/>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122" name="Freeform 193"/>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123" name="Freeform 194"/>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124" name="Freeform 195"/>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125" name="Freeform 196"/>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126" name="Freeform 197"/>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127" name="Freeform 198"/>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128" name="Freeform 199"/>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129" name="Freeform 200"/>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130" name="Freeform 201"/>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131" name="Freeform 202"/>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132" name="Freeform 203"/>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133" name="Freeform 204"/>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134" name="Freeform 205"/>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135" name="Freeform 206"/>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136" name="Freeform 207"/>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137" name="Freeform 208"/>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138" name="Freeform 209"/>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139" name="Freeform 210"/>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140" name="Freeform 211"/>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141" name="Freeform 212"/>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142" name="Freeform 213"/>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143" name="Freeform 214"/>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144" name="Freeform 215"/>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145" name="Freeform 216"/>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146" name="Freeform 217"/>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147" name="Freeform 218"/>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148" name="Freeform 219"/>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149" name="Freeform 220"/>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150" name="Freeform 221"/>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151" name="Freeform 222"/>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152" name="Freeform 223"/>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153" name="Freeform 224"/>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154" name="Freeform 225"/>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155" name="Freeform 226"/>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156" name="Freeform 227"/>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157" name="Freeform 228"/>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158" name="Freeform 229"/>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159" name="Freeform 230"/>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160" name="Freeform 231"/>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161" name="Freeform 232"/>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162" name="Freeform 233"/>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163" name="Freeform 234"/>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164" name="Freeform 235"/>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165" name="Freeform 236"/>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166" name="Freeform 237"/>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167" name="Freeform 238"/>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168" name="Freeform 239"/>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169" name="Group 241"/>
          <p:cNvGrpSpPr>
            <a:grpSpLocks/>
          </p:cNvGrpSpPr>
          <p:nvPr/>
        </p:nvGrpSpPr>
        <p:grpSpPr bwMode="auto">
          <a:xfrm>
            <a:off x="6477000" y="4343400"/>
            <a:ext cx="469900" cy="685800"/>
            <a:chOff x="3360" y="3024"/>
            <a:chExt cx="296" cy="432"/>
          </a:xfrm>
        </p:grpSpPr>
        <p:sp>
          <p:nvSpPr>
            <p:cNvPr id="170" name="Freeform 242"/>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171" name="Freeform 243"/>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172" name="Freeform 244"/>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173" name="Freeform 245"/>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174" name="Freeform 246"/>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175" name="Freeform 247"/>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176" name="Freeform 248"/>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177" name="Freeform 249"/>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178" name="Freeform 250"/>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179" name="Freeform 251"/>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180" name="Freeform 252"/>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181" name="Freeform 253"/>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182" name="Freeform 254"/>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183" name="Freeform 255"/>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184" name="Freeform 256"/>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185" name="Freeform 257"/>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186" name="Freeform 258"/>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187" name="Freeform 259"/>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188" name="Freeform 260"/>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189" name="Freeform 261"/>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190" name="Freeform 262"/>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191" name="Freeform 263"/>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192" name="Freeform 264"/>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193" name="Freeform 265"/>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194" name="Freeform 266"/>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195" name="Freeform 267"/>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196" name="Freeform 268"/>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197" name="Freeform 269"/>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198" name="Freeform 270"/>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199" name="Freeform 271"/>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200" name="Freeform 272"/>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201" name="Freeform 273"/>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202" name="Freeform 274"/>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203" name="Freeform 275"/>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204" name="Freeform 276"/>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205" name="Freeform 277"/>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206" name="Freeform 278"/>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207" name="Freeform 279"/>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208" name="Freeform 280"/>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209" name="Freeform 281"/>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210" name="Freeform 282"/>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211" name="Freeform 283"/>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212" name="Freeform 284"/>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213" name="Freeform 285"/>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214" name="Freeform 286"/>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215" name="Freeform 287"/>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216" name="Freeform 288"/>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217" name="Freeform 289"/>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218" name="Freeform 290"/>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219" name="Freeform 291"/>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220" name="Freeform 292"/>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221" name="Freeform 293"/>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222" name="Freeform 294"/>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223" name="Freeform 295"/>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224" name="Freeform 296"/>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225" name="Freeform 297"/>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226" name="Freeform 298"/>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227" name="Freeform 299"/>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228" name="Freeform 300"/>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229" name="Freeform 301"/>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230" name="Freeform 302"/>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231" name="Freeform 303"/>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232" name="Freeform 304"/>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233" name="Freeform 305"/>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234" name="Freeform 306"/>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235" name="Freeform 307"/>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236" name="Freeform 308"/>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237" name="Freeform 309"/>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238" name="Freeform 310"/>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239" name="Freeform 311"/>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240" name="Freeform 312"/>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241" name="Freeform 313"/>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242" name="Freeform 314"/>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243" name="Freeform 315"/>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244" name="Freeform 316"/>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245" name="Freeform 317"/>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246" name="Freeform 318"/>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247" name="Freeform 319"/>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248" name="Freeform 320"/>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249" name="Freeform 321"/>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250" name="Freeform 322"/>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251" name="Freeform 323"/>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252" name="Freeform 324"/>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253" name="Freeform 325"/>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254" name="Freeform 326"/>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255" name="Freeform 327"/>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256" name="Freeform 328"/>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257" name="Freeform 329"/>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258" name="Freeform 330"/>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259" name="Freeform 331"/>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260" name="Freeform 332"/>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261" name="Freeform 333"/>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262" name="Freeform 334"/>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263" name="Freeform 335"/>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264" name="Freeform 336"/>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265" name="Freeform 337"/>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266" name="Freeform 338"/>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267" name="Freeform 339"/>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268" name="Freeform 340"/>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269" name="Freeform 341"/>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270" name="Freeform 342"/>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271" name="Freeform 343"/>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272" name="Freeform 344"/>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273" name="Freeform 345"/>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274" name="Group 346"/>
          <p:cNvGrpSpPr>
            <a:grpSpLocks/>
          </p:cNvGrpSpPr>
          <p:nvPr/>
        </p:nvGrpSpPr>
        <p:grpSpPr bwMode="auto">
          <a:xfrm>
            <a:off x="6477000" y="5181600"/>
            <a:ext cx="469900" cy="685800"/>
            <a:chOff x="3360" y="3024"/>
            <a:chExt cx="296" cy="432"/>
          </a:xfrm>
        </p:grpSpPr>
        <p:sp>
          <p:nvSpPr>
            <p:cNvPr id="275" name="Freeform 347"/>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276" name="Freeform 348"/>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277" name="Freeform 349"/>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278" name="Freeform 350"/>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279" name="Freeform 351"/>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280" name="Freeform 352"/>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281" name="Freeform 353"/>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282" name="Freeform 354"/>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283" name="Freeform 355"/>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284" name="Freeform 356"/>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285" name="Freeform 357"/>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286" name="Freeform 358"/>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287" name="Freeform 359"/>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288" name="Freeform 360"/>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289" name="Freeform 361"/>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290" name="Freeform 362"/>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291" name="Freeform 363"/>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292" name="Freeform 364"/>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293" name="Freeform 365"/>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294" name="Freeform 366"/>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295" name="Freeform 367"/>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296" name="Freeform 368"/>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297" name="Freeform 369"/>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298" name="Freeform 370"/>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299" name="Freeform 371"/>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300" name="Freeform 372"/>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301" name="Freeform 373"/>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302" name="Freeform 374"/>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303" name="Freeform 375"/>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304" name="Freeform 376"/>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305" name="Freeform 377"/>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306" name="Freeform 378"/>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307" name="Freeform 379"/>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308" name="Freeform 380"/>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309" name="Freeform 381"/>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310" name="Freeform 382"/>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311" name="Freeform 383"/>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312" name="Freeform 384"/>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313" name="Freeform 385"/>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314" name="Freeform 386"/>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315" name="Freeform 387"/>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316" name="Freeform 388"/>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317" name="Freeform 389"/>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318" name="Freeform 390"/>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319" name="Freeform 391"/>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320" name="Freeform 392"/>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321" name="Freeform 393"/>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322" name="Freeform 394"/>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323" name="Freeform 395"/>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324" name="Freeform 396"/>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325" name="Freeform 397"/>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326" name="Freeform 398"/>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327" name="Freeform 399"/>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328" name="Freeform 400"/>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329" name="Freeform 401"/>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330" name="Freeform 402"/>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331" name="Freeform 403"/>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332" name="Freeform 404"/>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333" name="Freeform 405"/>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334" name="Freeform 406"/>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335" name="Freeform 407"/>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336" name="Freeform 408"/>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337" name="Freeform 409"/>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338" name="Freeform 410"/>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339" name="Freeform 411"/>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340" name="Freeform 412"/>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341" name="Freeform 413"/>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342" name="Freeform 414"/>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343" name="Freeform 415"/>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344" name="Freeform 416"/>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345" name="Freeform 417"/>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346" name="Freeform 418"/>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347" name="Freeform 419"/>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348" name="Freeform 420"/>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349" name="Freeform 421"/>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350" name="Freeform 422"/>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351" name="Freeform 423"/>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352" name="Freeform 424"/>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353" name="Freeform 425"/>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354" name="Freeform 426"/>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355" name="Freeform 427"/>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356" name="Freeform 428"/>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357" name="Freeform 429"/>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358" name="Freeform 430"/>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359" name="Freeform 431"/>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360" name="Freeform 432"/>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361" name="Freeform 433"/>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362" name="Freeform 434"/>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363" name="Freeform 435"/>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364" name="Freeform 436"/>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365" name="Freeform 437"/>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366" name="Freeform 438"/>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367" name="Freeform 439"/>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368" name="Freeform 440"/>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369" name="Freeform 441"/>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370" name="Freeform 442"/>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371" name="Freeform 443"/>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372" name="Freeform 444"/>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373" name="Freeform 445"/>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374" name="Freeform 446"/>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375" name="Freeform 447"/>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376" name="Freeform 448"/>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377" name="Freeform 449"/>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378" name="Freeform 450"/>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379" name="Group 451"/>
          <p:cNvGrpSpPr>
            <a:grpSpLocks/>
          </p:cNvGrpSpPr>
          <p:nvPr/>
        </p:nvGrpSpPr>
        <p:grpSpPr bwMode="auto">
          <a:xfrm>
            <a:off x="2514600" y="2819400"/>
            <a:ext cx="469900" cy="685800"/>
            <a:chOff x="3360" y="3024"/>
            <a:chExt cx="296" cy="432"/>
          </a:xfrm>
        </p:grpSpPr>
        <p:sp>
          <p:nvSpPr>
            <p:cNvPr id="380" name="Freeform 452"/>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381" name="Freeform 453"/>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382" name="Freeform 454"/>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383" name="Freeform 455"/>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384" name="Freeform 456"/>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385" name="Freeform 457"/>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386" name="Freeform 458"/>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387" name="Freeform 459"/>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388" name="Freeform 460"/>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389" name="Freeform 461"/>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390" name="Freeform 462"/>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391" name="Freeform 463"/>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392" name="Freeform 464"/>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393" name="Freeform 465"/>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394" name="Freeform 466"/>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395" name="Freeform 467"/>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396" name="Freeform 468"/>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397" name="Freeform 469"/>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398" name="Freeform 470"/>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399" name="Freeform 471"/>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400" name="Freeform 472"/>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401" name="Freeform 473"/>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402" name="Freeform 474"/>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403" name="Freeform 475"/>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404" name="Freeform 476"/>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405" name="Freeform 477"/>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406" name="Freeform 478"/>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407" name="Freeform 479"/>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408" name="Freeform 480"/>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409" name="Freeform 481"/>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410" name="Freeform 482"/>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411" name="Freeform 483"/>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412" name="Freeform 484"/>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413" name="Freeform 485"/>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414" name="Freeform 486"/>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415" name="Freeform 487"/>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416" name="Freeform 488"/>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417" name="Freeform 489"/>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418" name="Freeform 490"/>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419" name="Freeform 491"/>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420" name="Freeform 492"/>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421" name="Freeform 493"/>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422" name="Freeform 494"/>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423" name="Freeform 495"/>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424" name="Freeform 496"/>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425" name="Freeform 497"/>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426" name="Freeform 498"/>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427" name="Freeform 499"/>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428" name="Freeform 500"/>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429" name="Freeform 501"/>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430" name="Freeform 502"/>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431" name="Freeform 503"/>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432" name="Freeform 504"/>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433" name="Freeform 505"/>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434" name="Freeform 506"/>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435" name="Freeform 507"/>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436" name="Freeform 508"/>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437" name="Freeform 509"/>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438" name="Freeform 510"/>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439" name="Freeform 511"/>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440" name="Freeform 512"/>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441" name="Freeform 513"/>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442" name="Freeform 514"/>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443" name="Freeform 515"/>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444" name="Freeform 516"/>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445" name="Freeform 517"/>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446" name="Freeform 518"/>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447" name="Freeform 519"/>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448" name="Freeform 520"/>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449" name="Freeform 521"/>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450" name="Freeform 522"/>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451" name="Freeform 523"/>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452" name="Freeform 524"/>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453" name="Freeform 525"/>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454" name="Freeform 526"/>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455" name="Freeform 527"/>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456" name="Freeform 528"/>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457" name="Freeform 529"/>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458" name="Freeform 530"/>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459" name="Freeform 531"/>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460" name="Freeform 532"/>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461" name="Freeform 533"/>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462" name="Freeform 534"/>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463" name="Freeform 535"/>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464" name="Freeform 536"/>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465" name="Freeform 537"/>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466" name="Freeform 538"/>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467" name="Freeform 539"/>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468" name="Freeform 540"/>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469" name="Freeform 541"/>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470" name="Freeform 542"/>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471" name="Freeform 543"/>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472" name="Freeform 544"/>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473" name="Freeform 545"/>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474" name="Freeform 546"/>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475" name="Freeform 547"/>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476" name="Freeform 548"/>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477" name="Freeform 549"/>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478" name="Freeform 550"/>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479" name="Freeform 551"/>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480" name="Freeform 552"/>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481" name="Freeform 553"/>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482" name="Freeform 554"/>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483" name="Freeform 555"/>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484" name="Group 556"/>
          <p:cNvGrpSpPr>
            <a:grpSpLocks/>
          </p:cNvGrpSpPr>
          <p:nvPr/>
        </p:nvGrpSpPr>
        <p:grpSpPr bwMode="auto">
          <a:xfrm>
            <a:off x="3886200" y="762000"/>
            <a:ext cx="469900" cy="685800"/>
            <a:chOff x="3360" y="3024"/>
            <a:chExt cx="296" cy="432"/>
          </a:xfrm>
        </p:grpSpPr>
        <p:sp>
          <p:nvSpPr>
            <p:cNvPr id="485" name="Freeform 557"/>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486" name="Freeform 558"/>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487" name="Freeform 559"/>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488" name="Freeform 560"/>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489" name="Freeform 561"/>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490" name="Freeform 562"/>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491" name="Freeform 563"/>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492" name="Freeform 564"/>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493" name="Freeform 565"/>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494" name="Freeform 566"/>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495" name="Freeform 567"/>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496" name="Freeform 568"/>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497" name="Freeform 569"/>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498" name="Freeform 570"/>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499" name="Freeform 571"/>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500" name="Freeform 572"/>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501" name="Freeform 573"/>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502" name="Freeform 574"/>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503" name="Freeform 575"/>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504" name="Freeform 576"/>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505" name="Freeform 577"/>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506" name="Freeform 578"/>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507" name="Freeform 579"/>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508" name="Freeform 580"/>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509" name="Freeform 581"/>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510" name="Freeform 582"/>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511" name="Freeform 583"/>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512" name="Freeform 584"/>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513" name="Freeform 585"/>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514" name="Freeform 586"/>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515" name="Freeform 587"/>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516" name="Freeform 588"/>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517" name="Freeform 589"/>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518" name="Freeform 590"/>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519" name="Freeform 591"/>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520" name="Freeform 592"/>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521" name="Freeform 593"/>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522" name="Freeform 594"/>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523" name="Freeform 595"/>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524" name="Freeform 596"/>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525" name="Freeform 597"/>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526" name="Freeform 598"/>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527" name="Freeform 599"/>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528" name="Freeform 600"/>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529" name="Freeform 601"/>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530" name="Freeform 602"/>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531" name="Freeform 603"/>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532" name="Freeform 604"/>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533" name="Freeform 605"/>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534" name="Freeform 606"/>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535" name="Freeform 607"/>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536" name="Freeform 608"/>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537" name="Freeform 609"/>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538" name="Freeform 610"/>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539" name="Freeform 611"/>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540" name="Freeform 612"/>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541" name="Freeform 613"/>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542" name="Freeform 614"/>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543" name="Freeform 615"/>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544" name="Freeform 616"/>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545" name="Freeform 617"/>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546" name="Freeform 618"/>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547" name="Freeform 619"/>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548" name="Freeform 620"/>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549" name="Freeform 621"/>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550" name="Freeform 622"/>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551" name="Freeform 623"/>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552" name="Freeform 624"/>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553" name="Freeform 625"/>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554" name="Freeform 626"/>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555" name="Freeform 627"/>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556" name="Freeform 628"/>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557" name="Freeform 629"/>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558" name="Freeform 630"/>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559" name="Freeform 631"/>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560" name="Freeform 632"/>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561" name="Freeform 633"/>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562" name="Freeform 634"/>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563" name="Freeform 635"/>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564" name="Freeform 636"/>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565" name="Freeform 637"/>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566" name="Freeform 638"/>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567" name="Freeform 639"/>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568" name="Freeform 640"/>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569" name="Freeform 641"/>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570" name="Freeform 642"/>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571" name="Freeform 643"/>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572" name="Freeform 644"/>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573" name="Freeform 645"/>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574" name="Freeform 646"/>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575" name="Freeform 647"/>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576" name="Freeform 648"/>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577" name="Freeform 649"/>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578" name="Freeform 650"/>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579" name="Freeform 651"/>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580" name="Freeform 652"/>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581" name="Freeform 653"/>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582" name="Freeform 654"/>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583" name="Freeform 655"/>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584" name="Freeform 656"/>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585" name="Freeform 657"/>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586" name="Freeform 658"/>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587" name="Freeform 659"/>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588" name="Freeform 660"/>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589" name="Group 661"/>
          <p:cNvGrpSpPr>
            <a:grpSpLocks/>
          </p:cNvGrpSpPr>
          <p:nvPr/>
        </p:nvGrpSpPr>
        <p:grpSpPr bwMode="auto">
          <a:xfrm>
            <a:off x="2590800" y="762000"/>
            <a:ext cx="469900" cy="685800"/>
            <a:chOff x="3360" y="3024"/>
            <a:chExt cx="296" cy="432"/>
          </a:xfrm>
        </p:grpSpPr>
        <p:sp>
          <p:nvSpPr>
            <p:cNvPr id="590" name="Freeform 662"/>
            <p:cNvSpPr>
              <a:spLocks/>
            </p:cNvSpPr>
            <p:nvPr/>
          </p:nvSpPr>
          <p:spPr bwMode="auto">
            <a:xfrm>
              <a:off x="3394" y="3298"/>
              <a:ext cx="9" cy="5"/>
            </a:xfrm>
            <a:custGeom>
              <a:avLst/>
              <a:gdLst/>
              <a:ahLst/>
              <a:cxnLst>
                <a:cxn ang="0">
                  <a:pos x="0" y="67"/>
                </a:cxn>
                <a:cxn ang="0">
                  <a:pos x="199" y="0"/>
                </a:cxn>
                <a:cxn ang="0">
                  <a:pos x="206" y="17"/>
                </a:cxn>
                <a:cxn ang="0">
                  <a:pos x="7" y="84"/>
                </a:cxn>
                <a:cxn ang="0">
                  <a:pos x="0" y="67"/>
                </a:cxn>
              </a:cxnLst>
              <a:rect l="0" t="0" r="r" b="b"/>
              <a:pathLst>
                <a:path w="206" h="84">
                  <a:moveTo>
                    <a:pt x="0" y="67"/>
                  </a:moveTo>
                  <a:lnTo>
                    <a:pt x="199" y="0"/>
                  </a:lnTo>
                  <a:lnTo>
                    <a:pt x="206" y="17"/>
                  </a:lnTo>
                  <a:lnTo>
                    <a:pt x="7" y="84"/>
                  </a:lnTo>
                  <a:lnTo>
                    <a:pt x="0" y="67"/>
                  </a:lnTo>
                  <a:close/>
                </a:path>
              </a:pathLst>
            </a:custGeom>
            <a:solidFill>
              <a:srgbClr val="6B6859"/>
            </a:solidFill>
            <a:ln w="9525">
              <a:noFill/>
              <a:round/>
              <a:headEnd/>
              <a:tailEnd/>
            </a:ln>
          </p:spPr>
          <p:txBody>
            <a:bodyPr/>
            <a:lstStyle/>
            <a:p>
              <a:endParaRPr lang="en-US"/>
            </a:p>
          </p:txBody>
        </p:sp>
        <p:sp>
          <p:nvSpPr>
            <p:cNvPr id="591" name="Freeform 663"/>
            <p:cNvSpPr>
              <a:spLocks/>
            </p:cNvSpPr>
            <p:nvPr/>
          </p:nvSpPr>
          <p:spPr bwMode="auto">
            <a:xfrm>
              <a:off x="3453" y="3450"/>
              <a:ext cx="3" cy="6"/>
            </a:xfrm>
            <a:custGeom>
              <a:avLst/>
              <a:gdLst/>
              <a:ahLst/>
              <a:cxnLst>
                <a:cxn ang="0">
                  <a:pos x="45" y="0"/>
                </a:cxn>
                <a:cxn ang="0">
                  <a:pos x="80" y="77"/>
                </a:cxn>
                <a:cxn ang="0">
                  <a:pos x="82" y="87"/>
                </a:cxn>
                <a:cxn ang="0">
                  <a:pos x="80" y="95"/>
                </a:cxn>
                <a:cxn ang="0">
                  <a:pos x="74" y="102"/>
                </a:cxn>
                <a:cxn ang="0">
                  <a:pos x="66" y="106"/>
                </a:cxn>
                <a:cxn ang="0">
                  <a:pos x="57" y="108"/>
                </a:cxn>
                <a:cxn ang="0">
                  <a:pos x="49" y="106"/>
                </a:cxn>
                <a:cxn ang="0">
                  <a:pos x="41" y="102"/>
                </a:cxn>
                <a:cxn ang="0">
                  <a:pos x="35" y="93"/>
                </a:cxn>
                <a:cxn ang="0">
                  <a:pos x="0" y="16"/>
                </a:cxn>
                <a:cxn ang="0">
                  <a:pos x="45" y="0"/>
                </a:cxn>
              </a:cxnLst>
              <a:rect l="0" t="0" r="r" b="b"/>
              <a:pathLst>
                <a:path w="82" h="108">
                  <a:moveTo>
                    <a:pt x="45" y="0"/>
                  </a:moveTo>
                  <a:lnTo>
                    <a:pt x="80" y="77"/>
                  </a:lnTo>
                  <a:lnTo>
                    <a:pt x="82" y="87"/>
                  </a:lnTo>
                  <a:lnTo>
                    <a:pt x="80" y="95"/>
                  </a:lnTo>
                  <a:lnTo>
                    <a:pt x="74" y="102"/>
                  </a:lnTo>
                  <a:lnTo>
                    <a:pt x="66" y="106"/>
                  </a:lnTo>
                  <a:lnTo>
                    <a:pt x="57" y="108"/>
                  </a:lnTo>
                  <a:lnTo>
                    <a:pt x="49" y="106"/>
                  </a:lnTo>
                  <a:lnTo>
                    <a:pt x="41" y="102"/>
                  </a:lnTo>
                  <a:lnTo>
                    <a:pt x="35" y="93"/>
                  </a:lnTo>
                  <a:lnTo>
                    <a:pt x="0" y="16"/>
                  </a:lnTo>
                  <a:lnTo>
                    <a:pt x="45" y="0"/>
                  </a:lnTo>
                  <a:close/>
                </a:path>
              </a:pathLst>
            </a:custGeom>
            <a:solidFill>
              <a:srgbClr val="6B6859"/>
            </a:solidFill>
            <a:ln w="9525">
              <a:noFill/>
              <a:round/>
              <a:headEnd/>
              <a:tailEnd/>
            </a:ln>
          </p:spPr>
          <p:txBody>
            <a:bodyPr/>
            <a:lstStyle/>
            <a:p>
              <a:endParaRPr lang="en-US"/>
            </a:p>
          </p:txBody>
        </p:sp>
        <p:sp>
          <p:nvSpPr>
            <p:cNvPr id="592" name="Freeform 664"/>
            <p:cNvSpPr>
              <a:spLocks/>
            </p:cNvSpPr>
            <p:nvPr/>
          </p:nvSpPr>
          <p:spPr bwMode="auto">
            <a:xfrm>
              <a:off x="3443" y="3433"/>
              <a:ext cx="13" cy="18"/>
            </a:xfrm>
            <a:custGeom>
              <a:avLst/>
              <a:gdLst/>
              <a:ahLst/>
              <a:cxnLst>
                <a:cxn ang="0">
                  <a:pos x="247" y="317"/>
                </a:cxn>
                <a:cxn ang="0">
                  <a:pos x="261" y="307"/>
                </a:cxn>
                <a:cxn ang="0">
                  <a:pos x="275" y="287"/>
                </a:cxn>
                <a:cxn ang="0">
                  <a:pos x="285" y="256"/>
                </a:cxn>
                <a:cxn ang="0">
                  <a:pos x="292" y="218"/>
                </a:cxn>
                <a:cxn ang="0">
                  <a:pos x="293" y="173"/>
                </a:cxn>
                <a:cxn ang="0">
                  <a:pos x="288" y="120"/>
                </a:cxn>
                <a:cxn ang="0">
                  <a:pos x="274" y="62"/>
                </a:cxn>
                <a:cxn ang="0">
                  <a:pos x="251" y="0"/>
                </a:cxn>
                <a:cxn ang="0">
                  <a:pos x="235" y="5"/>
                </a:cxn>
                <a:cxn ang="0">
                  <a:pos x="219" y="10"/>
                </a:cxn>
                <a:cxn ang="0">
                  <a:pos x="204" y="17"/>
                </a:cxn>
                <a:cxn ang="0">
                  <a:pos x="188" y="22"/>
                </a:cxn>
                <a:cxn ang="0">
                  <a:pos x="172" y="28"/>
                </a:cxn>
                <a:cxn ang="0">
                  <a:pos x="157" y="34"/>
                </a:cxn>
                <a:cxn ang="0">
                  <a:pos x="140" y="40"/>
                </a:cxn>
                <a:cxn ang="0">
                  <a:pos x="125" y="45"/>
                </a:cxn>
                <a:cxn ang="0">
                  <a:pos x="110" y="52"/>
                </a:cxn>
                <a:cxn ang="0">
                  <a:pos x="94" y="58"/>
                </a:cxn>
                <a:cxn ang="0">
                  <a:pos x="78" y="63"/>
                </a:cxn>
                <a:cxn ang="0">
                  <a:pos x="63" y="69"/>
                </a:cxn>
                <a:cxn ang="0">
                  <a:pos x="47" y="75"/>
                </a:cxn>
                <a:cxn ang="0">
                  <a:pos x="31" y="81"/>
                </a:cxn>
                <a:cxn ang="0">
                  <a:pos x="15" y="86"/>
                </a:cxn>
                <a:cxn ang="0">
                  <a:pos x="0" y="92"/>
                </a:cxn>
                <a:cxn ang="0">
                  <a:pos x="15" y="122"/>
                </a:cxn>
                <a:cxn ang="0">
                  <a:pos x="30" y="152"/>
                </a:cxn>
                <a:cxn ang="0">
                  <a:pos x="48" y="177"/>
                </a:cxn>
                <a:cxn ang="0">
                  <a:pos x="65" y="201"/>
                </a:cxn>
                <a:cxn ang="0">
                  <a:pos x="82" y="222"/>
                </a:cxn>
                <a:cxn ang="0">
                  <a:pos x="101" y="242"/>
                </a:cxn>
                <a:cxn ang="0">
                  <a:pos x="119" y="259"/>
                </a:cxn>
                <a:cxn ang="0">
                  <a:pos x="136" y="274"/>
                </a:cxn>
                <a:cxn ang="0">
                  <a:pos x="154" y="287"/>
                </a:cxn>
                <a:cxn ang="0">
                  <a:pos x="171" y="297"/>
                </a:cxn>
                <a:cxn ang="0">
                  <a:pos x="186" y="306"/>
                </a:cxn>
                <a:cxn ang="0">
                  <a:pos x="202" y="312"/>
                </a:cxn>
                <a:cxn ang="0">
                  <a:pos x="215" y="316"/>
                </a:cxn>
                <a:cxn ang="0">
                  <a:pos x="227" y="318"/>
                </a:cxn>
                <a:cxn ang="0">
                  <a:pos x="238" y="319"/>
                </a:cxn>
                <a:cxn ang="0">
                  <a:pos x="247" y="317"/>
                </a:cxn>
              </a:cxnLst>
              <a:rect l="0" t="0" r="r" b="b"/>
              <a:pathLst>
                <a:path w="293" h="319">
                  <a:moveTo>
                    <a:pt x="247" y="317"/>
                  </a:moveTo>
                  <a:lnTo>
                    <a:pt x="261" y="307"/>
                  </a:lnTo>
                  <a:lnTo>
                    <a:pt x="275" y="287"/>
                  </a:lnTo>
                  <a:lnTo>
                    <a:pt x="285" y="256"/>
                  </a:lnTo>
                  <a:lnTo>
                    <a:pt x="292" y="218"/>
                  </a:lnTo>
                  <a:lnTo>
                    <a:pt x="293" y="173"/>
                  </a:lnTo>
                  <a:lnTo>
                    <a:pt x="288" y="120"/>
                  </a:lnTo>
                  <a:lnTo>
                    <a:pt x="274" y="62"/>
                  </a:lnTo>
                  <a:lnTo>
                    <a:pt x="251" y="0"/>
                  </a:lnTo>
                  <a:lnTo>
                    <a:pt x="235" y="5"/>
                  </a:lnTo>
                  <a:lnTo>
                    <a:pt x="219" y="10"/>
                  </a:lnTo>
                  <a:lnTo>
                    <a:pt x="204" y="17"/>
                  </a:lnTo>
                  <a:lnTo>
                    <a:pt x="188" y="22"/>
                  </a:lnTo>
                  <a:lnTo>
                    <a:pt x="172" y="28"/>
                  </a:lnTo>
                  <a:lnTo>
                    <a:pt x="157" y="34"/>
                  </a:lnTo>
                  <a:lnTo>
                    <a:pt x="140" y="40"/>
                  </a:lnTo>
                  <a:lnTo>
                    <a:pt x="125" y="45"/>
                  </a:lnTo>
                  <a:lnTo>
                    <a:pt x="110" y="52"/>
                  </a:lnTo>
                  <a:lnTo>
                    <a:pt x="94" y="58"/>
                  </a:lnTo>
                  <a:lnTo>
                    <a:pt x="78" y="63"/>
                  </a:lnTo>
                  <a:lnTo>
                    <a:pt x="63" y="69"/>
                  </a:lnTo>
                  <a:lnTo>
                    <a:pt x="47" y="75"/>
                  </a:lnTo>
                  <a:lnTo>
                    <a:pt x="31" y="81"/>
                  </a:lnTo>
                  <a:lnTo>
                    <a:pt x="15" y="86"/>
                  </a:lnTo>
                  <a:lnTo>
                    <a:pt x="0" y="92"/>
                  </a:lnTo>
                  <a:lnTo>
                    <a:pt x="15" y="122"/>
                  </a:lnTo>
                  <a:lnTo>
                    <a:pt x="30" y="152"/>
                  </a:lnTo>
                  <a:lnTo>
                    <a:pt x="48" y="177"/>
                  </a:lnTo>
                  <a:lnTo>
                    <a:pt x="65" y="201"/>
                  </a:lnTo>
                  <a:lnTo>
                    <a:pt x="82" y="222"/>
                  </a:lnTo>
                  <a:lnTo>
                    <a:pt x="101" y="242"/>
                  </a:lnTo>
                  <a:lnTo>
                    <a:pt x="119" y="259"/>
                  </a:lnTo>
                  <a:lnTo>
                    <a:pt x="136" y="274"/>
                  </a:lnTo>
                  <a:lnTo>
                    <a:pt x="154" y="287"/>
                  </a:lnTo>
                  <a:lnTo>
                    <a:pt x="171" y="297"/>
                  </a:lnTo>
                  <a:lnTo>
                    <a:pt x="186" y="306"/>
                  </a:lnTo>
                  <a:lnTo>
                    <a:pt x="202" y="312"/>
                  </a:lnTo>
                  <a:lnTo>
                    <a:pt x="215" y="316"/>
                  </a:lnTo>
                  <a:lnTo>
                    <a:pt x="227" y="318"/>
                  </a:lnTo>
                  <a:lnTo>
                    <a:pt x="238" y="319"/>
                  </a:lnTo>
                  <a:lnTo>
                    <a:pt x="247" y="317"/>
                  </a:lnTo>
                  <a:close/>
                </a:path>
              </a:pathLst>
            </a:custGeom>
            <a:solidFill>
              <a:srgbClr val="6B6859"/>
            </a:solidFill>
            <a:ln w="9525">
              <a:noFill/>
              <a:round/>
              <a:headEnd/>
              <a:tailEnd/>
            </a:ln>
          </p:spPr>
          <p:txBody>
            <a:bodyPr/>
            <a:lstStyle/>
            <a:p>
              <a:endParaRPr lang="en-US"/>
            </a:p>
          </p:txBody>
        </p:sp>
        <p:sp>
          <p:nvSpPr>
            <p:cNvPr id="593" name="Freeform 665"/>
            <p:cNvSpPr>
              <a:spLocks/>
            </p:cNvSpPr>
            <p:nvPr/>
          </p:nvSpPr>
          <p:spPr bwMode="auto">
            <a:xfrm>
              <a:off x="3394" y="3299"/>
              <a:ext cx="60" cy="139"/>
            </a:xfrm>
            <a:custGeom>
              <a:avLst/>
              <a:gdLst/>
              <a:ahLst/>
              <a:cxnLst>
                <a:cxn ang="0">
                  <a:pos x="198" y="0"/>
                </a:cxn>
                <a:cxn ang="0">
                  <a:pos x="0" y="66"/>
                </a:cxn>
                <a:cxn ang="0">
                  <a:pos x="1064" y="2506"/>
                </a:cxn>
                <a:cxn ang="0">
                  <a:pos x="1314" y="2421"/>
                </a:cxn>
                <a:cxn ang="0">
                  <a:pos x="198" y="0"/>
                </a:cxn>
              </a:cxnLst>
              <a:rect l="0" t="0" r="r" b="b"/>
              <a:pathLst>
                <a:path w="1314" h="2506">
                  <a:moveTo>
                    <a:pt x="198" y="0"/>
                  </a:moveTo>
                  <a:lnTo>
                    <a:pt x="0" y="66"/>
                  </a:lnTo>
                  <a:lnTo>
                    <a:pt x="1064" y="2506"/>
                  </a:lnTo>
                  <a:lnTo>
                    <a:pt x="1314" y="2421"/>
                  </a:lnTo>
                  <a:lnTo>
                    <a:pt x="198" y="0"/>
                  </a:lnTo>
                  <a:close/>
                </a:path>
              </a:pathLst>
            </a:custGeom>
            <a:solidFill>
              <a:srgbClr val="6B6859"/>
            </a:solidFill>
            <a:ln w="9525">
              <a:noFill/>
              <a:round/>
              <a:headEnd/>
              <a:tailEnd/>
            </a:ln>
          </p:spPr>
          <p:txBody>
            <a:bodyPr/>
            <a:lstStyle/>
            <a:p>
              <a:endParaRPr lang="en-US"/>
            </a:p>
          </p:txBody>
        </p:sp>
        <p:sp>
          <p:nvSpPr>
            <p:cNvPr id="594" name="Freeform 666"/>
            <p:cNvSpPr>
              <a:spLocks/>
            </p:cNvSpPr>
            <p:nvPr/>
          </p:nvSpPr>
          <p:spPr bwMode="auto">
            <a:xfrm>
              <a:off x="3392" y="3292"/>
              <a:ext cx="11" cy="10"/>
            </a:xfrm>
            <a:custGeom>
              <a:avLst/>
              <a:gdLst/>
              <a:ahLst/>
              <a:cxnLst>
                <a:cxn ang="0">
                  <a:pos x="235" y="111"/>
                </a:cxn>
                <a:cxn ang="0">
                  <a:pos x="36" y="179"/>
                </a:cxn>
                <a:cxn ang="0">
                  <a:pos x="0" y="97"/>
                </a:cxn>
                <a:cxn ang="0">
                  <a:pos x="70" y="0"/>
                </a:cxn>
                <a:cxn ang="0">
                  <a:pos x="199" y="30"/>
                </a:cxn>
                <a:cxn ang="0">
                  <a:pos x="235" y="111"/>
                </a:cxn>
              </a:cxnLst>
              <a:rect l="0" t="0" r="r" b="b"/>
              <a:pathLst>
                <a:path w="235" h="179">
                  <a:moveTo>
                    <a:pt x="235" y="111"/>
                  </a:moveTo>
                  <a:lnTo>
                    <a:pt x="36" y="179"/>
                  </a:lnTo>
                  <a:lnTo>
                    <a:pt x="0" y="97"/>
                  </a:lnTo>
                  <a:lnTo>
                    <a:pt x="70" y="0"/>
                  </a:lnTo>
                  <a:lnTo>
                    <a:pt x="199" y="30"/>
                  </a:lnTo>
                  <a:lnTo>
                    <a:pt x="235" y="111"/>
                  </a:lnTo>
                  <a:close/>
                </a:path>
              </a:pathLst>
            </a:custGeom>
            <a:solidFill>
              <a:srgbClr val="6B6859"/>
            </a:solidFill>
            <a:ln w="9525">
              <a:noFill/>
              <a:round/>
              <a:headEnd/>
              <a:tailEnd/>
            </a:ln>
          </p:spPr>
          <p:txBody>
            <a:bodyPr/>
            <a:lstStyle/>
            <a:p>
              <a:endParaRPr lang="en-US"/>
            </a:p>
          </p:txBody>
        </p:sp>
        <p:sp>
          <p:nvSpPr>
            <p:cNvPr id="595" name="Freeform 667"/>
            <p:cNvSpPr>
              <a:spLocks/>
            </p:cNvSpPr>
            <p:nvPr/>
          </p:nvSpPr>
          <p:spPr bwMode="auto">
            <a:xfrm>
              <a:off x="3403" y="3103"/>
              <a:ext cx="208" cy="202"/>
            </a:xfrm>
            <a:custGeom>
              <a:avLst/>
              <a:gdLst/>
              <a:ahLst/>
              <a:cxnLst>
                <a:cxn ang="0">
                  <a:pos x="0" y="1626"/>
                </a:cxn>
                <a:cxn ang="0">
                  <a:pos x="3650" y="0"/>
                </a:cxn>
                <a:cxn ang="0">
                  <a:pos x="4569" y="1998"/>
                </a:cxn>
                <a:cxn ang="0">
                  <a:pos x="873" y="3641"/>
                </a:cxn>
                <a:cxn ang="0">
                  <a:pos x="0" y="1626"/>
                </a:cxn>
              </a:cxnLst>
              <a:rect l="0" t="0" r="r" b="b"/>
              <a:pathLst>
                <a:path w="4569" h="3641">
                  <a:moveTo>
                    <a:pt x="0" y="1626"/>
                  </a:moveTo>
                  <a:lnTo>
                    <a:pt x="3650" y="0"/>
                  </a:lnTo>
                  <a:lnTo>
                    <a:pt x="4569" y="1998"/>
                  </a:lnTo>
                  <a:lnTo>
                    <a:pt x="873" y="3641"/>
                  </a:lnTo>
                  <a:lnTo>
                    <a:pt x="0" y="1626"/>
                  </a:lnTo>
                  <a:close/>
                </a:path>
              </a:pathLst>
            </a:custGeom>
            <a:solidFill>
              <a:srgbClr val="6B6859"/>
            </a:solidFill>
            <a:ln w="9525">
              <a:noFill/>
              <a:round/>
              <a:headEnd/>
              <a:tailEnd/>
            </a:ln>
          </p:spPr>
          <p:txBody>
            <a:bodyPr/>
            <a:lstStyle/>
            <a:p>
              <a:endParaRPr lang="en-US"/>
            </a:p>
          </p:txBody>
        </p:sp>
        <p:sp>
          <p:nvSpPr>
            <p:cNvPr id="596" name="Freeform 668"/>
            <p:cNvSpPr>
              <a:spLocks/>
            </p:cNvSpPr>
            <p:nvPr/>
          </p:nvSpPr>
          <p:spPr bwMode="auto">
            <a:xfrm>
              <a:off x="3385" y="3045"/>
              <a:ext cx="271" cy="393"/>
            </a:xfrm>
            <a:custGeom>
              <a:avLst/>
              <a:gdLst/>
              <a:ahLst/>
              <a:cxnLst>
                <a:cxn ang="0">
                  <a:pos x="2496" y="7056"/>
                </a:cxn>
                <a:cxn ang="0">
                  <a:pos x="5894" y="5433"/>
                </a:cxn>
                <a:cxn ang="0">
                  <a:pos x="5912" y="5421"/>
                </a:cxn>
                <a:cxn ang="0">
                  <a:pos x="5927" y="5407"/>
                </a:cxn>
                <a:cxn ang="0">
                  <a:pos x="5941" y="5389"/>
                </a:cxn>
                <a:cxn ang="0">
                  <a:pos x="5950" y="5369"/>
                </a:cxn>
                <a:cxn ang="0">
                  <a:pos x="5955" y="5348"/>
                </a:cxn>
                <a:cxn ang="0">
                  <a:pos x="5957" y="5325"/>
                </a:cxn>
                <a:cxn ang="0">
                  <a:pos x="5955" y="5303"/>
                </a:cxn>
                <a:cxn ang="0">
                  <a:pos x="5948" y="5282"/>
                </a:cxn>
                <a:cxn ang="0">
                  <a:pos x="3503" y="65"/>
                </a:cxn>
                <a:cxn ang="0">
                  <a:pos x="3492" y="47"/>
                </a:cxn>
                <a:cxn ang="0">
                  <a:pos x="3477" y="31"/>
                </a:cxn>
                <a:cxn ang="0">
                  <a:pos x="3460" y="18"/>
                </a:cxn>
                <a:cxn ang="0">
                  <a:pos x="3441" y="9"/>
                </a:cxn>
                <a:cxn ang="0">
                  <a:pos x="3420" y="3"/>
                </a:cxn>
                <a:cxn ang="0">
                  <a:pos x="3399" y="0"/>
                </a:cxn>
                <a:cxn ang="0">
                  <a:pos x="3377" y="3"/>
                </a:cxn>
                <a:cxn ang="0">
                  <a:pos x="3357" y="9"/>
                </a:cxn>
                <a:cxn ang="0">
                  <a:pos x="63" y="1487"/>
                </a:cxn>
                <a:cxn ang="0">
                  <a:pos x="45" y="1497"/>
                </a:cxn>
                <a:cxn ang="0">
                  <a:pos x="29" y="1512"/>
                </a:cxn>
                <a:cxn ang="0">
                  <a:pos x="16" y="1530"/>
                </a:cxn>
                <a:cxn ang="0">
                  <a:pos x="7" y="1550"/>
                </a:cxn>
                <a:cxn ang="0">
                  <a:pos x="2" y="1572"/>
                </a:cxn>
                <a:cxn ang="0">
                  <a:pos x="0" y="1594"/>
                </a:cxn>
                <a:cxn ang="0">
                  <a:pos x="3" y="1616"/>
                </a:cxn>
                <a:cxn ang="0">
                  <a:pos x="9" y="1637"/>
                </a:cxn>
                <a:cxn ang="0">
                  <a:pos x="2350" y="7000"/>
                </a:cxn>
                <a:cxn ang="0">
                  <a:pos x="2361" y="7018"/>
                </a:cxn>
                <a:cxn ang="0">
                  <a:pos x="2376" y="7034"/>
                </a:cxn>
                <a:cxn ang="0">
                  <a:pos x="2393" y="7048"/>
                </a:cxn>
                <a:cxn ang="0">
                  <a:pos x="2412" y="7057"/>
                </a:cxn>
                <a:cxn ang="0">
                  <a:pos x="2433" y="7064"/>
                </a:cxn>
                <a:cxn ang="0">
                  <a:pos x="2454" y="7066"/>
                </a:cxn>
                <a:cxn ang="0">
                  <a:pos x="2476" y="7064"/>
                </a:cxn>
                <a:cxn ang="0">
                  <a:pos x="2496" y="7056"/>
                </a:cxn>
              </a:cxnLst>
              <a:rect l="0" t="0" r="r" b="b"/>
              <a:pathLst>
                <a:path w="5957" h="7066">
                  <a:moveTo>
                    <a:pt x="2496" y="7056"/>
                  </a:moveTo>
                  <a:lnTo>
                    <a:pt x="5894" y="5433"/>
                  </a:lnTo>
                  <a:lnTo>
                    <a:pt x="5912" y="5421"/>
                  </a:lnTo>
                  <a:lnTo>
                    <a:pt x="5927" y="5407"/>
                  </a:lnTo>
                  <a:lnTo>
                    <a:pt x="5941" y="5389"/>
                  </a:lnTo>
                  <a:lnTo>
                    <a:pt x="5950" y="5369"/>
                  </a:lnTo>
                  <a:lnTo>
                    <a:pt x="5955" y="5348"/>
                  </a:lnTo>
                  <a:lnTo>
                    <a:pt x="5957" y="5325"/>
                  </a:lnTo>
                  <a:lnTo>
                    <a:pt x="5955" y="5303"/>
                  </a:lnTo>
                  <a:lnTo>
                    <a:pt x="5948" y="5282"/>
                  </a:lnTo>
                  <a:lnTo>
                    <a:pt x="3503" y="65"/>
                  </a:lnTo>
                  <a:lnTo>
                    <a:pt x="3492" y="47"/>
                  </a:lnTo>
                  <a:lnTo>
                    <a:pt x="3477" y="31"/>
                  </a:lnTo>
                  <a:lnTo>
                    <a:pt x="3460" y="18"/>
                  </a:lnTo>
                  <a:lnTo>
                    <a:pt x="3441" y="9"/>
                  </a:lnTo>
                  <a:lnTo>
                    <a:pt x="3420" y="3"/>
                  </a:lnTo>
                  <a:lnTo>
                    <a:pt x="3399" y="0"/>
                  </a:lnTo>
                  <a:lnTo>
                    <a:pt x="3377" y="3"/>
                  </a:lnTo>
                  <a:lnTo>
                    <a:pt x="3357" y="9"/>
                  </a:lnTo>
                  <a:lnTo>
                    <a:pt x="63" y="1487"/>
                  </a:lnTo>
                  <a:lnTo>
                    <a:pt x="45" y="1497"/>
                  </a:lnTo>
                  <a:lnTo>
                    <a:pt x="29" y="1512"/>
                  </a:lnTo>
                  <a:lnTo>
                    <a:pt x="16" y="1530"/>
                  </a:lnTo>
                  <a:lnTo>
                    <a:pt x="7" y="1550"/>
                  </a:lnTo>
                  <a:lnTo>
                    <a:pt x="2" y="1572"/>
                  </a:lnTo>
                  <a:lnTo>
                    <a:pt x="0" y="1594"/>
                  </a:lnTo>
                  <a:lnTo>
                    <a:pt x="3" y="1616"/>
                  </a:lnTo>
                  <a:lnTo>
                    <a:pt x="9" y="1637"/>
                  </a:lnTo>
                  <a:lnTo>
                    <a:pt x="2350" y="7000"/>
                  </a:lnTo>
                  <a:lnTo>
                    <a:pt x="2361" y="7018"/>
                  </a:lnTo>
                  <a:lnTo>
                    <a:pt x="2376" y="7034"/>
                  </a:lnTo>
                  <a:lnTo>
                    <a:pt x="2393" y="7048"/>
                  </a:lnTo>
                  <a:lnTo>
                    <a:pt x="2412" y="7057"/>
                  </a:lnTo>
                  <a:lnTo>
                    <a:pt x="2433" y="7064"/>
                  </a:lnTo>
                  <a:lnTo>
                    <a:pt x="2454" y="7066"/>
                  </a:lnTo>
                  <a:lnTo>
                    <a:pt x="2476" y="7064"/>
                  </a:lnTo>
                  <a:lnTo>
                    <a:pt x="2496" y="7056"/>
                  </a:lnTo>
                  <a:close/>
                </a:path>
              </a:pathLst>
            </a:custGeom>
            <a:solidFill>
              <a:srgbClr val="6B6859"/>
            </a:solidFill>
            <a:ln w="9525">
              <a:noFill/>
              <a:round/>
              <a:headEnd/>
              <a:tailEnd/>
            </a:ln>
          </p:spPr>
          <p:txBody>
            <a:bodyPr/>
            <a:lstStyle/>
            <a:p>
              <a:endParaRPr lang="en-US"/>
            </a:p>
          </p:txBody>
        </p:sp>
        <p:sp>
          <p:nvSpPr>
            <p:cNvPr id="597" name="Freeform 669"/>
            <p:cNvSpPr>
              <a:spLocks/>
            </p:cNvSpPr>
            <p:nvPr/>
          </p:nvSpPr>
          <p:spPr bwMode="auto">
            <a:xfrm>
              <a:off x="3569" y="3096"/>
              <a:ext cx="51" cy="121"/>
            </a:xfrm>
            <a:custGeom>
              <a:avLst/>
              <a:gdLst/>
              <a:ahLst/>
              <a:cxnLst>
                <a:cxn ang="0">
                  <a:pos x="917" y="2127"/>
                </a:cxn>
                <a:cxn ang="0">
                  <a:pos x="0" y="131"/>
                </a:cxn>
                <a:cxn ang="0">
                  <a:pos x="33" y="0"/>
                </a:cxn>
                <a:cxn ang="0">
                  <a:pos x="70" y="14"/>
                </a:cxn>
                <a:cxn ang="0">
                  <a:pos x="106" y="29"/>
                </a:cxn>
                <a:cxn ang="0">
                  <a:pos x="143" y="44"/>
                </a:cxn>
                <a:cxn ang="0">
                  <a:pos x="180" y="61"/>
                </a:cxn>
                <a:cxn ang="0">
                  <a:pos x="217" y="78"/>
                </a:cxn>
                <a:cxn ang="0">
                  <a:pos x="252" y="96"/>
                </a:cxn>
                <a:cxn ang="0">
                  <a:pos x="288" y="116"/>
                </a:cxn>
                <a:cxn ang="0">
                  <a:pos x="324" y="136"/>
                </a:cxn>
                <a:cxn ang="0">
                  <a:pos x="358" y="159"/>
                </a:cxn>
                <a:cxn ang="0">
                  <a:pos x="393" y="181"/>
                </a:cxn>
                <a:cxn ang="0">
                  <a:pos x="428" y="204"/>
                </a:cxn>
                <a:cxn ang="0">
                  <a:pos x="461" y="228"/>
                </a:cxn>
                <a:cxn ang="0">
                  <a:pos x="495" y="252"/>
                </a:cxn>
                <a:cxn ang="0">
                  <a:pos x="528" y="279"/>
                </a:cxn>
                <a:cxn ang="0">
                  <a:pos x="560" y="305"/>
                </a:cxn>
                <a:cxn ang="0">
                  <a:pos x="592" y="333"/>
                </a:cxn>
                <a:cxn ang="0">
                  <a:pos x="624" y="361"/>
                </a:cxn>
                <a:cxn ang="0">
                  <a:pos x="654" y="389"/>
                </a:cxn>
                <a:cxn ang="0">
                  <a:pos x="684" y="419"/>
                </a:cxn>
                <a:cxn ang="0">
                  <a:pos x="713" y="450"/>
                </a:cxn>
                <a:cxn ang="0">
                  <a:pos x="742" y="481"/>
                </a:cxn>
                <a:cxn ang="0">
                  <a:pos x="769" y="513"/>
                </a:cxn>
                <a:cxn ang="0">
                  <a:pos x="796" y="545"/>
                </a:cxn>
                <a:cxn ang="0">
                  <a:pos x="822" y="578"/>
                </a:cxn>
                <a:cxn ang="0">
                  <a:pos x="847" y="612"/>
                </a:cxn>
                <a:cxn ang="0">
                  <a:pos x="871" y="647"/>
                </a:cxn>
                <a:cxn ang="0">
                  <a:pos x="895" y="681"/>
                </a:cxn>
                <a:cxn ang="0">
                  <a:pos x="917" y="717"/>
                </a:cxn>
                <a:cxn ang="0">
                  <a:pos x="939" y="754"/>
                </a:cxn>
                <a:cxn ang="0">
                  <a:pos x="959" y="791"/>
                </a:cxn>
                <a:cxn ang="0">
                  <a:pos x="979" y="828"/>
                </a:cxn>
                <a:cxn ang="0">
                  <a:pos x="997" y="866"/>
                </a:cxn>
                <a:cxn ang="0">
                  <a:pos x="1026" y="938"/>
                </a:cxn>
                <a:cxn ang="0">
                  <a:pos x="1053" y="1015"/>
                </a:cxn>
                <a:cxn ang="0">
                  <a:pos x="1075" y="1096"/>
                </a:cxn>
                <a:cxn ang="0">
                  <a:pos x="1095" y="1180"/>
                </a:cxn>
                <a:cxn ang="0">
                  <a:pos x="1110" y="1267"/>
                </a:cxn>
                <a:cxn ang="0">
                  <a:pos x="1121" y="1356"/>
                </a:cxn>
                <a:cxn ang="0">
                  <a:pos x="1130" y="1446"/>
                </a:cxn>
                <a:cxn ang="0">
                  <a:pos x="1134" y="1536"/>
                </a:cxn>
                <a:cxn ang="0">
                  <a:pos x="1134" y="1626"/>
                </a:cxn>
                <a:cxn ang="0">
                  <a:pos x="1131" y="1716"/>
                </a:cxn>
                <a:cxn ang="0">
                  <a:pos x="1122" y="1802"/>
                </a:cxn>
                <a:cxn ang="0">
                  <a:pos x="1111" y="1886"/>
                </a:cxn>
                <a:cxn ang="0">
                  <a:pos x="1096" y="1967"/>
                </a:cxn>
                <a:cxn ang="0">
                  <a:pos x="1076" y="2044"/>
                </a:cxn>
                <a:cxn ang="0">
                  <a:pos x="1053" y="2115"/>
                </a:cxn>
                <a:cxn ang="0">
                  <a:pos x="1025" y="2180"/>
                </a:cxn>
                <a:cxn ang="0">
                  <a:pos x="917" y="2127"/>
                </a:cxn>
              </a:cxnLst>
              <a:rect l="0" t="0" r="r" b="b"/>
              <a:pathLst>
                <a:path w="1134" h="2180">
                  <a:moveTo>
                    <a:pt x="917" y="2127"/>
                  </a:moveTo>
                  <a:lnTo>
                    <a:pt x="0" y="131"/>
                  </a:lnTo>
                  <a:lnTo>
                    <a:pt x="33" y="0"/>
                  </a:lnTo>
                  <a:lnTo>
                    <a:pt x="70" y="14"/>
                  </a:lnTo>
                  <a:lnTo>
                    <a:pt x="106" y="29"/>
                  </a:lnTo>
                  <a:lnTo>
                    <a:pt x="143" y="44"/>
                  </a:lnTo>
                  <a:lnTo>
                    <a:pt x="180" y="61"/>
                  </a:lnTo>
                  <a:lnTo>
                    <a:pt x="217" y="78"/>
                  </a:lnTo>
                  <a:lnTo>
                    <a:pt x="252" y="96"/>
                  </a:lnTo>
                  <a:lnTo>
                    <a:pt x="288" y="116"/>
                  </a:lnTo>
                  <a:lnTo>
                    <a:pt x="324" y="136"/>
                  </a:lnTo>
                  <a:lnTo>
                    <a:pt x="358" y="159"/>
                  </a:lnTo>
                  <a:lnTo>
                    <a:pt x="393" y="181"/>
                  </a:lnTo>
                  <a:lnTo>
                    <a:pt x="428" y="204"/>
                  </a:lnTo>
                  <a:lnTo>
                    <a:pt x="461" y="228"/>
                  </a:lnTo>
                  <a:lnTo>
                    <a:pt x="495" y="252"/>
                  </a:lnTo>
                  <a:lnTo>
                    <a:pt x="528" y="279"/>
                  </a:lnTo>
                  <a:lnTo>
                    <a:pt x="560" y="305"/>
                  </a:lnTo>
                  <a:lnTo>
                    <a:pt x="592" y="333"/>
                  </a:lnTo>
                  <a:lnTo>
                    <a:pt x="624" y="361"/>
                  </a:lnTo>
                  <a:lnTo>
                    <a:pt x="654" y="389"/>
                  </a:lnTo>
                  <a:lnTo>
                    <a:pt x="684" y="419"/>
                  </a:lnTo>
                  <a:lnTo>
                    <a:pt x="713" y="450"/>
                  </a:lnTo>
                  <a:lnTo>
                    <a:pt x="742" y="481"/>
                  </a:lnTo>
                  <a:lnTo>
                    <a:pt x="769" y="513"/>
                  </a:lnTo>
                  <a:lnTo>
                    <a:pt x="796" y="545"/>
                  </a:lnTo>
                  <a:lnTo>
                    <a:pt x="822" y="578"/>
                  </a:lnTo>
                  <a:lnTo>
                    <a:pt x="847" y="612"/>
                  </a:lnTo>
                  <a:lnTo>
                    <a:pt x="871" y="647"/>
                  </a:lnTo>
                  <a:lnTo>
                    <a:pt x="895" y="681"/>
                  </a:lnTo>
                  <a:lnTo>
                    <a:pt x="917" y="717"/>
                  </a:lnTo>
                  <a:lnTo>
                    <a:pt x="939" y="754"/>
                  </a:lnTo>
                  <a:lnTo>
                    <a:pt x="959" y="791"/>
                  </a:lnTo>
                  <a:lnTo>
                    <a:pt x="979" y="828"/>
                  </a:lnTo>
                  <a:lnTo>
                    <a:pt x="997" y="866"/>
                  </a:lnTo>
                  <a:lnTo>
                    <a:pt x="1026" y="938"/>
                  </a:lnTo>
                  <a:lnTo>
                    <a:pt x="1053" y="1015"/>
                  </a:lnTo>
                  <a:lnTo>
                    <a:pt x="1075" y="1096"/>
                  </a:lnTo>
                  <a:lnTo>
                    <a:pt x="1095" y="1180"/>
                  </a:lnTo>
                  <a:lnTo>
                    <a:pt x="1110" y="1267"/>
                  </a:lnTo>
                  <a:lnTo>
                    <a:pt x="1121" y="1356"/>
                  </a:lnTo>
                  <a:lnTo>
                    <a:pt x="1130" y="1446"/>
                  </a:lnTo>
                  <a:lnTo>
                    <a:pt x="1134" y="1536"/>
                  </a:lnTo>
                  <a:lnTo>
                    <a:pt x="1134" y="1626"/>
                  </a:lnTo>
                  <a:lnTo>
                    <a:pt x="1131" y="1716"/>
                  </a:lnTo>
                  <a:lnTo>
                    <a:pt x="1122" y="1802"/>
                  </a:lnTo>
                  <a:lnTo>
                    <a:pt x="1111" y="1886"/>
                  </a:lnTo>
                  <a:lnTo>
                    <a:pt x="1096" y="1967"/>
                  </a:lnTo>
                  <a:lnTo>
                    <a:pt x="1076" y="2044"/>
                  </a:lnTo>
                  <a:lnTo>
                    <a:pt x="1053" y="2115"/>
                  </a:lnTo>
                  <a:lnTo>
                    <a:pt x="1025" y="2180"/>
                  </a:lnTo>
                  <a:lnTo>
                    <a:pt x="917" y="2127"/>
                  </a:lnTo>
                  <a:close/>
                </a:path>
              </a:pathLst>
            </a:custGeom>
            <a:solidFill>
              <a:srgbClr val="6B6859"/>
            </a:solidFill>
            <a:ln w="9525">
              <a:noFill/>
              <a:round/>
              <a:headEnd/>
              <a:tailEnd/>
            </a:ln>
          </p:spPr>
          <p:txBody>
            <a:bodyPr/>
            <a:lstStyle/>
            <a:p>
              <a:endParaRPr lang="en-US"/>
            </a:p>
          </p:txBody>
        </p:sp>
        <p:sp>
          <p:nvSpPr>
            <p:cNvPr id="598" name="Freeform 670"/>
            <p:cNvSpPr>
              <a:spLocks/>
            </p:cNvSpPr>
            <p:nvPr/>
          </p:nvSpPr>
          <p:spPr bwMode="auto">
            <a:xfrm>
              <a:off x="3378" y="3082"/>
              <a:ext cx="207" cy="202"/>
            </a:xfrm>
            <a:custGeom>
              <a:avLst/>
              <a:gdLst/>
              <a:ahLst/>
              <a:cxnLst>
                <a:cxn ang="0">
                  <a:pos x="0" y="1625"/>
                </a:cxn>
                <a:cxn ang="0">
                  <a:pos x="3650" y="0"/>
                </a:cxn>
                <a:cxn ang="0">
                  <a:pos x="4569" y="1997"/>
                </a:cxn>
                <a:cxn ang="0">
                  <a:pos x="873" y="3641"/>
                </a:cxn>
                <a:cxn ang="0">
                  <a:pos x="0" y="1625"/>
                </a:cxn>
              </a:cxnLst>
              <a:rect l="0" t="0" r="r" b="b"/>
              <a:pathLst>
                <a:path w="4569" h="3641">
                  <a:moveTo>
                    <a:pt x="0" y="1625"/>
                  </a:moveTo>
                  <a:lnTo>
                    <a:pt x="3650" y="0"/>
                  </a:lnTo>
                  <a:lnTo>
                    <a:pt x="4569" y="1997"/>
                  </a:lnTo>
                  <a:lnTo>
                    <a:pt x="873" y="3641"/>
                  </a:lnTo>
                  <a:lnTo>
                    <a:pt x="0" y="1625"/>
                  </a:lnTo>
                  <a:close/>
                </a:path>
              </a:pathLst>
            </a:custGeom>
            <a:solidFill>
              <a:srgbClr val="545959"/>
            </a:solidFill>
            <a:ln w="9525">
              <a:noFill/>
              <a:round/>
              <a:headEnd/>
              <a:tailEnd/>
            </a:ln>
          </p:spPr>
          <p:txBody>
            <a:bodyPr/>
            <a:lstStyle/>
            <a:p>
              <a:endParaRPr lang="en-US"/>
            </a:p>
          </p:txBody>
        </p:sp>
        <p:sp>
          <p:nvSpPr>
            <p:cNvPr id="599" name="Freeform 671"/>
            <p:cNvSpPr>
              <a:spLocks/>
            </p:cNvSpPr>
            <p:nvPr/>
          </p:nvSpPr>
          <p:spPr bwMode="auto">
            <a:xfrm>
              <a:off x="3360" y="3024"/>
              <a:ext cx="271" cy="393"/>
            </a:xfrm>
            <a:custGeom>
              <a:avLst/>
              <a:gdLst/>
              <a:ahLst/>
              <a:cxnLst>
                <a:cxn ang="0">
                  <a:pos x="2497" y="7056"/>
                </a:cxn>
                <a:cxn ang="0">
                  <a:pos x="5894" y="5432"/>
                </a:cxn>
                <a:cxn ang="0">
                  <a:pos x="5912" y="5421"/>
                </a:cxn>
                <a:cxn ang="0">
                  <a:pos x="5928" y="5406"/>
                </a:cxn>
                <a:cxn ang="0">
                  <a:pos x="5941" y="5388"/>
                </a:cxn>
                <a:cxn ang="0">
                  <a:pos x="5950" y="5368"/>
                </a:cxn>
                <a:cxn ang="0">
                  <a:pos x="5955" y="5347"/>
                </a:cxn>
                <a:cxn ang="0">
                  <a:pos x="5957" y="5325"/>
                </a:cxn>
                <a:cxn ang="0">
                  <a:pos x="5955" y="5303"/>
                </a:cxn>
                <a:cxn ang="0">
                  <a:pos x="5948" y="5282"/>
                </a:cxn>
                <a:cxn ang="0">
                  <a:pos x="3503" y="64"/>
                </a:cxn>
                <a:cxn ang="0">
                  <a:pos x="3492" y="46"/>
                </a:cxn>
                <a:cxn ang="0">
                  <a:pos x="3477" y="31"/>
                </a:cxn>
                <a:cxn ang="0">
                  <a:pos x="3460" y="18"/>
                </a:cxn>
                <a:cxn ang="0">
                  <a:pos x="3441" y="8"/>
                </a:cxn>
                <a:cxn ang="0">
                  <a:pos x="3420" y="2"/>
                </a:cxn>
                <a:cxn ang="0">
                  <a:pos x="3399" y="0"/>
                </a:cxn>
                <a:cxn ang="0">
                  <a:pos x="3377" y="2"/>
                </a:cxn>
                <a:cxn ang="0">
                  <a:pos x="3357" y="8"/>
                </a:cxn>
                <a:cxn ang="0">
                  <a:pos x="63" y="1486"/>
                </a:cxn>
                <a:cxn ang="0">
                  <a:pos x="45" y="1497"/>
                </a:cxn>
                <a:cxn ang="0">
                  <a:pos x="30" y="1512"/>
                </a:cxn>
                <a:cxn ang="0">
                  <a:pos x="16" y="1530"/>
                </a:cxn>
                <a:cxn ang="0">
                  <a:pos x="7" y="1550"/>
                </a:cxn>
                <a:cxn ang="0">
                  <a:pos x="2" y="1572"/>
                </a:cxn>
                <a:cxn ang="0">
                  <a:pos x="0" y="1594"/>
                </a:cxn>
                <a:cxn ang="0">
                  <a:pos x="3" y="1615"/>
                </a:cxn>
                <a:cxn ang="0">
                  <a:pos x="9" y="1636"/>
                </a:cxn>
                <a:cxn ang="0">
                  <a:pos x="2351" y="6999"/>
                </a:cxn>
                <a:cxn ang="0">
                  <a:pos x="2362" y="7018"/>
                </a:cxn>
                <a:cxn ang="0">
                  <a:pos x="2377" y="7034"/>
                </a:cxn>
                <a:cxn ang="0">
                  <a:pos x="2394" y="7048"/>
                </a:cxn>
                <a:cxn ang="0">
                  <a:pos x="2413" y="7057"/>
                </a:cxn>
                <a:cxn ang="0">
                  <a:pos x="2434" y="7063"/>
                </a:cxn>
                <a:cxn ang="0">
                  <a:pos x="2455" y="7065"/>
                </a:cxn>
                <a:cxn ang="0">
                  <a:pos x="2477" y="7063"/>
                </a:cxn>
                <a:cxn ang="0">
                  <a:pos x="2497" y="7056"/>
                </a:cxn>
              </a:cxnLst>
              <a:rect l="0" t="0" r="r" b="b"/>
              <a:pathLst>
                <a:path w="5957" h="7065">
                  <a:moveTo>
                    <a:pt x="2497" y="7056"/>
                  </a:moveTo>
                  <a:lnTo>
                    <a:pt x="5894" y="5432"/>
                  </a:lnTo>
                  <a:lnTo>
                    <a:pt x="5912" y="5421"/>
                  </a:lnTo>
                  <a:lnTo>
                    <a:pt x="5928" y="5406"/>
                  </a:lnTo>
                  <a:lnTo>
                    <a:pt x="5941" y="5388"/>
                  </a:lnTo>
                  <a:lnTo>
                    <a:pt x="5950" y="5368"/>
                  </a:lnTo>
                  <a:lnTo>
                    <a:pt x="5955" y="5347"/>
                  </a:lnTo>
                  <a:lnTo>
                    <a:pt x="5957" y="5325"/>
                  </a:lnTo>
                  <a:lnTo>
                    <a:pt x="5955" y="5303"/>
                  </a:lnTo>
                  <a:lnTo>
                    <a:pt x="5948" y="5282"/>
                  </a:lnTo>
                  <a:lnTo>
                    <a:pt x="3503" y="64"/>
                  </a:lnTo>
                  <a:lnTo>
                    <a:pt x="3492" y="46"/>
                  </a:lnTo>
                  <a:lnTo>
                    <a:pt x="3477" y="31"/>
                  </a:lnTo>
                  <a:lnTo>
                    <a:pt x="3460" y="18"/>
                  </a:lnTo>
                  <a:lnTo>
                    <a:pt x="3441" y="8"/>
                  </a:lnTo>
                  <a:lnTo>
                    <a:pt x="3420" y="2"/>
                  </a:lnTo>
                  <a:lnTo>
                    <a:pt x="3399" y="0"/>
                  </a:lnTo>
                  <a:lnTo>
                    <a:pt x="3377" y="2"/>
                  </a:lnTo>
                  <a:lnTo>
                    <a:pt x="3357" y="8"/>
                  </a:lnTo>
                  <a:lnTo>
                    <a:pt x="63" y="1486"/>
                  </a:lnTo>
                  <a:lnTo>
                    <a:pt x="45" y="1497"/>
                  </a:lnTo>
                  <a:lnTo>
                    <a:pt x="30" y="1512"/>
                  </a:lnTo>
                  <a:lnTo>
                    <a:pt x="16" y="1530"/>
                  </a:lnTo>
                  <a:lnTo>
                    <a:pt x="7" y="1550"/>
                  </a:lnTo>
                  <a:lnTo>
                    <a:pt x="2" y="1572"/>
                  </a:lnTo>
                  <a:lnTo>
                    <a:pt x="0" y="1594"/>
                  </a:lnTo>
                  <a:lnTo>
                    <a:pt x="3" y="1615"/>
                  </a:lnTo>
                  <a:lnTo>
                    <a:pt x="9" y="1636"/>
                  </a:lnTo>
                  <a:lnTo>
                    <a:pt x="2351" y="6999"/>
                  </a:lnTo>
                  <a:lnTo>
                    <a:pt x="2362" y="7018"/>
                  </a:lnTo>
                  <a:lnTo>
                    <a:pt x="2377" y="7034"/>
                  </a:lnTo>
                  <a:lnTo>
                    <a:pt x="2394" y="7048"/>
                  </a:lnTo>
                  <a:lnTo>
                    <a:pt x="2413" y="7057"/>
                  </a:lnTo>
                  <a:lnTo>
                    <a:pt x="2434" y="7063"/>
                  </a:lnTo>
                  <a:lnTo>
                    <a:pt x="2455" y="7065"/>
                  </a:lnTo>
                  <a:lnTo>
                    <a:pt x="2477" y="7063"/>
                  </a:lnTo>
                  <a:lnTo>
                    <a:pt x="2497" y="7056"/>
                  </a:lnTo>
                  <a:close/>
                </a:path>
              </a:pathLst>
            </a:custGeom>
            <a:solidFill>
              <a:srgbClr val="BAC2C2"/>
            </a:solidFill>
            <a:ln w="9525">
              <a:noFill/>
              <a:round/>
              <a:headEnd/>
              <a:tailEnd/>
            </a:ln>
          </p:spPr>
          <p:txBody>
            <a:bodyPr/>
            <a:lstStyle/>
            <a:p>
              <a:endParaRPr lang="en-US"/>
            </a:p>
          </p:txBody>
        </p:sp>
        <p:sp>
          <p:nvSpPr>
            <p:cNvPr id="600" name="Freeform 672"/>
            <p:cNvSpPr>
              <a:spLocks/>
            </p:cNvSpPr>
            <p:nvPr/>
          </p:nvSpPr>
          <p:spPr bwMode="auto">
            <a:xfrm>
              <a:off x="3360" y="3024"/>
              <a:ext cx="162" cy="99"/>
            </a:xfrm>
            <a:custGeom>
              <a:avLst/>
              <a:gdLst/>
              <a:ahLst/>
              <a:cxnLst>
                <a:cxn ang="0">
                  <a:pos x="3562" y="1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68" y="1773"/>
                </a:cxn>
                <a:cxn ang="0">
                  <a:pos x="3562" y="183"/>
                </a:cxn>
              </a:cxnLst>
              <a:rect l="0" t="0" r="r" b="b"/>
              <a:pathLst>
                <a:path w="3562" h="1773">
                  <a:moveTo>
                    <a:pt x="3562" y="1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68" y="1773"/>
                  </a:lnTo>
                  <a:lnTo>
                    <a:pt x="3562" y="183"/>
                  </a:lnTo>
                  <a:close/>
                </a:path>
              </a:pathLst>
            </a:custGeom>
            <a:solidFill>
              <a:srgbClr val="BAC2C2"/>
            </a:solidFill>
            <a:ln w="9525">
              <a:noFill/>
              <a:round/>
              <a:headEnd/>
              <a:tailEnd/>
            </a:ln>
          </p:spPr>
          <p:txBody>
            <a:bodyPr/>
            <a:lstStyle/>
            <a:p>
              <a:endParaRPr lang="en-US"/>
            </a:p>
          </p:txBody>
        </p:sp>
        <p:sp>
          <p:nvSpPr>
            <p:cNvPr id="601" name="Freeform 673"/>
            <p:cNvSpPr>
              <a:spLocks/>
            </p:cNvSpPr>
            <p:nvPr/>
          </p:nvSpPr>
          <p:spPr bwMode="auto">
            <a:xfrm>
              <a:off x="3360" y="3024"/>
              <a:ext cx="161" cy="97"/>
            </a:xfrm>
            <a:custGeom>
              <a:avLst/>
              <a:gdLst/>
              <a:ahLst/>
              <a:cxnLst>
                <a:cxn ang="0">
                  <a:pos x="3545" y="153"/>
                </a:cxn>
                <a:cxn ang="0">
                  <a:pos x="3538" y="137"/>
                </a:cxn>
                <a:cxn ang="0">
                  <a:pos x="3529" y="120"/>
                </a:cxn>
                <a:cxn ang="0">
                  <a:pos x="3514" y="90"/>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1" y="1665"/>
                </a:cxn>
                <a:cxn ang="0">
                  <a:pos x="31" y="1685"/>
                </a:cxn>
                <a:cxn ang="0">
                  <a:pos x="46" y="1719"/>
                </a:cxn>
                <a:cxn ang="0">
                  <a:pos x="162" y="1700"/>
                </a:cxn>
                <a:cxn ang="0">
                  <a:pos x="348" y="1616"/>
                </a:cxn>
                <a:cxn ang="0">
                  <a:pos x="508" y="1543"/>
                </a:cxn>
                <a:cxn ang="0">
                  <a:pos x="648" y="1480"/>
                </a:cxn>
                <a:cxn ang="0">
                  <a:pos x="776" y="1422"/>
                </a:cxn>
                <a:cxn ang="0">
                  <a:pos x="898" y="1367"/>
                </a:cxn>
                <a:cxn ang="0">
                  <a:pos x="1021" y="1311"/>
                </a:cxn>
                <a:cxn ang="0">
                  <a:pos x="1153" y="1251"/>
                </a:cxn>
                <a:cxn ang="0">
                  <a:pos x="1299" y="1186"/>
                </a:cxn>
                <a:cxn ang="0">
                  <a:pos x="1466" y="1110"/>
                </a:cxn>
                <a:cxn ang="0">
                  <a:pos x="1662" y="1020"/>
                </a:cxn>
                <a:cxn ang="0">
                  <a:pos x="1892" y="916"/>
                </a:cxn>
                <a:cxn ang="0">
                  <a:pos x="2166" y="792"/>
                </a:cxn>
                <a:cxn ang="0">
                  <a:pos x="2488" y="646"/>
                </a:cxn>
                <a:cxn ang="0">
                  <a:pos x="2864" y="474"/>
                </a:cxn>
                <a:cxn ang="0">
                  <a:pos x="3304" y="275"/>
                </a:cxn>
              </a:cxnLst>
              <a:rect l="0" t="0" r="r" b="b"/>
              <a:pathLst>
                <a:path w="3550" h="1748">
                  <a:moveTo>
                    <a:pt x="3550" y="163"/>
                  </a:moveTo>
                  <a:lnTo>
                    <a:pt x="3545" y="153"/>
                  </a:lnTo>
                  <a:lnTo>
                    <a:pt x="3541" y="144"/>
                  </a:lnTo>
                  <a:lnTo>
                    <a:pt x="3538" y="137"/>
                  </a:lnTo>
                  <a:lnTo>
                    <a:pt x="3533" y="130"/>
                  </a:lnTo>
                  <a:lnTo>
                    <a:pt x="3529" y="120"/>
                  </a:lnTo>
                  <a:lnTo>
                    <a:pt x="3523" y="108"/>
                  </a:lnTo>
                  <a:lnTo>
                    <a:pt x="3514" y="90"/>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1" y="1665"/>
                  </a:lnTo>
                  <a:lnTo>
                    <a:pt x="26" y="1673"/>
                  </a:lnTo>
                  <a:lnTo>
                    <a:pt x="31" y="1685"/>
                  </a:lnTo>
                  <a:lnTo>
                    <a:pt x="37" y="1699"/>
                  </a:lnTo>
                  <a:lnTo>
                    <a:pt x="46" y="1719"/>
                  </a:lnTo>
                  <a:lnTo>
                    <a:pt x="57" y="1748"/>
                  </a:lnTo>
                  <a:lnTo>
                    <a:pt x="162" y="1700"/>
                  </a:lnTo>
                  <a:lnTo>
                    <a:pt x="259" y="1656"/>
                  </a:lnTo>
                  <a:lnTo>
                    <a:pt x="348" y="1616"/>
                  </a:lnTo>
                  <a:lnTo>
                    <a:pt x="430" y="1579"/>
                  </a:lnTo>
                  <a:lnTo>
                    <a:pt x="508" y="1543"/>
                  </a:lnTo>
                  <a:lnTo>
                    <a:pt x="579" y="1511"/>
                  </a:lnTo>
                  <a:lnTo>
                    <a:pt x="648" y="1480"/>
                  </a:lnTo>
                  <a:lnTo>
                    <a:pt x="713" y="1451"/>
                  </a:lnTo>
                  <a:lnTo>
                    <a:pt x="776" y="1422"/>
                  </a:lnTo>
                  <a:lnTo>
                    <a:pt x="837" y="1395"/>
                  </a:lnTo>
                  <a:lnTo>
                    <a:pt x="898" y="1367"/>
                  </a:lnTo>
                  <a:lnTo>
                    <a:pt x="959" y="1340"/>
                  </a:lnTo>
                  <a:lnTo>
                    <a:pt x="1021" y="1311"/>
                  </a:lnTo>
                  <a:lnTo>
                    <a:pt x="1085" y="1282"/>
                  </a:lnTo>
                  <a:lnTo>
                    <a:pt x="1153" y="1251"/>
                  </a:lnTo>
                  <a:lnTo>
                    <a:pt x="1223" y="1220"/>
                  </a:lnTo>
                  <a:lnTo>
                    <a:pt x="1299" y="1186"/>
                  </a:lnTo>
                  <a:lnTo>
                    <a:pt x="1379" y="1149"/>
                  </a:lnTo>
                  <a:lnTo>
                    <a:pt x="1466" y="1110"/>
                  </a:lnTo>
                  <a:lnTo>
                    <a:pt x="1560" y="1067"/>
                  </a:lnTo>
                  <a:lnTo>
                    <a:pt x="1662" y="1020"/>
                  </a:lnTo>
                  <a:lnTo>
                    <a:pt x="1772" y="971"/>
                  </a:lnTo>
                  <a:lnTo>
                    <a:pt x="1892" y="916"/>
                  </a:lnTo>
                  <a:lnTo>
                    <a:pt x="2024" y="857"/>
                  </a:lnTo>
                  <a:lnTo>
                    <a:pt x="2166" y="792"/>
                  </a:lnTo>
                  <a:lnTo>
                    <a:pt x="2320" y="722"/>
                  </a:lnTo>
                  <a:lnTo>
                    <a:pt x="2488" y="646"/>
                  </a:lnTo>
                  <a:lnTo>
                    <a:pt x="2668" y="564"/>
                  </a:lnTo>
                  <a:lnTo>
                    <a:pt x="2864" y="474"/>
                  </a:lnTo>
                  <a:lnTo>
                    <a:pt x="3075" y="378"/>
                  </a:lnTo>
                  <a:lnTo>
                    <a:pt x="3304" y="275"/>
                  </a:lnTo>
                  <a:lnTo>
                    <a:pt x="3550" y="163"/>
                  </a:lnTo>
                  <a:close/>
                </a:path>
              </a:pathLst>
            </a:custGeom>
            <a:solidFill>
              <a:srgbClr val="BFC7C7"/>
            </a:solidFill>
            <a:ln w="9525">
              <a:noFill/>
              <a:round/>
              <a:headEnd/>
              <a:tailEnd/>
            </a:ln>
          </p:spPr>
          <p:txBody>
            <a:bodyPr/>
            <a:lstStyle/>
            <a:p>
              <a:endParaRPr lang="en-US"/>
            </a:p>
          </p:txBody>
        </p:sp>
        <p:sp>
          <p:nvSpPr>
            <p:cNvPr id="602" name="Freeform 674"/>
            <p:cNvSpPr>
              <a:spLocks/>
            </p:cNvSpPr>
            <p:nvPr/>
          </p:nvSpPr>
          <p:spPr bwMode="auto">
            <a:xfrm>
              <a:off x="3360" y="3024"/>
              <a:ext cx="161" cy="96"/>
            </a:xfrm>
            <a:custGeom>
              <a:avLst/>
              <a:gdLst/>
              <a:ahLst/>
              <a:cxnLst>
                <a:cxn ang="0">
                  <a:pos x="3534" y="135"/>
                </a:cxn>
                <a:cxn ang="0">
                  <a:pos x="3529" y="123"/>
                </a:cxn>
                <a:cxn ang="0">
                  <a:pos x="3523" y="110"/>
                </a:cxn>
                <a:cxn ang="0">
                  <a:pos x="3511" y="84"/>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3" y="1646"/>
                </a:cxn>
                <a:cxn ang="0">
                  <a:pos x="19" y="1658"/>
                </a:cxn>
                <a:cxn ang="0">
                  <a:pos x="26" y="1674"/>
                </a:cxn>
                <a:cxn ang="0">
                  <a:pos x="37" y="1702"/>
                </a:cxn>
                <a:cxn ang="0">
                  <a:pos x="151" y="1676"/>
                </a:cxn>
                <a:cxn ang="0">
                  <a:pos x="337" y="1592"/>
                </a:cxn>
                <a:cxn ang="0">
                  <a:pos x="497" y="1520"/>
                </a:cxn>
                <a:cxn ang="0">
                  <a:pos x="637" y="1457"/>
                </a:cxn>
                <a:cxn ang="0">
                  <a:pos x="765" y="1399"/>
                </a:cxn>
                <a:cxn ang="0">
                  <a:pos x="886" y="1344"/>
                </a:cxn>
                <a:cxn ang="0">
                  <a:pos x="1010" y="1288"/>
                </a:cxn>
                <a:cxn ang="0">
                  <a:pos x="1141" y="1229"/>
                </a:cxn>
                <a:cxn ang="0">
                  <a:pos x="1287" y="1163"/>
                </a:cxn>
                <a:cxn ang="0">
                  <a:pos x="1455" y="1087"/>
                </a:cxn>
                <a:cxn ang="0">
                  <a:pos x="1650" y="998"/>
                </a:cxn>
                <a:cxn ang="0">
                  <a:pos x="1881" y="894"/>
                </a:cxn>
                <a:cxn ang="0">
                  <a:pos x="2154" y="771"/>
                </a:cxn>
                <a:cxn ang="0">
                  <a:pos x="2477" y="625"/>
                </a:cxn>
                <a:cxn ang="0">
                  <a:pos x="2853" y="453"/>
                </a:cxn>
                <a:cxn ang="0">
                  <a:pos x="3293" y="254"/>
                </a:cxn>
              </a:cxnLst>
              <a:rect l="0" t="0" r="r" b="b"/>
              <a:pathLst>
                <a:path w="3539" h="1724">
                  <a:moveTo>
                    <a:pt x="3539" y="143"/>
                  </a:moveTo>
                  <a:lnTo>
                    <a:pt x="3534" y="135"/>
                  </a:lnTo>
                  <a:lnTo>
                    <a:pt x="3531" y="129"/>
                  </a:lnTo>
                  <a:lnTo>
                    <a:pt x="3529" y="123"/>
                  </a:lnTo>
                  <a:lnTo>
                    <a:pt x="3526" y="117"/>
                  </a:lnTo>
                  <a:lnTo>
                    <a:pt x="3523" y="110"/>
                  </a:lnTo>
                  <a:lnTo>
                    <a:pt x="3518" y="99"/>
                  </a:lnTo>
                  <a:lnTo>
                    <a:pt x="3511" y="84"/>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3" y="1646"/>
                  </a:lnTo>
                  <a:lnTo>
                    <a:pt x="16" y="1652"/>
                  </a:lnTo>
                  <a:lnTo>
                    <a:pt x="19" y="1658"/>
                  </a:lnTo>
                  <a:lnTo>
                    <a:pt x="22" y="1666"/>
                  </a:lnTo>
                  <a:lnTo>
                    <a:pt x="26" y="1674"/>
                  </a:lnTo>
                  <a:lnTo>
                    <a:pt x="31" y="1686"/>
                  </a:lnTo>
                  <a:lnTo>
                    <a:pt x="37" y="1702"/>
                  </a:lnTo>
                  <a:lnTo>
                    <a:pt x="46" y="1724"/>
                  </a:lnTo>
                  <a:lnTo>
                    <a:pt x="151" y="1676"/>
                  </a:lnTo>
                  <a:lnTo>
                    <a:pt x="248" y="1633"/>
                  </a:lnTo>
                  <a:lnTo>
                    <a:pt x="337" y="1592"/>
                  </a:lnTo>
                  <a:lnTo>
                    <a:pt x="419" y="1555"/>
                  </a:lnTo>
                  <a:lnTo>
                    <a:pt x="497" y="1520"/>
                  </a:lnTo>
                  <a:lnTo>
                    <a:pt x="568" y="1488"/>
                  </a:lnTo>
                  <a:lnTo>
                    <a:pt x="637" y="1457"/>
                  </a:lnTo>
                  <a:lnTo>
                    <a:pt x="702" y="1427"/>
                  </a:lnTo>
                  <a:lnTo>
                    <a:pt x="765" y="1399"/>
                  </a:lnTo>
                  <a:lnTo>
                    <a:pt x="826" y="1372"/>
                  </a:lnTo>
                  <a:lnTo>
                    <a:pt x="886" y="1344"/>
                  </a:lnTo>
                  <a:lnTo>
                    <a:pt x="948" y="1316"/>
                  </a:lnTo>
                  <a:lnTo>
                    <a:pt x="1010" y="1288"/>
                  </a:lnTo>
                  <a:lnTo>
                    <a:pt x="1074" y="1259"/>
                  </a:lnTo>
                  <a:lnTo>
                    <a:pt x="1141" y="1229"/>
                  </a:lnTo>
                  <a:lnTo>
                    <a:pt x="1212" y="1197"/>
                  </a:lnTo>
                  <a:lnTo>
                    <a:pt x="1287" y="1163"/>
                  </a:lnTo>
                  <a:lnTo>
                    <a:pt x="1368" y="1126"/>
                  </a:lnTo>
                  <a:lnTo>
                    <a:pt x="1455" y="1087"/>
                  </a:lnTo>
                  <a:lnTo>
                    <a:pt x="1548" y="1045"/>
                  </a:lnTo>
                  <a:lnTo>
                    <a:pt x="1650" y="998"/>
                  </a:lnTo>
                  <a:lnTo>
                    <a:pt x="1761" y="949"/>
                  </a:lnTo>
                  <a:lnTo>
                    <a:pt x="1881" y="894"/>
                  </a:lnTo>
                  <a:lnTo>
                    <a:pt x="2013" y="835"/>
                  </a:lnTo>
                  <a:lnTo>
                    <a:pt x="2154" y="771"/>
                  </a:lnTo>
                  <a:lnTo>
                    <a:pt x="2308" y="700"/>
                  </a:lnTo>
                  <a:lnTo>
                    <a:pt x="2477" y="625"/>
                  </a:lnTo>
                  <a:lnTo>
                    <a:pt x="2657" y="543"/>
                  </a:lnTo>
                  <a:lnTo>
                    <a:pt x="2853" y="453"/>
                  </a:lnTo>
                  <a:lnTo>
                    <a:pt x="3064" y="357"/>
                  </a:lnTo>
                  <a:lnTo>
                    <a:pt x="3293" y="254"/>
                  </a:lnTo>
                  <a:lnTo>
                    <a:pt x="3539" y="143"/>
                  </a:lnTo>
                  <a:close/>
                </a:path>
              </a:pathLst>
            </a:custGeom>
            <a:solidFill>
              <a:srgbClr val="C9D1D1"/>
            </a:solidFill>
            <a:ln w="9525">
              <a:noFill/>
              <a:round/>
              <a:headEnd/>
              <a:tailEnd/>
            </a:ln>
          </p:spPr>
          <p:txBody>
            <a:bodyPr/>
            <a:lstStyle/>
            <a:p>
              <a:endParaRPr lang="en-US"/>
            </a:p>
          </p:txBody>
        </p:sp>
        <p:sp>
          <p:nvSpPr>
            <p:cNvPr id="603" name="Freeform 675"/>
            <p:cNvSpPr>
              <a:spLocks/>
            </p:cNvSpPr>
            <p:nvPr/>
          </p:nvSpPr>
          <p:spPr bwMode="auto">
            <a:xfrm>
              <a:off x="3360" y="3024"/>
              <a:ext cx="160" cy="94"/>
            </a:xfrm>
            <a:custGeom>
              <a:avLst/>
              <a:gdLst/>
              <a:ahLst/>
              <a:cxnLst>
                <a:cxn ang="0">
                  <a:pos x="3522" y="112"/>
                </a:cxn>
                <a:cxn ang="0">
                  <a:pos x="3513" y="9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4" y="1648"/>
                </a:cxn>
                <a:cxn ang="0">
                  <a:pos x="25" y="1671"/>
                </a:cxn>
                <a:cxn ang="0">
                  <a:pos x="141" y="1651"/>
                </a:cxn>
                <a:cxn ang="0">
                  <a:pos x="326" y="1568"/>
                </a:cxn>
                <a:cxn ang="0">
                  <a:pos x="486" y="1496"/>
                </a:cxn>
                <a:cxn ang="0">
                  <a:pos x="626" y="1433"/>
                </a:cxn>
                <a:cxn ang="0">
                  <a:pos x="754" y="1375"/>
                </a:cxn>
                <a:cxn ang="0">
                  <a:pos x="875" y="1320"/>
                </a:cxn>
                <a:cxn ang="0">
                  <a:pos x="999" y="1264"/>
                </a:cxn>
                <a:cxn ang="0">
                  <a:pos x="1130" y="1205"/>
                </a:cxn>
                <a:cxn ang="0">
                  <a:pos x="1276" y="1140"/>
                </a:cxn>
                <a:cxn ang="0">
                  <a:pos x="1443" y="1064"/>
                </a:cxn>
                <a:cxn ang="0">
                  <a:pos x="1639" y="975"/>
                </a:cxn>
                <a:cxn ang="0">
                  <a:pos x="1870" y="872"/>
                </a:cxn>
                <a:cxn ang="0">
                  <a:pos x="2143" y="749"/>
                </a:cxn>
                <a:cxn ang="0">
                  <a:pos x="2464" y="603"/>
                </a:cxn>
                <a:cxn ang="0">
                  <a:pos x="2841" y="432"/>
                </a:cxn>
                <a:cxn ang="0">
                  <a:pos x="3281" y="234"/>
                </a:cxn>
              </a:cxnLst>
              <a:rect l="0" t="0" r="r" b="b"/>
              <a:pathLst>
                <a:path w="3526" h="1698">
                  <a:moveTo>
                    <a:pt x="3526" y="123"/>
                  </a:moveTo>
                  <a:lnTo>
                    <a:pt x="3522" y="112"/>
                  </a:lnTo>
                  <a:lnTo>
                    <a:pt x="3518" y="103"/>
                  </a:lnTo>
                  <a:lnTo>
                    <a:pt x="3513" y="9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4" y="1648"/>
                  </a:lnTo>
                  <a:lnTo>
                    <a:pt x="18" y="1657"/>
                  </a:lnTo>
                  <a:lnTo>
                    <a:pt x="25" y="1671"/>
                  </a:lnTo>
                  <a:lnTo>
                    <a:pt x="36" y="1698"/>
                  </a:lnTo>
                  <a:lnTo>
                    <a:pt x="141" y="1651"/>
                  </a:lnTo>
                  <a:lnTo>
                    <a:pt x="237" y="1608"/>
                  </a:lnTo>
                  <a:lnTo>
                    <a:pt x="326" y="1568"/>
                  </a:lnTo>
                  <a:lnTo>
                    <a:pt x="409" y="1530"/>
                  </a:lnTo>
                  <a:lnTo>
                    <a:pt x="486" y="1496"/>
                  </a:lnTo>
                  <a:lnTo>
                    <a:pt x="558" y="1463"/>
                  </a:lnTo>
                  <a:lnTo>
                    <a:pt x="626" y="1433"/>
                  </a:lnTo>
                  <a:lnTo>
                    <a:pt x="691" y="1403"/>
                  </a:lnTo>
                  <a:lnTo>
                    <a:pt x="754" y="1375"/>
                  </a:lnTo>
                  <a:lnTo>
                    <a:pt x="815" y="1347"/>
                  </a:lnTo>
                  <a:lnTo>
                    <a:pt x="875" y="1320"/>
                  </a:lnTo>
                  <a:lnTo>
                    <a:pt x="936" y="1292"/>
                  </a:lnTo>
                  <a:lnTo>
                    <a:pt x="999" y="1264"/>
                  </a:lnTo>
                  <a:lnTo>
                    <a:pt x="1063" y="1236"/>
                  </a:lnTo>
                  <a:lnTo>
                    <a:pt x="1130" y="1205"/>
                  </a:lnTo>
                  <a:lnTo>
                    <a:pt x="1201" y="1173"/>
                  </a:lnTo>
                  <a:lnTo>
                    <a:pt x="1276" y="1140"/>
                  </a:lnTo>
                  <a:lnTo>
                    <a:pt x="1357" y="1103"/>
                  </a:lnTo>
                  <a:lnTo>
                    <a:pt x="1443" y="1064"/>
                  </a:lnTo>
                  <a:lnTo>
                    <a:pt x="1537" y="1022"/>
                  </a:lnTo>
                  <a:lnTo>
                    <a:pt x="1639" y="975"/>
                  </a:lnTo>
                  <a:lnTo>
                    <a:pt x="1749" y="926"/>
                  </a:lnTo>
                  <a:lnTo>
                    <a:pt x="1870" y="872"/>
                  </a:lnTo>
                  <a:lnTo>
                    <a:pt x="2000" y="813"/>
                  </a:lnTo>
                  <a:lnTo>
                    <a:pt x="2143" y="749"/>
                  </a:lnTo>
                  <a:lnTo>
                    <a:pt x="2297" y="679"/>
                  </a:lnTo>
                  <a:lnTo>
                    <a:pt x="2464" y="603"/>
                  </a:lnTo>
                  <a:lnTo>
                    <a:pt x="2646" y="521"/>
                  </a:lnTo>
                  <a:lnTo>
                    <a:pt x="2841" y="432"/>
                  </a:lnTo>
                  <a:lnTo>
                    <a:pt x="3053" y="337"/>
                  </a:lnTo>
                  <a:lnTo>
                    <a:pt x="3281" y="234"/>
                  </a:lnTo>
                  <a:lnTo>
                    <a:pt x="3526" y="123"/>
                  </a:lnTo>
                  <a:close/>
                </a:path>
              </a:pathLst>
            </a:custGeom>
            <a:solidFill>
              <a:srgbClr val="D1D9D9"/>
            </a:solidFill>
            <a:ln w="9525">
              <a:noFill/>
              <a:round/>
              <a:headEnd/>
              <a:tailEnd/>
            </a:ln>
          </p:spPr>
          <p:txBody>
            <a:bodyPr/>
            <a:lstStyle/>
            <a:p>
              <a:endParaRPr lang="en-US"/>
            </a:p>
          </p:txBody>
        </p:sp>
        <p:sp>
          <p:nvSpPr>
            <p:cNvPr id="604" name="Freeform 676"/>
            <p:cNvSpPr>
              <a:spLocks/>
            </p:cNvSpPr>
            <p:nvPr/>
          </p:nvSpPr>
          <p:spPr bwMode="auto">
            <a:xfrm>
              <a:off x="3360" y="3024"/>
              <a:ext cx="160" cy="93"/>
            </a:xfrm>
            <a:custGeom>
              <a:avLst/>
              <a:gdLst/>
              <a:ahLst/>
              <a:cxnLst>
                <a:cxn ang="0">
                  <a:pos x="3513" y="96"/>
                </a:cxn>
                <a:cxn ang="0">
                  <a:pos x="3508" y="81"/>
                </a:cxn>
                <a:cxn ang="0">
                  <a:pos x="3491" y="46"/>
                </a:cxn>
                <a:cxn ang="0">
                  <a:pos x="3459" y="18"/>
                </a:cxn>
                <a:cxn ang="0">
                  <a:pos x="3418" y="2"/>
                </a:cxn>
                <a:cxn ang="0">
                  <a:pos x="3376" y="2"/>
                </a:cxn>
                <a:cxn ang="0">
                  <a:pos x="3257" y="53"/>
                </a:cxn>
                <a:cxn ang="0">
                  <a:pos x="3083" y="131"/>
                </a:cxn>
                <a:cxn ang="0">
                  <a:pos x="2932" y="198"/>
                </a:cxn>
                <a:cxn ang="0">
                  <a:pos x="2800" y="258"/>
                </a:cxn>
                <a:cxn ang="0">
                  <a:pos x="2681" y="312"/>
                </a:cxn>
                <a:cxn ang="0">
                  <a:pos x="2565" y="364"/>
                </a:cxn>
                <a:cxn ang="0">
                  <a:pos x="2450" y="415"/>
                </a:cxn>
                <a:cxn ang="0">
                  <a:pos x="2327" y="471"/>
                </a:cxn>
                <a:cxn ang="0">
                  <a:pos x="2189" y="532"/>
                </a:cxn>
                <a:cxn ang="0">
                  <a:pos x="2031" y="603"/>
                </a:cxn>
                <a:cxn ang="0">
                  <a:pos x="1846" y="686"/>
                </a:cxn>
                <a:cxn ang="0">
                  <a:pos x="1628" y="784"/>
                </a:cxn>
                <a:cxn ang="0">
                  <a:pos x="1370" y="899"/>
                </a:cxn>
                <a:cxn ang="0">
                  <a:pos x="1066" y="1036"/>
                </a:cxn>
                <a:cxn ang="0">
                  <a:pos x="710" y="1195"/>
                </a:cxn>
                <a:cxn ang="0">
                  <a:pos x="294" y="1382"/>
                </a:cxn>
                <a:cxn ang="0">
                  <a:pos x="44" y="1497"/>
                </a:cxn>
                <a:cxn ang="0">
                  <a:pos x="16" y="1530"/>
                </a:cxn>
                <a:cxn ang="0">
                  <a:pos x="2" y="1572"/>
                </a:cxn>
                <a:cxn ang="0">
                  <a:pos x="2" y="1615"/>
                </a:cxn>
                <a:cxn ang="0">
                  <a:pos x="12" y="1644"/>
                </a:cxn>
                <a:cxn ang="0">
                  <a:pos x="18" y="1657"/>
                </a:cxn>
                <a:cxn ang="0">
                  <a:pos x="130" y="1627"/>
                </a:cxn>
                <a:cxn ang="0">
                  <a:pos x="315" y="1543"/>
                </a:cxn>
                <a:cxn ang="0">
                  <a:pos x="474" y="1472"/>
                </a:cxn>
                <a:cxn ang="0">
                  <a:pos x="615" y="1408"/>
                </a:cxn>
                <a:cxn ang="0">
                  <a:pos x="743" y="1352"/>
                </a:cxn>
                <a:cxn ang="0">
                  <a:pos x="864" y="1297"/>
                </a:cxn>
                <a:cxn ang="0">
                  <a:pos x="987" y="1241"/>
                </a:cxn>
                <a:cxn ang="0">
                  <a:pos x="1119" y="1182"/>
                </a:cxn>
                <a:cxn ang="0">
                  <a:pos x="1265" y="1116"/>
                </a:cxn>
                <a:cxn ang="0">
                  <a:pos x="1432" y="1042"/>
                </a:cxn>
                <a:cxn ang="0">
                  <a:pos x="1628" y="953"/>
                </a:cxn>
                <a:cxn ang="0">
                  <a:pos x="1859" y="850"/>
                </a:cxn>
                <a:cxn ang="0">
                  <a:pos x="2132" y="726"/>
                </a:cxn>
                <a:cxn ang="0">
                  <a:pos x="2453" y="582"/>
                </a:cxn>
                <a:cxn ang="0">
                  <a:pos x="2830" y="412"/>
                </a:cxn>
                <a:cxn ang="0">
                  <a:pos x="3269" y="214"/>
                </a:cxn>
              </a:cxnLst>
              <a:rect l="0" t="0" r="r" b="b"/>
              <a:pathLst>
                <a:path w="3515" h="1674">
                  <a:moveTo>
                    <a:pt x="3515" y="103"/>
                  </a:moveTo>
                  <a:lnTo>
                    <a:pt x="3513" y="96"/>
                  </a:lnTo>
                  <a:lnTo>
                    <a:pt x="3511" y="91"/>
                  </a:lnTo>
                  <a:lnTo>
                    <a:pt x="3508" y="81"/>
                  </a:lnTo>
                  <a:lnTo>
                    <a:pt x="3502" y="64"/>
                  </a:lnTo>
                  <a:lnTo>
                    <a:pt x="3491" y="46"/>
                  </a:lnTo>
                  <a:lnTo>
                    <a:pt x="3476" y="31"/>
                  </a:lnTo>
                  <a:lnTo>
                    <a:pt x="3459" y="18"/>
                  </a:lnTo>
                  <a:lnTo>
                    <a:pt x="3440" y="8"/>
                  </a:lnTo>
                  <a:lnTo>
                    <a:pt x="3418" y="2"/>
                  </a:lnTo>
                  <a:lnTo>
                    <a:pt x="3397" y="0"/>
                  </a:lnTo>
                  <a:lnTo>
                    <a:pt x="3376" y="2"/>
                  </a:lnTo>
                  <a:lnTo>
                    <a:pt x="3356" y="8"/>
                  </a:lnTo>
                  <a:lnTo>
                    <a:pt x="3257" y="53"/>
                  </a:lnTo>
                  <a:lnTo>
                    <a:pt x="3166" y="94"/>
                  </a:lnTo>
                  <a:lnTo>
                    <a:pt x="3083" y="131"/>
                  </a:lnTo>
                  <a:lnTo>
                    <a:pt x="3004" y="167"/>
                  </a:lnTo>
                  <a:lnTo>
                    <a:pt x="2932" y="198"/>
                  </a:lnTo>
                  <a:lnTo>
                    <a:pt x="2864" y="229"/>
                  </a:lnTo>
                  <a:lnTo>
                    <a:pt x="2800" y="258"/>
                  </a:lnTo>
                  <a:lnTo>
                    <a:pt x="2740" y="286"/>
                  </a:lnTo>
                  <a:lnTo>
                    <a:pt x="2681" y="312"/>
                  </a:lnTo>
                  <a:lnTo>
                    <a:pt x="2623" y="337"/>
                  </a:lnTo>
                  <a:lnTo>
                    <a:pt x="2565" y="364"/>
                  </a:lnTo>
                  <a:lnTo>
                    <a:pt x="2508" y="389"/>
                  </a:lnTo>
                  <a:lnTo>
                    <a:pt x="2450" y="415"/>
                  </a:lnTo>
                  <a:lnTo>
                    <a:pt x="2389" y="443"/>
                  </a:lnTo>
                  <a:lnTo>
                    <a:pt x="2327" y="471"/>
                  </a:lnTo>
                  <a:lnTo>
                    <a:pt x="2259" y="501"/>
                  </a:lnTo>
                  <a:lnTo>
                    <a:pt x="2189" y="532"/>
                  </a:lnTo>
                  <a:lnTo>
                    <a:pt x="2113" y="567"/>
                  </a:lnTo>
                  <a:lnTo>
                    <a:pt x="2031" y="603"/>
                  </a:lnTo>
                  <a:lnTo>
                    <a:pt x="1942" y="643"/>
                  </a:lnTo>
                  <a:lnTo>
                    <a:pt x="1846" y="686"/>
                  </a:lnTo>
                  <a:lnTo>
                    <a:pt x="1741" y="733"/>
                  </a:lnTo>
                  <a:lnTo>
                    <a:pt x="1628" y="784"/>
                  </a:lnTo>
                  <a:lnTo>
                    <a:pt x="1505" y="839"/>
                  </a:lnTo>
                  <a:lnTo>
                    <a:pt x="1370" y="899"/>
                  </a:lnTo>
                  <a:lnTo>
                    <a:pt x="1224" y="966"/>
                  </a:lnTo>
                  <a:lnTo>
                    <a:pt x="1066" y="1036"/>
                  </a:lnTo>
                  <a:lnTo>
                    <a:pt x="895" y="1113"/>
                  </a:lnTo>
                  <a:lnTo>
                    <a:pt x="710" y="1195"/>
                  </a:lnTo>
                  <a:lnTo>
                    <a:pt x="510" y="1286"/>
                  </a:lnTo>
                  <a:lnTo>
                    <a:pt x="294" y="1382"/>
                  </a:lnTo>
                  <a:lnTo>
                    <a:pt x="62" y="1486"/>
                  </a:lnTo>
                  <a:lnTo>
                    <a:pt x="44" y="1497"/>
                  </a:lnTo>
                  <a:lnTo>
                    <a:pt x="29" y="1512"/>
                  </a:lnTo>
                  <a:lnTo>
                    <a:pt x="16" y="1530"/>
                  </a:lnTo>
                  <a:lnTo>
                    <a:pt x="7" y="1550"/>
                  </a:lnTo>
                  <a:lnTo>
                    <a:pt x="2" y="1572"/>
                  </a:lnTo>
                  <a:lnTo>
                    <a:pt x="0" y="1594"/>
                  </a:lnTo>
                  <a:lnTo>
                    <a:pt x="2" y="1615"/>
                  </a:lnTo>
                  <a:lnTo>
                    <a:pt x="8" y="1636"/>
                  </a:lnTo>
                  <a:lnTo>
                    <a:pt x="12" y="1644"/>
                  </a:lnTo>
                  <a:lnTo>
                    <a:pt x="15" y="1649"/>
                  </a:lnTo>
                  <a:lnTo>
                    <a:pt x="18" y="1657"/>
                  </a:lnTo>
                  <a:lnTo>
                    <a:pt x="25" y="1674"/>
                  </a:lnTo>
                  <a:lnTo>
                    <a:pt x="130" y="1627"/>
                  </a:lnTo>
                  <a:lnTo>
                    <a:pt x="225" y="1583"/>
                  </a:lnTo>
                  <a:lnTo>
                    <a:pt x="315" y="1543"/>
                  </a:lnTo>
                  <a:lnTo>
                    <a:pt x="398" y="1506"/>
                  </a:lnTo>
                  <a:lnTo>
                    <a:pt x="474" y="1472"/>
                  </a:lnTo>
                  <a:lnTo>
                    <a:pt x="547" y="1439"/>
                  </a:lnTo>
                  <a:lnTo>
                    <a:pt x="615" y="1408"/>
                  </a:lnTo>
                  <a:lnTo>
                    <a:pt x="679" y="1379"/>
                  </a:lnTo>
                  <a:lnTo>
                    <a:pt x="743" y="1352"/>
                  </a:lnTo>
                  <a:lnTo>
                    <a:pt x="804" y="1324"/>
                  </a:lnTo>
                  <a:lnTo>
                    <a:pt x="864" y="1297"/>
                  </a:lnTo>
                  <a:lnTo>
                    <a:pt x="925" y="1269"/>
                  </a:lnTo>
                  <a:lnTo>
                    <a:pt x="987" y="1241"/>
                  </a:lnTo>
                  <a:lnTo>
                    <a:pt x="1052" y="1212"/>
                  </a:lnTo>
                  <a:lnTo>
                    <a:pt x="1119" y="1182"/>
                  </a:lnTo>
                  <a:lnTo>
                    <a:pt x="1189" y="1150"/>
                  </a:lnTo>
                  <a:lnTo>
                    <a:pt x="1265" y="1116"/>
                  </a:lnTo>
                  <a:lnTo>
                    <a:pt x="1345" y="1081"/>
                  </a:lnTo>
                  <a:lnTo>
                    <a:pt x="1432" y="1042"/>
                  </a:lnTo>
                  <a:lnTo>
                    <a:pt x="1526" y="999"/>
                  </a:lnTo>
                  <a:lnTo>
                    <a:pt x="1628" y="953"/>
                  </a:lnTo>
                  <a:lnTo>
                    <a:pt x="1738" y="903"/>
                  </a:lnTo>
                  <a:lnTo>
                    <a:pt x="1859" y="850"/>
                  </a:lnTo>
                  <a:lnTo>
                    <a:pt x="1989" y="791"/>
                  </a:lnTo>
                  <a:lnTo>
                    <a:pt x="2132" y="726"/>
                  </a:lnTo>
                  <a:lnTo>
                    <a:pt x="2286" y="657"/>
                  </a:lnTo>
                  <a:lnTo>
                    <a:pt x="2453" y="582"/>
                  </a:lnTo>
                  <a:lnTo>
                    <a:pt x="2635" y="500"/>
                  </a:lnTo>
                  <a:lnTo>
                    <a:pt x="2830" y="412"/>
                  </a:lnTo>
                  <a:lnTo>
                    <a:pt x="3042" y="316"/>
                  </a:lnTo>
                  <a:lnTo>
                    <a:pt x="3269" y="214"/>
                  </a:lnTo>
                  <a:lnTo>
                    <a:pt x="3515" y="103"/>
                  </a:lnTo>
                  <a:close/>
                </a:path>
              </a:pathLst>
            </a:custGeom>
            <a:solidFill>
              <a:srgbClr val="D6DEDE"/>
            </a:solidFill>
            <a:ln w="9525">
              <a:noFill/>
              <a:round/>
              <a:headEnd/>
              <a:tailEnd/>
            </a:ln>
          </p:spPr>
          <p:txBody>
            <a:bodyPr/>
            <a:lstStyle/>
            <a:p>
              <a:endParaRPr lang="en-US"/>
            </a:p>
          </p:txBody>
        </p:sp>
        <p:sp>
          <p:nvSpPr>
            <p:cNvPr id="605" name="Freeform 677"/>
            <p:cNvSpPr>
              <a:spLocks/>
            </p:cNvSpPr>
            <p:nvPr/>
          </p:nvSpPr>
          <p:spPr bwMode="auto">
            <a:xfrm>
              <a:off x="3360" y="3024"/>
              <a:ext cx="159" cy="92"/>
            </a:xfrm>
            <a:custGeom>
              <a:avLst/>
              <a:gdLst/>
              <a:ahLst/>
              <a:cxnLst>
                <a:cxn ang="0">
                  <a:pos x="3503" y="83"/>
                </a:cxn>
                <a:cxn ang="0">
                  <a:pos x="3502" y="64"/>
                </a:cxn>
                <a:cxn ang="0">
                  <a:pos x="3491" y="46"/>
                </a:cxn>
                <a:cxn ang="0">
                  <a:pos x="3476" y="31"/>
                </a:cxn>
                <a:cxn ang="0">
                  <a:pos x="3459" y="18"/>
                </a:cxn>
                <a:cxn ang="0">
                  <a:pos x="3440" y="8"/>
                </a:cxn>
                <a:cxn ang="0">
                  <a:pos x="3418" y="2"/>
                </a:cxn>
                <a:cxn ang="0">
                  <a:pos x="3397" y="0"/>
                </a:cxn>
                <a:cxn ang="0">
                  <a:pos x="3376" y="2"/>
                </a:cxn>
                <a:cxn ang="0">
                  <a:pos x="3356" y="8"/>
                </a:cxn>
                <a:cxn ang="0">
                  <a:pos x="62" y="1486"/>
                </a:cxn>
                <a:cxn ang="0">
                  <a:pos x="44" y="1497"/>
                </a:cxn>
                <a:cxn ang="0">
                  <a:pos x="29" y="1512"/>
                </a:cxn>
                <a:cxn ang="0">
                  <a:pos x="16" y="1530"/>
                </a:cxn>
                <a:cxn ang="0">
                  <a:pos x="7" y="1550"/>
                </a:cxn>
                <a:cxn ang="0">
                  <a:pos x="2" y="1572"/>
                </a:cxn>
                <a:cxn ang="0">
                  <a:pos x="0" y="1594"/>
                </a:cxn>
                <a:cxn ang="0">
                  <a:pos x="2" y="1615"/>
                </a:cxn>
                <a:cxn ang="0">
                  <a:pos x="8" y="1636"/>
                </a:cxn>
                <a:cxn ang="0">
                  <a:pos x="13" y="1649"/>
                </a:cxn>
                <a:cxn ang="0">
                  <a:pos x="3503" y="83"/>
                </a:cxn>
              </a:cxnLst>
              <a:rect l="0" t="0" r="r" b="b"/>
              <a:pathLst>
                <a:path w="3503" h="1649">
                  <a:moveTo>
                    <a:pt x="3503" y="83"/>
                  </a:moveTo>
                  <a:lnTo>
                    <a:pt x="3502" y="64"/>
                  </a:lnTo>
                  <a:lnTo>
                    <a:pt x="3491" y="46"/>
                  </a:lnTo>
                  <a:lnTo>
                    <a:pt x="3476" y="31"/>
                  </a:lnTo>
                  <a:lnTo>
                    <a:pt x="3459" y="18"/>
                  </a:lnTo>
                  <a:lnTo>
                    <a:pt x="3440" y="8"/>
                  </a:lnTo>
                  <a:lnTo>
                    <a:pt x="3418" y="2"/>
                  </a:lnTo>
                  <a:lnTo>
                    <a:pt x="3397" y="0"/>
                  </a:lnTo>
                  <a:lnTo>
                    <a:pt x="3376" y="2"/>
                  </a:lnTo>
                  <a:lnTo>
                    <a:pt x="3356" y="8"/>
                  </a:lnTo>
                  <a:lnTo>
                    <a:pt x="62" y="1486"/>
                  </a:lnTo>
                  <a:lnTo>
                    <a:pt x="44" y="1497"/>
                  </a:lnTo>
                  <a:lnTo>
                    <a:pt x="29" y="1512"/>
                  </a:lnTo>
                  <a:lnTo>
                    <a:pt x="16" y="1530"/>
                  </a:lnTo>
                  <a:lnTo>
                    <a:pt x="7" y="1550"/>
                  </a:lnTo>
                  <a:lnTo>
                    <a:pt x="2" y="1572"/>
                  </a:lnTo>
                  <a:lnTo>
                    <a:pt x="0" y="1594"/>
                  </a:lnTo>
                  <a:lnTo>
                    <a:pt x="2" y="1615"/>
                  </a:lnTo>
                  <a:lnTo>
                    <a:pt x="8" y="1636"/>
                  </a:lnTo>
                  <a:lnTo>
                    <a:pt x="13" y="1649"/>
                  </a:lnTo>
                  <a:lnTo>
                    <a:pt x="3503" y="83"/>
                  </a:lnTo>
                  <a:close/>
                </a:path>
              </a:pathLst>
            </a:custGeom>
            <a:solidFill>
              <a:srgbClr val="E0E8E8"/>
            </a:solidFill>
            <a:ln w="9525">
              <a:noFill/>
              <a:round/>
              <a:headEnd/>
              <a:tailEnd/>
            </a:ln>
          </p:spPr>
          <p:txBody>
            <a:bodyPr/>
            <a:lstStyle/>
            <a:p>
              <a:endParaRPr lang="en-US"/>
            </a:p>
          </p:txBody>
        </p:sp>
        <p:sp>
          <p:nvSpPr>
            <p:cNvPr id="606" name="Freeform 678"/>
            <p:cNvSpPr>
              <a:spLocks/>
            </p:cNvSpPr>
            <p:nvPr/>
          </p:nvSpPr>
          <p:spPr bwMode="auto">
            <a:xfrm>
              <a:off x="3533" y="3064"/>
              <a:ext cx="2" cy="3"/>
            </a:xfrm>
            <a:custGeom>
              <a:avLst/>
              <a:gdLst/>
              <a:ahLst/>
              <a:cxnLst>
                <a:cxn ang="0">
                  <a:pos x="0" y="2"/>
                </a:cxn>
                <a:cxn ang="0">
                  <a:pos x="9" y="0"/>
                </a:cxn>
                <a:cxn ang="0">
                  <a:pos x="16" y="2"/>
                </a:cxn>
                <a:cxn ang="0">
                  <a:pos x="22" y="7"/>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7"/>
                  </a:lnTo>
                  <a:lnTo>
                    <a:pt x="26" y="13"/>
                  </a:lnTo>
                  <a:lnTo>
                    <a:pt x="28" y="21"/>
                  </a:lnTo>
                  <a:lnTo>
                    <a:pt x="27" y="29"/>
                  </a:lnTo>
                  <a:lnTo>
                    <a:pt x="23" y="35"/>
                  </a:lnTo>
                  <a:lnTo>
                    <a:pt x="16" y="40"/>
                  </a:lnTo>
                  <a:lnTo>
                    <a:pt x="0" y="2"/>
                  </a:lnTo>
                  <a:close/>
                </a:path>
              </a:pathLst>
            </a:custGeom>
            <a:solidFill>
              <a:srgbClr val="7A8282"/>
            </a:solidFill>
            <a:ln w="9525">
              <a:noFill/>
              <a:round/>
              <a:headEnd/>
              <a:tailEnd/>
            </a:ln>
          </p:spPr>
          <p:txBody>
            <a:bodyPr/>
            <a:lstStyle/>
            <a:p>
              <a:endParaRPr lang="en-US"/>
            </a:p>
          </p:txBody>
        </p:sp>
        <p:sp>
          <p:nvSpPr>
            <p:cNvPr id="607" name="Freeform 679"/>
            <p:cNvSpPr>
              <a:spLocks/>
            </p:cNvSpPr>
            <p:nvPr/>
          </p:nvSpPr>
          <p:spPr bwMode="auto">
            <a:xfrm>
              <a:off x="3374" y="3064"/>
              <a:ext cx="160" cy="90"/>
            </a:xfrm>
            <a:custGeom>
              <a:avLst/>
              <a:gdLst/>
              <a:ahLst/>
              <a:cxnLst>
                <a:cxn ang="0">
                  <a:pos x="8" y="1596"/>
                </a:cxn>
                <a:cxn ang="0">
                  <a:pos x="0" y="1577"/>
                </a:cxn>
                <a:cxn ang="0">
                  <a:pos x="3513" y="0"/>
                </a:cxn>
                <a:cxn ang="0">
                  <a:pos x="3529" y="38"/>
                </a:cxn>
                <a:cxn ang="0">
                  <a:pos x="16" y="1614"/>
                </a:cxn>
                <a:cxn ang="0">
                  <a:pos x="8" y="1596"/>
                </a:cxn>
              </a:cxnLst>
              <a:rect l="0" t="0" r="r" b="b"/>
              <a:pathLst>
                <a:path w="3529" h="1614">
                  <a:moveTo>
                    <a:pt x="8" y="1596"/>
                  </a:moveTo>
                  <a:lnTo>
                    <a:pt x="0" y="1577"/>
                  </a:lnTo>
                  <a:lnTo>
                    <a:pt x="3513" y="0"/>
                  </a:lnTo>
                  <a:lnTo>
                    <a:pt x="3529" y="38"/>
                  </a:lnTo>
                  <a:lnTo>
                    <a:pt x="16" y="1614"/>
                  </a:lnTo>
                  <a:lnTo>
                    <a:pt x="8" y="1596"/>
                  </a:lnTo>
                  <a:close/>
                </a:path>
              </a:pathLst>
            </a:custGeom>
            <a:solidFill>
              <a:srgbClr val="7A8282"/>
            </a:solidFill>
            <a:ln w="9525">
              <a:noFill/>
              <a:round/>
              <a:headEnd/>
              <a:tailEnd/>
            </a:ln>
          </p:spPr>
          <p:txBody>
            <a:bodyPr/>
            <a:lstStyle/>
            <a:p>
              <a:endParaRPr lang="en-US"/>
            </a:p>
          </p:txBody>
        </p:sp>
        <p:sp>
          <p:nvSpPr>
            <p:cNvPr id="608" name="Freeform 680"/>
            <p:cNvSpPr>
              <a:spLocks/>
            </p:cNvSpPr>
            <p:nvPr/>
          </p:nvSpPr>
          <p:spPr bwMode="auto">
            <a:xfrm>
              <a:off x="3373" y="3152"/>
              <a:ext cx="1" cy="2"/>
            </a:xfrm>
            <a:custGeom>
              <a:avLst/>
              <a:gdLst/>
              <a:ahLst/>
              <a:cxnLst>
                <a:cxn ang="0">
                  <a:pos x="28" y="37"/>
                </a:cxn>
                <a:cxn ang="0">
                  <a:pos x="19" y="40"/>
                </a:cxn>
                <a:cxn ang="0">
                  <a:pos x="12" y="37"/>
                </a:cxn>
                <a:cxn ang="0">
                  <a:pos x="6" y="33"/>
                </a:cxn>
                <a:cxn ang="0">
                  <a:pos x="2" y="26"/>
                </a:cxn>
                <a:cxn ang="0">
                  <a:pos x="0" y="19"/>
                </a:cxn>
                <a:cxn ang="0">
                  <a:pos x="1" y="11"/>
                </a:cxn>
                <a:cxn ang="0">
                  <a:pos x="5" y="5"/>
                </a:cxn>
                <a:cxn ang="0">
                  <a:pos x="12" y="0"/>
                </a:cxn>
                <a:cxn ang="0">
                  <a:pos x="28" y="37"/>
                </a:cxn>
              </a:cxnLst>
              <a:rect l="0" t="0" r="r" b="b"/>
              <a:pathLst>
                <a:path w="28" h="40">
                  <a:moveTo>
                    <a:pt x="28" y="37"/>
                  </a:moveTo>
                  <a:lnTo>
                    <a:pt x="19" y="40"/>
                  </a:lnTo>
                  <a:lnTo>
                    <a:pt x="12" y="37"/>
                  </a:lnTo>
                  <a:lnTo>
                    <a:pt x="6" y="33"/>
                  </a:lnTo>
                  <a:lnTo>
                    <a:pt x="2" y="26"/>
                  </a:lnTo>
                  <a:lnTo>
                    <a:pt x="0" y="19"/>
                  </a:lnTo>
                  <a:lnTo>
                    <a:pt x="1" y="11"/>
                  </a:lnTo>
                  <a:lnTo>
                    <a:pt x="5" y="5"/>
                  </a:lnTo>
                  <a:lnTo>
                    <a:pt x="12" y="0"/>
                  </a:lnTo>
                  <a:lnTo>
                    <a:pt x="28" y="37"/>
                  </a:lnTo>
                  <a:close/>
                </a:path>
              </a:pathLst>
            </a:custGeom>
            <a:solidFill>
              <a:srgbClr val="7A8282"/>
            </a:solidFill>
            <a:ln w="9525">
              <a:noFill/>
              <a:round/>
              <a:headEnd/>
              <a:tailEnd/>
            </a:ln>
          </p:spPr>
          <p:txBody>
            <a:bodyPr/>
            <a:lstStyle/>
            <a:p>
              <a:endParaRPr lang="en-US"/>
            </a:p>
          </p:txBody>
        </p:sp>
        <p:sp>
          <p:nvSpPr>
            <p:cNvPr id="609" name="Freeform 681"/>
            <p:cNvSpPr>
              <a:spLocks/>
            </p:cNvSpPr>
            <p:nvPr/>
          </p:nvSpPr>
          <p:spPr bwMode="auto">
            <a:xfrm>
              <a:off x="3537" y="3075"/>
              <a:ext cx="2" cy="2"/>
            </a:xfrm>
            <a:custGeom>
              <a:avLst/>
              <a:gdLst/>
              <a:ahLst/>
              <a:cxnLst>
                <a:cxn ang="0">
                  <a:pos x="0" y="2"/>
                </a:cxn>
                <a:cxn ang="0">
                  <a:pos x="9" y="0"/>
                </a:cxn>
                <a:cxn ang="0">
                  <a:pos x="16" y="2"/>
                </a:cxn>
                <a:cxn ang="0">
                  <a:pos x="22" y="6"/>
                </a:cxn>
                <a:cxn ang="0">
                  <a:pos x="26" y="13"/>
                </a:cxn>
                <a:cxn ang="0">
                  <a:pos x="28" y="21"/>
                </a:cxn>
                <a:cxn ang="0">
                  <a:pos x="27" y="29"/>
                </a:cxn>
                <a:cxn ang="0">
                  <a:pos x="23" y="35"/>
                </a:cxn>
                <a:cxn ang="0">
                  <a:pos x="16" y="40"/>
                </a:cxn>
                <a:cxn ang="0">
                  <a:pos x="0" y="2"/>
                </a:cxn>
              </a:cxnLst>
              <a:rect l="0" t="0" r="r" b="b"/>
              <a:pathLst>
                <a:path w="28" h="40">
                  <a:moveTo>
                    <a:pt x="0" y="2"/>
                  </a:moveTo>
                  <a:lnTo>
                    <a:pt x="9" y="0"/>
                  </a:lnTo>
                  <a:lnTo>
                    <a:pt x="16" y="2"/>
                  </a:lnTo>
                  <a:lnTo>
                    <a:pt x="22" y="6"/>
                  </a:lnTo>
                  <a:lnTo>
                    <a:pt x="26" y="13"/>
                  </a:lnTo>
                  <a:lnTo>
                    <a:pt x="28" y="21"/>
                  </a:lnTo>
                  <a:lnTo>
                    <a:pt x="27" y="29"/>
                  </a:lnTo>
                  <a:lnTo>
                    <a:pt x="23" y="35"/>
                  </a:lnTo>
                  <a:lnTo>
                    <a:pt x="16" y="40"/>
                  </a:lnTo>
                  <a:lnTo>
                    <a:pt x="0" y="2"/>
                  </a:lnTo>
                  <a:close/>
                </a:path>
              </a:pathLst>
            </a:custGeom>
            <a:solidFill>
              <a:srgbClr val="EDF5F5"/>
            </a:solidFill>
            <a:ln w="9525">
              <a:noFill/>
              <a:round/>
              <a:headEnd/>
              <a:tailEnd/>
            </a:ln>
          </p:spPr>
          <p:txBody>
            <a:bodyPr/>
            <a:lstStyle/>
            <a:p>
              <a:endParaRPr lang="en-US"/>
            </a:p>
          </p:txBody>
        </p:sp>
        <p:sp>
          <p:nvSpPr>
            <p:cNvPr id="610" name="Freeform 682"/>
            <p:cNvSpPr>
              <a:spLocks/>
            </p:cNvSpPr>
            <p:nvPr/>
          </p:nvSpPr>
          <p:spPr bwMode="auto">
            <a:xfrm>
              <a:off x="3377" y="3075"/>
              <a:ext cx="161" cy="91"/>
            </a:xfrm>
            <a:custGeom>
              <a:avLst/>
              <a:gdLst/>
              <a:ahLst/>
              <a:cxnLst>
                <a:cxn ang="0">
                  <a:pos x="8" y="1614"/>
                </a:cxn>
                <a:cxn ang="0">
                  <a:pos x="0" y="1595"/>
                </a:cxn>
                <a:cxn ang="0">
                  <a:pos x="3531" y="0"/>
                </a:cxn>
                <a:cxn ang="0">
                  <a:pos x="3547" y="38"/>
                </a:cxn>
                <a:cxn ang="0">
                  <a:pos x="17" y="1633"/>
                </a:cxn>
                <a:cxn ang="0">
                  <a:pos x="8" y="1614"/>
                </a:cxn>
              </a:cxnLst>
              <a:rect l="0" t="0" r="r" b="b"/>
              <a:pathLst>
                <a:path w="3547" h="1633">
                  <a:moveTo>
                    <a:pt x="8" y="1614"/>
                  </a:moveTo>
                  <a:lnTo>
                    <a:pt x="0" y="1595"/>
                  </a:lnTo>
                  <a:lnTo>
                    <a:pt x="3531" y="0"/>
                  </a:lnTo>
                  <a:lnTo>
                    <a:pt x="3547" y="38"/>
                  </a:lnTo>
                  <a:lnTo>
                    <a:pt x="17" y="1633"/>
                  </a:lnTo>
                  <a:lnTo>
                    <a:pt x="8" y="1614"/>
                  </a:lnTo>
                  <a:close/>
                </a:path>
              </a:pathLst>
            </a:custGeom>
            <a:solidFill>
              <a:srgbClr val="EDF5F5"/>
            </a:solidFill>
            <a:ln w="9525">
              <a:noFill/>
              <a:round/>
              <a:headEnd/>
              <a:tailEnd/>
            </a:ln>
          </p:spPr>
          <p:txBody>
            <a:bodyPr/>
            <a:lstStyle/>
            <a:p>
              <a:endParaRPr lang="en-US"/>
            </a:p>
          </p:txBody>
        </p:sp>
        <p:sp>
          <p:nvSpPr>
            <p:cNvPr id="611" name="Freeform 683"/>
            <p:cNvSpPr>
              <a:spLocks/>
            </p:cNvSpPr>
            <p:nvPr/>
          </p:nvSpPr>
          <p:spPr bwMode="auto">
            <a:xfrm>
              <a:off x="3376" y="3164"/>
              <a:ext cx="2" cy="2"/>
            </a:xfrm>
            <a:custGeom>
              <a:avLst/>
              <a:gdLst/>
              <a:ahLst/>
              <a:cxnLst>
                <a:cxn ang="0">
                  <a:pos x="29" y="38"/>
                </a:cxn>
                <a:cxn ang="0">
                  <a:pos x="19" y="40"/>
                </a:cxn>
                <a:cxn ang="0">
                  <a:pos x="12" y="38"/>
                </a:cxn>
                <a:cxn ang="0">
                  <a:pos x="6" y="34"/>
                </a:cxn>
                <a:cxn ang="0">
                  <a:pos x="2" y="27"/>
                </a:cxn>
                <a:cxn ang="0">
                  <a:pos x="0" y="19"/>
                </a:cxn>
                <a:cxn ang="0">
                  <a:pos x="1" y="12"/>
                </a:cxn>
                <a:cxn ang="0">
                  <a:pos x="5" y="6"/>
                </a:cxn>
                <a:cxn ang="0">
                  <a:pos x="12" y="0"/>
                </a:cxn>
                <a:cxn ang="0">
                  <a:pos x="29" y="38"/>
                </a:cxn>
              </a:cxnLst>
              <a:rect l="0" t="0" r="r" b="b"/>
              <a:pathLst>
                <a:path w="29" h="40">
                  <a:moveTo>
                    <a:pt x="29" y="38"/>
                  </a:moveTo>
                  <a:lnTo>
                    <a:pt x="19" y="40"/>
                  </a:lnTo>
                  <a:lnTo>
                    <a:pt x="12" y="38"/>
                  </a:lnTo>
                  <a:lnTo>
                    <a:pt x="6" y="34"/>
                  </a:lnTo>
                  <a:lnTo>
                    <a:pt x="2" y="27"/>
                  </a:lnTo>
                  <a:lnTo>
                    <a:pt x="0" y="19"/>
                  </a:lnTo>
                  <a:lnTo>
                    <a:pt x="1" y="12"/>
                  </a:lnTo>
                  <a:lnTo>
                    <a:pt x="5" y="6"/>
                  </a:lnTo>
                  <a:lnTo>
                    <a:pt x="12" y="0"/>
                  </a:lnTo>
                  <a:lnTo>
                    <a:pt x="29" y="38"/>
                  </a:lnTo>
                  <a:close/>
                </a:path>
              </a:pathLst>
            </a:custGeom>
            <a:solidFill>
              <a:srgbClr val="EDF5F5"/>
            </a:solidFill>
            <a:ln w="9525">
              <a:noFill/>
              <a:round/>
              <a:headEnd/>
              <a:tailEnd/>
            </a:ln>
          </p:spPr>
          <p:txBody>
            <a:bodyPr/>
            <a:lstStyle/>
            <a:p>
              <a:endParaRPr lang="en-US"/>
            </a:p>
          </p:txBody>
        </p:sp>
        <p:sp>
          <p:nvSpPr>
            <p:cNvPr id="612" name="Freeform 684"/>
            <p:cNvSpPr>
              <a:spLocks/>
            </p:cNvSpPr>
            <p:nvPr/>
          </p:nvSpPr>
          <p:spPr bwMode="auto">
            <a:xfrm>
              <a:off x="3368" y="3169"/>
              <a:ext cx="50" cy="122"/>
            </a:xfrm>
            <a:custGeom>
              <a:avLst/>
              <a:gdLst/>
              <a:ahLst/>
              <a:cxnLst>
                <a:cxn ang="0">
                  <a:pos x="230" y="56"/>
                </a:cxn>
                <a:cxn ang="0">
                  <a:pos x="1103" y="2072"/>
                </a:cxn>
                <a:cxn ang="0">
                  <a:pos x="1067" y="2201"/>
                </a:cxn>
                <a:cxn ang="0">
                  <a:pos x="1031" y="2186"/>
                </a:cxn>
                <a:cxn ang="0">
                  <a:pos x="994" y="2172"/>
                </a:cxn>
                <a:cxn ang="0">
                  <a:pos x="958" y="2155"/>
                </a:cxn>
                <a:cxn ang="0">
                  <a:pos x="921" y="2138"/>
                </a:cxn>
                <a:cxn ang="0">
                  <a:pos x="886" y="2119"/>
                </a:cxn>
                <a:cxn ang="0">
                  <a:pos x="850" y="2100"/>
                </a:cxn>
                <a:cxn ang="0">
                  <a:pos x="814" y="2079"/>
                </a:cxn>
                <a:cxn ang="0">
                  <a:pos x="780" y="2058"/>
                </a:cxn>
                <a:cxn ang="0">
                  <a:pos x="745" y="2036"/>
                </a:cxn>
                <a:cxn ang="0">
                  <a:pos x="711" y="2012"/>
                </a:cxn>
                <a:cxn ang="0">
                  <a:pos x="677" y="1988"/>
                </a:cxn>
                <a:cxn ang="0">
                  <a:pos x="644" y="1964"/>
                </a:cxn>
                <a:cxn ang="0">
                  <a:pos x="610" y="1939"/>
                </a:cxn>
                <a:cxn ang="0">
                  <a:pos x="579" y="1911"/>
                </a:cxn>
                <a:cxn ang="0">
                  <a:pos x="547" y="1884"/>
                </a:cxn>
                <a:cxn ang="0">
                  <a:pos x="515" y="1856"/>
                </a:cxn>
                <a:cxn ang="0">
                  <a:pos x="485" y="1827"/>
                </a:cxn>
                <a:cxn ang="0">
                  <a:pos x="455" y="1797"/>
                </a:cxn>
                <a:cxn ang="0">
                  <a:pos x="426" y="1767"/>
                </a:cxn>
                <a:cxn ang="0">
                  <a:pos x="397" y="1736"/>
                </a:cxn>
                <a:cxn ang="0">
                  <a:pos x="370" y="1705"/>
                </a:cxn>
                <a:cxn ang="0">
                  <a:pos x="342" y="1672"/>
                </a:cxn>
                <a:cxn ang="0">
                  <a:pos x="316" y="1638"/>
                </a:cxn>
                <a:cxn ang="0">
                  <a:pos x="291" y="1604"/>
                </a:cxn>
                <a:cxn ang="0">
                  <a:pos x="267" y="1571"/>
                </a:cxn>
                <a:cxn ang="0">
                  <a:pos x="243" y="1536"/>
                </a:cxn>
                <a:cxn ang="0">
                  <a:pos x="221" y="1500"/>
                </a:cxn>
                <a:cxn ang="0">
                  <a:pos x="199" y="1463"/>
                </a:cxn>
                <a:cxn ang="0">
                  <a:pos x="178" y="1427"/>
                </a:cxn>
                <a:cxn ang="0">
                  <a:pos x="158" y="1389"/>
                </a:cxn>
                <a:cxn ang="0">
                  <a:pos x="140" y="1351"/>
                </a:cxn>
                <a:cxn ang="0">
                  <a:pos x="123" y="1314"/>
                </a:cxn>
                <a:cxn ang="0">
                  <a:pos x="94" y="1241"/>
                </a:cxn>
                <a:cxn ang="0">
                  <a:pos x="70" y="1164"/>
                </a:cxn>
                <a:cxn ang="0">
                  <a:pos x="49" y="1083"/>
                </a:cxn>
                <a:cxn ang="0">
                  <a:pos x="32" y="997"/>
                </a:cxn>
                <a:cxn ang="0">
                  <a:pos x="19" y="910"/>
                </a:cxn>
                <a:cxn ang="0">
                  <a:pos x="8" y="822"/>
                </a:cxn>
                <a:cxn ang="0">
                  <a:pos x="2" y="732"/>
                </a:cxn>
                <a:cxn ang="0">
                  <a:pos x="0" y="641"/>
                </a:cxn>
                <a:cxn ang="0">
                  <a:pos x="2" y="551"/>
                </a:cxn>
                <a:cxn ang="0">
                  <a:pos x="8" y="463"/>
                </a:cxn>
                <a:cxn ang="0">
                  <a:pos x="18" y="375"/>
                </a:cxn>
                <a:cxn ang="0">
                  <a:pos x="31" y="292"/>
                </a:cxn>
                <a:cxn ang="0">
                  <a:pos x="48" y="212"/>
                </a:cxn>
                <a:cxn ang="0">
                  <a:pos x="69" y="136"/>
                </a:cxn>
                <a:cxn ang="0">
                  <a:pos x="94" y="65"/>
                </a:cxn>
                <a:cxn ang="0">
                  <a:pos x="123" y="0"/>
                </a:cxn>
                <a:cxn ang="0">
                  <a:pos x="230" y="56"/>
                </a:cxn>
              </a:cxnLst>
              <a:rect l="0" t="0" r="r" b="b"/>
              <a:pathLst>
                <a:path w="1103" h="2201">
                  <a:moveTo>
                    <a:pt x="230" y="56"/>
                  </a:moveTo>
                  <a:lnTo>
                    <a:pt x="1103" y="2072"/>
                  </a:lnTo>
                  <a:lnTo>
                    <a:pt x="1067" y="2201"/>
                  </a:lnTo>
                  <a:lnTo>
                    <a:pt x="1031" y="2186"/>
                  </a:lnTo>
                  <a:lnTo>
                    <a:pt x="994" y="2172"/>
                  </a:lnTo>
                  <a:lnTo>
                    <a:pt x="958" y="2155"/>
                  </a:lnTo>
                  <a:lnTo>
                    <a:pt x="921" y="2138"/>
                  </a:lnTo>
                  <a:lnTo>
                    <a:pt x="886" y="2119"/>
                  </a:lnTo>
                  <a:lnTo>
                    <a:pt x="850" y="2100"/>
                  </a:lnTo>
                  <a:lnTo>
                    <a:pt x="814" y="2079"/>
                  </a:lnTo>
                  <a:lnTo>
                    <a:pt x="780" y="2058"/>
                  </a:lnTo>
                  <a:lnTo>
                    <a:pt x="745" y="2036"/>
                  </a:lnTo>
                  <a:lnTo>
                    <a:pt x="711" y="2012"/>
                  </a:lnTo>
                  <a:lnTo>
                    <a:pt x="677" y="1988"/>
                  </a:lnTo>
                  <a:lnTo>
                    <a:pt x="644" y="1964"/>
                  </a:lnTo>
                  <a:lnTo>
                    <a:pt x="610" y="1939"/>
                  </a:lnTo>
                  <a:lnTo>
                    <a:pt x="579" y="1911"/>
                  </a:lnTo>
                  <a:lnTo>
                    <a:pt x="547" y="1884"/>
                  </a:lnTo>
                  <a:lnTo>
                    <a:pt x="515" y="1856"/>
                  </a:lnTo>
                  <a:lnTo>
                    <a:pt x="485" y="1827"/>
                  </a:lnTo>
                  <a:lnTo>
                    <a:pt x="455" y="1797"/>
                  </a:lnTo>
                  <a:lnTo>
                    <a:pt x="426" y="1767"/>
                  </a:lnTo>
                  <a:lnTo>
                    <a:pt x="397" y="1736"/>
                  </a:lnTo>
                  <a:lnTo>
                    <a:pt x="370" y="1705"/>
                  </a:lnTo>
                  <a:lnTo>
                    <a:pt x="342" y="1672"/>
                  </a:lnTo>
                  <a:lnTo>
                    <a:pt x="316" y="1638"/>
                  </a:lnTo>
                  <a:lnTo>
                    <a:pt x="291" y="1604"/>
                  </a:lnTo>
                  <a:lnTo>
                    <a:pt x="267" y="1571"/>
                  </a:lnTo>
                  <a:lnTo>
                    <a:pt x="243" y="1536"/>
                  </a:lnTo>
                  <a:lnTo>
                    <a:pt x="221" y="1500"/>
                  </a:lnTo>
                  <a:lnTo>
                    <a:pt x="199" y="1463"/>
                  </a:lnTo>
                  <a:lnTo>
                    <a:pt x="178" y="1427"/>
                  </a:lnTo>
                  <a:lnTo>
                    <a:pt x="158" y="1389"/>
                  </a:lnTo>
                  <a:lnTo>
                    <a:pt x="140" y="1351"/>
                  </a:lnTo>
                  <a:lnTo>
                    <a:pt x="123" y="1314"/>
                  </a:lnTo>
                  <a:lnTo>
                    <a:pt x="94" y="1241"/>
                  </a:lnTo>
                  <a:lnTo>
                    <a:pt x="70" y="1164"/>
                  </a:lnTo>
                  <a:lnTo>
                    <a:pt x="49" y="1083"/>
                  </a:lnTo>
                  <a:lnTo>
                    <a:pt x="32" y="997"/>
                  </a:lnTo>
                  <a:lnTo>
                    <a:pt x="19" y="910"/>
                  </a:lnTo>
                  <a:lnTo>
                    <a:pt x="8" y="822"/>
                  </a:lnTo>
                  <a:lnTo>
                    <a:pt x="2" y="732"/>
                  </a:lnTo>
                  <a:lnTo>
                    <a:pt x="0" y="641"/>
                  </a:lnTo>
                  <a:lnTo>
                    <a:pt x="2" y="551"/>
                  </a:lnTo>
                  <a:lnTo>
                    <a:pt x="8" y="463"/>
                  </a:lnTo>
                  <a:lnTo>
                    <a:pt x="18" y="375"/>
                  </a:lnTo>
                  <a:lnTo>
                    <a:pt x="31" y="292"/>
                  </a:lnTo>
                  <a:lnTo>
                    <a:pt x="48" y="212"/>
                  </a:lnTo>
                  <a:lnTo>
                    <a:pt x="69" y="136"/>
                  </a:lnTo>
                  <a:lnTo>
                    <a:pt x="94" y="65"/>
                  </a:lnTo>
                  <a:lnTo>
                    <a:pt x="123" y="0"/>
                  </a:lnTo>
                  <a:lnTo>
                    <a:pt x="230" y="56"/>
                  </a:lnTo>
                  <a:close/>
                </a:path>
              </a:pathLst>
            </a:custGeom>
            <a:solidFill>
              <a:srgbClr val="EDF5F5"/>
            </a:solidFill>
            <a:ln w="9525">
              <a:noFill/>
              <a:round/>
              <a:headEnd/>
              <a:tailEnd/>
            </a:ln>
          </p:spPr>
          <p:txBody>
            <a:bodyPr/>
            <a:lstStyle/>
            <a:p>
              <a:endParaRPr lang="en-US"/>
            </a:p>
          </p:txBody>
        </p:sp>
        <p:sp>
          <p:nvSpPr>
            <p:cNvPr id="613" name="Freeform 685"/>
            <p:cNvSpPr>
              <a:spLocks/>
            </p:cNvSpPr>
            <p:nvPr/>
          </p:nvSpPr>
          <p:spPr bwMode="auto">
            <a:xfrm>
              <a:off x="3367" y="3169"/>
              <a:ext cx="50" cy="122"/>
            </a:xfrm>
            <a:custGeom>
              <a:avLst/>
              <a:gdLst/>
              <a:ahLst/>
              <a:cxnLst>
                <a:cxn ang="0">
                  <a:pos x="230" y="56"/>
                </a:cxn>
                <a:cxn ang="0">
                  <a:pos x="1103" y="2072"/>
                </a:cxn>
                <a:cxn ang="0">
                  <a:pos x="1067" y="2202"/>
                </a:cxn>
                <a:cxn ang="0">
                  <a:pos x="1030" y="2187"/>
                </a:cxn>
                <a:cxn ang="0">
                  <a:pos x="994" y="2172"/>
                </a:cxn>
                <a:cxn ang="0">
                  <a:pos x="958" y="2155"/>
                </a:cxn>
                <a:cxn ang="0">
                  <a:pos x="921" y="2138"/>
                </a:cxn>
                <a:cxn ang="0">
                  <a:pos x="886" y="2119"/>
                </a:cxn>
                <a:cxn ang="0">
                  <a:pos x="850" y="2100"/>
                </a:cxn>
                <a:cxn ang="0">
                  <a:pos x="814" y="2079"/>
                </a:cxn>
                <a:cxn ang="0">
                  <a:pos x="779" y="2058"/>
                </a:cxn>
                <a:cxn ang="0">
                  <a:pos x="745" y="2036"/>
                </a:cxn>
                <a:cxn ang="0">
                  <a:pos x="711" y="2013"/>
                </a:cxn>
                <a:cxn ang="0">
                  <a:pos x="676" y="1989"/>
                </a:cxn>
                <a:cxn ang="0">
                  <a:pos x="644" y="1964"/>
                </a:cxn>
                <a:cxn ang="0">
                  <a:pos x="610" y="1939"/>
                </a:cxn>
                <a:cxn ang="0">
                  <a:pos x="578" y="1912"/>
                </a:cxn>
                <a:cxn ang="0">
                  <a:pos x="547" y="1884"/>
                </a:cxn>
                <a:cxn ang="0">
                  <a:pos x="515" y="1857"/>
                </a:cxn>
                <a:cxn ang="0">
                  <a:pos x="485" y="1827"/>
                </a:cxn>
                <a:cxn ang="0">
                  <a:pos x="455" y="1798"/>
                </a:cxn>
                <a:cxn ang="0">
                  <a:pos x="425" y="1767"/>
                </a:cxn>
                <a:cxn ang="0">
                  <a:pos x="397" y="1737"/>
                </a:cxn>
                <a:cxn ang="0">
                  <a:pos x="369" y="1705"/>
                </a:cxn>
                <a:cxn ang="0">
                  <a:pos x="342" y="1672"/>
                </a:cxn>
                <a:cxn ang="0">
                  <a:pos x="316" y="1639"/>
                </a:cxn>
                <a:cxn ang="0">
                  <a:pos x="291" y="1605"/>
                </a:cxn>
                <a:cxn ang="0">
                  <a:pos x="266" y="1571"/>
                </a:cxn>
                <a:cxn ang="0">
                  <a:pos x="243" y="1536"/>
                </a:cxn>
                <a:cxn ang="0">
                  <a:pos x="220" y="1500"/>
                </a:cxn>
                <a:cxn ang="0">
                  <a:pos x="199" y="1464"/>
                </a:cxn>
                <a:cxn ang="0">
                  <a:pos x="178" y="1428"/>
                </a:cxn>
                <a:cxn ang="0">
                  <a:pos x="158" y="1390"/>
                </a:cxn>
                <a:cxn ang="0">
                  <a:pos x="140" y="1352"/>
                </a:cxn>
                <a:cxn ang="0">
                  <a:pos x="123" y="1314"/>
                </a:cxn>
                <a:cxn ang="0">
                  <a:pos x="94" y="1241"/>
                </a:cxn>
                <a:cxn ang="0">
                  <a:pos x="69" y="1164"/>
                </a:cxn>
                <a:cxn ang="0">
                  <a:pos x="49" y="1083"/>
                </a:cxn>
                <a:cxn ang="0">
                  <a:pos x="32" y="998"/>
                </a:cxn>
                <a:cxn ang="0">
                  <a:pos x="18" y="910"/>
                </a:cxn>
                <a:cxn ang="0">
                  <a:pos x="8" y="823"/>
                </a:cxn>
                <a:cxn ang="0">
                  <a:pos x="2" y="732"/>
                </a:cxn>
                <a:cxn ang="0">
                  <a:pos x="0" y="641"/>
                </a:cxn>
                <a:cxn ang="0">
                  <a:pos x="2" y="552"/>
                </a:cxn>
                <a:cxn ang="0">
                  <a:pos x="8" y="463"/>
                </a:cxn>
                <a:cxn ang="0">
                  <a:pos x="17" y="376"/>
                </a:cxn>
                <a:cxn ang="0">
                  <a:pos x="31" y="292"/>
                </a:cxn>
                <a:cxn ang="0">
                  <a:pos x="48" y="212"/>
                </a:cxn>
                <a:cxn ang="0">
                  <a:pos x="68" y="136"/>
                </a:cxn>
                <a:cxn ang="0">
                  <a:pos x="94" y="66"/>
                </a:cxn>
                <a:cxn ang="0">
                  <a:pos x="123" y="0"/>
                </a:cxn>
                <a:cxn ang="0">
                  <a:pos x="230" y="56"/>
                </a:cxn>
              </a:cxnLst>
              <a:rect l="0" t="0" r="r" b="b"/>
              <a:pathLst>
                <a:path w="1103" h="2202">
                  <a:moveTo>
                    <a:pt x="230" y="56"/>
                  </a:moveTo>
                  <a:lnTo>
                    <a:pt x="1103" y="2072"/>
                  </a:lnTo>
                  <a:lnTo>
                    <a:pt x="1067" y="2202"/>
                  </a:lnTo>
                  <a:lnTo>
                    <a:pt x="1030" y="2187"/>
                  </a:lnTo>
                  <a:lnTo>
                    <a:pt x="994" y="2172"/>
                  </a:lnTo>
                  <a:lnTo>
                    <a:pt x="958" y="2155"/>
                  </a:lnTo>
                  <a:lnTo>
                    <a:pt x="921" y="2138"/>
                  </a:lnTo>
                  <a:lnTo>
                    <a:pt x="886" y="2119"/>
                  </a:lnTo>
                  <a:lnTo>
                    <a:pt x="850" y="2100"/>
                  </a:lnTo>
                  <a:lnTo>
                    <a:pt x="814" y="2079"/>
                  </a:lnTo>
                  <a:lnTo>
                    <a:pt x="779" y="2058"/>
                  </a:lnTo>
                  <a:lnTo>
                    <a:pt x="745" y="2036"/>
                  </a:lnTo>
                  <a:lnTo>
                    <a:pt x="711" y="2013"/>
                  </a:lnTo>
                  <a:lnTo>
                    <a:pt x="676" y="1989"/>
                  </a:lnTo>
                  <a:lnTo>
                    <a:pt x="644" y="1964"/>
                  </a:lnTo>
                  <a:lnTo>
                    <a:pt x="610" y="1939"/>
                  </a:lnTo>
                  <a:lnTo>
                    <a:pt x="578" y="1912"/>
                  </a:lnTo>
                  <a:lnTo>
                    <a:pt x="547" y="1884"/>
                  </a:lnTo>
                  <a:lnTo>
                    <a:pt x="515" y="1857"/>
                  </a:lnTo>
                  <a:lnTo>
                    <a:pt x="485" y="1827"/>
                  </a:lnTo>
                  <a:lnTo>
                    <a:pt x="455" y="1798"/>
                  </a:lnTo>
                  <a:lnTo>
                    <a:pt x="425" y="1767"/>
                  </a:lnTo>
                  <a:lnTo>
                    <a:pt x="397" y="1737"/>
                  </a:lnTo>
                  <a:lnTo>
                    <a:pt x="369" y="1705"/>
                  </a:lnTo>
                  <a:lnTo>
                    <a:pt x="342" y="1672"/>
                  </a:lnTo>
                  <a:lnTo>
                    <a:pt x="316" y="1639"/>
                  </a:lnTo>
                  <a:lnTo>
                    <a:pt x="291" y="1605"/>
                  </a:lnTo>
                  <a:lnTo>
                    <a:pt x="266" y="1571"/>
                  </a:lnTo>
                  <a:lnTo>
                    <a:pt x="243" y="1536"/>
                  </a:lnTo>
                  <a:lnTo>
                    <a:pt x="220" y="1500"/>
                  </a:lnTo>
                  <a:lnTo>
                    <a:pt x="199" y="1464"/>
                  </a:lnTo>
                  <a:lnTo>
                    <a:pt x="178" y="1428"/>
                  </a:lnTo>
                  <a:lnTo>
                    <a:pt x="158" y="1390"/>
                  </a:lnTo>
                  <a:lnTo>
                    <a:pt x="140" y="1352"/>
                  </a:lnTo>
                  <a:lnTo>
                    <a:pt x="123" y="1314"/>
                  </a:lnTo>
                  <a:lnTo>
                    <a:pt x="94" y="1241"/>
                  </a:lnTo>
                  <a:lnTo>
                    <a:pt x="69" y="1164"/>
                  </a:lnTo>
                  <a:lnTo>
                    <a:pt x="49" y="1083"/>
                  </a:lnTo>
                  <a:lnTo>
                    <a:pt x="32" y="998"/>
                  </a:lnTo>
                  <a:lnTo>
                    <a:pt x="18" y="910"/>
                  </a:lnTo>
                  <a:lnTo>
                    <a:pt x="8" y="823"/>
                  </a:lnTo>
                  <a:lnTo>
                    <a:pt x="2" y="732"/>
                  </a:lnTo>
                  <a:lnTo>
                    <a:pt x="0" y="641"/>
                  </a:lnTo>
                  <a:lnTo>
                    <a:pt x="2" y="552"/>
                  </a:lnTo>
                  <a:lnTo>
                    <a:pt x="8" y="463"/>
                  </a:lnTo>
                  <a:lnTo>
                    <a:pt x="17" y="376"/>
                  </a:lnTo>
                  <a:lnTo>
                    <a:pt x="31" y="292"/>
                  </a:lnTo>
                  <a:lnTo>
                    <a:pt x="48" y="212"/>
                  </a:lnTo>
                  <a:lnTo>
                    <a:pt x="68" y="136"/>
                  </a:lnTo>
                  <a:lnTo>
                    <a:pt x="94" y="66"/>
                  </a:lnTo>
                  <a:lnTo>
                    <a:pt x="123" y="0"/>
                  </a:lnTo>
                  <a:lnTo>
                    <a:pt x="230" y="56"/>
                  </a:lnTo>
                  <a:close/>
                </a:path>
              </a:pathLst>
            </a:custGeom>
            <a:solidFill>
              <a:srgbClr val="BAC2C2"/>
            </a:solidFill>
            <a:ln w="9525">
              <a:noFill/>
              <a:round/>
              <a:headEnd/>
              <a:tailEnd/>
            </a:ln>
          </p:spPr>
          <p:txBody>
            <a:bodyPr/>
            <a:lstStyle/>
            <a:p>
              <a:endParaRPr lang="en-US"/>
            </a:p>
          </p:txBody>
        </p:sp>
        <p:sp>
          <p:nvSpPr>
            <p:cNvPr id="614" name="Freeform 686"/>
            <p:cNvSpPr>
              <a:spLocks/>
            </p:cNvSpPr>
            <p:nvPr/>
          </p:nvSpPr>
          <p:spPr bwMode="auto">
            <a:xfrm>
              <a:off x="3544" y="3074"/>
              <a:ext cx="52" cy="121"/>
            </a:xfrm>
            <a:custGeom>
              <a:avLst/>
              <a:gdLst/>
              <a:ahLst/>
              <a:cxnLst>
                <a:cxn ang="0">
                  <a:pos x="917" y="2127"/>
                </a:cxn>
                <a:cxn ang="0">
                  <a:pos x="0" y="131"/>
                </a:cxn>
                <a:cxn ang="0">
                  <a:pos x="32" y="0"/>
                </a:cxn>
                <a:cxn ang="0">
                  <a:pos x="69" y="14"/>
                </a:cxn>
                <a:cxn ang="0">
                  <a:pos x="106" y="29"/>
                </a:cxn>
                <a:cxn ang="0">
                  <a:pos x="142" y="44"/>
                </a:cxn>
                <a:cxn ang="0">
                  <a:pos x="179" y="60"/>
                </a:cxn>
                <a:cxn ang="0">
                  <a:pos x="216" y="78"/>
                </a:cxn>
                <a:cxn ang="0">
                  <a:pos x="252" y="96"/>
                </a:cxn>
                <a:cxn ang="0">
                  <a:pos x="287" y="116"/>
                </a:cxn>
                <a:cxn ang="0">
                  <a:pos x="323" y="136"/>
                </a:cxn>
                <a:cxn ang="0">
                  <a:pos x="358" y="159"/>
                </a:cxn>
                <a:cxn ang="0">
                  <a:pos x="392" y="181"/>
                </a:cxn>
                <a:cxn ang="0">
                  <a:pos x="427" y="204"/>
                </a:cxn>
                <a:cxn ang="0">
                  <a:pos x="461" y="228"/>
                </a:cxn>
                <a:cxn ang="0">
                  <a:pos x="494" y="252"/>
                </a:cxn>
                <a:cxn ang="0">
                  <a:pos x="527" y="279"/>
                </a:cxn>
                <a:cxn ang="0">
                  <a:pos x="560" y="305"/>
                </a:cxn>
                <a:cxn ang="0">
                  <a:pos x="591" y="332"/>
                </a:cxn>
                <a:cxn ang="0">
                  <a:pos x="623" y="361"/>
                </a:cxn>
                <a:cxn ang="0">
                  <a:pos x="653" y="389"/>
                </a:cxn>
                <a:cxn ang="0">
                  <a:pos x="683" y="419"/>
                </a:cxn>
                <a:cxn ang="0">
                  <a:pos x="713" y="449"/>
                </a:cxn>
                <a:cxn ang="0">
                  <a:pos x="741" y="481"/>
                </a:cxn>
                <a:cxn ang="0">
                  <a:pos x="769" y="513"/>
                </a:cxn>
                <a:cxn ang="0">
                  <a:pos x="795" y="545"/>
                </a:cxn>
                <a:cxn ang="0">
                  <a:pos x="822" y="578"/>
                </a:cxn>
                <a:cxn ang="0">
                  <a:pos x="846" y="612"/>
                </a:cxn>
                <a:cxn ang="0">
                  <a:pos x="871" y="647"/>
                </a:cxn>
                <a:cxn ang="0">
                  <a:pos x="894" y="681"/>
                </a:cxn>
                <a:cxn ang="0">
                  <a:pos x="917" y="717"/>
                </a:cxn>
                <a:cxn ang="0">
                  <a:pos x="938" y="754"/>
                </a:cxn>
                <a:cxn ang="0">
                  <a:pos x="958" y="791"/>
                </a:cxn>
                <a:cxn ang="0">
                  <a:pos x="978" y="828"/>
                </a:cxn>
                <a:cxn ang="0">
                  <a:pos x="996" y="866"/>
                </a:cxn>
                <a:cxn ang="0">
                  <a:pos x="1026" y="938"/>
                </a:cxn>
                <a:cxn ang="0">
                  <a:pos x="1052" y="1015"/>
                </a:cxn>
                <a:cxn ang="0">
                  <a:pos x="1075" y="1096"/>
                </a:cxn>
                <a:cxn ang="0">
                  <a:pos x="1094" y="1180"/>
                </a:cxn>
                <a:cxn ang="0">
                  <a:pos x="1109" y="1266"/>
                </a:cxn>
                <a:cxn ang="0">
                  <a:pos x="1121" y="1356"/>
                </a:cxn>
                <a:cxn ang="0">
                  <a:pos x="1129" y="1446"/>
                </a:cxn>
                <a:cxn ang="0">
                  <a:pos x="1133" y="1536"/>
                </a:cxn>
                <a:cxn ang="0">
                  <a:pos x="1133" y="1626"/>
                </a:cxn>
                <a:cxn ang="0">
                  <a:pos x="1130" y="1716"/>
                </a:cxn>
                <a:cxn ang="0">
                  <a:pos x="1122" y="1802"/>
                </a:cxn>
                <a:cxn ang="0">
                  <a:pos x="1110" y="1886"/>
                </a:cxn>
                <a:cxn ang="0">
                  <a:pos x="1095" y="1967"/>
                </a:cxn>
                <a:cxn ang="0">
                  <a:pos x="1076" y="2043"/>
                </a:cxn>
                <a:cxn ang="0">
                  <a:pos x="1052" y="2115"/>
                </a:cxn>
                <a:cxn ang="0">
                  <a:pos x="1025" y="2181"/>
                </a:cxn>
                <a:cxn ang="0">
                  <a:pos x="917" y="2127"/>
                </a:cxn>
              </a:cxnLst>
              <a:rect l="0" t="0" r="r" b="b"/>
              <a:pathLst>
                <a:path w="1133" h="2181">
                  <a:moveTo>
                    <a:pt x="917" y="2127"/>
                  </a:moveTo>
                  <a:lnTo>
                    <a:pt x="0" y="131"/>
                  </a:lnTo>
                  <a:lnTo>
                    <a:pt x="32" y="0"/>
                  </a:lnTo>
                  <a:lnTo>
                    <a:pt x="69" y="14"/>
                  </a:lnTo>
                  <a:lnTo>
                    <a:pt x="106" y="29"/>
                  </a:lnTo>
                  <a:lnTo>
                    <a:pt x="142" y="44"/>
                  </a:lnTo>
                  <a:lnTo>
                    <a:pt x="179" y="60"/>
                  </a:lnTo>
                  <a:lnTo>
                    <a:pt x="216" y="78"/>
                  </a:lnTo>
                  <a:lnTo>
                    <a:pt x="252" y="96"/>
                  </a:lnTo>
                  <a:lnTo>
                    <a:pt x="287" y="116"/>
                  </a:lnTo>
                  <a:lnTo>
                    <a:pt x="323" y="136"/>
                  </a:lnTo>
                  <a:lnTo>
                    <a:pt x="358" y="159"/>
                  </a:lnTo>
                  <a:lnTo>
                    <a:pt x="392" y="181"/>
                  </a:lnTo>
                  <a:lnTo>
                    <a:pt x="427" y="204"/>
                  </a:lnTo>
                  <a:lnTo>
                    <a:pt x="461" y="228"/>
                  </a:lnTo>
                  <a:lnTo>
                    <a:pt x="494" y="252"/>
                  </a:lnTo>
                  <a:lnTo>
                    <a:pt x="527" y="279"/>
                  </a:lnTo>
                  <a:lnTo>
                    <a:pt x="560" y="305"/>
                  </a:lnTo>
                  <a:lnTo>
                    <a:pt x="591" y="332"/>
                  </a:lnTo>
                  <a:lnTo>
                    <a:pt x="623" y="361"/>
                  </a:lnTo>
                  <a:lnTo>
                    <a:pt x="653" y="389"/>
                  </a:lnTo>
                  <a:lnTo>
                    <a:pt x="683" y="419"/>
                  </a:lnTo>
                  <a:lnTo>
                    <a:pt x="713" y="449"/>
                  </a:lnTo>
                  <a:lnTo>
                    <a:pt x="741" y="481"/>
                  </a:lnTo>
                  <a:lnTo>
                    <a:pt x="769" y="513"/>
                  </a:lnTo>
                  <a:lnTo>
                    <a:pt x="795" y="545"/>
                  </a:lnTo>
                  <a:lnTo>
                    <a:pt x="822" y="578"/>
                  </a:lnTo>
                  <a:lnTo>
                    <a:pt x="846" y="612"/>
                  </a:lnTo>
                  <a:lnTo>
                    <a:pt x="871" y="647"/>
                  </a:lnTo>
                  <a:lnTo>
                    <a:pt x="894" y="681"/>
                  </a:lnTo>
                  <a:lnTo>
                    <a:pt x="917" y="717"/>
                  </a:lnTo>
                  <a:lnTo>
                    <a:pt x="938" y="754"/>
                  </a:lnTo>
                  <a:lnTo>
                    <a:pt x="958" y="791"/>
                  </a:lnTo>
                  <a:lnTo>
                    <a:pt x="978" y="828"/>
                  </a:lnTo>
                  <a:lnTo>
                    <a:pt x="996" y="866"/>
                  </a:lnTo>
                  <a:lnTo>
                    <a:pt x="1026" y="938"/>
                  </a:lnTo>
                  <a:lnTo>
                    <a:pt x="1052" y="1015"/>
                  </a:lnTo>
                  <a:lnTo>
                    <a:pt x="1075" y="1096"/>
                  </a:lnTo>
                  <a:lnTo>
                    <a:pt x="1094" y="1180"/>
                  </a:lnTo>
                  <a:lnTo>
                    <a:pt x="1109" y="1266"/>
                  </a:lnTo>
                  <a:lnTo>
                    <a:pt x="1121" y="1356"/>
                  </a:lnTo>
                  <a:lnTo>
                    <a:pt x="1129" y="1446"/>
                  </a:lnTo>
                  <a:lnTo>
                    <a:pt x="1133" y="1536"/>
                  </a:lnTo>
                  <a:lnTo>
                    <a:pt x="1133" y="1626"/>
                  </a:lnTo>
                  <a:lnTo>
                    <a:pt x="1130" y="1716"/>
                  </a:lnTo>
                  <a:lnTo>
                    <a:pt x="1122" y="1802"/>
                  </a:lnTo>
                  <a:lnTo>
                    <a:pt x="1110" y="1886"/>
                  </a:lnTo>
                  <a:lnTo>
                    <a:pt x="1095" y="1967"/>
                  </a:lnTo>
                  <a:lnTo>
                    <a:pt x="1076" y="2043"/>
                  </a:lnTo>
                  <a:lnTo>
                    <a:pt x="1052" y="2115"/>
                  </a:lnTo>
                  <a:lnTo>
                    <a:pt x="1025" y="2181"/>
                  </a:lnTo>
                  <a:lnTo>
                    <a:pt x="917" y="2127"/>
                  </a:lnTo>
                  <a:close/>
                </a:path>
              </a:pathLst>
            </a:custGeom>
            <a:solidFill>
              <a:srgbClr val="EDF5F5"/>
            </a:solidFill>
            <a:ln w="9525">
              <a:noFill/>
              <a:round/>
              <a:headEnd/>
              <a:tailEnd/>
            </a:ln>
          </p:spPr>
          <p:txBody>
            <a:bodyPr/>
            <a:lstStyle/>
            <a:p>
              <a:endParaRPr lang="en-US"/>
            </a:p>
          </p:txBody>
        </p:sp>
        <p:sp>
          <p:nvSpPr>
            <p:cNvPr id="615" name="Freeform 687"/>
            <p:cNvSpPr>
              <a:spLocks/>
            </p:cNvSpPr>
            <p:nvPr/>
          </p:nvSpPr>
          <p:spPr bwMode="auto">
            <a:xfrm>
              <a:off x="3544" y="3074"/>
              <a:ext cx="51" cy="122"/>
            </a:xfrm>
            <a:custGeom>
              <a:avLst/>
              <a:gdLst/>
              <a:ahLst/>
              <a:cxnLst>
                <a:cxn ang="0">
                  <a:pos x="918" y="2126"/>
                </a:cxn>
                <a:cxn ang="0">
                  <a:pos x="0" y="130"/>
                </a:cxn>
                <a:cxn ang="0">
                  <a:pos x="33" y="0"/>
                </a:cxn>
                <a:cxn ang="0">
                  <a:pos x="70" y="13"/>
                </a:cxn>
                <a:cxn ang="0">
                  <a:pos x="107" y="28"/>
                </a:cxn>
                <a:cxn ang="0">
                  <a:pos x="143" y="43"/>
                </a:cxn>
                <a:cxn ang="0">
                  <a:pos x="180" y="60"/>
                </a:cxn>
                <a:cxn ang="0">
                  <a:pos x="217" y="78"/>
                </a:cxn>
                <a:cxn ang="0">
                  <a:pos x="252" y="96"/>
                </a:cxn>
                <a:cxn ang="0">
                  <a:pos x="288" y="116"/>
                </a:cxn>
                <a:cxn ang="0">
                  <a:pos x="324" y="136"/>
                </a:cxn>
                <a:cxn ang="0">
                  <a:pos x="359" y="158"/>
                </a:cxn>
                <a:cxn ang="0">
                  <a:pos x="393" y="180"/>
                </a:cxn>
                <a:cxn ang="0">
                  <a:pos x="428" y="203"/>
                </a:cxn>
                <a:cxn ang="0">
                  <a:pos x="462" y="227"/>
                </a:cxn>
                <a:cxn ang="0">
                  <a:pos x="495" y="252"/>
                </a:cxn>
                <a:cxn ang="0">
                  <a:pos x="528" y="278"/>
                </a:cxn>
                <a:cxn ang="0">
                  <a:pos x="561" y="304"/>
                </a:cxn>
                <a:cxn ang="0">
                  <a:pos x="592" y="332"/>
                </a:cxn>
                <a:cxn ang="0">
                  <a:pos x="624" y="360"/>
                </a:cxn>
                <a:cxn ang="0">
                  <a:pos x="654" y="389"/>
                </a:cxn>
                <a:cxn ang="0">
                  <a:pos x="684" y="418"/>
                </a:cxn>
                <a:cxn ang="0">
                  <a:pos x="714" y="449"/>
                </a:cxn>
                <a:cxn ang="0">
                  <a:pos x="742" y="480"/>
                </a:cxn>
                <a:cxn ang="0">
                  <a:pos x="770" y="512"/>
                </a:cxn>
                <a:cxn ang="0">
                  <a:pos x="796" y="545"/>
                </a:cxn>
                <a:cxn ang="0">
                  <a:pos x="823" y="577"/>
                </a:cxn>
                <a:cxn ang="0">
                  <a:pos x="847" y="611"/>
                </a:cxn>
                <a:cxn ang="0">
                  <a:pos x="872" y="646"/>
                </a:cxn>
                <a:cxn ang="0">
                  <a:pos x="895" y="681"/>
                </a:cxn>
                <a:cxn ang="0">
                  <a:pos x="918" y="717"/>
                </a:cxn>
                <a:cxn ang="0">
                  <a:pos x="939" y="754"/>
                </a:cxn>
                <a:cxn ang="0">
                  <a:pos x="959" y="790"/>
                </a:cxn>
                <a:cxn ang="0">
                  <a:pos x="979" y="827"/>
                </a:cxn>
                <a:cxn ang="0">
                  <a:pos x="997" y="865"/>
                </a:cxn>
                <a:cxn ang="0">
                  <a:pos x="1027" y="937"/>
                </a:cxn>
                <a:cxn ang="0">
                  <a:pos x="1053" y="1014"/>
                </a:cxn>
                <a:cxn ang="0">
                  <a:pos x="1076" y="1095"/>
                </a:cxn>
                <a:cxn ang="0">
                  <a:pos x="1095" y="1179"/>
                </a:cxn>
                <a:cxn ang="0">
                  <a:pos x="1110" y="1266"/>
                </a:cxn>
                <a:cxn ang="0">
                  <a:pos x="1122" y="1355"/>
                </a:cxn>
                <a:cxn ang="0">
                  <a:pos x="1130" y="1445"/>
                </a:cxn>
                <a:cxn ang="0">
                  <a:pos x="1134" y="1536"/>
                </a:cxn>
                <a:cxn ang="0">
                  <a:pos x="1134" y="1625"/>
                </a:cxn>
                <a:cxn ang="0">
                  <a:pos x="1131" y="1715"/>
                </a:cxn>
                <a:cxn ang="0">
                  <a:pos x="1123" y="1801"/>
                </a:cxn>
                <a:cxn ang="0">
                  <a:pos x="1111" y="1886"/>
                </a:cxn>
                <a:cxn ang="0">
                  <a:pos x="1096" y="1966"/>
                </a:cxn>
                <a:cxn ang="0">
                  <a:pos x="1077" y="2043"/>
                </a:cxn>
                <a:cxn ang="0">
                  <a:pos x="1053" y="2115"/>
                </a:cxn>
                <a:cxn ang="0">
                  <a:pos x="1026" y="2180"/>
                </a:cxn>
                <a:cxn ang="0">
                  <a:pos x="918" y="2126"/>
                </a:cxn>
              </a:cxnLst>
              <a:rect l="0" t="0" r="r" b="b"/>
              <a:pathLst>
                <a:path w="1134" h="2180">
                  <a:moveTo>
                    <a:pt x="918" y="2126"/>
                  </a:moveTo>
                  <a:lnTo>
                    <a:pt x="0" y="130"/>
                  </a:lnTo>
                  <a:lnTo>
                    <a:pt x="33" y="0"/>
                  </a:lnTo>
                  <a:lnTo>
                    <a:pt x="70" y="13"/>
                  </a:lnTo>
                  <a:lnTo>
                    <a:pt x="107" y="28"/>
                  </a:lnTo>
                  <a:lnTo>
                    <a:pt x="143" y="43"/>
                  </a:lnTo>
                  <a:lnTo>
                    <a:pt x="180" y="60"/>
                  </a:lnTo>
                  <a:lnTo>
                    <a:pt x="217" y="78"/>
                  </a:lnTo>
                  <a:lnTo>
                    <a:pt x="252" y="96"/>
                  </a:lnTo>
                  <a:lnTo>
                    <a:pt x="288" y="116"/>
                  </a:lnTo>
                  <a:lnTo>
                    <a:pt x="324" y="136"/>
                  </a:lnTo>
                  <a:lnTo>
                    <a:pt x="359" y="158"/>
                  </a:lnTo>
                  <a:lnTo>
                    <a:pt x="393" y="180"/>
                  </a:lnTo>
                  <a:lnTo>
                    <a:pt x="428" y="203"/>
                  </a:lnTo>
                  <a:lnTo>
                    <a:pt x="462" y="227"/>
                  </a:lnTo>
                  <a:lnTo>
                    <a:pt x="495" y="252"/>
                  </a:lnTo>
                  <a:lnTo>
                    <a:pt x="528" y="278"/>
                  </a:lnTo>
                  <a:lnTo>
                    <a:pt x="561" y="304"/>
                  </a:lnTo>
                  <a:lnTo>
                    <a:pt x="592" y="332"/>
                  </a:lnTo>
                  <a:lnTo>
                    <a:pt x="624" y="360"/>
                  </a:lnTo>
                  <a:lnTo>
                    <a:pt x="654" y="389"/>
                  </a:lnTo>
                  <a:lnTo>
                    <a:pt x="684" y="418"/>
                  </a:lnTo>
                  <a:lnTo>
                    <a:pt x="714" y="449"/>
                  </a:lnTo>
                  <a:lnTo>
                    <a:pt x="742" y="480"/>
                  </a:lnTo>
                  <a:lnTo>
                    <a:pt x="770" y="512"/>
                  </a:lnTo>
                  <a:lnTo>
                    <a:pt x="796" y="545"/>
                  </a:lnTo>
                  <a:lnTo>
                    <a:pt x="823" y="577"/>
                  </a:lnTo>
                  <a:lnTo>
                    <a:pt x="847" y="611"/>
                  </a:lnTo>
                  <a:lnTo>
                    <a:pt x="872" y="646"/>
                  </a:lnTo>
                  <a:lnTo>
                    <a:pt x="895" y="681"/>
                  </a:lnTo>
                  <a:lnTo>
                    <a:pt x="918" y="717"/>
                  </a:lnTo>
                  <a:lnTo>
                    <a:pt x="939" y="754"/>
                  </a:lnTo>
                  <a:lnTo>
                    <a:pt x="959" y="790"/>
                  </a:lnTo>
                  <a:lnTo>
                    <a:pt x="979" y="827"/>
                  </a:lnTo>
                  <a:lnTo>
                    <a:pt x="997" y="865"/>
                  </a:lnTo>
                  <a:lnTo>
                    <a:pt x="1027" y="937"/>
                  </a:lnTo>
                  <a:lnTo>
                    <a:pt x="1053" y="1014"/>
                  </a:lnTo>
                  <a:lnTo>
                    <a:pt x="1076" y="1095"/>
                  </a:lnTo>
                  <a:lnTo>
                    <a:pt x="1095" y="1179"/>
                  </a:lnTo>
                  <a:lnTo>
                    <a:pt x="1110" y="1266"/>
                  </a:lnTo>
                  <a:lnTo>
                    <a:pt x="1122" y="1355"/>
                  </a:lnTo>
                  <a:lnTo>
                    <a:pt x="1130" y="1445"/>
                  </a:lnTo>
                  <a:lnTo>
                    <a:pt x="1134" y="1536"/>
                  </a:lnTo>
                  <a:lnTo>
                    <a:pt x="1134" y="1625"/>
                  </a:lnTo>
                  <a:lnTo>
                    <a:pt x="1131" y="1715"/>
                  </a:lnTo>
                  <a:lnTo>
                    <a:pt x="1123" y="1801"/>
                  </a:lnTo>
                  <a:lnTo>
                    <a:pt x="1111" y="1886"/>
                  </a:lnTo>
                  <a:lnTo>
                    <a:pt x="1096" y="1966"/>
                  </a:lnTo>
                  <a:lnTo>
                    <a:pt x="1077" y="2043"/>
                  </a:lnTo>
                  <a:lnTo>
                    <a:pt x="1053" y="2115"/>
                  </a:lnTo>
                  <a:lnTo>
                    <a:pt x="1026" y="2180"/>
                  </a:lnTo>
                  <a:lnTo>
                    <a:pt x="918" y="2126"/>
                  </a:lnTo>
                  <a:close/>
                </a:path>
              </a:pathLst>
            </a:custGeom>
            <a:solidFill>
              <a:srgbClr val="BAC2C2"/>
            </a:solidFill>
            <a:ln w="9525">
              <a:noFill/>
              <a:round/>
              <a:headEnd/>
              <a:tailEnd/>
            </a:ln>
          </p:spPr>
          <p:txBody>
            <a:bodyPr/>
            <a:lstStyle/>
            <a:p>
              <a:endParaRPr lang="en-US"/>
            </a:p>
          </p:txBody>
        </p:sp>
        <p:sp>
          <p:nvSpPr>
            <p:cNvPr id="616" name="Freeform 688"/>
            <p:cNvSpPr>
              <a:spLocks/>
            </p:cNvSpPr>
            <p:nvPr/>
          </p:nvSpPr>
          <p:spPr bwMode="auto">
            <a:xfrm>
              <a:off x="3426" y="3144"/>
              <a:ext cx="164" cy="228"/>
            </a:xfrm>
            <a:custGeom>
              <a:avLst/>
              <a:gdLst/>
              <a:ahLst/>
              <a:cxnLst>
                <a:cxn ang="0">
                  <a:pos x="1404" y="4112"/>
                </a:cxn>
                <a:cxn ang="0">
                  <a:pos x="3622" y="3023"/>
                </a:cxn>
                <a:cxn ang="0">
                  <a:pos x="2218" y="0"/>
                </a:cxn>
                <a:cxn ang="0">
                  <a:pos x="0" y="989"/>
                </a:cxn>
                <a:cxn ang="0">
                  <a:pos x="1404" y="4112"/>
                </a:cxn>
              </a:cxnLst>
              <a:rect l="0" t="0" r="r" b="b"/>
              <a:pathLst>
                <a:path w="3622" h="4112">
                  <a:moveTo>
                    <a:pt x="1404" y="4112"/>
                  </a:moveTo>
                  <a:lnTo>
                    <a:pt x="3622" y="3023"/>
                  </a:lnTo>
                  <a:lnTo>
                    <a:pt x="2218" y="0"/>
                  </a:lnTo>
                  <a:lnTo>
                    <a:pt x="0" y="989"/>
                  </a:lnTo>
                  <a:lnTo>
                    <a:pt x="1404" y="4112"/>
                  </a:lnTo>
                  <a:close/>
                </a:path>
              </a:pathLst>
            </a:custGeom>
            <a:solidFill>
              <a:srgbClr val="EDF5F5"/>
            </a:solidFill>
            <a:ln w="9525">
              <a:noFill/>
              <a:round/>
              <a:headEnd/>
              <a:tailEnd/>
            </a:ln>
          </p:spPr>
          <p:txBody>
            <a:bodyPr/>
            <a:lstStyle/>
            <a:p>
              <a:endParaRPr lang="en-US"/>
            </a:p>
          </p:txBody>
        </p:sp>
        <p:sp>
          <p:nvSpPr>
            <p:cNvPr id="617" name="Freeform 689"/>
            <p:cNvSpPr>
              <a:spLocks/>
            </p:cNvSpPr>
            <p:nvPr/>
          </p:nvSpPr>
          <p:spPr bwMode="auto">
            <a:xfrm>
              <a:off x="3426" y="3141"/>
              <a:ext cx="164" cy="228"/>
            </a:xfrm>
            <a:custGeom>
              <a:avLst/>
              <a:gdLst/>
              <a:ahLst/>
              <a:cxnLst>
                <a:cxn ang="0">
                  <a:pos x="1404" y="4113"/>
                </a:cxn>
                <a:cxn ang="0">
                  <a:pos x="3622" y="3024"/>
                </a:cxn>
                <a:cxn ang="0">
                  <a:pos x="2218" y="0"/>
                </a:cxn>
                <a:cxn ang="0">
                  <a:pos x="0" y="989"/>
                </a:cxn>
                <a:cxn ang="0">
                  <a:pos x="1404" y="4113"/>
                </a:cxn>
              </a:cxnLst>
              <a:rect l="0" t="0" r="r" b="b"/>
              <a:pathLst>
                <a:path w="3622" h="4113">
                  <a:moveTo>
                    <a:pt x="1404" y="4113"/>
                  </a:moveTo>
                  <a:lnTo>
                    <a:pt x="3622" y="3024"/>
                  </a:lnTo>
                  <a:lnTo>
                    <a:pt x="2218" y="0"/>
                  </a:lnTo>
                  <a:lnTo>
                    <a:pt x="0" y="989"/>
                  </a:lnTo>
                  <a:lnTo>
                    <a:pt x="1404" y="4113"/>
                  </a:lnTo>
                  <a:close/>
                </a:path>
              </a:pathLst>
            </a:custGeom>
            <a:solidFill>
              <a:srgbClr val="111919"/>
            </a:solidFill>
            <a:ln w="9525">
              <a:noFill/>
              <a:round/>
              <a:headEnd/>
              <a:tailEnd/>
            </a:ln>
          </p:spPr>
          <p:txBody>
            <a:bodyPr/>
            <a:lstStyle/>
            <a:p>
              <a:endParaRPr lang="en-US"/>
            </a:p>
          </p:txBody>
        </p:sp>
        <p:sp>
          <p:nvSpPr>
            <p:cNvPr id="618" name="Freeform 690"/>
            <p:cNvSpPr>
              <a:spLocks/>
            </p:cNvSpPr>
            <p:nvPr/>
          </p:nvSpPr>
          <p:spPr bwMode="auto">
            <a:xfrm>
              <a:off x="3432" y="3146"/>
              <a:ext cx="157" cy="218"/>
            </a:xfrm>
            <a:custGeom>
              <a:avLst/>
              <a:gdLst/>
              <a:ahLst/>
              <a:cxnLst>
                <a:cxn ang="0">
                  <a:pos x="1335" y="3913"/>
                </a:cxn>
                <a:cxn ang="0">
                  <a:pos x="3446" y="2878"/>
                </a:cxn>
                <a:cxn ang="0">
                  <a:pos x="2111" y="0"/>
                </a:cxn>
                <a:cxn ang="0">
                  <a:pos x="0" y="942"/>
                </a:cxn>
                <a:cxn ang="0">
                  <a:pos x="1335" y="3913"/>
                </a:cxn>
              </a:cxnLst>
              <a:rect l="0" t="0" r="r" b="b"/>
              <a:pathLst>
                <a:path w="3446" h="3913">
                  <a:moveTo>
                    <a:pt x="1335" y="3913"/>
                  </a:moveTo>
                  <a:lnTo>
                    <a:pt x="3446" y="2878"/>
                  </a:lnTo>
                  <a:lnTo>
                    <a:pt x="2111" y="0"/>
                  </a:lnTo>
                  <a:lnTo>
                    <a:pt x="0" y="942"/>
                  </a:lnTo>
                  <a:lnTo>
                    <a:pt x="1335" y="3913"/>
                  </a:lnTo>
                  <a:close/>
                </a:path>
              </a:pathLst>
            </a:custGeom>
            <a:solidFill>
              <a:srgbClr val="1A781C"/>
            </a:solidFill>
            <a:ln w="9525">
              <a:noFill/>
              <a:round/>
              <a:headEnd/>
              <a:tailEnd/>
            </a:ln>
          </p:spPr>
          <p:txBody>
            <a:bodyPr/>
            <a:lstStyle/>
            <a:p>
              <a:endParaRPr lang="en-US"/>
            </a:p>
          </p:txBody>
        </p:sp>
        <p:sp>
          <p:nvSpPr>
            <p:cNvPr id="619" name="Freeform 691"/>
            <p:cNvSpPr>
              <a:spLocks/>
            </p:cNvSpPr>
            <p:nvPr/>
          </p:nvSpPr>
          <p:spPr bwMode="auto">
            <a:xfrm>
              <a:off x="3439" y="3109"/>
              <a:ext cx="19" cy="19"/>
            </a:xfrm>
            <a:custGeom>
              <a:avLst/>
              <a:gdLst/>
              <a:ahLst/>
              <a:cxnLst>
                <a:cxn ang="0">
                  <a:pos x="431" y="186"/>
                </a:cxn>
                <a:cxn ang="0">
                  <a:pos x="79" y="343"/>
                </a:cxn>
                <a:cxn ang="0">
                  <a:pos x="0" y="157"/>
                </a:cxn>
                <a:cxn ang="0">
                  <a:pos x="352" y="0"/>
                </a:cxn>
                <a:cxn ang="0">
                  <a:pos x="431" y="186"/>
                </a:cxn>
              </a:cxnLst>
              <a:rect l="0" t="0" r="r" b="b"/>
              <a:pathLst>
                <a:path w="431" h="343">
                  <a:moveTo>
                    <a:pt x="431" y="186"/>
                  </a:moveTo>
                  <a:lnTo>
                    <a:pt x="79" y="343"/>
                  </a:lnTo>
                  <a:lnTo>
                    <a:pt x="0" y="157"/>
                  </a:lnTo>
                  <a:lnTo>
                    <a:pt x="352" y="0"/>
                  </a:lnTo>
                  <a:lnTo>
                    <a:pt x="431" y="186"/>
                  </a:lnTo>
                  <a:close/>
                </a:path>
              </a:pathLst>
            </a:custGeom>
            <a:solidFill>
              <a:srgbClr val="000000"/>
            </a:solidFill>
            <a:ln w="9525">
              <a:noFill/>
              <a:round/>
              <a:headEnd/>
              <a:tailEnd/>
            </a:ln>
          </p:spPr>
          <p:txBody>
            <a:bodyPr/>
            <a:lstStyle/>
            <a:p>
              <a:endParaRPr lang="en-US"/>
            </a:p>
          </p:txBody>
        </p:sp>
        <p:sp>
          <p:nvSpPr>
            <p:cNvPr id="620" name="Freeform 692"/>
            <p:cNvSpPr>
              <a:spLocks/>
            </p:cNvSpPr>
            <p:nvPr/>
          </p:nvSpPr>
          <p:spPr bwMode="auto">
            <a:xfrm>
              <a:off x="3442" y="3112"/>
              <a:ext cx="16" cy="15"/>
            </a:xfrm>
            <a:custGeom>
              <a:avLst/>
              <a:gdLst/>
              <a:ahLst/>
              <a:cxnLst>
                <a:cxn ang="0">
                  <a:pos x="347" y="126"/>
                </a:cxn>
                <a:cxn ang="0">
                  <a:pos x="53" y="257"/>
                </a:cxn>
                <a:cxn ang="0">
                  <a:pos x="0" y="132"/>
                </a:cxn>
                <a:cxn ang="0">
                  <a:pos x="294" y="0"/>
                </a:cxn>
                <a:cxn ang="0">
                  <a:pos x="347" y="126"/>
                </a:cxn>
              </a:cxnLst>
              <a:rect l="0" t="0" r="r" b="b"/>
              <a:pathLst>
                <a:path w="347" h="257">
                  <a:moveTo>
                    <a:pt x="347" y="126"/>
                  </a:moveTo>
                  <a:lnTo>
                    <a:pt x="53" y="257"/>
                  </a:lnTo>
                  <a:lnTo>
                    <a:pt x="0" y="132"/>
                  </a:lnTo>
                  <a:lnTo>
                    <a:pt x="294" y="0"/>
                  </a:lnTo>
                  <a:lnTo>
                    <a:pt x="347" y="126"/>
                  </a:lnTo>
                  <a:close/>
                </a:path>
              </a:pathLst>
            </a:custGeom>
            <a:solidFill>
              <a:srgbClr val="BAC2C2"/>
            </a:solidFill>
            <a:ln w="9525">
              <a:noFill/>
              <a:round/>
              <a:headEnd/>
              <a:tailEnd/>
            </a:ln>
          </p:spPr>
          <p:txBody>
            <a:bodyPr/>
            <a:lstStyle/>
            <a:p>
              <a:endParaRPr lang="en-US"/>
            </a:p>
          </p:txBody>
        </p:sp>
        <p:sp>
          <p:nvSpPr>
            <p:cNvPr id="621" name="Freeform 693"/>
            <p:cNvSpPr>
              <a:spLocks/>
            </p:cNvSpPr>
            <p:nvPr/>
          </p:nvSpPr>
          <p:spPr bwMode="auto">
            <a:xfrm>
              <a:off x="3447" y="3110"/>
              <a:ext cx="10" cy="13"/>
            </a:xfrm>
            <a:custGeom>
              <a:avLst/>
              <a:gdLst/>
              <a:ahLst/>
              <a:cxnLst>
                <a:cxn ang="0">
                  <a:pos x="5" y="73"/>
                </a:cxn>
                <a:cxn ang="0">
                  <a:pos x="167" y="0"/>
                </a:cxn>
                <a:cxn ang="0">
                  <a:pos x="171" y="0"/>
                </a:cxn>
                <a:cxn ang="0">
                  <a:pos x="175" y="2"/>
                </a:cxn>
                <a:cxn ang="0">
                  <a:pos x="180" y="6"/>
                </a:cxn>
                <a:cxn ang="0">
                  <a:pos x="183" y="13"/>
                </a:cxn>
                <a:cxn ang="0">
                  <a:pos x="236" y="141"/>
                </a:cxn>
                <a:cxn ang="0">
                  <a:pos x="238" y="147"/>
                </a:cxn>
                <a:cxn ang="0">
                  <a:pos x="238" y="154"/>
                </a:cxn>
                <a:cxn ang="0">
                  <a:pos x="237" y="159"/>
                </a:cxn>
                <a:cxn ang="0">
                  <a:pos x="234" y="162"/>
                </a:cxn>
                <a:cxn ang="0">
                  <a:pos x="73" y="234"/>
                </a:cxn>
                <a:cxn ang="0">
                  <a:pos x="69" y="234"/>
                </a:cxn>
                <a:cxn ang="0">
                  <a:pos x="64" y="232"/>
                </a:cxn>
                <a:cxn ang="0">
                  <a:pos x="60" y="228"/>
                </a:cxn>
                <a:cxn ang="0">
                  <a:pos x="56" y="221"/>
                </a:cxn>
                <a:cxn ang="0">
                  <a:pos x="2" y="94"/>
                </a:cxn>
                <a:cxn ang="0">
                  <a:pos x="0" y="86"/>
                </a:cxn>
                <a:cxn ang="0">
                  <a:pos x="0" y="80"/>
                </a:cxn>
                <a:cxn ang="0">
                  <a:pos x="1" y="76"/>
                </a:cxn>
                <a:cxn ang="0">
                  <a:pos x="5" y="73"/>
                </a:cxn>
              </a:cxnLst>
              <a:rect l="0" t="0" r="r" b="b"/>
              <a:pathLst>
                <a:path w="238" h="234">
                  <a:moveTo>
                    <a:pt x="5" y="73"/>
                  </a:moveTo>
                  <a:lnTo>
                    <a:pt x="167" y="0"/>
                  </a:lnTo>
                  <a:lnTo>
                    <a:pt x="171" y="0"/>
                  </a:lnTo>
                  <a:lnTo>
                    <a:pt x="175" y="2"/>
                  </a:lnTo>
                  <a:lnTo>
                    <a:pt x="180" y="6"/>
                  </a:lnTo>
                  <a:lnTo>
                    <a:pt x="183" y="13"/>
                  </a:lnTo>
                  <a:lnTo>
                    <a:pt x="236" y="141"/>
                  </a:lnTo>
                  <a:lnTo>
                    <a:pt x="238" y="147"/>
                  </a:lnTo>
                  <a:lnTo>
                    <a:pt x="238" y="154"/>
                  </a:lnTo>
                  <a:lnTo>
                    <a:pt x="237" y="159"/>
                  </a:lnTo>
                  <a:lnTo>
                    <a:pt x="234" y="162"/>
                  </a:lnTo>
                  <a:lnTo>
                    <a:pt x="73" y="234"/>
                  </a:lnTo>
                  <a:lnTo>
                    <a:pt x="69" y="234"/>
                  </a:lnTo>
                  <a:lnTo>
                    <a:pt x="64" y="232"/>
                  </a:lnTo>
                  <a:lnTo>
                    <a:pt x="60" y="228"/>
                  </a:lnTo>
                  <a:lnTo>
                    <a:pt x="56" y="221"/>
                  </a:lnTo>
                  <a:lnTo>
                    <a:pt x="2" y="94"/>
                  </a:lnTo>
                  <a:lnTo>
                    <a:pt x="0" y="86"/>
                  </a:lnTo>
                  <a:lnTo>
                    <a:pt x="0" y="80"/>
                  </a:lnTo>
                  <a:lnTo>
                    <a:pt x="1" y="76"/>
                  </a:lnTo>
                  <a:lnTo>
                    <a:pt x="5" y="73"/>
                  </a:lnTo>
                  <a:close/>
                </a:path>
              </a:pathLst>
            </a:custGeom>
            <a:solidFill>
              <a:srgbClr val="E0E8E8"/>
            </a:solidFill>
            <a:ln w="9525">
              <a:noFill/>
              <a:round/>
              <a:headEnd/>
              <a:tailEnd/>
            </a:ln>
          </p:spPr>
          <p:txBody>
            <a:bodyPr/>
            <a:lstStyle/>
            <a:p>
              <a:endParaRPr lang="en-US"/>
            </a:p>
          </p:txBody>
        </p:sp>
        <p:sp>
          <p:nvSpPr>
            <p:cNvPr id="622" name="Freeform 694"/>
            <p:cNvSpPr>
              <a:spLocks/>
            </p:cNvSpPr>
            <p:nvPr/>
          </p:nvSpPr>
          <p:spPr bwMode="auto">
            <a:xfrm>
              <a:off x="3447" y="3111"/>
              <a:ext cx="10" cy="11"/>
            </a:xfrm>
            <a:custGeom>
              <a:avLst/>
              <a:gdLst/>
              <a:ahLst/>
              <a:cxnLst>
                <a:cxn ang="0">
                  <a:pos x="4" y="62"/>
                </a:cxn>
                <a:cxn ang="0">
                  <a:pos x="142" y="0"/>
                </a:cxn>
                <a:cxn ang="0">
                  <a:pos x="146"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4"/>
                </a:cxn>
                <a:cxn ang="0">
                  <a:pos x="0" y="68"/>
                </a:cxn>
                <a:cxn ang="0">
                  <a:pos x="2" y="64"/>
                </a:cxn>
                <a:cxn ang="0">
                  <a:pos x="4" y="62"/>
                </a:cxn>
              </a:cxnLst>
              <a:rect l="0" t="0" r="r" b="b"/>
              <a:pathLst>
                <a:path w="204" h="199">
                  <a:moveTo>
                    <a:pt x="4" y="62"/>
                  </a:moveTo>
                  <a:lnTo>
                    <a:pt x="142" y="0"/>
                  </a:lnTo>
                  <a:lnTo>
                    <a:pt x="146"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4"/>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623" name="Freeform 695"/>
            <p:cNvSpPr>
              <a:spLocks/>
            </p:cNvSpPr>
            <p:nvPr/>
          </p:nvSpPr>
          <p:spPr bwMode="auto">
            <a:xfrm>
              <a:off x="3450" y="3113"/>
              <a:ext cx="6" cy="8"/>
            </a:xfrm>
            <a:custGeom>
              <a:avLst/>
              <a:gdLst/>
              <a:ahLst/>
              <a:cxnLst>
                <a:cxn ang="0">
                  <a:pos x="88" y="6"/>
                </a:cxn>
                <a:cxn ang="0">
                  <a:pos x="116" y="77"/>
                </a:cxn>
                <a:cxn ang="0">
                  <a:pos x="118" y="85"/>
                </a:cxn>
                <a:cxn ang="0">
                  <a:pos x="118" y="95"/>
                </a:cxn>
                <a:cxn ang="0">
                  <a:pos x="116" y="103"/>
                </a:cxn>
                <a:cxn ang="0">
                  <a:pos x="112" y="108"/>
                </a:cxn>
                <a:cxn ang="0">
                  <a:pos x="14" y="152"/>
                </a:cxn>
                <a:cxn ang="0">
                  <a:pos x="6" y="154"/>
                </a:cxn>
                <a:cxn ang="0">
                  <a:pos x="2" y="150"/>
                </a:cxn>
                <a:cxn ang="0">
                  <a:pos x="0" y="140"/>
                </a:cxn>
                <a:cxn ang="0">
                  <a:pos x="1" y="127"/>
                </a:cxn>
                <a:cxn ang="0">
                  <a:pos x="4" y="112"/>
                </a:cxn>
                <a:cxn ang="0">
                  <a:pos x="9" y="95"/>
                </a:cxn>
                <a:cxn ang="0">
                  <a:pos x="14" y="77"/>
                </a:cxn>
                <a:cxn ang="0">
                  <a:pos x="21" y="61"/>
                </a:cxn>
                <a:cxn ang="0">
                  <a:pos x="29" y="46"/>
                </a:cxn>
                <a:cxn ang="0">
                  <a:pos x="38" y="33"/>
                </a:cxn>
                <a:cxn ang="0">
                  <a:pos x="48" y="21"/>
                </a:cxn>
                <a:cxn ang="0">
                  <a:pos x="58" y="12"/>
                </a:cxn>
                <a:cxn ang="0">
                  <a:pos x="67" y="4"/>
                </a:cxn>
                <a:cxn ang="0">
                  <a:pos x="76" y="0"/>
                </a:cxn>
                <a:cxn ang="0">
                  <a:pos x="83" y="1"/>
                </a:cxn>
                <a:cxn ang="0">
                  <a:pos x="88" y="6"/>
                </a:cxn>
              </a:cxnLst>
              <a:rect l="0" t="0" r="r" b="b"/>
              <a:pathLst>
                <a:path w="118" h="154">
                  <a:moveTo>
                    <a:pt x="88" y="6"/>
                  </a:moveTo>
                  <a:lnTo>
                    <a:pt x="116" y="77"/>
                  </a:lnTo>
                  <a:lnTo>
                    <a:pt x="118" y="85"/>
                  </a:lnTo>
                  <a:lnTo>
                    <a:pt x="118" y="95"/>
                  </a:lnTo>
                  <a:lnTo>
                    <a:pt x="116" y="103"/>
                  </a:lnTo>
                  <a:lnTo>
                    <a:pt x="112" y="108"/>
                  </a:lnTo>
                  <a:lnTo>
                    <a:pt x="14" y="152"/>
                  </a:lnTo>
                  <a:lnTo>
                    <a:pt x="6" y="154"/>
                  </a:lnTo>
                  <a:lnTo>
                    <a:pt x="2" y="150"/>
                  </a:lnTo>
                  <a:lnTo>
                    <a:pt x="0" y="140"/>
                  </a:lnTo>
                  <a:lnTo>
                    <a:pt x="1" y="127"/>
                  </a:lnTo>
                  <a:lnTo>
                    <a:pt x="4" y="112"/>
                  </a:lnTo>
                  <a:lnTo>
                    <a:pt x="9" y="95"/>
                  </a:lnTo>
                  <a:lnTo>
                    <a:pt x="14" y="77"/>
                  </a:lnTo>
                  <a:lnTo>
                    <a:pt x="21" y="61"/>
                  </a:lnTo>
                  <a:lnTo>
                    <a:pt x="29" y="46"/>
                  </a:lnTo>
                  <a:lnTo>
                    <a:pt x="38" y="33"/>
                  </a:lnTo>
                  <a:lnTo>
                    <a:pt x="48" y="21"/>
                  </a:lnTo>
                  <a:lnTo>
                    <a:pt x="58" y="12"/>
                  </a:lnTo>
                  <a:lnTo>
                    <a:pt x="67" y="4"/>
                  </a:lnTo>
                  <a:lnTo>
                    <a:pt x="76" y="0"/>
                  </a:lnTo>
                  <a:lnTo>
                    <a:pt x="83" y="1"/>
                  </a:lnTo>
                  <a:lnTo>
                    <a:pt x="88" y="6"/>
                  </a:lnTo>
                  <a:close/>
                </a:path>
              </a:pathLst>
            </a:custGeom>
            <a:solidFill>
              <a:srgbClr val="D1D9D9"/>
            </a:solidFill>
            <a:ln w="9525">
              <a:noFill/>
              <a:round/>
              <a:headEnd/>
              <a:tailEnd/>
            </a:ln>
          </p:spPr>
          <p:txBody>
            <a:bodyPr/>
            <a:lstStyle/>
            <a:p>
              <a:endParaRPr lang="en-US"/>
            </a:p>
          </p:txBody>
        </p:sp>
        <p:sp>
          <p:nvSpPr>
            <p:cNvPr id="624" name="Freeform 696"/>
            <p:cNvSpPr>
              <a:spLocks/>
            </p:cNvSpPr>
            <p:nvPr/>
          </p:nvSpPr>
          <p:spPr bwMode="auto">
            <a:xfrm>
              <a:off x="3463" y="3099"/>
              <a:ext cx="13" cy="16"/>
            </a:xfrm>
            <a:custGeom>
              <a:avLst/>
              <a:gdLst/>
              <a:ahLst/>
              <a:cxnLst>
                <a:cxn ang="0">
                  <a:pos x="287" y="186"/>
                </a:cxn>
                <a:cxn ang="0">
                  <a:pos x="78" y="280"/>
                </a:cxn>
                <a:cxn ang="0">
                  <a:pos x="0" y="93"/>
                </a:cxn>
                <a:cxn ang="0">
                  <a:pos x="210" y="0"/>
                </a:cxn>
                <a:cxn ang="0">
                  <a:pos x="287" y="186"/>
                </a:cxn>
              </a:cxnLst>
              <a:rect l="0" t="0" r="r" b="b"/>
              <a:pathLst>
                <a:path w="287" h="280">
                  <a:moveTo>
                    <a:pt x="287" y="186"/>
                  </a:moveTo>
                  <a:lnTo>
                    <a:pt x="78" y="280"/>
                  </a:lnTo>
                  <a:lnTo>
                    <a:pt x="0" y="93"/>
                  </a:lnTo>
                  <a:lnTo>
                    <a:pt x="210" y="0"/>
                  </a:lnTo>
                  <a:lnTo>
                    <a:pt x="287" y="186"/>
                  </a:lnTo>
                  <a:close/>
                </a:path>
              </a:pathLst>
            </a:custGeom>
            <a:solidFill>
              <a:srgbClr val="000000"/>
            </a:solidFill>
            <a:ln w="9525">
              <a:noFill/>
              <a:round/>
              <a:headEnd/>
              <a:tailEnd/>
            </a:ln>
          </p:spPr>
          <p:txBody>
            <a:bodyPr/>
            <a:lstStyle/>
            <a:p>
              <a:endParaRPr lang="en-US"/>
            </a:p>
          </p:txBody>
        </p:sp>
        <p:sp>
          <p:nvSpPr>
            <p:cNvPr id="625" name="Freeform 697"/>
            <p:cNvSpPr>
              <a:spLocks/>
            </p:cNvSpPr>
            <p:nvPr/>
          </p:nvSpPr>
          <p:spPr bwMode="auto">
            <a:xfrm>
              <a:off x="3465" y="3102"/>
              <a:ext cx="11" cy="12"/>
            </a:xfrm>
            <a:custGeom>
              <a:avLst/>
              <a:gdLst/>
              <a:ahLst/>
              <a:cxnLst>
                <a:cxn ang="0">
                  <a:pos x="227" y="125"/>
                </a:cxn>
                <a:cxn ang="0">
                  <a:pos x="53" y="203"/>
                </a:cxn>
                <a:cxn ang="0">
                  <a:pos x="0" y="78"/>
                </a:cxn>
                <a:cxn ang="0">
                  <a:pos x="175" y="0"/>
                </a:cxn>
                <a:cxn ang="0">
                  <a:pos x="227" y="125"/>
                </a:cxn>
              </a:cxnLst>
              <a:rect l="0" t="0" r="r" b="b"/>
              <a:pathLst>
                <a:path w="227" h="203">
                  <a:moveTo>
                    <a:pt x="227" y="125"/>
                  </a:moveTo>
                  <a:lnTo>
                    <a:pt x="53" y="203"/>
                  </a:lnTo>
                  <a:lnTo>
                    <a:pt x="0" y="78"/>
                  </a:lnTo>
                  <a:lnTo>
                    <a:pt x="175" y="0"/>
                  </a:lnTo>
                  <a:lnTo>
                    <a:pt x="227" y="125"/>
                  </a:lnTo>
                  <a:close/>
                </a:path>
              </a:pathLst>
            </a:custGeom>
            <a:solidFill>
              <a:srgbClr val="BAC2C2"/>
            </a:solidFill>
            <a:ln w="9525">
              <a:noFill/>
              <a:round/>
              <a:headEnd/>
              <a:tailEnd/>
            </a:ln>
          </p:spPr>
          <p:txBody>
            <a:bodyPr/>
            <a:lstStyle/>
            <a:p>
              <a:endParaRPr lang="en-US"/>
            </a:p>
          </p:txBody>
        </p:sp>
        <p:sp>
          <p:nvSpPr>
            <p:cNvPr id="626" name="Freeform 698"/>
            <p:cNvSpPr>
              <a:spLocks/>
            </p:cNvSpPr>
            <p:nvPr/>
          </p:nvSpPr>
          <p:spPr bwMode="auto">
            <a:xfrm>
              <a:off x="3465" y="3100"/>
              <a:ext cx="10" cy="13"/>
            </a:xfrm>
            <a:custGeom>
              <a:avLst/>
              <a:gdLst/>
              <a:ahLst/>
              <a:cxnLst>
                <a:cxn ang="0">
                  <a:pos x="4" y="72"/>
                </a:cxn>
                <a:cxn ang="0">
                  <a:pos x="167" y="0"/>
                </a:cxn>
                <a:cxn ang="0">
                  <a:pos x="171" y="0"/>
                </a:cxn>
                <a:cxn ang="0">
                  <a:pos x="175" y="2"/>
                </a:cxn>
                <a:cxn ang="0">
                  <a:pos x="180" y="6"/>
                </a:cxn>
                <a:cxn ang="0">
                  <a:pos x="183" y="12"/>
                </a:cxn>
                <a:cxn ang="0">
                  <a:pos x="236" y="141"/>
                </a:cxn>
                <a:cxn ang="0">
                  <a:pos x="238" y="147"/>
                </a:cxn>
                <a:cxn ang="0">
                  <a:pos x="238" y="154"/>
                </a:cxn>
                <a:cxn ang="0">
                  <a:pos x="237" y="159"/>
                </a:cxn>
                <a:cxn ang="0">
                  <a:pos x="234" y="162"/>
                </a:cxn>
                <a:cxn ang="0">
                  <a:pos x="73" y="234"/>
                </a:cxn>
                <a:cxn ang="0">
                  <a:pos x="69" y="234"/>
                </a:cxn>
                <a:cxn ang="0">
                  <a:pos x="63" y="232"/>
                </a:cxn>
                <a:cxn ang="0">
                  <a:pos x="59" y="227"/>
                </a:cxn>
                <a:cxn ang="0">
                  <a:pos x="55" y="221"/>
                </a:cxn>
                <a:cxn ang="0">
                  <a:pos x="2" y="94"/>
                </a:cxn>
                <a:cxn ang="0">
                  <a:pos x="0" y="86"/>
                </a:cxn>
                <a:cxn ang="0">
                  <a:pos x="0" y="80"/>
                </a:cxn>
                <a:cxn ang="0">
                  <a:pos x="1" y="76"/>
                </a:cxn>
                <a:cxn ang="0">
                  <a:pos x="4" y="72"/>
                </a:cxn>
              </a:cxnLst>
              <a:rect l="0" t="0" r="r" b="b"/>
              <a:pathLst>
                <a:path w="238" h="234">
                  <a:moveTo>
                    <a:pt x="4" y="72"/>
                  </a:moveTo>
                  <a:lnTo>
                    <a:pt x="167" y="0"/>
                  </a:lnTo>
                  <a:lnTo>
                    <a:pt x="171" y="0"/>
                  </a:lnTo>
                  <a:lnTo>
                    <a:pt x="175" y="2"/>
                  </a:lnTo>
                  <a:lnTo>
                    <a:pt x="180" y="6"/>
                  </a:lnTo>
                  <a:lnTo>
                    <a:pt x="183" y="12"/>
                  </a:lnTo>
                  <a:lnTo>
                    <a:pt x="236" y="141"/>
                  </a:lnTo>
                  <a:lnTo>
                    <a:pt x="238" y="147"/>
                  </a:lnTo>
                  <a:lnTo>
                    <a:pt x="238" y="154"/>
                  </a:lnTo>
                  <a:lnTo>
                    <a:pt x="237" y="159"/>
                  </a:lnTo>
                  <a:lnTo>
                    <a:pt x="234" y="162"/>
                  </a:lnTo>
                  <a:lnTo>
                    <a:pt x="73" y="234"/>
                  </a:lnTo>
                  <a:lnTo>
                    <a:pt x="69" y="234"/>
                  </a:lnTo>
                  <a:lnTo>
                    <a:pt x="63" y="232"/>
                  </a:lnTo>
                  <a:lnTo>
                    <a:pt x="59" y="227"/>
                  </a:lnTo>
                  <a:lnTo>
                    <a:pt x="55" y="221"/>
                  </a:lnTo>
                  <a:lnTo>
                    <a:pt x="2" y="94"/>
                  </a:lnTo>
                  <a:lnTo>
                    <a:pt x="0" y="86"/>
                  </a:lnTo>
                  <a:lnTo>
                    <a:pt x="0" y="80"/>
                  </a:lnTo>
                  <a:lnTo>
                    <a:pt x="1" y="76"/>
                  </a:lnTo>
                  <a:lnTo>
                    <a:pt x="4" y="72"/>
                  </a:lnTo>
                  <a:close/>
                </a:path>
              </a:pathLst>
            </a:custGeom>
            <a:solidFill>
              <a:srgbClr val="E0E8E8"/>
            </a:solidFill>
            <a:ln w="9525">
              <a:noFill/>
              <a:round/>
              <a:headEnd/>
              <a:tailEnd/>
            </a:ln>
          </p:spPr>
          <p:txBody>
            <a:bodyPr/>
            <a:lstStyle/>
            <a:p>
              <a:endParaRPr lang="en-US"/>
            </a:p>
          </p:txBody>
        </p:sp>
        <p:sp>
          <p:nvSpPr>
            <p:cNvPr id="627" name="Freeform 699"/>
            <p:cNvSpPr>
              <a:spLocks/>
            </p:cNvSpPr>
            <p:nvPr/>
          </p:nvSpPr>
          <p:spPr bwMode="auto">
            <a:xfrm>
              <a:off x="3465" y="3101"/>
              <a:ext cx="10" cy="11"/>
            </a:xfrm>
            <a:custGeom>
              <a:avLst/>
              <a:gdLst/>
              <a:ahLst/>
              <a:cxnLst>
                <a:cxn ang="0">
                  <a:pos x="4" y="62"/>
                </a:cxn>
                <a:cxn ang="0">
                  <a:pos x="141" y="0"/>
                </a:cxn>
                <a:cxn ang="0">
                  <a:pos x="145" y="0"/>
                </a:cxn>
                <a:cxn ang="0">
                  <a:pos x="150" y="2"/>
                </a:cxn>
                <a:cxn ang="0">
                  <a:pos x="153" y="5"/>
                </a:cxn>
                <a:cxn ang="0">
                  <a:pos x="156" y="10"/>
                </a:cxn>
                <a:cxn ang="0">
                  <a:pos x="202" y="120"/>
                </a:cxn>
                <a:cxn ang="0">
                  <a:pos x="204" y="125"/>
                </a:cxn>
                <a:cxn ang="0">
                  <a:pos x="204" y="130"/>
                </a:cxn>
                <a:cxn ang="0">
                  <a:pos x="202" y="135"/>
                </a:cxn>
                <a:cxn ang="0">
                  <a:pos x="200" y="138"/>
                </a:cxn>
                <a:cxn ang="0">
                  <a:pos x="62" y="199"/>
                </a:cxn>
                <a:cxn ang="0">
                  <a:pos x="58" y="199"/>
                </a:cxn>
                <a:cxn ang="0">
                  <a:pos x="54" y="198"/>
                </a:cxn>
                <a:cxn ang="0">
                  <a:pos x="51" y="194"/>
                </a:cxn>
                <a:cxn ang="0">
                  <a:pos x="48" y="188"/>
                </a:cxn>
                <a:cxn ang="0">
                  <a:pos x="2" y="80"/>
                </a:cxn>
                <a:cxn ang="0">
                  <a:pos x="0" y="73"/>
                </a:cxn>
                <a:cxn ang="0">
                  <a:pos x="0" y="68"/>
                </a:cxn>
                <a:cxn ang="0">
                  <a:pos x="2" y="64"/>
                </a:cxn>
                <a:cxn ang="0">
                  <a:pos x="4" y="62"/>
                </a:cxn>
              </a:cxnLst>
              <a:rect l="0" t="0" r="r" b="b"/>
              <a:pathLst>
                <a:path w="204" h="199">
                  <a:moveTo>
                    <a:pt x="4" y="62"/>
                  </a:moveTo>
                  <a:lnTo>
                    <a:pt x="141" y="0"/>
                  </a:lnTo>
                  <a:lnTo>
                    <a:pt x="145" y="0"/>
                  </a:lnTo>
                  <a:lnTo>
                    <a:pt x="150" y="2"/>
                  </a:lnTo>
                  <a:lnTo>
                    <a:pt x="153" y="5"/>
                  </a:lnTo>
                  <a:lnTo>
                    <a:pt x="156" y="10"/>
                  </a:lnTo>
                  <a:lnTo>
                    <a:pt x="202" y="120"/>
                  </a:lnTo>
                  <a:lnTo>
                    <a:pt x="204" y="125"/>
                  </a:lnTo>
                  <a:lnTo>
                    <a:pt x="204" y="130"/>
                  </a:lnTo>
                  <a:lnTo>
                    <a:pt x="202" y="135"/>
                  </a:lnTo>
                  <a:lnTo>
                    <a:pt x="200" y="138"/>
                  </a:lnTo>
                  <a:lnTo>
                    <a:pt x="62" y="199"/>
                  </a:lnTo>
                  <a:lnTo>
                    <a:pt x="58" y="199"/>
                  </a:lnTo>
                  <a:lnTo>
                    <a:pt x="54" y="198"/>
                  </a:lnTo>
                  <a:lnTo>
                    <a:pt x="51" y="194"/>
                  </a:lnTo>
                  <a:lnTo>
                    <a:pt x="48" y="188"/>
                  </a:lnTo>
                  <a:lnTo>
                    <a:pt x="2" y="80"/>
                  </a:lnTo>
                  <a:lnTo>
                    <a:pt x="0" y="73"/>
                  </a:lnTo>
                  <a:lnTo>
                    <a:pt x="0" y="68"/>
                  </a:lnTo>
                  <a:lnTo>
                    <a:pt x="2" y="64"/>
                  </a:lnTo>
                  <a:lnTo>
                    <a:pt x="4" y="62"/>
                  </a:lnTo>
                  <a:close/>
                </a:path>
              </a:pathLst>
            </a:custGeom>
            <a:solidFill>
              <a:srgbClr val="919999"/>
            </a:solidFill>
            <a:ln w="9525">
              <a:noFill/>
              <a:round/>
              <a:headEnd/>
              <a:tailEnd/>
            </a:ln>
          </p:spPr>
          <p:txBody>
            <a:bodyPr/>
            <a:lstStyle/>
            <a:p>
              <a:endParaRPr lang="en-US"/>
            </a:p>
          </p:txBody>
        </p:sp>
        <p:sp>
          <p:nvSpPr>
            <p:cNvPr id="628" name="Freeform 700"/>
            <p:cNvSpPr>
              <a:spLocks/>
            </p:cNvSpPr>
            <p:nvPr/>
          </p:nvSpPr>
          <p:spPr bwMode="auto">
            <a:xfrm>
              <a:off x="3468" y="3103"/>
              <a:ext cx="6" cy="8"/>
            </a:xfrm>
            <a:custGeom>
              <a:avLst/>
              <a:gdLst/>
              <a:ahLst/>
              <a:cxnLst>
                <a:cxn ang="0">
                  <a:pos x="88" y="6"/>
                </a:cxn>
                <a:cxn ang="0">
                  <a:pos x="116" y="78"/>
                </a:cxn>
                <a:cxn ang="0">
                  <a:pos x="118" y="86"/>
                </a:cxn>
                <a:cxn ang="0">
                  <a:pos x="119" y="95"/>
                </a:cxn>
                <a:cxn ang="0">
                  <a:pos x="117" y="103"/>
                </a:cxn>
                <a:cxn ang="0">
                  <a:pos x="112" y="109"/>
                </a:cxn>
                <a:cxn ang="0">
                  <a:pos x="14" y="152"/>
                </a:cxn>
                <a:cxn ang="0">
                  <a:pos x="6" y="154"/>
                </a:cxn>
                <a:cxn ang="0">
                  <a:pos x="2" y="150"/>
                </a:cxn>
                <a:cxn ang="0">
                  <a:pos x="0" y="140"/>
                </a:cxn>
                <a:cxn ang="0">
                  <a:pos x="1" y="128"/>
                </a:cxn>
                <a:cxn ang="0">
                  <a:pos x="4" y="112"/>
                </a:cxn>
                <a:cxn ang="0">
                  <a:pos x="9" y="95"/>
                </a:cxn>
                <a:cxn ang="0">
                  <a:pos x="14" y="78"/>
                </a:cxn>
                <a:cxn ang="0">
                  <a:pos x="21" y="61"/>
                </a:cxn>
                <a:cxn ang="0">
                  <a:pos x="29" y="46"/>
                </a:cxn>
                <a:cxn ang="0">
                  <a:pos x="38" y="33"/>
                </a:cxn>
                <a:cxn ang="0">
                  <a:pos x="48" y="21"/>
                </a:cxn>
                <a:cxn ang="0">
                  <a:pos x="58" y="12"/>
                </a:cxn>
                <a:cxn ang="0">
                  <a:pos x="67" y="4"/>
                </a:cxn>
                <a:cxn ang="0">
                  <a:pos x="76" y="0"/>
                </a:cxn>
                <a:cxn ang="0">
                  <a:pos x="82" y="1"/>
                </a:cxn>
                <a:cxn ang="0">
                  <a:pos x="88" y="6"/>
                </a:cxn>
              </a:cxnLst>
              <a:rect l="0" t="0" r="r" b="b"/>
              <a:pathLst>
                <a:path w="119" h="154">
                  <a:moveTo>
                    <a:pt x="88" y="6"/>
                  </a:moveTo>
                  <a:lnTo>
                    <a:pt x="116" y="78"/>
                  </a:lnTo>
                  <a:lnTo>
                    <a:pt x="118" y="86"/>
                  </a:lnTo>
                  <a:lnTo>
                    <a:pt x="119" y="95"/>
                  </a:lnTo>
                  <a:lnTo>
                    <a:pt x="117" y="103"/>
                  </a:lnTo>
                  <a:lnTo>
                    <a:pt x="112" y="109"/>
                  </a:lnTo>
                  <a:lnTo>
                    <a:pt x="14" y="152"/>
                  </a:lnTo>
                  <a:lnTo>
                    <a:pt x="6" y="154"/>
                  </a:lnTo>
                  <a:lnTo>
                    <a:pt x="2" y="150"/>
                  </a:lnTo>
                  <a:lnTo>
                    <a:pt x="0" y="140"/>
                  </a:lnTo>
                  <a:lnTo>
                    <a:pt x="1" y="128"/>
                  </a:lnTo>
                  <a:lnTo>
                    <a:pt x="4" y="112"/>
                  </a:lnTo>
                  <a:lnTo>
                    <a:pt x="9" y="95"/>
                  </a:lnTo>
                  <a:lnTo>
                    <a:pt x="14" y="78"/>
                  </a:lnTo>
                  <a:lnTo>
                    <a:pt x="21" y="61"/>
                  </a:lnTo>
                  <a:lnTo>
                    <a:pt x="29" y="46"/>
                  </a:lnTo>
                  <a:lnTo>
                    <a:pt x="38" y="33"/>
                  </a:lnTo>
                  <a:lnTo>
                    <a:pt x="48" y="21"/>
                  </a:lnTo>
                  <a:lnTo>
                    <a:pt x="58" y="12"/>
                  </a:lnTo>
                  <a:lnTo>
                    <a:pt x="67" y="4"/>
                  </a:lnTo>
                  <a:lnTo>
                    <a:pt x="76" y="0"/>
                  </a:lnTo>
                  <a:lnTo>
                    <a:pt x="82" y="1"/>
                  </a:lnTo>
                  <a:lnTo>
                    <a:pt x="88" y="6"/>
                  </a:lnTo>
                  <a:close/>
                </a:path>
              </a:pathLst>
            </a:custGeom>
            <a:solidFill>
              <a:srgbClr val="D1D9D9"/>
            </a:solidFill>
            <a:ln w="9525">
              <a:noFill/>
              <a:round/>
              <a:headEnd/>
              <a:tailEnd/>
            </a:ln>
          </p:spPr>
          <p:txBody>
            <a:bodyPr/>
            <a:lstStyle/>
            <a:p>
              <a:endParaRPr lang="en-US"/>
            </a:p>
          </p:txBody>
        </p:sp>
        <p:sp>
          <p:nvSpPr>
            <p:cNvPr id="629" name="Freeform 701"/>
            <p:cNvSpPr>
              <a:spLocks/>
            </p:cNvSpPr>
            <p:nvPr/>
          </p:nvSpPr>
          <p:spPr bwMode="auto">
            <a:xfrm>
              <a:off x="3488" y="3092"/>
              <a:ext cx="4" cy="6"/>
            </a:xfrm>
            <a:custGeom>
              <a:avLst/>
              <a:gdLst/>
              <a:ahLst/>
              <a:cxnLst>
                <a:cxn ang="0">
                  <a:pos x="50" y="104"/>
                </a:cxn>
                <a:cxn ang="0">
                  <a:pos x="40" y="103"/>
                </a:cxn>
                <a:cxn ang="0">
                  <a:pos x="31" y="99"/>
                </a:cxn>
                <a:cxn ang="0">
                  <a:pos x="23" y="95"/>
                </a:cxn>
                <a:cxn ang="0">
                  <a:pos x="15" y="89"/>
                </a:cxn>
                <a:cxn ang="0">
                  <a:pos x="8" y="80"/>
                </a:cxn>
                <a:cxn ang="0">
                  <a:pos x="4" y="72"/>
                </a:cxn>
                <a:cxn ang="0">
                  <a:pos x="1" y="62"/>
                </a:cxn>
                <a:cxn ang="0">
                  <a:pos x="0" y="52"/>
                </a:cxn>
                <a:cxn ang="0">
                  <a:pos x="1" y="41"/>
                </a:cxn>
                <a:cxn ang="0">
                  <a:pos x="4" y="32"/>
                </a:cxn>
                <a:cxn ang="0">
                  <a:pos x="8" y="23"/>
                </a:cxn>
                <a:cxn ang="0">
                  <a:pos x="15" y="15"/>
                </a:cxn>
                <a:cxn ang="0">
                  <a:pos x="23" y="9"/>
                </a:cxn>
                <a:cxn ang="0">
                  <a:pos x="31" y="5"/>
                </a:cxn>
                <a:cxn ang="0">
                  <a:pos x="40" y="1"/>
                </a:cxn>
                <a:cxn ang="0">
                  <a:pos x="50" y="0"/>
                </a:cxn>
                <a:cxn ang="0">
                  <a:pos x="60" y="1"/>
                </a:cxn>
                <a:cxn ang="0">
                  <a:pos x="70" y="5"/>
                </a:cxn>
                <a:cxn ang="0">
                  <a:pos x="78" y="9"/>
                </a:cxn>
                <a:cxn ang="0">
                  <a:pos x="86" y="15"/>
                </a:cxn>
                <a:cxn ang="0">
                  <a:pos x="92" y="23"/>
                </a:cxn>
                <a:cxn ang="0">
                  <a:pos x="96" y="32"/>
                </a:cxn>
                <a:cxn ang="0">
                  <a:pos x="99" y="41"/>
                </a:cxn>
                <a:cxn ang="0">
                  <a:pos x="100" y="52"/>
                </a:cxn>
                <a:cxn ang="0">
                  <a:pos x="99" y="62"/>
                </a:cxn>
                <a:cxn ang="0">
                  <a:pos x="96" y="72"/>
                </a:cxn>
                <a:cxn ang="0">
                  <a:pos x="92" y="80"/>
                </a:cxn>
                <a:cxn ang="0">
                  <a:pos x="86" y="89"/>
                </a:cxn>
                <a:cxn ang="0">
                  <a:pos x="78" y="95"/>
                </a:cxn>
                <a:cxn ang="0">
                  <a:pos x="70" y="99"/>
                </a:cxn>
                <a:cxn ang="0">
                  <a:pos x="60" y="103"/>
                </a:cxn>
                <a:cxn ang="0">
                  <a:pos x="50" y="104"/>
                </a:cxn>
              </a:cxnLst>
              <a:rect l="0" t="0" r="r" b="b"/>
              <a:pathLst>
                <a:path w="100" h="104">
                  <a:moveTo>
                    <a:pt x="50" y="104"/>
                  </a:moveTo>
                  <a:lnTo>
                    <a:pt x="40" y="103"/>
                  </a:lnTo>
                  <a:lnTo>
                    <a:pt x="31" y="99"/>
                  </a:lnTo>
                  <a:lnTo>
                    <a:pt x="23" y="95"/>
                  </a:lnTo>
                  <a:lnTo>
                    <a:pt x="15" y="89"/>
                  </a:lnTo>
                  <a:lnTo>
                    <a:pt x="8" y="80"/>
                  </a:lnTo>
                  <a:lnTo>
                    <a:pt x="4" y="72"/>
                  </a:lnTo>
                  <a:lnTo>
                    <a:pt x="1" y="62"/>
                  </a:lnTo>
                  <a:lnTo>
                    <a:pt x="0" y="52"/>
                  </a:lnTo>
                  <a:lnTo>
                    <a:pt x="1" y="41"/>
                  </a:lnTo>
                  <a:lnTo>
                    <a:pt x="4" y="32"/>
                  </a:lnTo>
                  <a:lnTo>
                    <a:pt x="8" y="23"/>
                  </a:lnTo>
                  <a:lnTo>
                    <a:pt x="15" y="15"/>
                  </a:lnTo>
                  <a:lnTo>
                    <a:pt x="23" y="9"/>
                  </a:lnTo>
                  <a:lnTo>
                    <a:pt x="31" y="5"/>
                  </a:lnTo>
                  <a:lnTo>
                    <a:pt x="40" y="1"/>
                  </a:lnTo>
                  <a:lnTo>
                    <a:pt x="50" y="0"/>
                  </a:lnTo>
                  <a:lnTo>
                    <a:pt x="60" y="1"/>
                  </a:lnTo>
                  <a:lnTo>
                    <a:pt x="70" y="5"/>
                  </a:lnTo>
                  <a:lnTo>
                    <a:pt x="78" y="9"/>
                  </a:lnTo>
                  <a:lnTo>
                    <a:pt x="86" y="15"/>
                  </a:lnTo>
                  <a:lnTo>
                    <a:pt x="92" y="23"/>
                  </a:lnTo>
                  <a:lnTo>
                    <a:pt x="96" y="32"/>
                  </a:lnTo>
                  <a:lnTo>
                    <a:pt x="99" y="41"/>
                  </a:lnTo>
                  <a:lnTo>
                    <a:pt x="100" y="52"/>
                  </a:lnTo>
                  <a:lnTo>
                    <a:pt x="99" y="62"/>
                  </a:lnTo>
                  <a:lnTo>
                    <a:pt x="96" y="72"/>
                  </a:lnTo>
                  <a:lnTo>
                    <a:pt x="92" y="80"/>
                  </a:lnTo>
                  <a:lnTo>
                    <a:pt x="86" y="89"/>
                  </a:lnTo>
                  <a:lnTo>
                    <a:pt x="78" y="95"/>
                  </a:lnTo>
                  <a:lnTo>
                    <a:pt x="70" y="99"/>
                  </a:lnTo>
                  <a:lnTo>
                    <a:pt x="60" y="103"/>
                  </a:lnTo>
                  <a:lnTo>
                    <a:pt x="50" y="104"/>
                  </a:lnTo>
                  <a:close/>
                </a:path>
              </a:pathLst>
            </a:custGeom>
            <a:solidFill>
              <a:srgbClr val="616666"/>
            </a:solidFill>
            <a:ln w="9525">
              <a:noFill/>
              <a:round/>
              <a:headEnd/>
              <a:tailEnd/>
            </a:ln>
          </p:spPr>
          <p:txBody>
            <a:bodyPr/>
            <a:lstStyle/>
            <a:p>
              <a:endParaRPr lang="en-US"/>
            </a:p>
          </p:txBody>
        </p:sp>
        <p:sp>
          <p:nvSpPr>
            <p:cNvPr id="630" name="Freeform 702"/>
            <p:cNvSpPr>
              <a:spLocks/>
            </p:cNvSpPr>
            <p:nvPr/>
          </p:nvSpPr>
          <p:spPr bwMode="auto">
            <a:xfrm>
              <a:off x="3419" y="3131"/>
              <a:ext cx="5" cy="5"/>
            </a:xfrm>
            <a:custGeom>
              <a:avLst/>
              <a:gdLst/>
              <a:ahLst/>
              <a:cxnLst>
                <a:cxn ang="0">
                  <a:pos x="50" y="103"/>
                </a:cxn>
                <a:cxn ang="0">
                  <a:pos x="39" y="102"/>
                </a:cxn>
                <a:cxn ang="0">
                  <a:pos x="30" y="99"/>
                </a:cxn>
                <a:cxn ang="0">
                  <a:pos x="22" y="95"/>
                </a:cxn>
                <a:cxn ang="0">
                  <a:pos x="14" y="88"/>
                </a:cxn>
                <a:cxn ang="0">
                  <a:pos x="8" y="80"/>
                </a:cxn>
                <a:cxn ang="0">
                  <a:pos x="4" y="71"/>
                </a:cxn>
                <a:cxn ang="0">
                  <a:pos x="1" y="62"/>
                </a:cxn>
                <a:cxn ang="0">
                  <a:pos x="0" y="51"/>
                </a:cxn>
                <a:cxn ang="0">
                  <a:pos x="1" y="41"/>
                </a:cxn>
                <a:cxn ang="0">
                  <a:pos x="4" y="31"/>
                </a:cxn>
                <a:cxn ang="0">
                  <a:pos x="8" y="23"/>
                </a:cxn>
                <a:cxn ang="0">
                  <a:pos x="14" y="15"/>
                </a:cxn>
                <a:cxn ang="0">
                  <a:pos x="22" y="8"/>
                </a:cxn>
                <a:cxn ang="0">
                  <a:pos x="30" y="4"/>
                </a:cxn>
                <a:cxn ang="0">
                  <a:pos x="39" y="1"/>
                </a:cxn>
                <a:cxn ang="0">
                  <a:pos x="50" y="0"/>
                </a:cxn>
                <a:cxn ang="0">
                  <a:pos x="60" y="1"/>
                </a:cxn>
                <a:cxn ang="0">
                  <a:pos x="69" y="4"/>
                </a:cxn>
                <a:cxn ang="0">
                  <a:pos x="77" y="8"/>
                </a:cxn>
                <a:cxn ang="0">
                  <a:pos x="85" y="15"/>
                </a:cxn>
                <a:cxn ang="0">
                  <a:pos x="91" y="23"/>
                </a:cxn>
                <a:cxn ang="0">
                  <a:pos x="96" y="31"/>
                </a:cxn>
                <a:cxn ang="0">
                  <a:pos x="99" y="41"/>
                </a:cxn>
                <a:cxn ang="0">
                  <a:pos x="100" y="51"/>
                </a:cxn>
                <a:cxn ang="0">
                  <a:pos x="99" y="62"/>
                </a:cxn>
                <a:cxn ang="0">
                  <a:pos x="96" y="71"/>
                </a:cxn>
                <a:cxn ang="0">
                  <a:pos x="91" y="80"/>
                </a:cxn>
                <a:cxn ang="0">
                  <a:pos x="85" y="88"/>
                </a:cxn>
                <a:cxn ang="0">
                  <a:pos x="77" y="95"/>
                </a:cxn>
                <a:cxn ang="0">
                  <a:pos x="69" y="99"/>
                </a:cxn>
                <a:cxn ang="0">
                  <a:pos x="60" y="102"/>
                </a:cxn>
                <a:cxn ang="0">
                  <a:pos x="50" y="103"/>
                </a:cxn>
              </a:cxnLst>
              <a:rect l="0" t="0" r="r" b="b"/>
              <a:pathLst>
                <a:path w="100" h="103">
                  <a:moveTo>
                    <a:pt x="50" y="103"/>
                  </a:moveTo>
                  <a:lnTo>
                    <a:pt x="39" y="102"/>
                  </a:lnTo>
                  <a:lnTo>
                    <a:pt x="30" y="99"/>
                  </a:lnTo>
                  <a:lnTo>
                    <a:pt x="22" y="95"/>
                  </a:lnTo>
                  <a:lnTo>
                    <a:pt x="14" y="88"/>
                  </a:lnTo>
                  <a:lnTo>
                    <a:pt x="8" y="80"/>
                  </a:lnTo>
                  <a:lnTo>
                    <a:pt x="4" y="71"/>
                  </a:lnTo>
                  <a:lnTo>
                    <a:pt x="1" y="62"/>
                  </a:lnTo>
                  <a:lnTo>
                    <a:pt x="0" y="51"/>
                  </a:lnTo>
                  <a:lnTo>
                    <a:pt x="1" y="41"/>
                  </a:lnTo>
                  <a:lnTo>
                    <a:pt x="4" y="31"/>
                  </a:lnTo>
                  <a:lnTo>
                    <a:pt x="8" y="23"/>
                  </a:lnTo>
                  <a:lnTo>
                    <a:pt x="14" y="15"/>
                  </a:lnTo>
                  <a:lnTo>
                    <a:pt x="22" y="8"/>
                  </a:lnTo>
                  <a:lnTo>
                    <a:pt x="30" y="4"/>
                  </a:lnTo>
                  <a:lnTo>
                    <a:pt x="39" y="1"/>
                  </a:lnTo>
                  <a:lnTo>
                    <a:pt x="50" y="0"/>
                  </a:lnTo>
                  <a:lnTo>
                    <a:pt x="60" y="1"/>
                  </a:lnTo>
                  <a:lnTo>
                    <a:pt x="69" y="4"/>
                  </a:lnTo>
                  <a:lnTo>
                    <a:pt x="77" y="8"/>
                  </a:lnTo>
                  <a:lnTo>
                    <a:pt x="85" y="15"/>
                  </a:lnTo>
                  <a:lnTo>
                    <a:pt x="91" y="23"/>
                  </a:lnTo>
                  <a:lnTo>
                    <a:pt x="96" y="31"/>
                  </a:lnTo>
                  <a:lnTo>
                    <a:pt x="99" y="41"/>
                  </a:lnTo>
                  <a:lnTo>
                    <a:pt x="100" y="51"/>
                  </a:lnTo>
                  <a:lnTo>
                    <a:pt x="99" y="62"/>
                  </a:lnTo>
                  <a:lnTo>
                    <a:pt x="96" y="71"/>
                  </a:lnTo>
                  <a:lnTo>
                    <a:pt x="91" y="80"/>
                  </a:lnTo>
                  <a:lnTo>
                    <a:pt x="85" y="88"/>
                  </a:lnTo>
                  <a:lnTo>
                    <a:pt x="77" y="95"/>
                  </a:lnTo>
                  <a:lnTo>
                    <a:pt x="69" y="99"/>
                  </a:lnTo>
                  <a:lnTo>
                    <a:pt x="60" y="102"/>
                  </a:lnTo>
                  <a:lnTo>
                    <a:pt x="50" y="103"/>
                  </a:lnTo>
                  <a:close/>
                </a:path>
              </a:pathLst>
            </a:custGeom>
            <a:solidFill>
              <a:srgbClr val="616666"/>
            </a:solidFill>
            <a:ln w="9525">
              <a:noFill/>
              <a:round/>
              <a:headEnd/>
              <a:tailEnd/>
            </a:ln>
          </p:spPr>
          <p:txBody>
            <a:bodyPr/>
            <a:lstStyle/>
            <a:p>
              <a:endParaRPr lang="en-US"/>
            </a:p>
          </p:txBody>
        </p:sp>
        <p:sp>
          <p:nvSpPr>
            <p:cNvPr id="631" name="Freeform 703"/>
            <p:cNvSpPr>
              <a:spLocks/>
            </p:cNvSpPr>
            <p:nvPr/>
          </p:nvSpPr>
          <p:spPr bwMode="auto">
            <a:xfrm>
              <a:off x="3490" y="3094"/>
              <a:ext cx="2" cy="3"/>
            </a:xfrm>
            <a:custGeom>
              <a:avLst/>
              <a:gdLst/>
              <a:ahLst/>
              <a:cxnLst>
                <a:cxn ang="0">
                  <a:pos x="28" y="57"/>
                </a:cxn>
                <a:cxn ang="0">
                  <a:pos x="16" y="55"/>
                </a:cxn>
                <a:cxn ang="0">
                  <a:pos x="8" y="49"/>
                </a:cxn>
                <a:cxn ang="0">
                  <a:pos x="2" y="40"/>
                </a:cxn>
                <a:cxn ang="0">
                  <a:pos x="0" y="28"/>
                </a:cxn>
                <a:cxn ang="0">
                  <a:pos x="2" y="17"/>
                </a:cxn>
                <a:cxn ang="0">
                  <a:pos x="8" y="8"/>
                </a:cxn>
                <a:cxn ang="0">
                  <a:pos x="16" y="2"/>
                </a:cxn>
                <a:cxn ang="0">
                  <a:pos x="28" y="0"/>
                </a:cxn>
                <a:cxn ang="0">
                  <a:pos x="39" y="2"/>
                </a:cxn>
                <a:cxn ang="0">
                  <a:pos x="47" y="8"/>
                </a:cxn>
                <a:cxn ang="0">
                  <a:pos x="53" y="17"/>
                </a:cxn>
                <a:cxn ang="0">
                  <a:pos x="55" y="28"/>
                </a:cxn>
                <a:cxn ang="0">
                  <a:pos x="53" y="40"/>
                </a:cxn>
                <a:cxn ang="0">
                  <a:pos x="47" y="49"/>
                </a:cxn>
                <a:cxn ang="0">
                  <a:pos x="39" y="55"/>
                </a:cxn>
                <a:cxn ang="0">
                  <a:pos x="28" y="57"/>
                </a:cxn>
              </a:cxnLst>
              <a:rect l="0" t="0" r="r" b="b"/>
              <a:pathLst>
                <a:path w="55" h="57">
                  <a:moveTo>
                    <a:pt x="28" y="57"/>
                  </a:moveTo>
                  <a:lnTo>
                    <a:pt x="16" y="55"/>
                  </a:lnTo>
                  <a:lnTo>
                    <a:pt x="8" y="49"/>
                  </a:lnTo>
                  <a:lnTo>
                    <a:pt x="2" y="40"/>
                  </a:lnTo>
                  <a:lnTo>
                    <a:pt x="0" y="28"/>
                  </a:lnTo>
                  <a:lnTo>
                    <a:pt x="2" y="17"/>
                  </a:lnTo>
                  <a:lnTo>
                    <a:pt x="8" y="8"/>
                  </a:lnTo>
                  <a:lnTo>
                    <a:pt x="16" y="2"/>
                  </a:lnTo>
                  <a:lnTo>
                    <a:pt x="28" y="0"/>
                  </a:lnTo>
                  <a:lnTo>
                    <a:pt x="39" y="2"/>
                  </a:lnTo>
                  <a:lnTo>
                    <a:pt x="47" y="8"/>
                  </a:lnTo>
                  <a:lnTo>
                    <a:pt x="53" y="17"/>
                  </a:lnTo>
                  <a:lnTo>
                    <a:pt x="55" y="28"/>
                  </a:lnTo>
                  <a:lnTo>
                    <a:pt x="53" y="40"/>
                  </a:lnTo>
                  <a:lnTo>
                    <a:pt x="47" y="49"/>
                  </a:lnTo>
                  <a:lnTo>
                    <a:pt x="39" y="55"/>
                  </a:lnTo>
                  <a:lnTo>
                    <a:pt x="28" y="57"/>
                  </a:lnTo>
                  <a:close/>
                </a:path>
              </a:pathLst>
            </a:custGeom>
            <a:solidFill>
              <a:srgbClr val="D1D9D9"/>
            </a:solidFill>
            <a:ln w="9525">
              <a:noFill/>
              <a:round/>
              <a:headEnd/>
              <a:tailEnd/>
            </a:ln>
          </p:spPr>
          <p:txBody>
            <a:bodyPr/>
            <a:lstStyle/>
            <a:p>
              <a:endParaRPr lang="en-US"/>
            </a:p>
          </p:txBody>
        </p:sp>
        <p:sp>
          <p:nvSpPr>
            <p:cNvPr id="632" name="Freeform 704"/>
            <p:cNvSpPr>
              <a:spLocks/>
            </p:cNvSpPr>
            <p:nvPr/>
          </p:nvSpPr>
          <p:spPr bwMode="auto">
            <a:xfrm>
              <a:off x="3421" y="3133"/>
              <a:ext cx="2" cy="3"/>
            </a:xfrm>
            <a:custGeom>
              <a:avLst/>
              <a:gdLst/>
              <a:ahLst/>
              <a:cxnLst>
                <a:cxn ang="0">
                  <a:pos x="28" y="56"/>
                </a:cxn>
                <a:cxn ang="0">
                  <a:pos x="17" y="54"/>
                </a:cxn>
                <a:cxn ang="0">
                  <a:pos x="9" y="48"/>
                </a:cxn>
                <a:cxn ang="0">
                  <a:pos x="2" y="40"/>
                </a:cxn>
                <a:cxn ang="0">
                  <a:pos x="0" y="28"/>
                </a:cxn>
                <a:cxn ang="0">
                  <a:pos x="2" y="16"/>
                </a:cxn>
                <a:cxn ang="0">
                  <a:pos x="9" y="8"/>
                </a:cxn>
                <a:cxn ang="0">
                  <a:pos x="17" y="2"/>
                </a:cxn>
                <a:cxn ang="0">
                  <a:pos x="28" y="0"/>
                </a:cxn>
                <a:cxn ang="0">
                  <a:pos x="39" y="2"/>
                </a:cxn>
                <a:cxn ang="0">
                  <a:pos x="47" y="8"/>
                </a:cxn>
                <a:cxn ang="0">
                  <a:pos x="53" y="16"/>
                </a:cxn>
                <a:cxn ang="0">
                  <a:pos x="55" y="28"/>
                </a:cxn>
                <a:cxn ang="0">
                  <a:pos x="53" y="40"/>
                </a:cxn>
                <a:cxn ang="0">
                  <a:pos x="47" y="48"/>
                </a:cxn>
                <a:cxn ang="0">
                  <a:pos x="39" y="54"/>
                </a:cxn>
                <a:cxn ang="0">
                  <a:pos x="28" y="56"/>
                </a:cxn>
              </a:cxnLst>
              <a:rect l="0" t="0" r="r" b="b"/>
              <a:pathLst>
                <a:path w="55" h="56">
                  <a:moveTo>
                    <a:pt x="28" y="56"/>
                  </a:moveTo>
                  <a:lnTo>
                    <a:pt x="17" y="54"/>
                  </a:lnTo>
                  <a:lnTo>
                    <a:pt x="9" y="48"/>
                  </a:lnTo>
                  <a:lnTo>
                    <a:pt x="2" y="40"/>
                  </a:lnTo>
                  <a:lnTo>
                    <a:pt x="0" y="28"/>
                  </a:lnTo>
                  <a:lnTo>
                    <a:pt x="2" y="16"/>
                  </a:lnTo>
                  <a:lnTo>
                    <a:pt x="9" y="8"/>
                  </a:lnTo>
                  <a:lnTo>
                    <a:pt x="17" y="2"/>
                  </a:lnTo>
                  <a:lnTo>
                    <a:pt x="28" y="0"/>
                  </a:lnTo>
                  <a:lnTo>
                    <a:pt x="39" y="2"/>
                  </a:lnTo>
                  <a:lnTo>
                    <a:pt x="47" y="8"/>
                  </a:lnTo>
                  <a:lnTo>
                    <a:pt x="53" y="16"/>
                  </a:lnTo>
                  <a:lnTo>
                    <a:pt x="55" y="28"/>
                  </a:lnTo>
                  <a:lnTo>
                    <a:pt x="53" y="40"/>
                  </a:lnTo>
                  <a:lnTo>
                    <a:pt x="47" y="48"/>
                  </a:lnTo>
                  <a:lnTo>
                    <a:pt x="39" y="54"/>
                  </a:lnTo>
                  <a:lnTo>
                    <a:pt x="28" y="56"/>
                  </a:lnTo>
                  <a:close/>
                </a:path>
              </a:pathLst>
            </a:custGeom>
            <a:solidFill>
              <a:srgbClr val="D1D9D9"/>
            </a:solidFill>
            <a:ln w="9525">
              <a:noFill/>
              <a:round/>
              <a:headEnd/>
              <a:tailEnd/>
            </a:ln>
          </p:spPr>
          <p:txBody>
            <a:bodyPr/>
            <a:lstStyle/>
            <a:p>
              <a:endParaRPr lang="en-US"/>
            </a:p>
          </p:txBody>
        </p:sp>
        <p:sp>
          <p:nvSpPr>
            <p:cNvPr id="633" name="Freeform 705"/>
            <p:cNvSpPr>
              <a:spLocks/>
            </p:cNvSpPr>
            <p:nvPr/>
          </p:nvSpPr>
          <p:spPr bwMode="auto">
            <a:xfrm>
              <a:off x="3433" y="3076"/>
              <a:ext cx="29" cy="29"/>
            </a:xfrm>
            <a:custGeom>
              <a:avLst/>
              <a:gdLst/>
              <a:ahLst/>
              <a:cxnLst>
                <a:cxn ang="0">
                  <a:pos x="498" y="0"/>
                </a:cxn>
                <a:cxn ang="0">
                  <a:pos x="0" y="222"/>
                </a:cxn>
                <a:cxn ang="0">
                  <a:pos x="125" y="522"/>
                </a:cxn>
                <a:cxn ang="0">
                  <a:pos x="624" y="301"/>
                </a:cxn>
                <a:cxn ang="0">
                  <a:pos x="498" y="0"/>
                </a:cxn>
              </a:cxnLst>
              <a:rect l="0" t="0" r="r" b="b"/>
              <a:pathLst>
                <a:path w="624" h="522">
                  <a:moveTo>
                    <a:pt x="498" y="0"/>
                  </a:moveTo>
                  <a:lnTo>
                    <a:pt x="0" y="222"/>
                  </a:lnTo>
                  <a:lnTo>
                    <a:pt x="125" y="522"/>
                  </a:lnTo>
                  <a:lnTo>
                    <a:pt x="624" y="301"/>
                  </a:lnTo>
                  <a:lnTo>
                    <a:pt x="498" y="0"/>
                  </a:lnTo>
                  <a:close/>
                </a:path>
              </a:pathLst>
            </a:custGeom>
            <a:solidFill>
              <a:srgbClr val="111919"/>
            </a:solidFill>
            <a:ln w="9525">
              <a:noFill/>
              <a:round/>
              <a:headEnd/>
              <a:tailEnd/>
            </a:ln>
          </p:spPr>
          <p:txBody>
            <a:bodyPr/>
            <a:lstStyle/>
            <a:p>
              <a:endParaRPr lang="en-US"/>
            </a:p>
          </p:txBody>
        </p:sp>
        <p:sp>
          <p:nvSpPr>
            <p:cNvPr id="634" name="Freeform 706"/>
            <p:cNvSpPr>
              <a:spLocks/>
            </p:cNvSpPr>
            <p:nvPr/>
          </p:nvSpPr>
          <p:spPr bwMode="auto">
            <a:xfrm>
              <a:off x="3434" y="3077"/>
              <a:ext cx="27" cy="27"/>
            </a:xfrm>
            <a:custGeom>
              <a:avLst/>
              <a:gdLst/>
              <a:ahLst/>
              <a:cxnLst>
                <a:cxn ang="0">
                  <a:pos x="474" y="0"/>
                </a:cxn>
                <a:cxn ang="0">
                  <a:pos x="0" y="211"/>
                </a:cxn>
                <a:cxn ang="0">
                  <a:pos x="114" y="484"/>
                </a:cxn>
                <a:cxn ang="0">
                  <a:pos x="589" y="273"/>
                </a:cxn>
                <a:cxn ang="0">
                  <a:pos x="474" y="0"/>
                </a:cxn>
              </a:cxnLst>
              <a:rect l="0" t="0" r="r" b="b"/>
              <a:pathLst>
                <a:path w="589" h="484">
                  <a:moveTo>
                    <a:pt x="474" y="0"/>
                  </a:moveTo>
                  <a:lnTo>
                    <a:pt x="0" y="211"/>
                  </a:lnTo>
                  <a:lnTo>
                    <a:pt x="114" y="484"/>
                  </a:lnTo>
                  <a:lnTo>
                    <a:pt x="589" y="273"/>
                  </a:lnTo>
                  <a:lnTo>
                    <a:pt x="474" y="0"/>
                  </a:lnTo>
                  <a:close/>
                </a:path>
              </a:pathLst>
            </a:custGeom>
            <a:solidFill>
              <a:srgbClr val="EDF5F5"/>
            </a:solidFill>
            <a:ln w="9525">
              <a:noFill/>
              <a:round/>
              <a:headEnd/>
              <a:tailEnd/>
            </a:ln>
          </p:spPr>
          <p:txBody>
            <a:bodyPr/>
            <a:lstStyle/>
            <a:p>
              <a:endParaRPr lang="en-US"/>
            </a:p>
          </p:txBody>
        </p:sp>
        <p:sp>
          <p:nvSpPr>
            <p:cNvPr id="635" name="Freeform 707"/>
            <p:cNvSpPr>
              <a:spLocks/>
            </p:cNvSpPr>
            <p:nvPr/>
          </p:nvSpPr>
          <p:spPr bwMode="auto">
            <a:xfrm>
              <a:off x="3434" y="3078"/>
              <a:ext cx="27" cy="26"/>
            </a:xfrm>
            <a:custGeom>
              <a:avLst/>
              <a:gdLst/>
              <a:ahLst/>
              <a:cxnLst>
                <a:cxn ang="0">
                  <a:pos x="473" y="0"/>
                </a:cxn>
                <a:cxn ang="0">
                  <a:pos x="0" y="211"/>
                </a:cxn>
                <a:cxn ang="0">
                  <a:pos x="108" y="471"/>
                </a:cxn>
                <a:cxn ang="0">
                  <a:pos x="583" y="260"/>
                </a:cxn>
                <a:cxn ang="0">
                  <a:pos x="473" y="0"/>
                </a:cxn>
              </a:cxnLst>
              <a:rect l="0" t="0" r="r" b="b"/>
              <a:pathLst>
                <a:path w="583" h="471">
                  <a:moveTo>
                    <a:pt x="473" y="0"/>
                  </a:moveTo>
                  <a:lnTo>
                    <a:pt x="0" y="211"/>
                  </a:lnTo>
                  <a:lnTo>
                    <a:pt x="108" y="471"/>
                  </a:lnTo>
                  <a:lnTo>
                    <a:pt x="583" y="260"/>
                  </a:lnTo>
                  <a:lnTo>
                    <a:pt x="473" y="0"/>
                  </a:lnTo>
                  <a:close/>
                </a:path>
              </a:pathLst>
            </a:custGeom>
            <a:solidFill>
              <a:srgbClr val="878F8F"/>
            </a:solidFill>
            <a:ln w="9525">
              <a:noFill/>
              <a:round/>
              <a:headEnd/>
              <a:tailEnd/>
            </a:ln>
          </p:spPr>
          <p:txBody>
            <a:bodyPr/>
            <a:lstStyle/>
            <a:p>
              <a:endParaRPr lang="en-US"/>
            </a:p>
          </p:txBody>
        </p:sp>
        <p:sp>
          <p:nvSpPr>
            <p:cNvPr id="636" name="Freeform 708"/>
            <p:cNvSpPr>
              <a:spLocks/>
            </p:cNvSpPr>
            <p:nvPr/>
          </p:nvSpPr>
          <p:spPr bwMode="auto">
            <a:xfrm>
              <a:off x="3447" y="3082"/>
              <a:ext cx="10" cy="13"/>
            </a:xfrm>
            <a:custGeom>
              <a:avLst/>
              <a:gdLst/>
              <a:ahLst/>
              <a:cxnLst>
                <a:cxn ang="0">
                  <a:pos x="159" y="223"/>
                </a:cxn>
                <a:cxn ang="0">
                  <a:pos x="137" y="231"/>
                </a:cxn>
                <a:cxn ang="0">
                  <a:pos x="115" y="234"/>
                </a:cxn>
                <a:cxn ang="0">
                  <a:pos x="93" y="232"/>
                </a:cxn>
                <a:cxn ang="0">
                  <a:pos x="73" y="225"/>
                </a:cxn>
                <a:cxn ang="0">
                  <a:pos x="54" y="215"/>
                </a:cxn>
                <a:cxn ang="0">
                  <a:pos x="36" y="201"/>
                </a:cxn>
                <a:cxn ang="0">
                  <a:pos x="22" y="184"/>
                </a:cxn>
                <a:cxn ang="0">
                  <a:pos x="11" y="163"/>
                </a:cxn>
                <a:cxn ang="0">
                  <a:pos x="4" y="141"/>
                </a:cxn>
                <a:cxn ang="0">
                  <a:pos x="0" y="118"/>
                </a:cxn>
                <a:cxn ang="0">
                  <a:pos x="3" y="96"/>
                </a:cxn>
                <a:cxn ang="0">
                  <a:pos x="9" y="74"/>
                </a:cxn>
                <a:cxn ang="0">
                  <a:pos x="19" y="55"/>
                </a:cxn>
                <a:cxn ang="0">
                  <a:pos x="32" y="37"/>
                </a:cxn>
                <a:cxn ang="0">
                  <a:pos x="48" y="22"/>
                </a:cxn>
                <a:cxn ang="0">
                  <a:pos x="69" y="10"/>
                </a:cxn>
                <a:cxn ang="0">
                  <a:pos x="90" y="3"/>
                </a:cxn>
                <a:cxn ang="0">
                  <a:pos x="113" y="0"/>
                </a:cxn>
                <a:cxn ang="0">
                  <a:pos x="134" y="2"/>
                </a:cxn>
                <a:cxn ang="0">
                  <a:pos x="156" y="8"/>
                </a:cxn>
                <a:cxn ang="0">
                  <a:pos x="174" y="19"/>
                </a:cxn>
                <a:cxn ang="0">
                  <a:pos x="191" y="32"/>
                </a:cxn>
                <a:cxn ang="0">
                  <a:pos x="206" y="49"/>
                </a:cxn>
                <a:cxn ang="0">
                  <a:pos x="217" y="70"/>
                </a:cxn>
                <a:cxn ang="0">
                  <a:pos x="224" y="93"/>
                </a:cxn>
                <a:cxn ang="0">
                  <a:pos x="227" y="116"/>
                </a:cxn>
                <a:cxn ang="0">
                  <a:pos x="225" y="138"/>
                </a:cxn>
                <a:cxn ang="0">
                  <a:pos x="219" y="159"/>
                </a:cxn>
                <a:cxn ang="0">
                  <a:pos x="209" y="179"/>
                </a:cxn>
                <a:cxn ang="0">
                  <a:pos x="195" y="197"/>
                </a:cxn>
                <a:cxn ang="0">
                  <a:pos x="179" y="212"/>
                </a:cxn>
                <a:cxn ang="0">
                  <a:pos x="159" y="223"/>
                </a:cxn>
              </a:cxnLst>
              <a:rect l="0" t="0" r="r" b="b"/>
              <a:pathLst>
                <a:path w="227" h="234">
                  <a:moveTo>
                    <a:pt x="159" y="223"/>
                  </a:moveTo>
                  <a:lnTo>
                    <a:pt x="137" y="231"/>
                  </a:lnTo>
                  <a:lnTo>
                    <a:pt x="115" y="234"/>
                  </a:lnTo>
                  <a:lnTo>
                    <a:pt x="93" y="232"/>
                  </a:lnTo>
                  <a:lnTo>
                    <a:pt x="73" y="225"/>
                  </a:lnTo>
                  <a:lnTo>
                    <a:pt x="54" y="215"/>
                  </a:lnTo>
                  <a:lnTo>
                    <a:pt x="36" y="201"/>
                  </a:lnTo>
                  <a:lnTo>
                    <a:pt x="22" y="184"/>
                  </a:lnTo>
                  <a:lnTo>
                    <a:pt x="11" y="163"/>
                  </a:lnTo>
                  <a:lnTo>
                    <a:pt x="4" y="141"/>
                  </a:lnTo>
                  <a:lnTo>
                    <a:pt x="0" y="118"/>
                  </a:lnTo>
                  <a:lnTo>
                    <a:pt x="3" y="96"/>
                  </a:lnTo>
                  <a:lnTo>
                    <a:pt x="9" y="74"/>
                  </a:lnTo>
                  <a:lnTo>
                    <a:pt x="19" y="55"/>
                  </a:lnTo>
                  <a:lnTo>
                    <a:pt x="32" y="37"/>
                  </a:lnTo>
                  <a:lnTo>
                    <a:pt x="48" y="22"/>
                  </a:lnTo>
                  <a:lnTo>
                    <a:pt x="69" y="10"/>
                  </a:lnTo>
                  <a:lnTo>
                    <a:pt x="90" y="3"/>
                  </a:lnTo>
                  <a:lnTo>
                    <a:pt x="113" y="0"/>
                  </a:lnTo>
                  <a:lnTo>
                    <a:pt x="134" y="2"/>
                  </a:lnTo>
                  <a:lnTo>
                    <a:pt x="156" y="8"/>
                  </a:lnTo>
                  <a:lnTo>
                    <a:pt x="174" y="19"/>
                  </a:lnTo>
                  <a:lnTo>
                    <a:pt x="191" y="32"/>
                  </a:lnTo>
                  <a:lnTo>
                    <a:pt x="206" y="49"/>
                  </a:lnTo>
                  <a:lnTo>
                    <a:pt x="217" y="70"/>
                  </a:lnTo>
                  <a:lnTo>
                    <a:pt x="224" y="93"/>
                  </a:lnTo>
                  <a:lnTo>
                    <a:pt x="227" y="116"/>
                  </a:lnTo>
                  <a:lnTo>
                    <a:pt x="225" y="138"/>
                  </a:lnTo>
                  <a:lnTo>
                    <a:pt x="219" y="159"/>
                  </a:lnTo>
                  <a:lnTo>
                    <a:pt x="209" y="179"/>
                  </a:lnTo>
                  <a:lnTo>
                    <a:pt x="195" y="197"/>
                  </a:lnTo>
                  <a:lnTo>
                    <a:pt x="179" y="212"/>
                  </a:lnTo>
                  <a:lnTo>
                    <a:pt x="159" y="223"/>
                  </a:lnTo>
                  <a:close/>
                </a:path>
              </a:pathLst>
            </a:custGeom>
            <a:solidFill>
              <a:srgbClr val="E33338"/>
            </a:solidFill>
            <a:ln w="9525">
              <a:noFill/>
              <a:round/>
              <a:headEnd/>
              <a:tailEnd/>
            </a:ln>
          </p:spPr>
          <p:txBody>
            <a:bodyPr/>
            <a:lstStyle/>
            <a:p>
              <a:endParaRPr lang="en-US"/>
            </a:p>
          </p:txBody>
        </p:sp>
        <p:sp>
          <p:nvSpPr>
            <p:cNvPr id="637" name="Freeform 709"/>
            <p:cNvSpPr>
              <a:spLocks/>
            </p:cNvSpPr>
            <p:nvPr/>
          </p:nvSpPr>
          <p:spPr bwMode="auto">
            <a:xfrm>
              <a:off x="3447" y="3082"/>
              <a:ext cx="10" cy="12"/>
            </a:xfrm>
            <a:custGeom>
              <a:avLst/>
              <a:gdLst/>
              <a:ahLst/>
              <a:cxnLst>
                <a:cxn ang="0">
                  <a:pos x="146" y="206"/>
                </a:cxn>
                <a:cxn ang="0">
                  <a:pos x="125" y="212"/>
                </a:cxn>
                <a:cxn ang="0">
                  <a:pos x="105" y="214"/>
                </a:cxn>
                <a:cxn ang="0">
                  <a:pos x="84" y="212"/>
                </a:cxn>
                <a:cxn ang="0">
                  <a:pos x="66" y="206"/>
                </a:cxn>
                <a:cxn ang="0">
                  <a:pos x="48" y="196"/>
                </a:cxn>
                <a:cxn ang="0">
                  <a:pos x="31" y="183"/>
                </a:cxn>
                <a:cxn ang="0">
                  <a:pos x="18" y="168"/>
                </a:cxn>
                <a:cxn ang="0">
                  <a:pos x="8" y="149"/>
                </a:cxn>
                <a:cxn ang="0">
                  <a:pos x="2" y="129"/>
                </a:cxn>
                <a:cxn ang="0">
                  <a:pos x="0" y="108"/>
                </a:cxn>
                <a:cxn ang="0">
                  <a:pos x="2" y="86"/>
                </a:cxn>
                <a:cxn ang="0">
                  <a:pos x="8" y="67"/>
                </a:cxn>
                <a:cxn ang="0">
                  <a:pos x="17" y="49"/>
                </a:cxn>
                <a:cxn ang="0">
                  <a:pos x="29" y="33"/>
                </a:cxn>
                <a:cxn ang="0">
                  <a:pos x="45" y="19"/>
                </a:cxn>
                <a:cxn ang="0">
                  <a:pos x="63" y="8"/>
                </a:cxn>
                <a:cxn ang="0">
                  <a:pos x="83" y="2"/>
                </a:cxn>
                <a:cxn ang="0">
                  <a:pos x="104" y="0"/>
                </a:cxn>
                <a:cxn ang="0">
                  <a:pos x="123" y="2"/>
                </a:cxn>
                <a:cxn ang="0">
                  <a:pos x="142" y="7"/>
                </a:cxn>
                <a:cxn ang="0">
                  <a:pos x="161" y="17"/>
                </a:cxn>
                <a:cxn ang="0">
                  <a:pos x="176" y="30"/>
                </a:cxn>
                <a:cxn ang="0">
                  <a:pos x="189" y="45"/>
                </a:cxn>
                <a:cxn ang="0">
                  <a:pos x="200" y="63"/>
                </a:cxn>
                <a:cxn ang="0">
                  <a:pos x="206" y="84"/>
                </a:cxn>
                <a:cxn ang="0">
                  <a:pos x="208" y="105"/>
                </a:cxn>
                <a:cxn ang="0">
                  <a:pos x="206" y="127"/>
                </a:cxn>
                <a:cxn ang="0">
                  <a:pos x="201" y="147"/>
                </a:cxn>
                <a:cxn ang="0">
                  <a:pos x="191" y="164"/>
                </a:cxn>
                <a:cxn ang="0">
                  <a:pos x="179" y="181"/>
                </a:cxn>
                <a:cxn ang="0">
                  <a:pos x="164" y="195"/>
                </a:cxn>
                <a:cxn ang="0">
                  <a:pos x="146" y="206"/>
                </a:cxn>
              </a:cxnLst>
              <a:rect l="0" t="0" r="r" b="b"/>
              <a:pathLst>
                <a:path w="208" h="214">
                  <a:moveTo>
                    <a:pt x="146" y="206"/>
                  </a:moveTo>
                  <a:lnTo>
                    <a:pt x="125" y="212"/>
                  </a:lnTo>
                  <a:lnTo>
                    <a:pt x="105" y="214"/>
                  </a:lnTo>
                  <a:lnTo>
                    <a:pt x="84" y="212"/>
                  </a:lnTo>
                  <a:lnTo>
                    <a:pt x="66" y="206"/>
                  </a:lnTo>
                  <a:lnTo>
                    <a:pt x="48" y="196"/>
                  </a:lnTo>
                  <a:lnTo>
                    <a:pt x="31" y="183"/>
                  </a:lnTo>
                  <a:lnTo>
                    <a:pt x="18" y="168"/>
                  </a:lnTo>
                  <a:lnTo>
                    <a:pt x="8" y="149"/>
                  </a:lnTo>
                  <a:lnTo>
                    <a:pt x="2" y="129"/>
                  </a:lnTo>
                  <a:lnTo>
                    <a:pt x="0" y="108"/>
                  </a:lnTo>
                  <a:lnTo>
                    <a:pt x="2" y="86"/>
                  </a:lnTo>
                  <a:lnTo>
                    <a:pt x="8" y="67"/>
                  </a:lnTo>
                  <a:lnTo>
                    <a:pt x="17" y="49"/>
                  </a:lnTo>
                  <a:lnTo>
                    <a:pt x="29" y="33"/>
                  </a:lnTo>
                  <a:lnTo>
                    <a:pt x="45" y="19"/>
                  </a:lnTo>
                  <a:lnTo>
                    <a:pt x="63" y="8"/>
                  </a:lnTo>
                  <a:lnTo>
                    <a:pt x="83" y="2"/>
                  </a:lnTo>
                  <a:lnTo>
                    <a:pt x="104" y="0"/>
                  </a:lnTo>
                  <a:lnTo>
                    <a:pt x="123" y="2"/>
                  </a:lnTo>
                  <a:lnTo>
                    <a:pt x="142" y="7"/>
                  </a:lnTo>
                  <a:lnTo>
                    <a:pt x="161" y="17"/>
                  </a:lnTo>
                  <a:lnTo>
                    <a:pt x="176" y="30"/>
                  </a:lnTo>
                  <a:lnTo>
                    <a:pt x="189" y="45"/>
                  </a:lnTo>
                  <a:lnTo>
                    <a:pt x="200" y="63"/>
                  </a:lnTo>
                  <a:lnTo>
                    <a:pt x="206" y="84"/>
                  </a:lnTo>
                  <a:lnTo>
                    <a:pt x="208" y="105"/>
                  </a:lnTo>
                  <a:lnTo>
                    <a:pt x="206" y="127"/>
                  </a:lnTo>
                  <a:lnTo>
                    <a:pt x="201" y="147"/>
                  </a:lnTo>
                  <a:lnTo>
                    <a:pt x="191" y="164"/>
                  </a:lnTo>
                  <a:lnTo>
                    <a:pt x="179" y="181"/>
                  </a:lnTo>
                  <a:lnTo>
                    <a:pt x="164" y="195"/>
                  </a:lnTo>
                  <a:lnTo>
                    <a:pt x="146" y="206"/>
                  </a:lnTo>
                  <a:close/>
                </a:path>
              </a:pathLst>
            </a:custGeom>
            <a:solidFill>
              <a:srgbClr val="EB5F61"/>
            </a:solidFill>
            <a:ln w="9525">
              <a:noFill/>
              <a:round/>
              <a:headEnd/>
              <a:tailEnd/>
            </a:ln>
          </p:spPr>
          <p:txBody>
            <a:bodyPr/>
            <a:lstStyle/>
            <a:p>
              <a:endParaRPr lang="en-US"/>
            </a:p>
          </p:txBody>
        </p:sp>
        <p:sp>
          <p:nvSpPr>
            <p:cNvPr id="638" name="Freeform 710"/>
            <p:cNvSpPr>
              <a:spLocks/>
            </p:cNvSpPr>
            <p:nvPr/>
          </p:nvSpPr>
          <p:spPr bwMode="auto">
            <a:xfrm>
              <a:off x="3448" y="3083"/>
              <a:ext cx="8" cy="10"/>
            </a:xfrm>
            <a:custGeom>
              <a:avLst/>
              <a:gdLst/>
              <a:ahLst/>
              <a:cxnLst>
                <a:cxn ang="0">
                  <a:pos x="131" y="187"/>
                </a:cxn>
                <a:cxn ang="0">
                  <a:pos x="113" y="193"/>
                </a:cxn>
                <a:cxn ang="0">
                  <a:pos x="95" y="194"/>
                </a:cxn>
                <a:cxn ang="0">
                  <a:pos x="76" y="192"/>
                </a:cxn>
                <a:cxn ang="0">
                  <a:pos x="59" y="187"/>
                </a:cxn>
                <a:cxn ang="0">
                  <a:pos x="44" y="178"/>
                </a:cxn>
                <a:cxn ang="0">
                  <a:pos x="29" y="167"/>
                </a:cxn>
                <a:cxn ang="0">
                  <a:pos x="17" y="152"/>
                </a:cxn>
                <a:cxn ang="0">
                  <a:pos x="8" y="135"/>
                </a:cxn>
                <a:cxn ang="0">
                  <a:pos x="2" y="116"/>
                </a:cxn>
                <a:cxn ang="0">
                  <a:pos x="0" y="97"/>
                </a:cxn>
                <a:cxn ang="0">
                  <a:pos x="2" y="79"/>
                </a:cxn>
                <a:cxn ang="0">
                  <a:pos x="7" y="61"/>
                </a:cxn>
                <a:cxn ang="0">
                  <a:pos x="15" y="45"/>
                </a:cxn>
                <a:cxn ang="0">
                  <a:pos x="26" y="30"/>
                </a:cxn>
                <a:cxn ang="0">
                  <a:pos x="41" y="17"/>
                </a:cxn>
                <a:cxn ang="0">
                  <a:pos x="57" y="8"/>
                </a:cxn>
                <a:cxn ang="0">
                  <a:pos x="75" y="1"/>
                </a:cxn>
                <a:cxn ang="0">
                  <a:pos x="95" y="0"/>
                </a:cxn>
                <a:cxn ang="0">
                  <a:pos x="112" y="1"/>
                </a:cxn>
                <a:cxn ang="0">
                  <a:pos x="130" y="7"/>
                </a:cxn>
                <a:cxn ang="0">
                  <a:pos x="146" y="15"/>
                </a:cxn>
                <a:cxn ang="0">
                  <a:pos x="160" y="27"/>
                </a:cxn>
                <a:cxn ang="0">
                  <a:pos x="172" y="41"/>
                </a:cxn>
                <a:cxn ang="0">
                  <a:pos x="181" y="58"/>
                </a:cxn>
                <a:cxn ang="0">
                  <a:pos x="187" y="77"/>
                </a:cxn>
                <a:cxn ang="0">
                  <a:pos x="189" y="96"/>
                </a:cxn>
                <a:cxn ang="0">
                  <a:pos x="188" y="114"/>
                </a:cxn>
                <a:cxn ang="0">
                  <a:pos x="182" y="132"/>
                </a:cxn>
                <a:cxn ang="0">
                  <a:pos x="174" y="149"/>
                </a:cxn>
                <a:cxn ang="0">
                  <a:pos x="163" y="165"/>
                </a:cxn>
                <a:cxn ang="0">
                  <a:pos x="149" y="177"/>
                </a:cxn>
                <a:cxn ang="0">
                  <a:pos x="131" y="187"/>
                </a:cxn>
              </a:cxnLst>
              <a:rect l="0" t="0" r="r" b="b"/>
              <a:pathLst>
                <a:path w="189" h="194">
                  <a:moveTo>
                    <a:pt x="131" y="187"/>
                  </a:moveTo>
                  <a:lnTo>
                    <a:pt x="113" y="193"/>
                  </a:lnTo>
                  <a:lnTo>
                    <a:pt x="95" y="194"/>
                  </a:lnTo>
                  <a:lnTo>
                    <a:pt x="76" y="192"/>
                  </a:lnTo>
                  <a:lnTo>
                    <a:pt x="59" y="187"/>
                  </a:lnTo>
                  <a:lnTo>
                    <a:pt x="44" y="178"/>
                  </a:lnTo>
                  <a:lnTo>
                    <a:pt x="29" y="167"/>
                  </a:lnTo>
                  <a:lnTo>
                    <a:pt x="17" y="152"/>
                  </a:lnTo>
                  <a:lnTo>
                    <a:pt x="8" y="135"/>
                  </a:lnTo>
                  <a:lnTo>
                    <a:pt x="2" y="116"/>
                  </a:lnTo>
                  <a:lnTo>
                    <a:pt x="0" y="97"/>
                  </a:lnTo>
                  <a:lnTo>
                    <a:pt x="2" y="79"/>
                  </a:lnTo>
                  <a:lnTo>
                    <a:pt x="7" y="61"/>
                  </a:lnTo>
                  <a:lnTo>
                    <a:pt x="15" y="45"/>
                  </a:lnTo>
                  <a:lnTo>
                    <a:pt x="26" y="30"/>
                  </a:lnTo>
                  <a:lnTo>
                    <a:pt x="41" y="17"/>
                  </a:lnTo>
                  <a:lnTo>
                    <a:pt x="57" y="8"/>
                  </a:lnTo>
                  <a:lnTo>
                    <a:pt x="75" y="1"/>
                  </a:lnTo>
                  <a:lnTo>
                    <a:pt x="95" y="0"/>
                  </a:lnTo>
                  <a:lnTo>
                    <a:pt x="112" y="1"/>
                  </a:lnTo>
                  <a:lnTo>
                    <a:pt x="130" y="7"/>
                  </a:lnTo>
                  <a:lnTo>
                    <a:pt x="146" y="15"/>
                  </a:lnTo>
                  <a:lnTo>
                    <a:pt x="160" y="27"/>
                  </a:lnTo>
                  <a:lnTo>
                    <a:pt x="172" y="41"/>
                  </a:lnTo>
                  <a:lnTo>
                    <a:pt x="181" y="58"/>
                  </a:lnTo>
                  <a:lnTo>
                    <a:pt x="187" y="77"/>
                  </a:lnTo>
                  <a:lnTo>
                    <a:pt x="189" y="96"/>
                  </a:lnTo>
                  <a:lnTo>
                    <a:pt x="188" y="114"/>
                  </a:lnTo>
                  <a:lnTo>
                    <a:pt x="182" y="132"/>
                  </a:lnTo>
                  <a:lnTo>
                    <a:pt x="174" y="149"/>
                  </a:lnTo>
                  <a:lnTo>
                    <a:pt x="163" y="165"/>
                  </a:lnTo>
                  <a:lnTo>
                    <a:pt x="149" y="177"/>
                  </a:lnTo>
                  <a:lnTo>
                    <a:pt x="131" y="187"/>
                  </a:lnTo>
                  <a:close/>
                </a:path>
              </a:pathLst>
            </a:custGeom>
            <a:solidFill>
              <a:srgbClr val="F0878A"/>
            </a:solidFill>
            <a:ln w="9525">
              <a:noFill/>
              <a:round/>
              <a:headEnd/>
              <a:tailEnd/>
            </a:ln>
          </p:spPr>
          <p:txBody>
            <a:bodyPr/>
            <a:lstStyle/>
            <a:p>
              <a:endParaRPr lang="en-US"/>
            </a:p>
          </p:txBody>
        </p:sp>
        <p:sp>
          <p:nvSpPr>
            <p:cNvPr id="639" name="Freeform 711"/>
            <p:cNvSpPr>
              <a:spLocks/>
            </p:cNvSpPr>
            <p:nvPr/>
          </p:nvSpPr>
          <p:spPr bwMode="auto">
            <a:xfrm>
              <a:off x="3448" y="3083"/>
              <a:ext cx="8" cy="10"/>
            </a:xfrm>
            <a:custGeom>
              <a:avLst/>
              <a:gdLst/>
              <a:ahLst/>
              <a:cxnLst>
                <a:cxn ang="0">
                  <a:pos x="120" y="170"/>
                </a:cxn>
                <a:cxn ang="0">
                  <a:pos x="104" y="175"/>
                </a:cxn>
                <a:cxn ang="0">
                  <a:pos x="87" y="177"/>
                </a:cxn>
                <a:cxn ang="0">
                  <a:pos x="70" y="176"/>
                </a:cxn>
                <a:cxn ang="0">
                  <a:pos x="54" y="171"/>
                </a:cxn>
                <a:cxn ang="0">
                  <a:pos x="40" y="163"/>
                </a:cxn>
                <a:cxn ang="0">
                  <a:pos x="27" y="152"/>
                </a:cxn>
                <a:cxn ang="0">
                  <a:pos x="15" y="139"/>
                </a:cxn>
                <a:cxn ang="0">
                  <a:pos x="7" y="124"/>
                </a:cxn>
                <a:cxn ang="0">
                  <a:pos x="2" y="107"/>
                </a:cxn>
                <a:cxn ang="0">
                  <a:pos x="0" y="90"/>
                </a:cxn>
                <a:cxn ang="0">
                  <a:pos x="2" y="72"/>
                </a:cxn>
                <a:cxn ang="0">
                  <a:pos x="7" y="56"/>
                </a:cxn>
                <a:cxn ang="0">
                  <a:pos x="14" y="41"/>
                </a:cxn>
                <a:cxn ang="0">
                  <a:pos x="25" y="28"/>
                </a:cxn>
                <a:cxn ang="0">
                  <a:pos x="37" y="16"/>
                </a:cxn>
                <a:cxn ang="0">
                  <a:pos x="52" y="8"/>
                </a:cxn>
                <a:cxn ang="0">
                  <a:pos x="68" y="2"/>
                </a:cxn>
                <a:cxn ang="0">
                  <a:pos x="85" y="0"/>
                </a:cxn>
                <a:cxn ang="0">
                  <a:pos x="102" y="2"/>
                </a:cxn>
                <a:cxn ang="0">
                  <a:pos x="117" y="7"/>
                </a:cxn>
                <a:cxn ang="0">
                  <a:pos x="132" y="15"/>
                </a:cxn>
                <a:cxn ang="0">
                  <a:pos x="145" y="25"/>
                </a:cxn>
                <a:cxn ang="0">
                  <a:pos x="156" y="38"/>
                </a:cxn>
                <a:cxn ang="0">
                  <a:pos x="164" y="53"/>
                </a:cxn>
                <a:cxn ang="0">
                  <a:pos x="169" y="70"/>
                </a:cxn>
                <a:cxn ang="0">
                  <a:pos x="171" y="88"/>
                </a:cxn>
                <a:cxn ang="0">
                  <a:pos x="169" y="105"/>
                </a:cxn>
                <a:cxn ang="0">
                  <a:pos x="165" y="121"/>
                </a:cxn>
                <a:cxn ang="0">
                  <a:pos x="158" y="136"/>
                </a:cxn>
                <a:cxn ang="0">
                  <a:pos x="148" y="150"/>
                </a:cxn>
                <a:cxn ang="0">
                  <a:pos x="136" y="162"/>
                </a:cxn>
                <a:cxn ang="0">
                  <a:pos x="120" y="170"/>
                </a:cxn>
              </a:cxnLst>
              <a:rect l="0" t="0" r="r" b="b"/>
              <a:pathLst>
                <a:path w="171" h="177">
                  <a:moveTo>
                    <a:pt x="120" y="170"/>
                  </a:moveTo>
                  <a:lnTo>
                    <a:pt x="104" y="175"/>
                  </a:lnTo>
                  <a:lnTo>
                    <a:pt x="87" y="177"/>
                  </a:lnTo>
                  <a:lnTo>
                    <a:pt x="70" y="176"/>
                  </a:lnTo>
                  <a:lnTo>
                    <a:pt x="54" y="171"/>
                  </a:lnTo>
                  <a:lnTo>
                    <a:pt x="40" y="163"/>
                  </a:lnTo>
                  <a:lnTo>
                    <a:pt x="27" y="152"/>
                  </a:lnTo>
                  <a:lnTo>
                    <a:pt x="15" y="139"/>
                  </a:lnTo>
                  <a:lnTo>
                    <a:pt x="7" y="124"/>
                  </a:lnTo>
                  <a:lnTo>
                    <a:pt x="2" y="107"/>
                  </a:lnTo>
                  <a:lnTo>
                    <a:pt x="0" y="90"/>
                  </a:lnTo>
                  <a:lnTo>
                    <a:pt x="2" y="72"/>
                  </a:lnTo>
                  <a:lnTo>
                    <a:pt x="7" y="56"/>
                  </a:lnTo>
                  <a:lnTo>
                    <a:pt x="14" y="41"/>
                  </a:lnTo>
                  <a:lnTo>
                    <a:pt x="25" y="28"/>
                  </a:lnTo>
                  <a:lnTo>
                    <a:pt x="37" y="16"/>
                  </a:lnTo>
                  <a:lnTo>
                    <a:pt x="52" y="8"/>
                  </a:lnTo>
                  <a:lnTo>
                    <a:pt x="68" y="2"/>
                  </a:lnTo>
                  <a:lnTo>
                    <a:pt x="85" y="0"/>
                  </a:lnTo>
                  <a:lnTo>
                    <a:pt x="102" y="2"/>
                  </a:lnTo>
                  <a:lnTo>
                    <a:pt x="117" y="7"/>
                  </a:lnTo>
                  <a:lnTo>
                    <a:pt x="132" y="15"/>
                  </a:lnTo>
                  <a:lnTo>
                    <a:pt x="145" y="25"/>
                  </a:lnTo>
                  <a:lnTo>
                    <a:pt x="156" y="38"/>
                  </a:lnTo>
                  <a:lnTo>
                    <a:pt x="164" y="53"/>
                  </a:lnTo>
                  <a:lnTo>
                    <a:pt x="169" y="70"/>
                  </a:lnTo>
                  <a:lnTo>
                    <a:pt x="171" y="88"/>
                  </a:lnTo>
                  <a:lnTo>
                    <a:pt x="169" y="105"/>
                  </a:lnTo>
                  <a:lnTo>
                    <a:pt x="165" y="121"/>
                  </a:lnTo>
                  <a:lnTo>
                    <a:pt x="158" y="136"/>
                  </a:lnTo>
                  <a:lnTo>
                    <a:pt x="148" y="150"/>
                  </a:lnTo>
                  <a:lnTo>
                    <a:pt x="136" y="162"/>
                  </a:lnTo>
                  <a:lnTo>
                    <a:pt x="120" y="170"/>
                  </a:lnTo>
                  <a:close/>
                </a:path>
              </a:pathLst>
            </a:custGeom>
            <a:solidFill>
              <a:srgbClr val="F5AEB0"/>
            </a:solidFill>
            <a:ln w="9525">
              <a:noFill/>
              <a:round/>
              <a:headEnd/>
              <a:tailEnd/>
            </a:ln>
          </p:spPr>
          <p:txBody>
            <a:bodyPr/>
            <a:lstStyle/>
            <a:p>
              <a:endParaRPr lang="en-US"/>
            </a:p>
          </p:txBody>
        </p:sp>
        <p:sp>
          <p:nvSpPr>
            <p:cNvPr id="640" name="Freeform 712"/>
            <p:cNvSpPr>
              <a:spLocks/>
            </p:cNvSpPr>
            <p:nvPr/>
          </p:nvSpPr>
          <p:spPr bwMode="auto">
            <a:xfrm>
              <a:off x="3449" y="3083"/>
              <a:ext cx="7" cy="9"/>
            </a:xfrm>
            <a:custGeom>
              <a:avLst/>
              <a:gdLst/>
              <a:ahLst/>
              <a:cxnLst>
                <a:cxn ang="0">
                  <a:pos x="106" y="149"/>
                </a:cxn>
                <a:cxn ang="0">
                  <a:pos x="92" y="155"/>
                </a:cxn>
                <a:cxn ang="0">
                  <a:pos x="77" y="156"/>
                </a:cxn>
                <a:cxn ang="0">
                  <a:pos x="63" y="155"/>
                </a:cxn>
                <a:cxn ang="0">
                  <a:pos x="48" y="150"/>
                </a:cxn>
                <a:cxn ang="0">
                  <a:pos x="35" y="143"/>
                </a:cxn>
                <a:cxn ang="0">
                  <a:pos x="24" y="133"/>
                </a:cxn>
                <a:cxn ang="0">
                  <a:pos x="14" y="122"/>
                </a:cxn>
                <a:cxn ang="0">
                  <a:pos x="6" y="108"/>
                </a:cxn>
                <a:cxn ang="0">
                  <a:pos x="2" y="93"/>
                </a:cxn>
                <a:cxn ang="0">
                  <a:pos x="0" y="78"/>
                </a:cxn>
                <a:cxn ang="0">
                  <a:pos x="1" y="63"/>
                </a:cxn>
                <a:cxn ang="0">
                  <a:pos x="5" y="49"/>
                </a:cxn>
                <a:cxn ang="0">
                  <a:pos x="13" y="35"/>
                </a:cxn>
                <a:cxn ang="0">
                  <a:pos x="22" y="24"/>
                </a:cxn>
                <a:cxn ang="0">
                  <a:pos x="33" y="13"/>
                </a:cxn>
                <a:cxn ang="0">
                  <a:pos x="46" y="6"/>
                </a:cxn>
                <a:cxn ang="0">
                  <a:pos x="60" y="1"/>
                </a:cxn>
                <a:cxn ang="0">
                  <a:pos x="76" y="0"/>
                </a:cxn>
                <a:cxn ang="0">
                  <a:pos x="90" y="1"/>
                </a:cxn>
                <a:cxn ang="0">
                  <a:pos x="104" y="5"/>
                </a:cxn>
                <a:cxn ang="0">
                  <a:pos x="118" y="11"/>
                </a:cxn>
                <a:cxn ang="0">
                  <a:pos x="129" y="21"/>
                </a:cxn>
                <a:cxn ang="0">
                  <a:pos x="139" y="32"/>
                </a:cxn>
                <a:cxn ang="0">
                  <a:pos x="146" y="46"/>
                </a:cxn>
                <a:cxn ang="0">
                  <a:pos x="150" y="61"/>
                </a:cxn>
                <a:cxn ang="0">
                  <a:pos x="152" y="77"/>
                </a:cxn>
                <a:cxn ang="0">
                  <a:pos x="151" y="91"/>
                </a:cxn>
                <a:cxn ang="0">
                  <a:pos x="147" y="106"/>
                </a:cxn>
                <a:cxn ang="0">
                  <a:pos x="140" y="120"/>
                </a:cxn>
                <a:cxn ang="0">
                  <a:pos x="131" y="131"/>
                </a:cxn>
                <a:cxn ang="0">
                  <a:pos x="120" y="142"/>
                </a:cxn>
                <a:cxn ang="0">
                  <a:pos x="106" y="149"/>
                </a:cxn>
              </a:cxnLst>
              <a:rect l="0" t="0" r="r" b="b"/>
              <a:pathLst>
                <a:path w="152" h="156">
                  <a:moveTo>
                    <a:pt x="106" y="149"/>
                  </a:moveTo>
                  <a:lnTo>
                    <a:pt x="92" y="155"/>
                  </a:lnTo>
                  <a:lnTo>
                    <a:pt x="77" y="156"/>
                  </a:lnTo>
                  <a:lnTo>
                    <a:pt x="63" y="155"/>
                  </a:lnTo>
                  <a:lnTo>
                    <a:pt x="48" y="150"/>
                  </a:lnTo>
                  <a:lnTo>
                    <a:pt x="35" y="143"/>
                  </a:lnTo>
                  <a:lnTo>
                    <a:pt x="24" y="133"/>
                  </a:lnTo>
                  <a:lnTo>
                    <a:pt x="14" y="122"/>
                  </a:lnTo>
                  <a:lnTo>
                    <a:pt x="6" y="108"/>
                  </a:lnTo>
                  <a:lnTo>
                    <a:pt x="2" y="93"/>
                  </a:lnTo>
                  <a:lnTo>
                    <a:pt x="0" y="78"/>
                  </a:lnTo>
                  <a:lnTo>
                    <a:pt x="1" y="63"/>
                  </a:lnTo>
                  <a:lnTo>
                    <a:pt x="5" y="49"/>
                  </a:lnTo>
                  <a:lnTo>
                    <a:pt x="13" y="35"/>
                  </a:lnTo>
                  <a:lnTo>
                    <a:pt x="22" y="24"/>
                  </a:lnTo>
                  <a:lnTo>
                    <a:pt x="33" y="13"/>
                  </a:lnTo>
                  <a:lnTo>
                    <a:pt x="46" y="6"/>
                  </a:lnTo>
                  <a:lnTo>
                    <a:pt x="60" y="1"/>
                  </a:lnTo>
                  <a:lnTo>
                    <a:pt x="76" y="0"/>
                  </a:lnTo>
                  <a:lnTo>
                    <a:pt x="90" y="1"/>
                  </a:lnTo>
                  <a:lnTo>
                    <a:pt x="104" y="5"/>
                  </a:lnTo>
                  <a:lnTo>
                    <a:pt x="118" y="11"/>
                  </a:lnTo>
                  <a:lnTo>
                    <a:pt x="129" y="21"/>
                  </a:lnTo>
                  <a:lnTo>
                    <a:pt x="139" y="32"/>
                  </a:lnTo>
                  <a:lnTo>
                    <a:pt x="146" y="46"/>
                  </a:lnTo>
                  <a:lnTo>
                    <a:pt x="150" y="61"/>
                  </a:lnTo>
                  <a:lnTo>
                    <a:pt x="152" y="77"/>
                  </a:lnTo>
                  <a:lnTo>
                    <a:pt x="151" y="91"/>
                  </a:lnTo>
                  <a:lnTo>
                    <a:pt x="147" y="106"/>
                  </a:lnTo>
                  <a:lnTo>
                    <a:pt x="140" y="120"/>
                  </a:lnTo>
                  <a:lnTo>
                    <a:pt x="131" y="131"/>
                  </a:lnTo>
                  <a:lnTo>
                    <a:pt x="120" y="142"/>
                  </a:lnTo>
                  <a:lnTo>
                    <a:pt x="106" y="149"/>
                  </a:lnTo>
                  <a:close/>
                </a:path>
              </a:pathLst>
            </a:custGeom>
            <a:solidFill>
              <a:srgbClr val="FAD6D9"/>
            </a:solidFill>
            <a:ln w="9525">
              <a:noFill/>
              <a:round/>
              <a:headEnd/>
              <a:tailEnd/>
            </a:ln>
          </p:spPr>
          <p:txBody>
            <a:bodyPr/>
            <a:lstStyle/>
            <a:p>
              <a:endParaRPr lang="en-US"/>
            </a:p>
          </p:txBody>
        </p:sp>
        <p:sp>
          <p:nvSpPr>
            <p:cNvPr id="641" name="Freeform 713"/>
            <p:cNvSpPr>
              <a:spLocks/>
            </p:cNvSpPr>
            <p:nvPr/>
          </p:nvSpPr>
          <p:spPr bwMode="auto">
            <a:xfrm>
              <a:off x="3449" y="3083"/>
              <a:ext cx="6" cy="8"/>
            </a:xfrm>
            <a:custGeom>
              <a:avLst/>
              <a:gdLst/>
              <a:ahLst/>
              <a:cxnLst>
                <a:cxn ang="0">
                  <a:pos x="93" y="134"/>
                </a:cxn>
                <a:cxn ang="0">
                  <a:pos x="80" y="138"/>
                </a:cxn>
                <a:cxn ang="0">
                  <a:pos x="68" y="139"/>
                </a:cxn>
                <a:cxn ang="0">
                  <a:pos x="55" y="138"/>
                </a:cxn>
                <a:cxn ang="0">
                  <a:pos x="42" y="134"/>
                </a:cxn>
                <a:cxn ang="0">
                  <a:pos x="30" y="127"/>
                </a:cxn>
                <a:cxn ang="0">
                  <a:pos x="20" y="119"/>
                </a:cxn>
                <a:cxn ang="0">
                  <a:pos x="12" y="109"/>
                </a:cxn>
                <a:cxn ang="0">
                  <a:pos x="5" y="97"/>
                </a:cxn>
                <a:cxn ang="0">
                  <a:pos x="1" y="83"/>
                </a:cxn>
                <a:cxn ang="0">
                  <a:pos x="0" y="70"/>
                </a:cxn>
                <a:cxn ang="0">
                  <a:pos x="1" y="57"/>
                </a:cxn>
                <a:cxn ang="0">
                  <a:pos x="5" y="44"/>
                </a:cxn>
                <a:cxn ang="0">
                  <a:pos x="11" y="31"/>
                </a:cxn>
                <a:cxn ang="0">
                  <a:pos x="19" y="21"/>
                </a:cxn>
                <a:cxn ang="0">
                  <a:pos x="28" y="12"/>
                </a:cxn>
                <a:cxn ang="0">
                  <a:pos x="40" y="5"/>
                </a:cxn>
                <a:cxn ang="0">
                  <a:pos x="54" y="1"/>
                </a:cxn>
                <a:cxn ang="0">
                  <a:pos x="66" y="0"/>
                </a:cxn>
                <a:cxn ang="0">
                  <a:pos x="79" y="1"/>
                </a:cxn>
                <a:cxn ang="0">
                  <a:pos x="91" y="5"/>
                </a:cxn>
                <a:cxn ang="0">
                  <a:pos x="104" y="11"/>
                </a:cxn>
                <a:cxn ang="0">
                  <a:pos x="114" y="20"/>
                </a:cxn>
                <a:cxn ang="0">
                  <a:pos x="122" y="29"/>
                </a:cxn>
                <a:cxn ang="0">
                  <a:pos x="129" y="42"/>
                </a:cxn>
                <a:cxn ang="0">
                  <a:pos x="133" y="56"/>
                </a:cxn>
                <a:cxn ang="0">
                  <a:pos x="134" y="68"/>
                </a:cxn>
                <a:cxn ang="0">
                  <a:pos x="133" y="82"/>
                </a:cxn>
                <a:cxn ang="0">
                  <a:pos x="129" y="95"/>
                </a:cxn>
                <a:cxn ang="0">
                  <a:pos x="123" y="107"/>
                </a:cxn>
                <a:cxn ang="0">
                  <a:pos x="115" y="118"/>
                </a:cxn>
                <a:cxn ang="0">
                  <a:pos x="106" y="126"/>
                </a:cxn>
                <a:cxn ang="0">
                  <a:pos x="93" y="134"/>
                </a:cxn>
              </a:cxnLst>
              <a:rect l="0" t="0" r="r" b="b"/>
              <a:pathLst>
                <a:path w="134" h="139">
                  <a:moveTo>
                    <a:pt x="93" y="134"/>
                  </a:moveTo>
                  <a:lnTo>
                    <a:pt x="80" y="138"/>
                  </a:lnTo>
                  <a:lnTo>
                    <a:pt x="68" y="139"/>
                  </a:lnTo>
                  <a:lnTo>
                    <a:pt x="55" y="138"/>
                  </a:lnTo>
                  <a:lnTo>
                    <a:pt x="42" y="134"/>
                  </a:lnTo>
                  <a:lnTo>
                    <a:pt x="30" y="127"/>
                  </a:lnTo>
                  <a:lnTo>
                    <a:pt x="20" y="119"/>
                  </a:lnTo>
                  <a:lnTo>
                    <a:pt x="12" y="109"/>
                  </a:lnTo>
                  <a:lnTo>
                    <a:pt x="5" y="97"/>
                  </a:lnTo>
                  <a:lnTo>
                    <a:pt x="1" y="83"/>
                  </a:lnTo>
                  <a:lnTo>
                    <a:pt x="0" y="70"/>
                  </a:lnTo>
                  <a:lnTo>
                    <a:pt x="1" y="57"/>
                  </a:lnTo>
                  <a:lnTo>
                    <a:pt x="5" y="44"/>
                  </a:lnTo>
                  <a:lnTo>
                    <a:pt x="11" y="31"/>
                  </a:lnTo>
                  <a:lnTo>
                    <a:pt x="19" y="21"/>
                  </a:lnTo>
                  <a:lnTo>
                    <a:pt x="28" y="12"/>
                  </a:lnTo>
                  <a:lnTo>
                    <a:pt x="40" y="5"/>
                  </a:lnTo>
                  <a:lnTo>
                    <a:pt x="54" y="1"/>
                  </a:lnTo>
                  <a:lnTo>
                    <a:pt x="66" y="0"/>
                  </a:lnTo>
                  <a:lnTo>
                    <a:pt x="79" y="1"/>
                  </a:lnTo>
                  <a:lnTo>
                    <a:pt x="91" y="5"/>
                  </a:lnTo>
                  <a:lnTo>
                    <a:pt x="104" y="11"/>
                  </a:lnTo>
                  <a:lnTo>
                    <a:pt x="114" y="20"/>
                  </a:lnTo>
                  <a:lnTo>
                    <a:pt x="122" y="29"/>
                  </a:lnTo>
                  <a:lnTo>
                    <a:pt x="129" y="42"/>
                  </a:lnTo>
                  <a:lnTo>
                    <a:pt x="133" y="56"/>
                  </a:lnTo>
                  <a:lnTo>
                    <a:pt x="134" y="68"/>
                  </a:lnTo>
                  <a:lnTo>
                    <a:pt x="133" y="82"/>
                  </a:lnTo>
                  <a:lnTo>
                    <a:pt x="129" y="95"/>
                  </a:lnTo>
                  <a:lnTo>
                    <a:pt x="123" y="107"/>
                  </a:lnTo>
                  <a:lnTo>
                    <a:pt x="115" y="118"/>
                  </a:lnTo>
                  <a:lnTo>
                    <a:pt x="106" y="126"/>
                  </a:lnTo>
                  <a:lnTo>
                    <a:pt x="93" y="134"/>
                  </a:lnTo>
                  <a:close/>
                </a:path>
              </a:pathLst>
            </a:custGeom>
            <a:solidFill>
              <a:srgbClr val="FFFFFF"/>
            </a:solidFill>
            <a:ln w="9525">
              <a:noFill/>
              <a:round/>
              <a:headEnd/>
              <a:tailEnd/>
            </a:ln>
          </p:spPr>
          <p:txBody>
            <a:bodyPr/>
            <a:lstStyle/>
            <a:p>
              <a:endParaRPr lang="en-US"/>
            </a:p>
          </p:txBody>
        </p:sp>
        <p:sp>
          <p:nvSpPr>
            <p:cNvPr id="642" name="Freeform 714"/>
            <p:cNvSpPr>
              <a:spLocks/>
            </p:cNvSpPr>
            <p:nvPr/>
          </p:nvSpPr>
          <p:spPr bwMode="auto">
            <a:xfrm>
              <a:off x="3441" y="3093"/>
              <a:ext cx="1" cy="2"/>
            </a:xfrm>
            <a:custGeom>
              <a:avLst/>
              <a:gdLst/>
              <a:ahLst/>
              <a:cxnLst>
                <a:cxn ang="0">
                  <a:pos x="11" y="0"/>
                </a:cxn>
                <a:cxn ang="0">
                  <a:pos x="5" y="3"/>
                </a:cxn>
                <a:cxn ang="0">
                  <a:pos x="1" y="8"/>
                </a:cxn>
                <a:cxn ang="0">
                  <a:pos x="0" y="15"/>
                </a:cxn>
                <a:cxn ang="0">
                  <a:pos x="1" y="20"/>
                </a:cxn>
                <a:cxn ang="0">
                  <a:pos x="4" y="26"/>
                </a:cxn>
                <a:cxn ang="0">
                  <a:pos x="8" y="31"/>
                </a:cxn>
                <a:cxn ang="0">
                  <a:pos x="14" y="33"/>
                </a:cxn>
                <a:cxn ang="0">
                  <a:pos x="21" y="32"/>
                </a:cxn>
                <a:cxn ang="0">
                  <a:pos x="11" y="0"/>
                </a:cxn>
              </a:cxnLst>
              <a:rect l="0" t="0" r="r" b="b"/>
              <a:pathLst>
                <a:path w="21" h="33">
                  <a:moveTo>
                    <a:pt x="11" y="0"/>
                  </a:moveTo>
                  <a:lnTo>
                    <a:pt x="5" y="3"/>
                  </a:lnTo>
                  <a:lnTo>
                    <a:pt x="1" y="8"/>
                  </a:lnTo>
                  <a:lnTo>
                    <a:pt x="0" y="15"/>
                  </a:lnTo>
                  <a:lnTo>
                    <a:pt x="1" y="20"/>
                  </a:lnTo>
                  <a:lnTo>
                    <a:pt x="4" y="26"/>
                  </a:lnTo>
                  <a:lnTo>
                    <a:pt x="8" y="31"/>
                  </a:lnTo>
                  <a:lnTo>
                    <a:pt x="14" y="33"/>
                  </a:lnTo>
                  <a:lnTo>
                    <a:pt x="21" y="32"/>
                  </a:lnTo>
                  <a:lnTo>
                    <a:pt x="11" y="0"/>
                  </a:lnTo>
                  <a:close/>
                </a:path>
              </a:pathLst>
            </a:custGeom>
            <a:solidFill>
              <a:srgbClr val="CCFFFF"/>
            </a:solidFill>
            <a:ln w="9525">
              <a:noFill/>
              <a:round/>
              <a:headEnd/>
              <a:tailEnd/>
            </a:ln>
          </p:spPr>
          <p:txBody>
            <a:bodyPr/>
            <a:lstStyle/>
            <a:p>
              <a:endParaRPr lang="en-US"/>
            </a:p>
          </p:txBody>
        </p:sp>
        <p:sp>
          <p:nvSpPr>
            <p:cNvPr id="643" name="Freeform 715"/>
            <p:cNvSpPr>
              <a:spLocks/>
            </p:cNvSpPr>
            <p:nvPr/>
          </p:nvSpPr>
          <p:spPr bwMode="auto">
            <a:xfrm>
              <a:off x="3442" y="3089"/>
              <a:ext cx="3" cy="6"/>
            </a:xfrm>
            <a:custGeom>
              <a:avLst/>
              <a:gdLst/>
              <a:ahLst/>
              <a:cxnLst>
                <a:cxn ang="0">
                  <a:pos x="40" y="12"/>
                </a:cxn>
                <a:cxn ang="0">
                  <a:pos x="40" y="12"/>
                </a:cxn>
                <a:cxn ang="0">
                  <a:pos x="42" y="22"/>
                </a:cxn>
                <a:cxn ang="0">
                  <a:pos x="42" y="28"/>
                </a:cxn>
                <a:cxn ang="0">
                  <a:pos x="39" y="37"/>
                </a:cxn>
                <a:cxn ang="0">
                  <a:pos x="36" y="43"/>
                </a:cxn>
                <a:cxn ang="0">
                  <a:pos x="30" y="49"/>
                </a:cxn>
                <a:cxn ang="0">
                  <a:pos x="21" y="57"/>
                </a:cxn>
                <a:cxn ang="0">
                  <a:pos x="12" y="61"/>
                </a:cxn>
                <a:cxn ang="0">
                  <a:pos x="0" y="66"/>
                </a:cxn>
                <a:cxn ang="0">
                  <a:pos x="10" y="98"/>
                </a:cxn>
                <a:cxn ang="0">
                  <a:pos x="26" y="92"/>
                </a:cxn>
                <a:cxn ang="0">
                  <a:pos x="39" y="84"/>
                </a:cxn>
                <a:cxn ang="0">
                  <a:pos x="50" y="74"/>
                </a:cxn>
                <a:cxn ang="0">
                  <a:pos x="63" y="64"/>
                </a:cxn>
                <a:cxn ang="0">
                  <a:pos x="70" y="49"/>
                </a:cxn>
                <a:cxn ang="0">
                  <a:pos x="75" y="34"/>
                </a:cxn>
                <a:cxn ang="0">
                  <a:pos x="75" y="18"/>
                </a:cxn>
                <a:cxn ang="0">
                  <a:pos x="71" y="0"/>
                </a:cxn>
                <a:cxn ang="0">
                  <a:pos x="71" y="0"/>
                </a:cxn>
                <a:cxn ang="0">
                  <a:pos x="40" y="12"/>
                </a:cxn>
              </a:cxnLst>
              <a:rect l="0" t="0" r="r" b="b"/>
              <a:pathLst>
                <a:path w="75" h="98">
                  <a:moveTo>
                    <a:pt x="40" y="12"/>
                  </a:moveTo>
                  <a:lnTo>
                    <a:pt x="40" y="12"/>
                  </a:lnTo>
                  <a:lnTo>
                    <a:pt x="42" y="22"/>
                  </a:lnTo>
                  <a:lnTo>
                    <a:pt x="42" y="28"/>
                  </a:lnTo>
                  <a:lnTo>
                    <a:pt x="39" y="37"/>
                  </a:lnTo>
                  <a:lnTo>
                    <a:pt x="36" y="43"/>
                  </a:lnTo>
                  <a:lnTo>
                    <a:pt x="30" y="49"/>
                  </a:lnTo>
                  <a:lnTo>
                    <a:pt x="21" y="57"/>
                  </a:lnTo>
                  <a:lnTo>
                    <a:pt x="12" y="61"/>
                  </a:lnTo>
                  <a:lnTo>
                    <a:pt x="0" y="66"/>
                  </a:lnTo>
                  <a:lnTo>
                    <a:pt x="10" y="98"/>
                  </a:lnTo>
                  <a:lnTo>
                    <a:pt x="26" y="92"/>
                  </a:lnTo>
                  <a:lnTo>
                    <a:pt x="39" y="84"/>
                  </a:lnTo>
                  <a:lnTo>
                    <a:pt x="50" y="74"/>
                  </a:lnTo>
                  <a:lnTo>
                    <a:pt x="63" y="64"/>
                  </a:lnTo>
                  <a:lnTo>
                    <a:pt x="70" y="49"/>
                  </a:lnTo>
                  <a:lnTo>
                    <a:pt x="75" y="34"/>
                  </a:lnTo>
                  <a:lnTo>
                    <a:pt x="75" y="18"/>
                  </a:lnTo>
                  <a:lnTo>
                    <a:pt x="71" y="0"/>
                  </a:lnTo>
                  <a:lnTo>
                    <a:pt x="71" y="0"/>
                  </a:lnTo>
                  <a:lnTo>
                    <a:pt x="40" y="12"/>
                  </a:lnTo>
                  <a:close/>
                </a:path>
              </a:pathLst>
            </a:custGeom>
            <a:solidFill>
              <a:srgbClr val="CCFFFF"/>
            </a:solidFill>
            <a:ln w="9525">
              <a:noFill/>
              <a:round/>
              <a:headEnd/>
              <a:tailEnd/>
            </a:ln>
          </p:spPr>
          <p:txBody>
            <a:bodyPr/>
            <a:lstStyle/>
            <a:p>
              <a:endParaRPr lang="en-US"/>
            </a:p>
          </p:txBody>
        </p:sp>
        <p:sp>
          <p:nvSpPr>
            <p:cNvPr id="644" name="Freeform 716"/>
            <p:cNvSpPr>
              <a:spLocks/>
            </p:cNvSpPr>
            <p:nvPr/>
          </p:nvSpPr>
          <p:spPr bwMode="auto">
            <a:xfrm>
              <a:off x="3440" y="3087"/>
              <a:ext cx="5" cy="3"/>
            </a:xfrm>
            <a:custGeom>
              <a:avLst/>
              <a:gdLst/>
              <a:ahLst/>
              <a:cxnLst>
                <a:cxn ang="0">
                  <a:pos x="20" y="43"/>
                </a:cxn>
                <a:cxn ang="0">
                  <a:pos x="20" y="43"/>
                </a:cxn>
                <a:cxn ang="0">
                  <a:pos x="27" y="39"/>
                </a:cxn>
                <a:cxn ang="0">
                  <a:pos x="36" y="35"/>
                </a:cxn>
                <a:cxn ang="0">
                  <a:pos x="45" y="33"/>
                </a:cxn>
                <a:cxn ang="0">
                  <a:pos x="54" y="33"/>
                </a:cxn>
                <a:cxn ang="0">
                  <a:pos x="62" y="36"/>
                </a:cxn>
                <a:cxn ang="0">
                  <a:pos x="69" y="39"/>
                </a:cxn>
                <a:cxn ang="0">
                  <a:pos x="74" y="43"/>
                </a:cxn>
                <a:cxn ang="0">
                  <a:pos x="77" y="49"/>
                </a:cxn>
                <a:cxn ang="0">
                  <a:pos x="108" y="37"/>
                </a:cxn>
                <a:cxn ang="0">
                  <a:pos x="98" y="22"/>
                </a:cxn>
                <a:cxn ang="0">
                  <a:pos x="87" y="11"/>
                </a:cxn>
                <a:cxn ang="0">
                  <a:pos x="74" y="4"/>
                </a:cxn>
                <a:cxn ang="0">
                  <a:pos x="58" y="0"/>
                </a:cxn>
                <a:cxn ang="0">
                  <a:pos x="41" y="0"/>
                </a:cxn>
                <a:cxn ang="0">
                  <a:pos x="26" y="3"/>
                </a:cxn>
                <a:cxn ang="0">
                  <a:pos x="13" y="9"/>
                </a:cxn>
                <a:cxn ang="0">
                  <a:pos x="0" y="18"/>
                </a:cxn>
                <a:cxn ang="0">
                  <a:pos x="0" y="18"/>
                </a:cxn>
                <a:cxn ang="0">
                  <a:pos x="20" y="43"/>
                </a:cxn>
              </a:cxnLst>
              <a:rect l="0" t="0" r="r" b="b"/>
              <a:pathLst>
                <a:path w="108" h="49">
                  <a:moveTo>
                    <a:pt x="20" y="43"/>
                  </a:moveTo>
                  <a:lnTo>
                    <a:pt x="20" y="43"/>
                  </a:lnTo>
                  <a:lnTo>
                    <a:pt x="27" y="39"/>
                  </a:lnTo>
                  <a:lnTo>
                    <a:pt x="36" y="35"/>
                  </a:lnTo>
                  <a:lnTo>
                    <a:pt x="45" y="33"/>
                  </a:lnTo>
                  <a:lnTo>
                    <a:pt x="54" y="33"/>
                  </a:lnTo>
                  <a:lnTo>
                    <a:pt x="62" y="36"/>
                  </a:lnTo>
                  <a:lnTo>
                    <a:pt x="69" y="39"/>
                  </a:lnTo>
                  <a:lnTo>
                    <a:pt x="74" y="43"/>
                  </a:lnTo>
                  <a:lnTo>
                    <a:pt x="77" y="49"/>
                  </a:lnTo>
                  <a:lnTo>
                    <a:pt x="108" y="37"/>
                  </a:lnTo>
                  <a:lnTo>
                    <a:pt x="98" y="22"/>
                  </a:lnTo>
                  <a:lnTo>
                    <a:pt x="87" y="11"/>
                  </a:lnTo>
                  <a:lnTo>
                    <a:pt x="74" y="4"/>
                  </a:lnTo>
                  <a:lnTo>
                    <a:pt x="58" y="0"/>
                  </a:lnTo>
                  <a:lnTo>
                    <a:pt x="41" y="0"/>
                  </a:lnTo>
                  <a:lnTo>
                    <a:pt x="26" y="3"/>
                  </a:lnTo>
                  <a:lnTo>
                    <a:pt x="13" y="9"/>
                  </a:lnTo>
                  <a:lnTo>
                    <a:pt x="0" y="18"/>
                  </a:lnTo>
                  <a:lnTo>
                    <a:pt x="0" y="18"/>
                  </a:lnTo>
                  <a:lnTo>
                    <a:pt x="20" y="43"/>
                  </a:lnTo>
                  <a:close/>
                </a:path>
              </a:pathLst>
            </a:custGeom>
            <a:solidFill>
              <a:srgbClr val="CCFFFF"/>
            </a:solidFill>
            <a:ln w="9525">
              <a:noFill/>
              <a:round/>
              <a:headEnd/>
              <a:tailEnd/>
            </a:ln>
          </p:spPr>
          <p:txBody>
            <a:bodyPr/>
            <a:lstStyle/>
            <a:p>
              <a:endParaRPr lang="en-US"/>
            </a:p>
          </p:txBody>
        </p:sp>
        <p:sp>
          <p:nvSpPr>
            <p:cNvPr id="645" name="Freeform 717"/>
            <p:cNvSpPr>
              <a:spLocks/>
            </p:cNvSpPr>
            <p:nvPr/>
          </p:nvSpPr>
          <p:spPr bwMode="auto">
            <a:xfrm>
              <a:off x="3438" y="3088"/>
              <a:ext cx="3" cy="8"/>
            </a:xfrm>
            <a:custGeom>
              <a:avLst/>
              <a:gdLst/>
              <a:ahLst/>
              <a:cxnLst>
                <a:cxn ang="0">
                  <a:pos x="36" y="112"/>
                </a:cxn>
                <a:cxn ang="0">
                  <a:pos x="36" y="112"/>
                </a:cxn>
                <a:cxn ang="0">
                  <a:pos x="33" y="104"/>
                </a:cxn>
                <a:cxn ang="0">
                  <a:pos x="32" y="95"/>
                </a:cxn>
                <a:cxn ang="0">
                  <a:pos x="34" y="83"/>
                </a:cxn>
                <a:cxn ang="0">
                  <a:pos x="38" y="69"/>
                </a:cxn>
                <a:cxn ang="0">
                  <a:pos x="44" y="58"/>
                </a:cxn>
                <a:cxn ang="0">
                  <a:pos x="52" y="44"/>
                </a:cxn>
                <a:cxn ang="0">
                  <a:pos x="60" y="34"/>
                </a:cxn>
                <a:cxn ang="0">
                  <a:pos x="69" y="25"/>
                </a:cxn>
                <a:cxn ang="0">
                  <a:pos x="49" y="0"/>
                </a:cxn>
                <a:cxn ang="0">
                  <a:pos x="37" y="11"/>
                </a:cxn>
                <a:cxn ang="0">
                  <a:pos x="25" y="25"/>
                </a:cxn>
                <a:cxn ang="0">
                  <a:pos x="16" y="41"/>
                </a:cxn>
                <a:cxn ang="0">
                  <a:pos x="8" y="57"/>
                </a:cxn>
                <a:cxn ang="0">
                  <a:pos x="2" y="75"/>
                </a:cxn>
                <a:cxn ang="0">
                  <a:pos x="0" y="92"/>
                </a:cxn>
                <a:cxn ang="0">
                  <a:pos x="1" y="112"/>
                </a:cxn>
                <a:cxn ang="0">
                  <a:pos x="8" y="129"/>
                </a:cxn>
                <a:cxn ang="0">
                  <a:pos x="8" y="129"/>
                </a:cxn>
                <a:cxn ang="0">
                  <a:pos x="36" y="112"/>
                </a:cxn>
              </a:cxnLst>
              <a:rect l="0" t="0" r="r" b="b"/>
              <a:pathLst>
                <a:path w="69" h="129">
                  <a:moveTo>
                    <a:pt x="36" y="112"/>
                  </a:moveTo>
                  <a:lnTo>
                    <a:pt x="36" y="112"/>
                  </a:lnTo>
                  <a:lnTo>
                    <a:pt x="33" y="104"/>
                  </a:lnTo>
                  <a:lnTo>
                    <a:pt x="32" y="95"/>
                  </a:lnTo>
                  <a:lnTo>
                    <a:pt x="34" y="83"/>
                  </a:lnTo>
                  <a:lnTo>
                    <a:pt x="38" y="69"/>
                  </a:lnTo>
                  <a:lnTo>
                    <a:pt x="44" y="58"/>
                  </a:lnTo>
                  <a:lnTo>
                    <a:pt x="52" y="44"/>
                  </a:lnTo>
                  <a:lnTo>
                    <a:pt x="60" y="34"/>
                  </a:lnTo>
                  <a:lnTo>
                    <a:pt x="69" y="25"/>
                  </a:lnTo>
                  <a:lnTo>
                    <a:pt x="49" y="0"/>
                  </a:lnTo>
                  <a:lnTo>
                    <a:pt x="37" y="11"/>
                  </a:lnTo>
                  <a:lnTo>
                    <a:pt x="25" y="25"/>
                  </a:lnTo>
                  <a:lnTo>
                    <a:pt x="16" y="41"/>
                  </a:lnTo>
                  <a:lnTo>
                    <a:pt x="8" y="57"/>
                  </a:lnTo>
                  <a:lnTo>
                    <a:pt x="2" y="75"/>
                  </a:lnTo>
                  <a:lnTo>
                    <a:pt x="0" y="92"/>
                  </a:lnTo>
                  <a:lnTo>
                    <a:pt x="1" y="112"/>
                  </a:lnTo>
                  <a:lnTo>
                    <a:pt x="8" y="129"/>
                  </a:lnTo>
                  <a:lnTo>
                    <a:pt x="8" y="129"/>
                  </a:lnTo>
                  <a:lnTo>
                    <a:pt x="36" y="112"/>
                  </a:lnTo>
                  <a:close/>
                </a:path>
              </a:pathLst>
            </a:custGeom>
            <a:solidFill>
              <a:srgbClr val="CCFFFF"/>
            </a:solidFill>
            <a:ln w="9525">
              <a:noFill/>
              <a:round/>
              <a:headEnd/>
              <a:tailEnd/>
            </a:ln>
          </p:spPr>
          <p:txBody>
            <a:bodyPr/>
            <a:lstStyle/>
            <a:p>
              <a:endParaRPr lang="en-US"/>
            </a:p>
          </p:txBody>
        </p:sp>
        <p:sp>
          <p:nvSpPr>
            <p:cNvPr id="646" name="Freeform 718"/>
            <p:cNvSpPr>
              <a:spLocks/>
            </p:cNvSpPr>
            <p:nvPr/>
          </p:nvSpPr>
          <p:spPr bwMode="auto">
            <a:xfrm>
              <a:off x="3438" y="3095"/>
              <a:ext cx="5" cy="4"/>
            </a:xfrm>
            <a:custGeom>
              <a:avLst/>
              <a:gdLst/>
              <a:ahLst/>
              <a:cxnLst>
                <a:cxn ang="0">
                  <a:pos x="107" y="41"/>
                </a:cxn>
                <a:cxn ang="0">
                  <a:pos x="107" y="41"/>
                </a:cxn>
                <a:cxn ang="0">
                  <a:pos x="96" y="43"/>
                </a:cxn>
                <a:cxn ang="0">
                  <a:pos x="83" y="43"/>
                </a:cxn>
                <a:cxn ang="0">
                  <a:pos x="72" y="42"/>
                </a:cxn>
                <a:cxn ang="0">
                  <a:pos x="62" y="36"/>
                </a:cxn>
                <a:cxn ang="0">
                  <a:pos x="52" y="30"/>
                </a:cxn>
                <a:cxn ang="0">
                  <a:pos x="43" y="23"/>
                </a:cxn>
                <a:cxn ang="0">
                  <a:pos x="35" y="13"/>
                </a:cxn>
                <a:cxn ang="0">
                  <a:pos x="28" y="0"/>
                </a:cxn>
                <a:cxn ang="0">
                  <a:pos x="0" y="17"/>
                </a:cxn>
                <a:cxn ang="0">
                  <a:pos x="9" y="32"/>
                </a:cxn>
                <a:cxn ang="0">
                  <a:pos x="20" y="46"/>
                </a:cxn>
                <a:cxn ang="0">
                  <a:pos x="33" y="57"/>
                </a:cxn>
                <a:cxn ang="0">
                  <a:pos x="48" y="66"/>
                </a:cxn>
                <a:cxn ang="0">
                  <a:pos x="64" y="73"/>
                </a:cxn>
                <a:cxn ang="0">
                  <a:pos x="81" y="76"/>
                </a:cxn>
                <a:cxn ang="0">
                  <a:pos x="98" y="76"/>
                </a:cxn>
                <a:cxn ang="0">
                  <a:pos x="117" y="72"/>
                </a:cxn>
                <a:cxn ang="0">
                  <a:pos x="117" y="72"/>
                </a:cxn>
                <a:cxn ang="0">
                  <a:pos x="107" y="41"/>
                </a:cxn>
              </a:cxnLst>
              <a:rect l="0" t="0" r="r" b="b"/>
              <a:pathLst>
                <a:path w="117" h="76">
                  <a:moveTo>
                    <a:pt x="107" y="41"/>
                  </a:moveTo>
                  <a:lnTo>
                    <a:pt x="107" y="41"/>
                  </a:lnTo>
                  <a:lnTo>
                    <a:pt x="96" y="43"/>
                  </a:lnTo>
                  <a:lnTo>
                    <a:pt x="83" y="43"/>
                  </a:lnTo>
                  <a:lnTo>
                    <a:pt x="72" y="42"/>
                  </a:lnTo>
                  <a:lnTo>
                    <a:pt x="62" y="36"/>
                  </a:lnTo>
                  <a:lnTo>
                    <a:pt x="52" y="30"/>
                  </a:lnTo>
                  <a:lnTo>
                    <a:pt x="43" y="23"/>
                  </a:lnTo>
                  <a:lnTo>
                    <a:pt x="35" y="13"/>
                  </a:lnTo>
                  <a:lnTo>
                    <a:pt x="28" y="0"/>
                  </a:lnTo>
                  <a:lnTo>
                    <a:pt x="0" y="17"/>
                  </a:lnTo>
                  <a:lnTo>
                    <a:pt x="9" y="32"/>
                  </a:lnTo>
                  <a:lnTo>
                    <a:pt x="20" y="46"/>
                  </a:lnTo>
                  <a:lnTo>
                    <a:pt x="33" y="57"/>
                  </a:lnTo>
                  <a:lnTo>
                    <a:pt x="48" y="66"/>
                  </a:lnTo>
                  <a:lnTo>
                    <a:pt x="64" y="73"/>
                  </a:lnTo>
                  <a:lnTo>
                    <a:pt x="81" y="76"/>
                  </a:lnTo>
                  <a:lnTo>
                    <a:pt x="98" y="76"/>
                  </a:lnTo>
                  <a:lnTo>
                    <a:pt x="117" y="72"/>
                  </a:lnTo>
                  <a:lnTo>
                    <a:pt x="117" y="72"/>
                  </a:lnTo>
                  <a:lnTo>
                    <a:pt x="107" y="41"/>
                  </a:lnTo>
                  <a:close/>
                </a:path>
              </a:pathLst>
            </a:custGeom>
            <a:solidFill>
              <a:srgbClr val="CCFFFF"/>
            </a:solidFill>
            <a:ln w="9525">
              <a:noFill/>
              <a:round/>
              <a:headEnd/>
              <a:tailEnd/>
            </a:ln>
          </p:spPr>
          <p:txBody>
            <a:bodyPr/>
            <a:lstStyle/>
            <a:p>
              <a:endParaRPr lang="en-US"/>
            </a:p>
          </p:txBody>
        </p:sp>
        <p:sp>
          <p:nvSpPr>
            <p:cNvPr id="647" name="Freeform 719"/>
            <p:cNvSpPr>
              <a:spLocks/>
            </p:cNvSpPr>
            <p:nvPr/>
          </p:nvSpPr>
          <p:spPr bwMode="auto">
            <a:xfrm>
              <a:off x="3443" y="3094"/>
              <a:ext cx="4" cy="5"/>
            </a:xfrm>
            <a:custGeom>
              <a:avLst/>
              <a:gdLst/>
              <a:ahLst/>
              <a:cxnLst>
                <a:cxn ang="0">
                  <a:pos x="47" y="0"/>
                </a:cxn>
                <a:cxn ang="0">
                  <a:pos x="46" y="8"/>
                </a:cxn>
                <a:cxn ang="0">
                  <a:pos x="44" y="15"/>
                </a:cxn>
                <a:cxn ang="0">
                  <a:pos x="40" y="24"/>
                </a:cxn>
                <a:cxn ang="0">
                  <a:pos x="35" y="32"/>
                </a:cxn>
                <a:cxn ang="0">
                  <a:pos x="28" y="39"/>
                </a:cxn>
                <a:cxn ang="0">
                  <a:pos x="21" y="46"/>
                </a:cxn>
                <a:cxn ang="0">
                  <a:pos x="11" y="52"/>
                </a:cxn>
                <a:cxn ang="0">
                  <a:pos x="0" y="57"/>
                </a:cxn>
                <a:cxn ang="0">
                  <a:pos x="10" y="88"/>
                </a:cxn>
                <a:cxn ang="0">
                  <a:pos x="25" y="82"/>
                </a:cxn>
                <a:cxn ang="0">
                  <a:pos x="40" y="73"/>
                </a:cxn>
                <a:cxn ang="0">
                  <a:pos x="51" y="64"/>
                </a:cxn>
                <a:cxn ang="0">
                  <a:pos x="61" y="53"/>
                </a:cxn>
                <a:cxn ang="0">
                  <a:pos x="68" y="41"/>
                </a:cxn>
                <a:cxn ang="0">
                  <a:pos x="74" y="28"/>
                </a:cxn>
                <a:cxn ang="0">
                  <a:pos x="78" y="14"/>
                </a:cxn>
                <a:cxn ang="0">
                  <a:pos x="79" y="2"/>
                </a:cxn>
                <a:cxn ang="0">
                  <a:pos x="47" y="0"/>
                </a:cxn>
              </a:cxnLst>
              <a:rect l="0" t="0" r="r" b="b"/>
              <a:pathLst>
                <a:path w="79" h="88">
                  <a:moveTo>
                    <a:pt x="47" y="0"/>
                  </a:moveTo>
                  <a:lnTo>
                    <a:pt x="46" y="8"/>
                  </a:lnTo>
                  <a:lnTo>
                    <a:pt x="44" y="15"/>
                  </a:lnTo>
                  <a:lnTo>
                    <a:pt x="40" y="24"/>
                  </a:lnTo>
                  <a:lnTo>
                    <a:pt x="35" y="32"/>
                  </a:lnTo>
                  <a:lnTo>
                    <a:pt x="28" y="39"/>
                  </a:lnTo>
                  <a:lnTo>
                    <a:pt x="21" y="46"/>
                  </a:lnTo>
                  <a:lnTo>
                    <a:pt x="11" y="52"/>
                  </a:lnTo>
                  <a:lnTo>
                    <a:pt x="0" y="57"/>
                  </a:lnTo>
                  <a:lnTo>
                    <a:pt x="10" y="88"/>
                  </a:lnTo>
                  <a:lnTo>
                    <a:pt x="25" y="82"/>
                  </a:lnTo>
                  <a:lnTo>
                    <a:pt x="40" y="73"/>
                  </a:lnTo>
                  <a:lnTo>
                    <a:pt x="51" y="64"/>
                  </a:lnTo>
                  <a:lnTo>
                    <a:pt x="61" y="53"/>
                  </a:lnTo>
                  <a:lnTo>
                    <a:pt x="68" y="41"/>
                  </a:lnTo>
                  <a:lnTo>
                    <a:pt x="74" y="28"/>
                  </a:lnTo>
                  <a:lnTo>
                    <a:pt x="78" y="14"/>
                  </a:lnTo>
                  <a:lnTo>
                    <a:pt x="79" y="2"/>
                  </a:lnTo>
                  <a:lnTo>
                    <a:pt x="47" y="0"/>
                  </a:lnTo>
                  <a:close/>
                </a:path>
              </a:pathLst>
            </a:custGeom>
            <a:solidFill>
              <a:srgbClr val="CCFFFF"/>
            </a:solidFill>
            <a:ln w="9525">
              <a:noFill/>
              <a:round/>
              <a:headEnd/>
              <a:tailEnd/>
            </a:ln>
          </p:spPr>
          <p:txBody>
            <a:bodyPr/>
            <a:lstStyle/>
            <a:p>
              <a:endParaRPr lang="en-US"/>
            </a:p>
          </p:txBody>
        </p:sp>
        <p:sp>
          <p:nvSpPr>
            <p:cNvPr id="648" name="Freeform 720"/>
            <p:cNvSpPr>
              <a:spLocks/>
            </p:cNvSpPr>
            <p:nvPr/>
          </p:nvSpPr>
          <p:spPr bwMode="auto">
            <a:xfrm>
              <a:off x="3442" y="3097"/>
              <a:ext cx="2" cy="1"/>
            </a:xfrm>
            <a:custGeom>
              <a:avLst/>
              <a:gdLst/>
              <a:ahLst/>
              <a:cxnLst>
                <a:cxn ang="0">
                  <a:pos x="32" y="18"/>
                </a:cxn>
                <a:cxn ang="0">
                  <a:pos x="31" y="11"/>
                </a:cxn>
                <a:cxn ang="0">
                  <a:pos x="28" y="6"/>
                </a:cxn>
                <a:cxn ang="0">
                  <a:pos x="23" y="3"/>
                </a:cxn>
                <a:cxn ang="0">
                  <a:pos x="17" y="0"/>
                </a:cxn>
                <a:cxn ang="0">
                  <a:pos x="11" y="2"/>
                </a:cxn>
                <a:cxn ang="0">
                  <a:pos x="6" y="4"/>
                </a:cxn>
                <a:cxn ang="0">
                  <a:pos x="2" y="9"/>
                </a:cxn>
                <a:cxn ang="0">
                  <a:pos x="0" y="16"/>
                </a:cxn>
                <a:cxn ang="0">
                  <a:pos x="32" y="18"/>
                </a:cxn>
              </a:cxnLst>
              <a:rect l="0" t="0" r="r" b="b"/>
              <a:pathLst>
                <a:path w="32" h="18">
                  <a:moveTo>
                    <a:pt x="32" y="18"/>
                  </a:moveTo>
                  <a:lnTo>
                    <a:pt x="31" y="11"/>
                  </a:lnTo>
                  <a:lnTo>
                    <a:pt x="28" y="6"/>
                  </a:lnTo>
                  <a:lnTo>
                    <a:pt x="23" y="3"/>
                  </a:lnTo>
                  <a:lnTo>
                    <a:pt x="17" y="0"/>
                  </a:lnTo>
                  <a:lnTo>
                    <a:pt x="11" y="2"/>
                  </a:lnTo>
                  <a:lnTo>
                    <a:pt x="6" y="4"/>
                  </a:lnTo>
                  <a:lnTo>
                    <a:pt x="2" y="9"/>
                  </a:lnTo>
                  <a:lnTo>
                    <a:pt x="0" y="16"/>
                  </a:lnTo>
                  <a:lnTo>
                    <a:pt x="32" y="18"/>
                  </a:lnTo>
                  <a:close/>
                </a:path>
              </a:pathLst>
            </a:custGeom>
            <a:solidFill>
              <a:srgbClr val="CCFFFF"/>
            </a:solidFill>
            <a:ln w="9525">
              <a:noFill/>
              <a:round/>
              <a:headEnd/>
              <a:tailEnd/>
            </a:ln>
          </p:spPr>
          <p:txBody>
            <a:bodyPr/>
            <a:lstStyle/>
            <a:p>
              <a:endParaRPr lang="en-US"/>
            </a:p>
          </p:txBody>
        </p:sp>
        <p:sp>
          <p:nvSpPr>
            <p:cNvPr id="649" name="Freeform 721"/>
            <p:cNvSpPr>
              <a:spLocks/>
            </p:cNvSpPr>
            <p:nvPr/>
          </p:nvSpPr>
          <p:spPr bwMode="auto">
            <a:xfrm>
              <a:off x="3442" y="3094"/>
              <a:ext cx="1" cy="2"/>
            </a:xfrm>
            <a:custGeom>
              <a:avLst/>
              <a:gdLst/>
              <a:ahLst/>
              <a:cxnLst>
                <a:cxn ang="0">
                  <a:pos x="12" y="0"/>
                </a:cxn>
                <a:cxn ang="0">
                  <a:pos x="5" y="3"/>
                </a:cxn>
                <a:cxn ang="0">
                  <a:pos x="1" y="8"/>
                </a:cxn>
                <a:cxn ang="0">
                  <a:pos x="0" y="14"/>
                </a:cxn>
                <a:cxn ang="0">
                  <a:pos x="1" y="20"/>
                </a:cxn>
                <a:cxn ang="0">
                  <a:pos x="4" y="26"/>
                </a:cxn>
                <a:cxn ang="0">
                  <a:pos x="9" y="30"/>
                </a:cxn>
                <a:cxn ang="0">
                  <a:pos x="15" y="32"/>
                </a:cxn>
                <a:cxn ang="0">
                  <a:pos x="22" y="31"/>
                </a:cxn>
                <a:cxn ang="0">
                  <a:pos x="12" y="0"/>
                </a:cxn>
              </a:cxnLst>
              <a:rect l="0" t="0" r="r" b="b"/>
              <a:pathLst>
                <a:path w="22" h="32">
                  <a:moveTo>
                    <a:pt x="12" y="0"/>
                  </a:moveTo>
                  <a:lnTo>
                    <a:pt x="5" y="3"/>
                  </a:lnTo>
                  <a:lnTo>
                    <a:pt x="1" y="8"/>
                  </a:lnTo>
                  <a:lnTo>
                    <a:pt x="0" y="14"/>
                  </a:lnTo>
                  <a:lnTo>
                    <a:pt x="1" y="20"/>
                  </a:lnTo>
                  <a:lnTo>
                    <a:pt x="4" y="26"/>
                  </a:lnTo>
                  <a:lnTo>
                    <a:pt x="9" y="30"/>
                  </a:lnTo>
                  <a:lnTo>
                    <a:pt x="15" y="32"/>
                  </a:lnTo>
                  <a:lnTo>
                    <a:pt x="22" y="31"/>
                  </a:lnTo>
                  <a:lnTo>
                    <a:pt x="12" y="0"/>
                  </a:lnTo>
                  <a:close/>
                </a:path>
              </a:pathLst>
            </a:custGeom>
            <a:solidFill>
              <a:srgbClr val="00CCFF"/>
            </a:solidFill>
            <a:ln w="9525">
              <a:noFill/>
              <a:round/>
              <a:headEnd/>
              <a:tailEnd/>
            </a:ln>
          </p:spPr>
          <p:txBody>
            <a:bodyPr/>
            <a:lstStyle/>
            <a:p>
              <a:endParaRPr lang="en-US"/>
            </a:p>
          </p:txBody>
        </p:sp>
        <p:sp>
          <p:nvSpPr>
            <p:cNvPr id="650" name="Freeform 722"/>
            <p:cNvSpPr>
              <a:spLocks/>
            </p:cNvSpPr>
            <p:nvPr/>
          </p:nvSpPr>
          <p:spPr bwMode="auto">
            <a:xfrm>
              <a:off x="3442" y="3090"/>
              <a:ext cx="4" cy="5"/>
            </a:xfrm>
            <a:custGeom>
              <a:avLst/>
              <a:gdLst/>
              <a:ahLst/>
              <a:cxnLst>
                <a:cxn ang="0">
                  <a:pos x="39" y="13"/>
                </a:cxn>
                <a:cxn ang="0">
                  <a:pos x="39" y="12"/>
                </a:cxn>
                <a:cxn ang="0">
                  <a:pos x="41" y="22"/>
                </a:cxn>
                <a:cxn ang="0">
                  <a:pos x="41" y="30"/>
                </a:cxn>
                <a:cxn ang="0">
                  <a:pos x="38" y="37"/>
                </a:cxn>
                <a:cxn ang="0">
                  <a:pos x="35" y="43"/>
                </a:cxn>
                <a:cxn ang="0">
                  <a:pos x="28" y="51"/>
                </a:cxn>
                <a:cxn ang="0">
                  <a:pos x="20" y="58"/>
                </a:cxn>
                <a:cxn ang="0">
                  <a:pos x="11" y="62"/>
                </a:cxn>
                <a:cxn ang="0">
                  <a:pos x="0" y="68"/>
                </a:cxn>
                <a:cxn ang="0">
                  <a:pos x="10" y="99"/>
                </a:cxn>
                <a:cxn ang="0">
                  <a:pos x="25" y="94"/>
                </a:cxn>
                <a:cxn ang="0">
                  <a:pos x="38" y="85"/>
                </a:cxn>
                <a:cxn ang="0">
                  <a:pos x="51" y="76"/>
                </a:cxn>
                <a:cxn ang="0">
                  <a:pos x="62" y="64"/>
                </a:cxn>
                <a:cxn ang="0">
                  <a:pos x="69" y="52"/>
                </a:cxn>
                <a:cxn ang="0">
                  <a:pos x="74" y="36"/>
                </a:cxn>
                <a:cxn ang="0">
                  <a:pos x="74" y="18"/>
                </a:cxn>
                <a:cxn ang="0">
                  <a:pos x="70" y="1"/>
                </a:cxn>
                <a:cxn ang="0">
                  <a:pos x="70" y="0"/>
                </a:cxn>
                <a:cxn ang="0">
                  <a:pos x="39" y="13"/>
                </a:cxn>
              </a:cxnLst>
              <a:rect l="0" t="0" r="r" b="b"/>
              <a:pathLst>
                <a:path w="74" h="99">
                  <a:moveTo>
                    <a:pt x="39" y="13"/>
                  </a:moveTo>
                  <a:lnTo>
                    <a:pt x="39" y="12"/>
                  </a:lnTo>
                  <a:lnTo>
                    <a:pt x="41" y="22"/>
                  </a:lnTo>
                  <a:lnTo>
                    <a:pt x="41" y="30"/>
                  </a:lnTo>
                  <a:lnTo>
                    <a:pt x="38" y="37"/>
                  </a:lnTo>
                  <a:lnTo>
                    <a:pt x="35" y="43"/>
                  </a:lnTo>
                  <a:lnTo>
                    <a:pt x="28" y="51"/>
                  </a:lnTo>
                  <a:lnTo>
                    <a:pt x="20" y="58"/>
                  </a:lnTo>
                  <a:lnTo>
                    <a:pt x="11" y="62"/>
                  </a:lnTo>
                  <a:lnTo>
                    <a:pt x="0" y="68"/>
                  </a:lnTo>
                  <a:lnTo>
                    <a:pt x="10" y="99"/>
                  </a:lnTo>
                  <a:lnTo>
                    <a:pt x="25" y="94"/>
                  </a:lnTo>
                  <a:lnTo>
                    <a:pt x="38" y="85"/>
                  </a:lnTo>
                  <a:lnTo>
                    <a:pt x="51" y="76"/>
                  </a:lnTo>
                  <a:lnTo>
                    <a:pt x="62" y="64"/>
                  </a:lnTo>
                  <a:lnTo>
                    <a:pt x="69" y="52"/>
                  </a:lnTo>
                  <a:lnTo>
                    <a:pt x="74" y="36"/>
                  </a:lnTo>
                  <a:lnTo>
                    <a:pt x="74" y="18"/>
                  </a:lnTo>
                  <a:lnTo>
                    <a:pt x="70" y="1"/>
                  </a:lnTo>
                  <a:lnTo>
                    <a:pt x="70" y="0"/>
                  </a:lnTo>
                  <a:lnTo>
                    <a:pt x="39" y="13"/>
                  </a:lnTo>
                  <a:close/>
                </a:path>
              </a:pathLst>
            </a:custGeom>
            <a:solidFill>
              <a:srgbClr val="00CCFF"/>
            </a:solidFill>
            <a:ln w="9525">
              <a:noFill/>
              <a:round/>
              <a:headEnd/>
              <a:tailEnd/>
            </a:ln>
          </p:spPr>
          <p:txBody>
            <a:bodyPr/>
            <a:lstStyle/>
            <a:p>
              <a:endParaRPr lang="en-US"/>
            </a:p>
          </p:txBody>
        </p:sp>
        <p:sp>
          <p:nvSpPr>
            <p:cNvPr id="651" name="Freeform 723"/>
            <p:cNvSpPr>
              <a:spLocks/>
            </p:cNvSpPr>
            <p:nvPr/>
          </p:nvSpPr>
          <p:spPr bwMode="auto">
            <a:xfrm>
              <a:off x="3441" y="3088"/>
              <a:ext cx="5" cy="3"/>
            </a:xfrm>
            <a:custGeom>
              <a:avLst/>
              <a:gdLst/>
              <a:ahLst/>
              <a:cxnLst>
                <a:cxn ang="0">
                  <a:pos x="20" y="44"/>
                </a:cxn>
                <a:cxn ang="0">
                  <a:pos x="20" y="43"/>
                </a:cxn>
                <a:cxn ang="0">
                  <a:pos x="27" y="39"/>
                </a:cxn>
                <a:cxn ang="0">
                  <a:pos x="37" y="35"/>
                </a:cxn>
                <a:cxn ang="0">
                  <a:pos x="46" y="34"/>
                </a:cxn>
                <a:cxn ang="0">
                  <a:pos x="54" y="34"/>
                </a:cxn>
                <a:cxn ang="0">
                  <a:pos x="61" y="36"/>
                </a:cxn>
                <a:cxn ang="0">
                  <a:pos x="69" y="39"/>
                </a:cxn>
                <a:cxn ang="0">
                  <a:pos x="74" y="43"/>
                </a:cxn>
                <a:cxn ang="0">
                  <a:pos x="77" y="50"/>
                </a:cxn>
                <a:cxn ang="0">
                  <a:pos x="108" y="37"/>
                </a:cxn>
                <a:cxn ang="0">
                  <a:pos x="99" y="22"/>
                </a:cxn>
                <a:cxn ang="0">
                  <a:pos x="88" y="12"/>
                </a:cxn>
                <a:cxn ang="0">
                  <a:pos x="73" y="4"/>
                </a:cxn>
                <a:cxn ang="0">
                  <a:pos x="58" y="0"/>
                </a:cxn>
                <a:cxn ang="0">
                  <a:pos x="42" y="0"/>
                </a:cxn>
                <a:cxn ang="0">
                  <a:pos x="26" y="3"/>
                </a:cxn>
                <a:cxn ang="0">
                  <a:pos x="13" y="10"/>
                </a:cxn>
                <a:cxn ang="0">
                  <a:pos x="0" y="18"/>
                </a:cxn>
                <a:cxn ang="0">
                  <a:pos x="0" y="17"/>
                </a:cxn>
                <a:cxn ang="0">
                  <a:pos x="20" y="44"/>
                </a:cxn>
              </a:cxnLst>
              <a:rect l="0" t="0" r="r" b="b"/>
              <a:pathLst>
                <a:path w="108" h="50">
                  <a:moveTo>
                    <a:pt x="20" y="44"/>
                  </a:moveTo>
                  <a:lnTo>
                    <a:pt x="20" y="43"/>
                  </a:lnTo>
                  <a:lnTo>
                    <a:pt x="27" y="39"/>
                  </a:lnTo>
                  <a:lnTo>
                    <a:pt x="37" y="35"/>
                  </a:lnTo>
                  <a:lnTo>
                    <a:pt x="46" y="34"/>
                  </a:lnTo>
                  <a:lnTo>
                    <a:pt x="54" y="34"/>
                  </a:lnTo>
                  <a:lnTo>
                    <a:pt x="61" y="36"/>
                  </a:lnTo>
                  <a:lnTo>
                    <a:pt x="69" y="39"/>
                  </a:lnTo>
                  <a:lnTo>
                    <a:pt x="74" y="43"/>
                  </a:lnTo>
                  <a:lnTo>
                    <a:pt x="77" y="50"/>
                  </a:lnTo>
                  <a:lnTo>
                    <a:pt x="108" y="37"/>
                  </a:lnTo>
                  <a:lnTo>
                    <a:pt x="99" y="22"/>
                  </a:lnTo>
                  <a:lnTo>
                    <a:pt x="88" y="12"/>
                  </a:lnTo>
                  <a:lnTo>
                    <a:pt x="73" y="4"/>
                  </a:lnTo>
                  <a:lnTo>
                    <a:pt x="58" y="0"/>
                  </a:lnTo>
                  <a:lnTo>
                    <a:pt x="42" y="0"/>
                  </a:lnTo>
                  <a:lnTo>
                    <a:pt x="26" y="3"/>
                  </a:lnTo>
                  <a:lnTo>
                    <a:pt x="13" y="10"/>
                  </a:lnTo>
                  <a:lnTo>
                    <a:pt x="0" y="18"/>
                  </a:lnTo>
                  <a:lnTo>
                    <a:pt x="0" y="17"/>
                  </a:lnTo>
                  <a:lnTo>
                    <a:pt x="20" y="44"/>
                  </a:lnTo>
                  <a:close/>
                </a:path>
              </a:pathLst>
            </a:custGeom>
            <a:solidFill>
              <a:srgbClr val="00CCFF"/>
            </a:solidFill>
            <a:ln w="9525">
              <a:noFill/>
              <a:round/>
              <a:headEnd/>
              <a:tailEnd/>
            </a:ln>
          </p:spPr>
          <p:txBody>
            <a:bodyPr/>
            <a:lstStyle/>
            <a:p>
              <a:endParaRPr lang="en-US"/>
            </a:p>
          </p:txBody>
        </p:sp>
        <p:sp>
          <p:nvSpPr>
            <p:cNvPr id="652" name="Freeform 724"/>
            <p:cNvSpPr>
              <a:spLocks/>
            </p:cNvSpPr>
            <p:nvPr/>
          </p:nvSpPr>
          <p:spPr bwMode="auto">
            <a:xfrm>
              <a:off x="3438" y="3089"/>
              <a:ext cx="4" cy="7"/>
            </a:xfrm>
            <a:custGeom>
              <a:avLst/>
              <a:gdLst/>
              <a:ahLst/>
              <a:cxnLst>
                <a:cxn ang="0">
                  <a:pos x="36" y="114"/>
                </a:cxn>
                <a:cxn ang="0">
                  <a:pos x="36" y="114"/>
                </a:cxn>
                <a:cxn ang="0">
                  <a:pos x="34" y="107"/>
                </a:cxn>
                <a:cxn ang="0">
                  <a:pos x="33" y="96"/>
                </a:cxn>
                <a:cxn ang="0">
                  <a:pos x="35" y="83"/>
                </a:cxn>
                <a:cxn ang="0">
                  <a:pos x="38" y="72"/>
                </a:cxn>
                <a:cxn ang="0">
                  <a:pos x="44" y="59"/>
                </a:cxn>
                <a:cxn ang="0">
                  <a:pos x="52" y="46"/>
                </a:cxn>
                <a:cxn ang="0">
                  <a:pos x="60" y="36"/>
                </a:cxn>
                <a:cxn ang="0">
                  <a:pos x="69" y="27"/>
                </a:cxn>
                <a:cxn ang="0">
                  <a:pos x="49" y="0"/>
                </a:cxn>
                <a:cxn ang="0">
                  <a:pos x="36" y="13"/>
                </a:cxn>
                <a:cxn ang="0">
                  <a:pos x="25" y="27"/>
                </a:cxn>
                <a:cxn ang="0">
                  <a:pos x="15" y="42"/>
                </a:cxn>
                <a:cxn ang="0">
                  <a:pos x="7" y="59"/>
                </a:cxn>
                <a:cxn ang="0">
                  <a:pos x="2" y="77"/>
                </a:cxn>
                <a:cxn ang="0">
                  <a:pos x="0" y="94"/>
                </a:cxn>
                <a:cxn ang="0">
                  <a:pos x="1" y="113"/>
                </a:cxn>
                <a:cxn ang="0">
                  <a:pos x="7" y="131"/>
                </a:cxn>
                <a:cxn ang="0">
                  <a:pos x="7" y="131"/>
                </a:cxn>
                <a:cxn ang="0">
                  <a:pos x="36" y="114"/>
                </a:cxn>
              </a:cxnLst>
              <a:rect l="0" t="0" r="r" b="b"/>
              <a:pathLst>
                <a:path w="69" h="131">
                  <a:moveTo>
                    <a:pt x="36" y="114"/>
                  </a:moveTo>
                  <a:lnTo>
                    <a:pt x="36" y="114"/>
                  </a:lnTo>
                  <a:lnTo>
                    <a:pt x="34" y="107"/>
                  </a:lnTo>
                  <a:lnTo>
                    <a:pt x="33" y="96"/>
                  </a:lnTo>
                  <a:lnTo>
                    <a:pt x="35" y="83"/>
                  </a:lnTo>
                  <a:lnTo>
                    <a:pt x="38" y="72"/>
                  </a:lnTo>
                  <a:lnTo>
                    <a:pt x="44" y="59"/>
                  </a:lnTo>
                  <a:lnTo>
                    <a:pt x="52" y="46"/>
                  </a:lnTo>
                  <a:lnTo>
                    <a:pt x="60" y="36"/>
                  </a:lnTo>
                  <a:lnTo>
                    <a:pt x="69" y="27"/>
                  </a:lnTo>
                  <a:lnTo>
                    <a:pt x="49" y="0"/>
                  </a:lnTo>
                  <a:lnTo>
                    <a:pt x="36" y="13"/>
                  </a:lnTo>
                  <a:lnTo>
                    <a:pt x="25" y="27"/>
                  </a:lnTo>
                  <a:lnTo>
                    <a:pt x="15" y="42"/>
                  </a:lnTo>
                  <a:lnTo>
                    <a:pt x="7" y="59"/>
                  </a:lnTo>
                  <a:lnTo>
                    <a:pt x="2" y="77"/>
                  </a:lnTo>
                  <a:lnTo>
                    <a:pt x="0" y="94"/>
                  </a:lnTo>
                  <a:lnTo>
                    <a:pt x="1" y="113"/>
                  </a:lnTo>
                  <a:lnTo>
                    <a:pt x="7" y="131"/>
                  </a:lnTo>
                  <a:lnTo>
                    <a:pt x="7" y="131"/>
                  </a:lnTo>
                  <a:lnTo>
                    <a:pt x="36" y="114"/>
                  </a:lnTo>
                  <a:close/>
                </a:path>
              </a:pathLst>
            </a:custGeom>
            <a:solidFill>
              <a:srgbClr val="00CCFF"/>
            </a:solidFill>
            <a:ln w="9525">
              <a:noFill/>
              <a:round/>
              <a:headEnd/>
              <a:tailEnd/>
            </a:ln>
          </p:spPr>
          <p:txBody>
            <a:bodyPr/>
            <a:lstStyle/>
            <a:p>
              <a:endParaRPr lang="en-US"/>
            </a:p>
          </p:txBody>
        </p:sp>
        <p:sp>
          <p:nvSpPr>
            <p:cNvPr id="653" name="Freeform 725"/>
            <p:cNvSpPr>
              <a:spLocks/>
            </p:cNvSpPr>
            <p:nvPr/>
          </p:nvSpPr>
          <p:spPr bwMode="auto">
            <a:xfrm>
              <a:off x="3439" y="3095"/>
              <a:ext cx="5" cy="4"/>
            </a:xfrm>
            <a:custGeom>
              <a:avLst/>
              <a:gdLst/>
              <a:ahLst/>
              <a:cxnLst>
                <a:cxn ang="0">
                  <a:pos x="107" y="41"/>
                </a:cxn>
                <a:cxn ang="0">
                  <a:pos x="107" y="41"/>
                </a:cxn>
                <a:cxn ang="0">
                  <a:pos x="96" y="43"/>
                </a:cxn>
                <a:cxn ang="0">
                  <a:pos x="85" y="43"/>
                </a:cxn>
                <a:cxn ang="0">
                  <a:pos x="75" y="41"/>
                </a:cxn>
                <a:cxn ang="0">
                  <a:pos x="63" y="37"/>
                </a:cxn>
                <a:cxn ang="0">
                  <a:pos x="54" y="29"/>
                </a:cxn>
                <a:cxn ang="0">
                  <a:pos x="44" y="22"/>
                </a:cxn>
                <a:cxn ang="0">
                  <a:pos x="36" y="13"/>
                </a:cxn>
                <a:cxn ang="0">
                  <a:pos x="29" y="0"/>
                </a:cxn>
                <a:cxn ang="0">
                  <a:pos x="0" y="17"/>
                </a:cxn>
                <a:cxn ang="0">
                  <a:pos x="9" y="32"/>
                </a:cxn>
                <a:cxn ang="0">
                  <a:pos x="21" y="45"/>
                </a:cxn>
                <a:cxn ang="0">
                  <a:pos x="34" y="57"/>
                </a:cxn>
                <a:cxn ang="0">
                  <a:pos x="49" y="66"/>
                </a:cxn>
                <a:cxn ang="0">
                  <a:pos x="64" y="73"/>
                </a:cxn>
                <a:cxn ang="0">
                  <a:pos x="81" y="77"/>
                </a:cxn>
                <a:cxn ang="0">
                  <a:pos x="98" y="77"/>
                </a:cxn>
                <a:cxn ang="0">
                  <a:pos x="117" y="73"/>
                </a:cxn>
                <a:cxn ang="0">
                  <a:pos x="117" y="73"/>
                </a:cxn>
                <a:cxn ang="0">
                  <a:pos x="107" y="41"/>
                </a:cxn>
              </a:cxnLst>
              <a:rect l="0" t="0" r="r" b="b"/>
              <a:pathLst>
                <a:path w="117" h="77">
                  <a:moveTo>
                    <a:pt x="107" y="41"/>
                  </a:moveTo>
                  <a:lnTo>
                    <a:pt x="107" y="41"/>
                  </a:lnTo>
                  <a:lnTo>
                    <a:pt x="96" y="43"/>
                  </a:lnTo>
                  <a:lnTo>
                    <a:pt x="85" y="43"/>
                  </a:lnTo>
                  <a:lnTo>
                    <a:pt x="75" y="41"/>
                  </a:lnTo>
                  <a:lnTo>
                    <a:pt x="63" y="37"/>
                  </a:lnTo>
                  <a:lnTo>
                    <a:pt x="54" y="29"/>
                  </a:lnTo>
                  <a:lnTo>
                    <a:pt x="44" y="22"/>
                  </a:lnTo>
                  <a:lnTo>
                    <a:pt x="36" y="13"/>
                  </a:lnTo>
                  <a:lnTo>
                    <a:pt x="29" y="0"/>
                  </a:lnTo>
                  <a:lnTo>
                    <a:pt x="0" y="17"/>
                  </a:lnTo>
                  <a:lnTo>
                    <a:pt x="9" y="32"/>
                  </a:lnTo>
                  <a:lnTo>
                    <a:pt x="21" y="45"/>
                  </a:lnTo>
                  <a:lnTo>
                    <a:pt x="34" y="57"/>
                  </a:lnTo>
                  <a:lnTo>
                    <a:pt x="49" y="66"/>
                  </a:lnTo>
                  <a:lnTo>
                    <a:pt x="64" y="73"/>
                  </a:lnTo>
                  <a:lnTo>
                    <a:pt x="81" y="77"/>
                  </a:lnTo>
                  <a:lnTo>
                    <a:pt x="98" y="77"/>
                  </a:lnTo>
                  <a:lnTo>
                    <a:pt x="117" y="73"/>
                  </a:lnTo>
                  <a:lnTo>
                    <a:pt x="117" y="73"/>
                  </a:lnTo>
                  <a:lnTo>
                    <a:pt x="107" y="41"/>
                  </a:lnTo>
                  <a:close/>
                </a:path>
              </a:pathLst>
            </a:custGeom>
            <a:solidFill>
              <a:srgbClr val="00CCFF"/>
            </a:solidFill>
            <a:ln w="9525">
              <a:noFill/>
              <a:round/>
              <a:headEnd/>
              <a:tailEnd/>
            </a:ln>
          </p:spPr>
          <p:txBody>
            <a:bodyPr/>
            <a:lstStyle/>
            <a:p>
              <a:endParaRPr lang="en-US"/>
            </a:p>
          </p:txBody>
        </p:sp>
        <p:sp>
          <p:nvSpPr>
            <p:cNvPr id="654" name="Freeform 726"/>
            <p:cNvSpPr>
              <a:spLocks/>
            </p:cNvSpPr>
            <p:nvPr/>
          </p:nvSpPr>
          <p:spPr bwMode="auto">
            <a:xfrm>
              <a:off x="3444" y="3094"/>
              <a:ext cx="3" cy="5"/>
            </a:xfrm>
            <a:custGeom>
              <a:avLst/>
              <a:gdLst/>
              <a:ahLst/>
              <a:cxnLst>
                <a:cxn ang="0">
                  <a:pos x="48" y="0"/>
                </a:cxn>
                <a:cxn ang="0">
                  <a:pos x="47" y="8"/>
                </a:cxn>
                <a:cxn ang="0">
                  <a:pos x="44" y="18"/>
                </a:cxn>
                <a:cxn ang="0">
                  <a:pos x="41" y="26"/>
                </a:cxn>
                <a:cxn ang="0">
                  <a:pos x="36" y="34"/>
                </a:cxn>
                <a:cxn ang="0">
                  <a:pos x="31" y="40"/>
                </a:cxn>
                <a:cxn ang="0">
                  <a:pos x="22" y="47"/>
                </a:cxn>
                <a:cxn ang="0">
                  <a:pos x="12" y="54"/>
                </a:cxn>
                <a:cxn ang="0">
                  <a:pos x="0" y="58"/>
                </a:cxn>
                <a:cxn ang="0">
                  <a:pos x="10" y="90"/>
                </a:cxn>
                <a:cxn ang="0">
                  <a:pos x="27" y="83"/>
                </a:cxn>
                <a:cxn ang="0">
                  <a:pos x="40" y="75"/>
                </a:cxn>
                <a:cxn ang="0">
                  <a:pos x="51" y="65"/>
                </a:cxn>
                <a:cxn ang="0">
                  <a:pos x="62" y="55"/>
                </a:cxn>
                <a:cxn ang="0">
                  <a:pos x="70" y="41"/>
                </a:cxn>
                <a:cxn ang="0">
                  <a:pos x="75" y="28"/>
                </a:cxn>
                <a:cxn ang="0">
                  <a:pos x="78" y="17"/>
                </a:cxn>
                <a:cxn ang="0">
                  <a:pos x="81" y="4"/>
                </a:cxn>
                <a:cxn ang="0">
                  <a:pos x="48" y="0"/>
                </a:cxn>
              </a:cxnLst>
              <a:rect l="0" t="0" r="r" b="b"/>
              <a:pathLst>
                <a:path w="81" h="90">
                  <a:moveTo>
                    <a:pt x="48" y="0"/>
                  </a:moveTo>
                  <a:lnTo>
                    <a:pt x="47" y="8"/>
                  </a:lnTo>
                  <a:lnTo>
                    <a:pt x="44" y="18"/>
                  </a:lnTo>
                  <a:lnTo>
                    <a:pt x="41" y="26"/>
                  </a:lnTo>
                  <a:lnTo>
                    <a:pt x="36" y="34"/>
                  </a:lnTo>
                  <a:lnTo>
                    <a:pt x="31" y="40"/>
                  </a:lnTo>
                  <a:lnTo>
                    <a:pt x="22" y="47"/>
                  </a:lnTo>
                  <a:lnTo>
                    <a:pt x="12" y="54"/>
                  </a:lnTo>
                  <a:lnTo>
                    <a:pt x="0" y="58"/>
                  </a:lnTo>
                  <a:lnTo>
                    <a:pt x="10" y="90"/>
                  </a:lnTo>
                  <a:lnTo>
                    <a:pt x="27" y="83"/>
                  </a:lnTo>
                  <a:lnTo>
                    <a:pt x="40" y="75"/>
                  </a:lnTo>
                  <a:lnTo>
                    <a:pt x="51" y="65"/>
                  </a:lnTo>
                  <a:lnTo>
                    <a:pt x="62" y="55"/>
                  </a:lnTo>
                  <a:lnTo>
                    <a:pt x="70" y="41"/>
                  </a:lnTo>
                  <a:lnTo>
                    <a:pt x="75" y="28"/>
                  </a:lnTo>
                  <a:lnTo>
                    <a:pt x="78" y="17"/>
                  </a:lnTo>
                  <a:lnTo>
                    <a:pt x="81" y="4"/>
                  </a:lnTo>
                  <a:lnTo>
                    <a:pt x="48" y="0"/>
                  </a:lnTo>
                  <a:close/>
                </a:path>
              </a:pathLst>
            </a:custGeom>
            <a:solidFill>
              <a:srgbClr val="00CCFF"/>
            </a:solidFill>
            <a:ln w="9525">
              <a:noFill/>
              <a:round/>
              <a:headEnd/>
              <a:tailEnd/>
            </a:ln>
          </p:spPr>
          <p:txBody>
            <a:bodyPr/>
            <a:lstStyle/>
            <a:p>
              <a:endParaRPr lang="en-US"/>
            </a:p>
          </p:txBody>
        </p:sp>
        <p:sp>
          <p:nvSpPr>
            <p:cNvPr id="655" name="Freeform 727"/>
            <p:cNvSpPr>
              <a:spLocks/>
            </p:cNvSpPr>
            <p:nvPr/>
          </p:nvSpPr>
          <p:spPr bwMode="auto">
            <a:xfrm>
              <a:off x="3443" y="3097"/>
              <a:ext cx="2" cy="1"/>
            </a:xfrm>
            <a:custGeom>
              <a:avLst/>
              <a:gdLst/>
              <a:ahLst/>
              <a:cxnLst>
                <a:cxn ang="0">
                  <a:pos x="33" y="19"/>
                </a:cxn>
                <a:cxn ang="0">
                  <a:pos x="32" y="12"/>
                </a:cxn>
                <a:cxn ang="0">
                  <a:pos x="28" y="6"/>
                </a:cxn>
                <a:cxn ang="0">
                  <a:pos x="23" y="2"/>
                </a:cxn>
                <a:cxn ang="0">
                  <a:pos x="18" y="0"/>
                </a:cxn>
                <a:cxn ang="0">
                  <a:pos x="12" y="0"/>
                </a:cxn>
                <a:cxn ang="0">
                  <a:pos x="6" y="3"/>
                </a:cxn>
                <a:cxn ang="0">
                  <a:pos x="2" y="7"/>
                </a:cxn>
                <a:cxn ang="0">
                  <a:pos x="0" y="15"/>
                </a:cxn>
                <a:cxn ang="0">
                  <a:pos x="33" y="19"/>
                </a:cxn>
              </a:cxnLst>
              <a:rect l="0" t="0" r="r" b="b"/>
              <a:pathLst>
                <a:path w="33" h="19">
                  <a:moveTo>
                    <a:pt x="33" y="19"/>
                  </a:moveTo>
                  <a:lnTo>
                    <a:pt x="32" y="12"/>
                  </a:lnTo>
                  <a:lnTo>
                    <a:pt x="28" y="6"/>
                  </a:lnTo>
                  <a:lnTo>
                    <a:pt x="23" y="2"/>
                  </a:lnTo>
                  <a:lnTo>
                    <a:pt x="18" y="0"/>
                  </a:lnTo>
                  <a:lnTo>
                    <a:pt x="12" y="0"/>
                  </a:lnTo>
                  <a:lnTo>
                    <a:pt x="6" y="3"/>
                  </a:lnTo>
                  <a:lnTo>
                    <a:pt x="2" y="7"/>
                  </a:lnTo>
                  <a:lnTo>
                    <a:pt x="0" y="15"/>
                  </a:lnTo>
                  <a:lnTo>
                    <a:pt x="33" y="19"/>
                  </a:lnTo>
                  <a:close/>
                </a:path>
              </a:pathLst>
            </a:custGeom>
            <a:solidFill>
              <a:srgbClr val="00CCFF"/>
            </a:solidFill>
            <a:ln w="9525">
              <a:noFill/>
              <a:round/>
              <a:headEnd/>
              <a:tailEnd/>
            </a:ln>
          </p:spPr>
          <p:txBody>
            <a:bodyPr/>
            <a:lstStyle/>
            <a:p>
              <a:endParaRPr lang="en-US"/>
            </a:p>
          </p:txBody>
        </p:sp>
        <p:sp>
          <p:nvSpPr>
            <p:cNvPr id="656" name="Freeform 728"/>
            <p:cNvSpPr>
              <a:spLocks/>
            </p:cNvSpPr>
            <p:nvPr/>
          </p:nvSpPr>
          <p:spPr bwMode="auto">
            <a:xfrm>
              <a:off x="3398" y="3240"/>
              <a:ext cx="1" cy="1"/>
            </a:xfrm>
            <a:custGeom>
              <a:avLst/>
              <a:gdLst/>
              <a:ahLst/>
              <a:cxnLst>
                <a:cxn ang="0">
                  <a:pos x="0" y="25"/>
                </a:cxn>
                <a:cxn ang="0">
                  <a:pos x="6" y="27"/>
                </a:cxn>
                <a:cxn ang="0">
                  <a:pos x="11" y="26"/>
                </a:cxn>
                <a:cxn ang="0">
                  <a:pos x="16" y="24"/>
                </a:cxn>
                <a:cxn ang="0">
                  <a:pos x="19" y="20"/>
                </a:cxn>
                <a:cxn ang="0">
                  <a:pos x="21" y="15"/>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5"/>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657" name="Freeform 729"/>
            <p:cNvSpPr>
              <a:spLocks/>
            </p:cNvSpPr>
            <p:nvPr/>
          </p:nvSpPr>
          <p:spPr bwMode="auto">
            <a:xfrm>
              <a:off x="3389" y="3221"/>
              <a:ext cx="10" cy="20"/>
            </a:xfrm>
            <a:custGeom>
              <a:avLst/>
              <a:gdLst/>
              <a:ahLst/>
              <a:cxnLst>
                <a:cxn ang="0">
                  <a:pos x="0" y="0"/>
                </a:cxn>
                <a:cxn ang="0">
                  <a:pos x="0" y="0"/>
                </a:cxn>
                <a:cxn ang="0">
                  <a:pos x="1" y="29"/>
                </a:cxn>
                <a:cxn ang="0">
                  <a:pos x="3" y="56"/>
                </a:cxn>
                <a:cxn ang="0">
                  <a:pos x="8" y="84"/>
                </a:cxn>
                <a:cxn ang="0">
                  <a:pos x="15" y="110"/>
                </a:cxn>
                <a:cxn ang="0">
                  <a:pos x="22" y="135"/>
                </a:cxn>
                <a:cxn ang="0">
                  <a:pos x="31" y="162"/>
                </a:cxn>
                <a:cxn ang="0">
                  <a:pos x="41" y="187"/>
                </a:cxn>
                <a:cxn ang="0">
                  <a:pos x="55" y="211"/>
                </a:cxn>
                <a:cxn ang="0">
                  <a:pos x="68" y="235"/>
                </a:cxn>
                <a:cxn ang="0">
                  <a:pos x="84" y="258"/>
                </a:cxn>
                <a:cxn ang="0">
                  <a:pos x="102" y="278"/>
                </a:cxn>
                <a:cxn ang="0">
                  <a:pos x="119" y="298"/>
                </a:cxn>
                <a:cxn ang="0">
                  <a:pos x="138" y="317"/>
                </a:cxn>
                <a:cxn ang="0">
                  <a:pos x="159" y="335"/>
                </a:cxn>
                <a:cxn ang="0">
                  <a:pos x="180" y="352"/>
                </a:cxn>
                <a:cxn ang="0">
                  <a:pos x="204" y="365"/>
                </a:cxn>
                <a:cxn ang="0">
                  <a:pos x="218" y="340"/>
                </a:cxn>
                <a:cxn ang="0">
                  <a:pos x="196" y="326"/>
                </a:cxn>
                <a:cxn ang="0">
                  <a:pos x="177" y="311"/>
                </a:cxn>
                <a:cxn ang="0">
                  <a:pos x="157" y="296"/>
                </a:cxn>
                <a:cxn ang="0">
                  <a:pos x="139" y="277"/>
                </a:cxn>
                <a:cxn ang="0">
                  <a:pos x="122" y="259"/>
                </a:cxn>
                <a:cxn ang="0">
                  <a:pos x="107" y="239"/>
                </a:cxn>
                <a:cxn ang="0">
                  <a:pos x="92" y="218"/>
                </a:cxn>
                <a:cxn ang="0">
                  <a:pos x="79" y="197"/>
                </a:cxn>
                <a:cxn ang="0">
                  <a:pos x="68" y="174"/>
                </a:cxn>
                <a:cxn ang="0">
                  <a:pos x="58" y="151"/>
                </a:cxn>
                <a:cxn ang="0">
                  <a:pos x="49" y="127"/>
                </a:cxn>
                <a:cxn ang="0">
                  <a:pos x="41" y="102"/>
                </a:cxn>
                <a:cxn ang="0">
                  <a:pos x="36" y="77"/>
                </a:cxn>
                <a:cxn ang="0">
                  <a:pos x="31" y="52"/>
                </a:cxn>
                <a:cxn ang="0">
                  <a:pos x="29" y="27"/>
                </a:cxn>
                <a:cxn ang="0">
                  <a:pos x="28" y="0"/>
                </a:cxn>
                <a:cxn ang="0">
                  <a:pos x="28" y="0"/>
                </a:cxn>
                <a:cxn ang="0">
                  <a:pos x="0" y="0"/>
                </a:cxn>
              </a:cxnLst>
              <a:rect l="0" t="0" r="r" b="b"/>
              <a:pathLst>
                <a:path w="218" h="365">
                  <a:moveTo>
                    <a:pt x="0" y="0"/>
                  </a:moveTo>
                  <a:lnTo>
                    <a:pt x="0" y="0"/>
                  </a:lnTo>
                  <a:lnTo>
                    <a:pt x="1" y="29"/>
                  </a:lnTo>
                  <a:lnTo>
                    <a:pt x="3" y="56"/>
                  </a:lnTo>
                  <a:lnTo>
                    <a:pt x="8" y="84"/>
                  </a:lnTo>
                  <a:lnTo>
                    <a:pt x="15" y="110"/>
                  </a:lnTo>
                  <a:lnTo>
                    <a:pt x="22" y="135"/>
                  </a:lnTo>
                  <a:lnTo>
                    <a:pt x="31" y="162"/>
                  </a:lnTo>
                  <a:lnTo>
                    <a:pt x="41" y="187"/>
                  </a:lnTo>
                  <a:lnTo>
                    <a:pt x="55" y="211"/>
                  </a:lnTo>
                  <a:lnTo>
                    <a:pt x="68" y="235"/>
                  </a:lnTo>
                  <a:lnTo>
                    <a:pt x="84" y="258"/>
                  </a:lnTo>
                  <a:lnTo>
                    <a:pt x="102" y="278"/>
                  </a:lnTo>
                  <a:lnTo>
                    <a:pt x="119" y="298"/>
                  </a:lnTo>
                  <a:lnTo>
                    <a:pt x="138" y="317"/>
                  </a:lnTo>
                  <a:lnTo>
                    <a:pt x="159" y="335"/>
                  </a:lnTo>
                  <a:lnTo>
                    <a:pt x="180" y="352"/>
                  </a:lnTo>
                  <a:lnTo>
                    <a:pt x="204" y="365"/>
                  </a:lnTo>
                  <a:lnTo>
                    <a:pt x="218" y="340"/>
                  </a:lnTo>
                  <a:lnTo>
                    <a:pt x="196" y="326"/>
                  </a:lnTo>
                  <a:lnTo>
                    <a:pt x="177" y="311"/>
                  </a:lnTo>
                  <a:lnTo>
                    <a:pt x="157" y="296"/>
                  </a:lnTo>
                  <a:lnTo>
                    <a:pt x="139" y="277"/>
                  </a:lnTo>
                  <a:lnTo>
                    <a:pt x="122" y="259"/>
                  </a:lnTo>
                  <a:lnTo>
                    <a:pt x="107" y="239"/>
                  </a:lnTo>
                  <a:lnTo>
                    <a:pt x="92" y="218"/>
                  </a:lnTo>
                  <a:lnTo>
                    <a:pt x="79" y="197"/>
                  </a:lnTo>
                  <a:lnTo>
                    <a:pt x="68" y="174"/>
                  </a:lnTo>
                  <a:lnTo>
                    <a:pt x="58" y="151"/>
                  </a:lnTo>
                  <a:lnTo>
                    <a:pt x="49" y="127"/>
                  </a:lnTo>
                  <a:lnTo>
                    <a:pt x="41" y="102"/>
                  </a:lnTo>
                  <a:lnTo>
                    <a:pt x="36" y="77"/>
                  </a:lnTo>
                  <a:lnTo>
                    <a:pt x="31" y="52"/>
                  </a:lnTo>
                  <a:lnTo>
                    <a:pt x="29" y="27"/>
                  </a:lnTo>
                  <a:lnTo>
                    <a:pt x="28" y="0"/>
                  </a:lnTo>
                  <a:lnTo>
                    <a:pt x="28" y="0"/>
                  </a:lnTo>
                  <a:lnTo>
                    <a:pt x="0" y="0"/>
                  </a:lnTo>
                  <a:close/>
                </a:path>
              </a:pathLst>
            </a:custGeom>
            <a:solidFill>
              <a:srgbClr val="000000"/>
            </a:solidFill>
            <a:ln w="9525">
              <a:noFill/>
              <a:round/>
              <a:headEnd/>
              <a:tailEnd/>
            </a:ln>
          </p:spPr>
          <p:txBody>
            <a:bodyPr/>
            <a:lstStyle/>
            <a:p>
              <a:endParaRPr lang="en-US"/>
            </a:p>
          </p:txBody>
        </p:sp>
        <p:sp>
          <p:nvSpPr>
            <p:cNvPr id="658" name="Freeform 730"/>
            <p:cNvSpPr>
              <a:spLocks/>
            </p:cNvSpPr>
            <p:nvPr/>
          </p:nvSpPr>
          <p:spPr bwMode="auto">
            <a:xfrm>
              <a:off x="3389" y="3216"/>
              <a:ext cx="2" cy="5"/>
            </a:xfrm>
            <a:custGeom>
              <a:avLst/>
              <a:gdLst/>
              <a:ahLst/>
              <a:cxnLst>
                <a:cxn ang="0">
                  <a:pos x="9" y="0"/>
                </a:cxn>
                <a:cxn ang="0">
                  <a:pos x="7" y="10"/>
                </a:cxn>
                <a:cxn ang="0">
                  <a:pos x="5" y="23"/>
                </a:cxn>
                <a:cxn ang="0">
                  <a:pos x="4" y="33"/>
                </a:cxn>
                <a:cxn ang="0">
                  <a:pos x="2" y="45"/>
                </a:cxn>
                <a:cxn ang="0">
                  <a:pos x="1" y="58"/>
                </a:cxn>
                <a:cxn ang="0">
                  <a:pos x="1" y="69"/>
                </a:cxn>
                <a:cxn ang="0">
                  <a:pos x="0" y="80"/>
                </a:cxn>
                <a:cxn ang="0">
                  <a:pos x="0" y="92"/>
                </a:cxn>
                <a:cxn ang="0">
                  <a:pos x="28" y="92"/>
                </a:cxn>
                <a:cxn ang="0">
                  <a:pos x="28" y="82"/>
                </a:cxn>
                <a:cxn ang="0">
                  <a:pos x="29" y="71"/>
                </a:cxn>
                <a:cxn ang="0">
                  <a:pos x="29" y="60"/>
                </a:cxn>
                <a:cxn ang="0">
                  <a:pos x="30" y="49"/>
                </a:cxn>
                <a:cxn ang="0">
                  <a:pos x="32" y="38"/>
                </a:cxn>
                <a:cxn ang="0">
                  <a:pos x="33" y="27"/>
                </a:cxn>
                <a:cxn ang="0">
                  <a:pos x="35" y="17"/>
                </a:cxn>
                <a:cxn ang="0">
                  <a:pos x="37" y="6"/>
                </a:cxn>
                <a:cxn ang="0">
                  <a:pos x="9" y="0"/>
                </a:cxn>
              </a:cxnLst>
              <a:rect l="0" t="0" r="r" b="b"/>
              <a:pathLst>
                <a:path w="37" h="92">
                  <a:moveTo>
                    <a:pt x="9" y="0"/>
                  </a:moveTo>
                  <a:lnTo>
                    <a:pt x="7" y="10"/>
                  </a:lnTo>
                  <a:lnTo>
                    <a:pt x="5" y="23"/>
                  </a:lnTo>
                  <a:lnTo>
                    <a:pt x="4" y="33"/>
                  </a:lnTo>
                  <a:lnTo>
                    <a:pt x="2" y="45"/>
                  </a:lnTo>
                  <a:lnTo>
                    <a:pt x="1" y="58"/>
                  </a:lnTo>
                  <a:lnTo>
                    <a:pt x="1" y="69"/>
                  </a:lnTo>
                  <a:lnTo>
                    <a:pt x="0" y="80"/>
                  </a:lnTo>
                  <a:lnTo>
                    <a:pt x="0" y="92"/>
                  </a:lnTo>
                  <a:lnTo>
                    <a:pt x="28" y="92"/>
                  </a:lnTo>
                  <a:lnTo>
                    <a:pt x="28" y="82"/>
                  </a:lnTo>
                  <a:lnTo>
                    <a:pt x="29" y="71"/>
                  </a:lnTo>
                  <a:lnTo>
                    <a:pt x="29" y="60"/>
                  </a:lnTo>
                  <a:lnTo>
                    <a:pt x="30" y="49"/>
                  </a:lnTo>
                  <a:lnTo>
                    <a:pt x="32" y="38"/>
                  </a:lnTo>
                  <a:lnTo>
                    <a:pt x="33" y="27"/>
                  </a:lnTo>
                  <a:lnTo>
                    <a:pt x="35" y="17"/>
                  </a:lnTo>
                  <a:lnTo>
                    <a:pt x="37" y="6"/>
                  </a:lnTo>
                  <a:lnTo>
                    <a:pt x="9" y="0"/>
                  </a:lnTo>
                  <a:close/>
                </a:path>
              </a:pathLst>
            </a:custGeom>
            <a:solidFill>
              <a:srgbClr val="000000"/>
            </a:solidFill>
            <a:ln w="9525">
              <a:noFill/>
              <a:round/>
              <a:headEnd/>
              <a:tailEnd/>
            </a:ln>
          </p:spPr>
          <p:txBody>
            <a:bodyPr/>
            <a:lstStyle/>
            <a:p>
              <a:endParaRPr lang="en-US"/>
            </a:p>
          </p:txBody>
        </p:sp>
        <p:sp>
          <p:nvSpPr>
            <p:cNvPr id="659" name="Freeform 731"/>
            <p:cNvSpPr>
              <a:spLocks/>
            </p:cNvSpPr>
            <p:nvPr/>
          </p:nvSpPr>
          <p:spPr bwMode="auto">
            <a:xfrm>
              <a:off x="3389" y="3220"/>
              <a:ext cx="1" cy="1"/>
            </a:xfrm>
            <a:custGeom>
              <a:avLst/>
              <a:gdLst/>
              <a:ahLst/>
              <a:cxnLst>
                <a:cxn ang="0">
                  <a:pos x="28" y="18"/>
                </a:cxn>
                <a:cxn ang="0">
                  <a:pos x="28" y="11"/>
                </a:cxn>
                <a:cxn ang="0">
                  <a:pos x="26" y="6"/>
                </a:cxn>
                <a:cxn ang="0">
                  <a:pos x="22" y="2"/>
                </a:cxn>
                <a:cxn ang="0">
                  <a:pos x="17" y="0"/>
                </a:cxn>
                <a:cxn ang="0">
                  <a:pos x="12" y="0"/>
                </a:cxn>
                <a:cxn ang="0">
                  <a:pos x="7" y="2"/>
                </a:cxn>
                <a:cxn ang="0">
                  <a:pos x="3" y="5"/>
                </a:cxn>
                <a:cxn ang="0">
                  <a:pos x="0" y="11"/>
                </a:cxn>
                <a:cxn ang="0">
                  <a:pos x="28" y="18"/>
                </a:cxn>
              </a:cxnLst>
              <a:rect l="0" t="0" r="r" b="b"/>
              <a:pathLst>
                <a:path w="28" h="18">
                  <a:moveTo>
                    <a:pt x="28" y="18"/>
                  </a:moveTo>
                  <a:lnTo>
                    <a:pt x="28" y="11"/>
                  </a:lnTo>
                  <a:lnTo>
                    <a:pt x="26" y="6"/>
                  </a:lnTo>
                  <a:lnTo>
                    <a:pt x="22" y="2"/>
                  </a:lnTo>
                  <a:lnTo>
                    <a:pt x="17" y="0"/>
                  </a:lnTo>
                  <a:lnTo>
                    <a:pt x="12" y="0"/>
                  </a:lnTo>
                  <a:lnTo>
                    <a:pt x="7" y="2"/>
                  </a:lnTo>
                  <a:lnTo>
                    <a:pt x="3" y="5"/>
                  </a:lnTo>
                  <a:lnTo>
                    <a:pt x="0" y="11"/>
                  </a:lnTo>
                  <a:lnTo>
                    <a:pt x="28" y="18"/>
                  </a:lnTo>
                  <a:close/>
                </a:path>
              </a:pathLst>
            </a:custGeom>
            <a:solidFill>
              <a:srgbClr val="000000"/>
            </a:solidFill>
            <a:ln w="9525">
              <a:noFill/>
              <a:round/>
              <a:headEnd/>
              <a:tailEnd/>
            </a:ln>
          </p:spPr>
          <p:txBody>
            <a:bodyPr/>
            <a:lstStyle/>
            <a:p>
              <a:endParaRPr lang="en-US"/>
            </a:p>
          </p:txBody>
        </p:sp>
        <p:sp>
          <p:nvSpPr>
            <p:cNvPr id="660" name="Freeform 732"/>
            <p:cNvSpPr>
              <a:spLocks/>
            </p:cNvSpPr>
            <p:nvPr/>
          </p:nvSpPr>
          <p:spPr bwMode="auto">
            <a:xfrm>
              <a:off x="3397" y="3233"/>
              <a:ext cx="1" cy="2"/>
            </a:xfrm>
            <a:custGeom>
              <a:avLst/>
              <a:gdLst/>
              <a:ahLst/>
              <a:cxnLst>
                <a:cxn ang="0">
                  <a:pos x="0" y="25"/>
                </a:cxn>
                <a:cxn ang="0">
                  <a:pos x="6" y="27"/>
                </a:cxn>
                <a:cxn ang="0">
                  <a:pos x="11" y="26"/>
                </a:cxn>
                <a:cxn ang="0">
                  <a:pos x="16" y="24"/>
                </a:cxn>
                <a:cxn ang="0">
                  <a:pos x="19" y="20"/>
                </a:cxn>
                <a:cxn ang="0">
                  <a:pos x="21" y="14"/>
                </a:cxn>
                <a:cxn ang="0">
                  <a:pos x="21" y="9"/>
                </a:cxn>
                <a:cxn ang="0">
                  <a:pos x="19" y="4"/>
                </a:cxn>
                <a:cxn ang="0">
                  <a:pos x="14" y="0"/>
                </a:cxn>
                <a:cxn ang="0">
                  <a:pos x="0" y="25"/>
                </a:cxn>
              </a:cxnLst>
              <a:rect l="0" t="0" r="r" b="b"/>
              <a:pathLst>
                <a:path w="21" h="27">
                  <a:moveTo>
                    <a:pt x="0" y="25"/>
                  </a:moveTo>
                  <a:lnTo>
                    <a:pt x="6" y="27"/>
                  </a:lnTo>
                  <a:lnTo>
                    <a:pt x="11" y="26"/>
                  </a:lnTo>
                  <a:lnTo>
                    <a:pt x="16" y="24"/>
                  </a:lnTo>
                  <a:lnTo>
                    <a:pt x="19" y="20"/>
                  </a:lnTo>
                  <a:lnTo>
                    <a:pt x="21" y="14"/>
                  </a:lnTo>
                  <a:lnTo>
                    <a:pt x="21" y="9"/>
                  </a:lnTo>
                  <a:lnTo>
                    <a:pt x="19" y="4"/>
                  </a:lnTo>
                  <a:lnTo>
                    <a:pt x="14" y="0"/>
                  </a:lnTo>
                  <a:lnTo>
                    <a:pt x="0" y="25"/>
                  </a:lnTo>
                  <a:close/>
                </a:path>
              </a:pathLst>
            </a:custGeom>
            <a:solidFill>
              <a:srgbClr val="000000"/>
            </a:solidFill>
            <a:ln w="9525">
              <a:noFill/>
              <a:round/>
              <a:headEnd/>
              <a:tailEnd/>
            </a:ln>
          </p:spPr>
          <p:txBody>
            <a:bodyPr/>
            <a:lstStyle/>
            <a:p>
              <a:endParaRPr lang="en-US"/>
            </a:p>
          </p:txBody>
        </p:sp>
        <p:sp>
          <p:nvSpPr>
            <p:cNvPr id="661" name="Freeform 733"/>
            <p:cNvSpPr>
              <a:spLocks/>
            </p:cNvSpPr>
            <p:nvPr/>
          </p:nvSpPr>
          <p:spPr bwMode="auto">
            <a:xfrm>
              <a:off x="3393" y="3224"/>
              <a:ext cx="5" cy="11"/>
            </a:xfrm>
            <a:custGeom>
              <a:avLst/>
              <a:gdLst/>
              <a:ahLst/>
              <a:cxnLst>
                <a:cxn ang="0">
                  <a:pos x="0" y="0"/>
                </a:cxn>
                <a:cxn ang="0">
                  <a:pos x="0" y="0"/>
                </a:cxn>
                <a:cxn ang="0">
                  <a:pos x="0" y="13"/>
                </a:cxn>
                <a:cxn ang="0">
                  <a:pos x="2" y="27"/>
                </a:cxn>
                <a:cxn ang="0">
                  <a:pos x="4" y="40"/>
                </a:cxn>
                <a:cxn ang="0">
                  <a:pos x="7" y="53"/>
                </a:cxn>
                <a:cxn ang="0">
                  <a:pos x="11" y="68"/>
                </a:cxn>
                <a:cxn ang="0">
                  <a:pos x="15" y="80"/>
                </a:cxn>
                <a:cxn ang="0">
                  <a:pos x="21" y="92"/>
                </a:cxn>
                <a:cxn ang="0">
                  <a:pos x="28" y="104"/>
                </a:cxn>
                <a:cxn ang="0">
                  <a:pos x="34" y="116"/>
                </a:cxn>
                <a:cxn ang="0">
                  <a:pos x="42" y="126"/>
                </a:cxn>
                <a:cxn ang="0">
                  <a:pos x="50" y="138"/>
                </a:cxn>
                <a:cxn ang="0">
                  <a:pos x="59" y="147"/>
                </a:cxn>
                <a:cxn ang="0">
                  <a:pos x="68" y="157"/>
                </a:cxn>
                <a:cxn ang="0">
                  <a:pos x="80" y="165"/>
                </a:cxn>
                <a:cxn ang="0">
                  <a:pos x="90" y="173"/>
                </a:cxn>
                <a:cxn ang="0">
                  <a:pos x="101" y="181"/>
                </a:cxn>
                <a:cxn ang="0">
                  <a:pos x="115" y="156"/>
                </a:cxn>
                <a:cxn ang="0">
                  <a:pos x="106" y="149"/>
                </a:cxn>
                <a:cxn ang="0">
                  <a:pos x="96" y="142"/>
                </a:cxn>
                <a:cxn ang="0">
                  <a:pos x="87" y="136"/>
                </a:cxn>
                <a:cxn ang="0">
                  <a:pos x="80" y="126"/>
                </a:cxn>
                <a:cxn ang="0">
                  <a:pos x="70" y="119"/>
                </a:cxn>
                <a:cxn ang="0">
                  <a:pos x="64" y="109"/>
                </a:cxn>
                <a:cxn ang="0">
                  <a:pos x="58" y="101"/>
                </a:cxn>
                <a:cxn ang="0">
                  <a:pos x="52" y="89"/>
                </a:cxn>
                <a:cxn ang="0">
                  <a:pos x="46" y="80"/>
                </a:cxn>
                <a:cxn ang="0">
                  <a:pos x="42" y="69"/>
                </a:cxn>
                <a:cxn ang="0">
                  <a:pos x="38" y="58"/>
                </a:cxn>
                <a:cxn ang="0">
                  <a:pos x="34" y="47"/>
                </a:cxn>
                <a:cxn ang="0">
                  <a:pos x="33" y="35"/>
                </a:cxn>
                <a:cxn ang="0">
                  <a:pos x="31" y="23"/>
                </a:cxn>
                <a:cxn ang="0">
                  <a:pos x="29" y="11"/>
                </a:cxn>
                <a:cxn ang="0">
                  <a:pos x="29" y="0"/>
                </a:cxn>
                <a:cxn ang="0">
                  <a:pos x="29" y="0"/>
                </a:cxn>
                <a:cxn ang="0">
                  <a:pos x="0" y="0"/>
                </a:cxn>
              </a:cxnLst>
              <a:rect l="0" t="0" r="r" b="b"/>
              <a:pathLst>
                <a:path w="115" h="181">
                  <a:moveTo>
                    <a:pt x="0" y="0"/>
                  </a:moveTo>
                  <a:lnTo>
                    <a:pt x="0" y="0"/>
                  </a:lnTo>
                  <a:lnTo>
                    <a:pt x="0" y="13"/>
                  </a:lnTo>
                  <a:lnTo>
                    <a:pt x="2" y="27"/>
                  </a:lnTo>
                  <a:lnTo>
                    <a:pt x="4" y="40"/>
                  </a:lnTo>
                  <a:lnTo>
                    <a:pt x="7" y="53"/>
                  </a:lnTo>
                  <a:lnTo>
                    <a:pt x="11" y="68"/>
                  </a:lnTo>
                  <a:lnTo>
                    <a:pt x="15" y="80"/>
                  </a:lnTo>
                  <a:lnTo>
                    <a:pt x="21" y="92"/>
                  </a:lnTo>
                  <a:lnTo>
                    <a:pt x="28" y="104"/>
                  </a:lnTo>
                  <a:lnTo>
                    <a:pt x="34" y="116"/>
                  </a:lnTo>
                  <a:lnTo>
                    <a:pt x="42" y="126"/>
                  </a:lnTo>
                  <a:lnTo>
                    <a:pt x="50" y="138"/>
                  </a:lnTo>
                  <a:lnTo>
                    <a:pt x="59" y="147"/>
                  </a:lnTo>
                  <a:lnTo>
                    <a:pt x="68" y="157"/>
                  </a:lnTo>
                  <a:lnTo>
                    <a:pt x="80" y="165"/>
                  </a:lnTo>
                  <a:lnTo>
                    <a:pt x="90" y="173"/>
                  </a:lnTo>
                  <a:lnTo>
                    <a:pt x="101" y="181"/>
                  </a:lnTo>
                  <a:lnTo>
                    <a:pt x="115" y="156"/>
                  </a:lnTo>
                  <a:lnTo>
                    <a:pt x="106" y="149"/>
                  </a:lnTo>
                  <a:lnTo>
                    <a:pt x="96" y="142"/>
                  </a:lnTo>
                  <a:lnTo>
                    <a:pt x="87" y="136"/>
                  </a:lnTo>
                  <a:lnTo>
                    <a:pt x="80" y="126"/>
                  </a:lnTo>
                  <a:lnTo>
                    <a:pt x="70" y="119"/>
                  </a:lnTo>
                  <a:lnTo>
                    <a:pt x="64" y="109"/>
                  </a:lnTo>
                  <a:lnTo>
                    <a:pt x="58" y="101"/>
                  </a:lnTo>
                  <a:lnTo>
                    <a:pt x="52" y="89"/>
                  </a:lnTo>
                  <a:lnTo>
                    <a:pt x="46" y="80"/>
                  </a:lnTo>
                  <a:lnTo>
                    <a:pt x="42" y="69"/>
                  </a:lnTo>
                  <a:lnTo>
                    <a:pt x="38" y="58"/>
                  </a:lnTo>
                  <a:lnTo>
                    <a:pt x="34" y="47"/>
                  </a:lnTo>
                  <a:lnTo>
                    <a:pt x="33" y="35"/>
                  </a:lnTo>
                  <a:lnTo>
                    <a:pt x="31" y="23"/>
                  </a:lnTo>
                  <a:lnTo>
                    <a:pt x="29" y="11"/>
                  </a:lnTo>
                  <a:lnTo>
                    <a:pt x="29" y="0"/>
                  </a:lnTo>
                  <a:lnTo>
                    <a:pt x="29" y="0"/>
                  </a:lnTo>
                  <a:lnTo>
                    <a:pt x="0" y="0"/>
                  </a:lnTo>
                  <a:close/>
                </a:path>
              </a:pathLst>
            </a:custGeom>
            <a:solidFill>
              <a:srgbClr val="000000"/>
            </a:solidFill>
            <a:ln w="9525">
              <a:noFill/>
              <a:round/>
              <a:headEnd/>
              <a:tailEnd/>
            </a:ln>
          </p:spPr>
          <p:txBody>
            <a:bodyPr/>
            <a:lstStyle/>
            <a:p>
              <a:endParaRPr lang="en-US"/>
            </a:p>
          </p:txBody>
        </p:sp>
        <p:sp>
          <p:nvSpPr>
            <p:cNvPr id="662" name="Freeform 734"/>
            <p:cNvSpPr>
              <a:spLocks/>
            </p:cNvSpPr>
            <p:nvPr/>
          </p:nvSpPr>
          <p:spPr bwMode="auto">
            <a:xfrm>
              <a:off x="3393" y="3222"/>
              <a:ext cx="1" cy="2"/>
            </a:xfrm>
            <a:custGeom>
              <a:avLst/>
              <a:gdLst/>
              <a:ahLst/>
              <a:cxnLst>
                <a:cxn ang="0">
                  <a:pos x="4" y="0"/>
                </a:cxn>
                <a:cxn ang="0">
                  <a:pos x="3" y="6"/>
                </a:cxn>
                <a:cxn ang="0">
                  <a:pos x="2" y="11"/>
                </a:cxn>
                <a:cxn ang="0">
                  <a:pos x="1" y="18"/>
                </a:cxn>
                <a:cxn ang="0">
                  <a:pos x="1" y="23"/>
                </a:cxn>
                <a:cxn ang="0">
                  <a:pos x="0" y="30"/>
                </a:cxn>
                <a:cxn ang="0">
                  <a:pos x="0" y="36"/>
                </a:cxn>
                <a:cxn ang="0">
                  <a:pos x="0" y="41"/>
                </a:cxn>
                <a:cxn ang="0">
                  <a:pos x="0" y="47"/>
                </a:cxn>
                <a:cxn ang="0">
                  <a:pos x="29" y="47"/>
                </a:cxn>
                <a:cxn ang="0">
                  <a:pos x="29" y="41"/>
                </a:cxn>
                <a:cxn ang="0">
                  <a:pos x="29" y="36"/>
                </a:cxn>
                <a:cxn ang="0">
                  <a:pos x="29" y="32"/>
                </a:cxn>
                <a:cxn ang="0">
                  <a:pos x="30" y="26"/>
                </a:cxn>
                <a:cxn ang="0">
                  <a:pos x="30" y="20"/>
                </a:cxn>
                <a:cxn ang="0">
                  <a:pos x="31" y="17"/>
                </a:cxn>
                <a:cxn ang="0">
                  <a:pos x="32" y="12"/>
                </a:cxn>
                <a:cxn ang="0">
                  <a:pos x="33" y="7"/>
                </a:cxn>
                <a:cxn ang="0">
                  <a:pos x="4" y="0"/>
                </a:cxn>
              </a:cxnLst>
              <a:rect l="0" t="0" r="r" b="b"/>
              <a:pathLst>
                <a:path w="33" h="47">
                  <a:moveTo>
                    <a:pt x="4" y="0"/>
                  </a:moveTo>
                  <a:lnTo>
                    <a:pt x="3" y="6"/>
                  </a:lnTo>
                  <a:lnTo>
                    <a:pt x="2" y="11"/>
                  </a:lnTo>
                  <a:lnTo>
                    <a:pt x="1" y="18"/>
                  </a:lnTo>
                  <a:lnTo>
                    <a:pt x="1" y="23"/>
                  </a:lnTo>
                  <a:lnTo>
                    <a:pt x="0" y="30"/>
                  </a:lnTo>
                  <a:lnTo>
                    <a:pt x="0" y="36"/>
                  </a:lnTo>
                  <a:lnTo>
                    <a:pt x="0" y="41"/>
                  </a:lnTo>
                  <a:lnTo>
                    <a:pt x="0" y="47"/>
                  </a:lnTo>
                  <a:lnTo>
                    <a:pt x="29" y="47"/>
                  </a:lnTo>
                  <a:lnTo>
                    <a:pt x="29" y="41"/>
                  </a:lnTo>
                  <a:lnTo>
                    <a:pt x="29" y="36"/>
                  </a:lnTo>
                  <a:lnTo>
                    <a:pt x="29" y="32"/>
                  </a:lnTo>
                  <a:lnTo>
                    <a:pt x="30" y="26"/>
                  </a:lnTo>
                  <a:lnTo>
                    <a:pt x="30" y="20"/>
                  </a:lnTo>
                  <a:lnTo>
                    <a:pt x="31" y="17"/>
                  </a:lnTo>
                  <a:lnTo>
                    <a:pt x="32" y="12"/>
                  </a:lnTo>
                  <a:lnTo>
                    <a:pt x="33" y="7"/>
                  </a:lnTo>
                  <a:lnTo>
                    <a:pt x="4" y="0"/>
                  </a:lnTo>
                  <a:close/>
                </a:path>
              </a:pathLst>
            </a:custGeom>
            <a:solidFill>
              <a:srgbClr val="000000"/>
            </a:solidFill>
            <a:ln w="9525">
              <a:noFill/>
              <a:round/>
              <a:headEnd/>
              <a:tailEnd/>
            </a:ln>
          </p:spPr>
          <p:txBody>
            <a:bodyPr/>
            <a:lstStyle/>
            <a:p>
              <a:endParaRPr lang="en-US"/>
            </a:p>
          </p:txBody>
        </p:sp>
        <p:sp>
          <p:nvSpPr>
            <p:cNvPr id="663" name="Freeform 735"/>
            <p:cNvSpPr>
              <a:spLocks/>
            </p:cNvSpPr>
            <p:nvPr/>
          </p:nvSpPr>
          <p:spPr bwMode="auto">
            <a:xfrm>
              <a:off x="3393" y="3224"/>
              <a:ext cx="1" cy="1"/>
            </a:xfrm>
            <a:custGeom>
              <a:avLst/>
              <a:gdLst/>
              <a:ahLst/>
              <a:cxnLst>
                <a:cxn ang="0">
                  <a:pos x="29" y="18"/>
                </a:cxn>
                <a:cxn ang="0">
                  <a:pos x="29" y="11"/>
                </a:cxn>
                <a:cxn ang="0">
                  <a:pos x="27" y="6"/>
                </a:cxn>
                <a:cxn ang="0">
                  <a:pos x="22" y="2"/>
                </a:cxn>
                <a:cxn ang="0">
                  <a:pos x="17" y="0"/>
                </a:cxn>
                <a:cxn ang="0">
                  <a:pos x="12" y="0"/>
                </a:cxn>
                <a:cxn ang="0">
                  <a:pos x="7" y="2"/>
                </a:cxn>
                <a:cxn ang="0">
                  <a:pos x="3" y="5"/>
                </a:cxn>
                <a:cxn ang="0">
                  <a:pos x="0" y="11"/>
                </a:cxn>
                <a:cxn ang="0">
                  <a:pos x="29" y="18"/>
                </a:cxn>
              </a:cxnLst>
              <a:rect l="0" t="0" r="r" b="b"/>
              <a:pathLst>
                <a:path w="29" h="18">
                  <a:moveTo>
                    <a:pt x="29" y="18"/>
                  </a:moveTo>
                  <a:lnTo>
                    <a:pt x="29" y="11"/>
                  </a:lnTo>
                  <a:lnTo>
                    <a:pt x="27" y="6"/>
                  </a:lnTo>
                  <a:lnTo>
                    <a:pt x="22" y="2"/>
                  </a:lnTo>
                  <a:lnTo>
                    <a:pt x="17" y="0"/>
                  </a:lnTo>
                  <a:lnTo>
                    <a:pt x="12" y="0"/>
                  </a:lnTo>
                  <a:lnTo>
                    <a:pt x="7" y="2"/>
                  </a:lnTo>
                  <a:lnTo>
                    <a:pt x="3" y="5"/>
                  </a:lnTo>
                  <a:lnTo>
                    <a:pt x="0" y="11"/>
                  </a:lnTo>
                  <a:lnTo>
                    <a:pt x="29" y="18"/>
                  </a:lnTo>
                  <a:close/>
                </a:path>
              </a:pathLst>
            </a:custGeom>
            <a:solidFill>
              <a:srgbClr val="000000"/>
            </a:solidFill>
            <a:ln w="9525">
              <a:noFill/>
              <a:round/>
              <a:headEnd/>
              <a:tailEnd/>
            </a:ln>
          </p:spPr>
          <p:txBody>
            <a:bodyPr/>
            <a:lstStyle/>
            <a:p>
              <a:endParaRPr lang="en-US"/>
            </a:p>
          </p:txBody>
        </p:sp>
        <p:sp>
          <p:nvSpPr>
            <p:cNvPr id="664" name="Freeform 736"/>
            <p:cNvSpPr>
              <a:spLocks/>
            </p:cNvSpPr>
            <p:nvPr/>
          </p:nvSpPr>
          <p:spPr bwMode="auto">
            <a:xfrm>
              <a:off x="3563" y="3123"/>
              <a:ext cx="1" cy="1"/>
            </a:xfrm>
            <a:custGeom>
              <a:avLst/>
              <a:gdLst/>
              <a:ahLst/>
              <a:cxnLst>
                <a:cxn ang="0">
                  <a:pos x="15" y="1"/>
                </a:cxn>
                <a:cxn ang="0">
                  <a:pos x="7" y="0"/>
                </a:cxn>
                <a:cxn ang="0">
                  <a:pos x="1" y="5"/>
                </a:cxn>
                <a:cxn ang="0">
                  <a:pos x="0" y="13"/>
                </a:cxn>
                <a:cxn ang="0">
                  <a:pos x="5" y="20"/>
                </a:cxn>
                <a:cxn ang="0">
                  <a:pos x="15" y="1"/>
                </a:cxn>
              </a:cxnLst>
              <a:rect l="0" t="0" r="r" b="b"/>
              <a:pathLst>
                <a:path w="15" h="20">
                  <a:moveTo>
                    <a:pt x="15" y="1"/>
                  </a:moveTo>
                  <a:lnTo>
                    <a:pt x="7" y="0"/>
                  </a:lnTo>
                  <a:lnTo>
                    <a:pt x="1" y="5"/>
                  </a:lnTo>
                  <a:lnTo>
                    <a:pt x="0" y="13"/>
                  </a:lnTo>
                  <a:lnTo>
                    <a:pt x="5" y="20"/>
                  </a:lnTo>
                  <a:lnTo>
                    <a:pt x="15" y="1"/>
                  </a:lnTo>
                  <a:close/>
                </a:path>
              </a:pathLst>
            </a:custGeom>
            <a:solidFill>
              <a:srgbClr val="000000"/>
            </a:solidFill>
            <a:ln w="9525">
              <a:noFill/>
              <a:round/>
              <a:headEnd/>
              <a:tailEnd/>
            </a:ln>
          </p:spPr>
          <p:txBody>
            <a:bodyPr/>
            <a:lstStyle/>
            <a:p>
              <a:endParaRPr lang="en-US"/>
            </a:p>
          </p:txBody>
        </p:sp>
        <p:sp>
          <p:nvSpPr>
            <p:cNvPr id="665" name="Freeform 737"/>
            <p:cNvSpPr>
              <a:spLocks/>
            </p:cNvSpPr>
            <p:nvPr/>
          </p:nvSpPr>
          <p:spPr bwMode="auto">
            <a:xfrm>
              <a:off x="3563" y="3123"/>
              <a:ext cx="7" cy="15"/>
            </a:xfrm>
            <a:custGeom>
              <a:avLst/>
              <a:gdLst/>
              <a:ahLst/>
              <a:cxnLst>
                <a:cxn ang="0">
                  <a:pos x="164" y="274"/>
                </a:cxn>
                <a:cxn ang="0">
                  <a:pos x="164" y="274"/>
                </a:cxn>
                <a:cxn ang="0">
                  <a:pos x="162" y="253"/>
                </a:cxn>
                <a:cxn ang="0">
                  <a:pos x="160" y="233"/>
                </a:cxn>
                <a:cxn ang="0">
                  <a:pos x="157" y="211"/>
                </a:cxn>
                <a:cxn ang="0">
                  <a:pos x="153" y="190"/>
                </a:cxn>
                <a:cxn ang="0">
                  <a:pos x="147" y="170"/>
                </a:cxn>
                <a:cxn ang="0">
                  <a:pos x="139" y="152"/>
                </a:cxn>
                <a:cxn ang="0">
                  <a:pos x="130" y="135"/>
                </a:cxn>
                <a:cxn ang="0">
                  <a:pos x="122" y="116"/>
                </a:cxn>
                <a:cxn ang="0">
                  <a:pos x="112" y="98"/>
                </a:cxn>
                <a:cxn ang="0">
                  <a:pos x="100" y="82"/>
                </a:cxn>
                <a:cxn ang="0">
                  <a:pos x="87" y="65"/>
                </a:cxn>
                <a:cxn ang="0">
                  <a:pos x="73" y="50"/>
                </a:cxn>
                <a:cxn ang="0">
                  <a:pos x="59" y="35"/>
                </a:cxn>
                <a:cxn ang="0">
                  <a:pos x="43" y="23"/>
                </a:cxn>
                <a:cxn ang="0">
                  <a:pos x="27" y="10"/>
                </a:cxn>
                <a:cxn ang="0">
                  <a:pos x="10" y="0"/>
                </a:cxn>
                <a:cxn ang="0">
                  <a:pos x="0" y="19"/>
                </a:cxn>
                <a:cxn ang="0">
                  <a:pos x="15" y="29"/>
                </a:cxn>
                <a:cxn ang="0">
                  <a:pos x="30" y="40"/>
                </a:cxn>
                <a:cxn ang="0">
                  <a:pos x="45" y="52"/>
                </a:cxn>
                <a:cxn ang="0">
                  <a:pos x="59" y="65"/>
                </a:cxn>
                <a:cxn ang="0">
                  <a:pos x="71" y="80"/>
                </a:cxn>
                <a:cxn ang="0">
                  <a:pos x="83" y="94"/>
                </a:cxn>
                <a:cxn ang="0">
                  <a:pos x="94" y="110"/>
                </a:cxn>
                <a:cxn ang="0">
                  <a:pos x="104" y="126"/>
                </a:cxn>
                <a:cxn ang="0">
                  <a:pos x="112" y="143"/>
                </a:cxn>
                <a:cxn ang="0">
                  <a:pos x="119" y="161"/>
                </a:cxn>
                <a:cxn ang="0">
                  <a:pos x="126" y="179"/>
                </a:cxn>
                <a:cxn ang="0">
                  <a:pos x="132" y="197"/>
                </a:cxn>
                <a:cxn ang="0">
                  <a:pos x="136" y="216"/>
                </a:cxn>
                <a:cxn ang="0">
                  <a:pos x="139" y="235"/>
                </a:cxn>
                <a:cxn ang="0">
                  <a:pos x="141" y="255"/>
                </a:cxn>
                <a:cxn ang="0">
                  <a:pos x="141" y="274"/>
                </a:cxn>
                <a:cxn ang="0">
                  <a:pos x="141" y="274"/>
                </a:cxn>
                <a:cxn ang="0">
                  <a:pos x="164" y="274"/>
                </a:cxn>
              </a:cxnLst>
              <a:rect l="0" t="0" r="r" b="b"/>
              <a:pathLst>
                <a:path w="164" h="274">
                  <a:moveTo>
                    <a:pt x="164" y="274"/>
                  </a:moveTo>
                  <a:lnTo>
                    <a:pt x="164" y="274"/>
                  </a:lnTo>
                  <a:lnTo>
                    <a:pt x="162" y="253"/>
                  </a:lnTo>
                  <a:lnTo>
                    <a:pt x="160" y="233"/>
                  </a:lnTo>
                  <a:lnTo>
                    <a:pt x="157" y="211"/>
                  </a:lnTo>
                  <a:lnTo>
                    <a:pt x="153" y="190"/>
                  </a:lnTo>
                  <a:lnTo>
                    <a:pt x="147" y="170"/>
                  </a:lnTo>
                  <a:lnTo>
                    <a:pt x="139" y="152"/>
                  </a:lnTo>
                  <a:lnTo>
                    <a:pt x="130" y="135"/>
                  </a:lnTo>
                  <a:lnTo>
                    <a:pt x="122" y="116"/>
                  </a:lnTo>
                  <a:lnTo>
                    <a:pt x="112" y="98"/>
                  </a:lnTo>
                  <a:lnTo>
                    <a:pt x="100" y="82"/>
                  </a:lnTo>
                  <a:lnTo>
                    <a:pt x="87" y="65"/>
                  </a:lnTo>
                  <a:lnTo>
                    <a:pt x="73" y="50"/>
                  </a:lnTo>
                  <a:lnTo>
                    <a:pt x="59" y="35"/>
                  </a:lnTo>
                  <a:lnTo>
                    <a:pt x="43" y="23"/>
                  </a:lnTo>
                  <a:lnTo>
                    <a:pt x="27" y="10"/>
                  </a:lnTo>
                  <a:lnTo>
                    <a:pt x="10" y="0"/>
                  </a:lnTo>
                  <a:lnTo>
                    <a:pt x="0" y="19"/>
                  </a:lnTo>
                  <a:lnTo>
                    <a:pt x="15" y="29"/>
                  </a:lnTo>
                  <a:lnTo>
                    <a:pt x="30" y="40"/>
                  </a:lnTo>
                  <a:lnTo>
                    <a:pt x="45" y="52"/>
                  </a:lnTo>
                  <a:lnTo>
                    <a:pt x="59" y="65"/>
                  </a:lnTo>
                  <a:lnTo>
                    <a:pt x="71" y="80"/>
                  </a:lnTo>
                  <a:lnTo>
                    <a:pt x="83" y="94"/>
                  </a:lnTo>
                  <a:lnTo>
                    <a:pt x="94" y="110"/>
                  </a:lnTo>
                  <a:lnTo>
                    <a:pt x="104" y="126"/>
                  </a:lnTo>
                  <a:lnTo>
                    <a:pt x="112" y="143"/>
                  </a:lnTo>
                  <a:lnTo>
                    <a:pt x="119" y="161"/>
                  </a:lnTo>
                  <a:lnTo>
                    <a:pt x="126" y="179"/>
                  </a:lnTo>
                  <a:lnTo>
                    <a:pt x="132" y="197"/>
                  </a:lnTo>
                  <a:lnTo>
                    <a:pt x="136" y="216"/>
                  </a:lnTo>
                  <a:lnTo>
                    <a:pt x="139" y="235"/>
                  </a:lnTo>
                  <a:lnTo>
                    <a:pt x="141" y="255"/>
                  </a:lnTo>
                  <a:lnTo>
                    <a:pt x="141" y="274"/>
                  </a:lnTo>
                  <a:lnTo>
                    <a:pt x="141" y="274"/>
                  </a:lnTo>
                  <a:lnTo>
                    <a:pt x="164" y="274"/>
                  </a:lnTo>
                  <a:close/>
                </a:path>
              </a:pathLst>
            </a:custGeom>
            <a:solidFill>
              <a:srgbClr val="000000"/>
            </a:solidFill>
            <a:ln w="9525">
              <a:noFill/>
              <a:round/>
              <a:headEnd/>
              <a:tailEnd/>
            </a:ln>
          </p:spPr>
          <p:txBody>
            <a:bodyPr/>
            <a:lstStyle/>
            <a:p>
              <a:endParaRPr lang="en-US"/>
            </a:p>
          </p:txBody>
        </p:sp>
        <p:sp>
          <p:nvSpPr>
            <p:cNvPr id="666" name="Freeform 738"/>
            <p:cNvSpPr>
              <a:spLocks/>
            </p:cNvSpPr>
            <p:nvPr/>
          </p:nvSpPr>
          <p:spPr bwMode="auto">
            <a:xfrm>
              <a:off x="3569" y="3138"/>
              <a:ext cx="1" cy="4"/>
            </a:xfrm>
            <a:custGeom>
              <a:avLst/>
              <a:gdLst/>
              <a:ahLst/>
              <a:cxnLst>
                <a:cxn ang="0">
                  <a:pos x="21" y="68"/>
                </a:cxn>
                <a:cxn ang="0">
                  <a:pos x="22" y="60"/>
                </a:cxn>
                <a:cxn ang="0">
                  <a:pos x="24" y="52"/>
                </a:cxn>
                <a:cxn ang="0">
                  <a:pos x="25" y="43"/>
                </a:cxn>
                <a:cxn ang="0">
                  <a:pos x="26" y="34"/>
                </a:cxn>
                <a:cxn ang="0">
                  <a:pos x="28" y="25"/>
                </a:cxn>
                <a:cxn ang="0">
                  <a:pos x="28" y="17"/>
                </a:cxn>
                <a:cxn ang="0">
                  <a:pos x="29" y="8"/>
                </a:cxn>
                <a:cxn ang="0">
                  <a:pos x="29" y="0"/>
                </a:cxn>
                <a:cxn ang="0">
                  <a:pos x="6" y="0"/>
                </a:cxn>
                <a:cxn ang="0">
                  <a:pos x="6" y="8"/>
                </a:cxn>
                <a:cxn ang="0">
                  <a:pos x="5" y="17"/>
                </a:cxn>
                <a:cxn ang="0">
                  <a:pos x="5" y="25"/>
                </a:cxn>
                <a:cxn ang="0">
                  <a:pos x="5" y="32"/>
                </a:cxn>
                <a:cxn ang="0">
                  <a:pos x="4" y="41"/>
                </a:cxn>
                <a:cxn ang="0">
                  <a:pos x="3" y="48"/>
                </a:cxn>
                <a:cxn ang="0">
                  <a:pos x="1" y="56"/>
                </a:cxn>
                <a:cxn ang="0">
                  <a:pos x="0" y="64"/>
                </a:cxn>
                <a:cxn ang="0">
                  <a:pos x="21" y="68"/>
                </a:cxn>
              </a:cxnLst>
              <a:rect l="0" t="0" r="r" b="b"/>
              <a:pathLst>
                <a:path w="29" h="68">
                  <a:moveTo>
                    <a:pt x="21" y="68"/>
                  </a:moveTo>
                  <a:lnTo>
                    <a:pt x="22" y="60"/>
                  </a:lnTo>
                  <a:lnTo>
                    <a:pt x="24" y="52"/>
                  </a:lnTo>
                  <a:lnTo>
                    <a:pt x="25" y="43"/>
                  </a:lnTo>
                  <a:lnTo>
                    <a:pt x="26" y="34"/>
                  </a:lnTo>
                  <a:lnTo>
                    <a:pt x="28" y="25"/>
                  </a:lnTo>
                  <a:lnTo>
                    <a:pt x="28" y="17"/>
                  </a:lnTo>
                  <a:lnTo>
                    <a:pt x="29" y="8"/>
                  </a:lnTo>
                  <a:lnTo>
                    <a:pt x="29" y="0"/>
                  </a:lnTo>
                  <a:lnTo>
                    <a:pt x="6" y="0"/>
                  </a:lnTo>
                  <a:lnTo>
                    <a:pt x="6" y="8"/>
                  </a:lnTo>
                  <a:lnTo>
                    <a:pt x="5" y="17"/>
                  </a:lnTo>
                  <a:lnTo>
                    <a:pt x="5" y="25"/>
                  </a:lnTo>
                  <a:lnTo>
                    <a:pt x="5" y="32"/>
                  </a:lnTo>
                  <a:lnTo>
                    <a:pt x="4" y="41"/>
                  </a:lnTo>
                  <a:lnTo>
                    <a:pt x="3" y="48"/>
                  </a:lnTo>
                  <a:lnTo>
                    <a:pt x="1" y="56"/>
                  </a:lnTo>
                  <a:lnTo>
                    <a:pt x="0" y="64"/>
                  </a:lnTo>
                  <a:lnTo>
                    <a:pt x="21" y="68"/>
                  </a:lnTo>
                  <a:close/>
                </a:path>
              </a:pathLst>
            </a:custGeom>
            <a:solidFill>
              <a:srgbClr val="000000"/>
            </a:solidFill>
            <a:ln w="9525">
              <a:noFill/>
              <a:round/>
              <a:headEnd/>
              <a:tailEnd/>
            </a:ln>
          </p:spPr>
          <p:txBody>
            <a:bodyPr/>
            <a:lstStyle/>
            <a:p>
              <a:endParaRPr lang="en-US"/>
            </a:p>
          </p:txBody>
        </p:sp>
        <p:sp>
          <p:nvSpPr>
            <p:cNvPr id="667" name="Freeform 739"/>
            <p:cNvSpPr>
              <a:spLocks/>
            </p:cNvSpPr>
            <p:nvPr/>
          </p:nvSpPr>
          <p:spPr bwMode="auto">
            <a:xfrm>
              <a:off x="3569" y="3138"/>
              <a:ext cx="1" cy="1"/>
            </a:xfrm>
            <a:custGeom>
              <a:avLst/>
              <a:gdLst/>
              <a:ahLst/>
              <a:cxnLst>
                <a:cxn ang="0">
                  <a:pos x="0" y="0"/>
                </a:cxn>
                <a:cxn ang="0">
                  <a:pos x="3" y="8"/>
                </a:cxn>
                <a:cxn ang="0">
                  <a:pos x="10" y="12"/>
                </a:cxn>
                <a:cxn ang="0">
                  <a:pos x="17" y="11"/>
                </a:cxn>
                <a:cxn ang="0">
                  <a:pos x="21" y="4"/>
                </a:cxn>
                <a:cxn ang="0">
                  <a:pos x="0" y="0"/>
                </a:cxn>
              </a:cxnLst>
              <a:rect l="0" t="0" r="r" b="b"/>
              <a:pathLst>
                <a:path w="21" h="12">
                  <a:moveTo>
                    <a:pt x="0" y="0"/>
                  </a:moveTo>
                  <a:lnTo>
                    <a:pt x="3" y="8"/>
                  </a:lnTo>
                  <a:lnTo>
                    <a:pt x="10" y="12"/>
                  </a:lnTo>
                  <a:lnTo>
                    <a:pt x="17" y="11"/>
                  </a:lnTo>
                  <a:lnTo>
                    <a:pt x="21" y="4"/>
                  </a:lnTo>
                  <a:lnTo>
                    <a:pt x="0" y="0"/>
                  </a:lnTo>
                  <a:close/>
                </a:path>
              </a:pathLst>
            </a:custGeom>
            <a:solidFill>
              <a:srgbClr val="000000"/>
            </a:solidFill>
            <a:ln w="9525">
              <a:noFill/>
              <a:round/>
              <a:headEnd/>
              <a:tailEnd/>
            </a:ln>
          </p:spPr>
          <p:txBody>
            <a:bodyPr/>
            <a:lstStyle/>
            <a:p>
              <a:endParaRPr lang="en-US"/>
            </a:p>
          </p:txBody>
        </p:sp>
        <p:sp>
          <p:nvSpPr>
            <p:cNvPr id="668" name="Freeform 740"/>
            <p:cNvSpPr>
              <a:spLocks/>
            </p:cNvSpPr>
            <p:nvPr/>
          </p:nvSpPr>
          <p:spPr bwMode="auto">
            <a:xfrm>
              <a:off x="3563" y="3128"/>
              <a:ext cx="1" cy="1"/>
            </a:xfrm>
            <a:custGeom>
              <a:avLst/>
              <a:gdLst/>
              <a:ahLst/>
              <a:cxnLst>
                <a:cxn ang="0">
                  <a:pos x="15" y="1"/>
                </a:cxn>
                <a:cxn ang="0">
                  <a:pos x="7" y="0"/>
                </a:cxn>
                <a:cxn ang="0">
                  <a:pos x="1" y="6"/>
                </a:cxn>
                <a:cxn ang="0">
                  <a:pos x="0" y="14"/>
                </a:cxn>
                <a:cxn ang="0">
                  <a:pos x="5" y="20"/>
                </a:cxn>
                <a:cxn ang="0">
                  <a:pos x="15" y="1"/>
                </a:cxn>
              </a:cxnLst>
              <a:rect l="0" t="0" r="r" b="b"/>
              <a:pathLst>
                <a:path w="15" h="20">
                  <a:moveTo>
                    <a:pt x="15" y="1"/>
                  </a:moveTo>
                  <a:lnTo>
                    <a:pt x="7" y="0"/>
                  </a:lnTo>
                  <a:lnTo>
                    <a:pt x="1" y="6"/>
                  </a:lnTo>
                  <a:lnTo>
                    <a:pt x="0" y="14"/>
                  </a:lnTo>
                  <a:lnTo>
                    <a:pt x="5" y="20"/>
                  </a:lnTo>
                  <a:lnTo>
                    <a:pt x="15" y="1"/>
                  </a:lnTo>
                  <a:close/>
                </a:path>
              </a:pathLst>
            </a:custGeom>
            <a:solidFill>
              <a:srgbClr val="000000"/>
            </a:solidFill>
            <a:ln w="9525">
              <a:noFill/>
              <a:round/>
              <a:headEnd/>
              <a:tailEnd/>
            </a:ln>
          </p:spPr>
          <p:txBody>
            <a:bodyPr/>
            <a:lstStyle/>
            <a:p>
              <a:endParaRPr lang="en-US"/>
            </a:p>
          </p:txBody>
        </p:sp>
        <p:sp>
          <p:nvSpPr>
            <p:cNvPr id="669" name="Freeform 741"/>
            <p:cNvSpPr>
              <a:spLocks/>
            </p:cNvSpPr>
            <p:nvPr/>
          </p:nvSpPr>
          <p:spPr bwMode="auto">
            <a:xfrm>
              <a:off x="3564" y="3128"/>
              <a:ext cx="4" cy="8"/>
            </a:xfrm>
            <a:custGeom>
              <a:avLst/>
              <a:gdLst/>
              <a:ahLst/>
              <a:cxnLst>
                <a:cxn ang="0">
                  <a:pos x="86" y="136"/>
                </a:cxn>
                <a:cxn ang="0">
                  <a:pos x="86" y="136"/>
                </a:cxn>
                <a:cxn ang="0">
                  <a:pos x="85" y="116"/>
                </a:cxn>
                <a:cxn ang="0">
                  <a:pos x="81" y="95"/>
                </a:cxn>
                <a:cxn ang="0">
                  <a:pos x="76" y="76"/>
                </a:cxn>
                <a:cxn ang="0">
                  <a:pos x="66" y="58"/>
                </a:cxn>
                <a:cxn ang="0">
                  <a:pos x="55" y="41"/>
                </a:cxn>
                <a:cxn ang="0">
                  <a:pos x="42" y="26"/>
                </a:cxn>
                <a:cxn ang="0">
                  <a:pos x="27" y="12"/>
                </a:cxn>
                <a:cxn ang="0">
                  <a:pos x="10" y="0"/>
                </a:cxn>
                <a:cxn ang="0">
                  <a:pos x="0" y="19"/>
                </a:cxn>
                <a:cxn ang="0">
                  <a:pos x="14" y="29"/>
                </a:cxn>
                <a:cxn ang="0">
                  <a:pos x="28" y="40"/>
                </a:cxn>
                <a:cxn ang="0">
                  <a:pos x="39" y="54"/>
                </a:cxn>
                <a:cxn ang="0">
                  <a:pos x="48" y="69"/>
                </a:cxn>
                <a:cxn ang="0">
                  <a:pos x="55" y="85"/>
                </a:cxn>
                <a:cxn ang="0">
                  <a:pos x="60" y="102"/>
                </a:cxn>
                <a:cxn ang="0">
                  <a:pos x="64" y="118"/>
                </a:cxn>
                <a:cxn ang="0">
                  <a:pos x="65" y="136"/>
                </a:cxn>
                <a:cxn ang="0">
                  <a:pos x="65" y="136"/>
                </a:cxn>
                <a:cxn ang="0">
                  <a:pos x="86" y="136"/>
                </a:cxn>
              </a:cxnLst>
              <a:rect l="0" t="0" r="r" b="b"/>
              <a:pathLst>
                <a:path w="86" h="136">
                  <a:moveTo>
                    <a:pt x="86" y="136"/>
                  </a:moveTo>
                  <a:lnTo>
                    <a:pt x="86" y="136"/>
                  </a:lnTo>
                  <a:lnTo>
                    <a:pt x="85" y="116"/>
                  </a:lnTo>
                  <a:lnTo>
                    <a:pt x="81" y="95"/>
                  </a:lnTo>
                  <a:lnTo>
                    <a:pt x="76" y="76"/>
                  </a:lnTo>
                  <a:lnTo>
                    <a:pt x="66" y="58"/>
                  </a:lnTo>
                  <a:lnTo>
                    <a:pt x="55" y="41"/>
                  </a:lnTo>
                  <a:lnTo>
                    <a:pt x="42" y="26"/>
                  </a:lnTo>
                  <a:lnTo>
                    <a:pt x="27" y="12"/>
                  </a:lnTo>
                  <a:lnTo>
                    <a:pt x="10" y="0"/>
                  </a:lnTo>
                  <a:lnTo>
                    <a:pt x="0" y="19"/>
                  </a:lnTo>
                  <a:lnTo>
                    <a:pt x="14" y="29"/>
                  </a:lnTo>
                  <a:lnTo>
                    <a:pt x="28" y="40"/>
                  </a:lnTo>
                  <a:lnTo>
                    <a:pt x="39" y="54"/>
                  </a:lnTo>
                  <a:lnTo>
                    <a:pt x="48" y="69"/>
                  </a:lnTo>
                  <a:lnTo>
                    <a:pt x="55" y="85"/>
                  </a:lnTo>
                  <a:lnTo>
                    <a:pt x="60" y="102"/>
                  </a:lnTo>
                  <a:lnTo>
                    <a:pt x="64" y="118"/>
                  </a:lnTo>
                  <a:lnTo>
                    <a:pt x="65" y="136"/>
                  </a:lnTo>
                  <a:lnTo>
                    <a:pt x="65" y="136"/>
                  </a:lnTo>
                  <a:lnTo>
                    <a:pt x="86" y="136"/>
                  </a:lnTo>
                  <a:close/>
                </a:path>
              </a:pathLst>
            </a:custGeom>
            <a:solidFill>
              <a:srgbClr val="000000"/>
            </a:solidFill>
            <a:ln w="9525">
              <a:noFill/>
              <a:round/>
              <a:headEnd/>
              <a:tailEnd/>
            </a:ln>
          </p:spPr>
          <p:txBody>
            <a:bodyPr/>
            <a:lstStyle/>
            <a:p>
              <a:endParaRPr lang="en-US"/>
            </a:p>
          </p:txBody>
        </p:sp>
        <p:sp>
          <p:nvSpPr>
            <p:cNvPr id="670" name="Freeform 742"/>
            <p:cNvSpPr>
              <a:spLocks/>
            </p:cNvSpPr>
            <p:nvPr/>
          </p:nvSpPr>
          <p:spPr bwMode="auto">
            <a:xfrm>
              <a:off x="3567" y="3136"/>
              <a:ext cx="1" cy="2"/>
            </a:xfrm>
            <a:custGeom>
              <a:avLst/>
              <a:gdLst/>
              <a:ahLst/>
              <a:cxnLst>
                <a:cxn ang="0">
                  <a:pos x="21" y="35"/>
                </a:cxn>
                <a:cxn ang="0">
                  <a:pos x="22" y="30"/>
                </a:cxn>
                <a:cxn ang="0">
                  <a:pos x="22" y="26"/>
                </a:cxn>
                <a:cxn ang="0">
                  <a:pos x="23" y="21"/>
                </a:cxn>
                <a:cxn ang="0">
                  <a:pos x="23" y="18"/>
                </a:cxn>
                <a:cxn ang="0">
                  <a:pos x="24" y="15"/>
                </a:cxn>
                <a:cxn ang="0">
                  <a:pos x="24" y="9"/>
                </a:cxn>
                <a:cxn ang="0">
                  <a:pos x="24" y="5"/>
                </a:cxn>
                <a:cxn ang="0">
                  <a:pos x="24" y="0"/>
                </a:cxn>
                <a:cxn ang="0">
                  <a:pos x="3" y="0"/>
                </a:cxn>
                <a:cxn ang="0">
                  <a:pos x="3" y="5"/>
                </a:cxn>
                <a:cxn ang="0">
                  <a:pos x="3" y="9"/>
                </a:cxn>
                <a:cxn ang="0">
                  <a:pos x="3" y="11"/>
                </a:cxn>
                <a:cxn ang="0">
                  <a:pos x="2" y="14"/>
                </a:cxn>
                <a:cxn ang="0">
                  <a:pos x="2" y="19"/>
                </a:cxn>
                <a:cxn ang="0">
                  <a:pos x="1" y="24"/>
                </a:cxn>
                <a:cxn ang="0">
                  <a:pos x="1" y="28"/>
                </a:cxn>
                <a:cxn ang="0">
                  <a:pos x="0" y="31"/>
                </a:cxn>
                <a:cxn ang="0">
                  <a:pos x="21" y="35"/>
                </a:cxn>
              </a:cxnLst>
              <a:rect l="0" t="0" r="r" b="b"/>
              <a:pathLst>
                <a:path w="24" h="35">
                  <a:moveTo>
                    <a:pt x="21" y="35"/>
                  </a:moveTo>
                  <a:lnTo>
                    <a:pt x="22" y="30"/>
                  </a:lnTo>
                  <a:lnTo>
                    <a:pt x="22" y="26"/>
                  </a:lnTo>
                  <a:lnTo>
                    <a:pt x="23" y="21"/>
                  </a:lnTo>
                  <a:lnTo>
                    <a:pt x="23" y="18"/>
                  </a:lnTo>
                  <a:lnTo>
                    <a:pt x="24" y="15"/>
                  </a:lnTo>
                  <a:lnTo>
                    <a:pt x="24" y="9"/>
                  </a:lnTo>
                  <a:lnTo>
                    <a:pt x="24" y="5"/>
                  </a:lnTo>
                  <a:lnTo>
                    <a:pt x="24" y="0"/>
                  </a:lnTo>
                  <a:lnTo>
                    <a:pt x="3" y="0"/>
                  </a:lnTo>
                  <a:lnTo>
                    <a:pt x="3" y="5"/>
                  </a:lnTo>
                  <a:lnTo>
                    <a:pt x="3" y="9"/>
                  </a:lnTo>
                  <a:lnTo>
                    <a:pt x="3" y="11"/>
                  </a:lnTo>
                  <a:lnTo>
                    <a:pt x="2" y="14"/>
                  </a:lnTo>
                  <a:lnTo>
                    <a:pt x="2" y="19"/>
                  </a:lnTo>
                  <a:lnTo>
                    <a:pt x="1" y="24"/>
                  </a:lnTo>
                  <a:lnTo>
                    <a:pt x="1" y="28"/>
                  </a:lnTo>
                  <a:lnTo>
                    <a:pt x="0" y="31"/>
                  </a:lnTo>
                  <a:lnTo>
                    <a:pt x="21" y="35"/>
                  </a:lnTo>
                  <a:close/>
                </a:path>
              </a:pathLst>
            </a:custGeom>
            <a:solidFill>
              <a:srgbClr val="000000"/>
            </a:solidFill>
            <a:ln w="9525">
              <a:noFill/>
              <a:round/>
              <a:headEnd/>
              <a:tailEnd/>
            </a:ln>
          </p:spPr>
          <p:txBody>
            <a:bodyPr/>
            <a:lstStyle/>
            <a:p>
              <a:endParaRPr lang="en-US"/>
            </a:p>
          </p:txBody>
        </p:sp>
        <p:sp>
          <p:nvSpPr>
            <p:cNvPr id="671" name="Freeform 743"/>
            <p:cNvSpPr>
              <a:spLocks/>
            </p:cNvSpPr>
            <p:nvPr/>
          </p:nvSpPr>
          <p:spPr bwMode="auto">
            <a:xfrm>
              <a:off x="3567" y="3135"/>
              <a:ext cx="1" cy="1"/>
            </a:xfrm>
            <a:custGeom>
              <a:avLst/>
              <a:gdLst/>
              <a:ahLst/>
              <a:cxnLst>
                <a:cxn ang="0">
                  <a:pos x="0" y="0"/>
                </a:cxn>
                <a:cxn ang="0">
                  <a:pos x="2" y="9"/>
                </a:cxn>
                <a:cxn ang="0">
                  <a:pos x="10" y="13"/>
                </a:cxn>
                <a:cxn ang="0">
                  <a:pos x="17" y="12"/>
                </a:cxn>
                <a:cxn ang="0">
                  <a:pos x="21" y="4"/>
                </a:cxn>
                <a:cxn ang="0">
                  <a:pos x="0" y="0"/>
                </a:cxn>
              </a:cxnLst>
              <a:rect l="0" t="0" r="r" b="b"/>
              <a:pathLst>
                <a:path w="21" h="13">
                  <a:moveTo>
                    <a:pt x="0" y="0"/>
                  </a:moveTo>
                  <a:lnTo>
                    <a:pt x="2" y="9"/>
                  </a:lnTo>
                  <a:lnTo>
                    <a:pt x="10" y="13"/>
                  </a:lnTo>
                  <a:lnTo>
                    <a:pt x="17" y="12"/>
                  </a:lnTo>
                  <a:lnTo>
                    <a:pt x="21" y="4"/>
                  </a:lnTo>
                  <a:lnTo>
                    <a:pt x="0" y="0"/>
                  </a:lnTo>
                  <a:close/>
                </a:path>
              </a:pathLst>
            </a:custGeom>
            <a:solidFill>
              <a:srgbClr val="000000"/>
            </a:solidFill>
            <a:ln w="9525">
              <a:noFill/>
              <a:round/>
              <a:headEnd/>
              <a:tailEnd/>
            </a:ln>
          </p:spPr>
          <p:txBody>
            <a:bodyPr/>
            <a:lstStyle/>
            <a:p>
              <a:endParaRPr lang="en-US"/>
            </a:p>
          </p:txBody>
        </p:sp>
        <p:sp>
          <p:nvSpPr>
            <p:cNvPr id="672" name="Freeform 744"/>
            <p:cNvSpPr>
              <a:spLocks/>
            </p:cNvSpPr>
            <p:nvPr/>
          </p:nvSpPr>
          <p:spPr bwMode="auto">
            <a:xfrm>
              <a:off x="3388" y="3300"/>
              <a:ext cx="53" cy="137"/>
            </a:xfrm>
            <a:custGeom>
              <a:avLst/>
              <a:gdLst/>
              <a:ahLst/>
              <a:cxnLst>
                <a:cxn ang="0">
                  <a:pos x="166" y="0"/>
                </a:cxn>
                <a:cxn ang="0">
                  <a:pos x="0" y="73"/>
                </a:cxn>
                <a:cxn ang="0">
                  <a:pos x="959" y="2481"/>
                </a:cxn>
                <a:cxn ang="0">
                  <a:pos x="1169" y="2389"/>
                </a:cxn>
                <a:cxn ang="0">
                  <a:pos x="166" y="0"/>
                </a:cxn>
              </a:cxnLst>
              <a:rect l="0" t="0" r="r" b="b"/>
              <a:pathLst>
                <a:path w="1169" h="2481">
                  <a:moveTo>
                    <a:pt x="166" y="0"/>
                  </a:moveTo>
                  <a:lnTo>
                    <a:pt x="0" y="73"/>
                  </a:lnTo>
                  <a:lnTo>
                    <a:pt x="959" y="2481"/>
                  </a:lnTo>
                  <a:lnTo>
                    <a:pt x="1169" y="2389"/>
                  </a:lnTo>
                  <a:lnTo>
                    <a:pt x="166" y="0"/>
                  </a:lnTo>
                  <a:close/>
                </a:path>
              </a:pathLst>
            </a:custGeom>
            <a:solidFill>
              <a:srgbClr val="545959"/>
            </a:solidFill>
            <a:ln w="9525">
              <a:noFill/>
              <a:round/>
              <a:headEnd/>
              <a:tailEnd/>
            </a:ln>
          </p:spPr>
          <p:txBody>
            <a:bodyPr/>
            <a:lstStyle/>
            <a:p>
              <a:endParaRPr lang="en-US"/>
            </a:p>
          </p:txBody>
        </p:sp>
        <p:sp>
          <p:nvSpPr>
            <p:cNvPr id="673" name="Freeform 745"/>
            <p:cNvSpPr>
              <a:spLocks/>
            </p:cNvSpPr>
            <p:nvPr/>
          </p:nvSpPr>
          <p:spPr bwMode="auto">
            <a:xfrm>
              <a:off x="3388" y="3300"/>
              <a:ext cx="52" cy="137"/>
            </a:xfrm>
            <a:custGeom>
              <a:avLst/>
              <a:gdLst/>
              <a:ahLst/>
              <a:cxnLst>
                <a:cxn ang="0">
                  <a:pos x="126" y="6"/>
                </a:cxn>
                <a:cxn ang="0">
                  <a:pos x="104" y="14"/>
                </a:cxn>
                <a:cxn ang="0">
                  <a:pos x="81" y="24"/>
                </a:cxn>
                <a:cxn ang="0">
                  <a:pos x="36" y="44"/>
                </a:cxn>
                <a:cxn ang="0">
                  <a:pos x="29" y="132"/>
                </a:cxn>
                <a:cxn ang="0">
                  <a:pos x="81" y="260"/>
                </a:cxn>
                <a:cxn ang="0">
                  <a:pos x="125" y="370"/>
                </a:cxn>
                <a:cxn ang="0">
                  <a:pos x="163" y="467"/>
                </a:cxn>
                <a:cxn ang="0">
                  <a:pos x="198" y="554"/>
                </a:cxn>
                <a:cxn ang="0">
                  <a:pos x="232" y="637"/>
                </a:cxn>
                <a:cxn ang="0">
                  <a:pos x="265" y="723"/>
                </a:cxn>
                <a:cxn ang="0">
                  <a:pos x="302" y="812"/>
                </a:cxn>
                <a:cxn ang="0">
                  <a:pos x="342" y="913"/>
                </a:cxn>
                <a:cxn ang="0">
                  <a:pos x="388" y="1029"/>
                </a:cxn>
                <a:cxn ang="0">
                  <a:pos x="442" y="1164"/>
                </a:cxn>
                <a:cxn ang="0">
                  <a:pos x="505" y="1323"/>
                </a:cxn>
                <a:cxn ang="0">
                  <a:pos x="581" y="1511"/>
                </a:cxn>
                <a:cxn ang="0">
                  <a:pos x="669" y="1733"/>
                </a:cxn>
                <a:cxn ang="0">
                  <a:pos x="773" y="1993"/>
                </a:cxn>
                <a:cxn ang="0">
                  <a:pos x="895" y="2297"/>
                </a:cxn>
                <a:cxn ang="0">
                  <a:pos x="972" y="2462"/>
                </a:cxn>
                <a:cxn ang="0">
                  <a:pos x="989" y="2455"/>
                </a:cxn>
                <a:cxn ang="0">
                  <a:pos x="1003" y="2449"/>
                </a:cxn>
                <a:cxn ang="0">
                  <a:pos x="1015" y="2442"/>
                </a:cxn>
                <a:cxn ang="0">
                  <a:pos x="1030" y="2436"/>
                </a:cxn>
                <a:cxn ang="0">
                  <a:pos x="1050" y="2428"/>
                </a:cxn>
                <a:cxn ang="0">
                  <a:pos x="1077" y="2416"/>
                </a:cxn>
                <a:cxn ang="0">
                  <a:pos x="1116" y="2399"/>
                </a:cxn>
                <a:cxn ang="0">
                  <a:pos x="1110" y="2318"/>
                </a:cxn>
                <a:cxn ang="0">
                  <a:pos x="1056" y="2190"/>
                </a:cxn>
                <a:cxn ang="0">
                  <a:pos x="1011" y="2082"/>
                </a:cxn>
                <a:cxn ang="0">
                  <a:pos x="970" y="1985"/>
                </a:cxn>
                <a:cxn ang="0">
                  <a:pos x="935" y="1897"/>
                </a:cxn>
                <a:cxn ang="0">
                  <a:pos x="899" y="1814"/>
                </a:cxn>
                <a:cxn ang="0">
                  <a:pos x="864" y="1730"/>
                </a:cxn>
                <a:cxn ang="0">
                  <a:pos x="826" y="1640"/>
                </a:cxn>
                <a:cxn ang="0">
                  <a:pos x="785" y="1541"/>
                </a:cxn>
                <a:cxn ang="0">
                  <a:pos x="738" y="1426"/>
                </a:cxn>
                <a:cxn ang="0">
                  <a:pos x="682" y="1292"/>
                </a:cxn>
                <a:cxn ang="0">
                  <a:pos x="615" y="1134"/>
                </a:cxn>
                <a:cxn ang="0">
                  <a:pos x="537" y="947"/>
                </a:cxn>
                <a:cxn ang="0">
                  <a:pos x="445" y="727"/>
                </a:cxn>
                <a:cxn ang="0">
                  <a:pos x="337" y="469"/>
                </a:cxn>
                <a:cxn ang="0">
                  <a:pos x="210" y="167"/>
                </a:cxn>
              </a:cxnLst>
              <a:rect l="0" t="0" r="r" b="b"/>
              <a:pathLst>
                <a:path w="1140" h="2467">
                  <a:moveTo>
                    <a:pt x="140" y="0"/>
                  </a:moveTo>
                  <a:lnTo>
                    <a:pt x="126" y="6"/>
                  </a:lnTo>
                  <a:lnTo>
                    <a:pt x="114" y="10"/>
                  </a:lnTo>
                  <a:lnTo>
                    <a:pt x="104" y="14"/>
                  </a:lnTo>
                  <a:lnTo>
                    <a:pt x="94" y="19"/>
                  </a:lnTo>
                  <a:lnTo>
                    <a:pt x="81" y="24"/>
                  </a:lnTo>
                  <a:lnTo>
                    <a:pt x="61" y="32"/>
                  </a:lnTo>
                  <a:lnTo>
                    <a:pt x="36" y="44"/>
                  </a:lnTo>
                  <a:lnTo>
                    <a:pt x="0" y="61"/>
                  </a:lnTo>
                  <a:lnTo>
                    <a:pt x="29" y="132"/>
                  </a:lnTo>
                  <a:lnTo>
                    <a:pt x="55" y="199"/>
                  </a:lnTo>
                  <a:lnTo>
                    <a:pt x="81" y="260"/>
                  </a:lnTo>
                  <a:lnTo>
                    <a:pt x="103" y="317"/>
                  </a:lnTo>
                  <a:lnTo>
                    <a:pt x="125" y="370"/>
                  </a:lnTo>
                  <a:lnTo>
                    <a:pt x="144" y="419"/>
                  </a:lnTo>
                  <a:lnTo>
                    <a:pt x="163" y="467"/>
                  </a:lnTo>
                  <a:lnTo>
                    <a:pt x="181" y="511"/>
                  </a:lnTo>
                  <a:lnTo>
                    <a:pt x="198" y="554"/>
                  </a:lnTo>
                  <a:lnTo>
                    <a:pt x="215" y="596"/>
                  </a:lnTo>
                  <a:lnTo>
                    <a:pt x="232" y="637"/>
                  </a:lnTo>
                  <a:lnTo>
                    <a:pt x="249" y="680"/>
                  </a:lnTo>
                  <a:lnTo>
                    <a:pt x="265" y="723"/>
                  </a:lnTo>
                  <a:lnTo>
                    <a:pt x="284" y="766"/>
                  </a:lnTo>
                  <a:lnTo>
                    <a:pt x="302" y="812"/>
                  </a:lnTo>
                  <a:lnTo>
                    <a:pt x="322" y="861"/>
                  </a:lnTo>
                  <a:lnTo>
                    <a:pt x="342" y="913"/>
                  </a:lnTo>
                  <a:lnTo>
                    <a:pt x="364" y="968"/>
                  </a:lnTo>
                  <a:lnTo>
                    <a:pt x="388" y="1029"/>
                  </a:lnTo>
                  <a:lnTo>
                    <a:pt x="414" y="1093"/>
                  </a:lnTo>
                  <a:lnTo>
                    <a:pt x="442" y="1164"/>
                  </a:lnTo>
                  <a:lnTo>
                    <a:pt x="473" y="1239"/>
                  </a:lnTo>
                  <a:lnTo>
                    <a:pt x="505" y="1323"/>
                  </a:lnTo>
                  <a:lnTo>
                    <a:pt x="542" y="1412"/>
                  </a:lnTo>
                  <a:lnTo>
                    <a:pt x="581" y="1511"/>
                  </a:lnTo>
                  <a:lnTo>
                    <a:pt x="623" y="1618"/>
                  </a:lnTo>
                  <a:lnTo>
                    <a:pt x="669" y="1733"/>
                  </a:lnTo>
                  <a:lnTo>
                    <a:pt x="719" y="1858"/>
                  </a:lnTo>
                  <a:lnTo>
                    <a:pt x="773" y="1993"/>
                  </a:lnTo>
                  <a:lnTo>
                    <a:pt x="832" y="2140"/>
                  </a:lnTo>
                  <a:lnTo>
                    <a:pt x="895" y="2297"/>
                  </a:lnTo>
                  <a:lnTo>
                    <a:pt x="962" y="2467"/>
                  </a:lnTo>
                  <a:lnTo>
                    <a:pt x="972" y="2462"/>
                  </a:lnTo>
                  <a:lnTo>
                    <a:pt x="982" y="2458"/>
                  </a:lnTo>
                  <a:lnTo>
                    <a:pt x="989" y="2455"/>
                  </a:lnTo>
                  <a:lnTo>
                    <a:pt x="996" y="2452"/>
                  </a:lnTo>
                  <a:lnTo>
                    <a:pt x="1003" y="2449"/>
                  </a:lnTo>
                  <a:lnTo>
                    <a:pt x="1009" y="2445"/>
                  </a:lnTo>
                  <a:lnTo>
                    <a:pt x="1015" y="2442"/>
                  </a:lnTo>
                  <a:lnTo>
                    <a:pt x="1022" y="2439"/>
                  </a:lnTo>
                  <a:lnTo>
                    <a:pt x="1030" y="2436"/>
                  </a:lnTo>
                  <a:lnTo>
                    <a:pt x="1040" y="2432"/>
                  </a:lnTo>
                  <a:lnTo>
                    <a:pt x="1050" y="2428"/>
                  </a:lnTo>
                  <a:lnTo>
                    <a:pt x="1063" y="2422"/>
                  </a:lnTo>
                  <a:lnTo>
                    <a:pt x="1077" y="2416"/>
                  </a:lnTo>
                  <a:lnTo>
                    <a:pt x="1095" y="2409"/>
                  </a:lnTo>
                  <a:lnTo>
                    <a:pt x="1116" y="2399"/>
                  </a:lnTo>
                  <a:lnTo>
                    <a:pt x="1140" y="2390"/>
                  </a:lnTo>
                  <a:lnTo>
                    <a:pt x="1110" y="2318"/>
                  </a:lnTo>
                  <a:lnTo>
                    <a:pt x="1081" y="2251"/>
                  </a:lnTo>
                  <a:lnTo>
                    <a:pt x="1056" y="2190"/>
                  </a:lnTo>
                  <a:lnTo>
                    <a:pt x="1033" y="2134"/>
                  </a:lnTo>
                  <a:lnTo>
                    <a:pt x="1011" y="2082"/>
                  </a:lnTo>
                  <a:lnTo>
                    <a:pt x="991" y="2032"/>
                  </a:lnTo>
                  <a:lnTo>
                    <a:pt x="970" y="1985"/>
                  </a:lnTo>
                  <a:lnTo>
                    <a:pt x="952" y="1940"/>
                  </a:lnTo>
                  <a:lnTo>
                    <a:pt x="935" y="1897"/>
                  </a:lnTo>
                  <a:lnTo>
                    <a:pt x="916" y="1856"/>
                  </a:lnTo>
                  <a:lnTo>
                    <a:pt x="899" y="1814"/>
                  </a:lnTo>
                  <a:lnTo>
                    <a:pt x="882" y="1773"/>
                  </a:lnTo>
                  <a:lnTo>
                    <a:pt x="864" y="1730"/>
                  </a:lnTo>
                  <a:lnTo>
                    <a:pt x="846" y="1686"/>
                  </a:lnTo>
                  <a:lnTo>
                    <a:pt x="826" y="1640"/>
                  </a:lnTo>
                  <a:lnTo>
                    <a:pt x="807" y="1592"/>
                  </a:lnTo>
                  <a:lnTo>
                    <a:pt x="785" y="1541"/>
                  </a:lnTo>
                  <a:lnTo>
                    <a:pt x="762" y="1485"/>
                  </a:lnTo>
                  <a:lnTo>
                    <a:pt x="738" y="1426"/>
                  </a:lnTo>
                  <a:lnTo>
                    <a:pt x="710" y="1362"/>
                  </a:lnTo>
                  <a:lnTo>
                    <a:pt x="682" y="1292"/>
                  </a:lnTo>
                  <a:lnTo>
                    <a:pt x="650" y="1216"/>
                  </a:lnTo>
                  <a:lnTo>
                    <a:pt x="615" y="1134"/>
                  </a:lnTo>
                  <a:lnTo>
                    <a:pt x="578" y="1044"/>
                  </a:lnTo>
                  <a:lnTo>
                    <a:pt x="537" y="947"/>
                  </a:lnTo>
                  <a:lnTo>
                    <a:pt x="493" y="842"/>
                  </a:lnTo>
                  <a:lnTo>
                    <a:pt x="445" y="727"/>
                  </a:lnTo>
                  <a:lnTo>
                    <a:pt x="393" y="603"/>
                  </a:lnTo>
                  <a:lnTo>
                    <a:pt x="337" y="469"/>
                  </a:lnTo>
                  <a:lnTo>
                    <a:pt x="276" y="324"/>
                  </a:lnTo>
                  <a:lnTo>
                    <a:pt x="210" y="167"/>
                  </a:lnTo>
                  <a:lnTo>
                    <a:pt x="140" y="0"/>
                  </a:lnTo>
                  <a:close/>
                </a:path>
              </a:pathLst>
            </a:custGeom>
            <a:solidFill>
              <a:srgbClr val="707575"/>
            </a:solidFill>
            <a:ln w="9525">
              <a:noFill/>
              <a:round/>
              <a:headEnd/>
              <a:tailEnd/>
            </a:ln>
          </p:spPr>
          <p:txBody>
            <a:bodyPr/>
            <a:lstStyle/>
            <a:p>
              <a:endParaRPr lang="en-US"/>
            </a:p>
          </p:txBody>
        </p:sp>
        <p:sp>
          <p:nvSpPr>
            <p:cNvPr id="674" name="Freeform 746"/>
            <p:cNvSpPr>
              <a:spLocks/>
            </p:cNvSpPr>
            <p:nvPr/>
          </p:nvSpPr>
          <p:spPr bwMode="auto">
            <a:xfrm>
              <a:off x="3389" y="3301"/>
              <a:ext cx="50" cy="136"/>
            </a:xfrm>
            <a:custGeom>
              <a:avLst/>
              <a:gdLst/>
              <a:ahLst/>
              <a:cxnLst>
                <a:cxn ang="0">
                  <a:pos x="100" y="4"/>
                </a:cxn>
                <a:cxn ang="0">
                  <a:pos x="84" y="12"/>
                </a:cxn>
                <a:cxn ang="0">
                  <a:pos x="65" y="19"/>
                </a:cxn>
                <a:cxn ang="0">
                  <a:pos x="29" y="36"/>
                </a:cxn>
                <a:cxn ang="0">
                  <a:pos x="29" y="120"/>
                </a:cxn>
                <a:cxn ang="0">
                  <a:pos x="81" y="248"/>
                </a:cxn>
                <a:cxn ang="0">
                  <a:pos x="125" y="358"/>
                </a:cxn>
                <a:cxn ang="0">
                  <a:pos x="164" y="455"/>
                </a:cxn>
                <a:cxn ang="0">
                  <a:pos x="199" y="542"/>
                </a:cxn>
                <a:cxn ang="0">
                  <a:pos x="233" y="625"/>
                </a:cxn>
                <a:cxn ang="0">
                  <a:pos x="267" y="711"/>
                </a:cxn>
                <a:cxn ang="0">
                  <a:pos x="302" y="800"/>
                </a:cxn>
                <a:cxn ang="0">
                  <a:pos x="343" y="900"/>
                </a:cxn>
                <a:cxn ang="0">
                  <a:pos x="389" y="1016"/>
                </a:cxn>
                <a:cxn ang="0">
                  <a:pos x="443" y="1151"/>
                </a:cxn>
                <a:cxn ang="0">
                  <a:pos x="507" y="1311"/>
                </a:cxn>
                <a:cxn ang="0">
                  <a:pos x="583" y="1499"/>
                </a:cxn>
                <a:cxn ang="0">
                  <a:pos x="672" y="1721"/>
                </a:cxn>
                <a:cxn ang="0">
                  <a:pos x="777" y="1981"/>
                </a:cxn>
                <a:cxn ang="0">
                  <a:pos x="898" y="2285"/>
                </a:cxn>
                <a:cxn ang="0">
                  <a:pos x="982" y="2447"/>
                </a:cxn>
                <a:cxn ang="0">
                  <a:pos x="1003" y="2436"/>
                </a:cxn>
                <a:cxn ang="0">
                  <a:pos x="1029" y="2426"/>
                </a:cxn>
                <a:cxn ang="0">
                  <a:pos x="1073" y="2407"/>
                </a:cxn>
                <a:cxn ang="0">
                  <a:pos x="1080" y="2320"/>
                </a:cxn>
                <a:cxn ang="0">
                  <a:pos x="1027" y="2193"/>
                </a:cxn>
                <a:cxn ang="0">
                  <a:pos x="981" y="2083"/>
                </a:cxn>
                <a:cxn ang="0">
                  <a:pos x="941" y="1987"/>
                </a:cxn>
                <a:cxn ang="0">
                  <a:pos x="905" y="1900"/>
                </a:cxn>
                <a:cxn ang="0">
                  <a:pos x="869" y="1817"/>
                </a:cxn>
                <a:cxn ang="0">
                  <a:pos x="835" y="1732"/>
                </a:cxn>
                <a:cxn ang="0">
                  <a:pos x="797" y="1643"/>
                </a:cxn>
                <a:cxn ang="0">
                  <a:pos x="756" y="1542"/>
                </a:cxn>
                <a:cxn ang="0">
                  <a:pos x="708" y="1428"/>
                </a:cxn>
                <a:cxn ang="0">
                  <a:pos x="652" y="1294"/>
                </a:cxn>
                <a:cxn ang="0">
                  <a:pos x="586" y="1136"/>
                </a:cxn>
                <a:cxn ang="0">
                  <a:pos x="508" y="948"/>
                </a:cxn>
                <a:cxn ang="0">
                  <a:pos x="417" y="728"/>
                </a:cxn>
                <a:cxn ang="0">
                  <a:pos x="308" y="469"/>
                </a:cxn>
                <a:cxn ang="0">
                  <a:pos x="183" y="168"/>
                </a:cxn>
              </a:cxnLst>
              <a:rect l="0" t="0" r="r" b="b"/>
              <a:pathLst>
                <a:path w="1109" h="2454">
                  <a:moveTo>
                    <a:pt x="113" y="0"/>
                  </a:moveTo>
                  <a:lnTo>
                    <a:pt x="100" y="4"/>
                  </a:lnTo>
                  <a:lnTo>
                    <a:pt x="92" y="9"/>
                  </a:lnTo>
                  <a:lnTo>
                    <a:pt x="84" y="12"/>
                  </a:lnTo>
                  <a:lnTo>
                    <a:pt x="76" y="15"/>
                  </a:lnTo>
                  <a:lnTo>
                    <a:pt x="65" y="19"/>
                  </a:lnTo>
                  <a:lnTo>
                    <a:pt x="49" y="26"/>
                  </a:lnTo>
                  <a:lnTo>
                    <a:pt x="29" y="36"/>
                  </a:lnTo>
                  <a:lnTo>
                    <a:pt x="0" y="49"/>
                  </a:lnTo>
                  <a:lnTo>
                    <a:pt x="29" y="120"/>
                  </a:lnTo>
                  <a:lnTo>
                    <a:pt x="56" y="187"/>
                  </a:lnTo>
                  <a:lnTo>
                    <a:pt x="81" y="248"/>
                  </a:lnTo>
                  <a:lnTo>
                    <a:pt x="103" y="305"/>
                  </a:lnTo>
                  <a:lnTo>
                    <a:pt x="125" y="358"/>
                  </a:lnTo>
                  <a:lnTo>
                    <a:pt x="145" y="407"/>
                  </a:lnTo>
                  <a:lnTo>
                    <a:pt x="164" y="455"/>
                  </a:lnTo>
                  <a:lnTo>
                    <a:pt x="182" y="499"/>
                  </a:lnTo>
                  <a:lnTo>
                    <a:pt x="199" y="542"/>
                  </a:lnTo>
                  <a:lnTo>
                    <a:pt x="216" y="584"/>
                  </a:lnTo>
                  <a:lnTo>
                    <a:pt x="233" y="625"/>
                  </a:lnTo>
                  <a:lnTo>
                    <a:pt x="249" y="667"/>
                  </a:lnTo>
                  <a:lnTo>
                    <a:pt x="267" y="711"/>
                  </a:lnTo>
                  <a:lnTo>
                    <a:pt x="284" y="754"/>
                  </a:lnTo>
                  <a:lnTo>
                    <a:pt x="302" y="800"/>
                  </a:lnTo>
                  <a:lnTo>
                    <a:pt x="323" y="849"/>
                  </a:lnTo>
                  <a:lnTo>
                    <a:pt x="343" y="900"/>
                  </a:lnTo>
                  <a:lnTo>
                    <a:pt x="366" y="956"/>
                  </a:lnTo>
                  <a:lnTo>
                    <a:pt x="389" y="1016"/>
                  </a:lnTo>
                  <a:lnTo>
                    <a:pt x="415" y="1081"/>
                  </a:lnTo>
                  <a:lnTo>
                    <a:pt x="443" y="1151"/>
                  </a:lnTo>
                  <a:lnTo>
                    <a:pt x="474" y="1227"/>
                  </a:lnTo>
                  <a:lnTo>
                    <a:pt x="507" y="1311"/>
                  </a:lnTo>
                  <a:lnTo>
                    <a:pt x="544" y="1400"/>
                  </a:lnTo>
                  <a:lnTo>
                    <a:pt x="583" y="1499"/>
                  </a:lnTo>
                  <a:lnTo>
                    <a:pt x="626" y="1606"/>
                  </a:lnTo>
                  <a:lnTo>
                    <a:pt x="672" y="1721"/>
                  </a:lnTo>
                  <a:lnTo>
                    <a:pt x="723" y="1846"/>
                  </a:lnTo>
                  <a:lnTo>
                    <a:pt x="777" y="1981"/>
                  </a:lnTo>
                  <a:lnTo>
                    <a:pt x="835" y="2128"/>
                  </a:lnTo>
                  <a:lnTo>
                    <a:pt x="898" y="2285"/>
                  </a:lnTo>
                  <a:lnTo>
                    <a:pt x="966" y="2454"/>
                  </a:lnTo>
                  <a:lnTo>
                    <a:pt x="982" y="2447"/>
                  </a:lnTo>
                  <a:lnTo>
                    <a:pt x="994" y="2442"/>
                  </a:lnTo>
                  <a:lnTo>
                    <a:pt x="1003" y="2436"/>
                  </a:lnTo>
                  <a:lnTo>
                    <a:pt x="1014" y="2432"/>
                  </a:lnTo>
                  <a:lnTo>
                    <a:pt x="1029" y="2426"/>
                  </a:lnTo>
                  <a:lnTo>
                    <a:pt x="1047" y="2417"/>
                  </a:lnTo>
                  <a:lnTo>
                    <a:pt x="1073" y="2407"/>
                  </a:lnTo>
                  <a:lnTo>
                    <a:pt x="1109" y="2392"/>
                  </a:lnTo>
                  <a:lnTo>
                    <a:pt x="1080" y="2320"/>
                  </a:lnTo>
                  <a:lnTo>
                    <a:pt x="1052" y="2254"/>
                  </a:lnTo>
                  <a:lnTo>
                    <a:pt x="1027" y="2193"/>
                  </a:lnTo>
                  <a:lnTo>
                    <a:pt x="1003" y="2136"/>
                  </a:lnTo>
                  <a:lnTo>
                    <a:pt x="981" y="2083"/>
                  </a:lnTo>
                  <a:lnTo>
                    <a:pt x="960" y="2035"/>
                  </a:lnTo>
                  <a:lnTo>
                    <a:pt x="941" y="1987"/>
                  </a:lnTo>
                  <a:lnTo>
                    <a:pt x="922" y="1943"/>
                  </a:lnTo>
                  <a:lnTo>
                    <a:pt x="905" y="1900"/>
                  </a:lnTo>
                  <a:lnTo>
                    <a:pt x="887" y="1858"/>
                  </a:lnTo>
                  <a:lnTo>
                    <a:pt x="869" y="1817"/>
                  </a:lnTo>
                  <a:lnTo>
                    <a:pt x="852" y="1774"/>
                  </a:lnTo>
                  <a:lnTo>
                    <a:pt x="835" y="1732"/>
                  </a:lnTo>
                  <a:lnTo>
                    <a:pt x="816" y="1688"/>
                  </a:lnTo>
                  <a:lnTo>
                    <a:pt x="797" y="1643"/>
                  </a:lnTo>
                  <a:lnTo>
                    <a:pt x="778" y="1594"/>
                  </a:lnTo>
                  <a:lnTo>
                    <a:pt x="756" y="1542"/>
                  </a:lnTo>
                  <a:lnTo>
                    <a:pt x="733" y="1488"/>
                  </a:lnTo>
                  <a:lnTo>
                    <a:pt x="708" y="1428"/>
                  </a:lnTo>
                  <a:lnTo>
                    <a:pt x="681" y="1363"/>
                  </a:lnTo>
                  <a:lnTo>
                    <a:pt x="652" y="1294"/>
                  </a:lnTo>
                  <a:lnTo>
                    <a:pt x="621" y="1218"/>
                  </a:lnTo>
                  <a:lnTo>
                    <a:pt x="586" y="1136"/>
                  </a:lnTo>
                  <a:lnTo>
                    <a:pt x="549" y="1046"/>
                  </a:lnTo>
                  <a:lnTo>
                    <a:pt x="508" y="948"/>
                  </a:lnTo>
                  <a:lnTo>
                    <a:pt x="464" y="842"/>
                  </a:lnTo>
                  <a:lnTo>
                    <a:pt x="417" y="728"/>
                  </a:lnTo>
                  <a:lnTo>
                    <a:pt x="364" y="604"/>
                  </a:lnTo>
                  <a:lnTo>
                    <a:pt x="308" y="469"/>
                  </a:lnTo>
                  <a:lnTo>
                    <a:pt x="248" y="325"/>
                  </a:lnTo>
                  <a:lnTo>
                    <a:pt x="183" y="168"/>
                  </a:lnTo>
                  <a:lnTo>
                    <a:pt x="113" y="0"/>
                  </a:lnTo>
                  <a:close/>
                </a:path>
              </a:pathLst>
            </a:custGeom>
            <a:solidFill>
              <a:srgbClr val="8C9494"/>
            </a:solidFill>
            <a:ln w="9525">
              <a:noFill/>
              <a:round/>
              <a:headEnd/>
              <a:tailEnd/>
            </a:ln>
          </p:spPr>
          <p:txBody>
            <a:bodyPr/>
            <a:lstStyle/>
            <a:p>
              <a:endParaRPr lang="en-US"/>
            </a:p>
          </p:txBody>
        </p:sp>
        <p:sp>
          <p:nvSpPr>
            <p:cNvPr id="675" name="Freeform 747"/>
            <p:cNvSpPr>
              <a:spLocks/>
            </p:cNvSpPr>
            <p:nvPr/>
          </p:nvSpPr>
          <p:spPr bwMode="auto">
            <a:xfrm>
              <a:off x="3389" y="3301"/>
              <a:ext cx="49" cy="136"/>
            </a:xfrm>
            <a:custGeom>
              <a:avLst/>
              <a:gdLst/>
              <a:ahLst/>
              <a:cxnLst>
                <a:cxn ang="0">
                  <a:pos x="77" y="3"/>
                </a:cxn>
                <a:cxn ang="0">
                  <a:pos x="65" y="8"/>
                </a:cxn>
                <a:cxn ang="0">
                  <a:pos x="49" y="14"/>
                </a:cxn>
                <a:cxn ang="0">
                  <a:pos x="22" y="27"/>
                </a:cxn>
                <a:cxn ang="0">
                  <a:pos x="30" y="108"/>
                </a:cxn>
                <a:cxn ang="0">
                  <a:pos x="81" y="236"/>
                </a:cxn>
                <a:cxn ang="0">
                  <a:pos x="126" y="345"/>
                </a:cxn>
                <a:cxn ang="0">
                  <a:pos x="165" y="442"/>
                </a:cxn>
                <a:cxn ang="0">
                  <a:pos x="199" y="530"/>
                </a:cxn>
                <a:cxn ang="0">
                  <a:pos x="234" y="613"/>
                </a:cxn>
                <a:cxn ang="0">
                  <a:pos x="268" y="698"/>
                </a:cxn>
                <a:cxn ang="0">
                  <a:pos x="304" y="788"/>
                </a:cxn>
                <a:cxn ang="0">
                  <a:pos x="345" y="888"/>
                </a:cxn>
                <a:cxn ang="0">
                  <a:pos x="391" y="1003"/>
                </a:cxn>
                <a:cxn ang="0">
                  <a:pos x="445" y="1138"/>
                </a:cxn>
                <a:cxn ang="0">
                  <a:pos x="509" y="1297"/>
                </a:cxn>
                <a:cxn ang="0">
                  <a:pos x="585" y="1486"/>
                </a:cxn>
                <a:cxn ang="0">
                  <a:pos x="675" y="1707"/>
                </a:cxn>
                <a:cxn ang="0">
                  <a:pos x="780" y="1968"/>
                </a:cxn>
                <a:cxn ang="0">
                  <a:pos x="901" y="2270"/>
                </a:cxn>
                <a:cxn ang="0">
                  <a:pos x="982" y="2435"/>
                </a:cxn>
                <a:cxn ang="0">
                  <a:pos x="998" y="2426"/>
                </a:cxn>
                <a:cxn ang="0">
                  <a:pos x="1016" y="2419"/>
                </a:cxn>
                <a:cxn ang="0">
                  <a:pos x="1050" y="2404"/>
                </a:cxn>
                <a:cxn ang="0">
                  <a:pos x="1048" y="2322"/>
                </a:cxn>
                <a:cxn ang="0">
                  <a:pos x="995" y="2195"/>
                </a:cxn>
                <a:cxn ang="0">
                  <a:pos x="950" y="2085"/>
                </a:cxn>
                <a:cxn ang="0">
                  <a:pos x="910" y="1989"/>
                </a:cxn>
                <a:cxn ang="0">
                  <a:pos x="875" y="1901"/>
                </a:cxn>
                <a:cxn ang="0">
                  <a:pos x="840" y="1817"/>
                </a:cxn>
                <a:cxn ang="0">
                  <a:pos x="805" y="1733"/>
                </a:cxn>
                <a:cxn ang="0">
                  <a:pos x="768" y="1643"/>
                </a:cxn>
                <a:cxn ang="0">
                  <a:pos x="727" y="1543"/>
                </a:cxn>
                <a:cxn ang="0">
                  <a:pos x="679" y="1428"/>
                </a:cxn>
                <a:cxn ang="0">
                  <a:pos x="624" y="1294"/>
                </a:cxn>
                <a:cxn ang="0">
                  <a:pos x="557" y="1135"/>
                </a:cxn>
                <a:cxn ang="0">
                  <a:pos x="480" y="948"/>
                </a:cxn>
                <a:cxn ang="0">
                  <a:pos x="388" y="728"/>
                </a:cxn>
                <a:cxn ang="0">
                  <a:pos x="281" y="469"/>
                </a:cxn>
                <a:cxn ang="0">
                  <a:pos x="155" y="168"/>
                </a:cxn>
              </a:cxnLst>
              <a:rect l="0" t="0" r="r" b="b"/>
              <a:pathLst>
                <a:path w="1078" h="2440">
                  <a:moveTo>
                    <a:pt x="86" y="0"/>
                  </a:moveTo>
                  <a:lnTo>
                    <a:pt x="77" y="3"/>
                  </a:lnTo>
                  <a:lnTo>
                    <a:pt x="71" y="6"/>
                  </a:lnTo>
                  <a:lnTo>
                    <a:pt x="65" y="8"/>
                  </a:lnTo>
                  <a:lnTo>
                    <a:pt x="59" y="10"/>
                  </a:lnTo>
                  <a:lnTo>
                    <a:pt x="49" y="14"/>
                  </a:lnTo>
                  <a:lnTo>
                    <a:pt x="38" y="20"/>
                  </a:lnTo>
                  <a:lnTo>
                    <a:pt x="22" y="27"/>
                  </a:lnTo>
                  <a:lnTo>
                    <a:pt x="0" y="37"/>
                  </a:lnTo>
                  <a:lnTo>
                    <a:pt x="30" y="108"/>
                  </a:lnTo>
                  <a:lnTo>
                    <a:pt x="57" y="175"/>
                  </a:lnTo>
                  <a:lnTo>
                    <a:pt x="81" y="236"/>
                  </a:lnTo>
                  <a:lnTo>
                    <a:pt x="104" y="293"/>
                  </a:lnTo>
                  <a:lnTo>
                    <a:pt x="126" y="345"/>
                  </a:lnTo>
                  <a:lnTo>
                    <a:pt x="145" y="395"/>
                  </a:lnTo>
                  <a:lnTo>
                    <a:pt x="165" y="442"/>
                  </a:lnTo>
                  <a:lnTo>
                    <a:pt x="182" y="487"/>
                  </a:lnTo>
                  <a:lnTo>
                    <a:pt x="199" y="530"/>
                  </a:lnTo>
                  <a:lnTo>
                    <a:pt x="217" y="572"/>
                  </a:lnTo>
                  <a:lnTo>
                    <a:pt x="234" y="613"/>
                  </a:lnTo>
                  <a:lnTo>
                    <a:pt x="250" y="655"/>
                  </a:lnTo>
                  <a:lnTo>
                    <a:pt x="268" y="698"/>
                  </a:lnTo>
                  <a:lnTo>
                    <a:pt x="286" y="742"/>
                  </a:lnTo>
                  <a:lnTo>
                    <a:pt x="304" y="788"/>
                  </a:lnTo>
                  <a:lnTo>
                    <a:pt x="324" y="837"/>
                  </a:lnTo>
                  <a:lnTo>
                    <a:pt x="345" y="888"/>
                  </a:lnTo>
                  <a:lnTo>
                    <a:pt x="368" y="944"/>
                  </a:lnTo>
                  <a:lnTo>
                    <a:pt x="391" y="1003"/>
                  </a:lnTo>
                  <a:lnTo>
                    <a:pt x="418" y="1069"/>
                  </a:lnTo>
                  <a:lnTo>
                    <a:pt x="445" y="1138"/>
                  </a:lnTo>
                  <a:lnTo>
                    <a:pt x="476" y="1215"/>
                  </a:lnTo>
                  <a:lnTo>
                    <a:pt x="509" y="1297"/>
                  </a:lnTo>
                  <a:lnTo>
                    <a:pt x="546" y="1388"/>
                  </a:lnTo>
                  <a:lnTo>
                    <a:pt x="585" y="1486"/>
                  </a:lnTo>
                  <a:lnTo>
                    <a:pt x="628" y="1593"/>
                  </a:lnTo>
                  <a:lnTo>
                    <a:pt x="675" y="1707"/>
                  </a:lnTo>
                  <a:lnTo>
                    <a:pt x="725" y="1833"/>
                  </a:lnTo>
                  <a:lnTo>
                    <a:pt x="780" y="1968"/>
                  </a:lnTo>
                  <a:lnTo>
                    <a:pt x="838" y="2113"/>
                  </a:lnTo>
                  <a:lnTo>
                    <a:pt x="901" y="2270"/>
                  </a:lnTo>
                  <a:lnTo>
                    <a:pt x="969" y="2440"/>
                  </a:lnTo>
                  <a:lnTo>
                    <a:pt x="982" y="2435"/>
                  </a:lnTo>
                  <a:lnTo>
                    <a:pt x="990" y="2431"/>
                  </a:lnTo>
                  <a:lnTo>
                    <a:pt x="998" y="2426"/>
                  </a:lnTo>
                  <a:lnTo>
                    <a:pt x="1006" y="2423"/>
                  </a:lnTo>
                  <a:lnTo>
                    <a:pt x="1016" y="2419"/>
                  </a:lnTo>
                  <a:lnTo>
                    <a:pt x="1031" y="2413"/>
                  </a:lnTo>
                  <a:lnTo>
                    <a:pt x="1050" y="2404"/>
                  </a:lnTo>
                  <a:lnTo>
                    <a:pt x="1078" y="2394"/>
                  </a:lnTo>
                  <a:lnTo>
                    <a:pt x="1048" y="2322"/>
                  </a:lnTo>
                  <a:lnTo>
                    <a:pt x="1020" y="2256"/>
                  </a:lnTo>
                  <a:lnTo>
                    <a:pt x="995" y="2195"/>
                  </a:lnTo>
                  <a:lnTo>
                    <a:pt x="973" y="2138"/>
                  </a:lnTo>
                  <a:lnTo>
                    <a:pt x="950" y="2085"/>
                  </a:lnTo>
                  <a:lnTo>
                    <a:pt x="930" y="2035"/>
                  </a:lnTo>
                  <a:lnTo>
                    <a:pt x="910" y="1989"/>
                  </a:lnTo>
                  <a:lnTo>
                    <a:pt x="892" y="1944"/>
                  </a:lnTo>
                  <a:lnTo>
                    <a:pt x="875" y="1901"/>
                  </a:lnTo>
                  <a:lnTo>
                    <a:pt x="857" y="1859"/>
                  </a:lnTo>
                  <a:lnTo>
                    <a:pt x="840" y="1817"/>
                  </a:lnTo>
                  <a:lnTo>
                    <a:pt x="823" y="1775"/>
                  </a:lnTo>
                  <a:lnTo>
                    <a:pt x="805" y="1733"/>
                  </a:lnTo>
                  <a:lnTo>
                    <a:pt x="787" y="1688"/>
                  </a:lnTo>
                  <a:lnTo>
                    <a:pt x="768" y="1643"/>
                  </a:lnTo>
                  <a:lnTo>
                    <a:pt x="748" y="1595"/>
                  </a:lnTo>
                  <a:lnTo>
                    <a:pt x="727" y="1543"/>
                  </a:lnTo>
                  <a:lnTo>
                    <a:pt x="703" y="1487"/>
                  </a:lnTo>
                  <a:lnTo>
                    <a:pt x="679" y="1428"/>
                  </a:lnTo>
                  <a:lnTo>
                    <a:pt x="652" y="1364"/>
                  </a:lnTo>
                  <a:lnTo>
                    <a:pt x="624" y="1294"/>
                  </a:lnTo>
                  <a:lnTo>
                    <a:pt x="592" y="1218"/>
                  </a:lnTo>
                  <a:lnTo>
                    <a:pt x="557" y="1135"/>
                  </a:lnTo>
                  <a:lnTo>
                    <a:pt x="521" y="1045"/>
                  </a:lnTo>
                  <a:lnTo>
                    <a:pt x="480" y="948"/>
                  </a:lnTo>
                  <a:lnTo>
                    <a:pt x="436" y="843"/>
                  </a:lnTo>
                  <a:lnTo>
                    <a:pt x="388" y="728"/>
                  </a:lnTo>
                  <a:lnTo>
                    <a:pt x="337" y="604"/>
                  </a:lnTo>
                  <a:lnTo>
                    <a:pt x="281" y="469"/>
                  </a:lnTo>
                  <a:lnTo>
                    <a:pt x="221" y="324"/>
                  </a:lnTo>
                  <a:lnTo>
                    <a:pt x="155" y="168"/>
                  </a:lnTo>
                  <a:lnTo>
                    <a:pt x="86" y="0"/>
                  </a:lnTo>
                  <a:close/>
                </a:path>
              </a:pathLst>
            </a:custGeom>
            <a:solidFill>
              <a:srgbClr val="A8B0B0"/>
            </a:solidFill>
            <a:ln w="9525">
              <a:noFill/>
              <a:round/>
              <a:headEnd/>
              <a:tailEnd/>
            </a:ln>
          </p:spPr>
          <p:txBody>
            <a:bodyPr/>
            <a:lstStyle/>
            <a:p>
              <a:endParaRPr lang="en-US"/>
            </a:p>
          </p:txBody>
        </p:sp>
        <p:sp>
          <p:nvSpPr>
            <p:cNvPr id="676" name="Freeform 748"/>
            <p:cNvSpPr>
              <a:spLocks/>
            </p:cNvSpPr>
            <p:nvPr/>
          </p:nvSpPr>
          <p:spPr bwMode="auto">
            <a:xfrm>
              <a:off x="3389" y="3302"/>
              <a:ext cx="48" cy="135"/>
            </a:xfrm>
            <a:custGeom>
              <a:avLst/>
              <a:gdLst/>
              <a:ahLst/>
              <a:cxnLst>
                <a:cxn ang="0">
                  <a:pos x="52" y="2"/>
                </a:cxn>
                <a:cxn ang="0">
                  <a:pos x="43" y="5"/>
                </a:cxn>
                <a:cxn ang="0">
                  <a:pos x="33" y="10"/>
                </a:cxn>
                <a:cxn ang="0">
                  <a:pos x="15" y="18"/>
                </a:cxn>
                <a:cxn ang="0">
                  <a:pos x="29" y="97"/>
                </a:cxn>
                <a:cxn ang="0">
                  <a:pos x="80" y="225"/>
                </a:cxn>
                <a:cxn ang="0">
                  <a:pos x="125" y="334"/>
                </a:cxn>
                <a:cxn ang="0">
                  <a:pos x="164" y="430"/>
                </a:cxn>
                <a:cxn ang="0">
                  <a:pos x="199" y="518"/>
                </a:cxn>
                <a:cxn ang="0">
                  <a:pos x="233" y="601"/>
                </a:cxn>
                <a:cxn ang="0">
                  <a:pos x="268" y="686"/>
                </a:cxn>
                <a:cxn ang="0">
                  <a:pos x="305" y="776"/>
                </a:cxn>
                <a:cxn ang="0">
                  <a:pos x="344" y="876"/>
                </a:cxn>
                <a:cxn ang="0">
                  <a:pos x="391" y="991"/>
                </a:cxn>
                <a:cxn ang="0">
                  <a:pos x="445" y="1126"/>
                </a:cxn>
                <a:cxn ang="0">
                  <a:pos x="511" y="1285"/>
                </a:cxn>
                <a:cxn ang="0">
                  <a:pos x="586" y="1474"/>
                </a:cxn>
                <a:cxn ang="0">
                  <a:pos x="676" y="1695"/>
                </a:cxn>
                <a:cxn ang="0">
                  <a:pos x="781" y="1956"/>
                </a:cxn>
                <a:cxn ang="0">
                  <a:pos x="903" y="2258"/>
                </a:cxn>
                <a:cxn ang="0">
                  <a:pos x="980" y="2424"/>
                </a:cxn>
                <a:cxn ang="0">
                  <a:pos x="991" y="2419"/>
                </a:cxn>
                <a:cxn ang="0">
                  <a:pos x="1004" y="2412"/>
                </a:cxn>
                <a:cxn ang="0">
                  <a:pos x="1028" y="2403"/>
                </a:cxn>
                <a:cxn ang="0">
                  <a:pos x="1017" y="2324"/>
                </a:cxn>
                <a:cxn ang="0">
                  <a:pos x="964" y="2196"/>
                </a:cxn>
                <a:cxn ang="0">
                  <a:pos x="920" y="2086"/>
                </a:cxn>
                <a:cxn ang="0">
                  <a:pos x="880" y="1990"/>
                </a:cxn>
                <a:cxn ang="0">
                  <a:pos x="843" y="1903"/>
                </a:cxn>
                <a:cxn ang="0">
                  <a:pos x="809" y="1819"/>
                </a:cxn>
                <a:cxn ang="0">
                  <a:pos x="774" y="1734"/>
                </a:cxn>
                <a:cxn ang="0">
                  <a:pos x="737" y="1645"/>
                </a:cxn>
                <a:cxn ang="0">
                  <a:pos x="696" y="1545"/>
                </a:cxn>
                <a:cxn ang="0">
                  <a:pos x="648" y="1430"/>
                </a:cxn>
                <a:cxn ang="0">
                  <a:pos x="593" y="1296"/>
                </a:cxn>
                <a:cxn ang="0">
                  <a:pos x="528" y="1138"/>
                </a:cxn>
                <a:cxn ang="0">
                  <a:pos x="450" y="950"/>
                </a:cxn>
                <a:cxn ang="0">
                  <a:pos x="359" y="730"/>
                </a:cxn>
                <a:cxn ang="0">
                  <a:pos x="251" y="470"/>
                </a:cxn>
                <a:cxn ang="0">
                  <a:pos x="127" y="169"/>
                </a:cxn>
              </a:cxnLst>
              <a:rect l="0" t="0" r="r" b="b"/>
              <a:pathLst>
                <a:path w="1046" h="2428">
                  <a:moveTo>
                    <a:pt x="58" y="0"/>
                  </a:moveTo>
                  <a:lnTo>
                    <a:pt x="52" y="2"/>
                  </a:lnTo>
                  <a:lnTo>
                    <a:pt x="47" y="4"/>
                  </a:lnTo>
                  <a:lnTo>
                    <a:pt x="43" y="5"/>
                  </a:lnTo>
                  <a:lnTo>
                    <a:pt x="39" y="7"/>
                  </a:lnTo>
                  <a:lnTo>
                    <a:pt x="33" y="10"/>
                  </a:lnTo>
                  <a:lnTo>
                    <a:pt x="25" y="13"/>
                  </a:lnTo>
                  <a:lnTo>
                    <a:pt x="15" y="18"/>
                  </a:lnTo>
                  <a:lnTo>
                    <a:pt x="0" y="25"/>
                  </a:lnTo>
                  <a:lnTo>
                    <a:pt x="29" y="97"/>
                  </a:lnTo>
                  <a:lnTo>
                    <a:pt x="56" y="164"/>
                  </a:lnTo>
                  <a:lnTo>
                    <a:pt x="80" y="225"/>
                  </a:lnTo>
                  <a:lnTo>
                    <a:pt x="104" y="282"/>
                  </a:lnTo>
                  <a:lnTo>
                    <a:pt x="125" y="334"/>
                  </a:lnTo>
                  <a:lnTo>
                    <a:pt x="145" y="384"/>
                  </a:lnTo>
                  <a:lnTo>
                    <a:pt x="164" y="430"/>
                  </a:lnTo>
                  <a:lnTo>
                    <a:pt x="182" y="475"/>
                  </a:lnTo>
                  <a:lnTo>
                    <a:pt x="199" y="518"/>
                  </a:lnTo>
                  <a:lnTo>
                    <a:pt x="217" y="560"/>
                  </a:lnTo>
                  <a:lnTo>
                    <a:pt x="233" y="601"/>
                  </a:lnTo>
                  <a:lnTo>
                    <a:pt x="250" y="643"/>
                  </a:lnTo>
                  <a:lnTo>
                    <a:pt x="268" y="686"/>
                  </a:lnTo>
                  <a:lnTo>
                    <a:pt x="285" y="730"/>
                  </a:lnTo>
                  <a:lnTo>
                    <a:pt x="305" y="776"/>
                  </a:lnTo>
                  <a:lnTo>
                    <a:pt x="324" y="825"/>
                  </a:lnTo>
                  <a:lnTo>
                    <a:pt x="344" y="876"/>
                  </a:lnTo>
                  <a:lnTo>
                    <a:pt x="367" y="932"/>
                  </a:lnTo>
                  <a:lnTo>
                    <a:pt x="391" y="991"/>
                  </a:lnTo>
                  <a:lnTo>
                    <a:pt x="418" y="1056"/>
                  </a:lnTo>
                  <a:lnTo>
                    <a:pt x="445" y="1126"/>
                  </a:lnTo>
                  <a:lnTo>
                    <a:pt x="477" y="1203"/>
                  </a:lnTo>
                  <a:lnTo>
                    <a:pt x="511" y="1285"/>
                  </a:lnTo>
                  <a:lnTo>
                    <a:pt x="546" y="1376"/>
                  </a:lnTo>
                  <a:lnTo>
                    <a:pt x="586" y="1474"/>
                  </a:lnTo>
                  <a:lnTo>
                    <a:pt x="629" y="1580"/>
                  </a:lnTo>
                  <a:lnTo>
                    <a:pt x="676" y="1695"/>
                  </a:lnTo>
                  <a:lnTo>
                    <a:pt x="726" y="1821"/>
                  </a:lnTo>
                  <a:lnTo>
                    <a:pt x="781" y="1956"/>
                  </a:lnTo>
                  <a:lnTo>
                    <a:pt x="840" y="2101"/>
                  </a:lnTo>
                  <a:lnTo>
                    <a:pt x="903" y="2258"/>
                  </a:lnTo>
                  <a:lnTo>
                    <a:pt x="972" y="2428"/>
                  </a:lnTo>
                  <a:lnTo>
                    <a:pt x="980" y="2424"/>
                  </a:lnTo>
                  <a:lnTo>
                    <a:pt x="986" y="2421"/>
                  </a:lnTo>
                  <a:lnTo>
                    <a:pt x="991" y="2419"/>
                  </a:lnTo>
                  <a:lnTo>
                    <a:pt x="997" y="2415"/>
                  </a:lnTo>
                  <a:lnTo>
                    <a:pt x="1004" y="2412"/>
                  </a:lnTo>
                  <a:lnTo>
                    <a:pt x="1013" y="2408"/>
                  </a:lnTo>
                  <a:lnTo>
                    <a:pt x="1028" y="2403"/>
                  </a:lnTo>
                  <a:lnTo>
                    <a:pt x="1046" y="2395"/>
                  </a:lnTo>
                  <a:lnTo>
                    <a:pt x="1017" y="2324"/>
                  </a:lnTo>
                  <a:lnTo>
                    <a:pt x="989" y="2257"/>
                  </a:lnTo>
                  <a:lnTo>
                    <a:pt x="964" y="2196"/>
                  </a:lnTo>
                  <a:lnTo>
                    <a:pt x="941" y="2139"/>
                  </a:lnTo>
                  <a:lnTo>
                    <a:pt x="920" y="2086"/>
                  </a:lnTo>
                  <a:lnTo>
                    <a:pt x="899" y="2037"/>
                  </a:lnTo>
                  <a:lnTo>
                    <a:pt x="880" y="1990"/>
                  </a:lnTo>
                  <a:lnTo>
                    <a:pt x="861" y="1946"/>
                  </a:lnTo>
                  <a:lnTo>
                    <a:pt x="843" y="1903"/>
                  </a:lnTo>
                  <a:lnTo>
                    <a:pt x="826" y="1861"/>
                  </a:lnTo>
                  <a:lnTo>
                    <a:pt x="809" y="1819"/>
                  </a:lnTo>
                  <a:lnTo>
                    <a:pt x="792" y="1778"/>
                  </a:lnTo>
                  <a:lnTo>
                    <a:pt x="774" y="1734"/>
                  </a:lnTo>
                  <a:lnTo>
                    <a:pt x="756" y="1691"/>
                  </a:lnTo>
                  <a:lnTo>
                    <a:pt x="737" y="1645"/>
                  </a:lnTo>
                  <a:lnTo>
                    <a:pt x="718" y="1596"/>
                  </a:lnTo>
                  <a:lnTo>
                    <a:pt x="696" y="1545"/>
                  </a:lnTo>
                  <a:lnTo>
                    <a:pt x="673" y="1490"/>
                  </a:lnTo>
                  <a:lnTo>
                    <a:pt x="648" y="1430"/>
                  </a:lnTo>
                  <a:lnTo>
                    <a:pt x="622" y="1365"/>
                  </a:lnTo>
                  <a:lnTo>
                    <a:pt x="593" y="1296"/>
                  </a:lnTo>
                  <a:lnTo>
                    <a:pt x="562" y="1220"/>
                  </a:lnTo>
                  <a:lnTo>
                    <a:pt x="528" y="1138"/>
                  </a:lnTo>
                  <a:lnTo>
                    <a:pt x="490" y="1047"/>
                  </a:lnTo>
                  <a:lnTo>
                    <a:pt x="450" y="950"/>
                  </a:lnTo>
                  <a:lnTo>
                    <a:pt x="407" y="843"/>
                  </a:lnTo>
                  <a:lnTo>
                    <a:pt x="359" y="730"/>
                  </a:lnTo>
                  <a:lnTo>
                    <a:pt x="308" y="605"/>
                  </a:lnTo>
                  <a:lnTo>
                    <a:pt x="251" y="470"/>
                  </a:lnTo>
                  <a:lnTo>
                    <a:pt x="192" y="325"/>
                  </a:lnTo>
                  <a:lnTo>
                    <a:pt x="127" y="169"/>
                  </a:lnTo>
                  <a:lnTo>
                    <a:pt x="58" y="0"/>
                  </a:lnTo>
                  <a:close/>
                </a:path>
              </a:pathLst>
            </a:custGeom>
            <a:solidFill>
              <a:srgbClr val="C4CCCC"/>
            </a:solidFill>
            <a:ln w="9525">
              <a:noFill/>
              <a:round/>
              <a:headEnd/>
              <a:tailEnd/>
            </a:ln>
          </p:spPr>
          <p:txBody>
            <a:bodyPr/>
            <a:lstStyle/>
            <a:p>
              <a:endParaRPr lang="en-US"/>
            </a:p>
          </p:txBody>
        </p:sp>
        <p:sp>
          <p:nvSpPr>
            <p:cNvPr id="677" name="Freeform 749"/>
            <p:cNvSpPr>
              <a:spLocks/>
            </p:cNvSpPr>
            <p:nvPr/>
          </p:nvSpPr>
          <p:spPr bwMode="auto">
            <a:xfrm>
              <a:off x="3389" y="3302"/>
              <a:ext cx="46" cy="134"/>
            </a:xfrm>
            <a:custGeom>
              <a:avLst/>
              <a:gdLst/>
              <a:ahLst/>
              <a:cxnLst>
                <a:cxn ang="0">
                  <a:pos x="32" y="0"/>
                </a:cxn>
                <a:cxn ang="0">
                  <a:pos x="0" y="13"/>
                </a:cxn>
                <a:cxn ang="0">
                  <a:pos x="977" y="2414"/>
                </a:cxn>
                <a:cxn ang="0">
                  <a:pos x="1017" y="2396"/>
                </a:cxn>
                <a:cxn ang="0">
                  <a:pos x="32" y="0"/>
                </a:cxn>
              </a:cxnLst>
              <a:rect l="0" t="0" r="r" b="b"/>
              <a:pathLst>
                <a:path w="1017" h="2414">
                  <a:moveTo>
                    <a:pt x="32" y="0"/>
                  </a:moveTo>
                  <a:lnTo>
                    <a:pt x="0" y="13"/>
                  </a:lnTo>
                  <a:lnTo>
                    <a:pt x="977" y="2414"/>
                  </a:lnTo>
                  <a:lnTo>
                    <a:pt x="1017" y="2396"/>
                  </a:lnTo>
                  <a:lnTo>
                    <a:pt x="32" y="0"/>
                  </a:lnTo>
                  <a:close/>
                </a:path>
              </a:pathLst>
            </a:custGeom>
            <a:solidFill>
              <a:srgbClr val="E0E8E8"/>
            </a:solidFill>
            <a:ln w="9525">
              <a:noFill/>
              <a:round/>
              <a:headEnd/>
              <a:tailEnd/>
            </a:ln>
          </p:spPr>
          <p:txBody>
            <a:bodyPr/>
            <a:lstStyle/>
            <a:p>
              <a:endParaRPr lang="en-US"/>
            </a:p>
          </p:txBody>
        </p:sp>
        <p:sp>
          <p:nvSpPr>
            <p:cNvPr id="678" name="Freeform 750"/>
            <p:cNvSpPr>
              <a:spLocks/>
            </p:cNvSpPr>
            <p:nvPr/>
          </p:nvSpPr>
          <p:spPr bwMode="auto">
            <a:xfrm>
              <a:off x="3388" y="3298"/>
              <a:ext cx="8" cy="6"/>
            </a:xfrm>
            <a:custGeom>
              <a:avLst/>
              <a:gdLst/>
              <a:ahLst/>
              <a:cxnLst>
                <a:cxn ang="0">
                  <a:pos x="173" y="20"/>
                </a:cxn>
                <a:cxn ang="0">
                  <a:pos x="7" y="95"/>
                </a:cxn>
                <a:cxn ang="0">
                  <a:pos x="0" y="75"/>
                </a:cxn>
                <a:cxn ang="0">
                  <a:pos x="166" y="0"/>
                </a:cxn>
                <a:cxn ang="0">
                  <a:pos x="173" y="20"/>
                </a:cxn>
              </a:cxnLst>
              <a:rect l="0" t="0" r="r" b="b"/>
              <a:pathLst>
                <a:path w="173" h="95">
                  <a:moveTo>
                    <a:pt x="173" y="20"/>
                  </a:moveTo>
                  <a:lnTo>
                    <a:pt x="7" y="95"/>
                  </a:lnTo>
                  <a:lnTo>
                    <a:pt x="0" y="75"/>
                  </a:lnTo>
                  <a:lnTo>
                    <a:pt x="166" y="0"/>
                  </a:lnTo>
                  <a:lnTo>
                    <a:pt x="173" y="20"/>
                  </a:lnTo>
                  <a:close/>
                </a:path>
              </a:pathLst>
            </a:custGeom>
            <a:solidFill>
              <a:srgbClr val="111919"/>
            </a:solidFill>
            <a:ln w="9525">
              <a:noFill/>
              <a:round/>
              <a:headEnd/>
              <a:tailEnd/>
            </a:ln>
          </p:spPr>
          <p:txBody>
            <a:bodyPr/>
            <a:lstStyle/>
            <a:p>
              <a:endParaRPr lang="en-US"/>
            </a:p>
          </p:txBody>
        </p:sp>
        <p:sp>
          <p:nvSpPr>
            <p:cNvPr id="679" name="Freeform 751"/>
            <p:cNvSpPr>
              <a:spLocks/>
            </p:cNvSpPr>
            <p:nvPr/>
          </p:nvSpPr>
          <p:spPr bwMode="auto">
            <a:xfrm>
              <a:off x="3386" y="3293"/>
              <a:ext cx="9" cy="10"/>
            </a:xfrm>
            <a:custGeom>
              <a:avLst/>
              <a:gdLst/>
              <a:ahLst/>
              <a:cxnLst>
                <a:cxn ang="0">
                  <a:pos x="200" y="106"/>
                </a:cxn>
                <a:cxn ang="0">
                  <a:pos x="33" y="179"/>
                </a:cxn>
                <a:cxn ang="0">
                  <a:pos x="0" y="100"/>
                </a:cxn>
                <a:cxn ang="0">
                  <a:pos x="58" y="0"/>
                </a:cxn>
                <a:cxn ang="0">
                  <a:pos x="168" y="26"/>
                </a:cxn>
                <a:cxn ang="0">
                  <a:pos x="200" y="106"/>
                </a:cxn>
              </a:cxnLst>
              <a:rect l="0" t="0" r="r" b="b"/>
              <a:pathLst>
                <a:path w="200" h="179">
                  <a:moveTo>
                    <a:pt x="200" y="106"/>
                  </a:moveTo>
                  <a:lnTo>
                    <a:pt x="33" y="179"/>
                  </a:lnTo>
                  <a:lnTo>
                    <a:pt x="0" y="100"/>
                  </a:lnTo>
                  <a:lnTo>
                    <a:pt x="58" y="0"/>
                  </a:lnTo>
                  <a:lnTo>
                    <a:pt x="168" y="26"/>
                  </a:lnTo>
                  <a:lnTo>
                    <a:pt x="200" y="106"/>
                  </a:lnTo>
                  <a:close/>
                </a:path>
              </a:pathLst>
            </a:custGeom>
            <a:solidFill>
              <a:srgbClr val="545959"/>
            </a:solidFill>
            <a:ln w="9525">
              <a:noFill/>
              <a:round/>
              <a:headEnd/>
              <a:tailEnd/>
            </a:ln>
          </p:spPr>
          <p:txBody>
            <a:bodyPr/>
            <a:lstStyle/>
            <a:p>
              <a:endParaRPr lang="en-US"/>
            </a:p>
          </p:txBody>
        </p:sp>
        <p:sp>
          <p:nvSpPr>
            <p:cNvPr id="680" name="Freeform 752"/>
            <p:cNvSpPr>
              <a:spLocks/>
            </p:cNvSpPr>
            <p:nvPr/>
          </p:nvSpPr>
          <p:spPr bwMode="auto">
            <a:xfrm>
              <a:off x="3386" y="3293"/>
              <a:ext cx="8" cy="10"/>
            </a:xfrm>
            <a:custGeom>
              <a:avLst/>
              <a:gdLst/>
              <a:ahLst/>
              <a:cxnLst>
                <a:cxn ang="0">
                  <a:pos x="173" y="116"/>
                </a:cxn>
                <a:cxn ang="0">
                  <a:pos x="159" y="122"/>
                </a:cxn>
                <a:cxn ang="0">
                  <a:pos x="147" y="126"/>
                </a:cxn>
                <a:cxn ang="0">
                  <a:pos x="137" y="131"/>
                </a:cxn>
                <a:cxn ang="0">
                  <a:pos x="127" y="135"/>
                </a:cxn>
                <a:cxn ang="0">
                  <a:pos x="114" y="141"/>
                </a:cxn>
                <a:cxn ang="0">
                  <a:pos x="94" y="150"/>
                </a:cxn>
                <a:cxn ang="0">
                  <a:pos x="69" y="161"/>
                </a:cxn>
                <a:cxn ang="0">
                  <a:pos x="33" y="177"/>
                </a:cxn>
                <a:cxn ang="0">
                  <a:pos x="30" y="168"/>
                </a:cxn>
                <a:cxn ang="0">
                  <a:pos x="27" y="161"/>
                </a:cxn>
                <a:cxn ang="0">
                  <a:pos x="25" y="156"/>
                </a:cxn>
                <a:cxn ang="0">
                  <a:pos x="23" y="150"/>
                </a:cxn>
                <a:cxn ang="0">
                  <a:pos x="20" y="141"/>
                </a:cxn>
                <a:cxn ang="0">
                  <a:pos x="16" y="131"/>
                </a:cxn>
                <a:cxn ang="0">
                  <a:pos x="9" y="117"/>
                </a:cxn>
                <a:cxn ang="0">
                  <a:pos x="0" y="97"/>
                </a:cxn>
                <a:cxn ang="0">
                  <a:pos x="7" y="86"/>
                </a:cxn>
                <a:cxn ang="0">
                  <a:pos x="11" y="78"/>
                </a:cxn>
                <a:cxn ang="0">
                  <a:pos x="15" y="70"/>
                </a:cxn>
                <a:cxn ang="0">
                  <a:pos x="19" y="63"/>
                </a:cxn>
                <a:cxn ang="0">
                  <a:pos x="24" y="54"/>
                </a:cxn>
                <a:cxn ang="0">
                  <a:pos x="31" y="41"/>
                </a:cxn>
                <a:cxn ang="0">
                  <a:pos x="40" y="24"/>
                </a:cxn>
                <a:cxn ang="0">
                  <a:pos x="52" y="0"/>
                </a:cxn>
                <a:cxn ang="0">
                  <a:pos x="63" y="3"/>
                </a:cxn>
                <a:cxn ang="0">
                  <a:pos x="70" y="6"/>
                </a:cxn>
                <a:cxn ang="0">
                  <a:pos x="76" y="8"/>
                </a:cxn>
                <a:cxn ang="0">
                  <a:pos x="83" y="11"/>
                </a:cxn>
                <a:cxn ang="0">
                  <a:pos x="91" y="15"/>
                </a:cxn>
                <a:cxn ang="0">
                  <a:pos x="102" y="20"/>
                </a:cxn>
                <a:cxn ang="0">
                  <a:pos x="119" y="27"/>
                </a:cxn>
                <a:cxn ang="0">
                  <a:pos x="140" y="37"/>
                </a:cxn>
                <a:cxn ang="0">
                  <a:pos x="144" y="44"/>
                </a:cxn>
                <a:cxn ang="0">
                  <a:pos x="146" y="50"/>
                </a:cxn>
                <a:cxn ang="0">
                  <a:pos x="149" y="56"/>
                </a:cxn>
                <a:cxn ang="0">
                  <a:pos x="151" y="61"/>
                </a:cxn>
                <a:cxn ang="0">
                  <a:pos x="154" y="69"/>
                </a:cxn>
                <a:cxn ang="0">
                  <a:pos x="159" y="80"/>
                </a:cxn>
                <a:cxn ang="0">
                  <a:pos x="165" y="95"/>
                </a:cxn>
                <a:cxn ang="0">
                  <a:pos x="173" y="116"/>
                </a:cxn>
              </a:cxnLst>
              <a:rect l="0" t="0" r="r" b="b"/>
              <a:pathLst>
                <a:path w="173" h="177">
                  <a:moveTo>
                    <a:pt x="173" y="116"/>
                  </a:moveTo>
                  <a:lnTo>
                    <a:pt x="159" y="122"/>
                  </a:lnTo>
                  <a:lnTo>
                    <a:pt x="147" y="126"/>
                  </a:lnTo>
                  <a:lnTo>
                    <a:pt x="137" y="131"/>
                  </a:lnTo>
                  <a:lnTo>
                    <a:pt x="127" y="135"/>
                  </a:lnTo>
                  <a:lnTo>
                    <a:pt x="114" y="141"/>
                  </a:lnTo>
                  <a:lnTo>
                    <a:pt x="94" y="150"/>
                  </a:lnTo>
                  <a:lnTo>
                    <a:pt x="69" y="161"/>
                  </a:lnTo>
                  <a:lnTo>
                    <a:pt x="33" y="177"/>
                  </a:lnTo>
                  <a:lnTo>
                    <a:pt x="30" y="168"/>
                  </a:lnTo>
                  <a:lnTo>
                    <a:pt x="27" y="161"/>
                  </a:lnTo>
                  <a:lnTo>
                    <a:pt x="25" y="156"/>
                  </a:lnTo>
                  <a:lnTo>
                    <a:pt x="23" y="150"/>
                  </a:lnTo>
                  <a:lnTo>
                    <a:pt x="20" y="141"/>
                  </a:lnTo>
                  <a:lnTo>
                    <a:pt x="16" y="131"/>
                  </a:lnTo>
                  <a:lnTo>
                    <a:pt x="9" y="117"/>
                  </a:lnTo>
                  <a:lnTo>
                    <a:pt x="0" y="97"/>
                  </a:lnTo>
                  <a:lnTo>
                    <a:pt x="7" y="86"/>
                  </a:lnTo>
                  <a:lnTo>
                    <a:pt x="11" y="78"/>
                  </a:lnTo>
                  <a:lnTo>
                    <a:pt x="15" y="70"/>
                  </a:lnTo>
                  <a:lnTo>
                    <a:pt x="19" y="63"/>
                  </a:lnTo>
                  <a:lnTo>
                    <a:pt x="24" y="54"/>
                  </a:lnTo>
                  <a:lnTo>
                    <a:pt x="31" y="41"/>
                  </a:lnTo>
                  <a:lnTo>
                    <a:pt x="40" y="24"/>
                  </a:lnTo>
                  <a:lnTo>
                    <a:pt x="52" y="0"/>
                  </a:lnTo>
                  <a:lnTo>
                    <a:pt x="63" y="3"/>
                  </a:lnTo>
                  <a:lnTo>
                    <a:pt x="70" y="6"/>
                  </a:lnTo>
                  <a:lnTo>
                    <a:pt x="76" y="8"/>
                  </a:lnTo>
                  <a:lnTo>
                    <a:pt x="83" y="11"/>
                  </a:lnTo>
                  <a:lnTo>
                    <a:pt x="91" y="15"/>
                  </a:lnTo>
                  <a:lnTo>
                    <a:pt x="102" y="20"/>
                  </a:lnTo>
                  <a:lnTo>
                    <a:pt x="119" y="27"/>
                  </a:lnTo>
                  <a:lnTo>
                    <a:pt x="140" y="37"/>
                  </a:lnTo>
                  <a:lnTo>
                    <a:pt x="144" y="44"/>
                  </a:lnTo>
                  <a:lnTo>
                    <a:pt x="146" y="50"/>
                  </a:lnTo>
                  <a:lnTo>
                    <a:pt x="149" y="56"/>
                  </a:lnTo>
                  <a:lnTo>
                    <a:pt x="151" y="61"/>
                  </a:lnTo>
                  <a:lnTo>
                    <a:pt x="154" y="69"/>
                  </a:lnTo>
                  <a:lnTo>
                    <a:pt x="159" y="80"/>
                  </a:lnTo>
                  <a:lnTo>
                    <a:pt x="165" y="95"/>
                  </a:lnTo>
                  <a:lnTo>
                    <a:pt x="173" y="116"/>
                  </a:lnTo>
                  <a:close/>
                </a:path>
              </a:pathLst>
            </a:custGeom>
            <a:solidFill>
              <a:srgbClr val="707575"/>
            </a:solidFill>
            <a:ln w="9525">
              <a:noFill/>
              <a:round/>
              <a:headEnd/>
              <a:tailEnd/>
            </a:ln>
          </p:spPr>
          <p:txBody>
            <a:bodyPr/>
            <a:lstStyle/>
            <a:p>
              <a:endParaRPr lang="en-US"/>
            </a:p>
          </p:txBody>
        </p:sp>
        <p:sp>
          <p:nvSpPr>
            <p:cNvPr id="681" name="Freeform 753"/>
            <p:cNvSpPr>
              <a:spLocks/>
            </p:cNvSpPr>
            <p:nvPr/>
          </p:nvSpPr>
          <p:spPr bwMode="auto">
            <a:xfrm>
              <a:off x="3387" y="3293"/>
              <a:ext cx="6" cy="9"/>
            </a:xfrm>
            <a:custGeom>
              <a:avLst/>
              <a:gdLst/>
              <a:ahLst/>
              <a:cxnLst>
                <a:cxn ang="0">
                  <a:pos x="142" y="126"/>
                </a:cxn>
                <a:cxn ang="0">
                  <a:pos x="131" y="131"/>
                </a:cxn>
                <a:cxn ang="0">
                  <a:pos x="122" y="135"/>
                </a:cxn>
                <a:cxn ang="0">
                  <a:pos x="115" y="137"/>
                </a:cxn>
                <a:cxn ang="0">
                  <a:pos x="107" y="141"/>
                </a:cxn>
                <a:cxn ang="0">
                  <a:pos x="96" y="145"/>
                </a:cxn>
                <a:cxn ang="0">
                  <a:pos x="81" y="152"/>
                </a:cxn>
                <a:cxn ang="0">
                  <a:pos x="61" y="161"/>
                </a:cxn>
                <a:cxn ang="0">
                  <a:pos x="32" y="175"/>
                </a:cxn>
                <a:cxn ang="0">
                  <a:pos x="29" y="165"/>
                </a:cxn>
                <a:cxn ang="0">
                  <a:pos x="26" y="159"/>
                </a:cxn>
                <a:cxn ang="0">
                  <a:pos x="24" y="153"/>
                </a:cxn>
                <a:cxn ang="0">
                  <a:pos x="22" y="146"/>
                </a:cxn>
                <a:cxn ang="0">
                  <a:pos x="19" y="139"/>
                </a:cxn>
                <a:cxn ang="0">
                  <a:pos x="15" y="128"/>
                </a:cxn>
                <a:cxn ang="0">
                  <a:pos x="8" y="114"/>
                </a:cxn>
                <a:cxn ang="0">
                  <a:pos x="0" y="95"/>
                </a:cxn>
                <a:cxn ang="0">
                  <a:pos x="5" y="84"/>
                </a:cxn>
                <a:cxn ang="0">
                  <a:pos x="9" y="76"/>
                </a:cxn>
                <a:cxn ang="0">
                  <a:pos x="12" y="68"/>
                </a:cxn>
                <a:cxn ang="0">
                  <a:pos x="16" y="61"/>
                </a:cxn>
                <a:cxn ang="0">
                  <a:pos x="20" y="53"/>
                </a:cxn>
                <a:cxn ang="0">
                  <a:pos x="26" y="40"/>
                </a:cxn>
                <a:cxn ang="0">
                  <a:pos x="34" y="23"/>
                </a:cxn>
                <a:cxn ang="0">
                  <a:pos x="45" y="0"/>
                </a:cxn>
                <a:cxn ang="0">
                  <a:pos x="53" y="4"/>
                </a:cxn>
                <a:cxn ang="0">
                  <a:pos x="59" y="8"/>
                </a:cxn>
                <a:cxn ang="0">
                  <a:pos x="63" y="11"/>
                </a:cxn>
                <a:cxn ang="0">
                  <a:pos x="68" y="15"/>
                </a:cxn>
                <a:cxn ang="0">
                  <a:pos x="74" y="19"/>
                </a:cxn>
                <a:cxn ang="0">
                  <a:pos x="83" y="25"/>
                </a:cxn>
                <a:cxn ang="0">
                  <a:pos x="94" y="34"/>
                </a:cxn>
                <a:cxn ang="0">
                  <a:pos x="111" y="46"/>
                </a:cxn>
                <a:cxn ang="0">
                  <a:pos x="115" y="55"/>
                </a:cxn>
                <a:cxn ang="0">
                  <a:pos x="117" y="60"/>
                </a:cxn>
                <a:cxn ang="0">
                  <a:pos x="120" y="65"/>
                </a:cxn>
                <a:cxn ang="0">
                  <a:pos x="122" y="71"/>
                </a:cxn>
                <a:cxn ang="0">
                  <a:pos x="125" y="79"/>
                </a:cxn>
                <a:cxn ang="0">
                  <a:pos x="129" y="89"/>
                </a:cxn>
                <a:cxn ang="0">
                  <a:pos x="135" y="105"/>
                </a:cxn>
                <a:cxn ang="0">
                  <a:pos x="142" y="126"/>
                </a:cxn>
              </a:cxnLst>
              <a:rect l="0" t="0" r="r" b="b"/>
              <a:pathLst>
                <a:path w="142" h="175">
                  <a:moveTo>
                    <a:pt x="142" y="126"/>
                  </a:moveTo>
                  <a:lnTo>
                    <a:pt x="131" y="131"/>
                  </a:lnTo>
                  <a:lnTo>
                    <a:pt x="122" y="135"/>
                  </a:lnTo>
                  <a:lnTo>
                    <a:pt x="115" y="137"/>
                  </a:lnTo>
                  <a:lnTo>
                    <a:pt x="107" y="141"/>
                  </a:lnTo>
                  <a:lnTo>
                    <a:pt x="96" y="145"/>
                  </a:lnTo>
                  <a:lnTo>
                    <a:pt x="81" y="152"/>
                  </a:lnTo>
                  <a:lnTo>
                    <a:pt x="61" y="161"/>
                  </a:lnTo>
                  <a:lnTo>
                    <a:pt x="32" y="175"/>
                  </a:lnTo>
                  <a:lnTo>
                    <a:pt x="29" y="165"/>
                  </a:lnTo>
                  <a:lnTo>
                    <a:pt x="26" y="159"/>
                  </a:lnTo>
                  <a:lnTo>
                    <a:pt x="24" y="153"/>
                  </a:lnTo>
                  <a:lnTo>
                    <a:pt x="22" y="146"/>
                  </a:lnTo>
                  <a:lnTo>
                    <a:pt x="19" y="139"/>
                  </a:lnTo>
                  <a:lnTo>
                    <a:pt x="15" y="128"/>
                  </a:lnTo>
                  <a:lnTo>
                    <a:pt x="8" y="114"/>
                  </a:lnTo>
                  <a:lnTo>
                    <a:pt x="0" y="95"/>
                  </a:lnTo>
                  <a:lnTo>
                    <a:pt x="5" y="84"/>
                  </a:lnTo>
                  <a:lnTo>
                    <a:pt x="9" y="76"/>
                  </a:lnTo>
                  <a:lnTo>
                    <a:pt x="12" y="68"/>
                  </a:lnTo>
                  <a:lnTo>
                    <a:pt x="16" y="61"/>
                  </a:lnTo>
                  <a:lnTo>
                    <a:pt x="20" y="53"/>
                  </a:lnTo>
                  <a:lnTo>
                    <a:pt x="26" y="40"/>
                  </a:lnTo>
                  <a:lnTo>
                    <a:pt x="34" y="23"/>
                  </a:lnTo>
                  <a:lnTo>
                    <a:pt x="45" y="0"/>
                  </a:lnTo>
                  <a:lnTo>
                    <a:pt x="53" y="4"/>
                  </a:lnTo>
                  <a:lnTo>
                    <a:pt x="59" y="8"/>
                  </a:lnTo>
                  <a:lnTo>
                    <a:pt x="63" y="11"/>
                  </a:lnTo>
                  <a:lnTo>
                    <a:pt x="68" y="15"/>
                  </a:lnTo>
                  <a:lnTo>
                    <a:pt x="74" y="19"/>
                  </a:lnTo>
                  <a:lnTo>
                    <a:pt x="83" y="25"/>
                  </a:lnTo>
                  <a:lnTo>
                    <a:pt x="94" y="34"/>
                  </a:lnTo>
                  <a:lnTo>
                    <a:pt x="111" y="46"/>
                  </a:lnTo>
                  <a:lnTo>
                    <a:pt x="115" y="55"/>
                  </a:lnTo>
                  <a:lnTo>
                    <a:pt x="117" y="60"/>
                  </a:lnTo>
                  <a:lnTo>
                    <a:pt x="120" y="65"/>
                  </a:lnTo>
                  <a:lnTo>
                    <a:pt x="122" y="71"/>
                  </a:lnTo>
                  <a:lnTo>
                    <a:pt x="125" y="79"/>
                  </a:lnTo>
                  <a:lnTo>
                    <a:pt x="129" y="89"/>
                  </a:lnTo>
                  <a:lnTo>
                    <a:pt x="135" y="105"/>
                  </a:lnTo>
                  <a:lnTo>
                    <a:pt x="142" y="126"/>
                  </a:lnTo>
                  <a:close/>
                </a:path>
              </a:pathLst>
            </a:custGeom>
            <a:solidFill>
              <a:srgbClr val="8C9494"/>
            </a:solidFill>
            <a:ln w="9525">
              <a:noFill/>
              <a:round/>
              <a:headEnd/>
              <a:tailEnd/>
            </a:ln>
          </p:spPr>
          <p:txBody>
            <a:bodyPr/>
            <a:lstStyle/>
            <a:p>
              <a:endParaRPr lang="en-US"/>
            </a:p>
          </p:txBody>
        </p:sp>
        <p:sp>
          <p:nvSpPr>
            <p:cNvPr id="682" name="Freeform 754"/>
            <p:cNvSpPr>
              <a:spLocks/>
            </p:cNvSpPr>
            <p:nvPr/>
          </p:nvSpPr>
          <p:spPr bwMode="auto">
            <a:xfrm>
              <a:off x="3387" y="3293"/>
              <a:ext cx="5" cy="9"/>
            </a:xfrm>
            <a:custGeom>
              <a:avLst/>
              <a:gdLst/>
              <a:ahLst/>
              <a:cxnLst>
                <a:cxn ang="0">
                  <a:pos x="116" y="136"/>
                </a:cxn>
                <a:cxn ang="0">
                  <a:pos x="107" y="139"/>
                </a:cxn>
                <a:cxn ang="0">
                  <a:pos x="101" y="141"/>
                </a:cxn>
                <a:cxn ang="0">
                  <a:pos x="95" y="144"/>
                </a:cxn>
                <a:cxn ang="0">
                  <a:pos x="88" y="146"/>
                </a:cxn>
                <a:cxn ang="0">
                  <a:pos x="80" y="150"/>
                </a:cxn>
                <a:cxn ang="0">
                  <a:pos x="69" y="155"/>
                </a:cxn>
                <a:cxn ang="0">
                  <a:pos x="54" y="162"/>
                </a:cxn>
                <a:cxn ang="0">
                  <a:pos x="32" y="172"/>
                </a:cxn>
                <a:cxn ang="0">
                  <a:pos x="29" y="163"/>
                </a:cxn>
                <a:cxn ang="0">
                  <a:pos x="26" y="156"/>
                </a:cxn>
                <a:cxn ang="0">
                  <a:pos x="24" y="151"/>
                </a:cxn>
                <a:cxn ang="0">
                  <a:pos x="22" y="144"/>
                </a:cxn>
                <a:cxn ang="0">
                  <a:pos x="19" y="136"/>
                </a:cxn>
                <a:cxn ang="0">
                  <a:pos x="15" y="126"/>
                </a:cxn>
                <a:cxn ang="0">
                  <a:pos x="8" y="112"/>
                </a:cxn>
                <a:cxn ang="0">
                  <a:pos x="0" y="93"/>
                </a:cxn>
                <a:cxn ang="0">
                  <a:pos x="5" y="82"/>
                </a:cxn>
                <a:cxn ang="0">
                  <a:pos x="8" y="74"/>
                </a:cxn>
                <a:cxn ang="0">
                  <a:pos x="11" y="67"/>
                </a:cxn>
                <a:cxn ang="0">
                  <a:pos x="14" y="60"/>
                </a:cxn>
                <a:cxn ang="0">
                  <a:pos x="18" y="51"/>
                </a:cxn>
                <a:cxn ang="0">
                  <a:pos x="23" y="39"/>
                </a:cxn>
                <a:cxn ang="0">
                  <a:pos x="31" y="22"/>
                </a:cxn>
                <a:cxn ang="0">
                  <a:pos x="40" y="0"/>
                </a:cxn>
                <a:cxn ang="0">
                  <a:pos x="46" y="5"/>
                </a:cxn>
                <a:cxn ang="0">
                  <a:pos x="50" y="9"/>
                </a:cxn>
                <a:cxn ang="0">
                  <a:pos x="53" y="14"/>
                </a:cxn>
                <a:cxn ang="0">
                  <a:pos x="56" y="18"/>
                </a:cxn>
                <a:cxn ang="0">
                  <a:pos x="60" y="23"/>
                </a:cxn>
                <a:cxn ang="0">
                  <a:pos x="65" y="30"/>
                </a:cxn>
                <a:cxn ang="0">
                  <a:pos x="73" y="41"/>
                </a:cxn>
                <a:cxn ang="0">
                  <a:pos x="83" y="56"/>
                </a:cxn>
                <a:cxn ang="0">
                  <a:pos x="87" y="64"/>
                </a:cxn>
                <a:cxn ang="0">
                  <a:pos x="89" y="69"/>
                </a:cxn>
                <a:cxn ang="0">
                  <a:pos x="92" y="75"/>
                </a:cxn>
                <a:cxn ang="0">
                  <a:pos x="95" y="81"/>
                </a:cxn>
                <a:cxn ang="0">
                  <a:pos x="98" y="88"/>
                </a:cxn>
                <a:cxn ang="0">
                  <a:pos x="102" y="99"/>
                </a:cxn>
                <a:cxn ang="0">
                  <a:pos x="108" y="115"/>
                </a:cxn>
                <a:cxn ang="0">
                  <a:pos x="116" y="136"/>
                </a:cxn>
              </a:cxnLst>
              <a:rect l="0" t="0" r="r" b="b"/>
              <a:pathLst>
                <a:path w="116" h="172">
                  <a:moveTo>
                    <a:pt x="116" y="136"/>
                  </a:moveTo>
                  <a:lnTo>
                    <a:pt x="107" y="139"/>
                  </a:lnTo>
                  <a:lnTo>
                    <a:pt x="101" y="141"/>
                  </a:lnTo>
                  <a:lnTo>
                    <a:pt x="95" y="144"/>
                  </a:lnTo>
                  <a:lnTo>
                    <a:pt x="88" y="146"/>
                  </a:lnTo>
                  <a:lnTo>
                    <a:pt x="80" y="150"/>
                  </a:lnTo>
                  <a:lnTo>
                    <a:pt x="69" y="155"/>
                  </a:lnTo>
                  <a:lnTo>
                    <a:pt x="54" y="162"/>
                  </a:lnTo>
                  <a:lnTo>
                    <a:pt x="32" y="172"/>
                  </a:lnTo>
                  <a:lnTo>
                    <a:pt x="29" y="163"/>
                  </a:lnTo>
                  <a:lnTo>
                    <a:pt x="26" y="156"/>
                  </a:lnTo>
                  <a:lnTo>
                    <a:pt x="24" y="151"/>
                  </a:lnTo>
                  <a:lnTo>
                    <a:pt x="22" y="144"/>
                  </a:lnTo>
                  <a:lnTo>
                    <a:pt x="19" y="136"/>
                  </a:lnTo>
                  <a:lnTo>
                    <a:pt x="15" y="126"/>
                  </a:lnTo>
                  <a:lnTo>
                    <a:pt x="8" y="112"/>
                  </a:lnTo>
                  <a:lnTo>
                    <a:pt x="0" y="93"/>
                  </a:lnTo>
                  <a:lnTo>
                    <a:pt x="5" y="82"/>
                  </a:lnTo>
                  <a:lnTo>
                    <a:pt x="8" y="74"/>
                  </a:lnTo>
                  <a:lnTo>
                    <a:pt x="11" y="67"/>
                  </a:lnTo>
                  <a:lnTo>
                    <a:pt x="14" y="60"/>
                  </a:lnTo>
                  <a:lnTo>
                    <a:pt x="18" y="51"/>
                  </a:lnTo>
                  <a:lnTo>
                    <a:pt x="23" y="39"/>
                  </a:lnTo>
                  <a:lnTo>
                    <a:pt x="31" y="22"/>
                  </a:lnTo>
                  <a:lnTo>
                    <a:pt x="40" y="0"/>
                  </a:lnTo>
                  <a:lnTo>
                    <a:pt x="46" y="5"/>
                  </a:lnTo>
                  <a:lnTo>
                    <a:pt x="50" y="9"/>
                  </a:lnTo>
                  <a:lnTo>
                    <a:pt x="53" y="14"/>
                  </a:lnTo>
                  <a:lnTo>
                    <a:pt x="56" y="18"/>
                  </a:lnTo>
                  <a:lnTo>
                    <a:pt x="60" y="23"/>
                  </a:lnTo>
                  <a:lnTo>
                    <a:pt x="65" y="30"/>
                  </a:lnTo>
                  <a:lnTo>
                    <a:pt x="73" y="41"/>
                  </a:lnTo>
                  <a:lnTo>
                    <a:pt x="83" y="56"/>
                  </a:lnTo>
                  <a:lnTo>
                    <a:pt x="87" y="64"/>
                  </a:lnTo>
                  <a:lnTo>
                    <a:pt x="89" y="69"/>
                  </a:lnTo>
                  <a:lnTo>
                    <a:pt x="92" y="75"/>
                  </a:lnTo>
                  <a:lnTo>
                    <a:pt x="95" y="81"/>
                  </a:lnTo>
                  <a:lnTo>
                    <a:pt x="98" y="88"/>
                  </a:lnTo>
                  <a:lnTo>
                    <a:pt x="102" y="99"/>
                  </a:lnTo>
                  <a:lnTo>
                    <a:pt x="108" y="115"/>
                  </a:lnTo>
                  <a:lnTo>
                    <a:pt x="116" y="136"/>
                  </a:lnTo>
                  <a:close/>
                </a:path>
              </a:pathLst>
            </a:custGeom>
            <a:solidFill>
              <a:srgbClr val="A8B0B0"/>
            </a:solidFill>
            <a:ln w="9525">
              <a:noFill/>
              <a:round/>
              <a:headEnd/>
              <a:tailEnd/>
            </a:ln>
          </p:spPr>
          <p:txBody>
            <a:bodyPr/>
            <a:lstStyle/>
            <a:p>
              <a:endParaRPr lang="en-US"/>
            </a:p>
          </p:txBody>
        </p:sp>
        <p:sp>
          <p:nvSpPr>
            <p:cNvPr id="683" name="Freeform 755"/>
            <p:cNvSpPr>
              <a:spLocks/>
            </p:cNvSpPr>
            <p:nvPr/>
          </p:nvSpPr>
          <p:spPr bwMode="auto">
            <a:xfrm>
              <a:off x="3387" y="3293"/>
              <a:ext cx="4" cy="9"/>
            </a:xfrm>
            <a:custGeom>
              <a:avLst/>
              <a:gdLst/>
              <a:ahLst/>
              <a:cxnLst>
                <a:cxn ang="0">
                  <a:pos x="88" y="145"/>
                </a:cxn>
                <a:cxn ang="0">
                  <a:pos x="81" y="147"/>
                </a:cxn>
                <a:cxn ang="0">
                  <a:pos x="77" y="150"/>
                </a:cxn>
                <a:cxn ang="0">
                  <a:pos x="73" y="151"/>
                </a:cxn>
                <a:cxn ang="0">
                  <a:pos x="69" y="153"/>
                </a:cxn>
                <a:cxn ang="0">
                  <a:pos x="64" y="155"/>
                </a:cxn>
                <a:cxn ang="0">
                  <a:pos x="57" y="158"/>
                </a:cxn>
                <a:cxn ang="0">
                  <a:pos x="47" y="163"/>
                </a:cxn>
                <a:cxn ang="0">
                  <a:pos x="32" y="170"/>
                </a:cxn>
                <a:cxn ang="0">
                  <a:pos x="29" y="161"/>
                </a:cxn>
                <a:cxn ang="0">
                  <a:pos x="26" y="154"/>
                </a:cxn>
                <a:cxn ang="0">
                  <a:pos x="24" y="148"/>
                </a:cxn>
                <a:cxn ang="0">
                  <a:pos x="22" y="142"/>
                </a:cxn>
                <a:cxn ang="0">
                  <a:pos x="19" y="134"/>
                </a:cxn>
                <a:cxn ang="0">
                  <a:pos x="15" y="123"/>
                </a:cxn>
                <a:cxn ang="0">
                  <a:pos x="8" y="109"/>
                </a:cxn>
                <a:cxn ang="0">
                  <a:pos x="0" y="89"/>
                </a:cxn>
                <a:cxn ang="0">
                  <a:pos x="4" y="79"/>
                </a:cxn>
                <a:cxn ang="0">
                  <a:pos x="7" y="71"/>
                </a:cxn>
                <a:cxn ang="0">
                  <a:pos x="9" y="65"/>
                </a:cxn>
                <a:cxn ang="0">
                  <a:pos x="12" y="58"/>
                </a:cxn>
                <a:cxn ang="0">
                  <a:pos x="15" y="49"/>
                </a:cxn>
                <a:cxn ang="0">
                  <a:pos x="19" y="38"/>
                </a:cxn>
                <a:cxn ang="0">
                  <a:pos x="26" y="22"/>
                </a:cxn>
                <a:cxn ang="0">
                  <a:pos x="34" y="0"/>
                </a:cxn>
                <a:cxn ang="0">
                  <a:pos x="40" y="11"/>
                </a:cxn>
                <a:cxn ang="0">
                  <a:pos x="43" y="21"/>
                </a:cxn>
                <a:cxn ang="0">
                  <a:pos x="47" y="36"/>
                </a:cxn>
                <a:cxn ang="0">
                  <a:pos x="55" y="65"/>
                </a:cxn>
                <a:cxn ang="0">
                  <a:pos x="59" y="74"/>
                </a:cxn>
                <a:cxn ang="0">
                  <a:pos x="61" y="79"/>
                </a:cxn>
                <a:cxn ang="0">
                  <a:pos x="64" y="84"/>
                </a:cxn>
                <a:cxn ang="0">
                  <a:pos x="66" y="90"/>
                </a:cxn>
                <a:cxn ang="0">
                  <a:pos x="69" y="98"/>
                </a:cxn>
                <a:cxn ang="0">
                  <a:pos x="73" y="108"/>
                </a:cxn>
                <a:cxn ang="0">
                  <a:pos x="79" y="124"/>
                </a:cxn>
                <a:cxn ang="0">
                  <a:pos x="88" y="145"/>
                </a:cxn>
              </a:cxnLst>
              <a:rect l="0" t="0" r="r" b="b"/>
              <a:pathLst>
                <a:path w="88" h="170">
                  <a:moveTo>
                    <a:pt x="88" y="145"/>
                  </a:moveTo>
                  <a:lnTo>
                    <a:pt x="81" y="147"/>
                  </a:lnTo>
                  <a:lnTo>
                    <a:pt x="77" y="150"/>
                  </a:lnTo>
                  <a:lnTo>
                    <a:pt x="73" y="151"/>
                  </a:lnTo>
                  <a:lnTo>
                    <a:pt x="69" y="153"/>
                  </a:lnTo>
                  <a:lnTo>
                    <a:pt x="64" y="155"/>
                  </a:lnTo>
                  <a:lnTo>
                    <a:pt x="57" y="158"/>
                  </a:lnTo>
                  <a:lnTo>
                    <a:pt x="47" y="163"/>
                  </a:lnTo>
                  <a:lnTo>
                    <a:pt x="32" y="170"/>
                  </a:lnTo>
                  <a:lnTo>
                    <a:pt x="29" y="161"/>
                  </a:lnTo>
                  <a:lnTo>
                    <a:pt x="26" y="154"/>
                  </a:lnTo>
                  <a:lnTo>
                    <a:pt x="24" y="148"/>
                  </a:lnTo>
                  <a:lnTo>
                    <a:pt x="22" y="142"/>
                  </a:lnTo>
                  <a:lnTo>
                    <a:pt x="19" y="134"/>
                  </a:lnTo>
                  <a:lnTo>
                    <a:pt x="15" y="123"/>
                  </a:lnTo>
                  <a:lnTo>
                    <a:pt x="8" y="109"/>
                  </a:lnTo>
                  <a:lnTo>
                    <a:pt x="0" y="89"/>
                  </a:lnTo>
                  <a:lnTo>
                    <a:pt x="4" y="79"/>
                  </a:lnTo>
                  <a:lnTo>
                    <a:pt x="7" y="71"/>
                  </a:lnTo>
                  <a:lnTo>
                    <a:pt x="9" y="65"/>
                  </a:lnTo>
                  <a:lnTo>
                    <a:pt x="12" y="58"/>
                  </a:lnTo>
                  <a:lnTo>
                    <a:pt x="15" y="49"/>
                  </a:lnTo>
                  <a:lnTo>
                    <a:pt x="19" y="38"/>
                  </a:lnTo>
                  <a:lnTo>
                    <a:pt x="26" y="22"/>
                  </a:lnTo>
                  <a:lnTo>
                    <a:pt x="34" y="0"/>
                  </a:lnTo>
                  <a:lnTo>
                    <a:pt x="40" y="11"/>
                  </a:lnTo>
                  <a:lnTo>
                    <a:pt x="43" y="21"/>
                  </a:lnTo>
                  <a:lnTo>
                    <a:pt x="47" y="36"/>
                  </a:lnTo>
                  <a:lnTo>
                    <a:pt x="55" y="65"/>
                  </a:lnTo>
                  <a:lnTo>
                    <a:pt x="59" y="74"/>
                  </a:lnTo>
                  <a:lnTo>
                    <a:pt x="61" y="79"/>
                  </a:lnTo>
                  <a:lnTo>
                    <a:pt x="64" y="84"/>
                  </a:lnTo>
                  <a:lnTo>
                    <a:pt x="66" y="90"/>
                  </a:lnTo>
                  <a:lnTo>
                    <a:pt x="69" y="98"/>
                  </a:lnTo>
                  <a:lnTo>
                    <a:pt x="73" y="108"/>
                  </a:lnTo>
                  <a:lnTo>
                    <a:pt x="79" y="124"/>
                  </a:lnTo>
                  <a:lnTo>
                    <a:pt x="88" y="145"/>
                  </a:lnTo>
                  <a:close/>
                </a:path>
              </a:pathLst>
            </a:custGeom>
            <a:solidFill>
              <a:srgbClr val="C4CCCC"/>
            </a:solidFill>
            <a:ln w="9525">
              <a:noFill/>
              <a:round/>
              <a:headEnd/>
              <a:tailEnd/>
            </a:ln>
          </p:spPr>
          <p:txBody>
            <a:bodyPr/>
            <a:lstStyle/>
            <a:p>
              <a:endParaRPr lang="en-US"/>
            </a:p>
          </p:txBody>
        </p:sp>
        <p:sp>
          <p:nvSpPr>
            <p:cNvPr id="684" name="Freeform 756"/>
            <p:cNvSpPr>
              <a:spLocks/>
            </p:cNvSpPr>
            <p:nvPr/>
          </p:nvSpPr>
          <p:spPr bwMode="auto">
            <a:xfrm>
              <a:off x="3388" y="3293"/>
              <a:ext cx="2" cy="9"/>
            </a:xfrm>
            <a:custGeom>
              <a:avLst/>
              <a:gdLst/>
              <a:ahLst/>
              <a:cxnLst>
                <a:cxn ang="0">
                  <a:pos x="59" y="155"/>
                </a:cxn>
                <a:cxn ang="0">
                  <a:pos x="33" y="167"/>
                </a:cxn>
                <a:cxn ang="0">
                  <a:pos x="0" y="87"/>
                </a:cxn>
                <a:cxn ang="0">
                  <a:pos x="29" y="0"/>
                </a:cxn>
                <a:cxn ang="0">
                  <a:pos x="26" y="76"/>
                </a:cxn>
                <a:cxn ang="0">
                  <a:pos x="59" y="155"/>
                </a:cxn>
              </a:cxnLst>
              <a:rect l="0" t="0" r="r" b="b"/>
              <a:pathLst>
                <a:path w="59" h="167">
                  <a:moveTo>
                    <a:pt x="59" y="155"/>
                  </a:moveTo>
                  <a:lnTo>
                    <a:pt x="33" y="167"/>
                  </a:lnTo>
                  <a:lnTo>
                    <a:pt x="0" y="87"/>
                  </a:lnTo>
                  <a:lnTo>
                    <a:pt x="29" y="0"/>
                  </a:lnTo>
                  <a:lnTo>
                    <a:pt x="26" y="76"/>
                  </a:lnTo>
                  <a:lnTo>
                    <a:pt x="59" y="155"/>
                  </a:lnTo>
                  <a:close/>
                </a:path>
              </a:pathLst>
            </a:custGeom>
            <a:solidFill>
              <a:srgbClr val="E0E8E8"/>
            </a:solidFill>
            <a:ln w="9525">
              <a:noFill/>
              <a:round/>
              <a:headEnd/>
              <a:tailEnd/>
            </a:ln>
          </p:spPr>
          <p:txBody>
            <a:bodyPr/>
            <a:lstStyle/>
            <a:p>
              <a:endParaRPr lang="en-US"/>
            </a:p>
          </p:txBody>
        </p:sp>
        <p:sp>
          <p:nvSpPr>
            <p:cNvPr id="685" name="Freeform 757"/>
            <p:cNvSpPr>
              <a:spLocks/>
            </p:cNvSpPr>
            <p:nvPr/>
          </p:nvSpPr>
          <p:spPr bwMode="auto">
            <a:xfrm>
              <a:off x="3386" y="3294"/>
              <a:ext cx="8" cy="4"/>
            </a:xfrm>
            <a:custGeom>
              <a:avLst/>
              <a:gdLst/>
              <a:ahLst/>
              <a:cxnLst>
                <a:cxn ang="0">
                  <a:pos x="170" y="4"/>
                </a:cxn>
                <a:cxn ang="0">
                  <a:pos x="168" y="0"/>
                </a:cxn>
                <a:cxn ang="0">
                  <a:pos x="0" y="73"/>
                </a:cxn>
                <a:cxn ang="0">
                  <a:pos x="4" y="81"/>
                </a:cxn>
                <a:cxn ang="0">
                  <a:pos x="172" y="8"/>
                </a:cxn>
                <a:cxn ang="0">
                  <a:pos x="170" y="4"/>
                </a:cxn>
              </a:cxnLst>
              <a:rect l="0" t="0" r="r" b="b"/>
              <a:pathLst>
                <a:path w="172" h="81">
                  <a:moveTo>
                    <a:pt x="170" y="4"/>
                  </a:moveTo>
                  <a:lnTo>
                    <a:pt x="168" y="0"/>
                  </a:lnTo>
                  <a:lnTo>
                    <a:pt x="0" y="73"/>
                  </a:lnTo>
                  <a:lnTo>
                    <a:pt x="4" y="81"/>
                  </a:lnTo>
                  <a:lnTo>
                    <a:pt x="172" y="8"/>
                  </a:lnTo>
                  <a:lnTo>
                    <a:pt x="170" y="4"/>
                  </a:lnTo>
                  <a:close/>
                </a:path>
              </a:pathLst>
            </a:custGeom>
            <a:solidFill>
              <a:srgbClr val="EDF5F5"/>
            </a:solidFill>
            <a:ln w="9525">
              <a:noFill/>
              <a:round/>
              <a:headEnd/>
              <a:tailEnd/>
            </a:ln>
          </p:spPr>
          <p:txBody>
            <a:bodyPr/>
            <a:lstStyle/>
            <a:p>
              <a:endParaRPr lang="en-US"/>
            </a:p>
          </p:txBody>
        </p:sp>
        <p:sp>
          <p:nvSpPr>
            <p:cNvPr id="686" name="Freeform 758"/>
            <p:cNvSpPr>
              <a:spLocks/>
            </p:cNvSpPr>
            <p:nvPr/>
          </p:nvSpPr>
          <p:spPr bwMode="auto">
            <a:xfrm>
              <a:off x="3432" y="3432"/>
              <a:ext cx="10" cy="6"/>
            </a:xfrm>
            <a:custGeom>
              <a:avLst/>
              <a:gdLst/>
              <a:ahLst/>
              <a:cxnLst>
                <a:cxn ang="0">
                  <a:pos x="216" y="12"/>
                </a:cxn>
                <a:cxn ang="0">
                  <a:pos x="4" y="103"/>
                </a:cxn>
                <a:cxn ang="0">
                  <a:pos x="0" y="93"/>
                </a:cxn>
                <a:cxn ang="0">
                  <a:pos x="211" y="0"/>
                </a:cxn>
                <a:cxn ang="0">
                  <a:pos x="216" y="12"/>
                </a:cxn>
              </a:cxnLst>
              <a:rect l="0" t="0" r="r" b="b"/>
              <a:pathLst>
                <a:path w="216" h="103">
                  <a:moveTo>
                    <a:pt x="216" y="12"/>
                  </a:moveTo>
                  <a:lnTo>
                    <a:pt x="4" y="103"/>
                  </a:lnTo>
                  <a:lnTo>
                    <a:pt x="0" y="93"/>
                  </a:lnTo>
                  <a:lnTo>
                    <a:pt x="211" y="0"/>
                  </a:lnTo>
                  <a:lnTo>
                    <a:pt x="216" y="12"/>
                  </a:lnTo>
                  <a:close/>
                </a:path>
              </a:pathLst>
            </a:custGeom>
            <a:solidFill>
              <a:srgbClr val="111919"/>
            </a:solidFill>
            <a:ln w="9525">
              <a:noFill/>
              <a:round/>
              <a:headEnd/>
              <a:tailEnd/>
            </a:ln>
          </p:spPr>
          <p:txBody>
            <a:bodyPr/>
            <a:lstStyle/>
            <a:p>
              <a:endParaRPr lang="en-US"/>
            </a:p>
          </p:txBody>
        </p:sp>
        <p:sp>
          <p:nvSpPr>
            <p:cNvPr id="687" name="Freeform 759"/>
            <p:cNvSpPr>
              <a:spLocks/>
            </p:cNvSpPr>
            <p:nvPr/>
          </p:nvSpPr>
          <p:spPr bwMode="auto">
            <a:xfrm>
              <a:off x="3432" y="3433"/>
              <a:ext cx="11" cy="16"/>
            </a:xfrm>
            <a:custGeom>
              <a:avLst/>
              <a:gdLst/>
              <a:ahLst/>
              <a:cxnLst>
                <a:cxn ang="0">
                  <a:pos x="207" y="296"/>
                </a:cxn>
                <a:cxn ang="0">
                  <a:pos x="219" y="286"/>
                </a:cxn>
                <a:cxn ang="0">
                  <a:pos x="232" y="267"/>
                </a:cxn>
                <a:cxn ang="0">
                  <a:pos x="242" y="241"/>
                </a:cxn>
                <a:cxn ang="0">
                  <a:pos x="248" y="206"/>
                </a:cxn>
                <a:cxn ang="0">
                  <a:pos x="250" y="165"/>
                </a:cxn>
                <a:cxn ang="0">
                  <a:pos x="245" y="116"/>
                </a:cxn>
                <a:cxn ang="0">
                  <a:pos x="233" y="62"/>
                </a:cxn>
                <a:cxn ang="0">
                  <a:pos x="211" y="0"/>
                </a:cxn>
                <a:cxn ang="0">
                  <a:pos x="198" y="6"/>
                </a:cxn>
                <a:cxn ang="0">
                  <a:pos x="185" y="12"/>
                </a:cxn>
                <a:cxn ang="0">
                  <a:pos x="171" y="17"/>
                </a:cxn>
                <a:cxn ang="0">
                  <a:pos x="158" y="24"/>
                </a:cxn>
                <a:cxn ang="0">
                  <a:pos x="145" y="29"/>
                </a:cxn>
                <a:cxn ang="0">
                  <a:pos x="132" y="35"/>
                </a:cxn>
                <a:cxn ang="0">
                  <a:pos x="118" y="41"/>
                </a:cxn>
                <a:cxn ang="0">
                  <a:pos x="106" y="46"/>
                </a:cxn>
                <a:cxn ang="0">
                  <a:pos x="93" y="52"/>
                </a:cxn>
                <a:cxn ang="0">
                  <a:pos x="80" y="57"/>
                </a:cxn>
                <a:cxn ang="0">
                  <a:pos x="66" y="64"/>
                </a:cxn>
                <a:cxn ang="0">
                  <a:pos x="53" y="69"/>
                </a:cxn>
                <a:cxn ang="0">
                  <a:pos x="40" y="75"/>
                </a:cxn>
                <a:cxn ang="0">
                  <a:pos x="27" y="81"/>
                </a:cxn>
                <a:cxn ang="0">
                  <a:pos x="13" y="87"/>
                </a:cxn>
                <a:cxn ang="0">
                  <a:pos x="0" y="92"/>
                </a:cxn>
                <a:cxn ang="0">
                  <a:pos x="13" y="123"/>
                </a:cxn>
                <a:cxn ang="0">
                  <a:pos x="28" y="150"/>
                </a:cxn>
                <a:cxn ang="0">
                  <a:pos x="42" y="175"/>
                </a:cxn>
                <a:cxn ang="0">
                  <a:pos x="57" y="198"/>
                </a:cxn>
                <a:cxn ang="0">
                  <a:pos x="73" y="218"/>
                </a:cxn>
                <a:cxn ang="0">
                  <a:pos x="87" y="236"/>
                </a:cxn>
                <a:cxn ang="0">
                  <a:pos x="102" y="250"/>
                </a:cxn>
                <a:cxn ang="0">
                  <a:pos x="117" y="263"/>
                </a:cxn>
                <a:cxn ang="0">
                  <a:pos x="132" y="274"/>
                </a:cxn>
                <a:cxn ang="0">
                  <a:pos x="145" y="283"/>
                </a:cxn>
                <a:cxn ang="0">
                  <a:pos x="158" y="289"/>
                </a:cxn>
                <a:cxn ang="0">
                  <a:pos x="170" y="294"/>
                </a:cxn>
                <a:cxn ang="0">
                  <a:pos x="182" y="297"/>
                </a:cxn>
                <a:cxn ang="0">
                  <a:pos x="192" y="298"/>
                </a:cxn>
                <a:cxn ang="0">
                  <a:pos x="200" y="298"/>
                </a:cxn>
                <a:cxn ang="0">
                  <a:pos x="207" y="296"/>
                </a:cxn>
              </a:cxnLst>
              <a:rect l="0" t="0" r="r" b="b"/>
              <a:pathLst>
                <a:path w="250" h="298">
                  <a:moveTo>
                    <a:pt x="207" y="296"/>
                  </a:moveTo>
                  <a:lnTo>
                    <a:pt x="219" y="286"/>
                  </a:lnTo>
                  <a:lnTo>
                    <a:pt x="232" y="267"/>
                  </a:lnTo>
                  <a:lnTo>
                    <a:pt x="242" y="241"/>
                  </a:lnTo>
                  <a:lnTo>
                    <a:pt x="248" y="206"/>
                  </a:lnTo>
                  <a:lnTo>
                    <a:pt x="250" y="165"/>
                  </a:lnTo>
                  <a:lnTo>
                    <a:pt x="245" y="116"/>
                  </a:lnTo>
                  <a:lnTo>
                    <a:pt x="233" y="62"/>
                  </a:lnTo>
                  <a:lnTo>
                    <a:pt x="211" y="0"/>
                  </a:lnTo>
                  <a:lnTo>
                    <a:pt x="198" y="6"/>
                  </a:lnTo>
                  <a:lnTo>
                    <a:pt x="185" y="12"/>
                  </a:lnTo>
                  <a:lnTo>
                    <a:pt x="171" y="17"/>
                  </a:lnTo>
                  <a:lnTo>
                    <a:pt x="158" y="24"/>
                  </a:lnTo>
                  <a:lnTo>
                    <a:pt x="145" y="29"/>
                  </a:lnTo>
                  <a:lnTo>
                    <a:pt x="132" y="35"/>
                  </a:lnTo>
                  <a:lnTo>
                    <a:pt x="118" y="41"/>
                  </a:lnTo>
                  <a:lnTo>
                    <a:pt x="106" y="46"/>
                  </a:lnTo>
                  <a:lnTo>
                    <a:pt x="93" y="52"/>
                  </a:lnTo>
                  <a:lnTo>
                    <a:pt x="80" y="57"/>
                  </a:lnTo>
                  <a:lnTo>
                    <a:pt x="66" y="64"/>
                  </a:lnTo>
                  <a:lnTo>
                    <a:pt x="53" y="69"/>
                  </a:lnTo>
                  <a:lnTo>
                    <a:pt x="40" y="75"/>
                  </a:lnTo>
                  <a:lnTo>
                    <a:pt x="27" y="81"/>
                  </a:lnTo>
                  <a:lnTo>
                    <a:pt x="13" y="87"/>
                  </a:lnTo>
                  <a:lnTo>
                    <a:pt x="0" y="92"/>
                  </a:lnTo>
                  <a:lnTo>
                    <a:pt x="13" y="123"/>
                  </a:lnTo>
                  <a:lnTo>
                    <a:pt x="28" y="150"/>
                  </a:lnTo>
                  <a:lnTo>
                    <a:pt x="42" y="175"/>
                  </a:lnTo>
                  <a:lnTo>
                    <a:pt x="57" y="198"/>
                  </a:lnTo>
                  <a:lnTo>
                    <a:pt x="73" y="218"/>
                  </a:lnTo>
                  <a:lnTo>
                    <a:pt x="87" y="236"/>
                  </a:lnTo>
                  <a:lnTo>
                    <a:pt x="102" y="250"/>
                  </a:lnTo>
                  <a:lnTo>
                    <a:pt x="117" y="263"/>
                  </a:lnTo>
                  <a:lnTo>
                    <a:pt x="132" y="274"/>
                  </a:lnTo>
                  <a:lnTo>
                    <a:pt x="145" y="283"/>
                  </a:lnTo>
                  <a:lnTo>
                    <a:pt x="158" y="289"/>
                  </a:lnTo>
                  <a:lnTo>
                    <a:pt x="170" y="294"/>
                  </a:lnTo>
                  <a:lnTo>
                    <a:pt x="182" y="297"/>
                  </a:lnTo>
                  <a:lnTo>
                    <a:pt x="192" y="298"/>
                  </a:lnTo>
                  <a:lnTo>
                    <a:pt x="200" y="298"/>
                  </a:lnTo>
                  <a:lnTo>
                    <a:pt x="207" y="296"/>
                  </a:lnTo>
                  <a:close/>
                </a:path>
              </a:pathLst>
            </a:custGeom>
            <a:solidFill>
              <a:srgbClr val="111919"/>
            </a:solidFill>
            <a:ln w="9525">
              <a:noFill/>
              <a:round/>
              <a:headEnd/>
              <a:tailEnd/>
            </a:ln>
          </p:spPr>
          <p:txBody>
            <a:bodyPr/>
            <a:lstStyle/>
            <a:p>
              <a:endParaRPr lang="en-US"/>
            </a:p>
          </p:txBody>
        </p:sp>
        <p:sp>
          <p:nvSpPr>
            <p:cNvPr id="688" name="Freeform 760"/>
            <p:cNvSpPr>
              <a:spLocks/>
            </p:cNvSpPr>
            <p:nvPr/>
          </p:nvSpPr>
          <p:spPr bwMode="auto">
            <a:xfrm>
              <a:off x="3432" y="3433"/>
              <a:ext cx="10" cy="16"/>
            </a:xfrm>
            <a:custGeom>
              <a:avLst/>
              <a:gdLst/>
              <a:ahLst/>
              <a:cxnLst>
                <a:cxn ang="0">
                  <a:pos x="199" y="285"/>
                </a:cxn>
                <a:cxn ang="0">
                  <a:pos x="209" y="276"/>
                </a:cxn>
                <a:cxn ang="0">
                  <a:pos x="217" y="259"/>
                </a:cxn>
                <a:cxn ang="0">
                  <a:pos x="224" y="234"/>
                </a:cxn>
                <a:cxn ang="0">
                  <a:pos x="226" y="202"/>
                </a:cxn>
                <a:cxn ang="0">
                  <a:pos x="223" y="162"/>
                </a:cxn>
                <a:cxn ang="0">
                  <a:pos x="214" y="115"/>
                </a:cxn>
                <a:cxn ang="0">
                  <a:pos x="200" y="61"/>
                </a:cxn>
                <a:cxn ang="0">
                  <a:pos x="178" y="0"/>
                </a:cxn>
                <a:cxn ang="0">
                  <a:pos x="166" y="5"/>
                </a:cxn>
                <a:cxn ang="0">
                  <a:pos x="155" y="10"/>
                </a:cxn>
                <a:cxn ang="0">
                  <a:pos x="144" y="15"/>
                </a:cxn>
                <a:cxn ang="0">
                  <a:pos x="134" y="20"/>
                </a:cxn>
                <a:cxn ang="0">
                  <a:pos x="123" y="24"/>
                </a:cxn>
                <a:cxn ang="0">
                  <a:pos x="111" y="30"/>
                </a:cxn>
                <a:cxn ang="0">
                  <a:pos x="100" y="34"/>
                </a:cxn>
                <a:cxn ang="0">
                  <a:pos x="89" y="39"/>
                </a:cxn>
                <a:cxn ang="0">
                  <a:pos x="78" y="44"/>
                </a:cxn>
                <a:cxn ang="0">
                  <a:pos x="67" y="49"/>
                </a:cxn>
                <a:cxn ang="0">
                  <a:pos x="55" y="54"/>
                </a:cxn>
                <a:cxn ang="0">
                  <a:pos x="45" y="58"/>
                </a:cxn>
                <a:cxn ang="0">
                  <a:pos x="34" y="63"/>
                </a:cxn>
                <a:cxn ang="0">
                  <a:pos x="23" y="69"/>
                </a:cxn>
                <a:cxn ang="0">
                  <a:pos x="11" y="73"/>
                </a:cxn>
                <a:cxn ang="0">
                  <a:pos x="0" y="78"/>
                </a:cxn>
                <a:cxn ang="0">
                  <a:pos x="13" y="109"/>
                </a:cxn>
                <a:cxn ang="0">
                  <a:pos x="28" y="136"/>
                </a:cxn>
                <a:cxn ang="0">
                  <a:pos x="42" y="161"/>
                </a:cxn>
                <a:cxn ang="0">
                  <a:pos x="56" y="184"/>
                </a:cxn>
                <a:cxn ang="0">
                  <a:pos x="72" y="204"/>
                </a:cxn>
                <a:cxn ang="0">
                  <a:pos x="86" y="221"/>
                </a:cxn>
                <a:cxn ang="0">
                  <a:pos x="101" y="236"/>
                </a:cxn>
                <a:cxn ang="0">
                  <a:pos x="115" y="250"/>
                </a:cxn>
                <a:cxn ang="0">
                  <a:pos x="129" y="260"/>
                </a:cxn>
                <a:cxn ang="0">
                  <a:pos x="142" y="270"/>
                </a:cxn>
                <a:cxn ang="0">
                  <a:pos x="155" y="276"/>
                </a:cxn>
                <a:cxn ang="0">
                  <a:pos x="166" y="282"/>
                </a:cxn>
                <a:cxn ang="0">
                  <a:pos x="177" y="285"/>
                </a:cxn>
                <a:cxn ang="0">
                  <a:pos x="186" y="287"/>
                </a:cxn>
                <a:cxn ang="0">
                  <a:pos x="193" y="287"/>
                </a:cxn>
                <a:cxn ang="0">
                  <a:pos x="199" y="285"/>
                </a:cxn>
              </a:cxnLst>
              <a:rect l="0" t="0" r="r" b="b"/>
              <a:pathLst>
                <a:path w="226" h="287">
                  <a:moveTo>
                    <a:pt x="199" y="285"/>
                  </a:moveTo>
                  <a:lnTo>
                    <a:pt x="209" y="276"/>
                  </a:lnTo>
                  <a:lnTo>
                    <a:pt x="217" y="259"/>
                  </a:lnTo>
                  <a:lnTo>
                    <a:pt x="224" y="234"/>
                  </a:lnTo>
                  <a:lnTo>
                    <a:pt x="226" y="202"/>
                  </a:lnTo>
                  <a:lnTo>
                    <a:pt x="223" y="162"/>
                  </a:lnTo>
                  <a:lnTo>
                    <a:pt x="214" y="115"/>
                  </a:lnTo>
                  <a:lnTo>
                    <a:pt x="200" y="61"/>
                  </a:lnTo>
                  <a:lnTo>
                    <a:pt x="178" y="0"/>
                  </a:lnTo>
                  <a:lnTo>
                    <a:pt x="166" y="5"/>
                  </a:lnTo>
                  <a:lnTo>
                    <a:pt x="155" y="10"/>
                  </a:lnTo>
                  <a:lnTo>
                    <a:pt x="144" y="15"/>
                  </a:lnTo>
                  <a:lnTo>
                    <a:pt x="134" y="20"/>
                  </a:lnTo>
                  <a:lnTo>
                    <a:pt x="123" y="24"/>
                  </a:lnTo>
                  <a:lnTo>
                    <a:pt x="111" y="30"/>
                  </a:lnTo>
                  <a:lnTo>
                    <a:pt x="100" y="34"/>
                  </a:lnTo>
                  <a:lnTo>
                    <a:pt x="89" y="39"/>
                  </a:lnTo>
                  <a:lnTo>
                    <a:pt x="78" y="44"/>
                  </a:lnTo>
                  <a:lnTo>
                    <a:pt x="67" y="49"/>
                  </a:lnTo>
                  <a:lnTo>
                    <a:pt x="55" y="54"/>
                  </a:lnTo>
                  <a:lnTo>
                    <a:pt x="45" y="58"/>
                  </a:lnTo>
                  <a:lnTo>
                    <a:pt x="34" y="63"/>
                  </a:lnTo>
                  <a:lnTo>
                    <a:pt x="23" y="69"/>
                  </a:lnTo>
                  <a:lnTo>
                    <a:pt x="11" y="73"/>
                  </a:lnTo>
                  <a:lnTo>
                    <a:pt x="0" y="78"/>
                  </a:lnTo>
                  <a:lnTo>
                    <a:pt x="13" y="109"/>
                  </a:lnTo>
                  <a:lnTo>
                    <a:pt x="28" y="136"/>
                  </a:lnTo>
                  <a:lnTo>
                    <a:pt x="42" y="161"/>
                  </a:lnTo>
                  <a:lnTo>
                    <a:pt x="56" y="184"/>
                  </a:lnTo>
                  <a:lnTo>
                    <a:pt x="72" y="204"/>
                  </a:lnTo>
                  <a:lnTo>
                    <a:pt x="86" y="221"/>
                  </a:lnTo>
                  <a:lnTo>
                    <a:pt x="101" y="236"/>
                  </a:lnTo>
                  <a:lnTo>
                    <a:pt x="115" y="250"/>
                  </a:lnTo>
                  <a:lnTo>
                    <a:pt x="129" y="260"/>
                  </a:lnTo>
                  <a:lnTo>
                    <a:pt x="142" y="270"/>
                  </a:lnTo>
                  <a:lnTo>
                    <a:pt x="155" y="276"/>
                  </a:lnTo>
                  <a:lnTo>
                    <a:pt x="166" y="282"/>
                  </a:lnTo>
                  <a:lnTo>
                    <a:pt x="177" y="285"/>
                  </a:lnTo>
                  <a:lnTo>
                    <a:pt x="186" y="287"/>
                  </a:lnTo>
                  <a:lnTo>
                    <a:pt x="193" y="287"/>
                  </a:lnTo>
                  <a:lnTo>
                    <a:pt x="199" y="285"/>
                  </a:lnTo>
                  <a:close/>
                </a:path>
              </a:pathLst>
            </a:custGeom>
            <a:solidFill>
              <a:srgbClr val="2B3333"/>
            </a:solidFill>
            <a:ln w="9525">
              <a:noFill/>
              <a:round/>
              <a:headEnd/>
              <a:tailEnd/>
            </a:ln>
          </p:spPr>
          <p:txBody>
            <a:bodyPr/>
            <a:lstStyle/>
            <a:p>
              <a:endParaRPr lang="en-US"/>
            </a:p>
          </p:txBody>
        </p:sp>
        <p:sp>
          <p:nvSpPr>
            <p:cNvPr id="689" name="Freeform 761"/>
            <p:cNvSpPr>
              <a:spLocks/>
            </p:cNvSpPr>
            <p:nvPr/>
          </p:nvSpPr>
          <p:spPr bwMode="auto">
            <a:xfrm>
              <a:off x="3433" y="3434"/>
              <a:ext cx="9" cy="15"/>
            </a:xfrm>
            <a:custGeom>
              <a:avLst/>
              <a:gdLst/>
              <a:ahLst/>
              <a:cxnLst>
                <a:cxn ang="0">
                  <a:pos x="189" y="273"/>
                </a:cxn>
                <a:cxn ang="0">
                  <a:pos x="196" y="265"/>
                </a:cxn>
                <a:cxn ang="0">
                  <a:pos x="201" y="251"/>
                </a:cxn>
                <a:cxn ang="0">
                  <a:pos x="202" y="227"/>
                </a:cxn>
                <a:cxn ang="0">
                  <a:pos x="200" y="197"/>
                </a:cxn>
                <a:cxn ang="0">
                  <a:pos x="193" y="159"/>
                </a:cxn>
                <a:cxn ang="0">
                  <a:pos x="182" y="114"/>
                </a:cxn>
                <a:cxn ang="0">
                  <a:pos x="165" y="60"/>
                </a:cxn>
                <a:cxn ang="0">
                  <a:pos x="142" y="0"/>
                </a:cxn>
                <a:cxn ang="0">
                  <a:pos x="125" y="7"/>
                </a:cxn>
                <a:cxn ang="0">
                  <a:pos x="107" y="14"/>
                </a:cxn>
                <a:cxn ang="0">
                  <a:pos x="89" y="23"/>
                </a:cxn>
                <a:cxn ang="0">
                  <a:pos x="72" y="30"/>
                </a:cxn>
                <a:cxn ang="0">
                  <a:pos x="53" y="39"/>
                </a:cxn>
                <a:cxn ang="0">
                  <a:pos x="36" y="46"/>
                </a:cxn>
                <a:cxn ang="0">
                  <a:pos x="18" y="54"/>
                </a:cxn>
                <a:cxn ang="0">
                  <a:pos x="0" y="62"/>
                </a:cxn>
                <a:cxn ang="0">
                  <a:pos x="14" y="92"/>
                </a:cxn>
                <a:cxn ang="0">
                  <a:pos x="28" y="120"/>
                </a:cxn>
                <a:cxn ang="0">
                  <a:pos x="41" y="145"/>
                </a:cxn>
                <a:cxn ang="0">
                  <a:pos x="57" y="168"/>
                </a:cxn>
                <a:cxn ang="0">
                  <a:pos x="71" y="188"/>
                </a:cxn>
                <a:cxn ang="0">
                  <a:pos x="85" y="206"/>
                </a:cxn>
                <a:cxn ang="0">
                  <a:pos x="98" y="221"/>
                </a:cxn>
                <a:cxn ang="0">
                  <a:pos x="113" y="235"/>
                </a:cxn>
                <a:cxn ang="0">
                  <a:pos x="126" y="246"/>
                </a:cxn>
                <a:cxn ang="0">
                  <a:pos x="138" y="256"/>
                </a:cxn>
                <a:cxn ang="0">
                  <a:pos x="149" y="262"/>
                </a:cxn>
                <a:cxn ang="0">
                  <a:pos x="160" y="268"/>
                </a:cxn>
                <a:cxn ang="0">
                  <a:pos x="170" y="272"/>
                </a:cxn>
                <a:cxn ang="0">
                  <a:pos x="178" y="274"/>
                </a:cxn>
                <a:cxn ang="0">
                  <a:pos x="184" y="274"/>
                </a:cxn>
                <a:cxn ang="0">
                  <a:pos x="189" y="273"/>
                </a:cxn>
              </a:cxnLst>
              <a:rect l="0" t="0" r="r" b="b"/>
              <a:pathLst>
                <a:path w="202" h="274">
                  <a:moveTo>
                    <a:pt x="189" y="273"/>
                  </a:moveTo>
                  <a:lnTo>
                    <a:pt x="196" y="265"/>
                  </a:lnTo>
                  <a:lnTo>
                    <a:pt x="201" y="251"/>
                  </a:lnTo>
                  <a:lnTo>
                    <a:pt x="202" y="227"/>
                  </a:lnTo>
                  <a:lnTo>
                    <a:pt x="200" y="197"/>
                  </a:lnTo>
                  <a:lnTo>
                    <a:pt x="193" y="159"/>
                  </a:lnTo>
                  <a:lnTo>
                    <a:pt x="182" y="114"/>
                  </a:lnTo>
                  <a:lnTo>
                    <a:pt x="165" y="60"/>
                  </a:lnTo>
                  <a:lnTo>
                    <a:pt x="142" y="0"/>
                  </a:lnTo>
                  <a:lnTo>
                    <a:pt x="125" y="7"/>
                  </a:lnTo>
                  <a:lnTo>
                    <a:pt x="107" y="14"/>
                  </a:lnTo>
                  <a:lnTo>
                    <a:pt x="89" y="23"/>
                  </a:lnTo>
                  <a:lnTo>
                    <a:pt x="72" y="30"/>
                  </a:lnTo>
                  <a:lnTo>
                    <a:pt x="53" y="39"/>
                  </a:lnTo>
                  <a:lnTo>
                    <a:pt x="36" y="46"/>
                  </a:lnTo>
                  <a:lnTo>
                    <a:pt x="18" y="54"/>
                  </a:lnTo>
                  <a:lnTo>
                    <a:pt x="0" y="62"/>
                  </a:lnTo>
                  <a:lnTo>
                    <a:pt x="14" y="92"/>
                  </a:lnTo>
                  <a:lnTo>
                    <a:pt x="28" y="120"/>
                  </a:lnTo>
                  <a:lnTo>
                    <a:pt x="41" y="145"/>
                  </a:lnTo>
                  <a:lnTo>
                    <a:pt x="57" y="168"/>
                  </a:lnTo>
                  <a:lnTo>
                    <a:pt x="71" y="188"/>
                  </a:lnTo>
                  <a:lnTo>
                    <a:pt x="85" y="206"/>
                  </a:lnTo>
                  <a:lnTo>
                    <a:pt x="98" y="221"/>
                  </a:lnTo>
                  <a:lnTo>
                    <a:pt x="113" y="235"/>
                  </a:lnTo>
                  <a:lnTo>
                    <a:pt x="126" y="246"/>
                  </a:lnTo>
                  <a:lnTo>
                    <a:pt x="138" y="256"/>
                  </a:lnTo>
                  <a:lnTo>
                    <a:pt x="149" y="262"/>
                  </a:lnTo>
                  <a:lnTo>
                    <a:pt x="160" y="268"/>
                  </a:lnTo>
                  <a:lnTo>
                    <a:pt x="170" y="272"/>
                  </a:lnTo>
                  <a:lnTo>
                    <a:pt x="178" y="274"/>
                  </a:lnTo>
                  <a:lnTo>
                    <a:pt x="184" y="274"/>
                  </a:lnTo>
                  <a:lnTo>
                    <a:pt x="189" y="273"/>
                  </a:lnTo>
                  <a:close/>
                </a:path>
              </a:pathLst>
            </a:custGeom>
            <a:solidFill>
              <a:srgbClr val="474F4F"/>
            </a:solidFill>
            <a:ln w="9525">
              <a:noFill/>
              <a:round/>
              <a:headEnd/>
              <a:tailEnd/>
            </a:ln>
          </p:spPr>
          <p:txBody>
            <a:bodyPr/>
            <a:lstStyle/>
            <a:p>
              <a:endParaRPr lang="en-US"/>
            </a:p>
          </p:txBody>
        </p:sp>
        <p:sp>
          <p:nvSpPr>
            <p:cNvPr id="690" name="Freeform 762"/>
            <p:cNvSpPr>
              <a:spLocks/>
            </p:cNvSpPr>
            <p:nvPr/>
          </p:nvSpPr>
          <p:spPr bwMode="auto">
            <a:xfrm>
              <a:off x="3433" y="3435"/>
              <a:ext cx="9" cy="14"/>
            </a:xfrm>
            <a:custGeom>
              <a:avLst/>
              <a:gdLst/>
              <a:ahLst/>
              <a:cxnLst>
                <a:cxn ang="0">
                  <a:pos x="180" y="263"/>
                </a:cxn>
                <a:cxn ang="0">
                  <a:pos x="185" y="256"/>
                </a:cxn>
                <a:cxn ang="0">
                  <a:pos x="186" y="243"/>
                </a:cxn>
                <a:cxn ang="0">
                  <a:pos x="183" y="222"/>
                </a:cxn>
                <a:cxn ang="0">
                  <a:pos x="177" y="193"/>
                </a:cxn>
                <a:cxn ang="0">
                  <a:pos x="166" y="157"/>
                </a:cxn>
                <a:cxn ang="0">
                  <a:pos x="151" y="113"/>
                </a:cxn>
                <a:cxn ang="0">
                  <a:pos x="131" y="60"/>
                </a:cxn>
                <a:cxn ang="0">
                  <a:pos x="108" y="0"/>
                </a:cxn>
                <a:cxn ang="0">
                  <a:pos x="94" y="7"/>
                </a:cxn>
                <a:cxn ang="0">
                  <a:pos x="80" y="13"/>
                </a:cxn>
                <a:cxn ang="0">
                  <a:pos x="67" y="18"/>
                </a:cxn>
                <a:cxn ang="0">
                  <a:pos x="54" y="24"/>
                </a:cxn>
                <a:cxn ang="0">
                  <a:pos x="40" y="30"/>
                </a:cxn>
                <a:cxn ang="0">
                  <a:pos x="27" y="36"/>
                </a:cxn>
                <a:cxn ang="0">
                  <a:pos x="13" y="41"/>
                </a:cxn>
                <a:cxn ang="0">
                  <a:pos x="0" y="48"/>
                </a:cxn>
                <a:cxn ang="0">
                  <a:pos x="13" y="78"/>
                </a:cxn>
                <a:cxn ang="0">
                  <a:pos x="26" y="106"/>
                </a:cxn>
                <a:cxn ang="0">
                  <a:pos x="40" y="131"/>
                </a:cxn>
                <a:cxn ang="0">
                  <a:pos x="55" y="154"/>
                </a:cxn>
                <a:cxn ang="0">
                  <a:pos x="69" y="174"/>
                </a:cxn>
                <a:cxn ang="0">
                  <a:pos x="83" y="192"/>
                </a:cxn>
                <a:cxn ang="0">
                  <a:pos x="96" y="208"/>
                </a:cxn>
                <a:cxn ang="0">
                  <a:pos x="110" y="222"/>
                </a:cxn>
                <a:cxn ang="0">
                  <a:pos x="122" y="233"/>
                </a:cxn>
                <a:cxn ang="0">
                  <a:pos x="134" y="243"/>
                </a:cxn>
                <a:cxn ang="0">
                  <a:pos x="145" y="250"/>
                </a:cxn>
                <a:cxn ang="0">
                  <a:pos x="155" y="256"/>
                </a:cxn>
                <a:cxn ang="0">
                  <a:pos x="164" y="261"/>
                </a:cxn>
                <a:cxn ang="0">
                  <a:pos x="171" y="263"/>
                </a:cxn>
                <a:cxn ang="0">
                  <a:pos x="176" y="264"/>
                </a:cxn>
                <a:cxn ang="0">
                  <a:pos x="180" y="263"/>
                </a:cxn>
              </a:cxnLst>
              <a:rect l="0" t="0" r="r" b="b"/>
              <a:pathLst>
                <a:path w="186" h="264">
                  <a:moveTo>
                    <a:pt x="180" y="263"/>
                  </a:moveTo>
                  <a:lnTo>
                    <a:pt x="185" y="256"/>
                  </a:lnTo>
                  <a:lnTo>
                    <a:pt x="186" y="243"/>
                  </a:lnTo>
                  <a:lnTo>
                    <a:pt x="183" y="222"/>
                  </a:lnTo>
                  <a:lnTo>
                    <a:pt x="177" y="193"/>
                  </a:lnTo>
                  <a:lnTo>
                    <a:pt x="166" y="157"/>
                  </a:lnTo>
                  <a:lnTo>
                    <a:pt x="151" y="113"/>
                  </a:lnTo>
                  <a:lnTo>
                    <a:pt x="131" y="60"/>
                  </a:lnTo>
                  <a:lnTo>
                    <a:pt x="108" y="0"/>
                  </a:lnTo>
                  <a:lnTo>
                    <a:pt x="94" y="7"/>
                  </a:lnTo>
                  <a:lnTo>
                    <a:pt x="80" y="13"/>
                  </a:lnTo>
                  <a:lnTo>
                    <a:pt x="67" y="18"/>
                  </a:lnTo>
                  <a:lnTo>
                    <a:pt x="54" y="24"/>
                  </a:lnTo>
                  <a:lnTo>
                    <a:pt x="40" y="30"/>
                  </a:lnTo>
                  <a:lnTo>
                    <a:pt x="27" y="36"/>
                  </a:lnTo>
                  <a:lnTo>
                    <a:pt x="13" y="41"/>
                  </a:lnTo>
                  <a:lnTo>
                    <a:pt x="0" y="48"/>
                  </a:lnTo>
                  <a:lnTo>
                    <a:pt x="13" y="78"/>
                  </a:lnTo>
                  <a:lnTo>
                    <a:pt x="26" y="106"/>
                  </a:lnTo>
                  <a:lnTo>
                    <a:pt x="40" y="131"/>
                  </a:lnTo>
                  <a:lnTo>
                    <a:pt x="55" y="154"/>
                  </a:lnTo>
                  <a:lnTo>
                    <a:pt x="69" y="174"/>
                  </a:lnTo>
                  <a:lnTo>
                    <a:pt x="83" y="192"/>
                  </a:lnTo>
                  <a:lnTo>
                    <a:pt x="96" y="208"/>
                  </a:lnTo>
                  <a:lnTo>
                    <a:pt x="110" y="222"/>
                  </a:lnTo>
                  <a:lnTo>
                    <a:pt x="122" y="233"/>
                  </a:lnTo>
                  <a:lnTo>
                    <a:pt x="134" y="243"/>
                  </a:lnTo>
                  <a:lnTo>
                    <a:pt x="145" y="250"/>
                  </a:lnTo>
                  <a:lnTo>
                    <a:pt x="155" y="256"/>
                  </a:lnTo>
                  <a:lnTo>
                    <a:pt x="164" y="261"/>
                  </a:lnTo>
                  <a:lnTo>
                    <a:pt x="171" y="263"/>
                  </a:lnTo>
                  <a:lnTo>
                    <a:pt x="176" y="264"/>
                  </a:lnTo>
                  <a:lnTo>
                    <a:pt x="180" y="263"/>
                  </a:lnTo>
                  <a:close/>
                </a:path>
              </a:pathLst>
            </a:custGeom>
            <a:solidFill>
              <a:srgbClr val="616666"/>
            </a:solidFill>
            <a:ln w="9525">
              <a:noFill/>
              <a:round/>
              <a:headEnd/>
              <a:tailEnd/>
            </a:ln>
          </p:spPr>
          <p:txBody>
            <a:bodyPr/>
            <a:lstStyle/>
            <a:p>
              <a:endParaRPr lang="en-US"/>
            </a:p>
          </p:txBody>
        </p:sp>
        <p:sp>
          <p:nvSpPr>
            <p:cNvPr id="691" name="Freeform 763"/>
            <p:cNvSpPr>
              <a:spLocks/>
            </p:cNvSpPr>
            <p:nvPr/>
          </p:nvSpPr>
          <p:spPr bwMode="auto">
            <a:xfrm>
              <a:off x="3433" y="3435"/>
              <a:ext cx="8" cy="14"/>
            </a:xfrm>
            <a:custGeom>
              <a:avLst/>
              <a:gdLst/>
              <a:ahLst/>
              <a:cxnLst>
                <a:cxn ang="0">
                  <a:pos x="171" y="251"/>
                </a:cxn>
                <a:cxn ang="0">
                  <a:pos x="173" y="245"/>
                </a:cxn>
                <a:cxn ang="0">
                  <a:pos x="170" y="233"/>
                </a:cxn>
                <a:cxn ang="0">
                  <a:pos x="164" y="214"/>
                </a:cxn>
                <a:cxn ang="0">
                  <a:pos x="153" y="187"/>
                </a:cxn>
                <a:cxn ang="0">
                  <a:pos x="137" y="153"/>
                </a:cxn>
                <a:cxn ang="0">
                  <a:pos x="119" y="110"/>
                </a:cxn>
                <a:cxn ang="0">
                  <a:pos x="97" y="60"/>
                </a:cxn>
                <a:cxn ang="0">
                  <a:pos x="72" y="0"/>
                </a:cxn>
                <a:cxn ang="0">
                  <a:pos x="63" y="4"/>
                </a:cxn>
                <a:cxn ang="0">
                  <a:pos x="54" y="7"/>
                </a:cxn>
                <a:cxn ang="0">
                  <a:pos x="45" y="11"/>
                </a:cxn>
                <a:cxn ang="0">
                  <a:pos x="36" y="16"/>
                </a:cxn>
                <a:cxn ang="0">
                  <a:pos x="27" y="20"/>
                </a:cxn>
                <a:cxn ang="0">
                  <a:pos x="18" y="23"/>
                </a:cxn>
                <a:cxn ang="0">
                  <a:pos x="9" y="27"/>
                </a:cxn>
                <a:cxn ang="0">
                  <a:pos x="0" y="31"/>
                </a:cxn>
                <a:cxn ang="0">
                  <a:pos x="13" y="62"/>
                </a:cxn>
                <a:cxn ang="0">
                  <a:pos x="26" y="89"/>
                </a:cxn>
                <a:cxn ang="0">
                  <a:pos x="41" y="115"/>
                </a:cxn>
                <a:cxn ang="0">
                  <a:pos x="54" y="138"/>
                </a:cxn>
                <a:cxn ang="0">
                  <a:pos x="68" y="159"/>
                </a:cxn>
                <a:cxn ang="0">
                  <a:pos x="81" y="177"/>
                </a:cxn>
                <a:cxn ang="0">
                  <a:pos x="95" y="193"/>
                </a:cxn>
                <a:cxn ang="0">
                  <a:pos x="107" y="206"/>
                </a:cxn>
                <a:cxn ang="0">
                  <a:pos x="119" y="218"/>
                </a:cxn>
                <a:cxn ang="0">
                  <a:pos x="130" y="229"/>
                </a:cxn>
                <a:cxn ang="0">
                  <a:pos x="141" y="236"/>
                </a:cxn>
                <a:cxn ang="0">
                  <a:pos x="150" y="242"/>
                </a:cxn>
                <a:cxn ang="0">
                  <a:pos x="157" y="246"/>
                </a:cxn>
                <a:cxn ang="0">
                  <a:pos x="163" y="250"/>
                </a:cxn>
                <a:cxn ang="0">
                  <a:pos x="168" y="251"/>
                </a:cxn>
                <a:cxn ang="0">
                  <a:pos x="171" y="251"/>
                </a:cxn>
              </a:cxnLst>
              <a:rect l="0" t="0" r="r" b="b"/>
              <a:pathLst>
                <a:path w="173" h="251">
                  <a:moveTo>
                    <a:pt x="171" y="251"/>
                  </a:moveTo>
                  <a:lnTo>
                    <a:pt x="173" y="245"/>
                  </a:lnTo>
                  <a:lnTo>
                    <a:pt x="170" y="233"/>
                  </a:lnTo>
                  <a:lnTo>
                    <a:pt x="164" y="214"/>
                  </a:lnTo>
                  <a:lnTo>
                    <a:pt x="153" y="187"/>
                  </a:lnTo>
                  <a:lnTo>
                    <a:pt x="137" y="153"/>
                  </a:lnTo>
                  <a:lnTo>
                    <a:pt x="119" y="110"/>
                  </a:lnTo>
                  <a:lnTo>
                    <a:pt x="97" y="60"/>
                  </a:lnTo>
                  <a:lnTo>
                    <a:pt x="72" y="0"/>
                  </a:lnTo>
                  <a:lnTo>
                    <a:pt x="63" y="4"/>
                  </a:lnTo>
                  <a:lnTo>
                    <a:pt x="54" y="7"/>
                  </a:lnTo>
                  <a:lnTo>
                    <a:pt x="45" y="11"/>
                  </a:lnTo>
                  <a:lnTo>
                    <a:pt x="36" y="16"/>
                  </a:lnTo>
                  <a:lnTo>
                    <a:pt x="27" y="20"/>
                  </a:lnTo>
                  <a:lnTo>
                    <a:pt x="18" y="23"/>
                  </a:lnTo>
                  <a:lnTo>
                    <a:pt x="9" y="27"/>
                  </a:lnTo>
                  <a:lnTo>
                    <a:pt x="0" y="31"/>
                  </a:lnTo>
                  <a:lnTo>
                    <a:pt x="13" y="62"/>
                  </a:lnTo>
                  <a:lnTo>
                    <a:pt x="26" y="89"/>
                  </a:lnTo>
                  <a:lnTo>
                    <a:pt x="41" y="115"/>
                  </a:lnTo>
                  <a:lnTo>
                    <a:pt x="54" y="138"/>
                  </a:lnTo>
                  <a:lnTo>
                    <a:pt x="68" y="159"/>
                  </a:lnTo>
                  <a:lnTo>
                    <a:pt x="81" y="177"/>
                  </a:lnTo>
                  <a:lnTo>
                    <a:pt x="95" y="193"/>
                  </a:lnTo>
                  <a:lnTo>
                    <a:pt x="107" y="206"/>
                  </a:lnTo>
                  <a:lnTo>
                    <a:pt x="119" y="218"/>
                  </a:lnTo>
                  <a:lnTo>
                    <a:pt x="130" y="229"/>
                  </a:lnTo>
                  <a:lnTo>
                    <a:pt x="141" y="236"/>
                  </a:lnTo>
                  <a:lnTo>
                    <a:pt x="150" y="242"/>
                  </a:lnTo>
                  <a:lnTo>
                    <a:pt x="157" y="246"/>
                  </a:lnTo>
                  <a:lnTo>
                    <a:pt x="163" y="250"/>
                  </a:lnTo>
                  <a:lnTo>
                    <a:pt x="168" y="251"/>
                  </a:lnTo>
                  <a:lnTo>
                    <a:pt x="171" y="251"/>
                  </a:lnTo>
                  <a:close/>
                </a:path>
              </a:pathLst>
            </a:custGeom>
            <a:solidFill>
              <a:srgbClr val="7A8282"/>
            </a:solidFill>
            <a:ln w="9525">
              <a:noFill/>
              <a:round/>
              <a:headEnd/>
              <a:tailEnd/>
            </a:ln>
          </p:spPr>
          <p:txBody>
            <a:bodyPr/>
            <a:lstStyle/>
            <a:p>
              <a:endParaRPr lang="en-US"/>
            </a:p>
          </p:txBody>
        </p:sp>
        <p:sp>
          <p:nvSpPr>
            <p:cNvPr id="692" name="Freeform 764"/>
            <p:cNvSpPr>
              <a:spLocks/>
            </p:cNvSpPr>
            <p:nvPr/>
          </p:nvSpPr>
          <p:spPr bwMode="auto">
            <a:xfrm>
              <a:off x="3434" y="3436"/>
              <a:ext cx="7" cy="13"/>
            </a:xfrm>
            <a:custGeom>
              <a:avLst/>
              <a:gdLst/>
              <a:ahLst/>
              <a:cxnLst>
                <a:cxn ang="0">
                  <a:pos x="163" y="240"/>
                </a:cxn>
                <a:cxn ang="0">
                  <a:pos x="162" y="235"/>
                </a:cxn>
                <a:cxn ang="0">
                  <a:pos x="156" y="225"/>
                </a:cxn>
                <a:cxn ang="0">
                  <a:pos x="145" y="208"/>
                </a:cxn>
                <a:cxn ang="0">
                  <a:pos x="129" y="183"/>
                </a:cxn>
                <a:cxn ang="0">
                  <a:pos x="110" y="150"/>
                </a:cxn>
                <a:cxn ang="0">
                  <a:pos x="89" y="110"/>
                </a:cxn>
                <a:cxn ang="0">
                  <a:pos x="64" y="59"/>
                </a:cxn>
                <a:cxn ang="0">
                  <a:pos x="39" y="0"/>
                </a:cxn>
                <a:cxn ang="0">
                  <a:pos x="34" y="2"/>
                </a:cxn>
                <a:cxn ang="0">
                  <a:pos x="28" y="5"/>
                </a:cxn>
                <a:cxn ang="0">
                  <a:pos x="24" y="7"/>
                </a:cxn>
                <a:cxn ang="0">
                  <a:pos x="19" y="9"/>
                </a:cxn>
                <a:cxn ang="0">
                  <a:pos x="14" y="11"/>
                </a:cxn>
                <a:cxn ang="0">
                  <a:pos x="10" y="13"/>
                </a:cxn>
                <a:cxn ang="0">
                  <a:pos x="5" y="15"/>
                </a:cxn>
                <a:cxn ang="0">
                  <a:pos x="0" y="17"/>
                </a:cxn>
                <a:cxn ang="0">
                  <a:pos x="13" y="48"/>
                </a:cxn>
                <a:cxn ang="0">
                  <a:pos x="26" y="75"/>
                </a:cxn>
                <a:cxn ang="0">
                  <a:pos x="41" y="102"/>
                </a:cxn>
                <a:cxn ang="0">
                  <a:pos x="54" y="124"/>
                </a:cxn>
                <a:cxn ang="0">
                  <a:pos x="68" y="145"/>
                </a:cxn>
                <a:cxn ang="0">
                  <a:pos x="82" y="163"/>
                </a:cxn>
                <a:cxn ang="0">
                  <a:pos x="94" y="180"/>
                </a:cxn>
                <a:cxn ang="0">
                  <a:pos x="106" y="193"/>
                </a:cxn>
                <a:cxn ang="0">
                  <a:pos x="117" y="205"/>
                </a:cxn>
                <a:cxn ang="0">
                  <a:pos x="127" y="215"/>
                </a:cxn>
                <a:cxn ang="0">
                  <a:pos x="138" y="224"/>
                </a:cxn>
                <a:cxn ang="0">
                  <a:pos x="146" y="230"/>
                </a:cxn>
                <a:cxn ang="0">
                  <a:pos x="152" y="234"/>
                </a:cxn>
                <a:cxn ang="0">
                  <a:pos x="158" y="238"/>
                </a:cxn>
                <a:cxn ang="0">
                  <a:pos x="161" y="240"/>
                </a:cxn>
                <a:cxn ang="0">
                  <a:pos x="163" y="240"/>
                </a:cxn>
              </a:cxnLst>
              <a:rect l="0" t="0" r="r" b="b"/>
              <a:pathLst>
                <a:path w="163" h="240">
                  <a:moveTo>
                    <a:pt x="163" y="240"/>
                  </a:moveTo>
                  <a:lnTo>
                    <a:pt x="162" y="235"/>
                  </a:lnTo>
                  <a:lnTo>
                    <a:pt x="156" y="225"/>
                  </a:lnTo>
                  <a:lnTo>
                    <a:pt x="145" y="208"/>
                  </a:lnTo>
                  <a:lnTo>
                    <a:pt x="129" y="183"/>
                  </a:lnTo>
                  <a:lnTo>
                    <a:pt x="110" y="150"/>
                  </a:lnTo>
                  <a:lnTo>
                    <a:pt x="89" y="110"/>
                  </a:lnTo>
                  <a:lnTo>
                    <a:pt x="64" y="59"/>
                  </a:lnTo>
                  <a:lnTo>
                    <a:pt x="39" y="0"/>
                  </a:lnTo>
                  <a:lnTo>
                    <a:pt x="34" y="2"/>
                  </a:lnTo>
                  <a:lnTo>
                    <a:pt x="28" y="5"/>
                  </a:lnTo>
                  <a:lnTo>
                    <a:pt x="24" y="7"/>
                  </a:lnTo>
                  <a:lnTo>
                    <a:pt x="19" y="9"/>
                  </a:lnTo>
                  <a:lnTo>
                    <a:pt x="14" y="11"/>
                  </a:lnTo>
                  <a:lnTo>
                    <a:pt x="10" y="13"/>
                  </a:lnTo>
                  <a:lnTo>
                    <a:pt x="5" y="15"/>
                  </a:lnTo>
                  <a:lnTo>
                    <a:pt x="0" y="17"/>
                  </a:lnTo>
                  <a:lnTo>
                    <a:pt x="13" y="48"/>
                  </a:lnTo>
                  <a:lnTo>
                    <a:pt x="26" y="75"/>
                  </a:lnTo>
                  <a:lnTo>
                    <a:pt x="41" y="102"/>
                  </a:lnTo>
                  <a:lnTo>
                    <a:pt x="54" y="124"/>
                  </a:lnTo>
                  <a:lnTo>
                    <a:pt x="68" y="145"/>
                  </a:lnTo>
                  <a:lnTo>
                    <a:pt x="82" y="163"/>
                  </a:lnTo>
                  <a:lnTo>
                    <a:pt x="94" y="180"/>
                  </a:lnTo>
                  <a:lnTo>
                    <a:pt x="106" y="193"/>
                  </a:lnTo>
                  <a:lnTo>
                    <a:pt x="117" y="205"/>
                  </a:lnTo>
                  <a:lnTo>
                    <a:pt x="127" y="215"/>
                  </a:lnTo>
                  <a:lnTo>
                    <a:pt x="138" y="224"/>
                  </a:lnTo>
                  <a:lnTo>
                    <a:pt x="146" y="230"/>
                  </a:lnTo>
                  <a:lnTo>
                    <a:pt x="152" y="234"/>
                  </a:lnTo>
                  <a:lnTo>
                    <a:pt x="158" y="238"/>
                  </a:lnTo>
                  <a:lnTo>
                    <a:pt x="161" y="240"/>
                  </a:lnTo>
                  <a:lnTo>
                    <a:pt x="163" y="240"/>
                  </a:lnTo>
                  <a:close/>
                </a:path>
              </a:pathLst>
            </a:custGeom>
            <a:solidFill>
              <a:srgbClr val="919999"/>
            </a:solidFill>
            <a:ln w="9525">
              <a:noFill/>
              <a:round/>
              <a:headEnd/>
              <a:tailEnd/>
            </a:ln>
          </p:spPr>
          <p:txBody>
            <a:bodyPr/>
            <a:lstStyle/>
            <a:p>
              <a:endParaRPr lang="en-US"/>
            </a:p>
          </p:txBody>
        </p:sp>
        <p:sp>
          <p:nvSpPr>
            <p:cNvPr id="693" name="Freeform 765"/>
            <p:cNvSpPr>
              <a:spLocks/>
            </p:cNvSpPr>
            <p:nvPr/>
          </p:nvSpPr>
          <p:spPr bwMode="auto">
            <a:xfrm>
              <a:off x="3441" y="3449"/>
              <a:ext cx="2" cy="5"/>
            </a:xfrm>
            <a:custGeom>
              <a:avLst/>
              <a:gdLst/>
              <a:ahLst/>
              <a:cxnLst>
                <a:cxn ang="0">
                  <a:pos x="13" y="0"/>
                </a:cxn>
                <a:cxn ang="0">
                  <a:pos x="44" y="76"/>
                </a:cxn>
                <a:cxn ang="0">
                  <a:pos x="48" y="92"/>
                </a:cxn>
                <a:cxn ang="0">
                  <a:pos x="46" y="99"/>
                </a:cxn>
                <a:cxn ang="0">
                  <a:pos x="39" y="96"/>
                </a:cxn>
                <a:cxn ang="0">
                  <a:pos x="31" y="83"/>
                </a:cxn>
                <a:cxn ang="0">
                  <a:pos x="0" y="7"/>
                </a:cxn>
                <a:cxn ang="0">
                  <a:pos x="13" y="0"/>
                </a:cxn>
              </a:cxnLst>
              <a:rect l="0" t="0" r="r" b="b"/>
              <a:pathLst>
                <a:path w="48" h="99">
                  <a:moveTo>
                    <a:pt x="13" y="0"/>
                  </a:moveTo>
                  <a:lnTo>
                    <a:pt x="44" y="76"/>
                  </a:lnTo>
                  <a:lnTo>
                    <a:pt x="48" y="92"/>
                  </a:lnTo>
                  <a:lnTo>
                    <a:pt x="46" y="99"/>
                  </a:lnTo>
                  <a:lnTo>
                    <a:pt x="39" y="96"/>
                  </a:lnTo>
                  <a:lnTo>
                    <a:pt x="31" y="83"/>
                  </a:lnTo>
                  <a:lnTo>
                    <a:pt x="0" y="7"/>
                  </a:lnTo>
                  <a:lnTo>
                    <a:pt x="13" y="0"/>
                  </a:lnTo>
                  <a:close/>
                </a:path>
              </a:pathLst>
            </a:custGeom>
            <a:solidFill>
              <a:srgbClr val="2B3333"/>
            </a:solidFill>
            <a:ln w="9525">
              <a:noFill/>
              <a:round/>
              <a:headEnd/>
              <a:tailEnd/>
            </a:ln>
          </p:spPr>
          <p:txBody>
            <a:bodyPr/>
            <a:lstStyle/>
            <a:p>
              <a:endParaRPr lang="en-US"/>
            </a:p>
          </p:txBody>
        </p:sp>
      </p:grpSp>
      <p:grpSp>
        <p:nvGrpSpPr>
          <p:cNvPr id="694" name="Group 766"/>
          <p:cNvGrpSpPr>
            <a:grpSpLocks/>
          </p:cNvGrpSpPr>
          <p:nvPr/>
        </p:nvGrpSpPr>
        <p:grpSpPr bwMode="auto">
          <a:xfrm flipH="1">
            <a:off x="2971800" y="1371600"/>
            <a:ext cx="381000" cy="381000"/>
            <a:chOff x="1248" y="2736"/>
            <a:chExt cx="240" cy="192"/>
          </a:xfrm>
        </p:grpSpPr>
        <p:sp>
          <p:nvSpPr>
            <p:cNvPr id="695" name="Line 767"/>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696" name="Line 768"/>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697" name="Line 769"/>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pic>
        <p:nvPicPr>
          <p:cNvPr id="698" name="Picture 1692" descr="j0235962"/>
          <p:cNvPicPr>
            <a:picLocks noChangeAspect="1" noChangeArrowheads="1"/>
          </p:cNvPicPr>
          <p:nvPr/>
        </p:nvPicPr>
        <p:blipFill>
          <a:blip r:embed="rId3"/>
          <a:srcRect/>
          <a:stretch>
            <a:fillRect/>
          </a:stretch>
        </p:blipFill>
        <p:spPr bwMode="auto">
          <a:xfrm>
            <a:off x="539750" y="2708275"/>
            <a:ext cx="904875" cy="911225"/>
          </a:xfrm>
          <a:prstGeom prst="rect">
            <a:avLst/>
          </a:prstGeom>
          <a:noFill/>
          <a:ln w="9525">
            <a:noFill/>
            <a:miter lim="800000"/>
            <a:headEnd/>
            <a:tailEnd/>
          </a:ln>
        </p:spPr>
      </p:pic>
      <p:pic>
        <p:nvPicPr>
          <p:cNvPr id="699" name="Picture 1693" descr="j0235962"/>
          <p:cNvPicPr>
            <a:picLocks noChangeAspect="1" noChangeArrowheads="1"/>
          </p:cNvPicPr>
          <p:nvPr/>
        </p:nvPicPr>
        <p:blipFill>
          <a:blip r:embed="rId3"/>
          <a:srcRect/>
          <a:stretch>
            <a:fillRect/>
          </a:stretch>
        </p:blipFill>
        <p:spPr bwMode="auto">
          <a:xfrm>
            <a:off x="6011863" y="2924175"/>
            <a:ext cx="652645" cy="657225"/>
          </a:xfrm>
          <a:prstGeom prst="rect">
            <a:avLst/>
          </a:prstGeom>
          <a:noFill/>
          <a:ln w="9525">
            <a:noFill/>
            <a:miter lim="800000"/>
            <a:headEnd/>
            <a:tailEnd/>
          </a:ln>
        </p:spPr>
      </p:pic>
      <p:pic>
        <p:nvPicPr>
          <p:cNvPr id="700" name="Picture 1694" descr="j0235962"/>
          <p:cNvPicPr>
            <a:picLocks noChangeAspect="1" noChangeArrowheads="1"/>
          </p:cNvPicPr>
          <p:nvPr/>
        </p:nvPicPr>
        <p:blipFill>
          <a:blip r:embed="rId3"/>
          <a:srcRect/>
          <a:stretch>
            <a:fillRect/>
          </a:stretch>
        </p:blipFill>
        <p:spPr bwMode="auto">
          <a:xfrm>
            <a:off x="4419600" y="2895600"/>
            <a:ext cx="904875" cy="911225"/>
          </a:xfrm>
          <a:prstGeom prst="rect">
            <a:avLst/>
          </a:prstGeom>
          <a:noFill/>
          <a:ln w="9525">
            <a:noFill/>
            <a:miter lim="800000"/>
            <a:headEnd/>
            <a:tailEnd/>
          </a:ln>
        </p:spPr>
      </p:pic>
      <p:pic>
        <p:nvPicPr>
          <p:cNvPr id="701" name="Picture 1695" descr="j0235962"/>
          <p:cNvPicPr>
            <a:picLocks noChangeAspect="1" noChangeArrowheads="1"/>
          </p:cNvPicPr>
          <p:nvPr/>
        </p:nvPicPr>
        <p:blipFill>
          <a:blip r:embed="rId3"/>
          <a:srcRect/>
          <a:stretch>
            <a:fillRect/>
          </a:stretch>
        </p:blipFill>
        <p:spPr bwMode="auto">
          <a:xfrm>
            <a:off x="971550" y="4652963"/>
            <a:ext cx="904875" cy="911225"/>
          </a:xfrm>
          <a:prstGeom prst="rect">
            <a:avLst/>
          </a:prstGeom>
          <a:noFill/>
          <a:ln w="9525">
            <a:noFill/>
            <a:miter lim="800000"/>
            <a:headEnd/>
            <a:tailEnd/>
          </a:ln>
        </p:spPr>
      </p:pic>
      <p:pic>
        <p:nvPicPr>
          <p:cNvPr id="703" name="Picture 106"/>
          <p:cNvPicPr>
            <a:picLocks noGrp="1" noChangeAspect="1" noChangeArrowheads="1"/>
          </p:cNvPicPr>
          <p:nvPr>
            <p:ph idx="1"/>
          </p:nvPr>
        </p:nvPicPr>
        <p:blipFill>
          <a:blip r:embed="rId2"/>
          <a:srcRect/>
          <a:stretch>
            <a:fillRect/>
          </a:stretch>
        </p:blipFill>
        <p:spPr bwMode="auto">
          <a:xfrm>
            <a:off x="2133600" y="5334000"/>
            <a:ext cx="737625" cy="853030"/>
          </a:xfrm>
          <a:prstGeom prst="rect">
            <a:avLst/>
          </a:prstGeom>
          <a:noFill/>
          <a:ln w="9525">
            <a:noFill/>
            <a:miter lim="800000"/>
            <a:headEnd/>
            <a:tailEnd/>
          </a:ln>
          <a:effectLst/>
        </p:spPr>
      </p:pic>
      <p:sp>
        <p:nvSpPr>
          <p:cNvPr id="705" name="Rectangle 704"/>
          <p:cNvSpPr/>
          <p:nvPr/>
        </p:nvSpPr>
        <p:spPr>
          <a:xfrm>
            <a:off x="304800" y="228600"/>
            <a:ext cx="4343400" cy="369332"/>
          </a:xfrm>
          <a:prstGeom prst="rect">
            <a:avLst/>
          </a:prstGeom>
        </p:spPr>
        <p:txBody>
          <a:bodyPr wrap="square">
            <a:spAutoFit/>
          </a:bodyPr>
          <a:lstStyle/>
          <a:p>
            <a:r>
              <a:rPr lang="en-US" dirty="0"/>
              <a:t>Infrastructure and ad-hoc networks</a:t>
            </a:r>
          </a:p>
        </p:txBody>
      </p:sp>
      <p:sp>
        <p:nvSpPr>
          <p:cNvPr id="2" name="TextBox 1">
            <a:extLst>
              <a:ext uri="{FF2B5EF4-FFF2-40B4-BE49-F238E27FC236}">
                <a16:creationId xmlns:a16="http://schemas.microsoft.com/office/drawing/2014/main" id="{A9A87C94-0883-468F-8445-53ED7A2258B7}"/>
              </a:ext>
            </a:extLst>
          </p:cNvPr>
          <p:cNvSpPr txBox="1"/>
          <p:nvPr/>
        </p:nvSpPr>
        <p:spPr>
          <a:xfrm>
            <a:off x="3200399"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 802.11</a:t>
            </a:r>
          </a:p>
        </p:txBody>
      </p:sp>
      <p:pic>
        <p:nvPicPr>
          <p:cNvPr id="1026" name="Picture 2"/>
          <p:cNvPicPr>
            <a:picLocks noChangeAspect="1" noChangeArrowheads="1"/>
          </p:cNvPicPr>
          <p:nvPr/>
        </p:nvPicPr>
        <p:blipFill>
          <a:blip r:embed="rId2"/>
          <a:srcRect/>
          <a:stretch>
            <a:fillRect/>
          </a:stretch>
        </p:blipFill>
        <p:spPr bwMode="auto">
          <a:xfrm>
            <a:off x="1524001" y="1857540"/>
            <a:ext cx="5800724" cy="4619460"/>
          </a:xfrm>
          <a:prstGeom prst="rect">
            <a:avLst/>
          </a:prstGeom>
          <a:noFill/>
          <a:ln w="9525">
            <a:noFill/>
            <a:miter lim="800000"/>
            <a:headEnd/>
            <a:tailEnd/>
          </a:ln>
          <a:effectLst/>
        </p:spPr>
      </p:pic>
      <p:sp>
        <p:nvSpPr>
          <p:cNvPr id="495" name="Content Placeholder 494"/>
          <p:cNvSpPr>
            <a:spLocks noGrp="1"/>
          </p:cNvSpPr>
          <p:nvPr>
            <p:ph idx="1"/>
          </p:nvPr>
        </p:nvSpPr>
        <p:spPr>
          <a:xfrm>
            <a:off x="457200" y="1295400"/>
            <a:ext cx="8229600" cy="4830763"/>
          </a:xfrm>
        </p:spPr>
        <p:txBody>
          <a:bodyPr/>
          <a:lstStyle/>
          <a:p>
            <a:r>
              <a:rPr lang="en-US" dirty="0"/>
              <a:t>Infrastructure</a:t>
            </a:r>
          </a:p>
          <a:p>
            <a:pPr>
              <a:buNone/>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 802.11</a:t>
            </a:r>
          </a:p>
        </p:txBody>
      </p:sp>
      <p:sp>
        <p:nvSpPr>
          <p:cNvPr id="3" name="Content Placeholder 2"/>
          <p:cNvSpPr>
            <a:spLocks noGrp="1"/>
          </p:cNvSpPr>
          <p:nvPr>
            <p:ph idx="1"/>
          </p:nvPr>
        </p:nvSpPr>
        <p:spPr/>
        <p:txBody>
          <a:bodyPr/>
          <a:lstStyle/>
          <a:p>
            <a:r>
              <a:rPr lang="en-US" dirty="0" err="1"/>
              <a:t>Adhoc</a:t>
            </a:r>
            <a:r>
              <a:rPr lang="en-US" dirty="0"/>
              <a:t>  Basic Service set </a:t>
            </a:r>
          </a:p>
        </p:txBody>
      </p:sp>
      <p:sp>
        <p:nvSpPr>
          <p:cNvPr id="4" name="Oval 55"/>
          <p:cNvSpPr>
            <a:spLocks noChangeArrowheads="1"/>
          </p:cNvSpPr>
          <p:nvPr/>
        </p:nvSpPr>
        <p:spPr bwMode="auto">
          <a:xfrm>
            <a:off x="914400" y="2514600"/>
            <a:ext cx="4800600" cy="2819400"/>
          </a:xfrm>
          <a:prstGeom prst="ellipse">
            <a:avLst/>
          </a:prstGeom>
          <a:solidFill>
            <a:srgbClr val="DDDDDD"/>
          </a:solidFill>
          <a:ln w="9525">
            <a:noFill/>
            <a:round/>
            <a:headEnd/>
            <a:tailEnd/>
          </a:ln>
          <a:effectLst/>
        </p:spPr>
        <p:txBody>
          <a:bodyPr wrap="none" anchor="ctr"/>
          <a:lstStyle/>
          <a:p>
            <a:endParaRPr lang="en-US" dirty="0"/>
          </a:p>
        </p:txBody>
      </p:sp>
      <p:grpSp>
        <p:nvGrpSpPr>
          <p:cNvPr id="5" name="Group 36"/>
          <p:cNvGrpSpPr>
            <a:grpSpLocks/>
          </p:cNvGrpSpPr>
          <p:nvPr/>
        </p:nvGrpSpPr>
        <p:grpSpPr bwMode="auto">
          <a:xfrm flipH="1">
            <a:off x="2514600" y="4191000"/>
            <a:ext cx="664029" cy="516194"/>
            <a:chOff x="1248" y="2736"/>
            <a:chExt cx="240" cy="192"/>
          </a:xfrm>
        </p:grpSpPr>
        <p:sp>
          <p:nvSpPr>
            <p:cNvPr id="6" name="Line 37"/>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7" name="Line 38"/>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8" name="Line 39"/>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pic>
        <p:nvPicPr>
          <p:cNvPr id="9" name="Picture 104"/>
          <p:cNvPicPr>
            <a:picLocks noChangeAspect="1" noChangeArrowheads="1"/>
          </p:cNvPicPr>
          <p:nvPr/>
        </p:nvPicPr>
        <p:blipFill>
          <a:blip r:embed="rId2"/>
          <a:srcRect/>
          <a:stretch>
            <a:fillRect/>
          </a:stretch>
        </p:blipFill>
        <p:spPr bwMode="auto">
          <a:xfrm>
            <a:off x="3352800" y="2743200"/>
            <a:ext cx="537029" cy="818535"/>
          </a:xfrm>
          <a:prstGeom prst="rect">
            <a:avLst/>
          </a:prstGeom>
          <a:noFill/>
          <a:ln w="9525">
            <a:noFill/>
            <a:miter lim="800000"/>
            <a:headEnd/>
            <a:tailEnd/>
          </a:ln>
          <a:effectLst/>
        </p:spPr>
      </p:pic>
      <p:grpSp>
        <p:nvGrpSpPr>
          <p:cNvPr id="10" name="Group 107"/>
          <p:cNvGrpSpPr>
            <a:grpSpLocks/>
          </p:cNvGrpSpPr>
          <p:nvPr/>
        </p:nvGrpSpPr>
        <p:grpSpPr bwMode="auto">
          <a:xfrm rot="19527291">
            <a:off x="3074231" y="3537827"/>
            <a:ext cx="549276" cy="532069"/>
            <a:chOff x="1248" y="2736"/>
            <a:chExt cx="240" cy="192"/>
          </a:xfrm>
        </p:grpSpPr>
        <p:sp>
          <p:nvSpPr>
            <p:cNvPr id="11" name="Line 108"/>
            <p:cNvSpPr>
              <a:spLocks noChangeShapeType="1"/>
            </p:cNvSpPr>
            <p:nvPr/>
          </p:nvSpPr>
          <p:spPr bwMode="auto">
            <a:xfrm flipV="1">
              <a:off x="1296" y="2736"/>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12" name="Line 109"/>
            <p:cNvSpPr>
              <a:spLocks noChangeShapeType="1"/>
            </p:cNvSpPr>
            <p:nvPr/>
          </p:nvSpPr>
          <p:spPr bwMode="auto">
            <a:xfrm flipH="1">
              <a:off x="1248" y="2832"/>
              <a:ext cx="192" cy="96"/>
            </a:xfrm>
            <a:prstGeom prst="line">
              <a:avLst/>
            </a:prstGeom>
            <a:noFill/>
            <a:ln w="12700">
              <a:solidFill>
                <a:schemeClr val="tx1"/>
              </a:solidFill>
              <a:round/>
              <a:headEnd/>
              <a:tailEnd type="triangle" w="med" len="med"/>
            </a:ln>
            <a:effectLst/>
          </p:spPr>
          <p:txBody>
            <a:bodyPr wrap="none" anchor="ctr"/>
            <a:lstStyle/>
            <a:p>
              <a:endParaRPr lang="en-US"/>
            </a:p>
          </p:txBody>
        </p:sp>
        <p:sp>
          <p:nvSpPr>
            <p:cNvPr id="13" name="Line 110"/>
            <p:cNvSpPr>
              <a:spLocks noChangeShapeType="1"/>
            </p:cNvSpPr>
            <p:nvPr/>
          </p:nvSpPr>
          <p:spPr bwMode="auto">
            <a:xfrm>
              <a:off x="1296" y="2832"/>
              <a:ext cx="144" cy="0"/>
            </a:xfrm>
            <a:prstGeom prst="line">
              <a:avLst/>
            </a:prstGeom>
            <a:noFill/>
            <a:ln w="12700">
              <a:solidFill>
                <a:schemeClr val="tx1"/>
              </a:solidFill>
              <a:round/>
              <a:headEnd/>
              <a:tailEnd/>
            </a:ln>
            <a:effectLst/>
          </p:spPr>
          <p:txBody>
            <a:bodyPr wrap="none" anchor="ctr"/>
            <a:lstStyle/>
            <a:p>
              <a:endParaRPr lang="en-US"/>
            </a:p>
          </p:txBody>
        </p:sp>
      </p:grpSp>
      <p:pic>
        <p:nvPicPr>
          <p:cNvPr id="14" name="Picture 1695" descr="j0235962"/>
          <p:cNvPicPr>
            <a:picLocks noChangeAspect="1" noChangeArrowheads="1"/>
          </p:cNvPicPr>
          <p:nvPr/>
        </p:nvPicPr>
        <p:blipFill>
          <a:blip r:embed="rId3"/>
          <a:srcRect/>
          <a:stretch>
            <a:fillRect/>
          </a:stretch>
        </p:blipFill>
        <p:spPr bwMode="auto">
          <a:xfrm>
            <a:off x="1600200" y="3276600"/>
            <a:ext cx="1034143" cy="1087591"/>
          </a:xfrm>
          <a:prstGeom prst="rect">
            <a:avLst/>
          </a:prstGeom>
          <a:noFill/>
          <a:ln w="9525">
            <a:noFill/>
            <a:miter lim="800000"/>
            <a:headEnd/>
            <a:tailEnd/>
          </a:ln>
        </p:spPr>
      </p:pic>
      <p:pic>
        <p:nvPicPr>
          <p:cNvPr id="15" name="Picture 106"/>
          <p:cNvPicPr>
            <a:picLocks noChangeAspect="1" noChangeArrowheads="1"/>
          </p:cNvPicPr>
          <p:nvPr/>
        </p:nvPicPr>
        <p:blipFill>
          <a:blip r:embed="rId2"/>
          <a:srcRect/>
          <a:stretch>
            <a:fillRect/>
          </a:stretch>
        </p:blipFill>
        <p:spPr bwMode="auto">
          <a:xfrm>
            <a:off x="3200400" y="4038600"/>
            <a:ext cx="843000" cy="1018133"/>
          </a:xfrm>
          <a:prstGeom prst="rect">
            <a:avLst/>
          </a:prstGeom>
          <a:noFill/>
          <a:ln w="9525">
            <a:noFill/>
            <a:miter lim="800000"/>
            <a:headEnd/>
            <a:tailEnd/>
          </a:ln>
          <a:effectLst/>
        </p:spPr>
      </p:pic>
      <p:sp>
        <p:nvSpPr>
          <p:cNvPr id="16" name="TextBox 15"/>
          <p:cNvSpPr txBox="1"/>
          <p:nvPr/>
        </p:nvSpPr>
        <p:spPr>
          <a:xfrm>
            <a:off x="4572000" y="3886200"/>
            <a:ext cx="1447800" cy="369332"/>
          </a:xfrm>
          <a:prstGeom prst="rect">
            <a:avLst/>
          </a:prstGeom>
          <a:noFill/>
        </p:spPr>
        <p:txBody>
          <a:bodyPr wrap="square" rtlCol="0">
            <a:spAutoFit/>
          </a:bodyPr>
          <a:lstStyle/>
          <a:p>
            <a:r>
              <a:rPr lang="en-US" dirty="0"/>
              <a:t>IBSS1</a:t>
            </a:r>
          </a:p>
        </p:txBody>
      </p:sp>
      <p:sp>
        <p:nvSpPr>
          <p:cNvPr id="17" name="TextBox 16"/>
          <p:cNvSpPr txBox="1"/>
          <p:nvPr/>
        </p:nvSpPr>
        <p:spPr>
          <a:xfrm>
            <a:off x="3962400" y="2819400"/>
            <a:ext cx="990600" cy="369332"/>
          </a:xfrm>
          <a:prstGeom prst="rect">
            <a:avLst/>
          </a:prstGeom>
          <a:noFill/>
        </p:spPr>
        <p:txBody>
          <a:bodyPr wrap="square" rtlCol="0">
            <a:spAutoFit/>
          </a:bodyPr>
          <a:lstStyle/>
          <a:p>
            <a:r>
              <a:rPr lang="en-US" dirty="0"/>
              <a:t>STA1</a:t>
            </a:r>
          </a:p>
        </p:txBody>
      </p:sp>
      <p:sp>
        <p:nvSpPr>
          <p:cNvPr id="18" name="TextBox 17"/>
          <p:cNvSpPr txBox="1"/>
          <p:nvPr/>
        </p:nvSpPr>
        <p:spPr>
          <a:xfrm>
            <a:off x="4191000" y="4648200"/>
            <a:ext cx="838200" cy="369332"/>
          </a:xfrm>
          <a:prstGeom prst="rect">
            <a:avLst/>
          </a:prstGeom>
          <a:noFill/>
        </p:spPr>
        <p:txBody>
          <a:bodyPr wrap="square" rtlCol="0">
            <a:spAutoFit/>
          </a:bodyPr>
          <a:lstStyle/>
          <a:p>
            <a:r>
              <a:rPr lang="en-US" dirty="0"/>
              <a:t>STA2</a:t>
            </a:r>
          </a:p>
        </p:txBody>
      </p:sp>
      <p:sp>
        <p:nvSpPr>
          <p:cNvPr id="19" name="TextBox 18"/>
          <p:cNvSpPr txBox="1"/>
          <p:nvPr/>
        </p:nvSpPr>
        <p:spPr>
          <a:xfrm>
            <a:off x="1219200" y="3276600"/>
            <a:ext cx="685800" cy="369332"/>
          </a:xfrm>
          <a:prstGeom prst="rect">
            <a:avLst/>
          </a:prstGeom>
          <a:noFill/>
        </p:spPr>
        <p:txBody>
          <a:bodyPr wrap="square" rtlCol="0">
            <a:spAutoFit/>
          </a:bodyPr>
          <a:lstStyle/>
          <a:p>
            <a:r>
              <a:rPr lang="en-US" dirty="0"/>
              <a:t>STA3</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Protocol architecture and bridging </a:t>
            </a:r>
          </a:p>
        </p:txBody>
      </p:sp>
      <p:grpSp>
        <p:nvGrpSpPr>
          <p:cNvPr id="4" name="Group 3"/>
          <p:cNvGrpSpPr/>
          <p:nvPr/>
        </p:nvGrpSpPr>
        <p:grpSpPr>
          <a:xfrm>
            <a:off x="762000" y="1905000"/>
            <a:ext cx="7162800" cy="3733800"/>
            <a:chOff x="762000" y="981075"/>
            <a:chExt cx="7467600" cy="4960938"/>
          </a:xfrm>
        </p:grpSpPr>
        <p:sp>
          <p:nvSpPr>
            <p:cNvPr id="5" name="Rectangle 618"/>
            <p:cNvSpPr>
              <a:spLocks noChangeArrowheads="1"/>
            </p:cNvSpPr>
            <p:nvPr/>
          </p:nvSpPr>
          <p:spPr bwMode="auto">
            <a:xfrm>
              <a:off x="762000" y="4951413"/>
              <a:ext cx="3810000" cy="762000"/>
            </a:xfrm>
            <a:prstGeom prst="rect">
              <a:avLst/>
            </a:prstGeom>
            <a:solidFill>
              <a:srgbClr val="DADAF6"/>
            </a:solidFill>
            <a:ln w="9525">
              <a:noFill/>
              <a:miter lim="800000"/>
              <a:headEnd/>
              <a:tailEnd/>
            </a:ln>
            <a:effectLst/>
          </p:spPr>
          <p:txBody>
            <a:bodyPr wrap="none" anchor="ctr"/>
            <a:lstStyle/>
            <a:p>
              <a:endParaRPr lang="en-US"/>
            </a:p>
          </p:txBody>
        </p:sp>
        <p:pic>
          <p:nvPicPr>
            <p:cNvPr id="6" name="Picture 619" descr="j0235962"/>
            <p:cNvPicPr>
              <a:picLocks noChangeAspect="1" noChangeArrowheads="1"/>
            </p:cNvPicPr>
            <p:nvPr/>
          </p:nvPicPr>
          <p:blipFill>
            <a:blip r:embed="rId3"/>
            <a:srcRect/>
            <a:stretch>
              <a:fillRect/>
            </a:stretch>
          </p:blipFill>
          <p:spPr bwMode="auto">
            <a:xfrm>
              <a:off x="1116013" y="2279650"/>
              <a:ext cx="974725" cy="982663"/>
            </a:xfrm>
            <a:prstGeom prst="rect">
              <a:avLst/>
            </a:prstGeom>
            <a:noFill/>
            <a:ln w="9525">
              <a:noFill/>
              <a:miter lim="800000"/>
              <a:headEnd/>
              <a:tailEnd/>
            </a:ln>
          </p:spPr>
        </p:pic>
        <p:grpSp>
          <p:nvGrpSpPr>
            <p:cNvPr id="7" name="Group 620"/>
            <p:cNvGrpSpPr>
              <a:grpSpLocks/>
            </p:cNvGrpSpPr>
            <p:nvPr/>
          </p:nvGrpSpPr>
          <p:grpSpPr bwMode="auto">
            <a:xfrm>
              <a:off x="2286000" y="2284413"/>
              <a:ext cx="1066800" cy="609600"/>
              <a:chOff x="1248" y="2736"/>
              <a:chExt cx="240" cy="192"/>
            </a:xfrm>
          </p:grpSpPr>
          <p:sp>
            <p:nvSpPr>
              <p:cNvPr id="42" name="Line 621"/>
              <p:cNvSpPr>
                <a:spLocks noChangeShapeType="1"/>
              </p:cNvSpPr>
              <p:nvPr/>
            </p:nvSpPr>
            <p:spPr bwMode="auto">
              <a:xfrm flipV="1">
                <a:off x="1296" y="2736"/>
                <a:ext cx="192" cy="96"/>
              </a:xfrm>
              <a:prstGeom prst="line">
                <a:avLst/>
              </a:prstGeom>
              <a:noFill/>
              <a:ln w="38100">
                <a:solidFill>
                  <a:schemeClr val="tx1"/>
                </a:solidFill>
                <a:round/>
                <a:headEnd/>
                <a:tailEnd type="triangle" w="med" len="med"/>
              </a:ln>
              <a:effectLst/>
            </p:spPr>
            <p:txBody>
              <a:bodyPr wrap="none" anchor="ctr"/>
              <a:lstStyle/>
              <a:p>
                <a:endParaRPr lang="en-US"/>
              </a:p>
            </p:txBody>
          </p:sp>
          <p:sp>
            <p:nvSpPr>
              <p:cNvPr id="43" name="Line 622"/>
              <p:cNvSpPr>
                <a:spLocks noChangeShapeType="1"/>
              </p:cNvSpPr>
              <p:nvPr/>
            </p:nvSpPr>
            <p:spPr bwMode="auto">
              <a:xfrm flipH="1">
                <a:off x="1248" y="2832"/>
                <a:ext cx="192" cy="96"/>
              </a:xfrm>
              <a:prstGeom prst="line">
                <a:avLst/>
              </a:prstGeom>
              <a:noFill/>
              <a:ln w="38100">
                <a:solidFill>
                  <a:schemeClr val="tx1"/>
                </a:solidFill>
                <a:round/>
                <a:headEnd/>
                <a:tailEnd type="triangle" w="med" len="med"/>
              </a:ln>
              <a:effectLst/>
            </p:spPr>
            <p:txBody>
              <a:bodyPr wrap="none" anchor="ctr"/>
              <a:lstStyle/>
              <a:p>
                <a:endParaRPr lang="en-US"/>
              </a:p>
            </p:txBody>
          </p:sp>
          <p:sp>
            <p:nvSpPr>
              <p:cNvPr id="44" name="Line 623"/>
              <p:cNvSpPr>
                <a:spLocks noChangeShapeType="1"/>
              </p:cNvSpPr>
              <p:nvPr/>
            </p:nvSpPr>
            <p:spPr bwMode="auto">
              <a:xfrm>
                <a:off x="1296" y="2832"/>
                <a:ext cx="144" cy="0"/>
              </a:xfrm>
              <a:prstGeom prst="line">
                <a:avLst/>
              </a:prstGeom>
              <a:noFill/>
              <a:ln w="38100">
                <a:solidFill>
                  <a:schemeClr val="tx1"/>
                </a:solidFill>
                <a:round/>
                <a:headEnd/>
                <a:tailEnd/>
              </a:ln>
              <a:effectLst/>
            </p:spPr>
            <p:txBody>
              <a:bodyPr wrap="none" anchor="ctr"/>
              <a:lstStyle/>
              <a:p>
                <a:endParaRPr lang="en-US"/>
              </a:p>
            </p:txBody>
          </p:sp>
        </p:grpSp>
        <p:graphicFrame>
          <p:nvGraphicFramePr>
            <p:cNvPr id="8" name="Object 624"/>
            <p:cNvGraphicFramePr>
              <a:graphicFrameLocks noChangeAspect="1"/>
            </p:cNvGraphicFramePr>
            <p:nvPr/>
          </p:nvGraphicFramePr>
          <p:xfrm>
            <a:off x="3962400" y="2741613"/>
            <a:ext cx="979488" cy="368300"/>
          </p:xfrm>
          <a:graphic>
            <a:graphicData uri="http://schemas.openxmlformats.org/presentationml/2006/ole">
              <mc:AlternateContent xmlns:mc="http://schemas.openxmlformats.org/markup-compatibility/2006">
                <mc:Choice xmlns:v="urn:schemas-microsoft-com:vml" Requires="v">
                  <p:oleObj spid="_x0000_s2080" name="Clip" r:id="rId4" imgW="26374725" imgH="9915525" progId="">
                    <p:embed/>
                  </p:oleObj>
                </mc:Choice>
                <mc:Fallback>
                  <p:oleObj name="Clip" r:id="rId4" imgW="26374725" imgH="9915525"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2741613"/>
                          <a:ext cx="97948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625"/>
            <p:cNvSpPr>
              <a:spLocks noChangeShapeType="1"/>
            </p:cNvSpPr>
            <p:nvPr/>
          </p:nvSpPr>
          <p:spPr bwMode="auto">
            <a:xfrm flipV="1">
              <a:off x="4114800" y="2208213"/>
              <a:ext cx="0" cy="533400"/>
            </a:xfrm>
            <a:prstGeom prst="line">
              <a:avLst/>
            </a:prstGeom>
            <a:noFill/>
            <a:ln w="19050">
              <a:solidFill>
                <a:schemeClr val="tx1"/>
              </a:solidFill>
              <a:round/>
              <a:headEnd/>
              <a:tailEnd/>
            </a:ln>
            <a:effectLst/>
          </p:spPr>
          <p:txBody>
            <a:bodyPr wrap="none" anchor="ctr"/>
            <a:lstStyle/>
            <a:p>
              <a:endParaRPr lang="en-US"/>
            </a:p>
          </p:txBody>
        </p:sp>
        <p:graphicFrame>
          <p:nvGraphicFramePr>
            <p:cNvPr id="10" name="Object 630"/>
            <p:cNvGraphicFramePr>
              <a:graphicFrameLocks noChangeAspect="1"/>
            </p:cNvGraphicFramePr>
            <p:nvPr/>
          </p:nvGraphicFramePr>
          <p:xfrm>
            <a:off x="5508625" y="1557338"/>
            <a:ext cx="879475" cy="914400"/>
          </p:xfrm>
          <a:graphic>
            <a:graphicData uri="http://schemas.openxmlformats.org/presentationml/2006/ole">
              <mc:AlternateContent xmlns:mc="http://schemas.openxmlformats.org/markup-compatibility/2006">
                <mc:Choice xmlns:v="urn:schemas-microsoft-com:vml" Requires="v">
                  <p:oleObj spid="_x0000_s2081" name="Clip" r:id="rId6" imgW="23917275" imgH="24869775" progId="">
                    <p:embed/>
                  </p:oleObj>
                </mc:Choice>
                <mc:Fallback>
                  <p:oleObj name="Clip" r:id="rId6" imgW="23917275" imgH="24869775" progId="">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25" y="1557338"/>
                          <a:ext cx="87947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631"/>
            <p:cNvSpPr txBox="1">
              <a:spLocks noChangeArrowheads="1"/>
            </p:cNvSpPr>
            <p:nvPr/>
          </p:nvSpPr>
          <p:spPr bwMode="auto">
            <a:xfrm>
              <a:off x="971550" y="1557338"/>
              <a:ext cx="1560513" cy="336550"/>
            </a:xfrm>
            <a:prstGeom prst="rect">
              <a:avLst/>
            </a:prstGeom>
            <a:noFill/>
            <a:ln w="9525">
              <a:noFill/>
              <a:miter lim="800000"/>
              <a:headEnd/>
              <a:tailEnd/>
            </a:ln>
            <a:effectLst/>
          </p:spPr>
          <p:txBody>
            <a:bodyPr wrap="none">
              <a:spAutoFit/>
            </a:bodyPr>
            <a:lstStyle/>
            <a:p>
              <a:pPr algn="ctr"/>
              <a:r>
                <a:rPr lang="de-DE" dirty="0"/>
                <a:t>mobile terminal</a:t>
              </a:r>
            </a:p>
          </p:txBody>
        </p:sp>
        <p:sp>
          <p:nvSpPr>
            <p:cNvPr id="12" name="Text Box 632"/>
            <p:cNvSpPr txBox="1">
              <a:spLocks noChangeArrowheads="1"/>
            </p:cNvSpPr>
            <p:nvPr/>
          </p:nvSpPr>
          <p:spPr bwMode="auto">
            <a:xfrm>
              <a:off x="3851275" y="3141663"/>
              <a:ext cx="1312863" cy="336550"/>
            </a:xfrm>
            <a:prstGeom prst="rect">
              <a:avLst/>
            </a:prstGeom>
            <a:noFill/>
            <a:ln w="9525">
              <a:noFill/>
              <a:miter lim="800000"/>
              <a:headEnd/>
              <a:tailEnd/>
            </a:ln>
            <a:effectLst/>
          </p:spPr>
          <p:txBody>
            <a:bodyPr wrap="none">
              <a:spAutoFit/>
            </a:bodyPr>
            <a:lstStyle/>
            <a:p>
              <a:r>
                <a:rPr lang="en-US" dirty="0"/>
                <a:t>access point</a:t>
              </a:r>
            </a:p>
          </p:txBody>
        </p:sp>
        <p:sp>
          <p:nvSpPr>
            <p:cNvPr id="13" name="Rectangle 635"/>
            <p:cNvSpPr>
              <a:spLocks noChangeArrowheads="1"/>
            </p:cNvSpPr>
            <p:nvPr/>
          </p:nvSpPr>
          <p:spPr bwMode="auto">
            <a:xfrm>
              <a:off x="762000" y="3427413"/>
              <a:ext cx="1676400" cy="381000"/>
            </a:xfrm>
            <a:prstGeom prst="rect">
              <a:avLst/>
            </a:prstGeom>
            <a:noFill/>
            <a:ln w="9525">
              <a:solidFill>
                <a:schemeClr val="tx1"/>
              </a:solidFill>
              <a:miter lim="800000"/>
              <a:headEnd/>
              <a:tailEnd/>
            </a:ln>
            <a:effectLst/>
          </p:spPr>
          <p:txBody>
            <a:bodyPr wrap="none" anchor="ctr"/>
            <a:lstStyle/>
            <a:p>
              <a:pPr algn="ctr"/>
              <a:r>
                <a:rPr lang="de-DE"/>
                <a:t>application</a:t>
              </a:r>
            </a:p>
          </p:txBody>
        </p:sp>
        <p:sp>
          <p:nvSpPr>
            <p:cNvPr id="14" name="Rectangle 636"/>
            <p:cNvSpPr>
              <a:spLocks noChangeArrowheads="1"/>
            </p:cNvSpPr>
            <p:nvPr/>
          </p:nvSpPr>
          <p:spPr bwMode="auto">
            <a:xfrm>
              <a:off x="762000" y="3808413"/>
              <a:ext cx="1676400" cy="381000"/>
            </a:xfrm>
            <a:prstGeom prst="rect">
              <a:avLst/>
            </a:prstGeom>
            <a:noFill/>
            <a:ln w="9525">
              <a:solidFill>
                <a:schemeClr val="tx1"/>
              </a:solidFill>
              <a:miter lim="800000"/>
              <a:headEnd/>
              <a:tailEnd/>
            </a:ln>
            <a:effectLst/>
          </p:spPr>
          <p:txBody>
            <a:bodyPr wrap="none" anchor="ctr"/>
            <a:lstStyle/>
            <a:p>
              <a:pPr algn="ctr"/>
              <a:r>
                <a:rPr lang="de-DE"/>
                <a:t>TCP</a:t>
              </a:r>
            </a:p>
          </p:txBody>
        </p:sp>
        <p:sp>
          <p:nvSpPr>
            <p:cNvPr id="15" name="Rectangle 637"/>
            <p:cNvSpPr>
              <a:spLocks noChangeArrowheads="1"/>
            </p:cNvSpPr>
            <p:nvPr/>
          </p:nvSpPr>
          <p:spPr bwMode="auto">
            <a:xfrm>
              <a:off x="762000" y="5332413"/>
              <a:ext cx="1676400" cy="381000"/>
            </a:xfrm>
            <a:prstGeom prst="rect">
              <a:avLst/>
            </a:prstGeom>
            <a:noFill/>
            <a:ln w="9525">
              <a:solidFill>
                <a:schemeClr val="tx1"/>
              </a:solidFill>
              <a:miter lim="800000"/>
              <a:headEnd/>
              <a:tailEnd/>
            </a:ln>
            <a:effectLst/>
          </p:spPr>
          <p:txBody>
            <a:bodyPr wrap="none" anchor="ctr"/>
            <a:lstStyle/>
            <a:p>
              <a:pPr algn="ctr"/>
              <a:r>
                <a:rPr lang="de-DE"/>
                <a:t>802.11 PHY</a:t>
              </a:r>
            </a:p>
          </p:txBody>
        </p:sp>
        <p:sp>
          <p:nvSpPr>
            <p:cNvPr id="16" name="Rectangle 638"/>
            <p:cNvSpPr>
              <a:spLocks noChangeArrowheads="1"/>
            </p:cNvSpPr>
            <p:nvPr/>
          </p:nvSpPr>
          <p:spPr bwMode="auto">
            <a:xfrm>
              <a:off x="762000" y="4951413"/>
              <a:ext cx="1676400" cy="381000"/>
            </a:xfrm>
            <a:prstGeom prst="rect">
              <a:avLst/>
            </a:prstGeom>
            <a:noFill/>
            <a:ln w="9525">
              <a:solidFill>
                <a:schemeClr val="tx1"/>
              </a:solidFill>
              <a:miter lim="800000"/>
              <a:headEnd/>
              <a:tailEnd/>
            </a:ln>
            <a:effectLst/>
          </p:spPr>
          <p:txBody>
            <a:bodyPr wrap="none" anchor="ctr"/>
            <a:lstStyle/>
            <a:p>
              <a:pPr algn="ctr"/>
              <a:r>
                <a:rPr lang="de-DE"/>
                <a:t>802.11 MAC</a:t>
              </a:r>
            </a:p>
          </p:txBody>
        </p:sp>
        <p:sp>
          <p:nvSpPr>
            <p:cNvPr id="17" name="Rectangle 639"/>
            <p:cNvSpPr>
              <a:spLocks noChangeArrowheads="1"/>
            </p:cNvSpPr>
            <p:nvPr/>
          </p:nvSpPr>
          <p:spPr bwMode="auto">
            <a:xfrm>
              <a:off x="762000" y="4189413"/>
              <a:ext cx="1676400" cy="381000"/>
            </a:xfrm>
            <a:prstGeom prst="rect">
              <a:avLst/>
            </a:prstGeom>
            <a:noFill/>
            <a:ln w="9525">
              <a:solidFill>
                <a:schemeClr val="tx1"/>
              </a:solidFill>
              <a:miter lim="800000"/>
              <a:headEnd/>
              <a:tailEnd/>
            </a:ln>
            <a:effectLst/>
          </p:spPr>
          <p:txBody>
            <a:bodyPr wrap="none" anchor="ctr"/>
            <a:lstStyle/>
            <a:p>
              <a:pPr algn="ctr"/>
              <a:r>
                <a:rPr lang="de-DE"/>
                <a:t>IP</a:t>
              </a:r>
            </a:p>
          </p:txBody>
        </p:sp>
        <p:sp>
          <p:nvSpPr>
            <p:cNvPr id="18" name="Rectangle 640"/>
            <p:cNvSpPr>
              <a:spLocks noChangeArrowheads="1"/>
            </p:cNvSpPr>
            <p:nvPr/>
          </p:nvSpPr>
          <p:spPr bwMode="auto">
            <a:xfrm>
              <a:off x="4572000" y="4951413"/>
              <a:ext cx="1295400" cy="381000"/>
            </a:xfrm>
            <a:prstGeom prst="rect">
              <a:avLst/>
            </a:prstGeom>
            <a:noFill/>
            <a:ln w="9525">
              <a:solidFill>
                <a:schemeClr val="tx1"/>
              </a:solidFill>
              <a:miter lim="800000"/>
              <a:headEnd/>
              <a:tailEnd/>
            </a:ln>
            <a:effectLst/>
          </p:spPr>
          <p:txBody>
            <a:bodyPr wrap="none" anchor="ctr"/>
            <a:lstStyle/>
            <a:p>
              <a:pPr algn="ctr"/>
              <a:r>
                <a:rPr lang="de-DE" dirty="0"/>
                <a:t>802.3 MAC</a:t>
              </a:r>
            </a:p>
          </p:txBody>
        </p:sp>
        <p:sp>
          <p:nvSpPr>
            <p:cNvPr id="19" name="Rectangle 641"/>
            <p:cNvSpPr>
              <a:spLocks noChangeArrowheads="1"/>
            </p:cNvSpPr>
            <p:nvPr/>
          </p:nvSpPr>
          <p:spPr bwMode="auto">
            <a:xfrm>
              <a:off x="4572000" y="5332413"/>
              <a:ext cx="1295400" cy="381000"/>
            </a:xfrm>
            <a:prstGeom prst="rect">
              <a:avLst/>
            </a:prstGeom>
            <a:noFill/>
            <a:ln w="9525">
              <a:solidFill>
                <a:schemeClr val="tx1"/>
              </a:solidFill>
              <a:miter lim="800000"/>
              <a:headEnd/>
              <a:tailEnd/>
            </a:ln>
            <a:effectLst/>
          </p:spPr>
          <p:txBody>
            <a:bodyPr wrap="none" anchor="ctr"/>
            <a:lstStyle/>
            <a:p>
              <a:pPr algn="ctr"/>
              <a:r>
                <a:rPr lang="de-DE"/>
                <a:t>802.3 PHY</a:t>
              </a:r>
            </a:p>
          </p:txBody>
        </p:sp>
        <p:sp>
          <p:nvSpPr>
            <p:cNvPr id="20" name="Rectangle 642"/>
            <p:cNvSpPr>
              <a:spLocks noChangeArrowheads="1"/>
            </p:cNvSpPr>
            <p:nvPr/>
          </p:nvSpPr>
          <p:spPr bwMode="auto">
            <a:xfrm>
              <a:off x="6553200" y="3427413"/>
              <a:ext cx="1676400" cy="381000"/>
            </a:xfrm>
            <a:prstGeom prst="rect">
              <a:avLst/>
            </a:prstGeom>
            <a:noFill/>
            <a:ln w="9525">
              <a:solidFill>
                <a:schemeClr val="tx1"/>
              </a:solidFill>
              <a:miter lim="800000"/>
              <a:headEnd/>
              <a:tailEnd/>
            </a:ln>
            <a:effectLst/>
          </p:spPr>
          <p:txBody>
            <a:bodyPr wrap="none" anchor="ctr"/>
            <a:lstStyle/>
            <a:p>
              <a:pPr algn="ctr"/>
              <a:r>
                <a:rPr lang="de-DE"/>
                <a:t>application</a:t>
              </a:r>
            </a:p>
          </p:txBody>
        </p:sp>
        <p:sp>
          <p:nvSpPr>
            <p:cNvPr id="21" name="Rectangle 643"/>
            <p:cNvSpPr>
              <a:spLocks noChangeArrowheads="1"/>
            </p:cNvSpPr>
            <p:nvPr/>
          </p:nvSpPr>
          <p:spPr bwMode="auto">
            <a:xfrm>
              <a:off x="6553200" y="3808413"/>
              <a:ext cx="1676400" cy="381000"/>
            </a:xfrm>
            <a:prstGeom prst="rect">
              <a:avLst/>
            </a:prstGeom>
            <a:noFill/>
            <a:ln w="9525">
              <a:solidFill>
                <a:schemeClr val="tx1"/>
              </a:solidFill>
              <a:miter lim="800000"/>
              <a:headEnd/>
              <a:tailEnd/>
            </a:ln>
            <a:effectLst/>
          </p:spPr>
          <p:txBody>
            <a:bodyPr wrap="none" anchor="ctr"/>
            <a:lstStyle/>
            <a:p>
              <a:pPr algn="ctr"/>
              <a:r>
                <a:rPr lang="de-DE"/>
                <a:t>TCP</a:t>
              </a:r>
            </a:p>
          </p:txBody>
        </p:sp>
        <p:sp>
          <p:nvSpPr>
            <p:cNvPr id="22" name="Rectangle 644"/>
            <p:cNvSpPr>
              <a:spLocks noChangeArrowheads="1"/>
            </p:cNvSpPr>
            <p:nvPr/>
          </p:nvSpPr>
          <p:spPr bwMode="auto">
            <a:xfrm>
              <a:off x="6553200" y="5332413"/>
              <a:ext cx="1676400" cy="381000"/>
            </a:xfrm>
            <a:prstGeom prst="rect">
              <a:avLst/>
            </a:prstGeom>
            <a:noFill/>
            <a:ln w="9525">
              <a:solidFill>
                <a:schemeClr val="tx1"/>
              </a:solidFill>
              <a:miter lim="800000"/>
              <a:headEnd/>
              <a:tailEnd/>
            </a:ln>
            <a:effectLst/>
          </p:spPr>
          <p:txBody>
            <a:bodyPr wrap="none" anchor="ctr"/>
            <a:lstStyle/>
            <a:p>
              <a:pPr algn="ctr"/>
              <a:r>
                <a:rPr lang="de-DE"/>
                <a:t>802.3 PHY</a:t>
              </a:r>
            </a:p>
          </p:txBody>
        </p:sp>
        <p:sp>
          <p:nvSpPr>
            <p:cNvPr id="23" name="Rectangle 645"/>
            <p:cNvSpPr>
              <a:spLocks noChangeArrowheads="1"/>
            </p:cNvSpPr>
            <p:nvPr/>
          </p:nvSpPr>
          <p:spPr bwMode="auto">
            <a:xfrm>
              <a:off x="6553200" y="4951413"/>
              <a:ext cx="1676400" cy="381000"/>
            </a:xfrm>
            <a:prstGeom prst="rect">
              <a:avLst/>
            </a:prstGeom>
            <a:noFill/>
            <a:ln w="9525">
              <a:solidFill>
                <a:schemeClr val="tx1"/>
              </a:solidFill>
              <a:miter lim="800000"/>
              <a:headEnd/>
              <a:tailEnd/>
            </a:ln>
            <a:effectLst/>
          </p:spPr>
          <p:txBody>
            <a:bodyPr wrap="none" anchor="ctr"/>
            <a:lstStyle/>
            <a:p>
              <a:pPr algn="ctr"/>
              <a:r>
                <a:rPr lang="de-DE"/>
                <a:t>802.3 MAC</a:t>
              </a:r>
            </a:p>
          </p:txBody>
        </p:sp>
        <p:sp>
          <p:nvSpPr>
            <p:cNvPr id="24" name="Rectangle 646"/>
            <p:cNvSpPr>
              <a:spLocks noChangeArrowheads="1"/>
            </p:cNvSpPr>
            <p:nvPr/>
          </p:nvSpPr>
          <p:spPr bwMode="auto">
            <a:xfrm>
              <a:off x="6553200" y="4189413"/>
              <a:ext cx="1676400" cy="381000"/>
            </a:xfrm>
            <a:prstGeom prst="rect">
              <a:avLst/>
            </a:prstGeom>
            <a:noFill/>
            <a:ln w="9525">
              <a:solidFill>
                <a:schemeClr val="tx1"/>
              </a:solidFill>
              <a:miter lim="800000"/>
              <a:headEnd/>
              <a:tailEnd/>
            </a:ln>
            <a:effectLst/>
          </p:spPr>
          <p:txBody>
            <a:bodyPr wrap="none" anchor="ctr"/>
            <a:lstStyle/>
            <a:p>
              <a:pPr algn="ctr"/>
              <a:r>
                <a:rPr lang="de-DE"/>
                <a:t>IP</a:t>
              </a:r>
            </a:p>
          </p:txBody>
        </p:sp>
        <p:sp>
          <p:nvSpPr>
            <p:cNvPr id="25" name="Rectangle 647"/>
            <p:cNvSpPr>
              <a:spLocks noChangeArrowheads="1"/>
            </p:cNvSpPr>
            <p:nvPr/>
          </p:nvSpPr>
          <p:spPr bwMode="auto">
            <a:xfrm>
              <a:off x="3276600" y="4951413"/>
              <a:ext cx="1295400" cy="381000"/>
            </a:xfrm>
            <a:prstGeom prst="rect">
              <a:avLst/>
            </a:prstGeom>
            <a:noFill/>
            <a:ln w="9525">
              <a:solidFill>
                <a:schemeClr val="tx1"/>
              </a:solidFill>
              <a:miter lim="800000"/>
              <a:headEnd/>
              <a:tailEnd/>
            </a:ln>
            <a:effectLst/>
          </p:spPr>
          <p:txBody>
            <a:bodyPr wrap="none" anchor="ctr"/>
            <a:lstStyle/>
            <a:p>
              <a:pPr algn="ctr"/>
              <a:r>
                <a:rPr lang="de-DE"/>
                <a:t>802.11 MAC</a:t>
              </a:r>
            </a:p>
          </p:txBody>
        </p:sp>
        <p:sp>
          <p:nvSpPr>
            <p:cNvPr id="26" name="Rectangle 648"/>
            <p:cNvSpPr>
              <a:spLocks noChangeArrowheads="1"/>
            </p:cNvSpPr>
            <p:nvPr/>
          </p:nvSpPr>
          <p:spPr bwMode="auto">
            <a:xfrm>
              <a:off x="3276600" y="5332413"/>
              <a:ext cx="1295400" cy="381000"/>
            </a:xfrm>
            <a:prstGeom prst="rect">
              <a:avLst/>
            </a:prstGeom>
            <a:noFill/>
            <a:ln w="9525">
              <a:solidFill>
                <a:schemeClr val="tx1"/>
              </a:solidFill>
              <a:miter lim="800000"/>
              <a:headEnd/>
              <a:tailEnd/>
            </a:ln>
            <a:effectLst/>
          </p:spPr>
          <p:txBody>
            <a:bodyPr wrap="none" anchor="ctr"/>
            <a:lstStyle/>
            <a:p>
              <a:pPr algn="ctr"/>
              <a:r>
                <a:rPr lang="de-DE"/>
                <a:t>802.11 PHY</a:t>
              </a:r>
            </a:p>
          </p:txBody>
        </p:sp>
        <p:sp>
          <p:nvSpPr>
            <p:cNvPr id="27" name="Rectangle 649"/>
            <p:cNvSpPr>
              <a:spLocks noChangeArrowheads="1"/>
            </p:cNvSpPr>
            <p:nvPr/>
          </p:nvSpPr>
          <p:spPr bwMode="auto">
            <a:xfrm>
              <a:off x="3276600" y="4570413"/>
              <a:ext cx="2590800" cy="381000"/>
            </a:xfrm>
            <a:prstGeom prst="rect">
              <a:avLst/>
            </a:prstGeom>
            <a:noFill/>
            <a:ln w="9525">
              <a:solidFill>
                <a:schemeClr val="tx1"/>
              </a:solidFill>
              <a:miter lim="800000"/>
              <a:headEnd/>
              <a:tailEnd/>
            </a:ln>
            <a:effectLst/>
          </p:spPr>
          <p:txBody>
            <a:bodyPr wrap="none" anchor="ctr"/>
            <a:lstStyle/>
            <a:p>
              <a:pPr algn="ctr"/>
              <a:r>
                <a:rPr lang="de-DE"/>
                <a:t>LLC</a:t>
              </a:r>
            </a:p>
          </p:txBody>
        </p:sp>
        <p:sp>
          <p:nvSpPr>
            <p:cNvPr id="28" name="Line 650"/>
            <p:cNvSpPr>
              <a:spLocks noChangeShapeType="1"/>
            </p:cNvSpPr>
            <p:nvPr/>
          </p:nvSpPr>
          <p:spPr bwMode="auto">
            <a:xfrm>
              <a:off x="1600200" y="5713413"/>
              <a:ext cx="0" cy="228600"/>
            </a:xfrm>
            <a:prstGeom prst="line">
              <a:avLst/>
            </a:prstGeom>
            <a:noFill/>
            <a:ln w="9525">
              <a:solidFill>
                <a:schemeClr val="tx1"/>
              </a:solidFill>
              <a:round/>
              <a:headEnd/>
              <a:tailEnd/>
            </a:ln>
            <a:effectLst/>
          </p:spPr>
          <p:txBody>
            <a:bodyPr wrap="none" anchor="ctr"/>
            <a:lstStyle/>
            <a:p>
              <a:endParaRPr lang="en-US"/>
            </a:p>
          </p:txBody>
        </p:sp>
        <p:sp>
          <p:nvSpPr>
            <p:cNvPr id="29" name="Line 651"/>
            <p:cNvSpPr>
              <a:spLocks noChangeShapeType="1"/>
            </p:cNvSpPr>
            <p:nvPr/>
          </p:nvSpPr>
          <p:spPr bwMode="auto">
            <a:xfrm>
              <a:off x="1600200" y="5942013"/>
              <a:ext cx="2438400" cy="0"/>
            </a:xfrm>
            <a:prstGeom prst="line">
              <a:avLst/>
            </a:prstGeom>
            <a:noFill/>
            <a:ln w="9525">
              <a:solidFill>
                <a:schemeClr val="tx1"/>
              </a:solidFill>
              <a:round/>
              <a:headEnd/>
              <a:tailEnd/>
            </a:ln>
            <a:effectLst/>
          </p:spPr>
          <p:txBody>
            <a:bodyPr wrap="none" anchor="ctr"/>
            <a:lstStyle/>
            <a:p>
              <a:endParaRPr lang="en-US"/>
            </a:p>
          </p:txBody>
        </p:sp>
        <p:sp>
          <p:nvSpPr>
            <p:cNvPr id="30" name="Line 652"/>
            <p:cNvSpPr>
              <a:spLocks noChangeShapeType="1"/>
            </p:cNvSpPr>
            <p:nvPr/>
          </p:nvSpPr>
          <p:spPr bwMode="auto">
            <a:xfrm flipV="1">
              <a:off x="4038600" y="5713413"/>
              <a:ext cx="0" cy="228600"/>
            </a:xfrm>
            <a:prstGeom prst="line">
              <a:avLst/>
            </a:prstGeom>
            <a:noFill/>
            <a:ln w="9525">
              <a:solidFill>
                <a:schemeClr val="tx1"/>
              </a:solidFill>
              <a:round/>
              <a:headEnd/>
              <a:tailEnd/>
            </a:ln>
            <a:effectLst/>
          </p:spPr>
          <p:txBody>
            <a:bodyPr wrap="none" anchor="ctr"/>
            <a:lstStyle/>
            <a:p>
              <a:endParaRPr lang="en-US"/>
            </a:p>
          </p:txBody>
        </p:sp>
        <p:sp>
          <p:nvSpPr>
            <p:cNvPr id="31" name="Line 653"/>
            <p:cNvSpPr>
              <a:spLocks noChangeShapeType="1"/>
            </p:cNvSpPr>
            <p:nvPr/>
          </p:nvSpPr>
          <p:spPr bwMode="auto">
            <a:xfrm>
              <a:off x="5029200" y="5713413"/>
              <a:ext cx="0" cy="228600"/>
            </a:xfrm>
            <a:prstGeom prst="line">
              <a:avLst/>
            </a:prstGeom>
            <a:noFill/>
            <a:ln w="9525">
              <a:solidFill>
                <a:schemeClr val="tx1"/>
              </a:solidFill>
              <a:round/>
              <a:headEnd/>
              <a:tailEnd/>
            </a:ln>
            <a:effectLst/>
          </p:spPr>
          <p:txBody>
            <a:bodyPr wrap="none" anchor="ctr"/>
            <a:lstStyle/>
            <a:p>
              <a:endParaRPr lang="en-US"/>
            </a:p>
          </p:txBody>
        </p:sp>
        <p:sp>
          <p:nvSpPr>
            <p:cNvPr id="32" name="Line 654"/>
            <p:cNvSpPr>
              <a:spLocks noChangeShapeType="1"/>
            </p:cNvSpPr>
            <p:nvPr/>
          </p:nvSpPr>
          <p:spPr bwMode="auto">
            <a:xfrm>
              <a:off x="5029200" y="5942013"/>
              <a:ext cx="2438400" cy="0"/>
            </a:xfrm>
            <a:prstGeom prst="line">
              <a:avLst/>
            </a:prstGeom>
            <a:noFill/>
            <a:ln w="9525">
              <a:solidFill>
                <a:schemeClr val="tx1"/>
              </a:solidFill>
              <a:round/>
              <a:headEnd/>
              <a:tailEnd/>
            </a:ln>
            <a:effectLst/>
          </p:spPr>
          <p:txBody>
            <a:bodyPr wrap="none" anchor="ctr"/>
            <a:lstStyle/>
            <a:p>
              <a:endParaRPr lang="en-US"/>
            </a:p>
          </p:txBody>
        </p:sp>
        <p:sp>
          <p:nvSpPr>
            <p:cNvPr id="33" name="Line 655"/>
            <p:cNvSpPr>
              <a:spLocks noChangeShapeType="1"/>
            </p:cNvSpPr>
            <p:nvPr/>
          </p:nvSpPr>
          <p:spPr bwMode="auto">
            <a:xfrm flipV="1">
              <a:off x="7467600" y="5713413"/>
              <a:ext cx="0" cy="228600"/>
            </a:xfrm>
            <a:prstGeom prst="line">
              <a:avLst/>
            </a:prstGeom>
            <a:noFill/>
            <a:ln w="9525">
              <a:solidFill>
                <a:schemeClr val="tx1"/>
              </a:solidFill>
              <a:round/>
              <a:headEnd/>
              <a:tailEnd/>
            </a:ln>
            <a:effectLst/>
          </p:spPr>
          <p:txBody>
            <a:bodyPr wrap="none" anchor="ctr"/>
            <a:lstStyle/>
            <a:p>
              <a:endParaRPr lang="en-US"/>
            </a:p>
          </p:txBody>
        </p:sp>
        <p:sp>
          <p:nvSpPr>
            <p:cNvPr id="34" name="Text Box 656"/>
            <p:cNvSpPr txBox="1">
              <a:spLocks noChangeArrowheads="1"/>
            </p:cNvSpPr>
            <p:nvPr/>
          </p:nvSpPr>
          <p:spPr bwMode="auto">
            <a:xfrm>
              <a:off x="6011863" y="2420938"/>
              <a:ext cx="1371600" cy="581025"/>
            </a:xfrm>
            <a:prstGeom prst="rect">
              <a:avLst/>
            </a:prstGeom>
            <a:noFill/>
            <a:ln w="9525">
              <a:noFill/>
              <a:miter lim="800000"/>
              <a:headEnd/>
              <a:tailEnd/>
            </a:ln>
            <a:effectLst/>
          </p:spPr>
          <p:txBody>
            <a:bodyPr wrap="none">
              <a:spAutoFit/>
            </a:bodyPr>
            <a:lstStyle/>
            <a:p>
              <a:r>
                <a:rPr lang="en-US" dirty="0"/>
                <a:t>infrastructure</a:t>
              </a:r>
            </a:p>
            <a:p>
              <a:r>
                <a:rPr lang="en-US" dirty="0"/>
                <a:t>network</a:t>
              </a:r>
            </a:p>
          </p:txBody>
        </p:sp>
        <p:sp>
          <p:nvSpPr>
            <p:cNvPr id="35" name="Rectangle 657"/>
            <p:cNvSpPr>
              <a:spLocks noChangeArrowheads="1"/>
            </p:cNvSpPr>
            <p:nvPr/>
          </p:nvSpPr>
          <p:spPr bwMode="auto">
            <a:xfrm>
              <a:off x="762000" y="4570413"/>
              <a:ext cx="1676400" cy="381000"/>
            </a:xfrm>
            <a:prstGeom prst="rect">
              <a:avLst/>
            </a:prstGeom>
            <a:noFill/>
            <a:ln w="9525">
              <a:solidFill>
                <a:schemeClr val="tx1"/>
              </a:solidFill>
              <a:miter lim="800000"/>
              <a:headEnd/>
              <a:tailEnd/>
            </a:ln>
            <a:effectLst/>
          </p:spPr>
          <p:txBody>
            <a:bodyPr wrap="none" anchor="ctr"/>
            <a:lstStyle/>
            <a:p>
              <a:pPr algn="ctr"/>
              <a:r>
                <a:rPr lang="de-DE"/>
                <a:t>LLC</a:t>
              </a:r>
            </a:p>
          </p:txBody>
        </p:sp>
        <p:sp>
          <p:nvSpPr>
            <p:cNvPr id="36" name="Rectangle 658"/>
            <p:cNvSpPr>
              <a:spLocks noChangeArrowheads="1"/>
            </p:cNvSpPr>
            <p:nvPr/>
          </p:nvSpPr>
          <p:spPr bwMode="auto">
            <a:xfrm>
              <a:off x="6553200" y="4570413"/>
              <a:ext cx="1676400" cy="381000"/>
            </a:xfrm>
            <a:prstGeom prst="rect">
              <a:avLst/>
            </a:prstGeom>
            <a:noFill/>
            <a:ln w="9525">
              <a:solidFill>
                <a:schemeClr val="tx1"/>
              </a:solidFill>
              <a:miter lim="800000"/>
              <a:headEnd/>
              <a:tailEnd/>
            </a:ln>
            <a:effectLst/>
          </p:spPr>
          <p:txBody>
            <a:bodyPr wrap="none" anchor="ctr"/>
            <a:lstStyle/>
            <a:p>
              <a:pPr algn="ctr"/>
              <a:r>
                <a:rPr lang="de-DE"/>
                <a:t>LLC</a:t>
              </a:r>
            </a:p>
          </p:txBody>
        </p:sp>
        <p:pic>
          <p:nvPicPr>
            <p:cNvPr id="37" name="Picture 659" descr="j0285750"/>
            <p:cNvPicPr>
              <a:picLocks noChangeAspect="1" noChangeArrowheads="1"/>
            </p:cNvPicPr>
            <p:nvPr/>
          </p:nvPicPr>
          <p:blipFill>
            <a:blip r:embed="rId8"/>
            <a:srcRect/>
            <a:stretch>
              <a:fillRect/>
            </a:stretch>
          </p:blipFill>
          <p:spPr bwMode="auto">
            <a:xfrm>
              <a:off x="6732588" y="981075"/>
              <a:ext cx="1117600" cy="687388"/>
            </a:xfrm>
            <a:prstGeom prst="rect">
              <a:avLst/>
            </a:prstGeom>
            <a:noFill/>
            <a:ln w="9525">
              <a:noFill/>
              <a:miter lim="800000"/>
              <a:headEnd/>
              <a:tailEnd/>
            </a:ln>
          </p:spPr>
        </p:pic>
        <p:cxnSp>
          <p:nvCxnSpPr>
            <p:cNvPr id="38" name="AutoShape 660"/>
            <p:cNvCxnSpPr>
              <a:cxnSpLocks noChangeShapeType="1"/>
            </p:cNvCxnSpPr>
            <p:nvPr/>
          </p:nvCxnSpPr>
          <p:spPr bwMode="auto">
            <a:xfrm flipH="1">
              <a:off x="6388100" y="1668463"/>
              <a:ext cx="903288" cy="346075"/>
            </a:xfrm>
            <a:prstGeom prst="straightConnector1">
              <a:avLst/>
            </a:prstGeom>
            <a:noFill/>
            <a:ln w="9525">
              <a:solidFill>
                <a:schemeClr val="tx1"/>
              </a:solidFill>
              <a:round/>
              <a:headEnd/>
              <a:tailEnd/>
            </a:ln>
            <a:effectLst/>
          </p:spPr>
        </p:cxnSp>
        <p:cxnSp>
          <p:nvCxnSpPr>
            <p:cNvPr id="39" name="AutoShape 661"/>
            <p:cNvCxnSpPr>
              <a:cxnSpLocks noChangeShapeType="1"/>
            </p:cNvCxnSpPr>
            <p:nvPr/>
          </p:nvCxnSpPr>
          <p:spPr bwMode="auto">
            <a:xfrm flipH="1">
              <a:off x="4452938" y="2014538"/>
              <a:ext cx="1055687" cy="727075"/>
            </a:xfrm>
            <a:prstGeom prst="straightConnector1">
              <a:avLst/>
            </a:prstGeom>
            <a:noFill/>
            <a:ln w="9525">
              <a:solidFill>
                <a:schemeClr val="tx1"/>
              </a:solidFill>
              <a:round/>
              <a:headEnd/>
              <a:tailEnd/>
            </a:ln>
            <a:effectLst/>
          </p:spPr>
        </p:cxnSp>
        <p:cxnSp>
          <p:nvCxnSpPr>
            <p:cNvPr id="40" name="AutoShape 662"/>
            <p:cNvCxnSpPr>
              <a:cxnSpLocks noChangeShapeType="1"/>
            </p:cNvCxnSpPr>
            <p:nvPr/>
          </p:nvCxnSpPr>
          <p:spPr bwMode="auto">
            <a:xfrm flipH="1" flipV="1">
              <a:off x="5292725" y="1268413"/>
              <a:ext cx="655638" cy="288925"/>
            </a:xfrm>
            <a:prstGeom prst="straightConnector1">
              <a:avLst/>
            </a:prstGeom>
            <a:noFill/>
            <a:ln w="9525">
              <a:solidFill>
                <a:schemeClr val="tx1"/>
              </a:solidFill>
              <a:round/>
              <a:headEnd/>
              <a:tailEnd/>
            </a:ln>
            <a:effectLst/>
          </p:spPr>
        </p:cxnSp>
        <p:cxnSp>
          <p:nvCxnSpPr>
            <p:cNvPr id="41" name="AutoShape 663"/>
            <p:cNvCxnSpPr>
              <a:cxnSpLocks noChangeShapeType="1"/>
            </p:cNvCxnSpPr>
            <p:nvPr/>
          </p:nvCxnSpPr>
          <p:spPr bwMode="auto">
            <a:xfrm flipH="1" flipV="1">
              <a:off x="6388100" y="2014538"/>
              <a:ext cx="1639888" cy="261937"/>
            </a:xfrm>
            <a:prstGeom prst="straightConnector1">
              <a:avLst/>
            </a:prstGeom>
            <a:noFill/>
            <a:ln w="9525">
              <a:solidFill>
                <a:schemeClr val="tx1"/>
              </a:solidFill>
              <a:round/>
              <a:headEnd/>
              <a:tailEnd/>
            </a:ln>
            <a:effectLst/>
          </p:spPr>
        </p:cxnSp>
      </p:grpSp>
      <p:sp>
        <p:nvSpPr>
          <p:cNvPr id="45" name="TextBox 44"/>
          <p:cNvSpPr txBox="1"/>
          <p:nvPr/>
        </p:nvSpPr>
        <p:spPr>
          <a:xfrm>
            <a:off x="7010400" y="1371600"/>
            <a:ext cx="1905000" cy="369332"/>
          </a:xfrm>
          <a:prstGeom prst="rect">
            <a:avLst/>
          </a:prstGeom>
          <a:noFill/>
        </p:spPr>
        <p:txBody>
          <a:bodyPr wrap="square" rtlCol="0">
            <a:spAutoFit/>
          </a:bodyPr>
          <a:lstStyle/>
          <a:p>
            <a:r>
              <a:rPr lang="en-US" dirty="0"/>
              <a:t>Fixed Terminal</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802.11 - Layers and functions</a:t>
            </a:r>
          </a:p>
        </p:txBody>
      </p:sp>
      <p:sp>
        <p:nvSpPr>
          <p:cNvPr id="93187" name="Rectangle 3"/>
          <p:cNvSpPr>
            <a:spLocks noGrp="1" noChangeArrowheads="1"/>
          </p:cNvSpPr>
          <p:nvPr>
            <p:ph type="body" sz="half" idx="2"/>
          </p:nvPr>
        </p:nvSpPr>
        <p:spPr>
          <a:xfrm>
            <a:off x="5562600" y="1295400"/>
            <a:ext cx="3581400" cy="3048000"/>
          </a:xfrm>
        </p:spPr>
        <p:txBody>
          <a:bodyPr>
            <a:normAutofit/>
          </a:bodyPr>
          <a:lstStyle/>
          <a:p>
            <a:pPr marL="0" indent="0"/>
            <a:r>
              <a:rPr lang="en-US" sz="1800" dirty="0"/>
              <a:t>PLCP </a:t>
            </a:r>
            <a:r>
              <a:rPr lang="de-DE" sz="1200" dirty="0"/>
              <a:t>Physical Layer Convergence Protocol</a:t>
            </a:r>
            <a:endParaRPr lang="en-US" sz="1800" dirty="0"/>
          </a:p>
          <a:p>
            <a:pPr lvl="1"/>
            <a:r>
              <a:rPr lang="en-US" sz="1600" dirty="0"/>
              <a:t>clear channel assessment signal (carrier sense)</a:t>
            </a:r>
          </a:p>
          <a:p>
            <a:pPr marL="0" indent="0"/>
            <a:r>
              <a:rPr lang="en-US" sz="1800" dirty="0"/>
              <a:t>PMD </a:t>
            </a:r>
            <a:r>
              <a:rPr lang="de-DE" sz="1200" dirty="0"/>
              <a:t>Physical Medium Dependent</a:t>
            </a:r>
            <a:endParaRPr lang="en-US" sz="1800" dirty="0"/>
          </a:p>
          <a:p>
            <a:pPr lvl="1"/>
            <a:r>
              <a:rPr lang="en-US" sz="1600" dirty="0"/>
              <a:t>modulation, coding</a:t>
            </a:r>
          </a:p>
          <a:p>
            <a:pPr marL="0" indent="0"/>
            <a:r>
              <a:rPr lang="en-US" sz="1800" dirty="0"/>
              <a:t>PHY Management</a:t>
            </a:r>
          </a:p>
          <a:p>
            <a:pPr lvl="1"/>
            <a:r>
              <a:rPr lang="en-US" sz="1600" dirty="0"/>
              <a:t>channel selection, MIB</a:t>
            </a:r>
          </a:p>
          <a:p>
            <a:pPr marL="0" indent="0"/>
            <a:r>
              <a:rPr lang="en-US" sz="1800" dirty="0"/>
              <a:t>Station Management</a:t>
            </a:r>
          </a:p>
          <a:p>
            <a:pPr lvl="1"/>
            <a:r>
              <a:rPr lang="en-US" sz="1600" dirty="0"/>
              <a:t>coordination of all management functions</a:t>
            </a:r>
          </a:p>
        </p:txBody>
      </p:sp>
      <p:sp>
        <p:nvSpPr>
          <p:cNvPr id="93189" name="Rectangle 5"/>
          <p:cNvSpPr>
            <a:spLocks noChangeArrowheads="1"/>
          </p:cNvSpPr>
          <p:nvPr/>
        </p:nvSpPr>
        <p:spPr bwMode="auto">
          <a:xfrm>
            <a:off x="762000" y="5562600"/>
            <a:ext cx="1981200" cy="457200"/>
          </a:xfrm>
          <a:prstGeom prst="rect">
            <a:avLst/>
          </a:prstGeom>
          <a:solidFill>
            <a:srgbClr val="DADAF6"/>
          </a:solidFill>
          <a:ln w="9525">
            <a:solidFill>
              <a:schemeClr val="tx1"/>
            </a:solidFill>
            <a:miter lim="800000"/>
            <a:headEnd/>
            <a:tailEnd/>
          </a:ln>
          <a:effectLst/>
        </p:spPr>
        <p:txBody>
          <a:bodyPr wrap="none" anchor="ctr"/>
          <a:lstStyle/>
          <a:p>
            <a:pPr algn="ctr"/>
            <a:r>
              <a:rPr lang="de-DE"/>
              <a:t>PMD</a:t>
            </a:r>
          </a:p>
        </p:txBody>
      </p:sp>
      <p:sp>
        <p:nvSpPr>
          <p:cNvPr id="93190" name="Rectangle 6"/>
          <p:cNvSpPr>
            <a:spLocks noChangeArrowheads="1"/>
          </p:cNvSpPr>
          <p:nvPr/>
        </p:nvSpPr>
        <p:spPr bwMode="auto">
          <a:xfrm>
            <a:off x="762000" y="5105400"/>
            <a:ext cx="1981200" cy="457200"/>
          </a:xfrm>
          <a:prstGeom prst="rect">
            <a:avLst/>
          </a:prstGeom>
          <a:solidFill>
            <a:srgbClr val="DADAF6"/>
          </a:solidFill>
          <a:ln w="9525">
            <a:solidFill>
              <a:schemeClr val="tx1"/>
            </a:solidFill>
            <a:miter lim="800000"/>
            <a:headEnd/>
            <a:tailEnd/>
          </a:ln>
          <a:effectLst/>
        </p:spPr>
        <p:txBody>
          <a:bodyPr wrap="none" anchor="ctr"/>
          <a:lstStyle/>
          <a:p>
            <a:pPr algn="ctr"/>
            <a:r>
              <a:rPr lang="de-DE"/>
              <a:t>PLCP</a:t>
            </a:r>
          </a:p>
        </p:txBody>
      </p:sp>
      <p:sp>
        <p:nvSpPr>
          <p:cNvPr id="93191" name="Rectangle 7"/>
          <p:cNvSpPr>
            <a:spLocks noChangeArrowheads="1"/>
          </p:cNvSpPr>
          <p:nvPr/>
        </p:nvSpPr>
        <p:spPr bwMode="auto">
          <a:xfrm>
            <a:off x="762000" y="4648200"/>
            <a:ext cx="1981200" cy="457200"/>
          </a:xfrm>
          <a:prstGeom prst="rect">
            <a:avLst/>
          </a:prstGeom>
          <a:solidFill>
            <a:srgbClr val="DADAF6"/>
          </a:solidFill>
          <a:ln w="9525">
            <a:solidFill>
              <a:schemeClr val="tx1"/>
            </a:solidFill>
            <a:miter lim="800000"/>
            <a:headEnd/>
            <a:tailEnd/>
          </a:ln>
          <a:effectLst/>
        </p:spPr>
        <p:txBody>
          <a:bodyPr wrap="none" anchor="ctr"/>
          <a:lstStyle/>
          <a:p>
            <a:pPr algn="ctr"/>
            <a:r>
              <a:rPr lang="de-DE"/>
              <a:t>MAC</a:t>
            </a:r>
          </a:p>
        </p:txBody>
      </p:sp>
      <p:sp>
        <p:nvSpPr>
          <p:cNvPr id="93192" name="Rectangle 8"/>
          <p:cNvSpPr>
            <a:spLocks noChangeArrowheads="1"/>
          </p:cNvSpPr>
          <p:nvPr/>
        </p:nvSpPr>
        <p:spPr bwMode="auto">
          <a:xfrm>
            <a:off x="762000" y="4191000"/>
            <a:ext cx="1981200" cy="457200"/>
          </a:xfrm>
          <a:prstGeom prst="rect">
            <a:avLst/>
          </a:prstGeom>
          <a:solidFill>
            <a:schemeClr val="bg1"/>
          </a:solidFill>
          <a:ln w="9525">
            <a:solidFill>
              <a:schemeClr val="tx1"/>
            </a:solidFill>
            <a:miter lim="800000"/>
            <a:headEnd/>
            <a:tailEnd/>
          </a:ln>
          <a:effectLst/>
        </p:spPr>
        <p:txBody>
          <a:bodyPr wrap="none" anchor="ctr"/>
          <a:lstStyle/>
          <a:p>
            <a:pPr algn="ctr"/>
            <a:r>
              <a:rPr lang="de-DE"/>
              <a:t>LLC</a:t>
            </a:r>
          </a:p>
        </p:txBody>
      </p:sp>
      <p:sp>
        <p:nvSpPr>
          <p:cNvPr id="93193" name="Rectangle 9"/>
          <p:cNvSpPr>
            <a:spLocks noChangeArrowheads="1"/>
          </p:cNvSpPr>
          <p:nvPr/>
        </p:nvSpPr>
        <p:spPr bwMode="auto">
          <a:xfrm>
            <a:off x="2743200" y="4648200"/>
            <a:ext cx="1981200" cy="457200"/>
          </a:xfrm>
          <a:prstGeom prst="rect">
            <a:avLst/>
          </a:prstGeom>
          <a:solidFill>
            <a:srgbClr val="DADAF6"/>
          </a:solidFill>
          <a:ln w="9525">
            <a:solidFill>
              <a:schemeClr val="tx1"/>
            </a:solidFill>
            <a:miter lim="800000"/>
            <a:headEnd/>
            <a:tailEnd/>
          </a:ln>
          <a:effectLst/>
        </p:spPr>
        <p:txBody>
          <a:bodyPr wrap="none" anchor="ctr"/>
          <a:lstStyle/>
          <a:p>
            <a:pPr algn="ctr"/>
            <a:r>
              <a:rPr lang="de-DE"/>
              <a:t>MAC Management</a:t>
            </a:r>
          </a:p>
        </p:txBody>
      </p:sp>
      <p:sp>
        <p:nvSpPr>
          <p:cNvPr id="93194" name="Rectangle 10"/>
          <p:cNvSpPr>
            <a:spLocks noChangeArrowheads="1"/>
          </p:cNvSpPr>
          <p:nvPr/>
        </p:nvSpPr>
        <p:spPr bwMode="auto">
          <a:xfrm>
            <a:off x="2743200" y="5105400"/>
            <a:ext cx="1981200" cy="914400"/>
          </a:xfrm>
          <a:prstGeom prst="rect">
            <a:avLst/>
          </a:prstGeom>
          <a:solidFill>
            <a:srgbClr val="DADAF6"/>
          </a:solidFill>
          <a:ln w="9525">
            <a:solidFill>
              <a:schemeClr val="tx1"/>
            </a:solidFill>
            <a:miter lim="800000"/>
            <a:headEnd/>
            <a:tailEnd/>
          </a:ln>
          <a:effectLst/>
        </p:spPr>
        <p:txBody>
          <a:bodyPr wrap="none" anchor="ctr"/>
          <a:lstStyle/>
          <a:p>
            <a:pPr algn="ctr"/>
            <a:r>
              <a:rPr lang="de-DE"/>
              <a:t>PHY Management</a:t>
            </a:r>
          </a:p>
        </p:txBody>
      </p:sp>
      <p:sp>
        <p:nvSpPr>
          <p:cNvPr id="93195" name="Rectangle 11"/>
          <p:cNvSpPr>
            <a:spLocks noGrp="1" noChangeArrowheads="1"/>
          </p:cNvSpPr>
          <p:nvPr>
            <p:ph type="body" sz="half" idx="1"/>
          </p:nvPr>
        </p:nvSpPr>
        <p:spPr>
          <a:xfrm>
            <a:off x="304800" y="1524000"/>
            <a:ext cx="4183063" cy="2362200"/>
          </a:xfrm>
        </p:spPr>
        <p:txBody>
          <a:bodyPr>
            <a:normAutofit/>
          </a:bodyPr>
          <a:lstStyle/>
          <a:p>
            <a:pPr marL="0" indent="0"/>
            <a:r>
              <a:rPr lang="en-US" sz="1800" dirty="0"/>
              <a:t>MAC</a:t>
            </a:r>
          </a:p>
          <a:p>
            <a:pPr lvl="1"/>
            <a:r>
              <a:rPr lang="en-US" sz="1600" dirty="0"/>
              <a:t>access mechanisms, fragmentation, encryption </a:t>
            </a:r>
          </a:p>
          <a:p>
            <a:pPr marL="0" indent="0"/>
            <a:r>
              <a:rPr lang="en-US" sz="1800" dirty="0"/>
              <a:t>MAC Management</a:t>
            </a:r>
          </a:p>
          <a:p>
            <a:pPr lvl="1"/>
            <a:r>
              <a:rPr lang="en-US" sz="1600" dirty="0"/>
              <a:t>synchronization, roaming, MIB, power management</a:t>
            </a:r>
          </a:p>
        </p:txBody>
      </p:sp>
      <p:sp>
        <p:nvSpPr>
          <p:cNvPr id="93196" name="Line 12"/>
          <p:cNvSpPr>
            <a:spLocks noChangeShapeType="1"/>
          </p:cNvSpPr>
          <p:nvPr/>
        </p:nvSpPr>
        <p:spPr bwMode="auto">
          <a:xfrm>
            <a:off x="533400" y="5105400"/>
            <a:ext cx="228600" cy="0"/>
          </a:xfrm>
          <a:prstGeom prst="line">
            <a:avLst/>
          </a:prstGeom>
          <a:noFill/>
          <a:ln w="9525">
            <a:solidFill>
              <a:schemeClr val="tx1"/>
            </a:solidFill>
            <a:round/>
            <a:headEnd/>
            <a:tailEnd/>
          </a:ln>
          <a:effectLst/>
        </p:spPr>
        <p:txBody>
          <a:bodyPr wrap="none" anchor="ctr"/>
          <a:lstStyle/>
          <a:p>
            <a:endParaRPr lang="en-US"/>
          </a:p>
        </p:txBody>
      </p:sp>
      <p:sp>
        <p:nvSpPr>
          <p:cNvPr id="93197" name="Line 13"/>
          <p:cNvSpPr>
            <a:spLocks noChangeShapeType="1"/>
          </p:cNvSpPr>
          <p:nvPr/>
        </p:nvSpPr>
        <p:spPr bwMode="auto">
          <a:xfrm>
            <a:off x="533400" y="4191000"/>
            <a:ext cx="228600" cy="0"/>
          </a:xfrm>
          <a:prstGeom prst="line">
            <a:avLst/>
          </a:prstGeom>
          <a:noFill/>
          <a:ln w="9525">
            <a:solidFill>
              <a:schemeClr val="tx1"/>
            </a:solidFill>
            <a:round/>
            <a:headEnd/>
            <a:tailEnd/>
          </a:ln>
          <a:effectLst/>
        </p:spPr>
        <p:txBody>
          <a:bodyPr wrap="none" anchor="ctr"/>
          <a:lstStyle/>
          <a:p>
            <a:endParaRPr lang="en-US"/>
          </a:p>
        </p:txBody>
      </p:sp>
      <p:sp>
        <p:nvSpPr>
          <p:cNvPr id="93198" name="Text Box 14"/>
          <p:cNvSpPr txBox="1">
            <a:spLocks noChangeArrowheads="1"/>
          </p:cNvSpPr>
          <p:nvPr/>
        </p:nvSpPr>
        <p:spPr bwMode="auto">
          <a:xfrm rot="-5400000">
            <a:off x="249237" y="5465763"/>
            <a:ext cx="600075" cy="336550"/>
          </a:xfrm>
          <a:prstGeom prst="rect">
            <a:avLst/>
          </a:prstGeom>
          <a:noFill/>
          <a:ln w="9525">
            <a:noFill/>
            <a:miter lim="800000"/>
            <a:headEnd/>
            <a:tailEnd/>
          </a:ln>
          <a:effectLst/>
        </p:spPr>
        <p:txBody>
          <a:bodyPr wrap="none">
            <a:spAutoFit/>
          </a:bodyPr>
          <a:lstStyle/>
          <a:p>
            <a:r>
              <a:rPr lang="de-DE"/>
              <a:t>PHY</a:t>
            </a:r>
          </a:p>
        </p:txBody>
      </p:sp>
      <p:sp>
        <p:nvSpPr>
          <p:cNvPr id="93199" name="Text Box 15"/>
          <p:cNvSpPr txBox="1">
            <a:spLocks noChangeArrowheads="1"/>
          </p:cNvSpPr>
          <p:nvPr/>
        </p:nvSpPr>
        <p:spPr bwMode="auto">
          <a:xfrm rot="-5400000">
            <a:off x="253206" y="4514057"/>
            <a:ext cx="588963" cy="336550"/>
          </a:xfrm>
          <a:prstGeom prst="rect">
            <a:avLst/>
          </a:prstGeom>
          <a:noFill/>
          <a:ln w="9525">
            <a:noFill/>
            <a:miter lim="800000"/>
            <a:headEnd/>
            <a:tailEnd/>
          </a:ln>
          <a:effectLst/>
        </p:spPr>
        <p:txBody>
          <a:bodyPr wrap="none">
            <a:spAutoFit/>
          </a:bodyPr>
          <a:lstStyle/>
          <a:p>
            <a:r>
              <a:rPr lang="de-DE"/>
              <a:t>DLC</a:t>
            </a:r>
          </a:p>
        </p:txBody>
      </p:sp>
      <p:sp>
        <p:nvSpPr>
          <p:cNvPr id="93200" name="Rectangle 16"/>
          <p:cNvSpPr>
            <a:spLocks noChangeArrowheads="1"/>
          </p:cNvSpPr>
          <p:nvPr/>
        </p:nvSpPr>
        <p:spPr bwMode="auto">
          <a:xfrm flipH="1" flipV="1">
            <a:off x="4724400" y="3962400"/>
            <a:ext cx="609600" cy="2057400"/>
          </a:xfrm>
          <a:prstGeom prst="rect">
            <a:avLst/>
          </a:prstGeom>
          <a:solidFill>
            <a:srgbClr val="DADAF6"/>
          </a:solidFill>
          <a:ln w="9525">
            <a:noFill/>
            <a:miter lim="800000"/>
            <a:headEnd/>
            <a:tailEnd/>
          </a:ln>
          <a:effectLst/>
        </p:spPr>
        <p:txBody>
          <a:bodyPr vert="eaVert" wrap="none" anchor="ctr"/>
          <a:lstStyle/>
          <a:p>
            <a:pPr algn="ctr"/>
            <a:r>
              <a:rPr lang="de-DE" dirty="0"/>
              <a:t>Station Management</a:t>
            </a:r>
          </a:p>
        </p:txBody>
      </p:sp>
      <p:sp>
        <p:nvSpPr>
          <p:cNvPr id="93201" name="Line 17"/>
          <p:cNvSpPr>
            <a:spLocks noChangeShapeType="1"/>
          </p:cNvSpPr>
          <p:nvPr/>
        </p:nvSpPr>
        <p:spPr bwMode="auto">
          <a:xfrm>
            <a:off x="4724400" y="4191000"/>
            <a:ext cx="0" cy="1828800"/>
          </a:xfrm>
          <a:prstGeom prst="line">
            <a:avLst/>
          </a:prstGeom>
          <a:noFill/>
          <a:ln w="9525">
            <a:solidFill>
              <a:schemeClr val="tx1"/>
            </a:solidFill>
            <a:round/>
            <a:headEnd/>
            <a:tailEnd/>
          </a:ln>
          <a:effectLst/>
        </p:spPr>
        <p:txBody>
          <a:bodyPr wrap="none" anchor="ctr"/>
          <a:lstStyle/>
          <a:p>
            <a:endParaRPr lang="en-US"/>
          </a:p>
        </p:txBody>
      </p:sp>
      <p:sp>
        <p:nvSpPr>
          <p:cNvPr id="93202" name="Line 18"/>
          <p:cNvSpPr>
            <a:spLocks noChangeShapeType="1"/>
          </p:cNvSpPr>
          <p:nvPr/>
        </p:nvSpPr>
        <p:spPr bwMode="auto">
          <a:xfrm>
            <a:off x="5334000" y="4191000"/>
            <a:ext cx="0" cy="1828800"/>
          </a:xfrm>
          <a:prstGeom prst="line">
            <a:avLst/>
          </a:prstGeom>
          <a:noFill/>
          <a:ln w="9525">
            <a:solidFill>
              <a:schemeClr val="tx1"/>
            </a:solidFill>
            <a:round/>
            <a:headEnd/>
            <a:tailEnd/>
          </a:ln>
          <a:effectLst/>
        </p:spPr>
        <p:txBody>
          <a:bodyPr wrap="none" anchor="ctr"/>
          <a:lstStyle/>
          <a:p>
            <a:endParaRPr lang="en-US"/>
          </a:p>
        </p:txBody>
      </p:sp>
      <p:sp>
        <p:nvSpPr>
          <p:cNvPr id="93203" name="Line 19"/>
          <p:cNvSpPr>
            <a:spLocks noChangeShapeType="1"/>
          </p:cNvSpPr>
          <p:nvPr/>
        </p:nvSpPr>
        <p:spPr bwMode="auto">
          <a:xfrm>
            <a:off x="4724400" y="6019800"/>
            <a:ext cx="609600" cy="0"/>
          </a:xfrm>
          <a:prstGeom prst="line">
            <a:avLst/>
          </a:prstGeom>
          <a:noFill/>
          <a:ln w="9525">
            <a:solidFill>
              <a:schemeClr val="tx1"/>
            </a:solidFill>
            <a:round/>
            <a:headEnd/>
            <a:tailEnd/>
          </a:ln>
          <a:effectLst/>
        </p:spPr>
        <p:txBody>
          <a:bodyPr wrap="none" anchor="ctr"/>
          <a:lstStyle/>
          <a:p>
            <a:endParaRPr lang="en-US"/>
          </a:p>
        </p:txBody>
      </p:sp>
      <p:sp>
        <p:nvSpPr>
          <p:cNvPr id="93204" name="Rectangle 20"/>
          <p:cNvSpPr>
            <a:spLocks noChangeArrowheads="1"/>
          </p:cNvSpPr>
          <p:nvPr/>
        </p:nvSpPr>
        <p:spPr bwMode="auto">
          <a:xfrm>
            <a:off x="4724400" y="3810000"/>
            <a:ext cx="609600" cy="152400"/>
          </a:xfrm>
          <a:prstGeom prst="rect">
            <a:avLst/>
          </a:prstGeom>
          <a:gradFill rotWithShape="0">
            <a:gsLst>
              <a:gs pos="0">
                <a:srgbClr val="DADAF6">
                  <a:gamma/>
                  <a:tint val="0"/>
                  <a:invGamma/>
                </a:srgbClr>
              </a:gs>
              <a:gs pos="100000">
                <a:srgbClr val="DADAF6"/>
              </a:gs>
            </a:gsLst>
            <a:lin ang="5400000" scaled="1"/>
          </a:gradFill>
          <a:ln w="9525">
            <a:no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Wireless network </a:t>
            </a:r>
            <a:endParaRPr lang="en-US" dirty="0"/>
          </a:p>
        </p:txBody>
      </p:sp>
      <p:sp>
        <p:nvSpPr>
          <p:cNvPr id="3" name="Content Placeholder 2"/>
          <p:cNvSpPr>
            <a:spLocks noGrp="1"/>
          </p:cNvSpPr>
          <p:nvPr>
            <p:ph idx="1"/>
          </p:nvPr>
        </p:nvSpPr>
        <p:spPr/>
        <p:txBody>
          <a:bodyPr>
            <a:normAutofit lnSpcReduction="10000"/>
          </a:bodyPr>
          <a:lstStyle/>
          <a:p>
            <a:r>
              <a:rPr lang="en-US" dirty="0" smtClean="0"/>
              <a:t>How Wireless Networks Work</a:t>
            </a:r>
          </a:p>
          <a:p>
            <a:pPr lvl="1"/>
            <a:r>
              <a:rPr lang="en-IN" dirty="0" smtClean="0"/>
              <a:t>Radio / Electromagnetic waves </a:t>
            </a:r>
          </a:p>
          <a:p>
            <a:pPr lvl="2"/>
            <a:r>
              <a:rPr lang="en-IN" dirty="0" smtClean="0"/>
              <a:t>Similar to physical layer of OSI</a:t>
            </a:r>
          </a:p>
          <a:p>
            <a:pPr lvl="1"/>
            <a:r>
              <a:rPr lang="en-IN" dirty="0" smtClean="0"/>
              <a:t>Data Format</a:t>
            </a:r>
          </a:p>
          <a:p>
            <a:pPr lvl="2"/>
            <a:r>
              <a:rPr lang="en-IN" dirty="0" smtClean="0"/>
              <a:t>Higher layer of OSI</a:t>
            </a:r>
          </a:p>
          <a:p>
            <a:pPr lvl="1"/>
            <a:r>
              <a:rPr lang="en-IN" dirty="0" smtClean="0"/>
              <a:t>Network Structure </a:t>
            </a:r>
          </a:p>
          <a:p>
            <a:pPr lvl="2"/>
            <a:r>
              <a:rPr lang="en-US" dirty="0" smtClean="0"/>
              <a:t>wireless network interface adapters and base stations</a:t>
            </a:r>
          </a:p>
          <a:p>
            <a:pPr lvl="1">
              <a:buNone/>
            </a:pPr>
            <a:r>
              <a:rPr lang="en-US" dirty="0" smtClean="0">
                <a:solidFill>
                  <a:srgbClr val="FF0000"/>
                </a:solidFill>
              </a:rPr>
              <a:t>Each of the broadband wireless data services use different combination of radio signals, data formats, and network structure</a:t>
            </a:r>
            <a:endParaRPr lang="en-IN" dirty="0" smtClean="0">
              <a:solidFill>
                <a:srgbClr val="FF0000"/>
              </a:solidFill>
            </a:endParaRPr>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WLAN: IEEE 802.11b</a:t>
            </a:r>
          </a:p>
        </p:txBody>
      </p:sp>
      <p:sp>
        <p:nvSpPr>
          <p:cNvPr id="140291" name="Rectangle 3"/>
          <p:cNvSpPr>
            <a:spLocks noGrp="1" noChangeArrowheads="1"/>
          </p:cNvSpPr>
          <p:nvPr>
            <p:ph type="body" sz="half" idx="1"/>
          </p:nvPr>
        </p:nvSpPr>
        <p:spPr>
          <a:xfrm>
            <a:off x="304800" y="1447800"/>
            <a:ext cx="4183063" cy="5181600"/>
          </a:xfrm>
        </p:spPr>
        <p:txBody>
          <a:bodyPr/>
          <a:lstStyle/>
          <a:p>
            <a:pPr marL="0" indent="0"/>
            <a:r>
              <a:rPr lang="en-US" sz="1800" dirty="0"/>
              <a:t>Data rate</a:t>
            </a:r>
          </a:p>
          <a:p>
            <a:pPr lvl="1"/>
            <a:r>
              <a:rPr lang="en-US" sz="1600" dirty="0"/>
              <a:t>1, 2, 5.5, 11 </a:t>
            </a:r>
            <a:r>
              <a:rPr lang="en-US" sz="1600" dirty="0" err="1"/>
              <a:t>Mbit</a:t>
            </a:r>
            <a:r>
              <a:rPr lang="en-US" sz="1600" dirty="0"/>
              <a:t>/s, depending on SNR </a:t>
            </a:r>
          </a:p>
          <a:p>
            <a:pPr lvl="1"/>
            <a:r>
              <a:rPr lang="en-US" sz="1600" dirty="0"/>
              <a:t>User data rate max. approx. 6 </a:t>
            </a:r>
            <a:r>
              <a:rPr lang="en-US" sz="1600" dirty="0" err="1"/>
              <a:t>Mbit</a:t>
            </a:r>
            <a:r>
              <a:rPr lang="en-US" sz="1600" dirty="0"/>
              <a:t>/s</a:t>
            </a:r>
          </a:p>
          <a:p>
            <a:pPr marL="0" indent="0"/>
            <a:r>
              <a:rPr lang="en-US" sz="1800" dirty="0"/>
              <a:t>Transmission range</a:t>
            </a:r>
          </a:p>
          <a:p>
            <a:pPr lvl="1"/>
            <a:r>
              <a:rPr lang="en-US" sz="1600" dirty="0"/>
              <a:t>300m outdoor, 30m indoor</a:t>
            </a:r>
          </a:p>
          <a:p>
            <a:pPr lvl="1"/>
            <a:r>
              <a:rPr lang="en-US" sz="1600" dirty="0"/>
              <a:t>Max. data rate ~10m indoor</a:t>
            </a:r>
          </a:p>
          <a:p>
            <a:pPr marL="0" indent="0"/>
            <a:r>
              <a:rPr lang="en-US" sz="1800" dirty="0"/>
              <a:t>Frequency</a:t>
            </a:r>
          </a:p>
          <a:p>
            <a:pPr lvl="1"/>
            <a:r>
              <a:rPr lang="en-US" sz="1600" dirty="0"/>
              <a:t>Free 2.4 GHz ISM-band</a:t>
            </a:r>
          </a:p>
          <a:p>
            <a:pPr marL="0" indent="0"/>
            <a:r>
              <a:rPr lang="en-US" sz="1800" dirty="0"/>
              <a:t>Security</a:t>
            </a:r>
          </a:p>
          <a:p>
            <a:pPr lvl="1"/>
            <a:r>
              <a:rPr lang="en-US" sz="1600" dirty="0"/>
              <a:t>Limited, WEP insecure, SSID</a:t>
            </a:r>
          </a:p>
          <a:p>
            <a:pPr marL="0" indent="0"/>
            <a:r>
              <a:rPr lang="en-US" sz="1800" dirty="0"/>
              <a:t>Availability</a:t>
            </a:r>
          </a:p>
          <a:p>
            <a:pPr lvl="1"/>
            <a:r>
              <a:rPr lang="en-US" sz="1600" dirty="0"/>
              <a:t>Many products, many vendors</a:t>
            </a:r>
          </a:p>
        </p:txBody>
      </p:sp>
      <p:sp>
        <p:nvSpPr>
          <p:cNvPr id="140292" name="Rectangle 4"/>
          <p:cNvSpPr>
            <a:spLocks noGrp="1" noChangeArrowheads="1"/>
          </p:cNvSpPr>
          <p:nvPr>
            <p:ph type="body" sz="half" idx="2"/>
          </p:nvPr>
        </p:nvSpPr>
        <p:spPr>
          <a:xfrm>
            <a:off x="4648200" y="1295400"/>
            <a:ext cx="4183062" cy="5181600"/>
          </a:xfrm>
        </p:spPr>
        <p:txBody>
          <a:bodyPr/>
          <a:lstStyle/>
          <a:p>
            <a:pPr marL="0" indent="0">
              <a:lnSpc>
                <a:spcPct val="90000"/>
              </a:lnSpc>
            </a:pPr>
            <a:r>
              <a:rPr lang="en-US" sz="1800" dirty="0"/>
              <a:t>Connection set-up time</a:t>
            </a:r>
          </a:p>
          <a:p>
            <a:pPr lvl="1">
              <a:lnSpc>
                <a:spcPct val="90000"/>
              </a:lnSpc>
            </a:pPr>
            <a:r>
              <a:rPr lang="en-US" sz="1600" dirty="0"/>
              <a:t>Connectionless/always on</a:t>
            </a:r>
          </a:p>
          <a:p>
            <a:pPr marL="0" indent="0">
              <a:lnSpc>
                <a:spcPct val="90000"/>
              </a:lnSpc>
            </a:pPr>
            <a:r>
              <a:rPr lang="en-US" sz="1800" dirty="0"/>
              <a:t>Quality of Service</a:t>
            </a:r>
          </a:p>
          <a:p>
            <a:pPr lvl="1">
              <a:lnSpc>
                <a:spcPct val="90000"/>
              </a:lnSpc>
            </a:pPr>
            <a:r>
              <a:rPr lang="en-US" sz="1600" dirty="0"/>
              <a:t>Typ. Best effort, no guarantees (unless polling is used, limited support in products)</a:t>
            </a:r>
          </a:p>
          <a:p>
            <a:pPr marL="0" indent="0">
              <a:lnSpc>
                <a:spcPct val="90000"/>
              </a:lnSpc>
            </a:pPr>
            <a:r>
              <a:rPr lang="en-US" sz="1800" dirty="0"/>
              <a:t>Manageability</a:t>
            </a:r>
          </a:p>
          <a:p>
            <a:pPr lvl="1">
              <a:lnSpc>
                <a:spcPct val="90000"/>
              </a:lnSpc>
            </a:pPr>
            <a:r>
              <a:rPr lang="en-US" sz="1600" dirty="0"/>
              <a:t>Limited (no automated key distribution, sym. Encryption)</a:t>
            </a:r>
          </a:p>
          <a:p>
            <a:pPr marL="0" indent="0">
              <a:lnSpc>
                <a:spcPct val="90000"/>
              </a:lnSpc>
            </a:pPr>
            <a:r>
              <a:rPr lang="en-US" sz="1800" dirty="0"/>
              <a:t>Special Advantages/Disadvantages</a:t>
            </a:r>
          </a:p>
          <a:p>
            <a:pPr lvl="1">
              <a:lnSpc>
                <a:spcPct val="90000"/>
              </a:lnSpc>
            </a:pPr>
            <a:r>
              <a:rPr lang="en-US" sz="1600" dirty="0"/>
              <a:t>Advantage: many installed systems, lot of experience, available worldwide, free ISM-band, many vendors, integrated in laptops, simple system</a:t>
            </a:r>
          </a:p>
          <a:p>
            <a:pPr lvl="1">
              <a:lnSpc>
                <a:spcPct val="90000"/>
              </a:lnSpc>
            </a:pPr>
            <a:r>
              <a:rPr lang="en-US" sz="1600" dirty="0"/>
              <a:t>Disadvantage: heavy interference on ISM-band, no service guarantees, slow relative speed only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WLAN: IEEE 802.11a</a:t>
            </a:r>
          </a:p>
        </p:txBody>
      </p:sp>
      <p:sp>
        <p:nvSpPr>
          <p:cNvPr id="141315" name="Rectangle 3"/>
          <p:cNvSpPr>
            <a:spLocks noGrp="1" noChangeArrowheads="1"/>
          </p:cNvSpPr>
          <p:nvPr>
            <p:ph type="body" sz="half" idx="1"/>
          </p:nvPr>
        </p:nvSpPr>
        <p:spPr>
          <a:xfrm>
            <a:off x="304800" y="1219200"/>
            <a:ext cx="4183063" cy="4343400"/>
          </a:xfrm>
        </p:spPr>
        <p:txBody>
          <a:bodyPr/>
          <a:lstStyle/>
          <a:p>
            <a:pPr marL="0" indent="0">
              <a:lnSpc>
                <a:spcPct val="90000"/>
              </a:lnSpc>
            </a:pPr>
            <a:r>
              <a:rPr lang="en-US" sz="1600" dirty="0"/>
              <a:t>Data rate</a:t>
            </a:r>
          </a:p>
          <a:p>
            <a:pPr lvl="1">
              <a:lnSpc>
                <a:spcPct val="90000"/>
              </a:lnSpc>
            </a:pPr>
            <a:r>
              <a:rPr lang="en-US" sz="1400" dirty="0"/>
              <a:t>6, 9, 12, 18, 24, 36, 48, 54 </a:t>
            </a:r>
            <a:r>
              <a:rPr lang="en-US" sz="1400" dirty="0" err="1"/>
              <a:t>Mbit</a:t>
            </a:r>
            <a:r>
              <a:rPr lang="en-US" sz="1400" dirty="0"/>
              <a:t>/s, depending on SNR</a:t>
            </a:r>
          </a:p>
          <a:p>
            <a:pPr lvl="1">
              <a:lnSpc>
                <a:spcPct val="90000"/>
              </a:lnSpc>
            </a:pPr>
            <a:r>
              <a:rPr lang="en-US" sz="1400" dirty="0"/>
              <a:t>User throughput (1500 byte packets): 5.3 (6), 18 (24), 24 (36), 32 (54) </a:t>
            </a:r>
          </a:p>
          <a:p>
            <a:pPr lvl="1">
              <a:lnSpc>
                <a:spcPct val="90000"/>
              </a:lnSpc>
            </a:pPr>
            <a:r>
              <a:rPr lang="en-US" sz="1400" dirty="0"/>
              <a:t>6, 12, 24 </a:t>
            </a:r>
            <a:r>
              <a:rPr lang="en-US" sz="1400" dirty="0" err="1"/>
              <a:t>Mbit</a:t>
            </a:r>
            <a:r>
              <a:rPr lang="en-US" sz="1400" dirty="0"/>
              <a:t>/s mandatory</a:t>
            </a:r>
          </a:p>
          <a:p>
            <a:pPr marL="0" indent="0">
              <a:lnSpc>
                <a:spcPct val="90000"/>
              </a:lnSpc>
            </a:pPr>
            <a:r>
              <a:rPr lang="en-US" sz="1600" dirty="0"/>
              <a:t>Transmission range</a:t>
            </a:r>
          </a:p>
          <a:p>
            <a:pPr lvl="1">
              <a:lnSpc>
                <a:spcPct val="90000"/>
              </a:lnSpc>
            </a:pPr>
            <a:r>
              <a:rPr lang="en-US" sz="1400" dirty="0"/>
              <a:t>100m outdoor, 10m indoor</a:t>
            </a:r>
          </a:p>
          <a:p>
            <a:pPr lvl="2">
              <a:lnSpc>
                <a:spcPct val="90000"/>
              </a:lnSpc>
            </a:pPr>
            <a:r>
              <a:rPr lang="en-US" sz="1200" dirty="0"/>
              <a:t>E.g., 54 </a:t>
            </a:r>
            <a:r>
              <a:rPr lang="en-US" sz="1200" dirty="0" err="1"/>
              <a:t>Mbit</a:t>
            </a:r>
            <a:r>
              <a:rPr lang="en-US" sz="1200" dirty="0"/>
              <a:t>/s up to 5 m, 48 up to 12 m, 36 up to 25 m, 24 up to 30m, 18 up to 40 m, 12 up to 60 m </a:t>
            </a:r>
          </a:p>
          <a:p>
            <a:pPr marL="0" indent="0">
              <a:lnSpc>
                <a:spcPct val="90000"/>
              </a:lnSpc>
            </a:pPr>
            <a:r>
              <a:rPr lang="en-US" sz="1600" dirty="0"/>
              <a:t>Frequency</a:t>
            </a:r>
          </a:p>
          <a:p>
            <a:pPr lvl="1">
              <a:lnSpc>
                <a:spcPct val="90000"/>
              </a:lnSpc>
            </a:pPr>
            <a:r>
              <a:rPr lang="en-US" sz="1400" dirty="0"/>
              <a:t>Free 5.15-5.25, 5.25-5.35, 5.725-5.825 GHz ISM-band</a:t>
            </a:r>
          </a:p>
          <a:p>
            <a:pPr marL="0" indent="0">
              <a:lnSpc>
                <a:spcPct val="90000"/>
              </a:lnSpc>
            </a:pPr>
            <a:r>
              <a:rPr lang="en-US" sz="1600" dirty="0"/>
              <a:t>Security</a:t>
            </a:r>
          </a:p>
          <a:p>
            <a:pPr lvl="1">
              <a:lnSpc>
                <a:spcPct val="90000"/>
              </a:lnSpc>
            </a:pPr>
            <a:r>
              <a:rPr lang="en-US" sz="1400" dirty="0"/>
              <a:t>Limited, WEP insecure, SSID</a:t>
            </a:r>
          </a:p>
          <a:p>
            <a:pPr marL="0" indent="0">
              <a:lnSpc>
                <a:spcPct val="90000"/>
              </a:lnSpc>
            </a:pPr>
            <a:r>
              <a:rPr lang="en-US" sz="1600" dirty="0"/>
              <a:t>Availability</a:t>
            </a:r>
          </a:p>
          <a:p>
            <a:pPr lvl="1">
              <a:lnSpc>
                <a:spcPct val="90000"/>
              </a:lnSpc>
            </a:pPr>
            <a:r>
              <a:rPr lang="en-US" sz="1400" dirty="0"/>
              <a:t>Some products, some vendors</a:t>
            </a:r>
          </a:p>
        </p:txBody>
      </p:sp>
      <p:sp>
        <p:nvSpPr>
          <p:cNvPr id="141316" name="Rectangle 4"/>
          <p:cNvSpPr>
            <a:spLocks noGrp="1" noChangeArrowheads="1"/>
          </p:cNvSpPr>
          <p:nvPr>
            <p:ph type="body" sz="half" idx="2"/>
          </p:nvPr>
        </p:nvSpPr>
        <p:spPr>
          <a:xfrm>
            <a:off x="4572000" y="1219200"/>
            <a:ext cx="4183062" cy="5181600"/>
          </a:xfrm>
        </p:spPr>
        <p:txBody>
          <a:bodyPr/>
          <a:lstStyle/>
          <a:p>
            <a:pPr marL="0" indent="0"/>
            <a:r>
              <a:rPr lang="en-US" sz="1600" dirty="0"/>
              <a:t>Connection set-up time</a:t>
            </a:r>
          </a:p>
          <a:p>
            <a:pPr lvl="1"/>
            <a:r>
              <a:rPr lang="en-US" sz="1400" dirty="0"/>
              <a:t>Connectionless/always on</a:t>
            </a:r>
          </a:p>
          <a:p>
            <a:pPr marL="0" indent="0"/>
            <a:r>
              <a:rPr lang="en-US" sz="1600" dirty="0"/>
              <a:t>Quality of Service</a:t>
            </a:r>
          </a:p>
          <a:p>
            <a:pPr lvl="1"/>
            <a:r>
              <a:rPr lang="en-US" sz="1400" dirty="0"/>
              <a:t>Typ. best effort, no guarantees (same as all 802.11 products)</a:t>
            </a:r>
          </a:p>
          <a:p>
            <a:pPr marL="0" indent="0"/>
            <a:r>
              <a:rPr lang="en-US" sz="1600" dirty="0"/>
              <a:t>Manageability</a:t>
            </a:r>
          </a:p>
          <a:p>
            <a:pPr lvl="1"/>
            <a:r>
              <a:rPr lang="en-US" sz="1400" dirty="0"/>
              <a:t>Limited (no automated key distribution, sym. Encryption)</a:t>
            </a:r>
          </a:p>
          <a:p>
            <a:pPr marL="0" indent="0"/>
            <a:r>
              <a:rPr lang="en-US" sz="1600" dirty="0"/>
              <a:t>Special Advantages/Disadvantages</a:t>
            </a:r>
          </a:p>
          <a:p>
            <a:pPr lvl="1"/>
            <a:r>
              <a:rPr lang="en-US" sz="1400" dirty="0"/>
              <a:t>Advantage: fits into 802.x standards, free ISM-band, available, simple system, uses less crowded 5 GHz band</a:t>
            </a:r>
          </a:p>
          <a:p>
            <a:pPr lvl="1"/>
            <a:r>
              <a:rPr lang="en-US" sz="1400" dirty="0"/>
              <a:t>Disadvantage: stronger shading due to higher frequency, no </a:t>
            </a:r>
            <a:r>
              <a:rPr lang="en-US" sz="1400" dirty="0" err="1"/>
              <a:t>QoS</a:t>
            </a:r>
            <a:endParaRPr lang="en-US" sz="1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WLAN </a:t>
            </a:r>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US" dirty="0"/>
              <a:t>Advantages </a:t>
            </a:r>
          </a:p>
          <a:p>
            <a:pPr lvl="1"/>
            <a:r>
              <a:rPr lang="en-US" dirty="0"/>
              <a:t>Flexibility </a:t>
            </a:r>
          </a:p>
          <a:p>
            <a:pPr lvl="1"/>
            <a:r>
              <a:rPr lang="en-US" dirty="0"/>
              <a:t>Planning</a:t>
            </a:r>
          </a:p>
          <a:p>
            <a:pPr lvl="1"/>
            <a:r>
              <a:rPr lang="en-US" dirty="0"/>
              <a:t>Design</a:t>
            </a:r>
          </a:p>
          <a:p>
            <a:pPr lvl="1"/>
            <a:r>
              <a:rPr lang="en-US" dirty="0"/>
              <a:t>Robustness</a:t>
            </a:r>
          </a:p>
          <a:p>
            <a:pPr lvl="1"/>
            <a:r>
              <a:rPr lang="en-US" dirty="0"/>
              <a:t>Cost  </a:t>
            </a:r>
          </a:p>
          <a:p>
            <a:r>
              <a:rPr lang="en-US" dirty="0"/>
              <a:t>Disadvantages </a:t>
            </a:r>
          </a:p>
          <a:p>
            <a:pPr lvl="1"/>
            <a:r>
              <a:rPr lang="en-US" dirty="0"/>
              <a:t>Quality of service</a:t>
            </a:r>
          </a:p>
          <a:p>
            <a:pPr lvl="1"/>
            <a:r>
              <a:rPr lang="en-US" dirty="0"/>
              <a:t>Proprietary solutions</a:t>
            </a:r>
          </a:p>
          <a:p>
            <a:pPr lvl="1"/>
            <a:r>
              <a:rPr lang="en-US" dirty="0"/>
              <a:t>Restrictions</a:t>
            </a:r>
          </a:p>
          <a:p>
            <a:pPr lvl="1"/>
            <a:r>
              <a:rPr lang="en-US" dirty="0"/>
              <a:t>Safety and security</a:t>
            </a:r>
          </a:p>
          <a:p>
            <a:pPr lvl="1"/>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WPAN</a:t>
            </a:r>
            <a:endParaRPr lang="en-US" dirty="0"/>
          </a:p>
        </p:txBody>
      </p:sp>
      <p:sp>
        <p:nvSpPr>
          <p:cNvPr id="3" name="Content Placeholder 2"/>
          <p:cNvSpPr>
            <a:spLocks noGrp="1"/>
          </p:cNvSpPr>
          <p:nvPr>
            <p:ph idx="1"/>
          </p:nvPr>
        </p:nvSpPr>
        <p:spPr/>
        <p:txBody>
          <a:bodyPr>
            <a:normAutofit/>
          </a:bodyPr>
          <a:lstStyle/>
          <a:p>
            <a:r>
              <a:rPr lang="en-US" sz="2600" dirty="0" smtClean="0"/>
              <a:t>Wireless Personal Area Network where the interconnected devices are centered around a person’s workspace and connected through wireless medium</a:t>
            </a:r>
          </a:p>
          <a:p>
            <a:r>
              <a:rPr lang="en-US" sz="2600" dirty="0" smtClean="0"/>
              <a:t>Some more examples of WPAN includes Wireless mouse, Wearable devices, USB flash drives, Digital cameras, Bluetooth, Wi-Fi, Thermostats, Security systems, Lighting controls, Motion sensors, Personal server and Leak sensors etc.</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WPAN </a:t>
            </a:r>
            <a:r>
              <a:rPr lang="en-IN" dirty="0" err="1" smtClean="0"/>
              <a:t>Classess</a:t>
            </a:r>
            <a:endParaRPr lang="en-US" dirty="0"/>
          </a:p>
        </p:txBody>
      </p:sp>
      <p:sp>
        <p:nvSpPr>
          <p:cNvPr id="3" name="Content Placeholder 2"/>
          <p:cNvSpPr>
            <a:spLocks noGrp="1"/>
          </p:cNvSpPr>
          <p:nvPr>
            <p:ph idx="1"/>
          </p:nvPr>
        </p:nvSpPr>
        <p:spPr/>
        <p:txBody>
          <a:bodyPr>
            <a:normAutofit lnSpcReduction="10000"/>
          </a:bodyPr>
          <a:lstStyle/>
          <a:p>
            <a:pPr fontAlgn="base"/>
            <a:r>
              <a:rPr lang="en-US" b="1" dirty="0" smtClean="0"/>
              <a:t>High-rate WPAN (HR-WPAN) :</a:t>
            </a:r>
            <a:r>
              <a:rPr lang="en-US" dirty="0" smtClean="0"/>
              <a:t> It is defined in the IEEE 802.15.3 standard. Data throughput is &gt; 20 Mbps.</a:t>
            </a:r>
          </a:p>
          <a:p>
            <a:pPr fontAlgn="base"/>
            <a:r>
              <a:rPr lang="en-US" b="1" dirty="0" smtClean="0"/>
              <a:t>Medium-rate WPAN (MR-WPAN) : </a:t>
            </a:r>
            <a:r>
              <a:rPr lang="en-US" dirty="0" smtClean="0"/>
              <a:t>It is defined in the IEEE 802.15.1 standard. Data throughput is 1 </a:t>
            </a:r>
            <a:r>
              <a:rPr lang="en-US" dirty="0" err="1" smtClean="0"/>
              <a:t>Mbp</a:t>
            </a:r>
            <a:r>
              <a:rPr lang="en-US" dirty="0" smtClean="0"/>
              <a:t>.</a:t>
            </a:r>
          </a:p>
          <a:p>
            <a:pPr fontAlgn="base"/>
            <a:r>
              <a:rPr lang="en-US" b="1" dirty="0" smtClean="0"/>
              <a:t>Low-rate WPAN (LR-WPAN) :</a:t>
            </a:r>
            <a:r>
              <a:rPr lang="en-US" dirty="0" smtClean="0"/>
              <a:t> It is defined in the IEEE 802.15.4 standard. Data throughput is &lt; 0.25 Mbps.</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a:bodyPr>
          <a:lstStyle/>
          <a:p>
            <a:pPr fontAlgn="base"/>
            <a:r>
              <a:rPr lang="en-US" b="1" dirty="0" smtClean="0"/>
              <a:t>WPAN Topologies </a:t>
            </a:r>
            <a:endParaRPr lang="en-US" dirty="0" smtClean="0"/>
          </a:p>
          <a:p>
            <a:pPr lvl="1" fontAlgn="base"/>
            <a:r>
              <a:rPr lang="en-US" dirty="0" smtClean="0"/>
              <a:t>Star Topology</a:t>
            </a:r>
          </a:p>
          <a:p>
            <a:pPr lvl="1" fontAlgn="base"/>
            <a:r>
              <a:rPr lang="en-US" dirty="0" smtClean="0"/>
              <a:t>Mesh Topology</a:t>
            </a:r>
          </a:p>
          <a:p>
            <a:pPr lvl="1" fontAlgn="base"/>
            <a:r>
              <a:rPr lang="en-US" dirty="0" smtClean="0"/>
              <a:t>Cluster Tree Topology</a:t>
            </a:r>
          </a:p>
          <a:p>
            <a:pPr fontAlgn="base"/>
            <a:r>
              <a:rPr lang="en-IN" dirty="0" smtClean="0"/>
              <a:t>Technologies used </a:t>
            </a:r>
          </a:p>
          <a:p>
            <a:pPr lvl="1" fontAlgn="base"/>
            <a:r>
              <a:rPr lang="en-US" u="sng" dirty="0" smtClean="0">
                <a:hlinkClick r:id="rId2"/>
              </a:rPr>
              <a:t>Bluetooth</a:t>
            </a:r>
            <a:endParaRPr lang="en-US" dirty="0" smtClean="0"/>
          </a:p>
          <a:p>
            <a:pPr lvl="1" fontAlgn="base"/>
            <a:r>
              <a:rPr lang="en-US" u="sng" dirty="0" err="1" smtClean="0">
                <a:hlinkClick r:id="rId3"/>
              </a:rPr>
              <a:t>ZigBee</a:t>
            </a:r>
            <a:endParaRPr lang="en-US" dirty="0" smtClean="0"/>
          </a:p>
          <a:p>
            <a:pPr lvl="1" fontAlgn="base"/>
            <a:r>
              <a:rPr lang="en-US" u="sng" dirty="0" smtClean="0">
                <a:hlinkClick r:id="rId4"/>
              </a:rPr>
              <a:t>Infrared</a:t>
            </a:r>
            <a:endParaRPr lang="en-US" dirty="0" smtClean="0"/>
          </a:p>
          <a:p>
            <a:pPr fontAlgn="base"/>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US" dirty="0"/>
              <a:t>A Standard for the short range wireless interconnections of electronics devices </a:t>
            </a:r>
          </a:p>
          <a:p>
            <a:pPr marL="342900" lvl="1" indent="-342900">
              <a:buFont typeface="Arial" pitchFamily="34" charset="0"/>
              <a:buChar char="•"/>
            </a:pPr>
            <a:r>
              <a:rPr lang="en-US" dirty="0"/>
              <a:t>Special interest Group</a:t>
            </a:r>
          </a:p>
          <a:p>
            <a:pPr marL="742950" lvl="2" indent="-342900"/>
            <a:r>
              <a:rPr lang="en-US" dirty="0"/>
              <a:t>Original founding members: Ericsson, Intel, IBM, Nokia, Toshiba</a:t>
            </a:r>
          </a:p>
          <a:p>
            <a:pPr marL="742950" lvl="2" indent="-342900"/>
            <a:r>
              <a:rPr lang="en-US" dirty="0"/>
              <a:t>Added promoters: 3Com, </a:t>
            </a:r>
            <a:r>
              <a:rPr lang="en-US" dirty="0" err="1"/>
              <a:t>Agere</a:t>
            </a:r>
            <a:r>
              <a:rPr lang="en-US" dirty="0"/>
              <a:t> (was: Lucent), Microsoft, Motorola</a:t>
            </a:r>
          </a:p>
          <a:p>
            <a:pPr marL="742950" lvl="2" indent="-342900"/>
            <a:r>
              <a:rPr lang="en-US" dirty="0"/>
              <a:t>Over 2500 members </a:t>
            </a:r>
          </a:p>
          <a:p>
            <a:r>
              <a:rPr lang="en-US" dirty="0" smtClean="0"/>
              <a:t>unlicensed, industrial, scientific and medical (ISM) band at 2.4 GHz to 2.485 GHz</a:t>
            </a:r>
          </a:p>
          <a:p>
            <a:r>
              <a:rPr lang="en-US" dirty="0" smtClean="0"/>
              <a:t> Maximum devices 7</a:t>
            </a:r>
          </a:p>
          <a:p>
            <a:r>
              <a:rPr lang="en-US" dirty="0" smtClean="0"/>
              <a:t> Bluetooth ranges </a:t>
            </a:r>
            <a:r>
              <a:rPr lang="en-US" dirty="0" err="1" smtClean="0"/>
              <a:t>upto</a:t>
            </a:r>
            <a:r>
              <a:rPr lang="en-US" dirty="0" smtClean="0"/>
              <a:t> 10 meters</a:t>
            </a:r>
          </a:p>
          <a:p>
            <a:r>
              <a:rPr lang="en-US" dirty="0" smtClean="0"/>
              <a:t>data rates </a:t>
            </a:r>
            <a:r>
              <a:rPr lang="en-US" dirty="0" err="1" smtClean="0"/>
              <a:t>upto</a:t>
            </a:r>
            <a:r>
              <a:rPr lang="en-US" dirty="0" smtClean="0"/>
              <a:t> 1 Mbps or 3 Mbps </a:t>
            </a:r>
          </a:p>
          <a:p>
            <a:r>
              <a:rPr lang="en-US" dirty="0" smtClean="0"/>
              <a:t>FHSS (Frequency hopping spread spectrum).</a:t>
            </a:r>
            <a:endParaRPr lang="en-US" dirty="0"/>
          </a:p>
          <a:p>
            <a:endParaRPr lang="en-US" dirty="0"/>
          </a:p>
        </p:txBody>
      </p:sp>
      <p:pic>
        <p:nvPicPr>
          <p:cNvPr id="4" name="Picture 50" descr="Bluetooth_mit_text"/>
          <p:cNvPicPr>
            <a:picLocks noChangeAspect="1" noChangeArrowheads="1"/>
          </p:cNvPicPr>
          <p:nvPr/>
        </p:nvPicPr>
        <p:blipFill>
          <a:blip r:embed="rId2"/>
          <a:srcRect/>
          <a:stretch>
            <a:fillRect/>
          </a:stretch>
        </p:blipFill>
        <p:spPr bwMode="auto">
          <a:xfrm>
            <a:off x="685800" y="609600"/>
            <a:ext cx="2362200" cy="55245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41" name="Oval 25"/>
          <p:cNvSpPr>
            <a:spLocks noChangeArrowheads="1"/>
          </p:cNvSpPr>
          <p:nvPr/>
        </p:nvSpPr>
        <p:spPr bwMode="auto">
          <a:xfrm>
            <a:off x="5580063" y="1125538"/>
            <a:ext cx="3048000" cy="3124200"/>
          </a:xfrm>
          <a:prstGeom prst="ellipse">
            <a:avLst/>
          </a:prstGeom>
          <a:solidFill>
            <a:srgbClr val="DADAF6"/>
          </a:solidFill>
          <a:ln w="9525">
            <a:noFill/>
            <a:round/>
            <a:headEnd/>
            <a:tailEnd/>
          </a:ln>
          <a:effectLst/>
        </p:spPr>
        <p:txBody>
          <a:bodyPr wrap="none" anchor="ctr"/>
          <a:lstStyle/>
          <a:p>
            <a:endParaRPr lang="en-US"/>
          </a:p>
        </p:txBody>
      </p:sp>
      <p:sp>
        <p:nvSpPr>
          <p:cNvPr id="162818" name="Rectangle 2"/>
          <p:cNvSpPr>
            <a:spLocks noGrp="1" noChangeArrowheads="1"/>
          </p:cNvSpPr>
          <p:nvPr>
            <p:ph type="title"/>
          </p:nvPr>
        </p:nvSpPr>
        <p:spPr/>
        <p:txBody>
          <a:bodyPr/>
          <a:lstStyle/>
          <a:p>
            <a:r>
              <a:rPr lang="en-US"/>
              <a:t>Piconet</a:t>
            </a:r>
          </a:p>
        </p:txBody>
      </p:sp>
      <p:sp>
        <p:nvSpPr>
          <p:cNvPr id="162819" name="Rectangle 3"/>
          <p:cNvSpPr>
            <a:spLocks noGrp="1" noChangeArrowheads="1"/>
          </p:cNvSpPr>
          <p:nvPr>
            <p:ph type="body" idx="1"/>
          </p:nvPr>
        </p:nvSpPr>
        <p:spPr>
          <a:xfrm>
            <a:off x="304800" y="1371600"/>
            <a:ext cx="5410200" cy="4572000"/>
          </a:xfrm>
        </p:spPr>
        <p:txBody>
          <a:bodyPr>
            <a:normAutofit fontScale="85000" lnSpcReduction="20000"/>
          </a:bodyPr>
          <a:lstStyle/>
          <a:p>
            <a:r>
              <a:rPr lang="en-US" sz="1800" dirty="0"/>
              <a:t>A very important term in the context of Bluetooth is a </a:t>
            </a:r>
            <a:r>
              <a:rPr lang="en-US" sz="1800" b="1" dirty="0" err="1"/>
              <a:t>piconet</a:t>
            </a:r>
            <a:r>
              <a:rPr lang="en-US" sz="1800" b="1" dirty="0"/>
              <a:t>. A </a:t>
            </a:r>
            <a:r>
              <a:rPr lang="en-US" sz="1800" b="1" dirty="0" err="1"/>
              <a:t>piconet</a:t>
            </a:r>
            <a:r>
              <a:rPr lang="en-US" sz="1800" b="1" dirty="0"/>
              <a:t> is </a:t>
            </a:r>
            <a:r>
              <a:rPr lang="en-US" sz="1800" dirty="0"/>
              <a:t>a collection of Bluetooth devices which are synchronized to the same hopping sequence</a:t>
            </a:r>
          </a:p>
          <a:p>
            <a:endParaRPr lang="en-US" sz="1800" dirty="0"/>
          </a:p>
          <a:p>
            <a:r>
              <a:rPr lang="en-US" sz="1800" dirty="0"/>
              <a:t>Collection of devices connected in an ad hoc fashion</a:t>
            </a:r>
          </a:p>
          <a:p>
            <a:endParaRPr lang="en-US" sz="1800" dirty="0"/>
          </a:p>
          <a:p>
            <a:r>
              <a:rPr lang="en-US" sz="1800" dirty="0"/>
              <a:t>One unit acts as master and the others as slaves for the lifetime of the </a:t>
            </a:r>
            <a:r>
              <a:rPr lang="en-US" sz="1800" dirty="0" err="1"/>
              <a:t>piconet</a:t>
            </a:r>
            <a:endParaRPr lang="en-US" sz="1800" dirty="0"/>
          </a:p>
          <a:p>
            <a:endParaRPr lang="en-US" sz="1800" dirty="0"/>
          </a:p>
          <a:p>
            <a:r>
              <a:rPr lang="en-US" sz="1800" dirty="0"/>
              <a:t>Master determines hopping pattern, slaves have to synchronize</a:t>
            </a:r>
          </a:p>
          <a:p>
            <a:endParaRPr lang="en-US" sz="1800" dirty="0"/>
          </a:p>
          <a:p>
            <a:r>
              <a:rPr lang="en-US" sz="1800" dirty="0"/>
              <a:t>Each </a:t>
            </a:r>
            <a:r>
              <a:rPr lang="en-US" sz="1800" dirty="0" err="1"/>
              <a:t>piconet</a:t>
            </a:r>
            <a:r>
              <a:rPr lang="en-US" sz="1800" dirty="0"/>
              <a:t> has a unique hopping pattern</a:t>
            </a:r>
          </a:p>
          <a:p>
            <a:endParaRPr lang="en-US" sz="1800" dirty="0"/>
          </a:p>
          <a:p>
            <a:r>
              <a:rPr lang="en-US" sz="1800" dirty="0"/>
              <a:t>Participation in a </a:t>
            </a:r>
            <a:r>
              <a:rPr lang="en-US" sz="1800" dirty="0" err="1"/>
              <a:t>piconet</a:t>
            </a:r>
            <a:r>
              <a:rPr lang="en-US" sz="1800" dirty="0"/>
              <a:t> = synchronization to hopping sequence</a:t>
            </a:r>
          </a:p>
          <a:p>
            <a:endParaRPr lang="en-US" sz="1800" dirty="0"/>
          </a:p>
          <a:p>
            <a:r>
              <a:rPr lang="en-US" sz="1800" dirty="0"/>
              <a:t>Each </a:t>
            </a:r>
            <a:r>
              <a:rPr lang="en-US" sz="1800" dirty="0" err="1"/>
              <a:t>piconet</a:t>
            </a:r>
            <a:r>
              <a:rPr lang="en-US" sz="1800" dirty="0"/>
              <a:t> has </a:t>
            </a:r>
            <a:r>
              <a:rPr lang="en-US" sz="1800" dirty="0">
                <a:solidFill>
                  <a:srgbClr val="FF0000"/>
                </a:solidFill>
              </a:rPr>
              <a:t>one master</a:t>
            </a:r>
            <a:r>
              <a:rPr lang="en-US" sz="1800" dirty="0"/>
              <a:t> and up to 7 simultaneous slaves (&gt; 200 could be parked)</a:t>
            </a:r>
          </a:p>
          <a:p>
            <a:r>
              <a:rPr lang="en-US" sz="1800" dirty="0"/>
              <a:t>3 bit active member address 8 bit parked member address</a:t>
            </a:r>
          </a:p>
          <a:p>
            <a:endParaRPr lang="en-US" sz="1800" dirty="0"/>
          </a:p>
        </p:txBody>
      </p:sp>
      <p:sp>
        <p:nvSpPr>
          <p:cNvPr id="162838" name="Text Box 22"/>
          <p:cNvSpPr txBox="1">
            <a:spLocks noChangeArrowheads="1"/>
          </p:cNvSpPr>
          <p:nvPr/>
        </p:nvSpPr>
        <p:spPr bwMode="auto">
          <a:xfrm>
            <a:off x="5795963" y="4613275"/>
            <a:ext cx="1165225" cy="615950"/>
          </a:xfrm>
          <a:prstGeom prst="rect">
            <a:avLst/>
          </a:prstGeom>
          <a:noFill/>
          <a:ln w="9525">
            <a:noFill/>
            <a:miter lim="800000"/>
            <a:headEnd/>
            <a:tailEnd/>
          </a:ln>
          <a:effectLst/>
        </p:spPr>
        <p:txBody>
          <a:bodyPr wrap="none" lIns="99276" tIns="49638" rIns="99276" bIns="49638">
            <a:spAutoFit/>
          </a:bodyPr>
          <a:lstStyle/>
          <a:p>
            <a:pPr defTabSz="992188"/>
            <a:r>
              <a:rPr lang="en-US" sz="1700"/>
              <a:t>M=Master</a:t>
            </a:r>
          </a:p>
          <a:p>
            <a:pPr defTabSz="992188"/>
            <a:r>
              <a:rPr lang="en-US" sz="1700"/>
              <a:t>S=Slave</a:t>
            </a:r>
          </a:p>
        </p:txBody>
      </p:sp>
      <p:sp>
        <p:nvSpPr>
          <p:cNvPr id="162839" name="Text Box 23"/>
          <p:cNvSpPr txBox="1">
            <a:spLocks noChangeArrowheads="1"/>
          </p:cNvSpPr>
          <p:nvPr/>
        </p:nvSpPr>
        <p:spPr bwMode="auto">
          <a:xfrm>
            <a:off x="7092950" y="4581525"/>
            <a:ext cx="1409700" cy="615950"/>
          </a:xfrm>
          <a:prstGeom prst="rect">
            <a:avLst/>
          </a:prstGeom>
          <a:noFill/>
          <a:ln w="9525">
            <a:noFill/>
            <a:miter lim="800000"/>
            <a:headEnd/>
            <a:tailEnd/>
          </a:ln>
          <a:effectLst/>
        </p:spPr>
        <p:txBody>
          <a:bodyPr wrap="none" lIns="99276" tIns="49638" rIns="99276" bIns="49638">
            <a:spAutoFit/>
          </a:bodyPr>
          <a:lstStyle/>
          <a:p>
            <a:pPr defTabSz="992188"/>
            <a:r>
              <a:rPr lang="en-US" sz="1700"/>
              <a:t>P=Parked</a:t>
            </a:r>
          </a:p>
          <a:p>
            <a:pPr defTabSz="992188"/>
            <a:r>
              <a:rPr lang="en-US" sz="1700"/>
              <a:t>SB=Standby</a:t>
            </a:r>
          </a:p>
        </p:txBody>
      </p:sp>
      <p:sp>
        <p:nvSpPr>
          <p:cNvPr id="162842" name="Oval 26"/>
          <p:cNvSpPr>
            <a:spLocks noChangeArrowheads="1"/>
          </p:cNvSpPr>
          <p:nvPr/>
        </p:nvSpPr>
        <p:spPr bwMode="auto">
          <a:xfrm>
            <a:off x="6951663" y="2344738"/>
            <a:ext cx="304800" cy="304800"/>
          </a:xfrm>
          <a:prstGeom prst="ellipse">
            <a:avLst/>
          </a:prstGeom>
          <a:solidFill>
            <a:srgbClr val="FF5353"/>
          </a:solidFill>
          <a:ln w="9525">
            <a:solidFill>
              <a:schemeClr val="tx1"/>
            </a:solidFill>
            <a:round/>
            <a:headEnd/>
            <a:tailEnd/>
          </a:ln>
          <a:effectLst/>
        </p:spPr>
        <p:txBody>
          <a:bodyPr wrap="none" anchor="ctr"/>
          <a:lstStyle/>
          <a:p>
            <a:pPr algn="ctr"/>
            <a:r>
              <a:rPr lang="en-US"/>
              <a:t>M</a:t>
            </a:r>
          </a:p>
        </p:txBody>
      </p:sp>
      <p:sp>
        <p:nvSpPr>
          <p:cNvPr id="162843" name="Oval 27"/>
          <p:cNvSpPr>
            <a:spLocks noChangeArrowheads="1"/>
          </p:cNvSpPr>
          <p:nvPr/>
        </p:nvSpPr>
        <p:spPr bwMode="auto">
          <a:xfrm>
            <a:off x="5961063" y="2039938"/>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2844" name="Oval 28"/>
          <p:cNvSpPr>
            <a:spLocks noChangeArrowheads="1"/>
          </p:cNvSpPr>
          <p:nvPr/>
        </p:nvSpPr>
        <p:spPr bwMode="auto">
          <a:xfrm>
            <a:off x="6723063" y="3411538"/>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2845" name="Oval 29"/>
          <p:cNvSpPr>
            <a:spLocks noChangeArrowheads="1"/>
          </p:cNvSpPr>
          <p:nvPr/>
        </p:nvSpPr>
        <p:spPr bwMode="auto">
          <a:xfrm>
            <a:off x="5884863" y="2954338"/>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2846" name="Oval 30"/>
          <p:cNvSpPr>
            <a:spLocks noChangeArrowheads="1"/>
          </p:cNvSpPr>
          <p:nvPr/>
        </p:nvSpPr>
        <p:spPr bwMode="auto">
          <a:xfrm>
            <a:off x="7637463" y="1582738"/>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2847" name="Oval 31"/>
          <p:cNvSpPr>
            <a:spLocks noChangeArrowheads="1"/>
          </p:cNvSpPr>
          <p:nvPr/>
        </p:nvSpPr>
        <p:spPr bwMode="auto">
          <a:xfrm>
            <a:off x="7713663" y="3030538"/>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2848" name="Oval 32"/>
          <p:cNvSpPr>
            <a:spLocks noChangeArrowheads="1"/>
          </p:cNvSpPr>
          <p:nvPr/>
        </p:nvSpPr>
        <p:spPr bwMode="auto">
          <a:xfrm>
            <a:off x="6875463" y="1430338"/>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2849" name="Oval 33"/>
          <p:cNvSpPr>
            <a:spLocks noChangeArrowheads="1"/>
          </p:cNvSpPr>
          <p:nvPr/>
        </p:nvSpPr>
        <p:spPr bwMode="auto">
          <a:xfrm>
            <a:off x="8018463" y="2344738"/>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2850" name="Oval 34"/>
          <p:cNvSpPr>
            <a:spLocks noChangeArrowheads="1"/>
          </p:cNvSpPr>
          <p:nvPr/>
        </p:nvSpPr>
        <p:spPr bwMode="auto">
          <a:xfrm>
            <a:off x="7332663" y="3487738"/>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cxnSp>
        <p:nvCxnSpPr>
          <p:cNvPr id="162851" name="AutoShape 35"/>
          <p:cNvCxnSpPr>
            <a:cxnSpLocks noChangeShapeType="1"/>
            <a:stCxn id="162842" idx="2"/>
            <a:endCxn id="162843" idx="6"/>
          </p:cNvCxnSpPr>
          <p:nvPr/>
        </p:nvCxnSpPr>
        <p:spPr bwMode="auto">
          <a:xfrm flipH="1" flipV="1">
            <a:off x="6265863" y="2192338"/>
            <a:ext cx="685800" cy="304800"/>
          </a:xfrm>
          <a:prstGeom prst="straightConnector1">
            <a:avLst/>
          </a:prstGeom>
          <a:noFill/>
          <a:ln w="28575">
            <a:solidFill>
              <a:schemeClr val="tx1"/>
            </a:solidFill>
            <a:round/>
            <a:headEnd/>
            <a:tailEnd/>
          </a:ln>
          <a:effectLst/>
        </p:spPr>
      </p:cxnSp>
      <p:cxnSp>
        <p:nvCxnSpPr>
          <p:cNvPr id="162852" name="AutoShape 36"/>
          <p:cNvCxnSpPr>
            <a:cxnSpLocks noChangeShapeType="1"/>
            <a:stCxn id="162842" idx="7"/>
            <a:endCxn id="162846" idx="3"/>
          </p:cNvCxnSpPr>
          <p:nvPr/>
        </p:nvCxnSpPr>
        <p:spPr bwMode="auto">
          <a:xfrm flipV="1">
            <a:off x="7212013" y="1843088"/>
            <a:ext cx="469900" cy="546100"/>
          </a:xfrm>
          <a:prstGeom prst="straightConnector1">
            <a:avLst/>
          </a:prstGeom>
          <a:noFill/>
          <a:ln w="28575">
            <a:solidFill>
              <a:schemeClr val="tx1"/>
            </a:solidFill>
            <a:round/>
            <a:headEnd/>
            <a:tailEnd/>
          </a:ln>
          <a:effectLst/>
        </p:spPr>
      </p:cxnSp>
      <p:cxnSp>
        <p:nvCxnSpPr>
          <p:cNvPr id="162853" name="AutoShape 37"/>
          <p:cNvCxnSpPr>
            <a:cxnSpLocks noChangeShapeType="1"/>
            <a:stCxn id="162847" idx="1"/>
            <a:endCxn id="162842" idx="5"/>
          </p:cNvCxnSpPr>
          <p:nvPr/>
        </p:nvCxnSpPr>
        <p:spPr bwMode="auto">
          <a:xfrm flipH="1" flipV="1">
            <a:off x="7212013" y="2605088"/>
            <a:ext cx="546100" cy="469900"/>
          </a:xfrm>
          <a:prstGeom prst="straightConnector1">
            <a:avLst/>
          </a:prstGeom>
          <a:noFill/>
          <a:ln w="28575">
            <a:solidFill>
              <a:schemeClr val="tx1"/>
            </a:solidFill>
            <a:round/>
            <a:headEnd/>
            <a:tailEnd/>
          </a:ln>
          <a:effec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Forming a piconet</a:t>
            </a:r>
          </a:p>
        </p:txBody>
      </p:sp>
      <p:sp>
        <p:nvSpPr>
          <p:cNvPr id="163845" name="Oval 5"/>
          <p:cNvSpPr>
            <a:spLocks noChangeArrowheads="1"/>
          </p:cNvSpPr>
          <p:nvPr/>
        </p:nvSpPr>
        <p:spPr bwMode="auto">
          <a:xfrm>
            <a:off x="1828800" y="44196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46" name="Oval 6"/>
          <p:cNvSpPr>
            <a:spLocks noChangeArrowheads="1"/>
          </p:cNvSpPr>
          <p:nvPr/>
        </p:nvSpPr>
        <p:spPr bwMode="auto">
          <a:xfrm>
            <a:off x="838200" y="41148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47" name="Oval 7"/>
          <p:cNvSpPr>
            <a:spLocks noChangeArrowheads="1"/>
          </p:cNvSpPr>
          <p:nvPr/>
        </p:nvSpPr>
        <p:spPr bwMode="auto">
          <a:xfrm>
            <a:off x="1600200" y="54864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48" name="Oval 8"/>
          <p:cNvSpPr>
            <a:spLocks noChangeArrowheads="1"/>
          </p:cNvSpPr>
          <p:nvPr/>
        </p:nvSpPr>
        <p:spPr bwMode="auto">
          <a:xfrm>
            <a:off x="762000" y="50292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49" name="Oval 9"/>
          <p:cNvSpPr>
            <a:spLocks noChangeArrowheads="1"/>
          </p:cNvSpPr>
          <p:nvPr/>
        </p:nvSpPr>
        <p:spPr bwMode="auto">
          <a:xfrm>
            <a:off x="2514600" y="36576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50" name="Oval 10"/>
          <p:cNvSpPr>
            <a:spLocks noChangeArrowheads="1"/>
          </p:cNvSpPr>
          <p:nvPr/>
        </p:nvSpPr>
        <p:spPr bwMode="auto">
          <a:xfrm>
            <a:off x="2590800" y="51054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51" name="Oval 11"/>
          <p:cNvSpPr>
            <a:spLocks noChangeArrowheads="1"/>
          </p:cNvSpPr>
          <p:nvPr/>
        </p:nvSpPr>
        <p:spPr bwMode="auto">
          <a:xfrm>
            <a:off x="1752600" y="35052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52" name="Oval 12"/>
          <p:cNvSpPr>
            <a:spLocks noChangeArrowheads="1"/>
          </p:cNvSpPr>
          <p:nvPr/>
        </p:nvSpPr>
        <p:spPr bwMode="auto">
          <a:xfrm>
            <a:off x="2895600" y="44196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53" name="Oval 13"/>
          <p:cNvSpPr>
            <a:spLocks noChangeArrowheads="1"/>
          </p:cNvSpPr>
          <p:nvPr/>
        </p:nvSpPr>
        <p:spPr bwMode="auto">
          <a:xfrm>
            <a:off x="2209800" y="55626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57" name="Oval 17"/>
          <p:cNvSpPr>
            <a:spLocks noChangeArrowheads="1"/>
          </p:cNvSpPr>
          <p:nvPr/>
        </p:nvSpPr>
        <p:spPr bwMode="auto">
          <a:xfrm>
            <a:off x="5334000" y="2895600"/>
            <a:ext cx="3048000" cy="3124200"/>
          </a:xfrm>
          <a:prstGeom prst="ellipse">
            <a:avLst/>
          </a:prstGeom>
          <a:solidFill>
            <a:srgbClr val="DADAF6"/>
          </a:solidFill>
          <a:ln w="9525">
            <a:noFill/>
            <a:round/>
            <a:headEnd/>
            <a:tailEnd/>
          </a:ln>
          <a:effectLst/>
        </p:spPr>
        <p:txBody>
          <a:bodyPr wrap="none" anchor="ctr"/>
          <a:lstStyle/>
          <a:p>
            <a:endParaRPr lang="en-US"/>
          </a:p>
        </p:txBody>
      </p:sp>
      <p:sp>
        <p:nvSpPr>
          <p:cNvPr id="163858" name="Oval 18"/>
          <p:cNvSpPr>
            <a:spLocks noChangeArrowheads="1"/>
          </p:cNvSpPr>
          <p:nvPr/>
        </p:nvSpPr>
        <p:spPr bwMode="auto">
          <a:xfrm>
            <a:off x="6705600" y="4114800"/>
            <a:ext cx="304800" cy="304800"/>
          </a:xfrm>
          <a:prstGeom prst="ellipse">
            <a:avLst/>
          </a:prstGeom>
          <a:solidFill>
            <a:srgbClr val="FF5353"/>
          </a:solidFill>
          <a:ln w="9525">
            <a:solidFill>
              <a:schemeClr val="tx1"/>
            </a:solidFill>
            <a:round/>
            <a:headEnd/>
            <a:tailEnd/>
          </a:ln>
          <a:effectLst/>
        </p:spPr>
        <p:txBody>
          <a:bodyPr wrap="none" anchor="ctr"/>
          <a:lstStyle/>
          <a:p>
            <a:pPr algn="ctr"/>
            <a:r>
              <a:rPr lang="en-US"/>
              <a:t>M</a:t>
            </a:r>
          </a:p>
        </p:txBody>
      </p:sp>
      <p:sp>
        <p:nvSpPr>
          <p:cNvPr id="163859" name="Oval 19"/>
          <p:cNvSpPr>
            <a:spLocks noChangeArrowheads="1"/>
          </p:cNvSpPr>
          <p:nvPr/>
        </p:nvSpPr>
        <p:spPr bwMode="auto">
          <a:xfrm>
            <a:off x="5715000" y="38100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3860" name="Oval 20"/>
          <p:cNvSpPr>
            <a:spLocks noChangeArrowheads="1"/>
          </p:cNvSpPr>
          <p:nvPr/>
        </p:nvSpPr>
        <p:spPr bwMode="auto">
          <a:xfrm>
            <a:off x="6477000" y="51816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3861" name="Oval 21"/>
          <p:cNvSpPr>
            <a:spLocks noChangeArrowheads="1"/>
          </p:cNvSpPr>
          <p:nvPr/>
        </p:nvSpPr>
        <p:spPr bwMode="auto">
          <a:xfrm>
            <a:off x="5638800" y="47244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63862" name="Oval 22"/>
          <p:cNvSpPr>
            <a:spLocks noChangeArrowheads="1"/>
          </p:cNvSpPr>
          <p:nvPr/>
        </p:nvSpPr>
        <p:spPr bwMode="auto">
          <a:xfrm>
            <a:off x="7391400" y="33528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3863" name="Oval 23"/>
          <p:cNvSpPr>
            <a:spLocks noChangeArrowheads="1"/>
          </p:cNvSpPr>
          <p:nvPr/>
        </p:nvSpPr>
        <p:spPr bwMode="auto">
          <a:xfrm>
            <a:off x="7467600" y="48006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63864" name="Oval 24"/>
          <p:cNvSpPr>
            <a:spLocks noChangeArrowheads="1"/>
          </p:cNvSpPr>
          <p:nvPr/>
        </p:nvSpPr>
        <p:spPr bwMode="auto">
          <a:xfrm>
            <a:off x="6629400" y="32004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3865" name="Oval 25"/>
          <p:cNvSpPr>
            <a:spLocks noChangeArrowheads="1"/>
          </p:cNvSpPr>
          <p:nvPr/>
        </p:nvSpPr>
        <p:spPr bwMode="auto">
          <a:xfrm>
            <a:off x="7772400" y="41148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63866" name="Oval 26"/>
          <p:cNvSpPr>
            <a:spLocks noChangeArrowheads="1"/>
          </p:cNvSpPr>
          <p:nvPr/>
        </p:nvSpPr>
        <p:spPr bwMode="auto">
          <a:xfrm>
            <a:off x="7086600" y="52578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cxnSp>
        <p:nvCxnSpPr>
          <p:cNvPr id="163867" name="AutoShape 27"/>
          <p:cNvCxnSpPr>
            <a:cxnSpLocks noChangeShapeType="1"/>
            <a:stCxn id="163858" idx="2"/>
            <a:endCxn id="163859" idx="6"/>
          </p:cNvCxnSpPr>
          <p:nvPr/>
        </p:nvCxnSpPr>
        <p:spPr bwMode="auto">
          <a:xfrm flipH="1" flipV="1">
            <a:off x="6019800" y="3962400"/>
            <a:ext cx="685800" cy="304800"/>
          </a:xfrm>
          <a:prstGeom prst="straightConnector1">
            <a:avLst/>
          </a:prstGeom>
          <a:noFill/>
          <a:ln w="28575">
            <a:solidFill>
              <a:schemeClr val="tx1"/>
            </a:solidFill>
            <a:round/>
            <a:headEnd/>
            <a:tailEnd/>
          </a:ln>
          <a:effectLst/>
        </p:spPr>
      </p:cxnSp>
      <p:cxnSp>
        <p:nvCxnSpPr>
          <p:cNvPr id="163868" name="AutoShape 28"/>
          <p:cNvCxnSpPr>
            <a:cxnSpLocks noChangeShapeType="1"/>
            <a:stCxn id="163858" idx="7"/>
            <a:endCxn id="163862" idx="3"/>
          </p:cNvCxnSpPr>
          <p:nvPr/>
        </p:nvCxnSpPr>
        <p:spPr bwMode="auto">
          <a:xfrm flipV="1">
            <a:off x="6965950" y="3613150"/>
            <a:ext cx="469900" cy="546100"/>
          </a:xfrm>
          <a:prstGeom prst="straightConnector1">
            <a:avLst/>
          </a:prstGeom>
          <a:noFill/>
          <a:ln w="28575">
            <a:solidFill>
              <a:schemeClr val="tx1"/>
            </a:solidFill>
            <a:round/>
            <a:headEnd/>
            <a:tailEnd/>
          </a:ln>
          <a:effectLst/>
        </p:spPr>
      </p:cxnSp>
      <p:cxnSp>
        <p:nvCxnSpPr>
          <p:cNvPr id="163869" name="AutoShape 29"/>
          <p:cNvCxnSpPr>
            <a:cxnSpLocks noChangeShapeType="1"/>
            <a:stCxn id="163863" idx="1"/>
            <a:endCxn id="163858" idx="5"/>
          </p:cNvCxnSpPr>
          <p:nvPr/>
        </p:nvCxnSpPr>
        <p:spPr bwMode="auto">
          <a:xfrm flipH="1" flipV="1">
            <a:off x="6965950" y="4375150"/>
            <a:ext cx="546100" cy="469900"/>
          </a:xfrm>
          <a:prstGeom prst="straightConnector1">
            <a:avLst/>
          </a:prstGeom>
          <a:noFill/>
          <a:ln w="28575">
            <a:solidFill>
              <a:schemeClr val="tx1"/>
            </a:solidFill>
            <a:round/>
            <a:headEnd/>
            <a:tailEnd/>
          </a:ln>
          <a:effectLst/>
        </p:spPr>
      </p:cxnSp>
      <p:sp>
        <p:nvSpPr>
          <p:cNvPr id="163870" name="AutoShape 30"/>
          <p:cNvSpPr>
            <a:spLocks noChangeArrowheads="1"/>
          </p:cNvSpPr>
          <p:nvPr/>
        </p:nvSpPr>
        <p:spPr bwMode="auto">
          <a:xfrm>
            <a:off x="3886200" y="4343400"/>
            <a:ext cx="838200" cy="381000"/>
          </a:xfrm>
          <a:prstGeom prst="rightArrow">
            <a:avLst>
              <a:gd name="adj1" fmla="val 50000"/>
              <a:gd name="adj2" fmla="val 55000"/>
            </a:avLst>
          </a:prstGeom>
          <a:solidFill>
            <a:srgbClr val="DADAF6"/>
          </a:solidFill>
          <a:ln w="9525">
            <a:solidFill>
              <a:schemeClr val="tx1"/>
            </a:solidFill>
            <a:miter lim="800000"/>
            <a:headEnd/>
            <a:tailEnd/>
          </a:ln>
          <a:effectLst/>
        </p:spPr>
        <p:txBody>
          <a:bodyPr wrap="none" anchor="ctr"/>
          <a:lstStyle/>
          <a:p>
            <a:endParaRPr lang="en-US"/>
          </a:p>
        </p:txBody>
      </p:sp>
      <p:sp>
        <p:nvSpPr>
          <p:cNvPr id="163872" name="Text Box 32"/>
          <p:cNvSpPr txBox="1">
            <a:spLocks noChangeArrowheads="1"/>
          </p:cNvSpPr>
          <p:nvPr/>
        </p:nvSpPr>
        <p:spPr bwMode="auto">
          <a:xfrm>
            <a:off x="2590800" y="4114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endParaRPr lang="en-US" sz="2800"/>
          </a:p>
        </p:txBody>
      </p:sp>
      <p:sp>
        <p:nvSpPr>
          <p:cNvPr id="163873" name="Rectangle 33"/>
          <p:cNvSpPr>
            <a:spLocks noChangeArrowheads="1"/>
          </p:cNvSpPr>
          <p:nvPr/>
        </p:nvSpPr>
        <p:spPr bwMode="auto">
          <a:xfrm>
            <a:off x="2209800" y="3352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4" name="Rectangle 34"/>
          <p:cNvSpPr>
            <a:spLocks noChangeArrowheads="1"/>
          </p:cNvSpPr>
          <p:nvPr/>
        </p:nvSpPr>
        <p:spPr bwMode="auto">
          <a:xfrm>
            <a:off x="2286000" y="48006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5" name="Rectangle 35"/>
          <p:cNvSpPr>
            <a:spLocks noChangeArrowheads="1"/>
          </p:cNvSpPr>
          <p:nvPr/>
        </p:nvSpPr>
        <p:spPr bwMode="auto">
          <a:xfrm>
            <a:off x="1905000" y="5257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6" name="Rectangle 36"/>
          <p:cNvSpPr>
            <a:spLocks noChangeArrowheads="1"/>
          </p:cNvSpPr>
          <p:nvPr/>
        </p:nvSpPr>
        <p:spPr bwMode="auto">
          <a:xfrm>
            <a:off x="1295400" y="51816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7" name="Rectangle 37"/>
          <p:cNvSpPr>
            <a:spLocks noChangeArrowheads="1"/>
          </p:cNvSpPr>
          <p:nvPr/>
        </p:nvSpPr>
        <p:spPr bwMode="auto">
          <a:xfrm>
            <a:off x="1524000" y="4114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8" name="Rectangle 38"/>
          <p:cNvSpPr>
            <a:spLocks noChangeArrowheads="1"/>
          </p:cNvSpPr>
          <p:nvPr/>
        </p:nvSpPr>
        <p:spPr bwMode="auto">
          <a:xfrm>
            <a:off x="1447800" y="32004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79" name="Rectangle 39"/>
          <p:cNvSpPr>
            <a:spLocks noChangeArrowheads="1"/>
          </p:cNvSpPr>
          <p:nvPr/>
        </p:nvSpPr>
        <p:spPr bwMode="auto">
          <a:xfrm>
            <a:off x="533400" y="38100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0" name="Rectangle 40"/>
          <p:cNvSpPr>
            <a:spLocks noChangeArrowheads="1"/>
          </p:cNvSpPr>
          <p:nvPr/>
        </p:nvSpPr>
        <p:spPr bwMode="auto">
          <a:xfrm>
            <a:off x="457200" y="47244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1" name="Text Box 41"/>
          <p:cNvSpPr txBox="1">
            <a:spLocks noChangeArrowheads="1"/>
          </p:cNvSpPr>
          <p:nvPr/>
        </p:nvSpPr>
        <p:spPr bwMode="auto">
          <a:xfrm>
            <a:off x="7467600" y="38100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2" name="Rectangle 42"/>
          <p:cNvSpPr>
            <a:spLocks noChangeArrowheads="1"/>
          </p:cNvSpPr>
          <p:nvPr/>
        </p:nvSpPr>
        <p:spPr bwMode="auto">
          <a:xfrm>
            <a:off x="7086600" y="30480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3" name="Rectangle 43"/>
          <p:cNvSpPr>
            <a:spLocks noChangeArrowheads="1"/>
          </p:cNvSpPr>
          <p:nvPr/>
        </p:nvSpPr>
        <p:spPr bwMode="auto">
          <a:xfrm>
            <a:off x="7162800" y="4495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4" name="Rectangle 44"/>
          <p:cNvSpPr>
            <a:spLocks noChangeArrowheads="1"/>
          </p:cNvSpPr>
          <p:nvPr/>
        </p:nvSpPr>
        <p:spPr bwMode="auto">
          <a:xfrm>
            <a:off x="6781800" y="49530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5" name="Rectangle 45"/>
          <p:cNvSpPr>
            <a:spLocks noChangeArrowheads="1"/>
          </p:cNvSpPr>
          <p:nvPr/>
        </p:nvSpPr>
        <p:spPr bwMode="auto">
          <a:xfrm>
            <a:off x="6172200" y="48768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6" name="Rectangle 46"/>
          <p:cNvSpPr>
            <a:spLocks noChangeArrowheads="1"/>
          </p:cNvSpPr>
          <p:nvPr/>
        </p:nvSpPr>
        <p:spPr bwMode="auto">
          <a:xfrm>
            <a:off x="6400800" y="38100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7" name="Rectangle 47"/>
          <p:cNvSpPr>
            <a:spLocks noChangeArrowheads="1"/>
          </p:cNvSpPr>
          <p:nvPr/>
        </p:nvSpPr>
        <p:spPr bwMode="auto">
          <a:xfrm>
            <a:off x="6324600" y="28956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8" name="Rectangle 48"/>
          <p:cNvSpPr>
            <a:spLocks noChangeArrowheads="1"/>
          </p:cNvSpPr>
          <p:nvPr/>
        </p:nvSpPr>
        <p:spPr bwMode="auto">
          <a:xfrm>
            <a:off x="5410200" y="35052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163889" name="Rectangle 49"/>
          <p:cNvSpPr>
            <a:spLocks noChangeArrowheads="1"/>
          </p:cNvSpPr>
          <p:nvPr/>
        </p:nvSpPr>
        <p:spPr bwMode="auto">
          <a:xfrm>
            <a:off x="5334000" y="4419600"/>
            <a:ext cx="501650" cy="519113"/>
          </a:xfrm>
          <a:prstGeom prst="rect">
            <a:avLst/>
          </a:prstGeom>
          <a:noFill/>
          <a:ln w="9525">
            <a:noFill/>
            <a:miter lim="800000"/>
            <a:headEnd/>
            <a:tailEnd/>
          </a:ln>
          <a:effectLst/>
        </p:spPr>
        <p:txBody>
          <a:bodyPr wrap="none">
            <a:spAutoFit/>
          </a:bodyPr>
          <a:lstStyle/>
          <a:p>
            <a:r>
              <a:rPr lang="en-US" sz="2800">
                <a:sym typeface="Wingdings" pitchFamily="2" charset="2"/>
              </a:rPr>
              <a:t></a:t>
            </a:r>
          </a:p>
        </p:txBody>
      </p:sp>
      <p:sp>
        <p:nvSpPr>
          <p:cNvPr id="46" name="Content Placeholder 4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53" name="Oval 61"/>
          <p:cNvSpPr>
            <a:spLocks noChangeArrowheads="1"/>
          </p:cNvSpPr>
          <p:nvPr/>
        </p:nvSpPr>
        <p:spPr bwMode="auto">
          <a:xfrm>
            <a:off x="1676400" y="2667000"/>
            <a:ext cx="3048000" cy="3124200"/>
          </a:xfrm>
          <a:prstGeom prst="ellipse">
            <a:avLst/>
          </a:prstGeom>
          <a:noFill/>
          <a:ln w="38100">
            <a:solidFill>
              <a:srgbClr val="CC0099"/>
            </a:solidFill>
            <a:round/>
            <a:headEnd/>
            <a:tailEnd/>
          </a:ln>
          <a:effectLst/>
        </p:spPr>
        <p:txBody>
          <a:bodyPr wrap="none" anchor="ctr"/>
          <a:lstStyle/>
          <a:p>
            <a:endParaRPr lang="en-US"/>
          </a:p>
        </p:txBody>
      </p:sp>
      <p:sp>
        <p:nvSpPr>
          <p:cNvPr id="110668" name="Oval 76"/>
          <p:cNvSpPr>
            <a:spLocks noChangeArrowheads="1"/>
          </p:cNvSpPr>
          <p:nvPr/>
        </p:nvSpPr>
        <p:spPr bwMode="auto">
          <a:xfrm>
            <a:off x="3733800" y="2895600"/>
            <a:ext cx="3048000" cy="3124200"/>
          </a:xfrm>
          <a:prstGeom prst="ellipse">
            <a:avLst/>
          </a:prstGeom>
          <a:noFill/>
          <a:ln w="38100">
            <a:solidFill>
              <a:schemeClr val="hlink"/>
            </a:solidFill>
            <a:round/>
            <a:headEnd/>
            <a:tailEnd/>
          </a:ln>
          <a:effectLst/>
        </p:spPr>
        <p:txBody>
          <a:bodyPr wrap="none" anchor="ctr"/>
          <a:lstStyle/>
          <a:p>
            <a:endParaRPr lang="en-US"/>
          </a:p>
        </p:txBody>
      </p:sp>
      <p:sp>
        <p:nvSpPr>
          <p:cNvPr id="110594" name="Rectangle 2"/>
          <p:cNvSpPr>
            <a:spLocks noGrp="1" noChangeArrowheads="1"/>
          </p:cNvSpPr>
          <p:nvPr>
            <p:ph type="title"/>
          </p:nvPr>
        </p:nvSpPr>
        <p:spPr/>
        <p:txBody>
          <a:bodyPr/>
          <a:lstStyle/>
          <a:p>
            <a:r>
              <a:rPr lang="de-DE"/>
              <a:t>Scatternet</a:t>
            </a:r>
          </a:p>
        </p:txBody>
      </p:sp>
      <p:sp>
        <p:nvSpPr>
          <p:cNvPr id="110654" name="Text Box 62"/>
          <p:cNvSpPr txBox="1">
            <a:spLocks noChangeArrowheads="1"/>
          </p:cNvSpPr>
          <p:nvPr/>
        </p:nvSpPr>
        <p:spPr bwMode="auto">
          <a:xfrm>
            <a:off x="6934200" y="4648200"/>
            <a:ext cx="1409700" cy="1133475"/>
          </a:xfrm>
          <a:prstGeom prst="rect">
            <a:avLst/>
          </a:prstGeom>
          <a:noFill/>
          <a:ln w="9525">
            <a:noFill/>
            <a:miter lim="800000"/>
            <a:headEnd/>
            <a:tailEnd/>
          </a:ln>
          <a:effectLst/>
        </p:spPr>
        <p:txBody>
          <a:bodyPr wrap="none" lIns="99276" tIns="49638" rIns="99276" bIns="49638">
            <a:spAutoFit/>
          </a:bodyPr>
          <a:lstStyle/>
          <a:p>
            <a:pPr defTabSz="992188"/>
            <a:r>
              <a:rPr lang="en-US" sz="1700" dirty="0"/>
              <a:t>M=Master</a:t>
            </a:r>
          </a:p>
          <a:p>
            <a:pPr defTabSz="992188"/>
            <a:r>
              <a:rPr lang="en-US" sz="1700" dirty="0"/>
              <a:t>S=Slave</a:t>
            </a:r>
          </a:p>
          <a:p>
            <a:pPr defTabSz="992188"/>
            <a:r>
              <a:rPr lang="en-US" sz="1700" dirty="0"/>
              <a:t>P=Parked</a:t>
            </a:r>
          </a:p>
          <a:p>
            <a:pPr defTabSz="992188"/>
            <a:r>
              <a:rPr lang="en-US" sz="1700" dirty="0"/>
              <a:t>SB=Standby</a:t>
            </a:r>
          </a:p>
        </p:txBody>
      </p:sp>
      <p:sp>
        <p:nvSpPr>
          <p:cNvPr id="110656" name="Oval 64"/>
          <p:cNvSpPr>
            <a:spLocks noChangeArrowheads="1"/>
          </p:cNvSpPr>
          <p:nvPr/>
        </p:nvSpPr>
        <p:spPr bwMode="auto">
          <a:xfrm>
            <a:off x="3048000" y="4038600"/>
            <a:ext cx="304800" cy="304800"/>
          </a:xfrm>
          <a:prstGeom prst="ellipse">
            <a:avLst/>
          </a:prstGeom>
          <a:solidFill>
            <a:srgbClr val="FF5353"/>
          </a:solidFill>
          <a:ln w="9525">
            <a:solidFill>
              <a:schemeClr val="tx1"/>
            </a:solidFill>
            <a:round/>
            <a:headEnd/>
            <a:tailEnd/>
          </a:ln>
          <a:effectLst/>
        </p:spPr>
        <p:txBody>
          <a:bodyPr wrap="none" anchor="ctr"/>
          <a:lstStyle/>
          <a:p>
            <a:pPr algn="ctr"/>
            <a:r>
              <a:rPr lang="en-US"/>
              <a:t>M</a:t>
            </a:r>
          </a:p>
        </p:txBody>
      </p:sp>
      <p:sp>
        <p:nvSpPr>
          <p:cNvPr id="110657" name="Oval 65"/>
          <p:cNvSpPr>
            <a:spLocks noChangeArrowheads="1"/>
          </p:cNvSpPr>
          <p:nvPr/>
        </p:nvSpPr>
        <p:spPr bwMode="auto">
          <a:xfrm>
            <a:off x="2057400" y="35814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10658" name="Oval 66"/>
          <p:cNvSpPr>
            <a:spLocks noChangeArrowheads="1"/>
          </p:cNvSpPr>
          <p:nvPr/>
        </p:nvSpPr>
        <p:spPr bwMode="auto">
          <a:xfrm>
            <a:off x="2819400" y="49530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10659" name="Oval 67"/>
          <p:cNvSpPr>
            <a:spLocks noChangeArrowheads="1"/>
          </p:cNvSpPr>
          <p:nvPr/>
        </p:nvSpPr>
        <p:spPr bwMode="auto">
          <a:xfrm>
            <a:off x="1981200" y="44958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sp>
        <p:nvSpPr>
          <p:cNvPr id="110660" name="Oval 68"/>
          <p:cNvSpPr>
            <a:spLocks noChangeArrowheads="1"/>
          </p:cNvSpPr>
          <p:nvPr/>
        </p:nvSpPr>
        <p:spPr bwMode="auto">
          <a:xfrm>
            <a:off x="3733800" y="31242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10661" name="Oval 69"/>
          <p:cNvSpPr>
            <a:spLocks noChangeArrowheads="1"/>
          </p:cNvSpPr>
          <p:nvPr/>
        </p:nvSpPr>
        <p:spPr bwMode="auto">
          <a:xfrm>
            <a:off x="3962400" y="45720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10662" name="Oval 70"/>
          <p:cNvSpPr>
            <a:spLocks noChangeArrowheads="1"/>
          </p:cNvSpPr>
          <p:nvPr/>
        </p:nvSpPr>
        <p:spPr bwMode="auto">
          <a:xfrm>
            <a:off x="2971800" y="29718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10663" name="Oval 71"/>
          <p:cNvSpPr>
            <a:spLocks noChangeArrowheads="1"/>
          </p:cNvSpPr>
          <p:nvPr/>
        </p:nvSpPr>
        <p:spPr bwMode="auto">
          <a:xfrm>
            <a:off x="4114800" y="38862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10664" name="Oval 72"/>
          <p:cNvSpPr>
            <a:spLocks noChangeArrowheads="1"/>
          </p:cNvSpPr>
          <p:nvPr/>
        </p:nvSpPr>
        <p:spPr bwMode="auto">
          <a:xfrm>
            <a:off x="3429000" y="50292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cxnSp>
        <p:nvCxnSpPr>
          <p:cNvPr id="110665" name="AutoShape 73"/>
          <p:cNvCxnSpPr>
            <a:cxnSpLocks noChangeShapeType="1"/>
            <a:stCxn id="110656" idx="2"/>
            <a:endCxn id="110657" idx="6"/>
          </p:cNvCxnSpPr>
          <p:nvPr/>
        </p:nvCxnSpPr>
        <p:spPr bwMode="auto">
          <a:xfrm flipH="1" flipV="1">
            <a:off x="2362200" y="3733800"/>
            <a:ext cx="685800" cy="457200"/>
          </a:xfrm>
          <a:prstGeom prst="straightConnector1">
            <a:avLst/>
          </a:prstGeom>
          <a:noFill/>
          <a:ln w="28575">
            <a:solidFill>
              <a:schemeClr val="tx1"/>
            </a:solidFill>
            <a:round/>
            <a:headEnd/>
            <a:tailEnd/>
          </a:ln>
          <a:effectLst/>
        </p:spPr>
      </p:cxnSp>
      <p:cxnSp>
        <p:nvCxnSpPr>
          <p:cNvPr id="110666" name="AutoShape 74"/>
          <p:cNvCxnSpPr>
            <a:cxnSpLocks noChangeShapeType="1"/>
            <a:stCxn id="110656" idx="7"/>
            <a:endCxn id="110660" idx="3"/>
          </p:cNvCxnSpPr>
          <p:nvPr/>
        </p:nvCxnSpPr>
        <p:spPr bwMode="auto">
          <a:xfrm flipV="1">
            <a:off x="3308350" y="3384550"/>
            <a:ext cx="469900" cy="698500"/>
          </a:xfrm>
          <a:prstGeom prst="straightConnector1">
            <a:avLst/>
          </a:prstGeom>
          <a:noFill/>
          <a:ln w="28575">
            <a:solidFill>
              <a:schemeClr val="tx1"/>
            </a:solidFill>
            <a:round/>
            <a:headEnd/>
            <a:tailEnd/>
          </a:ln>
          <a:effectLst/>
        </p:spPr>
      </p:cxnSp>
      <p:cxnSp>
        <p:nvCxnSpPr>
          <p:cNvPr id="110667" name="AutoShape 75"/>
          <p:cNvCxnSpPr>
            <a:cxnSpLocks noChangeShapeType="1"/>
            <a:stCxn id="110661" idx="1"/>
            <a:endCxn id="110656" idx="5"/>
          </p:cNvCxnSpPr>
          <p:nvPr/>
        </p:nvCxnSpPr>
        <p:spPr bwMode="auto">
          <a:xfrm flipH="1" flipV="1">
            <a:off x="3308350" y="4298950"/>
            <a:ext cx="698500" cy="317500"/>
          </a:xfrm>
          <a:prstGeom prst="straightConnector1">
            <a:avLst/>
          </a:prstGeom>
          <a:noFill/>
          <a:ln w="28575">
            <a:solidFill>
              <a:schemeClr val="tx1"/>
            </a:solidFill>
            <a:round/>
            <a:headEnd/>
            <a:tailEnd/>
          </a:ln>
          <a:effectLst/>
        </p:spPr>
      </p:cxnSp>
      <p:sp>
        <p:nvSpPr>
          <p:cNvPr id="110669" name="Oval 77"/>
          <p:cNvSpPr>
            <a:spLocks noChangeArrowheads="1"/>
          </p:cNvSpPr>
          <p:nvPr/>
        </p:nvSpPr>
        <p:spPr bwMode="auto">
          <a:xfrm>
            <a:off x="5181600" y="4267200"/>
            <a:ext cx="304800" cy="304800"/>
          </a:xfrm>
          <a:prstGeom prst="ellipse">
            <a:avLst/>
          </a:prstGeom>
          <a:solidFill>
            <a:srgbClr val="FF5353"/>
          </a:solidFill>
          <a:ln w="9525">
            <a:solidFill>
              <a:schemeClr val="tx1"/>
            </a:solidFill>
            <a:round/>
            <a:headEnd/>
            <a:tailEnd/>
          </a:ln>
          <a:effectLst/>
        </p:spPr>
        <p:txBody>
          <a:bodyPr wrap="none" anchor="ctr"/>
          <a:lstStyle/>
          <a:p>
            <a:pPr algn="ctr"/>
            <a:r>
              <a:rPr lang="en-US"/>
              <a:t>M</a:t>
            </a:r>
          </a:p>
        </p:txBody>
      </p:sp>
      <p:sp>
        <p:nvSpPr>
          <p:cNvPr id="110670" name="Oval 78"/>
          <p:cNvSpPr>
            <a:spLocks noChangeArrowheads="1"/>
          </p:cNvSpPr>
          <p:nvPr/>
        </p:nvSpPr>
        <p:spPr bwMode="auto">
          <a:xfrm>
            <a:off x="4724400" y="32004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10671" name="Oval 79"/>
          <p:cNvSpPr>
            <a:spLocks noChangeArrowheads="1"/>
          </p:cNvSpPr>
          <p:nvPr/>
        </p:nvSpPr>
        <p:spPr bwMode="auto">
          <a:xfrm>
            <a:off x="5029200" y="5486400"/>
            <a:ext cx="304800" cy="304800"/>
          </a:xfrm>
          <a:prstGeom prst="ellipse">
            <a:avLst/>
          </a:prstGeom>
          <a:solidFill>
            <a:srgbClr val="00FF00"/>
          </a:solidFill>
          <a:ln w="9525">
            <a:solidFill>
              <a:schemeClr val="tx1"/>
            </a:solidFill>
            <a:round/>
            <a:headEnd/>
            <a:tailEnd/>
          </a:ln>
          <a:effectLst/>
        </p:spPr>
        <p:txBody>
          <a:bodyPr wrap="none" anchor="ctr"/>
          <a:lstStyle/>
          <a:p>
            <a:pPr algn="ctr"/>
            <a:r>
              <a:rPr lang="en-US"/>
              <a:t>S</a:t>
            </a:r>
          </a:p>
        </p:txBody>
      </p:sp>
      <p:sp>
        <p:nvSpPr>
          <p:cNvPr id="110672" name="Oval 80"/>
          <p:cNvSpPr>
            <a:spLocks noChangeArrowheads="1"/>
          </p:cNvSpPr>
          <p:nvPr/>
        </p:nvSpPr>
        <p:spPr bwMode="auto">
          <a:xfrm>
            <a:off x="5867400" y="3733800"/>
            <a:ext cx="304800" cy="304800"/>
          </a:xfrm>
          <a:prstGeom prst="ellipse">
            <a:avLst/>
          </a:prstGeom>
          <a:solidFill>
            <a:srgbClr val="FF9933"/>
          </a:solidFill>
          <a:ln w="9525">
            <a:solidFill>
              <a:schemeClr val="tx1"/>
            </a:solidFill>
            <a:round/>
            <a:headEnd/>
            <a:tailEnd/>
          </a:ln>
          <a:effectLst/>
        </p:spPr>
        <p:txBody>
          <a:bodyPr wrap="none" anchor="ctr"/>
          <a:lstStyle/>
          <a:p>
            <a:pPr algn="ctr"/>
            <a:r>
              <a:rPr lang="en-US"/>
              <a:t>P</a:t>
            </a:r>
          </a:p>
        </p:txBody>
      </p:sp>
      <p:sp>
        <p:nvSpPr>
          <p:cNvPr id="110673" name="Oval 81"/>
          <p:cNvSpPr>
            <a:spLocks noChangeArrowheads="1"/>
          </p:cNvSpPr>
          <p:nvPr/>
        </p:nvSpPr>
        <p:spPr bwMode="auto">
          <a:xfrm>
            <a:off x="5715000" y="5029200"/>
            <a:ext cx="304800" cy="304800"/>
          </a:xfrm>
          <a:prstGeom prst="ellipse">
            <a:avLst/>
          </a:prstGeom>
          <a:solidFill>
            <a:schemeClr val="accent1"/>
          </a:solidFill>
          <a:ln w="9525">
            <a:solidFill>
              <a:schemeClr val="tx1"/>
            </a:solidFill>
            <a:round/>
            <a:headEnd/>
            <a:tailEnd/>
          </a:ln>
          <a:effectLst/>
        </p:spPr>
        <p:txBody>
          <a:bodyPr wrap="none" anchor="ctr"/>
          <a:lstStyle/>
          <a:p>
            <a:pPr algn="ctr"/>
            <a:r>
              <a:rPr lang="en-US"/>
              <a:t>SB</a:t>
            </a:r>
          </a:p>
        </p:txBody>
      </p:sp>
      <p:cxnSp>
        <p:nvCxnSpPr>
          <p:cNvPr id="110674" name="AutoShape 82"/>
          <p:cNvCxnSpPr>
            <a:cxnSpLocks noChangeShapeType="1"/>
            <a:stCxn id="110669" idx="0"/>
            <a:endCxn id="110670" idx="5"/>
          </p:cNvCxnSpPr>
          <p:nvPr/>
        </p:nvCxnSpPr>
        <p:spPr bwMode="auto">
          <a:xfrm flipH="1" flipV="1">
            <a:off x="4984750" y="3460750"/>
            <a:ext cx="349250" cy="806450"/>
          </a:xfrm>
          <a:prstGeom prst="straightConnector1">
            <a:avLst/>
          </a:prstGeom>
          <a:noFill/>
          <a:ln w="28575">
            <a:solidFill>
              <a:schemeClr val="tx1"/>
            </a:solidFill>
            <a:round/>
            <a:headEnd/>
            <a:tailEnd/>
          </a:ln>
          <a:effectLst/>
        </p:spPr>
      </p:cxnSp>
      <p:cxnSp>
        <p:nvCxnSpPr>
          <p:cNvPr id="110675" name="AutoShape 83"/>
          <p:cNvCxnSpPr>
            <a:cxnSpLocks noChangeShapeType="1"/>
            <a:stCxn id="110669" idx="2"/>
            <a:endCxn id="110661" idx="6"/>
          </p:cNvCxnSpPr>
          <p:nvPr/>
        </p:nvCxnSpPr>
        <p:spPr bwMode="auto">
          <a:xfrm flipH="1">
            <a:off x="4267200" y="4419600"/>
            <a:ext cx="914400" cy="304800"/>
          </a:xfrm>
          <a:prstGeom prst="straightConnector1">
            <a:avLst/>
          </a:prstGeom>
          <a:noFill/>
          <a:ln w="28575">
            <a:solidFill>
              <a:schemeClr val="tx1"/>
            </a:solidFill>
            <a:round/>
            <a:headEnd/>
            <a:tailEnd/>
          </a:ln>
          <a:effectLst/>
        </p:spPr>
      </p:cxnSp>
      <p:cxnSp>
        <p:nvCxnSpPr>
          <p:cNvPr id="110676" name="AutoShape 84"/>
          <p:cNvCxnSpPr>
            <a:cxnSpLocks noChangeShapeType="1"/>
            <a:stCxn id="110669" idx="4"/>
            <a:endCxn id="110671" idx="0"/>
          </p:cNvCxnSpPr>
          <p:nvPr/>
        </p:nvCxnSpPr>
        <p:spPr bwMode="auto">
          <a:xfrm flipH="1">
            <a:off x="5181600" y="4572000"/>
            <a:ext cx="152400" cy="914400"/>
          </a:xfrm>
          <a:prstGeom prst="straightConnector1">
            <a:avLst/>
          </a:prstGeom>
          <a:noFill/>
          <a:ln w="28575">
            <a:solidFill>
              <a:schemeClr val="tx1"/>
            </a:solidFill>
            <a:round/>
            <a:headEnd/>
            <a:tailEnd/>
          </a:ln>
          <a:effectLst/>
        </p:spPr>
      </p:cxnSp>
      <p:sp>
        <p:nvSpPr>
          <p:cNvPr id="110677" name="Text Box 85"/>
          <p:cNvSpPr txBox="1">
            <a:spLocks noChangeArrowheads="1"/>
          </p:cNvSpPr>
          <p:nvPr/>
        </p:nvSpPr>
        <p:spPr bwMode="auto">
          <a:xfrm>
            <a:off x="7308850" y="2362200"/>
            <a:ext cx="1336675" cy="1069975"/>
          </a:xfrm>
          <a:prstGeom prst="rect">
            <a:avLst/>
          </a:prstGeom>
          <a:noFill/>
          <a:ln w="9525">
            <a:noFill/>
            <a:miter lim="800000"/>
            <a:headEnd/>
            <a:tailEnd/>
          </a:ln>
          <a:effectLst/>
        </p:spPr>
        <p:txBody>
          <a:bodyPr wrap="none">
            <a:spAutoFit/>
          </a:bodyPr>
          <a:lstStyle/>
          <a:p>
            <a:r>
              <a:rPr lang="en-US"/>
              <a:t>Piconets</a:t>
            </a:r>
          </a:p>
          <a:p>
            <a:r>
              <a:rPr lang="en-US"/>
              <a:t>(each with a </a:t>
            </a:r>
          </a:p>
          <a:p>
            <a:r>
              <a:rPr lang="en-US"/>
              <a:t>capacity of </a:t>
            </a:r>
          </a:p>
          <a:p>
            <a:r>
              <a:rPr lang="en-US"/>
              <a:t>720 kbit/s)</a:t>
            </a:r>
          </a:p>
        </p:txBody>
      </p:sp>
      <p:sp>
        <p:nvSpPr>
          <p:cNvPr id="110678" name="Line 86"/>
          <p:cNvSpPr>
            <a:spLocks noChangeShapeType="1"/>
          </p:cNvSpPr>
          <p:nvPr/>
        </p:nvSpPr>
        <p:spPr bwMode="auto">
          <a:xfrm flipH="1">
            <a:off x="3886200" y="2514600"/>
            <a:ext cx="34290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10679" name="Line 87"/>
          <p:cNvSpPr>
            <a:spLocks noChangeShapeType="1"/>
          </p:cNvSpPr>
          <p:nvPr/>
        </p:nvSpPr>
        <p:spPr bwMode="auto">
          <a:xfrm flipH="1">
            <a:off x="5943600" y="2514600"/>
            <a:ext cx="1295400" cy="533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31" name="Content Placeholder 30"/>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Radio Communication : Spectrum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36892"/>
            <a:ext cx="8145746" cy="4675658"/>
          </a:xfrm>
        </p:spPr>
      </p:pic>
    </p:spTree>
    <p:extLst>
      <p:ext uri="{BB962C8B-B14F-4D97-AF65-F5344CB8AC3E}">
        <p14:creationId xmlns:p14="http://schemas.microsoft.com/office/powerpoint/2010/main" val="8510776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ZigBee</a:t>
            </a:r>
            <a:r>
              <a:rPr lang="en-US" dirty="0" smtClean="0"/>
              <a:t> Device Types</a:t>
            </a:r>
            <a:endParaRPr lang="en-US" dirty="0"/>
          </a:p>
        </p:txBody>
      </p:sp>
      <p:pic>
        <p:nvPicPr>
          <p:cNvPr id="26626" name="Picture 2"/>
          <p:cNvPicPr>
            <a:picLocks noGrp="1" noChangeAspect="1" noChangeArrowheads="1"/>
          </p:cNvPicPr>
          <p:nvPr>
            <p:ph idx="1"/>
          </p:nvPr>
        </p:nvPicPr>
        <p:blipFill>
          <a:blip r:embed="rId2"/>
          <a:srcRect/>
          <a:stretch>
            <a:fillRect/>
          </a:stretch>
        </p:blipFill>
        <p:spPr bwMode="auto">
          <a:xfrm>
            <a:off x="1357290" y="1428736"/>
            <a:ext cx="7220298" cy="45398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fontAlgn="base">
              <a:buNone/>
            </a:pPr>
            <a:endParaRPr lang="en-US" dirty="0" smtClean="0"/>
          </a:p>
          <a:p>
            <a:pPr fontAlgn="base"/>
            <a:r>
              <a:rPr lang="en-US" b="1" dirty="0" err="1" smtClean="0"/>
              <a:t>ZigBee</a:t>
            </a:r>
            <a:r>
              <a:rPr lang="en-US" b="1" dirty="0" smtClean="0"/>
              <a:t> Co-</a:t>
            </a:r>
            <a:r>
              <a:rPr lang="en-US" b="1" dirty="0" err="1" smtClean="0"/>
              <a:t>ordinator</a:t>
            </a:r>
            <a:r>
              <a:rPr lang="en-US" b="1" dirty="0" smtClean="0"/>
              <a:t> (ZC)</a:t>
            </a:r>
          </a:p>
          <a:p>
            <a:pPr lvl="1" fontAlgn="base"/>
            <a:r>
              <a:rPr lang="en-US" dirty="0" smtClean="0"/>
              <a:t> device as it forms the root of the network tree </a:t>
            </a:r>
          </a:p>
          <a:p>
            <a:pPr lvl="1" fontAlgn="base"/>
            <a:r>
              <a:rPr lang="en-US" dirty="0" smtClean="0"/>
              <a:t>helps to bridge to other networks</a:t>
            </a:r>
          </a:p>
          <a:p>
            <a:pPr lvl="1" fontAlgn="base"/>
            <a:r>
              <a:rPr lang="en-US" dirty="0" smtClean="0"/>
              <a:t> responsible for the start of the network. </a:t>
            </a:r>
          </a:p>
          <a:p>
            <a:pPr lvl="1" fontAlgn="base"/>
            <a:r>
              <a:rPr lang="en-US" dirty="0" smtClean="0"/>
              <a:t>contains all the information of the network</a:t>
            </a:r>
          </a:p>
          <a:p>
            <a:pPr lvl="1" fontAlgn="base"/>
            <a:r>
              <a:rPr lang="en-US" dirty="0" smtClean="0"/>
              <a:t> functions as a Trust Center &amp; repository for the security keys.</a:t>
            </a:r>
          </a:p>
          <a:p>
            <a:pPr fontAlgn="base"/>
            <a:r>
              <a:rPr lang="en-US" b="1" dirty="0" err="1" smtClean="0"/>
              <a:t>ZigBee</a:t>
            </a:r>
            <a:r>
              <a:rPr lang="en-US" b="1" dirty="0" smtClean="0"/>
              <a:t> Router (ZR)</a:t>
            </a:r>
          </a:p>
          <a:p>
            <a:pPr lvl="1" fontAlgn="base"/>
            <a:r>
              <a:rPr lang="en-US" dirty="0" smtClean="0"/>
              <a:t> used to route the data from other devices and help it reach the destination.</a:t>
            </a:r>
          </a:p>
          <a:p>
            <a:pPr fontAlgn="base"/>
            <a:r>
              <a:rPr lang="en-US" b="1" dirty="0" err="1" smtClean="0"/>
              <a:t>ZigBee</a:t>
            </a:r>
            <a:r>
              <a:rPr lang="en-US" b="1" dirty="0" smtClean="0"/>
              <a:t> End-Device (ZED): </a:t>
            </a:r>
          </a:p>
          <a:p>
            <a:pPr lvl="1" fontAlgn="base"/>
            <a:r>
              <a:rPr lang="en-US" dirty="0" smtClean="0"/>
              <a:t>end device contains just enough functionality to talk to either the co-</a:t>
            </a:r>
            <a:r>
              <a:rPr lang="en-US" dirty="0" err="1" smtClean="0"/>
              <a:t>ordinator</a:t>
            </a:r>
            <a:r>
              <a:rPr lang="en-US" dirty="0" smtClean="0"/>
              <a:t> or the router. </a:t>
            </a:r>
          </a:p>
          <a:p>
            <a:pPr lvl="1" fontAlgn="base"/>
            <a:r>
              <a:rPr lang="en-US" dirty="0" smtClean="0"/>
              <a:t>cannot rely data from other devices</a:t>
            </a:r>
          </a:p>
          <a:p>
            <a:pPr lvl="1" fontAlgn="base"/>
            <a:r>
              <a:rPr lang="en-US" dirty="0" smtClean="0"/>
              <a:t> This causes the node to stay asleep for a significant time thereby increasing battery life to a considerable extent</a:t>
            </a:r>
          </a:p>
          <a:p>
            <a:pPr lvl="1" fontAlgn="base"/>
            <a:r>
              <a:rPr lang="en-US" dirty="0" smtClean="0"/>
              <a:t> A </a:t>
            </a:r>
            <a:r>
              <a:rPr lang="en-US" b="1" dirty="0" smtClean="0"/>
              <a:t>ZED </a:t>
            </a:r>
            <a:r>
              <a:rPr lang="en-US" dirty="0" smtClean="0"/>
              <a:t>device requires least amount of energy as compared to the </a:t>
            </a:r>
            <a:r>
              <a:rPr lang="en-US" b="1" dirty="0" smtClean="0"/>
              <a:t>ZC or ZR.</a:t>
            </a:r>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t>
            </a:r>
            <a:r>
              <a:rPr lang="en-US" b="1" dirty="0" err="1" smtClean="0"/>
              <a:t>ZigBee</a:t>
            </a:r>
            <a:r>
              <a:rPr lang="en-US" b="1" dirty="0" smtClean="0"/>
              <a:t> Protocol?</a:t>
            </a:r>
            <a:endParaRPr lang="en-US" dirty="0"/>
          </a:p>
        </p:txBody>
      </p:sp>
      <p:sp>
        <p:nvSpPr>
          <p:cNvPr id="3" name="Content Placeholder 2"/>
          <p:cNvSpPr>
            <a:spLocks noGrp="1"/>
          </p:cNvSpPr>
          <p:nvPr>
            <p:ph idx="1"/>
          </p:nvPr>
        </p:nvSpPr>
        <p:spPr/>
        <p:txBody>
          <a:bodyPr>
            <a:normAutofit lnSpcReduction="10000"/>
          </a:bodyPr>
          <a:lstStyle/>
          <a:p>
            <a:pPr fontAlgn="base"/>
            <a:r>
              <a:rPr lang="en-US" dirty="0" smtClean="0"/>
              <a:t>The </a:t>
            </a:r>
            <a:r>
              <a:rPr lang="en-US" dirty="0" err="1" smtClean="0"/>
              <a:t>ZigBee</a:t>
            </a:r>
            <a:r>
              <a:rPr lang="en-US" dirty="0" smtClean="0"/>
              <a:t> wireless technology is basically a openly available global standard to address the </a:t>
            </a:r>
            <a:r>
              <a:rPr lang="en-US" dirty="0" err="1" smtClean="0"/>
              <a:t>uniques</a:t>
            </a:r>
            <a:r>
              <a:rPr lang="en-US" dirty="0" smtClean="0"/>
              <a:t> needs of low-power, low-cost wireless M2M(machine-to-machine) networks and also Internet-of-Things(</a:t>
            </a:r>
            <a:r>
              <a:rPr lang="en-US" dirty="0" err="1" smtClean="0"/>
              <a:t>IoT</a:t>
            </a:r>
            <a:r>
              <a:rPr lang="en-US" dirty="0" smtClean="0"/>
              <a:t>)</a:t>
            </a:r>
          </a:p>
          <a:p>
            <a:pPr fontAlgn="base"/>
            <a:r>
              <a:rPr lang="en-US" dirty="0" smtClean="0"/>
              <a:t> It operates on IEEE 802.15.4 physical radio specification and operates even in unlicensed band including 2.4 GHz, 900 MHz and 868 </a:t>
            </a:r>
            <a:r>
              <a:rPr lang="en-US" dirty="0" err="1" smtClean="0"/>
              <a:t>MHz.</a:t>
            </a: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fontAlgn="base"/>
            <a:r>
              <a:rPr lang="en-US" dirty="0" err="1" smtClean="0"/>
              <a:t>ZigBee</a:t>
            </a:r>
            <a:r>
              <a:rPr lang="en-US" dirty="0" smtClean="0"/>
              <a:t> protocol operates globally on a single frequency of 2.4 GHz.</a:t>
            </a:r>
          </a:p>
          <a:p>
            <a:pPr fontAlgn="base"/>
            <a:r>
              <a:rPr lang="en-US" dirty="0" err="1" smtClean="0"/>
              <a:t>ZigBee</a:t>
            </a:r>
            <a:r>
              <a:rPr lang="en-US" dirty="0" smtClean="0"/>
              <a:t> offers wireless range of 70m indoors and </a:t>
            </a:r>
            <a:r>
              <a:rPr lang="en-US" dirty="0" err="1" smtClean="0"/>
              <a:t>and</a:t>
            </a:r>
            <a:r>
              <a:rPr lang="en-US" dirty="0" smtClean="0"/>
              <a:t> 400m outdoors.</a:t>
            </a:r>
          </a:p>
          <a:p>
            <a:pPr fontAlgn="base"/>
            <a:r>
              <a:rPr lang="en-US" dirty="0" smtClean="0"/>
              <a:t>It offers networking flexibility to covers homes of all size by offering support for multiple networks like point-to-point, point-to-multipoint mesh-networks.</a:t>
            </a:r>
          </a:p>
          <a:p>
            <a:pPr fontAlgn="base"/>
            <a:r>
              <a:rPr lang="en-US" dirty="0" smtClean="0"/>
              <a:t>Low latency and Low Duty cycle leads to lower power consumption giving sensors the long-lasting battery life for up to 7 years.</a:t>
            </a:r>
          </a:p>
          <a:p>
            <a:pPr fontAlgn="base"/>
            <a:r>
              <a:rPr lang="en-US" dirty="0" smtClean="0"/>
              <a:t>Direct Sequence Spread Spectrum (DSSS) helps to offer higher data rate for quicker responses.</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fontAlgn="base"/>
            <a:r>
              <a:rPr lang="en-US" dirty="0" smtClean="0"/>
              <a:t>Caters to thousands of devices for spread networks.</a:t>
            </a:r>
          </a:p>
          <a:p>
            <a:pPr fontAlgn="base"/>
            <a:r>
              <a:rPr lang="en-US" dirty="0" err="1" smtClean="0"/>
              <a:t>ZigBee</a:t>
            </a:r>
            <a:r>
              <a:rPr lang="en-US" dirty="0" smtClean="0"/>
              <a:t> uses AES 128 encryption (government, commercial and military grade encryption used across the Internet) thus protecting your information over the air transfers.</a:t>
            </a:r>
          </a:p>
          <a:p>
            <a:pPr fontAlgn="base"/>
            <a:r>
              <a:rPr lang="en-US" dirty="0" err="1" smtClean="0"/>
              <a:t>ZigBee</a:t>
            </a:r>
            <a:r>
              <a:rPr lang="en-US" dirty="0" smtClean="0"/>
              <a:t> can easily integrate monitoring and control of lights systems, security systems, convenience and motion detection.</a:t>
            </a:r>
          </a:p>
          <a:p>
            <a:pPr fontAlgn="base"/>
            <a:r>
              <a:rPr lang="en-US" dirty="0" smtClean="0"/>
              <a:t>The mesh-network operability of </a:t>
            </a:r>
            <a:r>
              <a:rPr lang="en-US" dirty="0" err="1" smtClean="0"/>
              <a:t>ZigBee</a:t>
            </a:r>
            <a:r>
              <a:rPr lang="en-US" dirty="0" smtClean="0"/>
              <a:t> reduces the chances of failure at nodes and the ad-hoc routing offers greater stability.</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WiMax</a:t>
            </a:r>
            <a:endParaRPr lang="en-IN" dirty="0"/>
          </a:p>
        </p:txBody>
      </p:sp>
      <p:sp>
        <p:nvSpPr>
          <p:cNvPr id="3" name="Content Placeholder 2"/>
          <p:cNvSpPr>
            <a:spLocks noGrp="1"/>
          </p:cNvSpPr>
          <p:nvPr>
            <p:ph idx="1"/>
          </p:nvPr>
        </p:nvSpPr>
        <p:spPr/>
        <p:txBody>
          <a:bodyPr>
            <a:normAutofit fontScale="92500"/>
          </a:bodyPr>
          <a:lstStyle/>
          <a:p>
            <a:r>
              <a:rPr lang="en-IN" dirty="0" err="1"/>
              <a:t>WiMax</a:t>
            </a:r>
            <a:r>
              <a:rPr lang="en-IN" dirty="0"/>
              <a:t> stands for </a:t>
            </a:r>
            <a:r>
              <a:rPr lang="en-IN" b="1" dirty="0"/>
              <a:t>Worldwide Inter-operability for Microwave </a:t>
            </a:r>
            <a:r>
              <a:rPr lang="en-IN" b="1" dirty="0" smtClean="0"/>
              <a:t>Access</a:t>
            </a:r>
          </a:p>
          <a:p>
            <a:r>
              <a:rPr lang="en-IN" dirty="0" smtClean="0"/>
              <a:t> IEEE 802.16</a:t>
            </a:r>
          </a:p>
          <a:p>
            <a:r>
              <a:rPr lang="en-IN" dirty="0" smtClean="0"/>
              <a:t>provide </a:t>
            </a:r>
            <a:r>
              <a:rPr lang="en-IN" dirty="0"/>
              <a:t>higher data rates with increased </a:t>
            </a:r>
            <a:r>
              <a:rPr lang="en-IN" dirty="0" smtClean="0"/>
              <a:t>coverage</a:t>
            </a:r>
          </a:p>
          <a:p>
            <a:r>
              <a:rPr lang="en-IN" dirty="0" smtClean="0"/>
              <a:t>Its </a:t>
            </a:r>
            <a:r>
              <a:rPr lang="en-IN" dirty="0"/>
              <a:t>range is </a:t>
            </a:r>
            <a:r>
              <a:rPr lang="en-IN" dirty="0" err="1"/>
              <a:t>upto</a:t>
            </a:r>
            <a:r>
              <a:rPr lang="en-IN" dirty="0"/>
              <a:t> 50 </a:t>
            </a:r>
            <a:r>
              <a:rPr lang="en-IN" dirty="0" smtClean="0"/>
              <a:t>Km</a:t>
            </a:r>
          </a:p>
          <a:p>
            <a:r>
              <a:rPr lang="en-IN" dirty="0" smtClean="0"/>
              <a:t> </a:t>
            </a:r>
            <a:r>
              <a:rPr lang="en-IN" dirty="0"/>
              <a:t>It may provide speed </a:t>
            </a:r>
            <a:r>
              <a:rPr lang="en-IN" dirty="0" err="1"/>
              <a:t>upto</a:t>
            </a:r>
            <a:r>
              <a:rPr lang="en-IN" dirty="0"/>
              <a:t> 70 Mbps </a:t>
            </a:r>
            <a:endParaRPr lang="en-IN" dirty="0" smtClean="0"/>
          </a:p>
          <a:p>
            <a:r>
              <a:rPr lang="en-IN" dirty="0" smtClean="0"/>
              <a:t>it </a:t>
            </a:r>
            <a:r>
              <a:rPr lang="en-IN" dirty="0"/>
              <a:t>can operate in Non-Line-of-Sight. This technology is fast, convenient and cost effective. </a:t>
            </a:r>
          </a:p>
        </p:txBody>
      </p:sp>
    </p:spTree>
    <p:extLst>
      <p:ext uri="{BB962C8B-B14F-4D97-AF65-F5344CB8AC3E}">
        <p14:creationId xmlns:p14="http://schemas.microsoft.com/office/powerpoint/2010/main" val="42660653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fontAlgn="base"/>
            <a:r>
              <a:rPr lang="en-IN" b="1" dirty="0"/>
              <a:t>Physical Layer:</a:t>
            </a:r>
            <a:r>
              <a:rPr lang="en-IN" dirty="0"/>
              <a:t> </a:t>
            </a:r>
            <a:br>
              <a:rPr lang="en-IN" dirty="0"/>
            </a:br>
            <a:r>
              <a:rPr lang="en-IN" dirty="0"/>
              <a:t>This layer is responsible for encoding and decoding of signals and manages bit transmission and reception. It converts MAC layer frames into signals to be transmitted. Modulation schemes which are used on this layer includes: QPSK, QAM-16 and QAM-64. </a:t>
            </a:r>
            <a:br>
              <a:rPr lang="en-IN" dirty="0"/>
            </a:br>
            <a:r>
              <a:rPr lang="en-IN" dirty="0"/>
              <a:t> </a:t>
            </a:r>
          </a:p>
          <a:p>
            <a:pPr fontAlgn="base"/>
            <a:r>
              <a:rPr lang="en-IN" b="1" dirty="0"/>
              <a:t>MAC Layer:</a:t>
            </a:r>
            <a:r>
              <a:rPr lang="en-IN" dirty="0"/>
              <a:t> </a:t>
            </a:r>
            <a:br>
              <a:rPr lang="en-IN" dirty="0"/>
            </a:br>
            <a:r>
              <a:rPr lang="en-IN" dirty="0"/>
              <a:t>This layer provides and interface between convergence layer and physical layer of </a:t>
            </a:r>
            <a:r>
              <a:rPr lang="en-IN" dirty="0" err="1"/>
              <a:t>WiMax</a:t>
            </a:r>
            <a:r>
              <a:rPr lang="en-IN" dirty="0"/>
              <a:t> protocol stack. It provides point to multipoint communication and is based on CSMA/CA (Carrier Sense Multiple Access with Collision Avoidance). </a:t>
            </a:r>
            <a:br>
              <a:rPr lang="en-IN" dirty="0"/>
            </a:br>
            <a:r>
              <a:rPr lang="en-IN" dirty="0"/>
              <a:t> </a:t>
            </a:r>
          </a:p>
          <a:p>
            <a:pPr fontAlgn="base"/>
            <a:r>
              <a:rPr lang="en-IN" b="1" dirty="0"/>
              <a:t>Convergence Layer:</a:t>
            </a:r>
            <a:r>
              <a:rPr lang="en-IN" dirty="0"/>
              <a:t> </a:t>
            </a:r>
            <a:br>
              <a:rPr lang="en-IN" dirty="0"/>
            </a:br>
            <a:r>
              <a:rPr lang="en-IN" dirty="0"/>
              <a:t>This layer provides the information of the external network. It accepts higher layer protocol data unit (PDU) and converts it to lower layer PDU. It provides functions depending upon the service being used. </a:t>
            </a:r>
          </a:p>
        </p:txBody>
      </p:sp>
    </p:spTree>
    <p:extLst>
      <p:ext uri="{BB962C8B-B14F-4D97-AF65-F5344CB8AC3E}">
        <p14:creationId xmlns:p14="http://schemas.microsoft.com/office/powerpoint/2010/main" val="14063087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WiMAX</a:t>
            </a:r>
            <a:r>
              <a:rPr lang="en-IN" b="1" dirty="0"/>
              <a:t> Network </a:t>
            </a:r>
            <a:r>
              <a:rPr lang="en-IN" b="1" dirty="0" smtClean="0"/>
              <a:t>Architecture</a:t>
            </a:r>
            <a:endParaRPr lang="en-IN" dirty="0"/>
          </a:p>
        </p:txBody>
      </p:sp>
      <p:pic>
        <p:nvPicPr>
          <p:cNvPr id="4" name="Content Placeholder 3"/>
          <p:cNvPicPr>
            <a:picLocks noGrp="1"/>
          </p:cNvPicPr>
          <p:nvPr>
            <p:ph idx="1"/>
          </p:nvPr>
        </p:nvPicPr>
        <p:blipFill rotWithShape="1">
          <a:blip r:embed="rId2"/>
          <a:srcRect l="19776" t="27773" r="52471" b="39433"/>
          <a:stretch/>
        </p:blipFill>
        <p:spPr bwMode="auto">
          <a:xfrm>
            <a:off x="1390374" y="1988840"/>
            <a:ext cx="6638010" cy="44644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943406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WiMAX Network Architecture</a:t>
            </a:r>
            <a:endParaRPr lang="en-IN" dirty="0"/>
          </a:p>
        </p:txBody>
      </p:sp>
      <p:pic>
        <p:nvPicPr>
          <p:cNvPr id="3074" name="Picture 2" descr="WiMAX | Solution To Wireless SCADA System – PAC Bas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56792"/>
            <a:ext cx="8493028"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85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a:t>
            </a:r>
            <a:r>
              <a:rPr lang="en-IN" dirty="0" smtClean="0"/>
              <a:t>ajor </a:t>
            </a:r>
            <a:r>
              <a:rPr lang="en-IN" dirty="0"/>
              <a:t>elements </a:t>
            </a:r>
          </a:p>
        </p:txBody>
      </p:sp>
      <p:sp>
        <p:nvSpPr>
          <p:cNvPr id="3" name="Content Placeholder 2"/>
          <p:cNvSpPr>
            <a:spLocks noGrp="1"/>
          </p:cNvSpPr>
          <p:nvPr>
            <p:ph idx="1"/>
          </p:nvPr>
        </p:nvSpPr>
        <p:spPr/>
        <p:txBody>
          <a:bodyPr>
            <a:normAutofit fontScale="85000" lnSpcReduction="10000"/>
          </a:bodyPr>
          <a:lstStyle/>
          <a:p>
            <a:pPr fontAlgn="base"/>
            <a:r>
              <a:rPr lang="en-IN" b="1" i="1" dirty="0"/>
              <a:t>Remote or Mobile stations:</a:t>
            </a:r>
            <a:r>
              <a:rPr lang="en-IN" dirty="0"/>
              <a:t>   These are the user </a:t>
            </a:r>
            <a:r>
              <a:rPr lang="en-IN" dirty="0" err="1"/>
              <a:t>equipments</a:t>
            </a:r>
            <a:r>
              <a:rPr lang="en-IN" dirty="0"/>
              <a:t> that may be mobile or fixed and may be located in the premises of the user.</a:t>
            </a:r>
          </a:p>
          <a:p>
            <a:pPr fontAlgn="base"/>
            <a:r>
              <a:rPr lang="en-IN" b="1" i="1" dirty="0"/>
              <a:t>Access Service Network, ASN :</a:t>
            </a:r>
            <a:r>
              <a:rPr lang="en-IN" dirty="0"/>
              <a:t>   This is the area of the </a:t>
            </a:r>
            <a:r>
              <a:rPr lang="en-IN" dirty="0" err="1"/>
              <a:t>WiMAX</a:t>
            </a:r>
            <a:r>
              <a:rPr lang="en-IN" dirty="0"/>
              <a:t> network that forms the radio access network at the edge and it comprises one or more base stations and one or more ASN gateways.</a:t>
            </a:r>
          </a:p>
          <a:p>
            <a:pPr fontAlgn="base"/>
            <a:r>
              <a:rPr lang="en-IN" b="1" i="1" dirty="0"/>
              <a:t>Connectivity Service Network, CSN:</a:t>
            </a:r>
            <a:r>
              <a:rPr lang="en-IN" dirty="0"/>
              <a:t>   This part of the </a:t>
            </a:r>
            <a:r>
              <a:rPr lang="en-IN" dirty="0" err="1"/>
              <a:t>WiMAX</a:t>
            </a:r>
            <a:r>
              <a:rPr lang="en-IN" dirty="0"/>
              <a:t> network provides the IP connectivity and all the IP core network functions. It is what may be termed the core network in cellular parlance.</a:t>
            </a:r>
          </a:p>
          <a:p>
            <a:pPr marL="0" indent="0">
              <a:buNone/>
            </a:pPr>
            <a:endParaRPr lang="en-IN" dirty="0"/>
          </a:p>
        </p:txBody>
      </p:sp>
    </p:spTree>
    <p:extLst>
      <p:ext uri="{BB962C8B-B14F-4D97-AF65-F5344CB8AC3E}">
        <p14:creationId xmlns:p14="http://schemas.microsoft.com/office/powerpoint/2010/main" val="8924891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92080" y="2404369"/>
            <a:ext cx="3160443" cy="2008064"/>
          </a:xfrm>
          <a:prstGeom prst="rect">
            <a:avLst/>
          </a:prstGeom>
        </p:spPr>
      </p:pic>
      <p:pic>
        <p:nvPicPr>
          <p:cNvPr id="6" name="Picture 5"/>
          <p:cNvPicPr>
            <a:picLocks noChangeAspect="1"/>
          </p:cNvPicPr>
          <p:nvPr/>
        </p:nvPicPr>
        <p:blipFill>
          <a:blip r:embed="rId3"/>
          <a:stretch>
            <a:fillRect/>
          </a:stretch>
        </p:blipFill>
        <p:spPr>
          <a:xfrm>
            <a:off x="899592" y="1556792"/>
            <a:ext cx="3972590" cy="3703219"/>
          </a:xfrm>
          <a:prstGeom prst="rect">
            <a:avLst/>
          </a:prstGeom>
        </p:spPr>
      </p:pic>
    </p:spTree>
    <p:extLst>
      <p:ext uri="{BB962C8B-B14F-4D97-AF65-F5344CB8AC3E}">
        <p14:creationId xmlns:p14="http://schemas.microsoft.com/office/powerpoint/2010/main" val="13324889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a:t>
            </a:r>
            <a:endParaRPr lang="en-IN" dirty="0"/>
          </a:p>
        </p:txBody>
      </p:sp>
      <p:sp>
        <p:nvSpPr>
          <p:cNvPr id="3" name="Content Placeholder 2"/>
          <p:cNvSpPr>
            <a:spLocks noGrp="1"/>
          </p:cNvSpPr>
          <p:nvPr>
            <p:ph idx="1"/>
          </p:nvPr>
        </p:nvSpPr>
        <p:spPr/>
        <p:txBody>
          <a:bodyPr>
            <a:normAutofit fontScale="92500" lnSpcReduction="20000"/>
          </a:bodyPr>
          <a:lstStyle/>
          <a:p>
            <a:r>
              <a:rPr lang="en-IN" b="1" i="1" dirty="0"/>
              <a:t>Subscriber Station, SS / Mobile Station, MS </a:t>
            </a:r>
            <a:r>
              <a:rPr lang="en-IN" dirty="0" smtClean="0"/>
              <a:t>The </a:t>
            </a:r>
            <a:r>
              <a:rPr lang="en-IN" dirty="0"/>
              <a:t>Subscriber station, SS may often be referred to as the Customer Premises Equipment, </a:t>
            </a:r>
            <a:r>
              <a:rPr lang="en-IN" dirty="0" smtClean="0"/>
              <a:t>CPE</a:t>
            </a:r>
          </a:p>
          <a:p>
            <a:r>
              <a:rPr lang="en-IN" b="1" i="1" dirty="0"/>
              <a:t>Base Station, </a:t>
            </a:r>
            <a:r>
              <a:rPr lang="en-IN" b="1" i="1" dirty="0" smtClean="0"/>
              <a:t>BS</a:t>
            </a:r>
          </a:p>
          <a:p>
            <a:pPr lvl="1"/>
            <a:r>
              <a:rPr lang="en-IN" dirty="0"/>
              <a:t>providing the air interface to the subscriber and mobile stations. It provides additional functionality in terms of micro-mobility management functions, such as handoff triggering and tunnel establishment, radio resource </a:t>
            </a:r>
            <a:r>
              <a:rPr lang="en-IN" dirty="0" smtClean="0"/>
              <a:t>management,</a:t>
            </a:r>
            <a:r>
              <a:rPr lang="en-IN" dirty="0"/>
              <a:t> </a:t>
            </a:r>
            <a:r>
              <a:rPr lang="en-IN" dirty="0" err="1"/>
              <a:t>QoS</a:t>
            </a:r>
            <a:r>
              <a:rPr lang="en-IN" dirty="0"/>
              <a:t> policy enforcement, traffic classification, DHCP (Dynamic Host Control Protocol) proxy, key management, session management, and multicast group management.</a:t>
            </a:r>
          </a:p>
        </p:txBody>
      </p:sp>
    </p:spTree>
    <p:extLst>
      <p:ext uri="{BB962C8B-B14F-4D97-AF65-F5344CB8AC3E}">
        <p14:creationId xmlns:p14="http://schemas.microsoft.com/office/powerpoint/2010/main" val="301459953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a:t>
            </a:r>
          </a:p>
        </p:txBody>
      </p:sp>
      <p:sp>
        <p:nvSpPr>
          <p:cNvPr id="3" name="Content Placeholder 2"/>
          <p:cNvSpPr>
            <a:spLocks noGrp="1"/>
          </p:cNvSpPr>
          <p:nvPr>
            <p:ph idx="1"/>
          </p:nvPr>
        </p:nvSpPr>
        <p:spPr/>
        <p:txBody>
          <a:bodyPr>
            <a:normAutofit fontScale="85000" lnSpcReduction="20000"/>
          </a:bodyPr>
          <a:lstStyle/>
          <a:p>
            <a:r>
              <a:rPr lang="en-IN" b="1" i="1" dirty="0"/>
              <a:t>ASN Gateway, </a:t>
            </a:r>
            <a:r>
              <a:rPr lang="en-IN" b="1" i="1" dirty="0" smtClean="0"/>
              <a:t>ASN-GW</a:t>
            </a:r>
          </a:p>
          <a:p>
            <a:pPr lvl="1"/>
            <a:r>
              <a:rPr lang="en-IN" dirty="0" smtClean="0"/>
              <a:t>The </a:t>
            </a:r>
            <a:r>
              <a:rPr lang="en-IN" dirty="0"/>
              <a:t>ASN gateway within the </a:t>
            </a:r>
            <a:r>
              <a:rPr lang="en-IN" dirty="0" err="1"/>
              <a:t>WiMAX</a:t>
            </a:r>
            <a:r>
              <a:rPr lang="en-IN" dirty="0"/>
              <a:t> network architecture typically acts as a layer 2 traffic aggregation point within the overall </a:t>
            </a:r>
            <a:r>
              <a:rPr lang="en-IN" dirty="0" smtClean="0"/>
              <a:t>ASN</a:t>
            </a:r>
          </a:p>
          <a:p>
            <a:r>
              <a:rPr lang="en-IN" b="1" i="1" dirty="0"/>
              <a:t>Home Agent, </a:t>
            </a:r>
            <a:r>
              <a:rPr lang="en-IN" b="1" i="1" dirty="0" smtClean="0"/>
              <a:t>HA</a:t>
            </a:r>
            <a:endParaRPr lang="en-IN" b="1" i="1" dirty="0"/>
          </a:p>
          <a:p>
            <a:pPr lvl="1"/>
            <a:r>
              <a:rPr lang="en-IN" dirty="0"/>
              <a:t>  The Home Agent within the </a:t>
            </a:r>
            <a:r>
              <a:rPr lang="en-IN" dirty="0" err="1"/>
              <a:t>WiMAX</a:t>
            </a:r>
            <a:r>
              <a:rPr lang="en-IN" dirty="0"/>
              <a:t> network is located within the CSN. With Mobile-IP forming a key element within </a:t>
            </a:r>
            <a:r>
              <a:rPr lang="en-IN" dirty="0" err="1"/>
              <a:t>WiMAX</a:t>
            </a:r>
            <a:r>
              <a:rPr lang="en-IN" dirty="0"/>
              <a:t> technology, the Home Agent works in conjunction with a "Foreign Agent", such as the ASN Gateway, to provide an efficient end-to-end Mobile IP solution. The Home Agent serves as an anchor point for subscribers, providing secure roaming with QOS capabilities</a:t>
            </a:r>
            <a:r>
              <a:rPr lang="en-IN" dirty="0" smtClean="0"/>
              <a:t>.</a:t>
            </a:r>
            <a:r>
              <a:rPr lang="en-IN" dirty="0"/>
              <a:t/>
            </a:r>
            <a:br>
              <a:rPr lang="en-IN" dirty="0"/>
            </a:br>
            <a:endParaRPr lang="en-IN" dirty="0"/>
          </a:p>
        </p:txBody>
      </p:sp>
    </p:spTree>
    <p:extLst>
      <p:ext uri="{BB962C8B-B14F-4D97-AF65-F5344CB8AC3E}">
        <p14:creationId xmlns:p14="http://schemas.microsoft.com/office/powerpoint/2010/main" val="31853607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i="1" dirty="0"/>
              <a:t>Authentication, Authorisation and Accounting Server, </a:t>
            </a:r>
            <a:r>
              <a:rPr lang="en-IN" b="1" i="1" dirty="0" smtClean="0"/>
              <a:t>AAA</a:t>
            </a:r>
            <a:endParaRPr lang="en-IN" b="1" i="1" dirty="0"/>
          </a:p>
          <a:p>
            <a:pPr lvl="1"/>
            <a:r>
              <a:rPr lang="en-IN" dirty="0"/>
              <a:t>  As with any communications or wireless system requiring subscription services, an Authentication, Authorisation and Accounting server is used. This is included within the </a:t>
            </a:r>
            <a:r>
              <a:rPr lang="en-IN" dirty="0" smtClean="0"/>
              <a:t>CSN</a:t>
            </a:r>
            <a:endParaRPr lang="en-IN" dirty="0"/>
          </a:p>
          <a:p>
            <a:endParaRPr lang="en-IN" dirty="0"/>
          </a:p>
        </p:txBody>
      </p:sp>
    </p:spTree>
    <p:extLst>
      <p:ext uri="{BB962C8B-B14F-4D97-AF65-F5344CB8AC3E}">
        <p14:creationId xmlns:p14="http://schemas.microsoft.com/office/powerpoint/2010/main" val="10304045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Wireless data network </a:t>
            </a:r>
            <a:endParaRPr lang="en-US" dirty="0"/>
          </a:p>
        </p:txBody>
      </p:sp>
      <p:sp>
        <p:nvSpPr>
          <p:cNvPr id="3" name="Content Placeholder 2"/>
          <p:cNvSpPr>
            <a:spLocks noGrp="1"/>
          </p:cNvSpPr>
          <p:nvPr>
            <p:ph idx="1"/>
          </p:nvPr>
        </p:nvSpPr>
        <p:spPr/>
        <p:txBody>
          <a:bodyPr>
            <a:normAutofit fontScale="92500"/>
          </a:bodyPr>
          <a:lstStyle/>
          <a:p>
            <a:r>
              <a:rPr lang="en-IN" dirty="0" smtClean="0"/>
              <a:t>Unlicensed radio services </a:t>
            </a:r>
          </a:p>
          <a:p>
            <a:pPr lvl="1"/>
            <a:r>
              <a:rPr lang="en-US" dirty="0" smtClean="0"/>
              <a:t>Wi-Fi networks operate in a special band of radio frequencies around 2.4 -2.5 GHz and </a:t>
            </a:r>
            <a:r>
              <a:rPr lang="en-IN" dirty="0"/>
              <a:t> 5.725-5.875 GHz</a:t>
            </a:r>
            <a:r>
              <a:rPr lang="en-US" dirty="0" smtClean="0"/>
              <a:t> </a:t>
            </a:r>
          </a:p>
          <a:p>
            <a:r>
              <a:rPr lang="en-US" dirty="0" smtClean="0"/>
              <a:t>Point-to-Point</a:t>
            </a:r>
          </a:p>
          <a:p>
            <a:pPr lvl="1"/>
            <a:r>
              <a:rPr lang="en-US" dirty="0" smtClean="0"/>
              <a:t>A point-to-point radio service operates a communication channel that carries information from a transmitter to a single receiver</a:t>
            </a:r>
          </a:p>
          <a:p>
            <a:pPr lvl="1"/>
            <a:r>
              <a:rPr lang="en-US" dirty="0" smtClean="0"/>
              <a:t> The opposite of point-to-point is a broadcast service (such as a radio or television station) that sends the same signal to many receivers at the same time</a:t>
            </a:r>
            <a:r>
              <a:rPr lang="en-IN"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743200" y="914400"/>
            <a:ext cx="6977063" cy="762000"/>
          </a:xfrm>
        </p:spPr>
        <p:txBody>
          <a:bodyPr/>
          <a:lstStyle/>
          <a:p>
            <a:pPr defTabSz="914400" eaLnBrk="1" hangingPunct="1"/>
            <a:r>
              <a:rPr lang="en-US" altLang="en-US" smtClean="0"/>
              <a:t>Wireless  Networks</a:t>
            </a:r>
          </a:p>
        </p:txBody>
      </p:sp>
      <p:sp>
        <p:nvSpPr>
          <p:cNvPr id="12291" name="Rectangle 3"/>
          <p:cNvSpPr>
            <a:spLocks noGrp="1" noChangeArrowheads="1"/>
          </p:cNvSpPr>
          <p:nvPr>
            <p:ph type="body" idx="1"/>
          </p:nvPr>
        </p:nvSpPr>
        <p:spPr>
          <a:xfrm>
            <a:off x="533400" y="2057400"/>
            <a:ext cx="8110538" cy="4191000"/>
          </a:xfrm>
        </p:spPr>
        <p:txBody>
          <a:bodyPr/>
          <a:lstStyle/>
          <a:p>
            <a:pPr marL="342900" indent="-342900" defTabSz="914400" eaLnBrk="1" hangingPunct="1"/>
            <a:endParaRPr lang="en-US" altLang="en-US" smtClean="0"/>
          </a:p>
        </p:txBody>
      </p:sp>
      <p:pic>
        <p:nvPicPr>
          <p:cNvPr id="12292" name="Picture 4" descr="mobile_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81200"/>
            <a:ext cx="6629400"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7" name="Picture 5" descr="wirel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
            <a:ext cx="1960563"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12644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5237"/>
                                        </p:tgtEl>
                                        <p:attrNameLst>
                                          <p:attrName>style.visibility</p:attrName>
                                        </p:attrNameLst>
                                      </p:cBhvr>
                                      <p:to>
                                        <p:strVal val="visible"/>
                                      </p:to>
                                    </p:set>
                                    <p:anim calcmode="lin" valueType="num">
                                      <p:cBhvr additive="base">
                                        <p:cTn id="7" dur="500" fill="hold"/>
                                        <p:tgtEl>
                                          <p:spTgt spid="95237"/>
                                        </p:tgtEl>
                                        <p:attrNameLst>
                                          <p:attrName>ppt_x</p:attrName>
                                        </p:attrNameLst>
                                      </p:cBhvr>
                                      <p:tavLst>
                                        <p:tav tm="0">
                                          <p:val>
                                            <p:strVal val="0-#ppt_w/2"/>
                                          </p:val>
                                        </p:tav>
                                        <p:tav tm="100000">
                                          <p:val>
                                            <p:strVal val="#ppt_x"/>
                                          </p:val>
                                        </p:tav>
                                      </p:tavLst>
                                    </p:anim>
                                    <p:anim calcmode="lin" valueType="num">
                                      <p:cBhvr additive="base">
                                        <p:cTn id="8" dur="500" fill="hold"/>
                                        <p:tgtEl>
                                          <p:spTgt spid="952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Wireless data network </a:t>
            </a:r>
            <a:endParaRPr lang="en-US" dirty="0"/>
          </a:p>
        </p:txBody>
      </p:sp>
      <p:sp>
        <p:nvSpPr>
          <p:cNvPr id="3" name="Content Placeholder 2"/>
          <p:cNvSpPr>
            <a:spLocks noGrp="1"/>
          </p:cNvSpPr>
          <p:nvPr>
            <p:ph idx="1"/>
          </p:nvPr>
        </p:nvSpPr>
        <p:spPr>
          <a:xfrm>
            <a:off x="428596" y="1142984"/>
            <a:ext cx="8229600" cy="2185990"/>
          </a:xfrm>
        </p:spPr>
        <p:txBody>
          <a:bodyPr/>
          <a:lstStyle/>
          <a:p>
            <a:r>
              <a:rPr lang="en-US" dirty="0" smtClean="0"/>
              <a:t>Spread Spectrum </a:t>
            </a:r>
          </a:p>
          <a:p>
            <a:pPr lvl="1"/>
            <a:r>
              <a:rPr lang="en-US" dirty="0" smtClean="0"/>
              <a:t>Spread spectrum is a family of methods for transmitting a single radio signal using a relatively wide segment of the radio spectrum</a:t>
            </a:r>
          </a:p>
          <a:p>
            <a:pPr lvl="1"/>
            <a:endParaRPr lang="en-US" dirty="0"/>
          </a:p>
        </p:txBody>
      </p:sp>
      <p:pic>
        <p:nvPicPr>
          <p:cNvPr id="25603" name="Picture 3"/>
          <p:cNvPicPr>
            <a:picLocks noChangeAspect="1" noChangeArrowheads="1"/>
          </p:cNvPicPr>
          <p:nvPr/>
        </p:nvPicPr>
        <p:blipFill>
          <a:blip r:embed="rId2"/>
          <a:srcRect/>
          <a:stretch>
            <a:fillRect/>
          </a:stretch>
        </p:blipFill>
        <p:spPr bwMode="auto">
          <a:xfrm>
            <a:off x="2071670" y="3305442"/>
            <a:ext cx="5905494" cy="30858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endParaRPr lang="en-US" dirty="0" smtClean="0">
              <a:hlinkClick r:id="rId2"/>
            </a:endParaRPr>
          </a:p>
          <a:p>
            <a:r>
              <a:rPr lang="en-IN" dirty="0" smtClean="0">
                <a:hlinkClick r:id="rId2"/>
              </a:rPr>
              <a:t>DSSS</a:t>
            </a:r>
          </a:p>
          <a:p>
            <a:r>
              <a:rPr lang="en-IN" dirty="0" smtClean="0">
                <a:hlinkClick r:id="rId2"/>
              </a:rPr>
              <a:t>FHSS</a:t>
            </a:r>
          </a:p>
          <a:p>
            <a:r>
              <a:rPr lang="en-IN" dirty="0" smtClean="0">
                <a:hlinkClick r:id="rId2"/>
              </a:rPr>
              <a:t>OFDM</a:t>
            </a:r>
            <a:endParaRPr lang="en-US" dirty="0" smtClean="0">
              <a:hlinkClick r:id="rId2"/>
            </a:endParaRPr>
          </a:p>
          <a:p>
            <a:pPr>
              <a:buNone/>
            </a:pPr>
            <a:endParaRPr lang="en-US" dirty="0" smtClean="0">
              <a:hlinkClick r:id="rId2"/>
            </a:endParaRPr>
          </a:p>
          <a:p>
            <a:endParaRPr lang="en-US" dirty="0" smtClean="0">
              <a:hlinkClick r:id="rId2"/>
            </a:endParaRPr>
          </a:p>
          <a:p>
            <a:endParaRPr lang="en-US" dirty="0" smtClean="0">
              <a:hlinkClick r:id="rId2"/>
            </a:endParaRPr>
          </a:p>
          <a:p>
            <a:r>
              <a:rPr lang="en-US" dirty="0" smtClean="0">
                <a:hlinkClick r:id="rId2"/>
              </a:rPr>
              <a:t>https://www.youtube.com/watch?v=KCHO7zlU25Q</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Wireless Network </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Wireless personal-area networks (WPAN)</a:t>
            </a:r>
          </a:p>
          <a:p>
            <a:pPr lvl="1"/>
            <a:r>
              <a:rPr lang="en-US" dirty="0" smtClean="0"/>
              <a:t>short range (up to 20–30 feet/7–10 meters) </a:t>
            </a:r>
          </a:p>
          <a:p>
            <a:pPr lvl="1"/>
            <a:r>
              <a:rPr lang="en-US" dirty="0" smtClean="0"/>
              <a:t>802.15 family of specifications to connect two or a few devices with low power consumption. Bluetooth is an example of WPAN protocol</a:t>
            </a:r>
          </a:p>
          <a:p>
            <a:r>
              <a:rPr lang="en-US" b="1" dirty="0" smtClean="0"/>
              <a:t>Wireless local-area networks </a:t>
            </a:r>
            <a:r>
              <a:rPr lang="en-US" b="1" i="1" dirty="0" smtClean="0"/>
              <a:t>(WLAN) </a:t>
            </a:r>
          </a:p>
          <a:p>
            <a:pPr lvl="1"/>
            <a:r>
              <a:rPr lang="en-US" dirty="0" smtClean="0"/>
              <a:t>300 feet (100 meters)</a:t>
            </a:r>
          </a:p>
          <a:p>
            <a:pPr lvl="1"/>
            <a:r>
              <a:rPr lang="en-IN" dirty="0" smtClean="0"/>
              <a:t>802.11 family </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00E97E6F8E1B44B08D98A9A9C6895F" ma:contentTypeVersion="8" ma:contentTypeDescription="Create a new document." ma:contentTypeScope="" ma:versionID="8c18feb1256b160160ae4b282b0ac630">
  <xsd:schema xmlns:xsd="http://www.w3.org/2001/XMLSchema" xmlns:xs="http://www.w3.org/2001/XMLSchema" xmlns:p="http://schemas.microsoft.com/office/2006/metadata/properties" xmlns:ns2="ae6df9e2-9364-4c6f-9975-f532195d6eb7" targetNamespace="http://schemas.microsoft.com/office/2006/metadata/properties" ma:root="true" ma:fieldsID="417a9b24cbcd39ebb8019db588992109" ns2:_="">
    <xsd:import namespace="ae6df9e2-9364-4c6f-9975-f532195d6e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6df9e2-9364-4c6f-9975-f532195d6e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893A9-8616-463E-ACBF-ABC365E01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6df9e2-9364-4c6f-9975-f532195d6e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04E9DA-08DC-480D-87C8-7C1FBFEC00F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A491AB2-B276-46EE-AC1E-973308C4B5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739</TotalTime>
  <Words>1725</Words>
  <Application>Microsoft Office PowerPoint</Application>
  <PresentationFormat>On-screen Show (4:3)</PresentationFormat>
  <Paragraphs>387</Paragraphs>
  <Slides>42</Slides>
  <Notes>6</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7" baseType="lpstr">
      <vt:lpstr>Arial</vt:lpstr>
      <vt:lpstr>Calibri</vt:lpstr>
      <vt:lpstr>Wingdings</vt:lpstr>
      <vt:lpstr>Office Theme</vt:lpstr>
      <vt:lpstr>Clip</vt:lpstr>
      <vt:lpstr>Mobile and WIRLESS network </vt:lpstr>
      <vt:lpstr>Wireless network </vt:lpstr>
      <vt:lpstr>Radio Communication : Spectrum </vt:lpstr>
      <vt:lpstr>PowerPoint Presentation</vt:lpstr>
      <vt:lpstr>Wireless data network </vt:lpstr>
      <vt:lpstr>Wireless  Networks</vt:lpstr>
      <vt:lpstr>Wireless data network </vt:lpstr>
      <vt:lpstr>PowerPoint Presentation</vt:lpstr>
      <vt:lpstr>Types of Wireless Network  </vt:lpstr>
      <vt:lpstr>Types of Wireless Network  </vt:lpstr>
      <vt:lpstr> IEEE standards  </vt:lpstr>
      <vt:lpstr>Wireless topologies</vt:lpstr>
      <vt:lpstr>Ad hoc network </vt:lpstr>
      <vt:lpstr>Infrastructure Network </vt:lpstr>
      <vt:lpstr>PowerPoint Presentation</vt:lpstr>
      <vt:lpstr>System architecture 802.11</vt:lpstr>
      <vt:lpstr>System architecture 802.11</vt:lpstr>
      <vt:lpstr>Protocol architecture and bridging </vt:lpstr>
      <vt:lpstr>802.11 - Layers and functions</vt:lpstr>
      <vt:lpstr>WLAN: IEEE 802.11b</vt:lpstr>
      <vt:lpstr>WLAN: IEEE 802.11a</vt:lpstr>
      <vt:lpstr> WLAN </vt:lpstr>
      <vt:lpstr>WPAN</vt:lpstr>
      <vt:lpstr>WPAN Classess</vt:lpstr>
      <vt:lpstr>PowerPoint Presentation</vt:lpstr>
      <vt:lpstr>PowerPoint Presentation</vt:lpstr>
      <vt:lpstr>Piconet</vt:lpstr>
      <vt:lpstr>Forming a piconet</vt:lpstr>
      <vt:lpstr>Scatternet</vt:lpstr>
      <vt:lpstr>ZigBee Device Types</vt:lpstr>
      <vt:lpstr>PowerPoint Presentation</vt:lpstr>
      <vt:lpstr>What is ZigBee Protocol?</vt:lpstr>
      <vt:lpstr>PowerPoint Presentation</vt:lpstr>
      <vt:lpstr>PowerPoint Presentation</vt:lpstr>
      <vt:lpstr>WiMax</vt:lpstr>
      <vt:lpstr>PowerPoint Presentation</vt:lpstr>
      <vt:lpstr>WiMAX Network Architecture</vt:lpstr>
      <vt:lpstr>WiMAX Network Architecture</vt:lpstr>
      <vt:lpstr>Major elements </vt:lpstr>
      <vt:lpstr>Components </vt:lpstr>
      <vt:lpstr>Components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WIRLESS LAN network</dc:title>
  <dc:creator>janardan</dc:creator>
  <cp:lastModifiedBy>Janardan Kulkarni</cp:lastModifiedBy>
  <cp:revision>69</cp:revision>
  <dcterms:created xsi:type="dcterms:W3CDTF">2010-01-01T08:02:56Z</dcterms:created>
  <dcterms:modified xsi:type="dcterms:W3CDTF">2024-02-13T07:04:27Z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0x0101001900E97E6F8E1B44B08D98A9A9C6895F</vt:lpwstr>
  </property>
</Properties>
</file>