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6" r:id="rId2"/>
    <p:sldId id="257" r:id="rId3"/>
    <p:sldId id="259" r:id="rId4"/>
    <p:sldId id="258" r:id="rId5"/>
    <p:sldId id="260" r:id="rId6"/>
    <p:sldId id="273" r:id="rId7"/>
    <p:sldId id="261" r:id="rId8"/>
    <p:sldId id="274" r:id="rId9"/>
    <p:sldId id="272" r:id="rId10"/>
    <p:sldId id="268" r:id="rId11"/>
    <p:sldId id="269" r:id="rId12"/>
    <p:sldId id="265" r:id="rId13"/>
    <p:sldId id="275" r:id="rId14"/>
    <p:sldId id="270" r:id="rId15"/>
    <p:sldId id="271" r:id="rId16"/>
    <p:sldId id="262" r:id="rId17"/>
    <p:sldId id="263" r:id="rId18"/>
    <p:sldId id="264" r:id="rId19"/>
    <p:sldId id="266" r:id="rId20"/>
    <p:sldId id="276" r:id="rId21"/>
    <p:sldId id="277" r:id="rId22"/>
    <p:sldId id="278" r:id="rId23"/>
    <p:sldId id="279" r:id="rId24"/>
    <p:sldId id="280" r:id="rId25"/>
    <p:sldId id="267"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9681" autoAdjust="0"/>
  </p:normalViewPr>
  <p:slideViewPr>
    <p:cSldViewPr snapToGrid="0">
      <p:cViewPr varScale="1">
        <p:scale>
          <a:sx n="88" d="100"/>
          <a:sy n="88" d="100"/>
        </p:scale>
        <p:origin x="139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F564A3-4720-41F0-839D-E0BFB4560F5E}" type="datetimeFigureOut">
              <a:rPr lang="en-IN" smtClean="0"/>
              <a:pPr/>
              <a:t>05-02-2024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23A113-06F9-4080-BAF0-34DFF4387482}" type="slidenum">
              <a:rPr lang="en-IN" smtClean="0"/>
              <a:pPr/>
              <a:t>‹#›</a:t>
            </a:fld>
            <a:endParaRPr lang="en-IN"/>
          </a:p>
        </p:txBody>
      </p:sp>
    </p:spTree>
    <p:extLst>
      <p:ext uri="{BB962C8B-B14F-4D97-AF65-F5344CB8AC3E}">
        <p14:creationId xmlns:p14="http://schemas.microsoft.com/office/powerpoint/2010/main" val="2524425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023A113-06F9-4080-BAF0-34DFF4387482}" type="slidenum">
              <a:rPr lang="en-IN" smtClean="0"/>
              <a:pPr/>
              <a:t>12</a:t>
            </a:fld>
            <a:endParaRPr lang="en-IN"/>
          </a:p>
        </p:txBody>
      </p:sp>
    </p:spTree>
    <p:extLst>
      <p:ext uri="{BB962C8B-B14F-4D97-AF65-F5344CB8AC3E}">
        <p14:creationId xmlns:p14="http://schemas.microsoft.com/office/powerpoint/2010/main" val="2779206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023A113-06F9-4080-BAF0-34DFF4387482}" type="slidenum">
              <a:rPr lang="en-IN" smtClean="0"/>
              <a:pPr/>
              <a:t>14</a:t>
            </a:fld>
            <a:endParaRPr lang="en-IN"/>
          </a:p>
        </p:txBody>
      </p:sp>
    </p:spTree>
    <p:extLst>
      <p:ext uri="{BB962C8B-B14F-4D97-AF65-F5344CB8AC3E}">
        <p14:creationId xmlns:p14="http://schemas.microsoft.com/office/powerpoint/2010/main" val="851926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023A113-06F9-4080-BAF0-34DFF4387482}" type="slidenum">
              <a:rPr lang="en-IN" smtClean="0"/>
              <a:pPr/>
              <a:t>19</a:t>
            </a:fld>
            <a:endParaRPr lang="en-IN"/>
          </a:p>
        </p:txBody>
      </p:sp>
    </p:spTree>
    <p:extLst>
      <p:ext uri="{BB962C8B-B14F-4D97-AF65-F5344CB8AC3E}">
        <p14:creationId xmlns:p14="http://schemas.microsoft.com/office/powerpoint/2010/main" val="3291071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2/5/2024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techtarget.com/searchsecurity/definition/RADIU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Remote Network Access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396540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841664"/>
            <a:ext cx="8915400" cy="1548245"/>
          </a:xfrm>
        </p:spPr>
        <p:txBody>
          <a:bodyPr/>
          <a:lstStyle/>
          <a:p>
            <a:pPr marL="0" indent="0">
              <a:buNone/>
            </a:pPr>
            <a:r>
              <a:rPr lang="en-US" b="1" dirty="0" smtClean="0"/>
              <a:t>Transport Mode</a:t>
            </a:r>
          </a:p>
          <a:p>
            <a:r>
              <a:rPr lang="en-US" dirty="0" err="1"/>
              <a:t>IPSec</a:t>
            </a:r>
            <a:r>
              <a:rPr lang="en-US" dirty="0"/>
              <a:t> in the transport mode does not protect the IP </a:t>
            </a:r>
            <a:r>
              <a:rPr lang="en-US" dirty="0" smtClean="0"/>
              <a:t>header</a:t>
            </a:r>
          </a:p>
          <a:p>
            <a:r>
              <a:rPr lang="en-US" dirty="0" smtClean="0"/>
              <a:t> </a:t>
            </a:r>
            <a:r>
              <a:rPr lang="en-US" dirty="0"/>
              <a:t>it only protects the information coming from the transport layer </a:t>
            </a:r>
            <a:endParaRPr lang="en-IN" dirty="0"/>
          </a:p>
        </p:txBody>
      </p:sp>
      <p:pic>
        <p:nvPicPr>
          <p:cNvPr id="4" name="Picture 3"/>
          <p:cNvPicPr>
            <a:picLocks noChangeAspect="1"/>
          </p:cNvPicPr>
          <p:nvPr/>
        </p:nvPicPr>
        <p:blipFill>
          <a:blip r:embed="rId2"/>
          <a:stretch>
            <a:fillRect/>
          </a:stretch>
        </p:blipFill>
        <p:spPr>
          <a:xfrm>
            <a:off x="1194954" y="2307891"/>
            <a:ext cx="4894118" cy="4315503"/>
          </a:xfrm>
          <a:prstGeom prst="rect">
            <a:avLst/>
          </a:prstGeom>
        </p:spPr>
      </p:pic>
      <p:pic>
        <p:nvPicPr>
          <p:cNvPr id="5" name="Picture 4"/>
          <p:cNvPicPr>
            <a:picLocks noChangeAspect="1"/>
          </p:cNvPicPr>
          <p:nvPr/>
        </p:nvPicPr>
        <p:blipFill>
          <a:blip r:embed="rId3"/>
          <a:stretch>
            <a:fillRect/>
          </a:stretch>
        </p:blipFill>
        <p:spPr>
          <a:xfrm>
            <a:off x="6203372" y="2940627"/>
            <a:ext cx="5782541" cy="2971800"/>
          </a:xfrm>
          <a:prstGeom prst="rect">
            <a:avLst/>
          </a:prstGeom>
        </p:spPr>
      </p:pic>
    </p:spTree>
    <p:extLst>
      <p:ext uri="{BB962C8B-B14F-4D97-AF65-F5344CB8AC3E}">
        <p14:creationId xmlns:p14="http://schemas.microsoft.com/office/powerpoint/2010/main" val="2916941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7322" y="187037"/>
            <a:ext cx="8915400" cy="2795155"/>
          </a:xfrm>
        </p:spPr>
        <p:txBody>
          <a:bodyPr>
            <a:normAutofit fontScale="92500" lnSpcReduction="20000"/>
          </a:bodyPr>
          <a:lstStyle/>
          <a:p>
            <a:pPr marL="0" indent="0">
              <a:buNone/>
            </a:pPr>
            <a:r>
              <a:rPr lang="en-US" b="1" dirty="0" smtClean="0"/>
              <a:t>Tunnel Mode</a:t>
            </a:r>
          </a:p>
          <a:p>
            <a:pPr marL="0" indent="0">
              <a:buNone/>
            </a:pPr>
            <a:r>
              <a:rPr lang="en-US" dirty="0"/>
              <a:t>In the tunnel mode, </a:t>
            </a:r>
            <a:r>
              <a:rPr lang="en-US" dirty="0" err="1"/>
              <a:t>IPSec</a:t>
            </a:r>
            <a:r>
              <a:rPr lang="en-US" dirty="0"/>
              <a:t> protects the entire IP </a:t>
            </a:r>
            <a:r>
              <a:rPr lang="en-US" dirty="0" smtClean="0"/>
              <a:t>packet</a:t>
            </a:r>
          </a:p>
          <a:p>
            <a:pPr marL="0" indent="0">
              <a:buNone/>
            </a:pPr>
            <a:r>
              <a:rPr lang="en-US" dirty="0" smtClean="0"/>
              <a:t>It </a:t>
            </a:r>
            <a:r>
              <a:rPr lang="en-US" dirty="0"/>
              <a:t>takes an IP packet, </a:t>
            </a:r>
            <a:r>
              <a:rPr lang="en-US" dirty="0" smtClean="0"/>
              <a:t>including the </a:t>
            </a:r>
            <a:r>
              <a:rPr lang="en-US" dirty="0"/>
              <a:t>header, applies </a:t>
            </a:r>
            <a:r>
              <a:rPr lang="en-US" dirty="0" err="1"/>
              <a:t>IPSec</a:t>
            </a:r>
            <a:r>
              <a:rPr lang="en-US" dirty="0"/>
              <a:t> security methods to the entire packet, and then adds a new </a:t>
            </a:r>
            <a:r>
              <a:rPr lang="en-US" dirty="0" err="1" smtClean="0"/>
              <a:t>IPheader</a:t>
            </a:r>
            <a:r>
              <a:rPr lang="en-US" dirty="0" smtClean="0"/>
              <a:t> </a:t>
            </a:r>
            <a:r>
              <a:rPr lang="en-US" dirty="0"/>
              <a:t>as shown in Figure </a:t>
            </a:r>
            <a:endParaRPr lang="en-US" dirty="0" smtClean="0"/>
          </a:p>
          <a:p>
            <a:pPr marL="0" indent="0">
              <a:buNone/>
            </a:pPr>
            <a:endParaRPr lang="en-US" dirty="0"/>
          </a:p>
          <a:p>
            <a:pPr marL="0" indent="0">
              <a:buNone/>
            </a:pPr>
            <a:r>
              <a:rPr lang="en-US" dirty="0"/>
              <a:t>The new IP header, as we will see shortly, has different information than the original IF header. </a:t>
            </a:r>
            <a:endParaRPr lang="en-US" dirty="0" smtClean="0"/>
          </a:p>
          <a:p>
            <a:pPr marL="0" indent="0">
              <a:buNone/>
            </a:pPr>
            <a:r>
              <a:rPr lang="en-US" dirty="0" smtClean="0"/>
              <a:t>The </a:t>
            </a:r>
            <a:r>
              <a:rPr lang="en-US" dirty="0"/>
              <a:t>tunnel mode is normally used between two routers, between a host and a router, or between a router and a host as shown in Figure</a:t>
            </a:r>
            <a:endParaRPr lang="en-IN" dirty="0"/>
          </a:p>
        </p:txBody>
      </p:sp>
      <p:pic>
        <p:nvPicPr>
          <p:cNvPr id="4" name="Picture 3"/>
          <p:cNvPicPr>
            <a:picLocks noChangeAspect="1"/>
          </p:cNvPicPr>
          <p:nvPr/>
        </p:nvPicPr>
        <p:blipFill>
          <a:blip r:embed="rId2"/>
          <a:stretch>
            <a:fillRect/>
          </a:stretch>
        </p:blipFill>
        <p:spPr>
          <a:xfrm>
            <a:off x="1854036" y="3463339"/>
            <a:ext cx="6019955" cy="3100747"/>
          </a:xfrm>
          <a:prstGeom prst="rect">
            <a:avLst/>
          </a:prstGeom>
        </p:spPr>
      </p:pic>
      <p:pic>
        <p:nvPicPr>
          <p:cNvPr id="2" name="Picture 1"/>
          <p:cNvPicPr>
            <a:picLocks noChangeAspect="1"/>
          </p:cNvPicPr>
          <p:nvPr/>
        </p:nvPicPr>
        <p:blipFill>
          <a:blip r:embed="rId3"/>
          <a:stretch>
            <a:fillRect/>
          </a:stretch>
        </p:blipFill>
        <p:spPr>
          <a:xfrm>
            <a:off x="7873992" y="3097680"/>
            <a:ext cx="4148600" cy="3466406"/>
          </a:xfrm>
          <a:prstGeom prst="rect">
            <a:avLst/>
          </a:prstGeom>
        </p:spPr>
      </p:pic>
    </p:spTree>
    <p:extLst>
      <p:ext uri="{BB962C8B-B14F-4D97-AF65-F5344CB8AC3E}">
        <p14:creationId xmlns:p14="http://schemas.microsoft.com/office/powerpoint/2010/main" val="1770295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520862"/>
            <a:ext cx="8915400" cy="2284684"/>
          </a:xfrm>
        </p:spPr>
        <p:txBody>
          <a:bodyPr/>
          <a:lstStyle/>
          <a:p>
            <a:pPr marL="0" indent="0">
              <a:buNone/>
            </a:pPr>
            <a:r>
              <a:rPr lang="en-IN" dirty="0" smtClean="0"/>
              <a:t>Tunnel Mode : Two </a:t>
            </a:r>
            <a:r>
              <a:rPr lang="en-IN" dirty="0"/>
              <a:t>Security </a:t>
            </a:r>
            <a:r>
              <a:rPr lang="en-IN" dirty="0" smtClean="0"/>
              <a:t>Protocols</a:t>
            </a:r>
          </a:p>
          <a:p>
            <a:r>
              <a:rPr lang="en-IN" i="1" dirty="0"/>
              <a:t>Authentication Header (AH)</a:t>
            </a:r>
          </a:p>
          <a:p>
            <a:pPr lvl="1"/>
            <a:r>
              <a:rPr lang="en-IN" dirty="0"/>
              <a:t>The Authentication Header (AH) Protocol is designed to </a:t>
            </a:r>
            <a:r>
              <a:rPr lang="en-IN" dirty="0">
                <a:solidFill>
                  <a:schemeClr val="accent1"/>
                </a:solidFill>
              </a:rPr>
              <a:t>authenticate</a:t>
            </a:r>
            <a:r>
              <a:rPr lang="en-IN" dirty="0"/>
              <a:t> the source </a:t>
            </a:r>
            <a:r>
              <a:rPr lang="en-IN" dirty="0" smtClean="0"/>
              <a:t>host and </a:t>
            </a:r>
            <a:r>
              <a:rPr lang="en-IN" dirty="0"/>
              <a:t>to ensure </a:t>
            </a:r>
            <a:r>
              <a:rPr lang="en-IN" dirty="0">
                <a:solidFill>
                  <a:schemeClr val="accent1"/>
                </a:solidFill>
              </a:rPr>
              <a:t>the integrity </a:t>
            </a:r>
            <a:r>
              <a:rPr lang="en-IN" dirty="0"/>
              <a:t>of the payload carried in the IP packet. </a:t>
            </a:r>
            <a:endParaRPr lang="en-IN" dirty="0" smtClean="0"/>
          </a:p>
          <a:p>
            <a:pPr lvl="1"/>
            <a:r>
              <a:rPr lang="en-IN" dirty="0" smtClean="0"/>
              <a:t>The </a:t>
            </a:r>
            <a:r>
              <a:rPr lang="en-IN" dirty="0"/>
              <a:t>protocol uses </a:t>
            </a:r>
            <a:r>
              <a:rPr lang="en-IN" dirty="0" smtClean="0">
                <a:solidFill>
                  <a:schemeClr val="accent1"/>
                </a:solidFill>
              </a:rPr>
              <a:t>a hash </a:t>
            </a:r>
            <a:r>
              <a:rPr lang="en-IN" dirty="0">
                <a:solidFill>
                  <a:schemeClr val="accent1"/>
                </a:solidFill>
              </a:rPr>
              <a:t>function </a:t>
            </a:r>
            <a:r>
              <a:rPr lang="en-IN" dirty="0"/>
              <a:t>and a </a:t>
            </a:r>
            <a:r>
              <a:rPr lang="en-IN" dirty="0">
                <a:solidFill>
                  <a:schemeClr val="accent1"/>
                </a:solidFill>
              </a:rPr>
              <a:t>symmetric key </a:t>
            </a:r>
            <a:r>
              <a:rPr lang="en-IN" dirty="0"/>
              <a:t>to create a message digest; the digest is inserted </a:t>
            </a:r>
            <a:r>
              <a:rPr lang="en-IN" dirty="0" smtClean="0"/>
              <a:t>in the </a:t>
            </a:r>
            <a:r>
              <a:rPr lang="en-IN" dirty="0"/>
              <a:t>authentication </a:t>
            </a:r>
            <a:r>
              <a:rPr lang="en-IN" dirty="0" smtClean="0"/>
              <a:t>header</a:t>
            </a:r>
          </a:p>
          <a:p>
            <a:endParaRPr lang="en-IN" dirty="0"/>
          </a:p>
        </p:txBody>
      </p:sp>
      <p:pic>
        <p:nvPicPr>
          <p:cNvPr id="4" name="Picture 3"/>
          <p:cNvPicPr>
            <a:picLocks noChangeAspect="1"/>
          </p:cNvPicPr>
          <p:nvPr/>
        </p:nvPicPr>
        <p:blipFill rotWithShape="1">
          <a:blip r:embed="rId3"/>
          <a:srcRect l="23748" t="37274" r="23923" b="16323"/>
          <a:stretch/>
        </p:blipFill>
        <p:spPr>
          <a:xfrm>
            <a:off x="2832247" y="2995515"/>
            <a:ext cx="7402798" cy="3692582"/>
          </a:xfrm>
          <a:prstGeom prst="rect">
            <a:avLst/>
          </a:prstGeom>
        </p:spPr>
      </p:pic>
    </p:spTree>
    <p:extLst>
      <p:ext uri="{BB962C8B-B14F-4D97-AF65-F5344CB8AC3E}">
        <p14:creationId xmlns:p14="http://schemas.microsoft.com/office/powerpoint/2010/main" val="24533344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598714"/>
            <a:ext cx="8915400" cy="5312508"/>
          </a:xfrm>
        </p:spPr>
        <p:txBody>
          <a:bodyPr/>
          <a:lstStyle/>
          <a:p>
            <a:r>
              <a:rPr lang="en-US" dirty="0"/>
              <a:t>AH protocol provides a mechanism for authentication </a:t>
            </a:r>
            <a:r>
              <a:rPr lang="en-US" dirty="0" smtClean="0"/>
              <a:t>only</a:t>
            </a:r>
          </a:p>
          <a:p>
            <a:r>
              <a:rPr lang="en-US" dirty="0"/>
              <a:t>AH provides data integrity, data origin authentication, and an optional replay protection </a:t>
            </a:r>
            <a:r>
              <a:rPr lang="en-US" dirty="0" smtClean="0"/>
              <a:t>service</a:t>
            </a:r>
          </a:p>
          <a:p>
            <a:r>
              <a:rPr lang="en-US" dirty="0"/>
              <a:t>digest that is generated by an algorithm such as HMAC-MD5 or </a:t>
            </a:r>
            <a:r>
              <a:rPr lang="en-US" dirty="0" smtClean="0"/>
              <a:t>HMAC-SHA</a:t>
            </a:r>
          </a:p>
          <a:p>
            <a:r>
              <a:rPr lang="en-US" dirty="0"/>
              <a:t> Replay protection is provided by using a sequence number field with the AH </a:t>
            </a:r>
            <a:r>
              <a:rPr lang="en-US" dirty="0" smtClean="0"/>
              <a:t>header</a:t>
            </a:r>
          </a:p>
          <a:p>
            <a:r>
              <a:rPr lang="en-US" dirty="0" smtClean="0"/>
              <a:t>AH </a:t>
            </a:r>
            <a:r>
              <a:rPr lang="en-US" dirty="0"/>
              <a:t>authenticates IP headers and their payloads, with the exception of certain header fields that can be legitimately changed in transit, such as </a:t>
            </a:r>
            <a:r>
              <a:rPr lang="en-US" dirty="0">
                <a:solidFill>
                  <a:srgbClr val="FF0000"/>
                </a:solidFill>
              </a:rPr>
              <a:t>the Time To Live (TTL) </a:t>
            </a:r>
            <a:r>
              <a:rPr lang="en-US" dirty="0" smtClean="0">
                <a:solidFill>
                  <a:srgbClr val="FF0000"/>
                </a:solidFill>
              </a:rPr>
              <a:t>field</a:t>
            </a:r>
            <a:endParaRPr lang="en-IN" dirty="0">
              <a:solidFill>
                <a:srgbClr val="FF0000"/>
              </a:solidFill>
            </a:endParaRPr>
          </a:p>
        </p:txBody>
      </p:sp>
    </p:spTree>
    <p:extLst>
      <p:ext uri="{BB962C8B-B14F-4D97-AF65-F5344CB8AC3E}">
        <p14:creationId xmlns:p14="http://schemas.microsoft.com/office/powerpoint/2010/main" val="3296385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1762" y="187036"/>
            <a:ext cx="6126407" cy="6120246"/>
          </a:xfrm>
        </p:spPr>
        <p:txBody>
          <a:bodyPr>
            <a:normAutofit fontScale="92500" lnSpcReduction="20000"/>
          </a:bodyPr>
          <a:lstStyle/>
          <a:p>
            <a:pPr marL="0" indent="0">
              <a:buNone/>
            </a:pPr>
            <a:r>
              <a:rPr lang="en-US" b="1" dirty="0"/>
              <a:t>Next </a:t>
            </a:r>
            <a:r>
              <a:rPr lang="en-US" b="1" dirty="0" smtClean="0"/>
              <a:t>header</a:t>
            </a:r>
          </a:p>
          <a:p>
            <a:pPr marL="0" indent="0">
              <a:buNone/>
            </a:pPr>
            <a:r>
              <a:rPr lang="en-US" dirty="0" smtClean="0"/>
              <a:t> </a:t>
            </a:r>
            <a:r>
              <a:rPr lang="en-US" dirty="0"/>
              <a:t>The 8-bit next-header field defines the type of payload carried by the IP datagram (such as TCP, UDP, ICMP, or OSPF</a:t>
            </a:r>
            <a:r>
              <a:rPr lang="en-US" dirty="0" smtClean="0"/>
              <a:t>)</a:t>
            </a:r>
          </a:p>
          <a:p>
            <a:pPr marL="0" indent="0">
              <a:buNone/>
            </a:pPr>
            <a:r>
              <a:rPr lang="en-US" dirty="0" smtClean="0"/>
              <a:t> </a:t>
            </a:r>
            <a:r>
              <a:rPr lang="en-US" dirty="0"/>
              <a:t>It has the same function as the protocol field in the IP header before </a:t>
            </a:r>
            <a:r>
              <a:rPr lang="en-US" dirty="0" smtClean="0"/>
              <a:t>encapsulation</a:t>
            </a:r>
          </a:p>
          <a:p>
            <a:pPr marL="0" indent="0">
              <a:buNone/>
            </a:pPr>
            <a:r>
              <a:rPr lang="en-US" b="1" dirty="0"/>
              <a:t>Payload </a:t>
            </a:r>
            <a:r>
              <a:rPr lang="en-US" b="1" dirty="0" smtClean="0"/>
              <a:t>length</a:t>
            </a:r>
            <a:endParaRPr lang="en-US" b="1" dirty="0"/>
          </a:p>
          <a:p>
            <a:pPr marL="0" indent="0">
              <a:buNone/>
            </a:pPr>
            <a:r>
              <a:rPr lang="en-US" dirty="0" smtClean="0"/>
              <a:t>it </a:t>
            </a:r>
            <a:r>
              <a:rPr lang="en-US" dirty="0"/>
              <a:t>defines the length of the authentication header in 4-byte multiples, but it does not include the first 8 </a:t>
            </a:r>
            <a:r>
              <a:rPr lang="en-US" dirty="0" smtClean="0"/>
              <a:t>bytes</a:t>
            </a:r>
          </a:p>
          <a:p>
            <a:pPr marL="0" indent="0">
              <a:buNone/>
            </a:pPr>
            <a:r>
              <a:rPr lang="en-US" b="1" dirty="0"/>
              <a:t>Security parameter index</a:t>
            </a:r>
            <a:r>
              <a:rPr lang="en-US" dirty="0"/>
              <a:t>. </a:t>
            </a:r>
            <a:endParaRPr lang="en-US" dirty="0" smtClean="0"/>
          </a:p>
          <a:p>
            <a:pPr marL="0" indent="0">
              <a:buNone/>
            </a:pPr>
            <a:r>
              <a:rPr lang="en-US" dirty="0" smtClean="0"/>
              <a:t>The </a:t>
            </a:r>
            <a:r>
              <a:rPr lang="en-US" dirty="0"/>
              <a:t>32-bit security parameter index (SPI) field plays the role of a virtual-circuit identifier and is the same for all packets sent during a connection called a security </a:t>
            </a:r>
            <a:r>
              <a:rPr lang="en-US" dirty="0" smtClean="0"/>
              <a:t>association</a:t>
            </a:r>
          </a:p>
          <a:p>
            <a:pPr marL="0" indent="0">
              <a:buNone/>
            </a:pPr>
            <a:r>
              <a:rPr lang="en-US" b="1" dirty="0"/>
              <a:t>Sequence </a:t>
            </a:r>
            <a:r>
              <a:rPr lang="en-US" b="1" dirty="0" smtClean="0"/>
              <a:t>number</a:t>
            </a:r>
            <a:endParaRPr lang="en-US" dirty="0"/>
          </a:p>
          <a:p>
            <a:pPr marL="0" indent="0">
              <a:buNone/>
            </a:pPr>
            <a:r>
              <a:rPr lang="en-US" dirty="0" smtClean="0"/>
              <a:t>A </a:t>
            </a:r>
            <a:r>
              <a:rPr lang="en-US" dirty="0"/>
              <a:t>32-bit sequence number provides ordering information for a sequence of </a:t>
            </a:r>
            <a:r>
              <a:rPr lang="en-US" dirty="0" smtClean="0"/>
              <a:t>datagrams</a:t>
            </a:r>
          </a:p>
          <a:p>
            <a:pPr marL="0" indent="0">
              <a:buNone/>
            </a:pPr>
            <a:r>
              <a:rPr lang="en-US" b="1" dirty="0"/>
              <a:t>Authentication </a:t>
            </a:r>
            <a:r>
              <a:rPr lang="en-US" b="1" dirty="0" smtClean="0"/>
              <a:t>data</a:t>
            </a:r>
            <a:endParaRPr lang="en-US" dirty="0" smtClean="0"/>
          </a:p>
          <a:p>
            <a:pPr marL="0" indent="0">
              <a:buNone/>
            </a:pPr>
            <a:r>
              <a:rPr lang="en-US" dirty="0" smtClean="0"/>
              <a:t>Finally</a:t>
            </a:r>
            <a:r>
              <a:rPr lang="en-US" dirty="0"/>
              <a:t>, the authentication data field is the result of applying a hash function to the entire IP datagram except for the fields that are changed during transit (e.g., time-to-live)</a:t>
            </a:r>
            <a:endParaRPr lang="en-US" dirty="0" smtClean="0"/>
          </a:p>
          <a:p>
            <a:pPr marL="0" indent="0">
              <a:buNone/>
            </a:pPr>
            <a:endParaRPr lang="en-IN" b="1" dirty="0"/>
          </a:p>
        </p:txBody>
      </p:sp>
      <p:pic>
        <p:nvPicPr>
          <p:cNvPr id="4" name="Picture 3"/>
          <p:cNvPicPr>
            <a:picLocks noChangeAspect="1"/>
          </p:cNvPicPr>
          <p:nvPr/>
        </p:nvPicPr>
        <p:blipFill rotWithShape="1">
          <a:blip r:embed="rId3"/>
          <a:srcRect l="26717" t="47291" r="41259" b="19673"/>
          <a:stretch/>
        </p:blipFill>
        <p:spPr>
          <a:xfrm>
            <a:off x="7768170" y="2109354"/>
            <a:ext cx="3921601" cy="2275609"/>
          </a:xfrm>
          <a:prstGeom prst="rect">
            <a:avLst/>
          </a:prstGeom>
        </p:spPr>
      </p:pic>
    </p:spTree>
    <p:extLst>
      <p:ext uri="{BB962C8B-B14F-4D97-AF65-F5344CB8AC3E}">
        <p14:creationId xmlns:p14="http://schemas.microsoft.com/office/powerpoint/2010/main" val="22764666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654627"/>
            <a:ext cx="8915400" cy="2784764"/>
          </a:xfrm>
        </p:spPr>
        <p:txBody>
          <a:bodyPr>
            <a:normAutofit fontScale="92500" lnSpcReduction="20000"/>
          </a:bodyPr>
          <a:lstStyle/>
          <a:p>
            <a:pPr marL="0" indent="0">
              <a:buNone/>
            </a:pPr>
            <a:r>
              <a:rPr lang="en-IN" b="1" dirty="0"/>
              <a:t>Encapsulating Security Payload (ESP</a:t>
            </a:r>
            <a:r>
              <a:rPr lang="en-IN" b="1" dirty="0" smtClean="0"/>
              <a:t>)</a:t>
            </a:r>
          </a:p>
          <a:p>
            <a:r>
              <a:rPr lang="en-IN" dirty="0"/>
              <a:t>The AH Protocol does not provide privacy, only source authentication and data integrity</a:t>
            </a:r>
          </a:p>
          <a:p>
            <a:r>
              <a:rPr lang="en-IN" dirty="0"/>
              <a:t>an alternative protocol that provides source authentication, integrity, and privacy called Encapsulating Security Payload (ESP</a:t>
            </a:r>
            <a:r>
              <a:rPr lang="en-IN" dirty="0" smtClean="0"/>
              <a:t>)</a:t>
            </a:r>
          </a:p>
          <a:p>
            <a:r>
              <a:rPr lang="en-US" dirty="0"/>
              <a:t>ESP adds a header and trailer. Note that ESP's authentication data are added at the end of the packet which makes its calculation easier. </a:t>
            </a:r>
            <a:endParaRPr lang="en-US" dirty="0" smtClean="0"/>
          </a:p>
          <a:p>
            <a:r>
              <a:rPr lang="en-US" dirty="0" smtClean="0"/>
              <a:t>Figure  </a:t>
            </a:r>
            <a:r>
              <a:rPr lang="en-US" dirty="0"/>
              <a:t>shows the location of the ESP header and trailer</a:t>
            </a:r>
            <a:r>
              <a:rPr lang="en-US" dirty="0" smtClean="0"/>
              <a:t>.</a:t>
            </a:r>
          </a:p>
          <a:p>
            <a:r>
              <a:rPr lang="en-US" dirty="0"/>
              <a:t>ESP provides source authentication, data integrity, and privacy</a:t>
            </a:r>
            <a:endParaRPr lang="en-IN" dirty="0"/>
          </a:p>
          <a:p>
            <a:pPr marL="0" indent="0">
              <a:buNone/>
            </a:pPr>
            <a:endParaRPr lang="en-IN" b="1" dirty="0"/>
          </a:p>
        </p:txBody>
      </p:sp>
      <p:pic>
        <p:nvPicPr>
          <p:cNvPr id="4" name="Picture 3"/>
          <p:cNvPicPr>
            <a:picLocks noChangeAspect="1"/>
          </p:cNvPicPr>
          <p:nvPr/>
        </p:nvPicPr>
        <p:blipFill rotWithShape="1">
          <a:blip r:embed="rId2"/>
          <a:srcRect l="23822" t="44431" r="22329" b="24514"/>
          <a:stretch/>
        </p:blipFill>
        <p:spPr>
          <a:xfrm>
            <a:off x="2013675" y="3779134"/>
            <a:ext cx="9490937" cy="3078866"/>
          </a:xfrm>
          <a:prstGeom prst="rect">
            <a:avLst/>
          </a:prstGeom>
        </p:spPr>
      </p:pic>
    </p:spTree>
    <p:extLst>
      <p:ext uri="{BB962C8B-B14F-4D97-AF65-F5344CB8AC3E}">
        <p14:creationId xmlns:p14="http://schemas.microsoft.com/office/powerpoint/2010/main" val="11853075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752354"/>
            <a:ext cx="8915400" cy="5158868"/>
          </a:xfrm>
        </p:spPr>
        <p:txBody>
          <a:bodyPr/>
          <a:lstStyle/>
          <a:p>
            <a:pPr fontAlgn="base"/>
            <a:r>
              <a:rPr lang="en-IN" dirty="0"/>
              <a:t>In tunnel mode, the entire original IP packet is encapsulated to become the payload of a new IP packet. Additionally, a new IP header is added on top of the original IP packet. Since a new packet is created using the original information, tunnel mode is useful for protecting traffic between different networks. An additional advantage of this mode is that it makes it very easy to establish a “tunnel” between two secure IPsec gateways.</a:t>
            </a:r>
          </a:p>
          <a:p>
            <a:pPr fontAlgn="base"/>
            <a:endParaRPr lang="en-IN" dirty="0" smtClean="0"/>
          </a:p>
          <a:p>
            <a:pPr fontAlgn="base"/>
            <a:r>
              <a:rPr lang="en-IN" dirty="0" smtClean="0"/>
              <a:t>These </a:t>
            </a:r>
            <a:r>
              <a:rPr lang="en-IN" dirty="0"/>
              <a:t>IPsec gateways in turn can connect two different networks securely. Using secure IPsec proxies like the ones shown in the diagram below can be very useful for connecting two distant branches using an encrypted connection.</a:t>
            </a:r>
          </a:p>
          <a:p>
            <a:endParaRPr lang="en-IN" dirty="0"/>
          </a:p>
        </p:txBody>
      </p:sp>
    </p:spTree>
    <p:extLst>
      <p:ext uri="{BB962C8B-B14F-4D97-AF65-F5344CB8AC3E}">
        <p14:creationId xmlns:p14="http://schemas.microsoft.com/office/powerpoint/2010/main" val="38549470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636608"/>
            <a:ext cx="8915400" cy="5274614"/>
          </a:xfrm>
        </p:spPr>
        <p:txBody>
          <a:bodyPr/>
          <a:lstStyle/>
          <a:p>
            <a:pPr fontAlgn="base"/>
            <a:r>
              <a:rPr lang="en-IN" dirty="0"/>
              <a:t>The process used by IPsec to encapsulate the original IP header differs depending on whether AH tunnel mode or ESP tunnel mode is used:</a:t>
            </a:r>
          </a:p>
          <a:p>
            <a:pPr fontAlgn="base"/>
            <a:r>
              <a:rPr lang="en-IN" dirty="0"/>
              <a:t>The original packet is encapsulated in a new IP packet (both its IP header and its payload).</a:t>
            </a:r>
          </a:p>
          <a:p>
            <a:pPr fontAlgn="base"/>
            <a:r>
              <a:rPr lang="en-IN" dirty="0"/>
              <a:t>In the case of AH tunnel mode, an AH header and a new IP header are added. For ESP tunnel mode, an ESP header, a new IP header, an ESP trailer, and an ESP authentication trailer are added.</a:t>
            </a:r>
          </a:p>
          <a:p>
            <a:pPr fontAlgn="base"/>
            <a:r>
              <a:rPr lang="en-IN" dirty="0"/>
              <a:t>When AH tunnel mode is used, the entire packet is signed for integrity and authentication. But when ESP tunnel mode is used, the encapsulated packet between the ESP header and the ESP trailer is signed for integrity and authentication. The new packet can also be encrypted for greater security.</a:t>
            </a:r>
          </a:p>
          <a:p>
            <a:endParaRPr lang="en-IN" dirty="0"/>
          </a:p>
        </p:txBody>
      </p:sp>
    </p:spTree>
    <p:extLst>
      <p:ext uri="{BB962C8B-B14F-4D97-AF65-F5344CB8AC3E}">
        <p14:creationId xmlns:p14="http://schemas.microsoft.com/office/powerpoint/2010/main" val="8541541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462987"/>
            <a:ext cx="8915400" cy="5448235"/>
          </a:xfrm>
        </p:spPr>
        <p:txBody>
          <a:bodyPr/>
          <a:lstStyle/>
          <a:p>
            <a:r>
              <a:rPr lang="en-IN" dirty="0"/>
              <a:t>The main difference in transport mode is that it retains the original IP header. In other words, payload data transmitted within the original IP packet is protected, but not the IP header. In transport mode, encrypted traffic is sent directly between two hosts that previously established a secure IPsec </a:t>
            </a:r>
            <a:r>
              <a:rPr lang="en-IN" dirty="0" smtClean="0"/>
              <a:t>tunnel</a:t>
            </a:r>
          </a:p>
          <a:p>
            <a:pPr marL="0" indent="0" fontAlgn="base">
              <a:buNone/>
            </a:pPr>
            <a:r>
              <a:rPr lang="en-IN" dirty="0"/>
              <a:t>Since a new IP header isn’t created, the process used by transport mode is less complex than tunnel mode:</a:t>
            </a:r>
          </a:p>
          <a:p>
            <a:pPr fontAlgn="base"/>
            <a:r>
              <a:rPr lang="en-IN" dirty="0"/>
              <a:t>Depending on the protocol used, a new AH or ESP header is created and inserted just after the original IP header.</a:t>
            </a:r>
          </a:p>
          <a:p>
            <a:pPr fontAlgn="base"/>
            <a:r>
              <a:rPr lang="en-IN" dirty="0"/>
              <a:t>For the ESP protocol, both an ESP trailer and an ESP authentication trailer are created and added after the original package.</a:t>
            </a:r>
          </a:p>
          <a:p>
            <a:pPr fontAlgn="base"/>
            <a:r>
              <a:rPr lang="en-IN" dirty="0"/>
              <a:t>When using AH transport mode, the entire packet is signed for integrity and authentication. For ESP transport mode, the original packet payload is signed by authentication (that is, not including its IP header) and encrypted if required.</a:t>
            </a:r>
          </a:p>
          <a:p>
            <a:endParaRPr lang="en-IN" dirty="0" smtClean="0"/>
          </a:p>
          <a:p>
            <a:endParaRPr lang="en-IN" dirty="0"/>
          </a:p>
        </p:txBody>
      </p:sp>
    </p:spTree>
    <p:extLst>
      <p:ext uri="{BB962C8B-B14F-4D97-AF65-F5344CB8AC3E}">
        <p14:creationId xmlns:p14="http://schemas.microsoft.com/office/powerpoint/2010/main" val="33204147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486137"/>
            <a:ext cx="8915400" cy="5425085"/>
          </a:xfrm>
        </p:spPr>
        <p:txBody>
          <a:bodyPr/>
          <a:lstStyle/>
          <a:p>
            <a:pPr marL="0" indent="0">
              <a:buNone/>
            </a:pPr>
            <a:r>
              <a:rPr lang="en-US" b="1" dirty="0" smtClean="0"/>
              <a:t>SSL VPN </a:t>
            </a:r>
          </a:p>
          <a:p>
            <a:pPr marL="0" indent="0">
              <a:buNone/>
            </a:pPr>
            <a:r>
              <a:rPr lang="en-US" dirty="0" smtClean="0"/>
              <a:t>What is SSL / TSL ????</a:t>
            </a:r>
          </a:p>
          <a:p>
            <a:pPr marL="0" indent="0">
              <a:buNone/>
            </a:pPr>
            <a:endParaRPr lang="en-US" dirty="0"/>
          </a:p>
          <a:p>
            <a:pPr marL="0" indent="0">
              <a:buNone/>
            </a:pPr>
            <a:endParaRPr lang="en-US" dirty="0"/>
          </a:p>
          <a:p>
            <a:r>
              <a:rPr lang="en-US" dirty="0" smtClean="0"/>
              <a:t>SSL </a:t>
            </a:r>
            <a:r>
              <a:rPr lang="en-US" dirty="0"/>
              <a:t>VPNs use browser-based protocols to create secure tunnels between a user’s device and an SSL VPN gateway. </a:t>
            </a:r>
            <a:endParaRPr lang="en-US" dirty="0" smtClean="0"/>
          </a:p>
          <a:p>
            <a:r>
              <a:rPr lang="en-US" dirty="0" smtClean="0"/>
              <a:t>This </a:t>
            </a:r>
            <a:r>
              <a:rPr lang="en-US" dirty="0"/>
              <a:t>end-to-end-encrypted (E2EE) tunnel gives remote users easy access to protected </a:t>
            </a:r>
            <a:r>
              <a:rPr lang="en-US" dirty="0" smtClean="0"/>
              <a:t>resources</a:t>
            </a:r>
          </a:p>
          <a:p>
            <a:r>
              <a:rPr lang="en-US" dirty="0"/>
              <a:t>Although they kept the name of their original Secure Sockets Layer (SSL) protocol, today’s SSL VPNs use the more secure Transport Layer Security (TLS) </a:t>
            </a:r>
            <a:r>
              <a:rPr lang="en-US" dirty="0" smtClean="0"/>
              <a:t>protocol</a:t>
            </a:r>
          </a:p>
          <a:p>
            <a:r>
              <a:rPr lang="en-US" dirty="0"/>
              <a:t>Enterprises use SSL VPNs to enable remote users to securely access organizational resources, as well as to secure the internet sessions of users who are accessing the internet from outside the </a:t>
            </a:r>
            <a:r>
              <a:rPr lang="en-US" dirty="0" smtClean="0"/>
              <a:t>enterprise</a:t>
            </a:r>
            <a:endParaRPr lang="en-IN" dirty="0"/>
          </a:p>
        </p:txBody>
      </p:sp>
    </p:spTree>
    <p:extLst>
      <p:ext uri="{BB962C8B-B14F-4D97-AF65-F5344CB8AC3E}">
        <p14:creationId xmlns:p14="http://schemas.microsoft.com/office/powerpoint/2010/main" val="3348854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696191"/>
            <a:ext cx="8915400" cy="5215031"/>
          </a:xfrm>
        </p:spPr>
        <p:txBody>
          <a:bodyPr/>
          <a:lstStyle/>
          <a:p>
            <a:r>
              <a:rPr lang="en-IN" dirty="0" smtClean="0"/>
              <a:t>Introduction to Transport layer </a:t>
            </a:r>
          </a:p>
          <a:p>
            <a:r>
              <a:rPr lang="en-IN" dirty="0" smtClean="0"/>
              <a:t>Functions of Transport Layer </a:t>
            </a:r>
          </a:p>
          <a:p>
            <a:endParaRPr lang="en-IN" dirty="0" smtClean="0"/>
          </a:p>
          <a:p>
            <a:endParaRPr lang="en-IN" dirty="0"/>
          </a:p>
          <a:p>
            <a:r>
              <a:rPr lang="en-IN" dirty="0" smtClean="0"/>
              <a:t>What is Public Network </a:t>
            </a:r>
          </a:p>
          <a:p>
            <a:pPr lvl="1"/>
            <a:r>
              <a:rPr lang="en-IN" dirty="0" smtClean="0"/>
              <a:t>Wide , Availability connectivity  and  but  not secured </a:t>
            </a:r>
          </a:p>
          <a:p>
            <a:r>
              <a:rPr lang="en-IN" dirty="0" smtClean="0"/>
              <a:t>What Is private Network  ??</a:t>
            </a:r>
          </a:p>
          <a:p>
            <a:pPr lvl="1"/>
            <a:r>
              <a:rPr lang="en-IN" dirty="0" smtClean="0"/>
              <a:t>Security </a:t>
            </a:r>
          </a:p>
          <a:p>
            <a:pPr lvl="1"/>
            <a:endParaRPr lang="en-IN" dirty="0"/>
          </a:p>
          <a:p>
            <a:endParaRPr lang="en-IN" dirty="0" smtClean="0"/>
          </a:p>
          <a:p>
            <a:r>
              <a:rPr lang="en-IN" dirty="0" smtClean="0"/>
              <a:t>Virtual Private Network </a:t>
            </a:r>
          </a:p>
          <a:p>
            <a:endParaRPr lang="en-IN" dirty="0" smtClean="0"/>
          </a:p>
          <a:p>
            <a:pPr lvl="1"/>
            <a:endParaRPr lang="en-IN" dirty="0"/>
          </a:p>
        </p:txBody>
      </p:sp>
    </p:spTree>
    <p:extLst>
      <p:ext uri="{BB962C8B-B14F-4D97-AF65-F5344CB8AC3E}">
        <p14:creationId xmlns:p14="http://schemas.microsoft.com/office/powerpoint/2010/main" val="42544785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609600"/>
            <a:ext cx="8915400" cy="5301622"/>
          </a:xfrm>
        </p:spPr>
        <p:txBody>
          <a:bodyPr>
            <a:normAutofit/>
          </a:bodyPr>
          <a:lstStyle/>
          <a:p>
            <a:pPr marL="0" indent="0">
              <a:buNone/>
            </a:pPr>
            <a:r>
              <a:rPr lang="en-IN" b="1" dirty="0"/>
              <a:t>How SSL VPNs </a:t>
            </a:r>
            <a:r>
              <a:rPr lang="en-IN" b="1" dirty="0" smtClean="0"/>
              <a:t>work?</a:t>
            </a:r>
          </a:p>
          <a:p>
            <a:r>
              <a:rPr lang="en-US" dirty="0"/>
              <a:t>SSL VPNs enable authenticated users to establish secure connections to internal HTTP and HTTPS services via standard web browsers or client applications that enable direct access to </a:t>
            </a:r>
            <a:r>
              <a:rPr lang="en-US" dirty="0" smtClean="0"/>
              <a:t>networks</a:t>
            </a:r>
          </a:p>
          <a:p>
            <a:r>
              <a:rPr lang="en-US" dirty="0"/>
              <a:t>There are two primary types of SSL VPNs: VPN portal and VPN </a:t>
            </a:r>
            <a:r>
              <a:rPr lang="en-US" dirty="0" smtClean="0"/>
              <a:t>tunnel</a:t>
            </a:r>
          </a:p>
          <a:p>
            <a:pPr lvl="1"/>
            <a:r>
              <a:rPr lang="en-US" dirty="0"/>
              <a:t>An SSL portal VPN enables one SSL VPN connection at a time to remote </a:t>
            </a:r>
            <a:r>
              <a:rPr lang="en-US" dirty="0" smtClean="0"/>
              <a:t>websites</a:t>
            </a:r>
          </a:p>
          <a:p>
            <a:pPr lvl="1"/>
            <a:r>
              <a:rPr lang="en-US" dirty="0"/>
              <a:t>Remote users access the SSL VPN gateway with their web browser after they have been authenticated through a method supported by the </a:t>
            </a:r>
            <a:r>
              <a:rPr lang="en-US" dirty="0" smtClean="0"/>
              <a:t>gateway</a:t>
            </a:r>
          </a:p>
          <a:p>
            <a:pPr lvl="1"/>
            <a:r>
              <a:rPr lang="en-US" dirty="0"/>
              <a:t>Access is gained via a webpage that acts as a portal to other </a:t>
            </a:r>
            <a:r>
              <a:rPr lang="en-US" dirty="0" smtClean="0"/>
              <a:t>services</a:t>
            </a:r>
          </a:p>
          <a:p>
            <a:pPr lvl="1"/>
            <a:endParaRPr lang="en-US" b="1" dirty="0"/>
          </a:p>
          <a:p>
            <a:pPr lvl="1"/>
            <a:r>
              <a:rPr lang="en-US" dirty="0"/>
              <a:t>An SSL tunnel VPN sends your internet traffic through a secure VPN </a:t>
            </a:r>
            <a:r>
              <a:rPr lang="en-US" dirty="0" smtClean="0"/>
              <a:t>tunnel</a:t>
            </a:r>
          </a:p>
          <a:p>
            <a:pPr lvl="1"/>
            <a:r>
              <a:rPr lang="en-US" dirty="0" smtClean="0"/>
              <a:t>This </a:t>
            </a:r>
            <a:r>
              <a:rPr lang="en-US" dirty="0"/>
              <a:t>type of VPN allows you to use a web browser to access multiple network services, including services that may not be web-based, such as enterprise software or proprietary </a:t>
            </a:r>
            <a:r>
              <a:rPr lang="en-US" dirty="0" smtClean="0"/>
              <a:t>networks</a:t>
            </a:r>
            <a:endParaRPr lang="en-US" dirty="0"/>
          </a:p>
          <a:p>
            <a:pPr lvl="1"/>
            <a:r>
              <a:rPr lang="en-US" dirty="0" smtClean="0"/>
              <a:t>SSL </a:t>
            </a:r>
            <a:r>
              <a:rPr lang="en-US" dirty="0"/>
              <a:t>tunnel VPNs can be especially useful for enterprises if they have applications or networks that are otherwise inaccessible remotely. </a:t>
            </a:r>
            <a:endParaRPr lang="en-IN" dirty="0" smtClean="0"/>
          </a:p>
          <a:p>
            <a:pPr marL="0" indent="0">
              <a:buNone/>
            </a:pPr>
            <a:endParaRPr lang="en-IN" dirty="0"/>
          </a:p>
        </p:txBody>
      </p:sp>
    </p:spTree>
    <p:extLst>
      <p:ext uri="{BB962C8B-B14F-4D97-AF65-F5344CB8AC3E}">
        <p14:creationId xmlns:p14="http://schemas.microsoft.com/office/powerpoint/2010/main" val="3116573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PPTP </a:t>
            </a:r>
            <a:endParaRPr lang="en-IN" dirty="0"/>
          </a:p>
        </p:txBody>
      </p:sp>
      <p:sp>
        <p:nvSpPr>
          <p:cNvPr id="3" name="Content Placeholder 2"/>
          <p:cNvSpPr>
            <a:spLocks noGrp="1"/>
          </p:cNvSpPr>
          <p:nvPr>
            <p:ph idx="1"/>
          </p:nvPr>
        </p:nvSpPr>
        <p:spPr>
          <a:xfrm>
            <a:off x="2589212" y="1295400"/>
            <a:ext cx="8915400" cy="4615822"/>
          </a:xfrm>
        </p:spPr>
        <p:txBody>
          <a:bodyPr/>
          <a:lstStyle/>
          <a:p>
            <a:r>
              <a:rPr lang="en-US" dirty="0" smtClean="0"/>
              <a:t>PPTP enables the </a:t>
            </a:r>
            <a:r>
              <a:rPr lang="en-US" dirty="0"/>
              <a:t>secure transfer of data from a remote client to a private enterprise server by creating a virtual private network (VPN) across TCP/IP-based data </a:t>
            </a:r>
            <a:r>
              <a:rPr lang="en-US" dirty="0" smtClean="0"/>
              <a:t>networks</a:t>
            </a:r>
          </a:p>
          <a:p>
            <a:pPr marL="0" indent="0">
              <a:buNone/>
            </a:pPr>
            <a:endParaRPr lang="en-US" dirty="0" smtClean="0"/>
          </a:p>
          <a:p>
            <a:r>
              <a:rPr lang="en-US" dirty="0"/>
              <a:t>PPTP supports on-demand, multi-protocol, virtual private networking over public networks, such as the </a:t>
            </a:r>
            <a:r>
              <a:rPr lang="en-US" dirty="0" smtClean="0"/>
              <a:t>Internet</a:t>
            </a:r>
          </a:p>
          <a:p>
            <a:pPr marL="0" indent="0">
              <a:buNone/>
            </a:pPr>
            <a:endParaRPr lang="en-US" dirty="0" smtClean="0"/>
          </a:p>
          <a:p>
            <a:r>
              <a:rPr lang="en-US" dirty="0"/>
              <a:t> PPTP is a network protocol that encapsulates PPP packets into IP datagrams for transmission over the Internet or other public TCP/IP-based networks. PPTP can also be used in private LAN-to-LAN </a:t>
            </a:r>
            <a:r>
              <a:rPr lang="en-US" dirty="0" smtClean="0"/>
              <a:t>networking</a:t>
            </a:r>
          </a:p>
          <a:p>
            <a:r>
              <a:rPr lang="en-US" dirty="0"/>
              <a:t> PPTP is its support for virtual private networking by using public-switched telephone networks (PSTNs)</a:t>
            </a:r>
            <a:endParaRPr lang="en-IN" dirty="0"/>
          </a:p>
        </p:txBody>
      </p:sp>
    </p:spTree>
    <p:extLst>
      <p:ext uri="{BB962C8B-B14F-4D97-AF65-F5344CB8AC3E}">
        <p14:creationId xmlns:p14="http://schemas.microsoft.com/office/powerpoint/2010/main" val="344420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1" y="881743"/>
            <a:ext cx="9178245" cy="5638800"/>
          </a:xfrm>
        </p:spPr>
        <p:txBody>
          <a:bodyPr>
            <a:normAutofit/>
          </a:bodyPr>
          <a:lstStyle/>
          <a:p>
            <a:r>
              <a:rPr lang="en-US" dirty="0"/>
              <a:t>Generally, there are three computers involved in every PPTP </a:t>
            </a:r>
            <a:r>
              <a:rPr lang="en-US" dirty="0" smtClean="0"/>
              <a:t>deployment:</a:t>
            </a:r>
          </a:p>
          <a:p>
            <a:pPr marL="457200" lvl="1" indent="0">
              <a:buNone/>
            </a:pPr>
            <a:r>
              <a:rPr lang="en-US" dirty="0" smtClean="0"/>
              <a:t>PPTP </a:t>
            </a:r>
            <a:r>
              <a:rPr lang="en-US" dirty="0"/>
              <a:t>client</a:t>
            </a:r>
            <a:br>
              <a:rPr lang="en-US" dirty="0"/>
            </a:br>
            <a:r>
              <a:rPr lang="en-US" dirty="0"/>
              <a:t/>
            </a:r>
            <a:br>
              <a:rPr lang="en-US" dirty="0"/>
            </a:br>
            <a:r>
              <a:rPr lang="en-US" dirty="0"/>
              <a:t>network</a:t>
            </a:r>
            <a:r>
              <a:rPr lang="en-US" dirty="0" smtClean="0"/>
              <a:t> </a:t>
            </a:r>
            <a:r>
              <a:rPr lang="en-US" dirty="0"/>
              <a:t>access server</a:t>
            </a:r>
            <a:br>
              <a:rPr lang="en-US" dirty="0"/>
            </a:br>
            <a:r>
              <a:rPr lang="en-US" dirty="0"/>
              <a:t/>
            </a:r>
            <a:br>
              <a:rPr lang="en-US" dirty="0"/>
            </a:br>
            <a:r>
              <a:rPr lang="en-US" dirty="0" smtClean="0"/>
              <a:t>PPTP server</a:t>
            </a:r>
          </a:p>
          <a:p>
            <a:pPr marL="457200" lvl="1" indent="0">
              <a:buNone/>
            </a:pPr>
            <a:endParaRPr lang="en-US" dirty="0"/>
          </a:p>
          <a:p>
            <a:pPr marL="457200" lvl="1" indent="0">
              <a:buNone/>
            </a:pPr>
            <a:r>
              <a:rPr lang="en-US" dirty="0" smtClean="0"/>
              <a:t>Generic </a:t>
            </a:r>
            <a:r>
              <a:rPr lang="en-US" dirty="0"/>
              <a:t>Routing Encapsulation, or GRE, is a protocol for encapsulating data packets that use one routing protocol inside the packets of another protocol. "Encapsulating" means wrapping one data packet within another data packet, like putting a box inside another box</a:t>
            </a:r>
            <a:r>
              <a:rPr lang="en-US" dirty="0" smtClean="0"/>
              <a:t>.</a:t>
            </a:r>
          </a:p>
          <a:p>
            <a:pPr marL="457200" lvl="1" indent="0">
              <a:buNone/>
            </a:pPr>
            <a:r>
              <a:rPr lang="en-US" dirty="0"/>
              <a:t>NetBEUI (NetBIOS Extended User Interface) is an extended version of NetBIOS, the primary software that allows individual computers to communicate within a given local area network. </a:t>
            </a:r>
            <a:endParaRPr lang="en-US" dirty="0" smtClean="0"/>
          </a:p>
          <a:p>
            <a:pPr marL="457200" lvl="1" indent="0">
              <a:buNone/>
            </a:pPr>
            <a:r>
              <a:rPr lang="en-US" dirty="0" smtClean="0"/>
              <a:t>While </a:t>
            </a:r>
            <a:r>
              <a:rPr lang="en-US" dirty="0"/>
              <a:t>NetBIOS itself is most often used to transfer pictures, documents, videos, or other files from one computer to another, NetBEUI is responsible for arranging the actual information in a data transmission. As a result, NetBIOS cannot transfer files or share access rights between two computers without the NetBEUI extension</a:t>
            </a:r>
          </a:p>
          <a:p>
            <a:pPr marL="0" indent="0">
              <a:buNone/>
            </a:pPr>
            <a:endParaRPr lang="en-IN" dirty="0"/>
          </a:p>
        </p:txBody>
      </p:sp>
    </p:spTree>
    <p:extLst>
      <p:ext uri="{BB962C8B-B14F-4D97-AF65-F5344CB8AC3E}">
        <p14:creationId xmlns:p14="http://schemas.microsoft.com/office/powerpoint/2010/main" val="2878540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3456866" y="97832"/>
            <a:ext cx="6405591" cy="3326066"/>
          </a:xfrm>
          <a:prstGeom prst="rect">
            <a:avLst/>
          </a:prstGeom>
        </p:spPr>
      </p:pic>
      <p:pic>
        <p:nvPicPr>
          <p:cNvPr id="5" name="Picture 4"/>
          <p:cNvPicPr>
            <a:picLocks noChangeAspect="1"/>
          </p:cNvPicPr>
          <p:nvPr/>
        </p:nvPicPr>
        <p:blipFill>
          <a:blip r:embed="rId3"/>
          <a:stretch>
            <a:fillRect/>
          </a:stretch>
        </p:blipFill>
        <p:spPr>
          <a:xfrm>
            <a:off x="2199891" y="3423898"/>
            <a:ext cx="9389422" cy="3227614"/>
          </a:xfrm>
          <a:prstGeom prst="rect">
            <a:avLst/>
          </a:prstGeom>
        </p:spPr>
      </p:pic>
    </p:spTree>
    <p:extLst>
      <p:ext uri="{BB962C8B-B14F-4D97-AF65-F5344CB8AC3E}">
        <p14:creationId xmlns:p14="http://schemas.microsoft.com/office/powerpoint/2010/main" val="1308685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Layer 2 Tunnel </a:t>
            </a:r>
            <a:r>
              <a:rPr lang="en-IN" dirty="0" smtClean="0"/>
              <a:t>Protocol</a:t>
            </a:r>
            <a:endParaRPr lang="en-IN" dirty="0"/>
          </a:p>
        </p:txBody>
      </p:sp>
      <p:sp>
        <p:nvSpPr>
          <p:cNvPr id="3" name="Content Placeholder 2"/>
          <p:cNvSpPr>
            <a:spLocks noGrp="1"/>
          </p:cNvSpPr>
          <p:nvPr>
            <p:ph idx="1"/>
          </p:nvPr>
        </p:nvSpPr>
        <p:spPr>
          <a:xfrm>
            <a:off x="2028092" y="1652954"/>
            <a:ext cx="9476520" cy="4258268"/>
          </a:xfrm>
        </p:spPr>
        <p:txBody>
          <a:bodyPr/>
          <a:lstStyle/>
          <a:p>
            <a:r>
              <a:rPr lang="en-US" dirty="0"/>
              <a:t>Layer 2 Tunneling Protocol (L2TP) connections, which are also called virtual lines, provide cost-effective access for remote users by allowing a corporate network systems to manage the IP addresses assigned to its remote </a:t>
            </a:r>
            <a:r>
              <a:rPr lang="en-US" dirty="0" smtClean="0"/>
              <a:t>users</a:t>
            </a:r>
          </a:p>
          <a:p>
            <a:r>
              <a:rPr lang="en-US" dirty="0" smtClean="0"/>
              <a:t>F</a:t>
            </a:r>
            <a:r>
              <a:rPr lang="en-US" dirty="0"/>
              <a:t>urther, L2TP connections provide secure access to your system or network when you use them in conjunction with IP Security (</a:t>
            </a:r>
            <a:r>
              <a:rPr lang="en-US" dirty="0" err="1"/>
              <a:t>IPSec</a:t>
            </a:r>
            <a:r>
              <a:rPr lang="en-US" dirty="0" smtClean="0"/>
              <a:t>)</a:t>
            </a:r>
            <a:endParaRPr lang="en-US" dirty="0" smtClean="0"/>
          </a:p>
        </p:txBody>
      </p:sp>
    </p:spTree>
    <p:extLst>
      <p:ext uri="{BB962C8B-B14F-4D97-AF65-F5344CB8AC3E}">
        <p14:creationId xmlns:p14="http://schemas.microsoft.com/office/powerpoint/2010/main" val="4041709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3757892"/>
            <a:ext cx="8915400" cy="2751765"/>
          </a:xfrm>
        </p:spPr>
        <p:txBody>
          <a:bodyPr>
            <a:normAutofit lnSpcReduction="10000"/>
          </a:bodyPr>
          <a:lstStyle/>
          <a:p>
            <a:r>
              <a:rPr lang="en-US" b="1" dirty="0"/>
              <a:t>L2TP Access </a:t>
            </a:r>
            <a:r>
              <a:rPr lang="en-US" b="1" dirty="0" smtClean="0"/>
              <a:t>Concentrator (LAC)</a:t>
            </a:r>
            <a:endParaRPr lang="en-US" b="1" dirty="0"/>
          </a:p>
          <a:p>
            <a:pPr marL="0" indent="0">
              <a:buNone/>
            </a:pPr>
            <a:r>
              <a:rPr lang="en-US" dirty="0"/>
              <a:t>The LAC receives data from remote devices and routes it securely to the LNS. The LAC negotiates a Point-to-Point (PPP) connection to transmit data frames. It could reside in company data centers, but LACs can also be integrated into ISPs to route L2TP traffic across the internet.</a:t>
            </a:r>
          </a:p>
          <a:p>
            <a:r>
              <a:rPr lang="en-US" b="1" dirty="0"/>
              <a:t>L2TP Network </a:t>
            </a:r>
            <a:r>
              <a:rPr lang="en-US" b="1" dirty="0" smtClean="0"/>
              <a:t>Server (LNS)</a:t>
            </a:r>
            <a:endParaRPr lang="en-US" b="1" dirty="0"/>
          </a:p>
          <a:p>
            <a:pPr marL="0" indent="0">
              <a:buNone/>
            </a:pPr>
            <a:r>
              <a:rPr lang="en-US" dirty="0"/>
              <a:t>The LNS is at the other end of the L2TP tunnel and functions as the termination point for PPP sessions. It acts as a gateway between public and private networks and allows encrypted traffic to access network assets.</a:t>
            </a:r>
          </a:p>
          <a:p>
            <a:endParaRPr lang="en-IN" dirty="0"/>
          </a:p>
        </p:txBody>
      </p:sp>
      <p:pic>
        <p:nvPicPr>
          <p:cNvPr id="4" name="Picture 3"/>
          <p:cNvPicPr>
            <a:picLocks noChangeAspect="1"/>
          </p:cNvPicPr>
          <p:nvPr/>
        </p:nvPicPr>
        <p:blipFill>
          <a:blip r:embed="rId2"/>
          <a:stretch>
            <a:fillRect/>
          </a:stretch>
        </p:blipFill>
        <p:spPr>
          <a:xfrm>
            <a:off x="2416518" y="108858"/>
            <a:ext cx="7435054" cy="3276238"/>
          </a:xfrm>
          <a:prstGeom prst="rect">
            <a:avLst/>
          </a:prstGeom>
        </p:spPr>
      </p:pic>
    </p:spTree>
    <p:extLst>
      <p:ext uri="{BB962C8B-B14F-4D97-AF65-F5344CB8AC3E}">
        <p14:creationId xmlns:p14="http://schemas.microsoft.com/office/powerpoint/2010/main" val="16913773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2277" y="492370"/>
            <a:ext cx="9992335" cy="668216"/>
          </a:xfrm>
        </p:spPr>
        <p:txBody>
          <a:bodyPr/>
          <a:lstStyle/>
          <a:p>
            <a:pPr>
              <a:buNone/>
            </a:pPr>
            <a:r>
              <a:rPr lang="en-US" dirty="0" smtClean="0"/>
              <a:t>NAS-initiated tunneling mode</a:t>
            </a:r>
          </a:p>
          <a:p>
            <a:pPr>
              <a:buNone/>
            </a:pPr>
            <a:endParaRPr lang="en-IN" dirty="0" smtClean="0"/>
          </a:p>
          <a:p>
            <a:pPr>
              <a:buNone/>
            </a:pPr>
            <a:endParaRPr lang="en-US" dirty="0" smtClean="0"/>
          </a:p>
          <a:p>
            <a:endParaRPr lang="en-IN" dirty="0"/>
          </a:p>
        </p:txBody>
      </p:sp>
      <p:pic>
        <p:nvPicPr>
          <p:cNvPr id="2050" name="Picture 2" descr="https://techhub.hpe.com/eginfolib/networking/docs/routers/hsr6600/5200-3470_l2-wan_cg/content/images/image17.png"/>
          <p:cNvPicPr>
            <a:picLocks noChangeAspect="1" noChangeArrowheads="1"/>
          </p:cNvPicPr>
          <p:nvPr/>
        </p:nvPicPr>
        <p:blipFill>
          <a:blip r:embed="rId2"/>
          <a:srcRect/>
          <a:stretch>
            <a:fillRect/>
          </a:stretch>
        </p:blipFill>
        <p:spPr bwMode="auto">
          <a:xfrm>
            <a:off x="1515453" y="855786"/>
            <a:ext cx="9491278" cy="4794737"/>
          </a:xfrm>
          <a:prstGeom prst="rect">
            <a:avLst/>
          </a:prstGeom>
          <a:noFill/>
        </p:spPr>
      </p:pic>
      <p:sp>
        <p:nvSpPr>
          <p:cNvPr id="5" name="Rectangle 4"/>
          <p:cNvSpPr/>
          <p:nvPr/>
        </p:nvSpPr>
        <p:spPr>
          <a:xfrm>
            <a:off x="1641231" y="5657671"/>
            <a:ext cx="9823938" cy="1200329"/>
          </a:xfrm>
          <a:prstGeom prst="rect">
            <a:avLst/>
          </a:prstGeom>
        </p:spPr>
        <p:txBody>
          <a:bodyPr wrap="square">
            <a:spAutoFit/>
          </a:bodyPr>
          <a:lstStyle/>
          <a:p>
            <a:r>
              <a:rPr lang="en-US" dirty="0" smtClean="0"/>
              <a:t>The remote system only needs to support PPP, and it does not need to support L2TP.</a:t>
            </a:r>
          </a:p>
          <a:p>
            <a:endParaRPr lang="en-US" dirty="0" smtClean="0"/>
          </a:p>
          <a:p>
            <a:r>
              <a:rPr lang="en-US" dirty="0" smtClean="0"/>
              <a:t>Authentication and accounting of the remote system can be implemented on the LAC or LNS.</a:t>
            </a:r>
            <a:endParaRPr lang="en-US" dirty="0"/>
          </a:p>
        </p:txBody>
      </p:sp>
    </p:spTree>
    <p:extLst>
      <p:ext uri="{BB962C8B-B14F-4D97-AF65-F5344CB8AC3E}">
        <p14:creationId xmlns:p14="http://schemas.microsoft.com/office/powerpoint/2010/main" val="653396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https://techhub.hpe.com/eginfolib/networking/docs/routers/hsr6600/5200-3470_l2-wan_cg/content/images/image18.png"/>
          <p:cNvPicPr>
            <a:picLocks noChangeAspect="1" noChangeArrowheads="1"/>
          </p:cNvPicPr>
          <p:nvPr/>
        </p:nvPicPr>
        <p:blipFill>
          <a:blip r:embed="rId2"/>
          <a:srcRect/>
          <a:stretch>
            <a:fillRect/>
          </a:stretch>
        </p:blipFill>
        <p:spPr bwMode="auto">
          <a:xfrm>
            <a:off x="1617785" y="214710"/>
            <a:ext cx="9988061" cy="6529395"/>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92254" y="219779"/>
            <a:ext cx="3941745" cy="369332"/>
          </a:xfrm>
          <a:prstGeom prst="rect">
            <a:avLst/>
          </a:prstGeom>
        </p:spPr>
        <p:txBody>
          <a:bodyPr wrap="square">
            <a:spAutoFit/>
          </a:bodyPr>
          <a:lstStyle/>
          <a:p>
            <a:r>
              <a:rPr lang="en-US" b="1" dirty="0" smtClean="0"/>
              <a:t>Client-initiated tunneling mode</a:t>
            </a:r>
            <a:endParaRPr lang="en-US" b="1" dirty="0"/>
          </a:p>
        </p:txBody>
      </p:sp>
      <p:pic>
        <p:nvPicPr>
          <p:cNvPr id="50178" name="Picture 2" descr="https://techhub.hpe.com/eginfolib/networking/docs/routers/hsr6600/5200-3470_l2-wan_cg/content/images/image19.png"/>
          <p:cNvPicPr>
            <a:picLocks noChangeAspect="1" noChangeArrowheads="1"/>
          </p:cNvPicPr>
          <p:nvPr/>
        </p:nvPicPr>
        <p:blipFill>
          <a:blip r:embed="rId2"/>
          <a:srcRect/>
          <a:stretch>
            <a:fillRect/>
          </a:stretch>
        </p:blipFill>
        <p:spPr bwMode="auto">
          <a:xfrm>
            <a:off x="1172308" y="738554"/>
            <a:ext cx="10928783" cy="5978769"/>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ChangeArrowheads="1"/>
          </p:cNvSpPr>
          <p:nvPr/>
        </p:nvSpPr>
        <p:spPr bwMode="auto">
          <a:xfrm>
            <a:off x="0" y="0"/>
            <a:ext cx="12192000" cy="45720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Arial" pitchFamily="34" charset="0"/>
                <a:cs typeface="Arial" pitchFamily="34" charset="0"/>
              </a:rPr>
              <a:t> Client-initiated tunnel establishment process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cs typeface="Arial" pitchFamily="34" charset="0"/>
              </a:rPr>
              <a:t>  </a:t>
            </a:r>
            <a:endParaRPr kumimoji="0" lang="en-US" sz="15100" b="0" i="0" u="none" strike="noStrike" cap="none" normalizeH="0" baseline="0" smtClean="0">
              <a:ln>
                <a:noFill/>
              </a:ln>
              <a:solidFill>
                <a:srgbClr val="000000"/>
              </a:solidFill>
              <a:effectLst/>
              <a:latin typeface="Arial" pitchFamily="34" charset="0"/>
              <a:cs typeface="Arial" pitchFamily="34" charset="0"/>
            </a:endParaRPr>
          </a:p>
        </p:txBody>
      </p:sp>
      <p:pic>
        <p:nvPicPr>
          <p:cNvPr id="51202" name="Picture 2" descr="https://techhub.hpe.com/eginfolib/networking/docs/routers/hsr6600/5200-3470_l2-wan_cg/content/images/image20.png"/>
          <p:cNvPicPr>
            <a:picLocks noChangeAspect="1" noChangeArrowheads="1"/>
          </p:cNvPicPr>
          <p:nvPr/>
        </p:nvPicPr>
        <p:blipFill>
          <a:blip r:embed="rId2"/>
          <a:srcRect/>
          <a:stretch>
            <a:fillRect/>
          </a:stretch>
        </p:blipFill>
        <p:spPr bwMode="auto">
          <a:xfrm>
            <a:off x="222738" y="526001"/>
            <a:ext cx="11969262" cy="6336668"/>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3185" y="699654"/>
            <a:ext cx="8915400" cy="3777622"/>
          </a:xfrm>
        </p:spPr>
        <p:txBody>
          <a:bodyPr/>
          <a:lstStyle/>
          <a:p>
            <a:r>
              <a:rPr lang="en-IN" b="1" dirty="0"/>
              <a:t>What are the types of remote access?</a:t>
            </a:r>
          </a:p>
          <a:p>
            <a:pPr lvl="1"/>
            <a:r>
              <a:rPr lang="en-IN" dirty="0" smtClean="0"/>
              <a:t>Broadband </a:t>
            </a:r>
          </a:p>
          <a:p>
            <a:pPr lvl="1"/>
            <a:r>
              <a:rPr lang="en-IN" dirty="0" smtClean="0"/>
              <a:t>DSL Lines </a:t>
            </a:r>
          </a:p>
          <a:p>
            <a:pPr lvl="1"/>
            <a:r>
              <a:rPr lang="en-IN" dirty="0" smtClean="0"/>
              <a:t>Mobile Network </a:t>
            </a:r>
          </a:p>
          <a:p>
            <a:pPr lvl="1"/>
            <a:r>
              <a:rPr lang="en-IN" dirty="0" smtClean="0"/>
              <a:t>Satellite  Links </a:t>
            </a:r>
          </a:p>
          <a:p>
            <a:pPr marL="457200" lvl="1" indent="0">
              <a:buNone/>
            </a:pPr>
            <a:endParaRPr lang="en-IN" dirty="0"/>
          </a:p>
        </p:txBody>
      </p:sp>
    </p:spTree>
    <p:extLst>
      <p:ext uri="{BB962C8B-B14F-4D97-AF65-F5344CB8AC3E}">
        <p14:creationId xmlns:p14="http://schemas.microsoft.com/office/powerpoint/2010/main" val="13872852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82659"/>
          </a:xfrm>
        </p:spPr>
        <p:txBody>
          <a:bodyPr/>
          <a:lstStyle/>
          <a:p>
            <a:pPr lvl="0"/>
            <a:r>
              <a:rPr lang="en-US" dirty="0" smtClean="0">
                <a:solidFill>
                  <a:srgbClr val="333333"/>
                </a:solidFill>
                <a:latin typeface="Arial" pitchFamily="34" charset="0"/>
                <a:cs typeface="Arial" pitchFamily="34" charset="0"/>
              </a:rPr>
              <a:t>LAC-auto-initiated tunneling mod</a:t>
            </a:r>
            <a:endParaRPr lang="en-US" dirty="0"/>
          </a:p>
        </p:txBody>
      </p:sp>
      <p:sp>
        <p:nvSpPr>
          <p:cNvPr id="3" name="Content Placeholder 2"/>
          <p:cNvSpPr>
            <a:spLocks noGrp="1"/>
          </p:cNvSpPr>
          <p:nvPr>
            <p:ph idx="1"/>
          </p:nvPr>
        </p:nvSpPr>
        <p:spPr/>
        <p:txBody>
          <a:bodyPr/>
          <a:lstStyle/>
          <a:p>
            <a:endParaRPr lang="en-US" dirty="0"/>
          </a:p>
        </p:txBody>
      </p:sp>
      <p:pic>
        <p:nvPicPr>
          <p:cNvPr id="52226" name="Picture 2" descr="https://techhub.hpe.com/eginfolib/networking/docs/routers/hsr6600/5200-3470_l2-wan_cg/content/images/image21.png"/>
          <p:cNvPicPr>
            <a:picLocks noChangeAspect="1" noChangeArrowheads="1"/>
          </p:cNvPicPr>
          <p:nvPr/>
        </p:nvPicPr>
        <p:blipFill>
          <a:blip r:embed="rId2"/>
          <a:srcRect/>
          <a:stretch>
            <a:fillRect/>
          </a:stretch>
        </p:blipFill>
        <p:spPr bwMode="auto">
          <a:xfrm>
            <a:off x="586421" y="1289538"/>
            <a:ext cx="11123340" cy="5568463"/>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3249" name="Rectangle 1"/>
          <p:cNvSpPr>
            <a:spLocks noChangeArrowheads="1"/>
          </p:cNvSpPr>
          <p:nvPr/>
        </p:nvSpPr>
        <p:spPr bwMode="auto">
          <a:xfrm>
            <a:off x="0" y="0"/>
            <a:ext cx="12192000" cy="45720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Arial" pitchFamily="34" charset="0"/>
                <a:cs typeface="Arial" pitchFamily="34" charset="0"/>
              </a:rPr>
              <a:t>Establishment process for LAC-auto-initiated tunnels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cs typeface="Arial" pitchFamily="34" charset="0"/>
              </a:rPr>
              <a:t>  </a:t>
            </a:r>
            <a:endParaRPr kumimoji="0" lang="en-US" sz="15500" b="0" i="0" u="none" strike="noStrike" cap="none" normalizeH="0" baseline="0" smtClean="0">
              <a:ln>
                <a:noFill/>
              </a:ln>
              <a:solidFill>
                <a:srgbClr val="000000"/>
              </a:solidFill>
              <a:effectLst/>
              <a:latin typeface="Arial" pitchFamily="34" charset="0"/>
              <a:cs typeface="Arial" pitchFamily="34" charset="0"/>
            </a:endParaRPr>
          </a:p>
        </p:txBody>
      </p:sp>
      <p:pic>
        <p:nvPicPr>
          <p:cNvPr id="53250" name="Picture 2" descr="https://techhub.hpe.com/eginfolib/networking/docs/routers/hsr6600/5200-3470_l2-wan_cg/content/images/image22.png"/>
          <p:cNvPicPr>
            <a:picLocks noChangeAspect="1" noChangeArrowheads="1"/>
          </p:cNvPicPr>
          <p:nvPr/>
        </p:nvPicPr>
        <p:blipFill>
          <a:blip r:embed="rId2"/>
          <a:srcRect/>
          <a:stretch>
            <a:fillRect/>
          </a:stretch>
        </p:blipFill>
        <p:spPr bwMode="auto">
          <a:xfrm>
            <a:off x="586154" y="293077"/>
            <a:ext cx="11506449" cy="6119446"/>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457200" y="0"/>
            <a:ext cx="11218985" cy="6949444"/>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23235" r="35504" b="8333"/>
          <a:stretch>
            <a:fillRect/>
          </a:stretch>
        </p:blipFill>
        <p:spPr bwMode="auto">
          <a:xfrm>
            <a:off x="1723292" y="0"/>
            <a:ext cx="8710246" cy="68580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477982"/>
            <a:ext cx="8915400" cy="5433240"/>
          </a:xfrm>
        </p:spPr>
        <p:txBody>
          <a:bodyPr>
            <a:normAutofit lnSpcReduction="10000"/>
          </a:bodyPr>
          <a:lstStyle/>
          <a:p>
            <a:r>
              <a:rPr lang="en-IN" dirty="0"/>
              <a:t>Remote access is the ability for an authorized person to access a computer or network from a geographical distance through a network </a:t>
            </a:r>
            <a:r>
              <a:rPr lang="en-IN" dirty="0" smtClean="0"/>
              <a:t>connection</a:t>
            </a:r>
          </a:p>
          <a:p>
            <a:endParaRPr lang="en-IN" dirty="0"/>
          </a:p>
          <a:p>
            <a:r>
              <a:rPr lang="en-IN" dirty="0"/>
              <a:t>Remote access is accomplished with a combination of software, hardware and network </a:t>
            </a:r>
            <a:r>
              <a:rPr lang="en-IN" dirty="0" smtClean="0"/>
              <a:t>connectivity</a:t>
            </a:r>
          </a:p>
          <a:p>
            <a:endParaRPr lang="en-IN" dirty="0"/>
          </a:p>
          <a:p>
            <a:r>
              <a:rPr lang="en-IN" b="1" dirty="0"/>
              <a:t>Software:</a:t>
            </a:r>
            <a:r>
              <a:rPr lang="en-IN" dirty="0"/>
              <a:t> Using a secure software solution like a </a:t>
            </a:r>
            <a:r>
              <a:rPr lang="en-IN" dirty="0" smtClean="0"/>
              <a:t>VPN</a:t>
            </a:r>
            <a:endParaRPr lang="en-IN" dirty="0"/>
          </a:p>
          <a:p>
            <a:r>
              <a:rPr lang="en-IN" b="1" dirty="0"/>
              <a:t>Hardware:</a:t>
            </a:r>
            <a:r>
              <a:rPr lang="en-IN" dirty="0"/>
              <a:t> By connecting hosts through a hard-wired network interface or Wi-Fi network </a:t>
            </a:r>
            <a:r>
              <a:rPr lang="en-IN" dirty="0" smtClean="0"/>
              <a:t>interface</a:t>
            </a:r>
            <a:endParaRPr lang="en-IN" dirty="0"/>
          </a:p>
          <a:p>
            <a:r>
              <a:rPr lang="en-IN" b="1" dirty="0"/>
              <a:t>Network:</a:t>
            </a:r>
            <a:r>
              <a:rPr lang="en-IN" dirty="0"/>
              <a:t> By connecting via the </a:t>
            </a:r>
            <a:r>
              <a:rPr lang="en-IN" dirty="0" smtClean="0"/>
              <a:t>internet</a:t>
            </a:r>
          </a:p>
          <a:p>
            <a:endParaRPr lang="en-IN" dirty="0"/>
          </a:p>
          <a:p>
            <a:r>
              <a:rPr lang="en-IN" b="1" dirty="0" smtClean="0"/>
              <a:t>Remote Access Protocols </a:t>
            </a:r>
          </a:p>
          <a:p>
            <a:pPr lvl="1"/>
            <a:r>
              <a:rPr lang="en-IN" dirty="0" smtClean="0"/>
              <a:t>PPP, </a:t>
            </a:r>
            <a:r>
              <a:rPr lang="en-IN" dirty="0" err="1" smtClean="0"/>
              <a:t>PPPoE,PPTP</a:t>
            </a:r>
            <a:r>
              <a:rPr lang="en-IN" dirty="0" smtClean="0"/>
              <a:t>, IPSEC, L2TP </a:t>
            </a:r>
          </a:p>
          <a:p>
            <a:pPr lvl="1"/>
            <a:r>
              <a:rPr lang="en-IN" b="1" dirty="0"/>
              <a:t>Remote Authentication Dial-In User Service (</a:t>
            </a:r>
            <a:r>
              <a:rPr lang="en-IN" b="1" u="sng" dirty="0">
                <a:hlinkClick r:id="rId2"/>
              </a:rPr>
              <a:t>RADIUS</a:t>
            </a:r>
            <a:r>
              <a:rPr lang="en-IN" b="1" dirty="0" smtClean="0"/>
              <a:t>)</a:t>
            </a:r>
          </a:p>
          <a:p>
            <a:pPr lvl="1"/>
            <a:r>
              <a:rPr lang="en-IN" b="1" dirty="0"/>
              <a:t>Terminal Access Controller Access Control System (TACACS)</a:t>
            </a:r>
            <a:endParaRPr lang="en-IN" dirty="0"/>
          </a:p>
          <a:p>
            <a:pPr marL="0" indent="0">
              <a:buNone/>
            </a:pPr>
            <a:endParaRPr lang="en-IN" dirty="0"/>
          </a:p>
        </p:txBody>
      </p:sp>
    </p:spTree>
    <p:extLst>
      <p:ext uri="{BB962C8B-B14F-4D97-AF65-F5344CB8AC3E}">
        <p14:creationId xmlns:p14="http://schemas.microsoft.com/office/powerpoint/2010/main" val="3616161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6552" t="61912" r="24729" b="4936"/>
          <a:stretch/>
        </p:blipFill>
        <p:spPr>
          <a:xfrm>
            <a:off x="3118838" y="1911928"/>
            <a:ext cx="7926699" cy="3034146"/>
          </a:xfrm>
          <a:prstGeom prst="rect">
            <a:avLst/>
          </a:prstGeom>
        </p:spPr>
      </p:pic>
      <p:sp>
        <p:nvSpPr>
          <p:cNvPr id="5" name="Rectangle 4"/>
          <p:cNvSpPr/>
          <p:nvPr/>
        </p:nvSpPr>
        <p:spPr>
          <a:xfrm>
            <a:off x="2871353" y="711599"/>
            <a:ext cx="8911937" cy="923330"/>
          </a:xfrm>
          <a:prstGeom prst="rect">
            <a:avLst/>
          </a:prstGeom>
        </p:spPr>
        <p:txBody>
          <a:bodyPr wrap="square">
            <a:spAutoFit/>
          </a:bodyPr>
          <a:lstStyle/>
          <a:p>
            <a:r>
              <a:rPr lang="en-US" dirty="0" smtClean="0">
                <a:latin typeface="Times New Roman" panose="02020603050405020304" pitchFamily="18" charset="0"/>
              </a:rPr>
              <a:t>Generic approach </a:t>
            </a:r>
            <a:endParaRPr lang="en-IN" dirty="0" smtClean="0">
              <a:latin typeface="Times New Roman" panose="02020603050405020304" pitchFamily="18" charset="0"/>
            </a:endParaRPr>
          </a:p>
          <a:p>
            <a:r>
              <a:rPr lang="en-IN" dirty="0" smtClean="0">
                <a:latin typeface="Times New Roman" panose="02020603050405020304" pitchFamily="18" charset="0"/>
              </a:rPr>
              <a:t>security </a:t>
            </a:r>
            <a:r>
              <a:rPr lang="en-IN" dirty="0">
                <a:latin typeface="Times New Roman" panose="02020603050405020304" pitchFamily="18" charset="0"/>
              </a:rPr>
              <a:t>aspects, particularly privacy </a:t>
            </a:r>
            <a:r>
              <a:rPr lang="en-IN" dirty="0" smtClean="0">
                <a:latin typeface="Times New Roman" panose="02020603050405020304" pitchFamily="18" charset="0"/>
              </a:rPr>
              <a:t>and message </a:t>
            </a:r>
            <a:r>
              <a:rPr lang="en-IN" dirty="0">
                <a:latin typeface="Times New Roman" panose="02020603050405020304" pitchFamily="18" charset="0"/>
              </a:rPr>
              <a:t>authentication, can be applied to the network, transport, and application layers </a:t>
            </a:r>
            <a:r>
              <a:rPr lang="en-IN" dirty="0" smtClean="0">
                <a:latin typeface="Times New Roman" panose="02020603050405020304" pitchFamily="18" charset="0"/>
              </a:rPr>
              <a:t>of    the </a:t>
            </a:r>
            <a:r>
              <a:rPr lang="en-IN" dirty="0">
                <a:latin typeface="Times New Roman" panose="02020603050405020304" pitchFamily="18" charset="0"/>
              </a:rPr>
              <a:t>Internet model</a:t>
            </a:r>
            <a:endParaRPr lang="en-IN" dirty="0"/>
          </a:p>
        </p:txBody>
      </p:sp>
    </p:spTree>
    <p:extLst>
      <p:ext uri="{BB962C8B-B14F-4D97-AF65-F5344CB8AC3E}">
        <p14:creationId xmlns:p14="http://schemas.microsoft.com/office/powerpoint/2010/main" val="1091215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899230" y="5737225"/>
            <a:ext cx="295365" cy="174625"/>
          </a:xfrm>
          <a:prstGeom prst="rect">
            <a:avLst/>
          </a:prstGeom>
        </p:spPr>
      </p:pic>
      <p:pic>
        <p:nvPicPr>
          <p:cNvPr id="5" name="Picture 4"/>
          <p:cNvPicPr>
            <a:picLocks noChangeAspect="1"/>
          </p:cNvPicPr>
          <p:nvPr/>
        </p:nvPicPr>
        <p:blipFill>
          <a:blip r:embed="rId2"/>
          <a:stretch>
            <a:fillRect/>
          </a:stretch>
        </p:blipFill>
        <p:spPr>
          <a:xfrm>
            <a:off x="2170828" y="625182"/>
            <a:ext cx="9456803" cy="5591015"/>
          </a:xfrm>
          <a:prstGeom prst="rect">
            <a:avLst/>
          </a:prstGeom>
        </p:spPr>
      </p:pic>
    </p:spTree>
    <p:extLst>
      <p:ext uri="{BB962C8B-B14F-4D97-AF65-F5344CB8AC3E}">
        <p14:creationId xmlns:p14="http://schemas.microsoft.com/office/powerpoint/2010/main" val="1607484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IP Security </a:t>
            </a:r>
            <a:r>
              <a:rPr lang="en-IN" b="1" dirty="0"/>
              <a:t>(</a:t>
            </a:r>
            <a:r>
              <a:rPr lang="en-IN" b="1" dirty="0" err="1"/>
              <a:t>IPSec</a:t>
            </a:r>
            <a:r>
              <a:rPr lang="en-IN" b="1" dirty="0"/>
              <a:t>)</a:t>
            </a:r>
            <a:endParaRPr lang="en-IN" dirty="0"/>
          </a:p>
        </p:txBody>
      </p:sp>
      <p:sp>
        <p:nvSpPr>
          <p:cNvPr id="3" name="Content Placeholder 2"/>
          <p:cNvSpPr>
            <a:spLocks noGrp="1"/>
          </p:cNvSpPr>
          <p:nvPr>
            <p:ph idx="1"/>
          </p:nvPr>
        </p:nvSpPr>
        <p:spPr>
          <a:xfrm>
            <a:off x="2589212" y="1534886"/>
            <a:ext cx="8915400" cy="4953000"/>
          </a:xfrm>
        </p:spPr>
        <p:txBody>
          <a:bodyPr/>
          <a:lstStyle/>
          <a:p>
            <a:r>
              <a:rPr lang="en-US" dirty="0"/>
              <a:t>Confidentiality: by encrypting our data, nobody except the sender and receiver will be able to read our data.</a:t>
            </a:r>
          </a:p>
          <a:p>
            <a:r>
              <a:rPr lang="en-US" dirty="0"/>
              <a:t>Integrity: we want to make sure that nobody changes the data in our packets. By calculating a hash value, the sender and receiver will be able to check if changes have been made to the packet.</a:t>
            </a:r>
          </a:p>
          <a:p>
            <a:r>
              <a:rPr lang="en-US" dirty="0"/>
              <a:t>Authentication: the sender and receiver will authenticate each other to make sure that we are really talking with the device we intend to.</a:t>
            </a:r>
          </a:p>
          <a:p>
            <a:r>
              <a:rPr lang="en-US" dirty="0"/>
              <a:t>Anti-replay: even if a packet is encrypted and authenticated, an attacker could try to capture these packets and send them again. By using sequence numbers, IPsec will not transmit any duplicate packets.</a:t>
            </a:r>
            <a:endParaRPr lang="en-IN" dirty="0"/>
          </a:p>
        </p:txBody>
      </p:sp>
    </p:spTree>
    <p:extLst>
      <p:ext uri="{BB962C8B-B14F-4D97-AF65-F5344CB8AC3E}">
        <p14:creationId xmlns:p14="http://schemas.microsoft.com/office/powerpoint/2010/main" val="16794998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81400" y="0"/>
            <a:ext cx="5214257" cy="6663146"/>
          </a:xfrm>
          <a:prstGeom prst="rect">
            <a:avLst/>
          </a:prstGeom>
        </p:spPr>
      </p:pic>
    </p:spTree>
    <p:extLst>
      <p:ext uri="{BB962C8B-B14F-4D97-AF65-F5344CB8AC3E}">
        <p14:creationId xmlns:p14="http://schemas.microsoft.com/office/powerpoint/2010/main" val="33961192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IP Security </a:t>
            </a:r>
            <a:r>
              <a:rPr lang="en-IN" b="1" dirty="0"/>
              <a:t>(</a:t>
            </a:r>
            <a:r>
              <a:rPr lang="en-IN" b="1" dirty="0" err="1"/>
              <a:t>IPSec</a:t>
            </a:r>
            <a:r>
              <a:rPr lang="en-IN" b="1" dirty="0"/>
              <a:t>)</a:t>
            </a:r>
            <a:endParaRPr lang="en-IN" dirty="0"/>
          </a:p>
        </p:txBody>
      </p:sp>
      <p:sp>
        <p:nvSpPr>
          <p:cNvPr id="3" name="Content Placeholder 2"/>
          <p:cNvSpPr>
            <a:spLocks noGrp="1"/>
          </p:cNvSpPr>
          <p:nvPr>
            <p:ph idx="1"/>
          </p:nvPr>
        </p:nvSpPr>
        <p:spPr/>
        <p:txBody>
          <a:bodyPr/>
          <a:lstStyle/>
          <a:p>
            <a:r>
              <a:rPr lang="en-IN" dirty="0"/>
              <a:t>Internet </a:t>
            </a:r>
            <a:r>
              <a:rPr lang="en-IN" dirty="0" smtClean="0"/>
              <a:t>Engineering Task </a:t>
            </a:r>
            <a:r>
              <a:rPr lang="en-IN" dirty="0"/>
              <a:t>Force (IETF) to provide security for a packet at the network </a:t>
            </a:r>
            <a:r>
              <a:rPr lang="en-IN" dirty="0" smtClean="0"/>
              <a:t>level</a:t>
            </a:r>
          </a:p>
          <a:p>
            <a:r>
              <a:rPr lang="en-IN" dirty="0" err="1"/>
              <a:t>IPSec</a:t>
            </a:r>
            <a:r>
              <a:rPr lang="en-IN" dirty="0"/>
              <a:t> operates in one of two different modes: the transport mode or the tunnel </a:t>
            </a:r>
            <a:r>
              <a:rPr lang="en-IN" dirty="0" smtClean="0"/>
              <a:t>mode</a:t>
            </a:r>
          </a:p>
          <a:p>
            <a:endParaRPr lang="en-IN" dirty="0"/>
          </a:p>
        </p:txBody>
      </p:sp>
      <p:pic>
        <p:nvPicPr>
          <p:cNvPr id="4" name="Picture 3"/>
          <p:cNvPicPr>
            <a:picLocks noChangeAspect="1"/>
          </p:cNvPicPr>
          <p:nvPr/>
        </p:nvPicPr>
        <p:blipFill rotWithShape="1">
          <a:blip r:embed="rId2"/>
          <a:srcRect l="25489" t="38527" r="26023" b="21287"/>
          <a:stretch/>
        </p:blipFill>
        <p:spPr>
          <a:xfrm>
            <a:off x="4247909" y="3467331"/>
            <a:ext cx="6210069" cy="2895054"/>
          </a:xfrm>
          <a:prstGeom prst="rect">
            <a:avLst/>
          </a:prstGeom>
        </p:spPr>
      </p:pic>
    </p:spTree>
    <p:extLst>
      <p:ext uri="{BB962C8B-B14F-4D97-AF65-F5344CB8AC3E}">
        <p14:creationId xmlns:p14="http://schemas.microsoft.com/office/powerpoint/2010/main" val="53695651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460</TotalTime>
  <Words>1746</Words>
  <Application>Microsoft Office PowerPoint</Application>
  <PresentationFormat>Widescreen</PresentationFormat>
  <Paragraphs>138</Paragraphs>
  <Slides>33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Century Gothic</vt:lpstr>
      <vt:lpstr>Times New Roman</vt:lpstr>
      <vt:lpstr>Wingdings 3</vt:lpstr>
      <vt:lpstr>Wisp</vt:lpstr>
      <vt:lpstr>Remote Network Access</vt:lpstr>
      <vt:lpstr>PowerPoint Presentation</vt:lpstr>
      <vt:lpstr>PowerPoint Presentation</vt:lpstr>
      <vt:lpstr>PowerPoint Presentation</vt:lpstr>
      <vt:lpstr>PowerPoint Presentation</vt:lpstr>
      <vt:lpstr>PowerPoint Presentation</vt:lpstr>
      <vt:lpstr>IP Security (IPSec)</vt:lpstr>
      <vt:lpstr>PowerPoint Presentation</vt:lpstr>
      <vt:lpstr>IP Security (IPSec)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PPTP </vt:lpstr>
      <vt:lpstr>PowerPoint Presentation</vt:lpstr>
      <vt:lpstr>PowerPoint Presentation</vt:lpstr>
      <vt:lpstr>Layer 2 Tunnel Protocol</vt:lpstr>
      <vt:lpstr>PowerPoint Presentation</vt:lpstr>
      <vt:lpstr>PowerPoint Presentation</vt:lpstr>
      <vt:lpstr>PowerPoint Presentation</vt:lpstr>
      <vt:lpstr>PowerPoint Presentation</vt:lpstr>
      <vt:lpstr>PowerPoint Presentation</vt:lpstr>
      <vt:lpstr>LAC-auto-initiated tunneling mod</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Network Access</dc:title>
  <dc:creator>Janardan Kulkarni</dc:creator>
  <cp:lastModifiedBy>Janardan Kulkarni</cp:lastModifiedBy>
  <cp:revision>33</cp:revision>
  <dcterms:created xsi:type="dcterms:W3CDTF">2022-04-07T03:19:54Z</dcterms:created>
  <dcterms:modified xsi:type="dcterms:W3CDTF">2024-02-05T05:26:54Z</dcterms:modified>
</cp:coreProperties>
</file>