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2" r:id="rId8"/>
    <p:sldId id="264" r:id="rId9"/>
    <p:sldId id="270" r:id="rId10"/>
    <p:sldId id="296" r:id="rId11"/>
    <p:sldId id="295" r:id="rId12"/>
    <p:sldId id="265" r:id="rId13"/>
    <p:sldId id="274" r:id="rId14"/>
    <p:sldId id="280" r:id="rId15"/>
    <p:sldId id="275" r:id="rId16"/>
    <p:sldId id="276" r:id="rId17"/>
    <p:sldId id="281" r:id="rId18"/>
    <p:sldId id="277" r:id="rId19"/>
    <p:sldId id="278" r:id="rId20"/>
    <p:sldId id="279" r:id="rId21"/>
    <p:sldId id="282" r:id="rId22"/>
    <p:sldId id="300" r:id="rId23"/>
    <p:sldId id="268" r:id="rId24"/>
    <p:sldId id="269" r:id="rId25"/>
    <p:sldId id="267" r:id="rId26"/>
    <p:sldId id="273" r:id="rId27"/>
    <p:sldId id="271" r:id="rId28"/>
    <p:sldId id="272" r:id="rId29"/>
    <p:sldId id="261" r:id="rId30"/>
    <p:sldId id="259" r:id="rId31"/>
    <p:sldId id="260" r:id="rId32"/>
    <p:sldId id="263" r:id="rId33"/>
    <p:sldId id="266" r:id="rId34"/>
    <p:sldId id="283" r:id="rId35"/>
    <p:sldId id="284" r:id="rId36"/>
    <p:sldId id="299" r:id="rId37"/>
    <p:sldId id="285" r:id="rId38"/>
    <p:sldId id="286" r:id="rId39"/>
    <p:sldId id="287" r:id="rId40"/>
    <p:sldId id="288" r:id="rId41"/>
    <p:sldId id="289" r:id="rId42"/>
    <p:sldId id="301" r:id="rId43"/>
    <p:sldId id="290" r:id="rId44"/>
    <p:sldId id="291" r:id="rId45"/>
    <p:sldId id="292" r:id="rId46"/>
    <p:sldId id="293" r:id="rId47"/>
    <p:sldId id="294" r:id="rId48"/>
    <p:sldId id="29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E28C14-C90F-41CC-869B-1AFEBDF62160}"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E28C14-C90F-41CC-869B-1AFEBDF62160}"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E28C14-C90F-41CC-869B-1AFEBDF62160}"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FC585CA-2A32-4278-BE40-ACD66F24BB84}" type="slidenum">
              <a:rPr lang="en-US" altLang="en-US"/>
              <a:pPr/>
              <a:t>‹#›</a:t>
            </a:fld>
            <a:endParaRPr lang="en-US" altLang="en-US"/>
          </a:p>
        </p:txBody>
      </p:sp>
    </p:spTree>
    <p:extLst>
      <p:ext uri="{BB962C8B-B14F-4D97-AF65-F5344CB8AC3E}">
        <p14:creationId xmlns:p14="http://schemas.microsoft.com/office/powerpoint/2010/main" val="181885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E28C14-C90F-41CC-869B-1AFEBDF62160}"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28C14-C90F-41CC-869B-1AFEBDF62160}"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E28C14-C90F-41CC-869B-1AFEBDF62160}"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E28C14-C90F-41CC-869B-1AFEBDF62160}"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E28C14-C90F-41CC-869B-1AFEBDF62160}"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28C14-C90F-41CC-869B-1AFEBDF62160}"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28C14-C90F-41CC-869B-1AFEBDF62160}"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28C14-C90F-41CC-869B-1AFEBDF62160}"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28C14-C90F-41CC-869B-1AFEBDF62160}" type="datetimeFigureOut">
              <a:rPr lang="en-US" smtClean="0"/>
              <a:t>3/5/2024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6F5A7-FAF8-4801-8BD5-9EB6099DF5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_Z29ZzKeZH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Routing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fontAlgn="base">
              <a:buNone/>
            </a:pPr>
            <a:r>
              <a:rPr lang="en-IN" dirty="0"/>
              <a:t>Routing Information </a:t>
            </a:r>
            <a:r>
              <a:rPr lang="en-IN" dirty="0" smtClean="0"/>
              <a:t>Protocol</a:t>
            </a:r>
          </a:p>
          <a:p>
            <a:pPr fontAlgn="base"/>
            <a:r>
              <a:rPr lang="en-US" dirty="0"/>
              <a:t>Routing Information Protocol (RIP) is a distance vector protocol that uses hop count as its primary </a:t>
            </a:r>
            <a:r>
              <a:rPr lang="en-US" dirty="0" smtClean="0"/>
              <a:t>metric</a:t>
            </a:r>
          </a:p>
          <a:p>
            <a:pPr fontAlgn="base"/>
            <a:r>
              <a:rPr lang="en-US" dirty="0"/>
              <a:t>RIP defines how routers should share information when moving traffic among an interconnected group of local area </a:t>
            </a:r>
            <a:r>
              <a:rPr lang="en-US" dirty="0" smtClean="0"/>
              <a:t>networks</a:t>
            </a:r>
            <a:endParaRPr lang="en-IN" dirty="0"/>
          </a:p>
        </p:txBody>
      </p:sp>
    </p:spTree>
    <p:extLst>
      <p:ext uri="{BB962C8B-B14F-4D97-AF65-F5344CB8AC3E}">
        <p14:creationId xmlns:p14="http://schemas.microsoft.com/office/powerpoint/2010/main" val="190203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1"/>
            <a:ext cx="8229600" cy="2160240"/>
          </a:xfrm>
        </p:spPr>
        <p:txBody>
          <a:bodyPr/>
          <a:lstStyle/>
          <a:p>
            <a:pPr marL="0" indent="0" fontAlgn="base">
              <a:buNone/>
            </a:pPr>
            <a:r>
              <a:rPr lang="en-US" dirty="0"/>
              <a:t>How is hop count determined?</a:t>
            </a:r>
          </a:p>
          <a:p>
            <a:pPr fontAlgn="base"/>
            <a:r>
              <a:rPr lang="en-US" dirty="0"/>
              <a:t>When the router sends the packet to the network segment, then it is counted as a single </a:t>
            </a:r>
            <a:r>
              <a:rPr lang="en-US" dirty="0" smtClean="0"/>
              <a:t>hop</a:t>
            </a:r>
          </a:p>
          <a:p>
            <a:pPr fontAlgn="base"/>
            <a:endParaRPr lang="en-IN" dirty="0"/>
          </a:p>
        </p:txBody>
      </p:sp>
      <p:pic>
        <p:nvPicPr>
          <p:cNvPr id="5" name="Picture 4"/>
          <p:cNvPicPr>
            <a:picLocks noChangeAspect="1"/>
          </p:cNvPicPr>
          <p:nvPr/>
        </p:nvPicPr>
        <p:blipFill>
          <a:blip r:embed="rId2"/>
          <a:stretch>
            <a:fillRect/>
          </a:stretch>
        </p:blipFill>
        <p:spPr>
          <a:xfrm>
            <a:off x="1907704" y="2636912"/>
            <a:ext cx="5029200" cy="2790825"/>
          </a:xfrm>
          <a:prstGeom prst="rect">
            <a:avLst/>
          </a:prstGeom>
        </p:spPr>
      </p:pic>
      <p:sp>
        <p:nvSpPr>
          <p:cNvPr id="6" name="Rectangle 5"/>
          <p:cNvSpPr/>
          <p:nvPr/>
        </p:nvSpPr>
        <p:spPr>
          <a:xfrm>
            <a:off x="611560" y="5733256"/>
            <a:ext cx="8208912" cy="646331"/>
          </a:xfrm>
          <a:prstGeom prst="rect">
            <a:avLst/>
          </a:prstGeom>
        </p:spPr>
        <p:txBody>
          <a:bodyPr wrap="square">
            <a:spAutoFit/>
          </a:bodyPr>
          <a:lstStyle/>
          <a:p>
            <a:r>
              <a:rPr lang="en-US" dirty="0">
                <a:solidFill>
                  <a:srgbClr val="333333"/>
                </a:solidFill>
                <a:latin typeface="inter-regular"/>
              </a:rPr>
              <a:t>RIP can support maximum </a:t>
            </a:r>
            <a:r>
              <a:rPr lang="en-US" dirty="0" err="1">
                <a:solidFill>
                  <a:srgbClr val="333333"/>
                </a:solidFill>
                <a:latin typeface="inter-regular"/>
              </a:rPr>
              <a:t>upto</a:t>
            </a:r>
            <a:r>
              <a:rPr lang="en-US" dirty="0">
                <a:solidFill>
                  <a:srgbClr val="333333"/>
                </a:solidFill>
                <a:latin typeface="inter-regular"/>
              </a:rPr>
              <a:t> 15 hops, which means that the 16 routers can be configured in a RIP</a:t>
            </a:r>
            <a:endParaRPr lang="en-IN" dirty="0"/>
          </a:p>
        </p:txBody>
      </p:sp>
    </p:spTree>
    <p:extLst>
      <p:ext uri="{BB962C8B-B14F-4D97-AF65-F5344CB8AC3E}">
        <p14:creationId xmlns:p14="http://schemas.microsoft.com/office/powerpoint/2010/main" val="183531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1"/>
            <a:ext cx="8229600" cy="1008112"/>
          </a:xfrm>
        </p:spPr>
        <p:txBody>
          <a:bodyPr/>
          <a:lstStyle/>
          <a:p>
            <a:pPr marL="0" indent="0" fontAlgn="base">
              <a:buNone/>
            </a:pPr>
            <a:r>
              <a:rPr lang="en-IN" dirty="0"/>
              <a:t>RIP Message Format</a:t>
            </a:r>
          </a:p>
          <a:p>
            <a:pPr marL="0" indent="0" fontAlgn="base">
              <a:buNone/>
            </a:pPr>
            <a:endParaRPr lang="en-IN" dirty="0"/>
          </a:p>
        </p:txBody>
      </p:sp>
      <p:pic>
        <p:nvPicPr>
          <p:cNvPr id="2" name="Picture 1"/>
          <p:cNvPicPr>
            <a:picLocks noChangeAspect="1"/>
          </p:cNvPicPr>
          <p:nvPr/>
        </p:nvPicPr>
        <p:blipFill>
          <a:blip r:embed="rId2"/>
          <a:stretch>
            <a:fillRect/>
          </a:stretch>
        </p:blipFill>
        <p:spPr>
          <a:xfrm>
            <a:off x="4139952" y="404664"/>
            <a:ext cx="4760218" cy="2847149"/>
          </a:xfrm>
          <a:prstGeom prst="rect">
            <a:avLst/>
          </a:prstGeom>
        </p:spPr>
      </p:pic>
      <p:sp>
        <p:nvSpPr>
          <p:cNvPr id="4" name="Rectangle 3"/>
          <p:cNvSpPr/>
          <p:nvPr/>
        </p:nvSpPr>
        <p:spPr>
          <a:xfrm>
            <a:off x="107504" y="3413407"/>
            <a:ext cx="8579296" cy="3139321"/>
          </a:xfrm>
          <a:prstGeom prst="rect">
            <a:avLst/>
          </a:prstGeom>
        </p:spPr>
        <p:txBody>
          <a:bodyPr wrap="square">
            <a:spAutoFit/>
          </a:bodyPr>
          <a:lstStyle/>
          <a:p>
            <a:pPr algn="just">
              <a:buFont typeface="Arial" panose="020B0604020202020204" pitchFamily="34" charset="0"/>
              <a:buChar char="•"/>
            </a:pPr>
            <a:r>
              <a:rPr lang="en-US" dirty="0">
                <a:solidFill>
                  <a:srgbClr val="000000"/>
                </a:solidFill>
                <a:latin typeface="inter-regular"/>
              </a:rPr>
              <a:t>Command: It is an 8-bit field that is used for request or reply. The value of the request is 1, and the value of the reply is 2.</a:t>
            </a:r>
          </a:p>
          <a:p>
            <a:pPr algn="just">
              <a:buFont typeface="Arial" panose="020B0604020202020204" pitchFamily="34" charset="0"/>
              <a:buChar char="•"/>
            </a:pPr>
            <a:r>
              <a:rPr lang="en-US" dirty="0">
                <a:solidFill>
                  <a:srgbClr val="000000"/>
                </a:solidFill>
                <a:latin typeface="inter-regular"/>
              </a:rPr>
              <a:t>Version: Here, version means that which version of the protocol we are using. Suppose we are using the protocol of version1, then we put the 1 in this field.</a:t>
            </a:r>
          </a:p>
          <a:p>
            <a:pPr algn="just">
              <a:buFont typeface="Arial" panose="020B0604020202020204" pitchFamily="34" charset="0"/>
              <a:buChar char="•"/>
            </a:pPr>
            <a:r>
              <a:rPr lang="en-US" dirty="0">
                <a:solidFill>
                  <a:srgbClr val="000000"/>
                </a:solidFill>
                <a:latin typeface="inter-regular"/>
              </a:rPr>
              <a:t>Reserved: This is a reserved field, so it is filled with zeroes.</a:t>
            </a:r>
          </a:p>
          <a:p>
            <a:pPr algn="just">
              <a:buFont typeface="Arial" panose="020B0604020202020204" pitchFamily="34" charset="0"/>
              <a:buChar char="•"/>
            </a:pPr>
            <a:r>
              <a:rPr lang="en-US" dirty="0">
                <a:solidFill>
                  <a:srgbClr val="000000"/>
                </a:solidFill>
                <a:latin typeface="inter-regular"/>
              </a:rPr>
              <a:t>Family: It is a 16-bit field. As we are using the TCP/IP family, so we put 2 value in this field.</a:t>
            </a:r>
          </a:p>
          <a:p>
            <a:pPr algn="just">
              <a:buFont typeface="Arial" panose="020B0604020202020204" pitchFamily="34" charset="0"/>
              <a:buChar char="•"/>
            </a:pPr>
            <a:r>
              <a:rPr lang="en-US" dirty="0">
                <a:solidFill>
                  <a:srgbClr val="000000"/>
                </a:solidFill>
                <a:latin typeface="inter-regular"/>
              </a:rPr>
              <a:t>Network Address: It is defined as 14 bytes field. If we use the IPv4 version, then we use 4 bytes, and the other 10 bytes are all zeroes.</a:t>
            </a:r>
          </a:p>
          <a:p>
            <a:pPr algn="just">
              <a:buFont typeface="Arial" panose="020B0604020202020204" pitchFamily="34" charset="0"/>
              <a:buChar char="•"/>
            </a:pPr>
            <a:r>
              <a:rPr lang="en-US" dirty="0">
                <a:solidFill>
                  <a:srgbClr val="000000"/>
                </a:solidFill>
                <a:latin typeface="inter-regular"/>
              </a:rPr>
              <a:t>Distance: The distance field specifies the hop count, i.e., the number of hops used to reach the destination.</a:t>
            </a:r>
            <a:endParaRPr lang="en-US" b="0" i="0" dirty="0">
              <a:solidFill>
                <a:srgbClr val="000000"/>
              </a:solidFill>
              <a:effectLst/>
              <a:latin typeface="inter-regular"/>
            </a:endParaRPr>
          </a:p>
        </p:txBody>
      </p:sp>
    </p:spTree>
    <p:extLst>
      <p:ext uri="{BB962C8B-B14F-4D97-AF65-F5344CB8AC3E}">
        <p14:creationId xmlns:p14="http://schemas.microsoft.com/office/powerpoint/2010/main" val="122608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55000" lnSpcReduction="20000"/>
          </a:bodyPr>
          <a:lstStyle/>
          <a:p>
            <a:pPr marL="0" indent="0" fontAlgn="base">
              <a:buNone/>
            </a:pPr>
            <a:r>
              <a:rPr lang="en-US" dirty="0"/>
              <a:t>How Routing Information Protocol works</a:t>
            </a:r>
          </a:p>
          <a:p>
            <a:pPr fontAlgn="base"/>
            <a:r>
              <a:rPr lang="en-US" dirty="0"/>
              <a:t>RIP uses a distance vector algorithm </a:t>
            </a:r>
            <a:endParaRPr lang="en-US" dirty="0" smtClean="0"/>
          </a:p>
          <a:p>
            <a:pPr fontAlgn="base"/>
            <a:r>
              <a:rPr lang="en-US" dirty="0" smtClean="0"/>
              <a:t>Each </a:t>
            </a:r>
            <a:r>
              <a:rPr lang="en-US" dirty="0"/>
              <a:t>RIP router maintains a routing table, which is a list of all the destinations the router knows how to </a:t>
            </a:r>
            <a:r>
              <a:rPr lang="en-US" dirty="0" smtClean="0"/>
              <a:t>reach</a:t>
            </a:r>
          </a:p>
          <a:p>
            <a:pPr fontAlgn="base"/>
            <a:r>
              <a:rPr lang="en-US" dirty="0" smtClean="0"/>
              <a:t>Each </a:t>
            </a:r>
            <a:r>
              <a:rPr lang="en-US" dirty="0"/>
              <a:t>router broadcasts its entire routing table to its closest neighbors every 30 </a:t>
            </a:r>
            <a:r>
              <a:rPr lang="en-US" dirty="0" smtClean="0"/>
              <a:t>seconds</a:t>
            </a:r>
          </a:p>
          <a:p>
            <a:pPr fontAlgn="base"/>
            <a:r>
              <a:rPr lang="en-US" dirty="0"/>
              <a:t>The neighbors, in turn, pass the information on to their nearest neighbors, and so on, until all RIP hosts within the network have the same knowledge of routing paths. This shared knowledge is known as </a:t>
            </a:r>
            <a:r>
              <a:rPr lang="en-US" i="1" dirty="0"/>
              <a:t>convergence</a:t>
            </a:r>
            <a:r>
              <a:rPr lang="en-US" dirty="0" smtClean="0"/>
              <a:t>.</a:t>
            </a:r>
          </a:p>
          <a:p>
            <a:pPr fontAlgn="base"/>
            <a:r>
              <a:rPr lang="en-US" dirty="0"/>
              <a:t>If a router receives an update on a route, and the new path is shorter, it will update its table entry with the length and next-hop address of the shorter path. </a:t>
            </a:r>
            <a:endParaRPr lang="en-US" dirty="0" smtClean="0"/>
          </a:p>
          <a:p>
            <a:pPr fontAlgn="base"/>
            <a:r>
              <a:rPr lang="en-US" dirty="0" smtClean="0"/>
              <a:t>If </a:t>
            </a:r>
            <a:r>
              <a:rPr lang="en-US" dirty="0"/>
              <a:t>the new path is longer, it will wait through a "hold-down" period to see if later updates reflect the higher value as well. It will only update the table entry if the new, longer path has been determined to be stable</a:t>
            </a:r>
            <a:r>
              <a:rPr lang="en-US" dirty="0" smtClean="0"/>
              <a:t>.</a:t>
            </a:r>
          </a:p>
          <a:p>
            <a:pPr fontAlgn="base"/>
            <a:r>
              <a:rPr lang="en-US" dirty="0"/>
              <a:t>If a router crashes or a network connection is severed, the network discovers this because that router stops sending updates to its neighbors, or stops sending and receiving updates along the severed connection. </a:t>
            </a:r>
            <a:endParaRPr lang="en-US" dirty="0" smtClean="0"/>
          </a:p>
          <a:p>
            <a:pPr fontAlgn="base"/>
            <a:r>
              <a:rPr lang="en-US" dirty="0" smtClean="0"/>
              <a:t>If </a:t>
            </a:r>
            <a:r>
              <a:rPr lang="en-US" dirty="0"/>
              <a:t>a given route in the routing table isn't updated across six successive update cycles (that is, for 180 seconds) a RIP router will drop that route and let the rest of the network know about the problem through its own periodic updates.</a:t>
            </a:r>
            <a:endParaRPr lang="en-IN" dirty="0"/>
          </a:p>
        </p:txBody>
      </p:sp>
    </p:spTree>
    <p:extLst>
      <p:ext uri="{BB962C8B-B14F-4D97-AF65-F5344CB8AC3E}">
        <p14:creationId xmlns:p14="http://schemas.microsoft.com/office/powerpoint/2010/main" val="325019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457200"/>
            <a:ext cx="7772400" cy="762000"/>
          </a:xfrm>
        </p:spPr>
        <p:txBody>
          <a:bodyPr/>
          <a:lstStyle/>
          <a:p>
            <a:pPr eaLnBrk="1" hangingPunct="1"/>
            <a:r>
              <a:rPr lang="en-US" altLang="en-US" smtClean="0"/>
              <a:t>RIP timers</a:t>
            </a:r>
          </a:p>
        </p:txBody>
      </p:sp>
      <p:sp>
        <p:nvSpPr>
          <p:cNvPr id="9219" name="Rectangle 4"/>
          <p:cNvSpPr>
            <a:spLocks noGrp="1" noChangeArrowheads="1"/>
          </p:cNvSpPr>
          <p:nvPr>
            <p:ph type="body" sz="half" idx="2"/>
          </p:nvPr>
        </p:nvSpPr>
        <p:spPr>
          <a:xfrm>
            <a:off x="685800" y="3581400"/>
            <a:ext cx="7772400" cy="2438400"/>
          </a:xfrm>
        </p:spPr>
        <p:txBody>
          <a:bodyPr/>
          <a:lstStyle/>
          <a:p>
            <a:pPr eaLnBrk="1" hangingPunct="1"/>
            <a:r>
              <a:rPr lang="en-US" altLang="en-US" sz="1800" dirty="0" smtClean="0"/>
              <a:t>Periodic timer: control advertising of regular update messages (25-35 sec)</a:t>
            </a:r>
          </a:p>
          <a:p>
            <a:pPr eaLnBrk="1" hangingPunct="1"/>
            <a:r>
              <a:rPr lang="en-US" altLang="en-US" sz="1800" dirty="0" smtClean="0"/>
              <a:t>Expiration timer: governs the validity of a route (180 sec)</a:t>
            </a:r>
          </a:p>
          <a:p>
            <a:pPr lvl="1" eaLnBrk="1" hangingPunct="1"/>
            <a:r>
              <a:rPr lang="en-US" altLang="en-US" sz="1600" dirty="0" smtClean="0"/>
              <a:t>Every time an update (on a 30 sec average) is received the timer is reset</a:t>
            </a:r>
          </a:p>
          <a:p>
            <a:pPr lvl="1" eaLnBrk="1" hangingPunct="1"/>
            <a:r>
              <a:rPr lang="en-US" altLang="en-US" sz="1600" dirty="0" smtClean="0"/>
              <a:t>If no update received within this timer the metric is set to 16</a:t>
            </a:r>
          </a:p>
          <a:p>
            <a:pPr eaLnBrk="1" hangingPunct="1"/>
            <a:r>
              <a:rPr lang="en-US" altLang="en-US" sz="1800" dirty="0" smtClean="0"/>
              <a:t>Garbage timer: 120 sec</a:t>
            </a:r>
          </a:p>
          <a:p>
            <a:pPr lvl="1" eaLnBrk="1" hangingPunct="1"/>
            <a:r>
              <a:rPr lang="en-US" altLang="en-US" sz="1600" dirty="0" smtClean="0"/>
              <a:t>A route can be advertised with a 16 metric for 120 sec before it get purged</a:t>
            </a:r>
          </a:p>
          <a:p>
            <a:pPr lvl="2" eaLnBrk="1" hangingPunct="1"/>
            <a:r>
              <a:rPr lang="en-US" altLang="en-US" sz="1400" dirty="0" smtClean="0"/>
              <a:t>Allow neighbors to have knowledge of the invalidity of a route</a:t>
            </a:r>
          </a:p>
          <a:p>
            <a:pPr eaLnBrk="1" hangingPunct="1"/>
            <a:endParaRPr lang="en-US" altLang="en-US" sz="1800" dirty="0" smtClean="0"/>
          </a:p>
          <a:p>
            <a:pPr lvl="1" eaLnBrk="1" hangingPunct="1"/>
            <a:endParaRPr lang="en-US" altLang="en-US" sz="1600" dirty="0" smtClean="0"/>
          </a:p>
        </p:txBody>
      </p:sp>
      <p:pic>
        <p:nvPicPr>
          <p:cNvPr id="9220"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828800" y="1721643"/>
            <a:ext cx="5168900" cy="1376363"/>
          </a:xfrm>
          <a:noFill/>
        </p:spPr>
      </p:pic>
    </p:spTree>
    <p:extLst>
      <p:ext uri="{BB962C8B-B14F-4D97-AF65-F5344CB8AC3E}">
        <p14:creationId xmlns:p14="http://schemas.microsoft.com/office/powerpoint/2010/main" val="136078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11560" y="237632"/>
            <a:ext cx="7852566" cy="6071688"/>
          </a:xfrm>
          <a:prstGeom prst="rect">
            <a:avLst/>
          </a:prstGeom>
        </p:spPr>
      </p:pic>
    </p:spTree>
    <p:extLst>
      <p:ext uri="{BB962C8B-B14F-4D97-AF65-F5344CB8AC3E}">
        <p14:creationId xmlns:p14="http://schemas.microsoft.com/office/powerpoint/2010/main" val="188060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1"/>
            <a:ext cx="8229600" cy="3600399"/>
          </a:xfrm>
        </p:spPr>
        <p:txBody>
          <a:bodyPr>
            <a:normAutofit fontScale="62500" lnSpcReduction="20000"/>
          </a:bodyPr>
          <a:lstStyle/>
          <a:p>
            <a:pPr fontAlgn="base"/>
            <a:r>
              <a:rPr lang="en-US" b="1" dirty="0" err="1"/>
              <a:t>Classful</a:t>
            </a:r>
            <a:r>
              <a:rPr lang="en-US" b="1" dirty="0"/>
              <a:t> Routing:</a:t>
            </a:r>
            <a:r>
              <a:rPr lang="en-US" dirty="0"/>
              <a:t> </a:t>
            </a:r>
            <a:r>
              <a:rPr lang="en-US" dirty="0" err="1"/>
              <a:t>Classful</a:t>
            </a:r>
            <a:r>
              <a:rPr lang="en-US" dirty="0"/>
              <a:t> Routing does not import subnet mask. And in this also subnet mask is provided after the route update. In </a:t>
            </a:r>
            <a:r>
              <a:rPr lang="en-US" dirty="0" err="1"/>
              <a:t>classful</a:t>
            </a:r>
            <a:r>
              <a:rPr lang="en-US" dirty="0"/>
              <a:t> routing, subnet mask is same throughout, does not vary for all devices, we can see it in the given picture. In </a:t>
            </a:r>
            <a:r>
              <a:rPr lang="en-US" dirty="0" err="1"/>
              <a:t>classful</a:t>
            </a:r>
            <a:r>
              <a:rPr lang="en-US" dirty="0"/>
              <a:t> routing, VLSM (Variable Length Subnet Mask) is not supported and also CIDR (Classless Inter-Domain Routing). </a:t>
            </a:r>
          </a:p>
          <a:p>
            <a:pPr fontAlgn="base"/>
            <a:r>
              <a:rPr lang="en-US" b="1" dirty="0"/>
              <a:t>Classless Routing:</a:t>
            </a:r>
            <a:r>
              <a:rPr lang="en-US" dirty="0"/>
              <a:t> Classless Routing imports subnet mask and in this, triggered updates are used. In classless routing, VLSM (Variable Length Subnet Mask) is supported and also CIDR (Classless Inter-Domain Routing). In classless routing, hello messages are used for checking status. In classless routing, subnet mask is not same throughout, it may vary for all devices, we can see it in the given picture. </a:t>
            </a:r>
          </a:p>
          <a:p>
            <a:pPr marL="0" indent="0" fontAlgn="base">
              <a:buNone/>
            </a:pPr>
            <a:endParaRPr lang="en-IN" dirty="0"/>
          </a:p>
        </p:txBody>
      </p:sp>
      <p:pic>
        <p:nvPicPr>
          <p:cNvPr id="2" name="Picture 1"/>
          <p:cNvPicPr>
            <a:picLocks noChangeAspect="1"/>
          </p:cNvPicPr>
          <p:nvPr/>
        </p:nvPicPr>
        <p:blipFill>
          <a:blip r:embed="rId2"/>
          <a:stretch>
            <a:fillRect/>
          </a:stretch>
        </p:blipFill>
        <p:spPr>
          <a:xfrm>
            <a:off x="1403648" y="4411266"/>
            <a:ext cx="7283152" cy="2346523"/>
          </a:xfrm>
          <a:prstGeom prst="rect">
            <a:avLst/>
          </a:prstGeom>
        </p:spPr>
      </p:pic>
    </p:spTree>
    <p:extLst>
      <p:ext uri="{BB962C8B-B14F-4D97-AF65-F5344CB8AC3E}">
        <p14:creationId xmlns:p14="http://schemas.microsoft.com/office/powerpoint/2010/main" val="402324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0000" lnSpcReduction="20000"/>
          </a:bodyPr>
          <a:lstStyle/>
          <a:p>
            <a:pPr marL="0" indent="0" fontAlgn="base">
              <a:buNone/>
            </a:pPr>
            <a:r>
              <a:rPr lang="en-US" dirty="0"/>
              <a:t>Advantages of RIP</a:t>
            </a:r>
          </a:p>
          <a:p>
            <a:pPr fontAlgn="base"/>
            <a:r>
              <a:rPr lang="en-US" dirty="0" smtClean="0"/>
              <a:t>feasible </a:t>
            </a:r>
            <a:r>
              <a:rPr lang="en-US" dirty="0"/>
              <a:t>configuration</a:t>
            </a:r>
          </a:p>
          <a:p>
            <a:pPr fontAlgn="base"/>
            <a:r>
              <a:rPr lang="en-US" dirty="0"/>
              <a:t>easy to understand</a:t>
            </a:r>
          </a:p>
          <a:p>
            <a:pPr fontAlgn="base"/>
            <a:r>
              <a:rPr lang="en-US" dirty="0"/>
              <a:t>predominantly loop-free</a:t>
            </a:r>
          </a:p>
          <a:p>
            <a:pPr fontAlgn="base"/>
            <a:r>
              <a:rPr lang="en-US" dirty="0"/>
              <a:t>guaranteed to support almost all routers</a:t>
            </a:r>
          </a:p>
          <a:p>
            <a:pPr fontAlgn="base"/>
            <a:r>
              <a:rPr lang="en-US" dirty="0" smtClean="0"/>
              <a:t>Promotes </a:t>
            </a:r>
            <a:r>
              <a:rPr lang="en-US" dirty="0"/>
              <a:t>load </a:t>
            </a:r>
            <a:r>
              <a:rPr lang="en-US" dirty="0" smtClean="0"/>
              <a:t>balancing</a:t>
            </a:r>
          </a:p>
          <a:p>
            <a:pPr marL="0" indent="0">
              <a:buNone/>
            </a:pPr>
            <a:r>
              <a:rPr lang="en-US" b="1" dirty="0"/>
              <a:t>Disadvantages of RIP</a:t>
            </a:r>
          </a:p>
          <a:p>
            <a:r>
              <a:rPr lang="en-US" dirty="0"/>
              <a:t>Unfortunately, the disadvantage of RIP is its increased network and processing overhead when compared to static routing.</a:t>
            </a:r>
          </a:p>
          <a:p>
            <a:r>
              <a:rPr lang="en-US" dirty="0"/>
              <a:t>Other disadvantages of RIP include the following:</a:t>
            </a:r>
          </a:p>
          <a:p>
            <a:r>
              <a:rPr lang="en-US" dirty="0"/>
              <a:t>not always loop-free</a:t>
            </a:r>
          </a:p>
          <a:p>
            <a:r>
              <a:rPr lang="en-US" dirty="0"/>
              <a:t>only supports equal-cost load balancing</a:t>
            </a:r>
          </a:p>
          <a:p>
            <a:r>
              <a:rPr lang="en-US" dirty="0"/>
              <a:t>pinhole congestion can occur</a:t>
            </a:r>
          </a:p>
          <a:p>
            <a:r>
              <a:rPr lang="en-US" dirty="0"/>
              <a:t>bandwidth-intensive and inefficient</a:t>
            </a:r>
          </a:p>
          <a:p>
            <a:r>
              <a:rPr lang="en-US" dirty="0"/>
              <a:t>large networks lead to slow convergence</a:t>
            </a:r>
          </a:p>
          <a:p>
            <a:pPr fontAlgn="base"/>
            <a:endParaRPr lang="en-US" dirty="0"/>
          </a:p>
          <a:p>
            <a:pPr fontAlgn="base"/>
            <a:endParaRPr lang="en-IN" dirty="0"/>
          </a:p>
        </p:txBody>
      </p:sp>
    </p:spTree>
    <p:extLst>
      <p:ext uri="{BB962C8B-B14F-4D97-AF65-F5344CB8AC3E}">
        <p14:creationId xmlns:p14="http://schemas.microsoft.com/office/powerpoint/2010/main" val="270099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lgorithms - Counting to infintiy problem - Computer Science Stack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548680"/>
            <a:ext cx="8553297"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887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404664" y="1618381"/>
            <a:ext cx="8334672" cy="2585323"/>
          </a:xfrm>
          <a:prstGeom prst="rect">
            <a:avLst/>
          </a:prstGeom>
        </p:spPr>
        <p:txBody>
          <a:bodyPr wrap="square">
            <a:spAutoFit/>
          </a:bodyPr>
          <a:lstStyle/>
          <a:p>
            <a:r>
              <a:rPr lang="en-US" b="1" dirty="0">
                <a:solidFill>
                  <a:srgbClr val="273239"/>
                </a:solidFill>
                <a:latin typeface="Nunito"/>
              </a:rPr>
              <a:t>Route Poisoning: </a:t>
            </a:r>
            <a:r>
              <a:rPr lang="en-US" dirty="0"/>
              <a:t/>
            </a:r>
            <a:br>
              <a:rPr lang="en-US" dirty="0"/>
            </a:br>
            <a:r>
              <a:rPr lang="en-US" dirty="0">
                <a:solidFill>
                  <a:srgbClr val="273239"/>
                </a:solidFill>
                <a:latin typeface="Nunito"/>
              </a:rPr>
              <a:t>When a route fails, distance vector protocols spread the </a:t>
            </a:r>
            <a:r>
              <a:rPr lang="en-US" i="1" dirty="0">
                <a:solidFill>
                  <a:srgbClr val="273239"/>
                </a:solidFill>
                <a:latin typeface="Nunito"/>
              </a:rPr>
              <a:t>bad news</a:t>
            </a:r>
            <a:r>
              <a:rPr lang="en-US" dirty="0">
                <a:solidFill>
                  <a:srgbClr val="273239"/>
                </a:solidFill>
                <a:latin typeface="Nunito"/>
              </a:rPr>
              <a:t> about a route failure by poisoning the route. Route poisoning refers to the practice of advertising a route, but with a special metric value called Infinity. Routers consider routes advertised with an infinite metric to have failed. Each distance vector routing protocol uses the concept of an actual metric value that represents infinity. RIP defines infinity as 16. The main disadvantage of poison reverse is that it can significantly increase the size of routing announcements in certain fairly common network topologies. </a:t>
            </a:r>
            <a:endParaRPr lang="en-IN" dirty="0"/>
          </a:p>
        </p:txBody>
      </p:sp>
    </p:spTree>
    <p:extLst>
      <p:ext uri="{BB962C8B-B14F-4D97-AF65-F5344CB8AC3E}">
        <p14:creationId xmlns:p14="http://schemas.microsoft.com/office/powerpoint/2010/main" val="100322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9"/>
            <a:ext cx="5614998" cy="4286280"/>
          </a:xfrm>
        </p:spPr>
        <p:txBody>
          <a:bodyPr>
            <a:normAutofit fontScale="85000" lnSpcReduction="20000"/>
          </a:bodyPr>
          <a:lstStyle/>
          <a:p>
            <a:r>
              <a:rPr lang="en-US" dirty="0"/>
              <a:t>DELIVERY</a:t>
            </a:r>
          </a:p>
          <a:p>
            <a:pPr lvl="1"/>
            <a:r>
              <a:rPr lang="en-IN" dirty="0"/>
              <a:t>Direct Vs Indirect Delivery </a:t>
            </a:r>
          </a:p>
          <a:p>
            <a:r>
              <a:rPr lang="en-IN" dirty="0"/>
              <a:t>Forwarding </a:t>
            </a:r>
          </a:p>
          <a:p>
            <a:pPr lvl="1"/>
            <a:r>
              <a:rPr lang="en-US" dirty="0"/>
              <a:t>Forwarding means to place the packet in its route to its destination</a:t>
            </a:r>
          </a:p>
          <a:p>
            <a:pPr lvl="1"/>
            <a:r>
              <a:rPr lang="en-IN" dirty="0"/>
              <a:t>Next hop or router with a routing table </a:t>
            </a:r>
          </a:p>
          <a:p>
            <a:r>
              <a:rPr lang="en-IN" dirty="0"/>
              <a:t>Forwarding Techniques </a:t>
            </a:r>
          </a:p>
          <a:p>
            <a:pPr lvl="1"/>
            <a:r>
              <a:rPr lang="en-US" dirty="0"/>
              <a:t>Next-Hop Method Versus Route Method</a:t>
            </a:r>
          </a:p>
          <a:p>
            <a:pPr lvl="1">
              <a:buNone/>
            </a:pPr>
            <a:r>
              <a:rPr lang="en-IN" dirty="0"/>
              <a:t> </a:t>
            </a:r>
            <a:endParaRPr lang="en-US" dirty="0"/>
          </a:p>
        </p:txBody>
      </p:sp>
      <p:pic>
        <p:nvPicPr>
          <p:cNvPr id="1027" name="Picture 3"/>
          <p:cNvPicPr>
            <a:picLocks noChangeAspect="1" noChangeArrowheads="1"/>
          </p:cNvPicPr>
          <p:nvPr/>
        </p:nvPicPr>
        <p:blipFill>
          <a:blip r:embed="rId2"/>
          <a:srcRect/>
          <a:stretch>
            <a:fillRect/>
          </a:stretch>
        </p:blipFill>
        <p:spPr bwMode="auto">
          <a:xfrm>
            <a:off x="3857620" y="3786190"/>
            <a:ext cx="5014907" cy="258127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20000"/>
          </a:bodyPr>
          <a:lstStyle/>
          <a:p>
            <a:r>
              <a:rPr lang="en-IN" dirty="0"/>
              <a:t>EGP </a:t>
            </a:r>
          </a:p>
          <a:p>
            <a:pPr lvl="1"/>
            <a:r>
              <a:rPr lang="en-IN" dirty="0"/>
              <a:t>used to exchange net-reachability information between Internet gateways belonging to the same or different autonomous systems</a:t>
            </a:r>
          </a:p>
          <a:p>
            <a:pPr lvl="1"/>
            <a:r>
              <a:rPr lang="en-IN" dirty="0"/>
              <a:t>RFC 827 and RFC 904</a:t>
            </a:r>
          </a:p>
          <a:p>
            <a:pPr lvl="1"/>
            <a:r>
              <a:rPr lang="en-IN" dirty="0"/>
              <a:t> focused on network reachability and does not consider any metrics to calculate the best path</a:t>
            </a:r>
          </a:p>
          <a:p>
            <a:pPr lvl="1"/>
            <a:r>
              <a:rPr lang="en-IN" dirty="0"/>
              <a:t>Basically used in APRANET to communicate reachability to Core router to AS</a:t>
            </a:r>
          </a:p>
          <a:p>
            <a:pPr fontAlgn="base"/>
            <a:r>
              <a:rPr lang="en-IN" dirty="0"/>
              <a:t>EGP has three major functions:</a:t>
            </a:r>
          </a:p>
          <a:p>
            <a:pPr lvl="1" fontAlgn="base"/>
            <a:r>
              <a:rPr lang="en-IN" dirty="0"/>
              <a:t>Establish a set of neighbours</a:t>
            </a:r>
          </a:p>
          <a:p>
            <a:pPr lvl="1" fontAlgn="base"/>
            <a:r>
              <a:rPr lang="en-IN" dirty="0"/>
              <a:t>Check status of neighbours(if they are alive/reachable)</a:t>
            </a:r>
          </a:p>
          <a:p>
            <a:pPr lvl="1" fontAlgn="base"/>
            <a:r>
              <a:rPr lang="en-IN" dirty="0"/>
              <a:t>Inform neighbours the networks that reachable within their AS’s</a:t>
            </a:r>
          </a:p>
          <a:p>
            <a:endParaRPr lang="en-IN" dirty="0"/>
          </a:p>
        </p:txBody>
      </p:sp>
    </p:spTree>
    <p:extLst>
      <p:ext uri="{BB962C8B-B14F-4D97-AF65-F5344CB8AC3E}">
        <p14:creationId xmlns:p14="http://schemas.microsoft.com/office/powerpoint/2010/main" val="202406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283635559"/>
              </p:ext>
            </p:extLst>
          </p:nvPr>
        </p:nvGraphicFramePr>
        <p:xfrm>
          <a:off x="467544" y="116633"/>
          <a:ext cx="8229600" cy="6262116"/>
        </p:xfrm>
        <a:graphic>
          <a:graphicData uri="http://schemas.openxmlformats.org/drawingml/2006/table">
            <a:tbl>
              <a:tblPr firstRow="1" firstCol="1" bandRow="1">
                <a:tableStyleId>{5C22544A-7EE6-4342-B048-85BDC9FD1C3A}</a:tableStyleId>
              </a:tblPr>
              <a:tblGrid>
                <a:gridCol w="2098576">
                  <a:extLst>
                    <a:ext uri="{9D8B030D-6E8A-4147-A177-3AD203B41FA5}">
                      <a16:colId xmlns:a16="http://schemas.microsoft.com/office/drawing/2014/main" val="20000"/>
                    </a:ext>
                  </a:extLst>
                </a:gridCol>
                <a:gridCol w="6131024">
                  <a:extLst>
                    <a:ext uri="{9D8B030D-6E8A-4147-A177-3AD203B41FA5}">
                      <a16:colId xmlns:a16="http://schemas.microsoft.com/office/drawing/2014/main" val="20001"/>
                    </a:ext>
                  </a:extLst>
                </a:gridCol>
              </a:tblGrid>
              <a:tr h="140384">
                <a:tc>
                  <a:txBody>
                    <a:bodyPr/>
                    <a:lstStyle/>
                    <a:p>
                      <a:pPr>
                        <a:lnSpc>
                          <a:spcPct val="107000"/>
                        </a:lnSpc>
                        <a:spcAft>
                          <a:spcPts val="0"/>
                        </a:spcAft>
                      </a:pPr>
                      <a:r>
                        <a:rPr lang="en-IN" sz="1600" dirty="0" err="1">
                          <a:effectLst/>
                        </a:rPr>
                        <a:t>Neighbor</a:t>
                      </a:r>
                      <a:r>
                        <a:rPr lang="en-IN" sz="1600" dirty="0">
                          <a:effectLst/>
                        </a:rPr>
                        <a:t> Acquisition Request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a:effectLst/>
                        </a:rPr>
                        <a:t>Used by exterior gateways to request to become neighbors of each other.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140384">
                <a:tc>
                  <a:txBody>
                    <a:bodyPr/>
                    <a:lstStyle/>
                    <a:p>
                      <a:pPr>
                        <a:lnSpc>
                          <a:spcPct val="107000"/>
                        </a:lnSpc>
                        <a:spcAft>
                          <a:spcPts val="0"/>
                        </a:spcAft>
                      </a:pPr>
                      <a:r>
                        <a:rPr lang="en-IN" sz="1600" dirty="0" err="1">
                          <a:effectLst/>
                        </a:rPr>
                        <a:t>Neighbor</a:t>
                      </a:r>
                      <a:r>
                        <a:rPr lang="en-IN" sz="1600" dirty="0">
                          <a:effectLst/>
                        </a:rPr>
                        <a:t> Acquisition Reply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a:effectLst/>
                        </a:rPr>
                        <a:t>Used by exterior gateways to accept the request to become neighbors.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419544">
                <a:tc>
                  <a:txBody>
                    <a:bodyPr/>
                    <a:lstStyle/>
                    <a:p>
                      <a:pPr>
                        <a:lnSpc>
                          <a:spcPct val="107000"/>
                        </a:lnSpc>
                        <a:spcAft>
                          <a:spcPts val="0"/>
                        </a:spcAft>
                      </a:pPr>
                      <a:r>
                        <a:rPr lang="en-IN" sz="1600" dirty="0" err="1">
                          <a:effectLst/>
                        </a:rPr>
                        <a:t>Neighbor</a:t>
                      </a:r>
                      <a:r>
                        <a:rPr lang="en-IN" sz="1600" dirty="0">
                          <a:effectLst/>
                        </a:rPr>
                        <a:t> Acquisition Refusal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a:effectLst/>
                        </a:rPr>
                        <a:t>Used by exterior gateways to deny the request to become neighbors. The refusal message includes reasons for refusal, such as out of table space.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287290">
                <a:tc>
                  <a:txBody>
                    <a:bodyPr/>
                    <a:lstStyle/>
                    <a:p>
                      <a:pPr>
                        <a:lnSpc>
                          <a:spcPct val="107000"/>
                        </a:lnSpc>
                        <a:spcAft>
                          <a:spcPts val="0"/>
                        </a:spcAft>
                      </a:pPr>
                      <a:r>
                        <a:rPr lang="en-IN" sz="1600" dirty="0" err="1">
                          <a:effectLst/>
                        </a:rPr>
                        <a:t>Neighbor</a:t>
                      </a:r>
                      <a:r>
                        <a:rPr lang="en-IN" sz="1600" dirty="0">
                          <a:effectLst/>
                        </a:rPr>
                        <a:t> Cease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cease the </a:t>
                      </a:r>
                      <a:r>
                        <a:rPr lang="en-IN" sz="1600" dirty="0" err="1">
                          <a:effectLst/>
                        </a:rPr>
                        <a:t>neighbor</a:t>
                      </a:r>
                      <a:r>
                        <a:rPr lang="en-IN" sz="1600" dirty="0">
                          <a:effectLst/>
                        </a:rPr>
                        <a:t> relationship. The cease message includes reasons for ceasing, such as going down.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279696">
                <a:tc>
                  <a:txBody>
                    <a:bodyPr/>
                    <a:lstStyle/>
                    <a:p>
                      <a:pPr>
                        <a:lnSpc>
                          <a:spcPct val="107000"/>
                        </a:lnSpc>
                        <a:spcAft>
                          <a:spcPts val="0"/>
                        </a:spcAft>
                      </a:pPr>
                      <a:r>
                        <a:rPr lang="en-IN" sz="1600">
                          <a:effectLst/>
                        </a:rPr>
                        <a:t>Neighbor Cease Acknowledgment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acknowledge the request to cease the </a:t>
                      </a:r>
                      <a:r>
                        <a:rPr lang="en-IN" sz="1600" dirty="0" err="1">
                          <a:effectLst/>
                        </a:rPr>
                        <a:t>neighbor</a:t>
                      </a:r>
                      <a:r>
                        <a:rPr lang="en-IN" sz="1600" dirty="0">
                          <a:effectLst/>
                        </a:rPr>
                        <a:t> relationship.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287290">
                <a:tc>
                  <a:txBody>
                    <a:bodyPr/>
                    <a:lstStyle/>
                    <a:p>
                      <a:pPr>
                        <a:lnSpc>
                          <a:spcPct val="107000"/>
                        </a:lnSpc>
                        <a:spcAft>
                          <a:spcPts val="0"/>
                        </a:spcAft>
                      </a:pPr>
                      <a:r>
                        <a:rPr lang="en-IN" sz="1600" dirty="0" err="1">
                          <a:effectLst/>
                        </a:rPr>
                        <a:t>Neighbor</a:t>
                      </a:r>
                      <a:r>
                        <a:rPr lang="en-IN" sz="1600" dirty="0">
                          <a:effectLst/>
                        </a:rPr>
                        <a:t> Hello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determine connectivity. A gateway issues a Hello message and another gateway issues an I Heard You message.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r h="699240">
                <a:tc>
                  <a:txBody>
                    <a:bodyPr/>
                    <a:lstStyle/>
                    <a:p>
                      <a:pPr>
                        <a:lnSpc>
                          <a:spcPct val="107000"/>
                        </a:lnSpc>
                        <a:spcAft>
                          <a:spcPts val="0"/>
                        </a:spcAft>
                      </a:pPr>
                      <a:r>
                        <a:rPr lang="en-IN" sz="1600">
                          <a:effectLst/>
                        </a:rPr>
                        <a:t>I Heard You</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reply to a Hello message. The I Heard You message includes the access of the answering gateway and, if the gateway is unreachable, a reason for lack of access, such as You are unreachable because of problems with my network interface.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6"/>
                  </a:ext>
                </a:extLst>
              </a:tr>
              <a:tr h="279696">
                <a:tc>
                  <a:txBody>
                    <a:bodyPr/>
                    <a:lstStyle/>
                    <a:p>
                      <a:pPr>
                        <a:lnSpc>
                          <a:spcPct val="107000"/>
                        </a:lnSpc>
                        <a:spcAft>
                          <a:spcPts val="0"/>
                        </a:spcAft>
                      </a:pPr>
                      <a:r>
                        <a:rPr lang="en-IN" sz="1600">
                          <a:effectLst/>
                        </a:rPr>
                        <a:t>NR Poll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query </a:t>
                      </a:r>
                      <a:r>
                        <a:rPr lang="en-IN" sz="1600" dirty="0" err="1">
                          <a:effectLst/>
                        </a:rPr>
                        <a:t>neighbor</a:t>
                      </a:r>
                      <a:r>
                        <a:rPr lang="en-IN" sz="1600" dirty="0">
                          <a:effectLst/>
                        </a:rPr>
                        <a:t> gateways about their ability to reach other gateways.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7"/>
                  </a:ext>
                </a:extLst>
              </a:tr>
              <a:tr h="419544">
                <a:tc>
                  <a:txBody>
                    <a:bodyPr/>
                    <a:lstStyle/>
                    <a:p>
                      <a:pPr>
                        <a:lnSpc>
                          <a:spcPct val="107000"/>
                        </a:lnSpc>
                        <a:spcAft>
                          <a:spcPts val="0"/>
                        </a:spcAft>
                      </a:pPr>
                      <a:r>
                        <a:rPr lang="en-IN" sz="1600">
                          <a:effectLst/>
                        </a:rPr>
                        <a:t>Network Reachability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answer the NR Poll message. For each gateway in the message, the Network Reachability message contains information on the addresses that gateway can reach through its </a:t>
                      </a:r>
                      <a:r>
                        <a:rPr lang="en-IN" sz="1600" dirty="0" err="1">
                          <a:effectLst/>
                        </a:rPr>
                        <a:t>neighbors</a:t>
                      </a: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8"/>
                  </a:ext>
                </a:extLst>
              </a:tr>
              <a:tr h="287290">
                <a:tc>
                  <a:txBody>
                    <a:bodyPr/>
                    <a:lstStyle/>
                    <a:p>
                      <a:pPr>
                        <a:lnSpc>
                          <a:spcPct val="107000"/>
                        </a:lnSpc>
                        <a:spcAft>
                          <a:spcPts val="0"/>
                        </a:spcAft>
                      </a:pPr>
                      <a:r>
                        <a:rPr lang="en-IN" sz="1600">
                          <a:effectLst/>
                        </a:rPr>
                        <a:t>EGP 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respond to EGP messages that contain bad checksums or have fields containing incorrect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4954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BGP</a:t>
            </a:r>
            <a:br>
              <a:rPr lang="en-IN" dirty="0"/>
            </a:br>
            <a:endParaRPr lang="en-US" dirty="0"/>
          </a:p>
        </p:txBody>
      </p:sp>
      <p:sp>
        <p:nvSpPr>
          <p:cNvPr id="3" name="Content Placeholder 2"/>
          <p:cNvSpPr>
            <a:spLocks noGrp="1"/>
          </p:cNvSpPr>
          <p:nvPr>
            <p:ph idx="1"/>
          </p:nvPr>
        </p:nvSpPr>
        <p:spPr>
          <a:xfrm>
            <a:off x="457200" y="908720"/>
            <a:ext cx="8229600" cy="5217443"/>
          </a:xfrm>
        </p:spPr>
        <p:txBody>
          <a:bodyPr/>
          <a:lstStyle/>
          <a:p>
            <a:r>
              <a:rPr lang="en-IN" dirty="0"/>
              <a:t>Border Gateway Protocol (BGP) is the postal service of the Internet. When someone drops a letter into a mailbox, the Postal Service processes that piece of mail and chooses a fast, efficient route to deliver that letter to its recipient</a:t>
            </a:r>
          </a:p>
          <a:p>
            <a:r>
              <a:rPr lang="en-IN" dirty="0"/>
              <a:t>RFC 1771 RFC 4271 RFC 9272</a:t>
            </a:r>
          </a:p>
          <a:p>
            <a:r>
              <a:rPr lang="en-IN" dirty="0"/>
              <a:t>TCP port 179</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BGP Messages </a:t>
            </a:r>
          </a:p>
        </p:txBody>
      </p:sp>
      <p:sp>
        <p:nvSpPr>
          <p:cNvPr id="3" name="Content Placeholder 2"/>
          <p:cNvSpPr>
            <a:spLocks noGrp="1"/>
          </p:cNvSpPr>
          <p:nvPr>
            <p:ph idx="1"/>
          </p:nvPr>
        </p:nvSpPr>
        <p:spPr/>
        <p:txBody>
          <a:bodyPr>
            <a:normAutofit fontScale="92500" lnSpcReduction="20000"/>
          </a:bodyPr>
          <a:lstStyle/>
          <a:p>
            <a:r>
              <a:rPr lang="en-IN" dirty="0"/>
              <a:t>Open messages are used to establish BGP connections</a:t>
            </a:r>
          </a:p>
          <a:p>
            <a:r>
              <a:rPr lang="en-IN" dirty="0"/>
              <a:t>Update messages are used to transfer routing information between BGP peers</a:t>
            </a:r>
          </a:p>
          <a:p>
            <a:r>
              <a:rPr lang="en-IN" dirty="0"/>
              <a:t>Notification messages are used to notify BGP peers of errors in a BGP process</a:t>
            </a:r>
          </a:p>
          <a:p>
            <a:r>
              <a:rPr lang="en-IN" dirty="0" err="1"/>
              <a:t>Keepalive</a:t>
            </a:r>
            <a:r>
              <a:rPr lang="en-IN" dirty="0"/>
              <a:t> messages are used to maintain BGP connections</a:t>
            </a:r>
          </a:p>
          <a:p>
            <a:r>
              <a:rPr lang="en-IN" dirty="0"/>
              <a:t>Route-refresh messages are used to dynamically request a BGP route advertiser to resend Update messages</a:t>
            </a:r>
          </a:p>
        </p:txBody>
      </p:sp>
    </p:spTree>
    <p:extLst>
      <p:ext uri="{BB962C8B-B14F-4D97-AF65-F5344CB8AC3E}">
        <p14:creationId xmlns:p14="http://schemas.microsoft.com/office/powerpoint/2010/main" val="728638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95536" y="764704"/>
            <a:ext cx="7738717" cy="3228950"/>
          </a:xfrm>
          <a:prstGeom prst="rect">
            <a:avLst/>
          </a:prstGeom>
        </p:spPr>
      </p:pic>
      <p:sp>
        <p:nvSpPr>
          <p:cNvPr id="7" name="Rectangle 6"/>
          <p:cNvSpPr/>
          <p:nvPr/>
        </p:nvSpPr>
        <p:spPr>
          <a:xfrm>
            <a:off x="1691680" y="4653136"/>
            <a:ext cx="6840760" cy="1754326"/>
          </a:xfrm>
          <a:prstGeom prst="rect">
            <a:avLst/>
          </a:prstGeom>
        </p:spPr>
        <p:txBody>
          <a:bodyPr wrap="square">
            <a:spAutoFit/>
          </a:bodyPr>
          <a:lstStyle/>
          <a:p>
            <a:r>
              <a:rPr lang="en-IN" dirty="0">
                <a:solidFill>
                  <a:srgbClr val="222222"/>
                </a:solidFill>
                <a:latin typeface="-apple-system"/>
              </a:rPr>
              <a:t>Hopping to AS2 and then to AS3:</a:t>
            </a:r>
          </a:p>
          <a:p>
            <a:r>
              <a:rPr lang="en-IN" dirty="0">
                <a:solidFill>
                  <a:srgbClr val="222222"/>
                </a:solidFill>
                <a:latin typeface="-apple-system"/>
              </a:rPr>
              <a:t>AS2 → AS3</a:t>
            </a:r>
          </a:p>
          <a:p>
            <a:r>
              <a:rPr lang="en-IN" dirty="0">
                <a:solidFill>
                  <a:srgbClr val="222222"/>
                </a:solidFill>
                <a:latin typeface="-apple-system"/>
              </a:rPr>
              <a:t>Or hopping to AS6, then to AS5, AS4, and finally to AS3:</a:t>
            </a:r>
          </a:p>
          <a:p>
            <a:r>
              <a:rPr lang="en-IN" dirty="0">
                <a:solidFill>
                  <a:srgbClr val="222222"/>
                </a:solidFill>
                <a:latin typeface="-apple-system"/>
              </a:rPr>
              <a:t>AS6 → AS5 → AS4 → </a:t>
            </a:r>
            <a:r>
              <a:rPr lang="en-IN" dirty="0" smtClean="0">
                <a:solidFill>
                  <a:srgbClr val="222222"/>
                </a:solidFill>
                <a:latin typeface="-apple-system"/>
              </a:rPr>
              <a:t>AS3</a:t>
            </a:r>
          </a:p>
          <a:p>
            <a:endParaRPr lang="en-IN" dirty="0" smtClean="0">
              <a:solidFill>
                <a:srgbClr val="222222"/>
              </a:solidFill>
              <a:latin typeface="-apple-system"/>
            </a:endParaRPr>
          </a:p>
          <a:p>
            <a:r>
              <a:rPr lang="en-IN" dirty="0" smtClean="0">
                <a:solidFill>
                  <a:srgbClr val="222222"/>
                </a:solidFill>
                <a:latin typeface="-apple-system"/>
              </a:rPr>
              <a:t>Bit </a:t>
            </a:r>
            <a:r>
              <a:rPr lang="en-IN" dirty="0">
                <a:solidFill>
                  <a:srgbClr val="222222"/>
                </a:solidFill>
                <a:latin typeface="-apple-system"/>
              </a:rPr>
              <a:t>Index Explicit Replication (BIER) </a:t>
            </a:r>
            <a:r>
              <a:rPr lang="en-IN" dirty="0" smtClean="0">
                <a:solidFill>
                  <a:srgbClr val="222222"/>
                </a:solidFill>
                <a:latin typeface="-apple-system"/>
              </a:rPr>
              <a:t>architecture to find SPF </a:t>
            </a:r>
            <a:endParaRPr lang="en-IN" b="0" i="0" dirty="0">
              <a:solidFill>
                <a:srgbClr val="222222"/>
              </a:solidFill>
              <a:effectLst/>
              <a:latin typeface="-apple-system"/>
            </a:endParaRPr>
          </a:p>
        </p:txBody>
      </p:sp>
    </p:spTree>
    <p:extLst>
      <p:ext uri="{BB962C8B-B14F-4D97-AF65-F5344CB8AC3E}">
        <p14:creationId xmlns:p14="http://schemas.microsoft.com/office/powerpoint/2010/main" val="562737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r>
              <a:rPr lang="en-IN" dirty="0"/>
              <a:t>Internal BGP and External BGP </a:t>
            </a:r>
          </a:p>
          <a:p>
            <a:pPr lvl="1"/>
            <a:r>
              <a:rPr lang="en-IN" dirty="0"/>
              <a:t>Routes are exchanged and traffic is transmitted over the Internet using external BGP</a:t>
            </a:r>
          </a:p>
          <a:p>
            <a:pPr lvl="1"/>
            <a:r>
              <a:rPr lang="en-IN" dirty="0"/>
              <a:t>Autonomous systems can also use an internal version of BGP to route through their internal networks, which is known as internal BGP (</a:t>
            </a:r>
            <a:r>
              <a:rPr lang="en-IN" dirty="0" err="1"/>
              <a:t>iBGP</a:t>
            </a:r>
            <a:r>
              <a:rPr lang="en-IN" dirty="0"/>
              <a:t>)</a:t>
            </a:r>
          </a:p>
          <a:p>
            <a:pPr lvl="1"/>
            <a:endParaRPr lang="en-IN" dirty="0"/>
          </a:p>
          <a:p>
            <a:pPr lvl="1"/>
            <a:endParaRPr lang="en-IN" dirty="0"/>
          </a:p>
          <a:p>
            <a:pPr marL="457200" lvl="1" indent="0">
              <a:buNone/>
            </a:pPr>
            <a:r>
              <a:rPr lang="en-IN" dirty="0">
                <a:hlinkClick r:id="rId2"/>
              </a:rPr>
              <a:t>https://www.youtube.com/watch?v=_Z29ZzKeZHc</a:t>
            </a:r>
            <a:endParaRPr lang="en-IN" dirty="0"/>
          </a:p>
          <a:p>
            <a:pPr marL="457200" lvl="1" indent="0">
              <a:buNone/>
            </a:pPr>
            <a:endParaRPr lang="en-IN" dirty="0"/>
          </a:p>
        </p:txBody>
      </p:sp>
    </p:spTree>
    <p:extLst>
      <p:ext uri="{BB962C8B-B14F-4D97-AF65-F5344CB8AC3E}">
        <p14:creationId xmlns:p14="http://schemas.microsoft.com/office/powerpoint/2010/main" val="1630773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428604"/>
            <a:ext cx="2008755" cy="369332"/>
          </a:xfrm>
          <a:prstGeom prst="rect">
            <a:avLst/>
          </a:prstGeom>
        </p:spPr>
        <p:txBody>
          <a:bodyPr wrap="none">
            <a:spAutoFit/>
          </a:bodyPr>
          <a:lstStyle/>
          <a:p>
            <a:r>
              <a:rPr lang="en-US" dirty="0"/>
              <a:t>Forwarding Process</a:t>
            </a:r>
          </a:p>
        </p:txBody>
      </p:sp>
      <p:pic>
        <p:nvPicPr>
          <p:cNvPr id="5122" name="Picture 2"/>
          <p:cNvPicPr>
            <a:picLocks noChangeAspect="1" noChangeArrowheads="1"/>
          </p:cNvPicPr>
          <p:nvPr/>
        </p:nvPicPr>
        <p:blipFill>
          <a:blip r:embed="rId2"/>
          <a:srcRect/>
          <a:stretch>
            <a:fillRect/>
          </a:stretch>
        </p:blipFill>
        <p:spPr bwMode="auto">
          <a:xfrm>
            <a:off x="1343024" y="2347913"/>
            <a:ext cx="7709741" cy="3152789"/>
          </a:xfrm>
          <a:prstGeom prst="rect">
            <a:avLst/>
          </a:prstGeom>
          <a:noFill/>
          <a:ln w="9525">
            <a:noFill/>
            <a:miter lim="800000"/>
            <a:headEnd/>
            <a:tailEnd/>
          </a:ln>
          <a:effectLst/>
        </p:spPr>
      </p:pic>
      <p:sp>
        <p:nvSpPr>
          <p:cNvPr id="4" name="Rectangle 3"/>
          <p:cNvSpPr/>
          <p:nvPr/>
        </p:nvSpPr>
        <p:spPr>
          <a:xfrm>
            <a:off x="714380" y="1214422"/>
            <a:ext cx="7643834" cy="369332"/>
          </a:xfrm>
          <a:prstGeom prst="rect">
            <a:avLst/>
          </a:prstGeom>
        </p:spPr>
        <p:txBody>
          <a:bodyPr wrap="square">
            <a:spAutoFit/>
          </a:bodyPr>
          <a:lstStyle/>
          <a:p>
            <a:r>
              <a:rPr lang="en-US" dirty="0"/>
              <a:t>In classless addressing, we need at least four columns in a routing table.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285860"/>
            <a:ext cx="8816032" cy="417673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00034" y="142852"/>
            <a:ext cx="7553907" cy="2857520"/>
          </a:xfrm>
          <a:prstGeom prst="rect">
            <a:avLst/>
          </a:prstGeom>
          <a:noFill/>
          <a:ln w="9525">
            <a:noFill/>
            <a:miter lim="800000"/>
            <a:headEnd/>
            <a:tailEnd/>
          </a:ln>
          <a:effectLst/>
        </p:spPr>
      </p:pic>
      <p:sp>
        <p:nvSpPr>
          <p:cNvPr id="4" name="TextBox 3"/>
          <p:cNvSpPr txBox="1"/>
          <p:nvPr/>
        </p:nvSpPr>
        <p:spPr>
          <a:xfrm>
            <a:off x="357158" y="2928934"/>
            <a:ext cx="8501122" cy="3693319"/>
          </a:xfrm>
          <a:prstGeom prst="rect">
            <a:avLst/>
          </a:prstGeom>
          <a:noFill/>
        </p:spPr>
        <p:txBody>
          <a:bodyPr wrap="square" rtlCol="0">
            <a:spAutoFit/>
          </a:bodyPr>
          <a:lstStyle/>
          <a:p>
            <a:r>
              <a:rPr lang="en-US" dirty="0"/>
              <a:t>Destination Address : 180.70.65.140</a:t>
            </a:r>
          </a:p>
          <a:p>
            <a:endParaRPr lang="en-US" dirty="0"/>
          </a:p>
          <a:p>
            <a:pPr marL="342900" indent="-342900">
              <a:buAutoNum type="arabicPeriod"/>
            </a:pPr>
            <a:r>
              <a:rPr lang="en-IN" dirty="0"/>
              <a:t>Apply first Mask /26 to the destination IP</a:t>
            </a:r>
          </a:p>
          <a:p>
            <a:pPr marL="342900" indent="-342900">
              <a:buAutoNum type="arabicPeriod"/>
            </a:pPr>
            <a:endParaRPr lang="en-IN" dirty="0"/>
          </a:p>
          <a:p>
            <a:pPr marL="342900" indent="-342900"/>
            <a:r>
              <a:rPr lang="en-IN" dirty="0"/>
              <a:t> </a:t>
            </a:r>
          </a:p>
          <a:p>
            <a:endParaRPr lang="en-IN" dirty="0"/>
          </a:p>
          <a:p>
            <a:endParaRPr lang="en-IN" dirty="0"/>
          </a:p>
          <a:p>
            <a:r>
              <a:rPr lang="en-IN" dirty="0"/>
              <a:t>180.70.65. 140  …………… &gt; 180.70.65.   10</a:t>
            </a:r>
            <a:r>
              <a:rPr lang="en-IN" dirty="0">
                <a:solidFill>
                  <a:srgbClr val="FF0000"/>
                </a:solidFill>
              </a:rPr>
              <a:t>010000   </a:t>
            </a:r>
          </a:p>
          <a:p>
            <a:r>
              <a:rPr lang="en-IN" dirty="0"/>
              <a:t>180.70.65.   10</a:t>
            </a:r>
            <a:r>
              <a:rPr lang="en-IN" dirty="0">
                <a:solidFill>
                  <a:srgbClr val="FF0000"/>
                </a:solidFill>
              </a:rPr>
              <a:t>000000  </a:t>
            </a:r>
            <a:r>
              <a:rPr lang="en-IN" dirty="0" err="1">
                <a:solidFill>
                  <a:srgbClr val="FF0000"/>
                </a:solidFill>
              </a:rPr>
              <a:t>ie</a:t>
            </a:r>
            <a:r>
              <a:rPr lang="en-IN" dirty="0">
                <a:solidFill>
                  <a:srgbClr val="FF0000"/>
                </a:solidFill>
              </a:rPr>
              <a:t>  180.70.65.128 </a:t>
            </a:r>
            <a:r>
              <a:rPr lang="en-IN" dirty="0"/>
              <a:t>which in not matching to 180.70.65.192   </a:t>
            </a:r>
          </a:p>
          <a:p>
            <a:r>
              <a:rPr lang="en-IN" dirty="0"/>
              <a:t>2 Apply /25 mask on the destination 180.70.65. 140  ……… &gt; 180.70.65.   100</a:t>
            </a:r>
            <a:r>
              <a:rPr lang="en-IN" dirty="0">
                <a:solidFill>
                  <a:srgbClr val="FF0000"/>
                </a:solidFill>
              </a:rPr>
              <a:t>10000</a:t>
            </a:r>
          </a:p>
          <a:p>
            <a:r>
              <a:rPr lang="en-IN" dirty="0" err="1">
                <a:solidFill>
                  <a:srgbClr val="FF0000"/>
                </a:solidFill>
              </a:rPr>
              <a:t>Ie</a:t>
            </a:r>
            <a:r>
              <a:rPr lang="en-IN" dirty="0">
                <a:solidFill>
                  <a:srgbClr val="FF0000"/>
                </a:solidFill>
              </a:rPr>
              <a:t> </a:t>
            </a:r>
            <a:r>
              <a:rPr lang="en-IN" dirty="0"/>
              <a:t>180.70.65. 140 .128 It matches with the network address and Interface Mo is passed to ARP further processing  </a:t>
            </a:r>
          </a:p>
          <a:p>
            <a:endParaRPr lang="en-US" dirty="0"/>
          </a:p>
        </p:txBody>
      </p:sp>
      <p:graphicFrame>
        <p:nvGraphicFramePr>
          <p:cNvPr id="5" name="Table 4"/>
          <p:cNvGraphicFramePr>
            <a:graphicFrameLocks noGrp="1"/>
          </p:cNvGraphicFramePr>
          <p:nvPr/>
        </p:nvGraphicFramePr>
        <p:xfrm>
          <a:off x="857224" y="3857628"/>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r>
                        <a:rPr lang="en-IN" dirty="0"/>
                        <a:t>7</a:t>
                      </a:r>
                      <a:endParaRPr lang="en-US" dirty="0"/>
                    </a:p>
                  </a:txBody>
                  <a:tcPr/>
                </a:tc>
                <a:tc>
                  <a:txBody>
                    <a:bodyPr/>
                    <a:lstStyle/>
                    <a:p>
                      <a:r>
                        <a:rPr lang="en-IN" dirty="0"/>
                        <a:t>6</a:t>
                      </a:r>
                      <a:endParaRPr lang="en-US" dirty="0"/>
                    </a:p>
                  </a:txBody>
                  <a:tcPr/>
                </a:tc>
                <a:tc>
                  <a:txBody>
                    <a:bodyPr/>
                    <a:lstStyle/>
                    <a:p>
                      <a:r>
                        <a:rPr lang="en-IN" dirty="0"/>
                        <a:t>5</a:t>
                      </a:r>
                      <a:endParaRPr lang="en-US" dirty="0"/>
                    </a:p>
                  </a:txBody>
                  <a:tcPr/>
                </a:tc>
                <a:tc>
                  <a:txBody>
                    <a:bodyPr/>
                    <a:lstStyle/>
                    <a:p>
                      <a:r>
                        <a:rPr lang="en-IN" dirty="0"/>
                        <a:t>4</a:t>
                      </a:r>
                      <a:endParaRPr lang="en-US" dirty="0"/>
                    </a:p>
                  </a:txBody>
                  <a:tcPr/>
                </a:tc>
                <a:tc>
                  <a:txBody>
                    <a:bodyPr/>
                    <a:lstStyle/>
                    <a:p>
                      <a:r>
                        <a:rPr lang="en-IN" dirty="0"/>
                        <a:t>3</a:t>
                      </a:r>
                      <a:endParaRPr lang="en-US" dirty="0"/>
                    </a:p>
                  </a:txBody>
                  <a:tcPr/>
                </a:tc>
                <a:tc>
                  <a:txBody>
                    <a:bodyPr/>
                    <a:lstStyle/>
                    <a:p>
                      <a:r>
                        <a:rPr lang="en-IN" dirty="0"/>
                        <a:t>2</a:t>
                      </a:r>
                      <a:endParaRPr lang="en-US" dirty="0"/>
                    </a:p>
                  </a:txBody>
                  <a:tcPr/>
                </a:tc>
                <a:tc>
                  <a:txBody>
                    <a:bodyPr/>
                    <a:lstStyle/>
                    <a:p>
                      <a:r>
                        <a:rPr lang="en-IN" dirty="0"/>
                        <a:t>1</a:t>
                      </a:r>
                      <a:endParaRPr lang="en-US" dirty="0"/>
                    </a:p>
                  </a:txBody>
                  <a:tcPr/>
                </a:tc>
                <a:tc>
                  <a:txBody>
                    <a:bodyPr/>
                    <a:lstStyle/>
                    <a:p>
                      <a:r>
                        <a:rPr lang="en-IN" dirty="0"/>
                        <a:t>0</a:t>
                      </a:r>
                      <a:endParaRPr lang="en-US" dirty="0"/>
                    </a:p>
                  </a:txBody>
                  <a:tcPr/>
                </a:tc>
                <a:extLst>
                  <a:ext uri="{0D108BD9-81ED-4DB2-BD59-A6C34878D82A}">
                    <a16:rowId xmlns:a16="http://schemas.microsoft.com/office/drawing/2014/main" val="10000"/>
                  </a:ext>
                </a:extLst>
              </a:tr>
              <a:tr h="370840">
                <a:tc>
                  <a:txBody>
                    <a:bodyPr/>
                    <a:lstStyle/>
                    <a:p>
                      <a:r>
                        <a:rPr lang="en-IN" dirty="0"/>
                        <a:t>128</a:t>
                      </a:r>
                      <a:endParaRPr lang="en-US" dirty="0"/>
                    </a:p>
                  </a:txBody>
                  <a:tcPr/>
                </a:tc>
                <a:tc>
                  <a:txBody>
                    <a:bodyPr/>
                    <a:lstStyle/>
                    <a:p>
                      <a:r>
                        <a:rPr lang="en-IN" dirty="0"/>
                        <a:t>64</a:t>
                      </a:r>
                      <a:endParaRPr lang="en-US" dirty="0"/>
                    </a:p>
                  </a:txBody>
                  <a:tcPr/>
                </a:tc>
                <a:tc>
                  <a:txBody>
                    <a:bodyPr/>
                    <a:lstStyle/>
                    <a:p>
                      <a:r>
                        <a:rPr lang="en-IN" dirty="0"/>
                        <a:t>32</a:t>
                      </a:r>
                      <a:endParaRPr lang="en-US" dirty="0"/>
                    </a:p>
                  </a:txBody>
                  <a:tcPr/>
                </a:tc>
                <a:tc>
                  <a:txBody>
                    <a:bodyPr/>
                    <a:lstStyle/>
                    <a:p>
                      <a:r>
                        <a:rPr lang="en-IN" dirty="0"/>
                        <a:t>16</a:t>
                      </a:r>
                      <a:endParaRPr lang="en-US" dirty="0"/>
                    </a:p>
                  </a:txBody>
                  <a:tcPr/>
                </a:tc>
                <a:tc>
                  <a:txBody>
                    <a:bodyPr/>
                    <a:lstStyle/>
                    <a:p>
                      <a:r>
                        <a:rPr lang="en-IN" dirty="0"/>
                        <a:t>8</a:t>
                      </a:r>
                      <a:endParaRPr lang="en-US" dirty="0"/>
                    </a:p>
                  </a:txBody>
                  <a:tcPr/>
                </a:tc>
                <a:tc>
                  <a:txBody>
                    <a:bodyPr/>
                    <a:lstStyle/>
                    <a:p>
                      <a:r>
                        <a:rPr lang="en-IN" dirty="0"/>
                        <a:t>4</a:t>
                      </a:r>
                      <a:endParaRPr lang="en-US" dirty="0"/>
                    </a:p>
                  </a:txBody>
                  <a:tcPr/>
                </a:tc>
                <a:tc>
                  <a:txBody>
                    <a:bodyPr/>
                    <a:lstStyle/>
                    <a:p>
                      <a:r>
                        <a:rPr lang="en-IN" dirty="0"/>
                        <a:t>2</a:t>
                      </a:r>
                      <a:endParaRPr lang="en-US" dirty="0"/>
                    </a:p>
                  </a:txBody>
                  <a:tcPr/>
                </a:tc>
                <a:tc>
                  <a:txBody>
                    <a:bodyPr/>
                    <a:lstStyle/>
                    <a:p>
                      <a:r>
                        <a:rPr lang="en-IN" dirty="0"/>
                        <a:t>0</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00034" y="1285860"/>
            <a:ext cx="8072760" cy="440057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347" y="142852"/>
            <a:ext cx="8143933" cy="557216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https://itexamanswers.net/ccna-3-v5-0-3-v6-0-chapter-5-exam-answers-100-full.html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3"/>
            <a:ext cx="8229600" cy="936104"/>
          </a:xfrm>
        </p:spPr>
        <p:txBody>
          <a:bodyPr/>
          <a:lstStyle/>
          <a:p>
            <a:pPr marL="0" indent="0">
              <a:buNone/>
            </a:pPr>
            <a:r>
              <a:rPr lang="en-IN" dirty="0"/>
              <a:t>OSPF </a:t>
            </a:r>
            <a:r>
              <a:rPr lang="en-IN" dirty="0" smtClean="0"/>
              <a:t>Protocol</a:t>
            </a:r>
          </a:p>
          <a:p>
            <a:pPr marL="0" indent="0">
              <a:buNone/>
            </a:pPr>
            <a:endParaRPr lang="en-IN" dirty="0"/>
          </a:p>
          <a:p>
            <a:endParaRPr lang="en-IN" dirty="0"/>
          </a:p>
        </p:txBody>
      </p:sp>
      <p:pic>
        <p:nvPicPr>
          <p:cNvPr id="1026" name="Picture 2" descr="https://www.geeksforgeeks.org/wp-content/uploads/Fig-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00808"/>
            <a:ext cx="680085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58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Dijkstra Animation.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1844824"/>
            <a:ext cx="5008190" cy="393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133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2" y="188640"/>
            <a:ext cx="3689598" cy="1564303"/>
          </a:xfrm>
          <a:prstGeom prst="rect">
            <a:avLst/>
          </a:prstGeom>
        </p:spPr>
      </p:pic>
      <p:pic>
        <p:nvPicPr>
          <p:cNvPr id="6" name="Picture 5"/>
          <p:cNvPicPr>
            <a:picLocks noChangeAspect="1"/>
          </p:cNvPicPr>
          <p:nvPr/>
        </p:nvPicPr>
        <p:blipFill>
          <a:blip r:embed="rId3"/>
          <a:stretch>
            <a:fillRect/>
          </a:stretch>
        </p:blipFill>
        <p:spPr>
          <a:xfrm>
            <a:off x="4211960" y="332656"/>
            <a:ext cx="3672408" cy="1556013"/>
          </a:xfrm>
          <a:prstGeom prst="rect">
            <a:avLst/>
          </a:prstGeom>
        </p:spPr>
      </p:pic>
      <p:pic>
        <p:nvPicPr>
          <p:cNvPr id="7" name="Picture 6"/>
          <p:cNvPicPr>
            <a:picLocks noChangeAspect="1"/>
          </p:cNvPicPr>
          <p:nvPr/>
        </p:nvPicPr>
        <p:blipFill>
          <a:blip r:embed="rId4"/>
          <a:stretch>
            <a:fillRect/>
          </a:stretch>
        </p:blipFill>
        <p:spPr>
          <a:xfrm>
            <a:off x="4067944" y="2492896"/>
            <a:ext cx="4439983" cy="1512168"/>
          </a:xfrm>
          <a:prstGeom prst="rect">
            <a:avLst/>
          </a:prstGeom>
        </p:spPr>
      </p:pic>
    </p:spTree>
    <p:extLst>
      <p:ext uri="{BB962C8B-B14F-4D97-AF65-F5344CB8AC3E}">
        <p14:creationId xmlns:p14="http://schemas.microsoft.com/office/powerpoint/2010/main" val="2652744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pPr marL="0" indent="0">
              <a:buNone/>
            </a:pPr>
            <a:r>
              <a:rPr lang="en-US" b="1" dirty="0"/>
              <a:t>OSPF (Open Shortest Path First)</a:t>
            </a:r>
            <a:r>
              <a:rPr lang="en-US" dirty="0"/>
              <a:t> is a link state routing protocol. Because it is an open standard, it is implemented by a variety of network vendors. </a:t>
            </a:r>
            <a:endParaRPr lang="en-US" dirty="0" smtClean="0"/>
          </a:p>
          <a:p>
            <a:r>
              <a:rPr lang="en-US" dirty="0"/>
              <a:t>a classless routing protocol</a:t>
            </a:r>
          </a:p>
          <a:p>
            <a:r>
              <a:rPr lang="en-US" dirty="0"/>
              <a:t>supports VLSM, CIDR, manual route summarization, equal cost load balancing</a:t>
            </a:r>
          </a:p>
          <a:p>
            <a:r>
              <a:rPr lang="en-US" dirty="0"/>
              <a:t>incremental updates are supported</a:t>
            </a:r>
          </a:p>
          <a:p>
            <a:r>
              <a:rPr lang="en-US" dirty="0"/>
              <a:t>uses only one parameter as the metric – the interface cost.</a:t>
            </a:r>
          </a:p>
          <a:p>
            <a:r>
              <a:rPr lang="en-US" dirty="0"/>
              <a:t>the administrative distance of OSPF routes is, by default, 110.</a:t>
            </a:r>
          </a:p>
          <a:p>
            <a:r>
              <a:rPr lang="en-US" dirty="0"/>
              <a:t>uses multicast addresses 224.0.0.5 and 224.0.0.6 for routing updates.</a:t>
            </a:r>
          </a:p>
          <a:p>
            <a:pPr marL="0" indent="0">
              <a:buNone/>
            </a:pPr>
            <a:endParaRPr lang="en-IN" dirty="0"/>
          </a:p>
        </p:txBody>
      </p:sp>
    </p:spTree>
    <p:extLst>
      <p:ext uri="{BB962C8B-B14F-4D97-AF65-F5344CB8AC3E}">
        <p14:creationId xmlns:p14="http://schemas.microsoft.com/office/powerpoint/2010/main" val="3387088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US" dirty="0"/>
              <a:t>Each OSPF router stores routing and topology information in three tables</a:t>
            </a:r>
            <a:r>
              <a:rPr lang="en-US" dirty="0" smtClean="0"/>
              <a:t>:</a:t>
            </a:r>
          </a:p>
          <a:p>
            <a:pPr marL="914400" lvl="1" indent="-514350">
              <a:buFont typeface="+mj-lt"/>
              <a:buAutoNum type="arabicPeriod"/>
            </a:pPr>
            <a:r>
              <a:rPr lang="en-US" b="1" dirty="0" smtClean="0"/>
              <a:t>Neighbor </a:t>
            </a:r>
            <a:r>
              <a:rPr lang="en-US" b="1" dirty="0"/>
              <a:t>table</a:t>
            </a:r>
            <a:r>
              <a:rPr lang="en-US" dirty="0"/>
              <a:t> – stores information about OSPF </a:t>
            </a:r>
            <a:r>
              <a:rPr lang="en-US" dirty="0" smtClean="0"/>
              <a:t>neighbors</a:t>
            </a:r>
          </a:p>
          <a:p>
            <a:pPr marL="914400" lvl="1" indent="-514350">
              <a:buFont typeface="+mj-lt"/>
              <a:buAutoNum type="arabicPeriod"/>
            </a:pPr>
            <a:r>
              <a:rPr lang="en-US" sz="2400" b="1" dirty="0"/>
              <a:t>Topology</a:t>
            </a:r>
            <a:r>
              <a:rPr lang="en-US" b="1" dirty="0"/>
              <a:t> table</a:t>
            </a:r>
            <a:r>
              <a:rPr lang="en-US" dirty="0"/>
              <a:t> – stores the topology structure of a </a:t>
            </a:r>
            <a:r>
              <a:rPr lang="en-US" dirty="0" smtClean="0"/>
              <a:t>network</a:t>
            </a:r>
          </a:p>
          <a:p>
            <a:pPr marL="914400" lvl="1" indent="-514350">
              <a:buFont typeface="+mj-lt"/>
              <a:buAutoNum type="arabicPeriod"/>
            </a:pPr>
            <a:r>
              <a:rPr lang="en-US" b="1" dirty="0"/>
              <a:t>Routing table</a:t>
            </a:r>
            <a:r>
              <a:rPr lang="en-US" dirty="0"/>
              <a:t> –  stores the best routes</a:t>
            </a:r>
          </a:p>
          <a:p>
            <a:pPr marL="914400" lvl="1" indent="-514350">
              <a:buFont typeface="+mj-lt"/>
              <a:buAutoNum type="arabicPeriod"/>
            </a:pPr>
            <a:endParaRPr lang="en-US" dirty="0" smtClean="0"/>
          </a:p>
          <a:p>
            <a:pPr marL="0" indent="0">
              <a:buNone/>
            </a:pPr>
            <a:r>
              <a:rPr lang="en-US" b="1" dirty="0"/>
              <a:t> </a:t>
            </a:r>
            <a:r>
              <a:rPr lang="en-US" b="1" dirty="0" smtClean="0"/>
              <a:t>      </a:t>
            </a:r>
            <a:endParaRPr lang="en-US" dirty="0"/>
          </a:p>
          <a:p>
            <a:pPr marL="0" indent="0">
              <a:buNone/>
            </a:pPr>
            <a:endParaRPr lang="en-IN" dirty="0"/>
          </a:p>
        </p:txBody>
      </p:sp>
    </p:spTree>
    <p:extLst>
      <p:ext uri="{BB962C8B-B14F-4D97-AF65-F5344CB8AC3E}">
        <p14:creationId xmlns:p14="http://schemas.microsoft.com/office/powerpoint/2010/main" val="4049004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625" y="188641"/>
            <a:ext cx="8229600" cy="6317556"/>
          </a:xfrm>
        </p:spPr>
        <p:txBody>
          <a:bodyPr/>
          <a:lstStyle/>
          <a:p>
            <a:pPr marL="0" indent="0">
              <a:buNone/>
            </a:pPr>
            <a:r>
              <a:rPr lang="en-US" dirty="0"/>
              <a:t>OSPF neighbors</a:t>
            </a:r>
          </a:p>
          <a:p>
            <a:pPr lvl="1"/>
            <a:r>
              <a:rPr lang="en-US" dirty="0"/>
              <a:t>OSPF routers need to establish a neighbor relationship before exchanging routing updates. OSPF neighbors are dynamically discovered by sending Hello packets out each OSPF-enabled interface on a router. Hello packets are sent to the multicast IP address of 224.0.0.5.</a:t>
            </a:r>
          </a:p>
          <a:p>
            <a:pPr lvl="1"/>
            <a:r>
              <a:rPr lang="en-US" dirty="0"/>
              <a:t>The process is explained in the following figure:</a:t>
            </a:r>
          </a:p>
          <a:p>
            <a:pPr marL="0" indent="0">
              <a:buNone/>
            </a:pPr>
            <a:endParaRPr lang="en-IN" dirty="0"/>
          </a:p>
        </p:txBody>
      </p:sp>
      <p:pic>
        <p:nvPicPr>
          <p:cNvPr id="1026" name="Picture 2" descr="ospf hel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581128"/>
            <a:ext cx="2886075" cy="1000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923928" y="3930841"/>
            <a:ext cx="5039344" cy="2585323"/>
          </a:xfrm>
          <a:prstGeom prst="rect">
            <a:avLst/>
          </a:prstGeom>
        </p:spPr>
        <p:txBody>
          <a:bodyPr wrap="square">
            <a:spAutoFit/>
          </a:bodyPr>
          <a:lstStyle/>
          <a:p>
            <a:r>
              <a:rPr lang="en-US" dirty="0" smtClean="0">
                <a:solidFill>
                  <a:srgbClr val="000000"/>
                </a:solidFill>
                <a:latin typeface="Arial" panose="020B0604020202020204" pitchFamily="34" charset="0"/>
              </a:rPr>
              <a:t>The </a:t>
            </a:r>
            <a:r>
              <a:rPr lang="en-US" dirty="0">
                <a:solidFill>
                  <a:srgbClr val="000000"/>
                </a:solidFill>
                <a:latin typeface="Arial" panose="020B0604020202020204" pitchFamily="34" charset="0"/>
              </a:rPr>
              <a:t>following fields in the Hello packets must be the same on both routers in order for routers to become neighbors:</a:t>
            </a:r>
          </a:p>
          <a:p>
            <a:pPr>
              <a:buFont typeface="Arial" panose="020B0604020202020204" pitchFamily="34" charset="0"/>
              <a:buChar char="•"/>
            </a:pPr>
            <a:r>
              <a:rPr lang="en-US" dirty="0">
                <a:solidFill>
                  <a:srgbClr val="000000"/>
                </a:solidFill>
                <a:latin typeface="Arial" panose="020B0604020202020204" pitchFamily="34" charset="0"/>
              </a:rPr>
              <a:t>subnet</a:t>
            </a:r>
          </a:p>
          <a:p>
            <a:pPr>
              <a:buFont typeface="Arial" panose="020B0604020202020204" pitchFamily="34" charset="0"/>
              <a:buChar char="•"/>
            </a:pPr>
            <a:r>
              <a:rPr lang="en-US" dirty="0">
                <a:solidFill>
                  <a:srgbClr val="000000"/>
                </a:solidFill>
                <a:latin typeface="Arial" panose="020B0604020202020204" pitchFamily="34" charset="0"/>
              </a:rPr>
              <a:t>area id</a:t>
            </a:r>
          </a:p>
          <a:p>
            <a:pPr>
              <a:buFont typeface="Arial" panose="020B0604020202020204" pitchFamily="34" charset="0"/>
              <a:buChar char="•"/>
            </a:pPr>
            <a:r>
              <a:rPr lang="en-US" dirty="0">
                <a:solidFill>
                  <a:srgbClr val="000000"/>
                </a:solidFill>
                <a:latin typeface="Arial" panose="020B0604020202020204" pitchFamily="34" charset="0"/>
              </a:rPr>
              <a:t>hello and dead interval </a:t>
            </a:r>
            <a:r>
              <a:rPr lang="en-US" dirty="0" smtClean="0">
                <a:solidFill>
                  <a:srgbClr val="000000"/>
                </a:solidFill>
                <a:latin typeface="Arial" panose="020B0604020202020204" pitchFamily="34" charset="0"/>
              </a:rPr>
              <a:t>timers 10 Seconds </a:t>
            </a: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authentication</a:t>
            </a:r>
          </a:p>
          <a:p>
            <a:pPr>
              <a:buFont typeface="Arial" panose="020B0604020202020204" pitchFamily="34" charset="0"/>
              <a:buChar char="•"/>
            </a:pPr>
            <a:r>
              <a:rPr lang="en-US" dirty="0">
                <a:solidFill>
                  <a:srgbClr val="000000"/>
                </a:solidFill>
                <a:latin typeface="Arial" panose="020B0604020202020204" pitchFamily="34" charset="0"/>
              </a:rPr>
              <a:t>area stub flag</a:t>
            </a:r>
          </a:p>
          <a:p>
            <a:pPr>
              <a:buFont typeface="Arial" panose="020B0604020202020204" pitchFamily="34" charset="0"/>
              <a:buChar char="•"/>
            </a:pPr>
            <a:r>
              <a:rPr lang="en-US" dirty="0">
                <a:solidFill>
                  <a:srgbClr val="000000"/>
                </a:solidFill>
                <a:latin typeface="Arial" panose="020B0604020202020204" pitchFamily="34" charset="0"/>
              </a:rPr>
              <a:t>MTU</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66072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pPr marL="0" indent="0">
              <a:buNone/>
            </a:pPr>
            <a:r>
              <a:rPr lang="en-US" dirty="0"/>
              <a:t>OSPF neighbor states</a:t>
            </a:r>
          </a:p>
          <a:p>
            <a:pPr marL="0" indent="0">
              <a:buNone/>
            </a:pPr>
            <a:r>
              <a:rPr lang="en-US" dirty="0"/>
              <a:t>Before establishing a neighbor relationship, OSPF routers need to go through several state changes. These states are explained below.</a:t>
            </a:r>
          </a:p>
          <a:p>
            <a:pPr marL="0" indent="0">
              <a:buNone/>
            </a:pPr>
            <a:r>
              <a:rPr lang="en-US" b="1" dirty="0"/>
              <a:t>1. </a:t>
            </a:r>
            <a:r>
              <a:rPr lang="en-US" b="1" dirty="0" err="1"/>
              <a:t>Init</a:t>
            </a:r>
            <a:r>
              <a:rPr lang="en-US" b="1" dirty="0"/>
              <a:t> state</a:t>
            </a:r>
            <a:r>
              <a:rPr lang="en-US" dirty="0"/>
              <a:t> – a router has received a Hello message from the other OSPF router</a:t>
            </a:r>
            <a:br>
              <a:rPr lang="en-US" dirty="0"/>
            </a:br>
            <a:r>
              <a:rPr lang="en-US" b="1" dirty="0"/>
              <a:t>2. 2-way state</a:t>
            </a:r>
            <a:r>
              <a:rPr lang="en-US" dirty="0"/>
              <a:t> – the neighbor has received the Hello message and replied with a Hello message of his own</a:t>
            </a:r>
            <a:br>
              <a:rPr lang="en-US" dirty="0"/>
            </a:br>
            <a:r>
              <a:rPr lang="en-US" b="1" dirty="0"/>
              <a:t>3. </a:t>
            </a:r>
            <a:r>
              <a:rPr lang="en-US" b="1" dirty="0" err="1"/>
              <a:t>Exstart</a:t>
            </a:r>
            <a:r>
              <a:rPr lang="en-US" b="1" dirty="0"/>
              <a:t> state</a:t>
            </a:r>
            <a:r>
              <a:rPr lang="en-US" dirty="0"/>
              <a:t> – beginning of the LSDB exchange between both routers. Routers are starting to exchange link state information.</a:t>
            </a:r>
            <a:br>
              <a:rPr lang="en-US" dirty="0"/>
            </a:br>
            <a:r>
              <a:rPr lang="en-US" b="1" dirty="0"/>
              <a:t>4. Exchange state</a:t>
            </a:r>
            <a:r>
              <a:rPr lang="en-US" dirty="0"/>
              <a:t> – DBD (Database Descriptor) packets are exchanged. DBDs contain LSAs headers. Routers will use this information to see what LSAs need to be exchanged.</a:t>
            </a:r>
            <a:br>
              <a:rPr lang="en-US" dirty="0"/>
            </a:br>
            <a:r>
              <a:rPr lang="en-US" b="1" dirty="0"/>
              <a:t>5. Loading state</a:t>
            </a:r>
            <a:r>
              <a:rPr lang="en-US" dirty="0"/>
              <a:t> – one neighbor sends LSRs (Link State Requests) for every network it doesn’t know about. The other neighbor replies with the LSUs (Link State Updates) which contain information about requested networks. After all the requested information have been received, other neighbor goes through the same process</a:t>
            </a:r>
            <a:br>
              <a:rPr lang="en-US" dirty="0"/>
            </a:br>
            <a:r>
              <a:rPr lang="en-US" b="1" dirty="0"/>
              <a:t>6. Full state</a:t>
            </a:r>
            <a:r>
              <a:rPr lang="en-US" dirty="0"/>
              <a:t> – both routers have the synchronized database and are fully adjacent with each other.</a:t>
            </a:r>
          </a:p>
          <a:p>
            <a:pPr marL="0" indent="0">
              <a:buNone/>
            </a:pPr>
            <a:endParaRPr lang="en-IN" dirty="0"/>
          </a:p>
        </p:txBody>
      </p:sp>
    </p:spTree>
    <p:extLst>
      <p:ext uri="{BB962C8B-B14F-4D97-AF65-F5344CB8AC3E}">
        <p14:creationId xmlns:p14="http://schemas.microsoft.com/office/powerpoint/2010/main" val="2199261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tudy-ccna.com/wp-content/images/ospf_area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3848" y="980728"/>
            <a:ext cx="3806155" cy="515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91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7504" y="116632"/>
            <a:ext cx="8928992" cy="6552728"/>
          </a:xfrm>
          <a:prstGeom prst="rect">
            <a:avLst/>
          </a:prstGeom>
        </p:spPr>
      </p:pic>
    </p:spTree>
    <p:extLst>
      <p:ext uri="{BB962C8B-B14F-4D97-AF65-F5344CB8AC3E}">
        <p14:creationId xmlns:p14="http://schemas.microsoft.com/office/powerpoint/2010/main" val="302660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Routing Protocol</a:t>
            </a:r>
            <a:endParaRPr lang="en-US" dirty="0"/>
          </a:p>
        </p:txBody>
      </p:sp>
      <p:sp>
        <p:nvSpPr>
          <p:cNvPr id="3" name="Content Placeholder 2"/>
          <p:cNvSpPr>
            <a:spLocks noGrp="1"/>
          </p:cNvSpPr>
          <p:nvPr>
            <p:ph idx="1"/>
          </p:nvPr>
        </p:nvSpPr>
        <p:spPr/>
        <p:txBody>
          <a:bodyPr>
            <a:normAutofit fontScale="85000" lnSpcReduction="20000"/>
          </a:bodyPr>
          <a:lstStyle/>
          <a:p>
            <a:r>
              <a:rPr lang="en-IN" dirty="0"/>
              <a:t>ARPANET </a:t>
            </a:r>
          </a:p>
          <a:p>
            <a:pPr>
              <a:buNone/>
            </a:pPr>
            <a:endParaRPr lang="en-IN" dirty="0"/>
          </a:p>
          <a:p>
            <a:r>
              <a:rPr lang="en-IN" dirty="0"/>
              <a:t>Autonomous System or domain </a:t>
            </a:r>
          </a:p>
          <a:p>
            <a:pPr lvl="1"/>
            <a:r>
              <a:rPr lang="en-IN" dirty="0"/>
              <a:t> </a:t>
            </a:r>
            <a:r>
              <a:rPr lang="en-US" dirty="0"/>
              <a:t>An Autonomous System (AS) is a set of Internet routable IP prefixes belonging to a network or a collection of networks that are all managed, controlled and supervised by a single entity or organization. </a:t>
            </a:r>
          </a:p>
          <a:p>
            <a:pPr lvl="1"/>
            <a:r>
              <a:rPr lang="en-US" dirty="0"/>
              <a:t>An AS utilizes a common routing policy controlled by the entity. </a:t>
            </a:r>
          </a:p>
          <a:p>
            <a:pPr lvl="1"/>
            <a:r>
              <a:rPr lang="en-US" dirty="0"/>
              <a:t>The AS is assigned a globally unique 16 digit identification </a:t>
            </a:r>
            <a:r>
              <a:rPr lang="en-US" dirty="0" err="1"/>
              <a:t>number一known</a:t>
            </a:r>
            <a:r>
              <a:rPr lang="en-US" dirty="0"/>
              <a:t> as the autonomous system number or </a:t>
            </a:r>
            <a:r>
              <a:rPr lang="en-US" dirty="0" err="1"/>
              <a:t>ASN一by</a:t>
            </a:r>
            <a:r>
              <a:rPr lang="en-US" dirty="0"/>
              <a:t> the Internet Assigned Numbers Authority (IANA).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10000"/>
          </a:bodyPr>
          <a:lstStyle/>
          <a:p>
            <a:pPr marL="0" indent="0">
              <a:buNone/>
            </a:pPr>
            <a:r>
              <a:rPr lang="en-US" dirty="0"/>
              <a:t>LSA, LSU and LSR</a:t>
            </a:r>
          </a:p>
          <a:p>
            <a:pPr marL="0" indent="0">
              <a:buNone/>
            </a:pPr>
            <a:r>
              <a:rPr lang="en-US" dirty="0"/>
              <a:t>	</a:t>
            </a:r>
            <a:r>
              <a:rPr lang="en-US" dirty="0" smtClean="0"/>
              <a:t>The</a:t>
            </a:r>
            <a:r>
              <a:rPr lang="en-US" b="1" dirty="0"/>
              <a:t> LSAs (Link-State Advertisements)</a:t>
            </a:r>
            <a:r>
              <a:rPr lang="en-US" dirty="0"/>
              <a:t> are used by OSPF routers to exchange topology information. Each LSA contains  routing and </a:t>
            </a:r>
            <a:r>
              <a:rPr lang="en-US" dirty="0" err="1"/>
              <a:t>toplogy</a:t>
            </a:r>
            <a:r>
              <a:rPr lang="en-US" dirty="0"/>
              <a:t> information to describe a part of an OSPF network. When two neighbors decide to exchange routes, they send each other a list of all </a:t>
            </a:r>
            <a:r>
              <a:rPr lang="en-US" dirty="0" err="1"/>
              <a:t>LSAa</a:t>
            </a:r>
            <a:r>
              <a:rPr lang="en-US" dirty="0"/>
              <a:t> in their respective topology database. Each router then checks its topology database and  sends a Link State Request (LSR) message requesting all LSAs not found in its topology table. Other router responds with the Link State Update (LSU) that contains all LSAs requested by the other neighbor.</a:t>
            </a:r>
          </a:p>
          <a:p>
            <a:pPr marL="0" indent="0">
              <a:buNone/>
            </a:pPr>
            <a:endParaRPr lang="en-IN" dirty="0"/>
          </a:p>
        </p:txBody>
      </p:sp>
    </p:spTree>
    <p:extLst>
      <p:ext uri="{BB962C8B-B14F-4D97-AF65-F5344CB8AC3E}">
        <p14:creationId xmlns:p14="http://schemas.microsoft.com/office/powerpoint/2010/main" val="666588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US" dirty="0"/>
              <a:t>The concept is explained in the following </a:t>
            </a:r>
            <a:r>
              <a:rPr lang="en-US" dirty="0" smtClean="0"/>
              <a:t>example :</a:t>
            </a:r>
            <a:endParaRPr lang="en-IN" dirty="0"/>
          </a:p>
        </p:txBody>
      </p:sp>
      <p:pic>
        <p:nvPicPr>
          <p:cNvPr id="3074" name="Picture 2" descr="ospf lsa lsr ls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327200"/>
            <a:ext cx="455295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36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68657447"/>
              </p:ext>
            </p:extLst>
          </p:nvPr>
        </p:nvGraphicFramePr>
        <p:xfrm>
          <a:off x="323528" y="185040"/>
          <a:ext cx="8640960" cy="6196288"/>
        </p:xfrm>
        <a:graphic>
          <a:graphicData uri="http://schemas.openxmlformats.org/drawingml/2006/table">
            <a:tbl>
              <a:tblPr/>
              <a:tblGrid>
                <a:gridCol w="1894947">
                  <a:extLst>
                    <a:ext uri="{9D8B030D-6E8A-4147-A177-3AD203B41FA5}">
                      <a16:colId xmlns:a16="http://schemas.microsoft.com/office/drawing/2014/main" val="834316489"/>
                    </a:ext>
                  </a:extLst>
                </a:gridCol>
                <a:gridCol w="3789895">
                  <a:extLst>
                    <a:ext uri="{9D8B030D-6E8A-4147-A177-3AD203B41FA5}">
                      <a16:colId xmlns:a16="http://schemas.microsoft.com/office/drawing/2014/main" val="802806286"/>
                    </a:ext>
                  </a:extLst>
                </a:gridCol>
                <a:gridCol w="2956118">
                  <a:extLst>
                    <a:ext uri="{9D8B030D-6E8A-4147-A177-3AD203B41FA5}">
                      <a16:colId xmlns:a16="http://schemas.microsoft.com/office/drawing/2014/main" val="1799458716"/>
                    </a:ext>
                  </a:extLst>
                </a:gridCol>
              </a:tblGrid>
              <a:tr h="439658">
                <a:tc>
                  <a:txBody>
                    <a:bodyPr/>
                    <a:lstStyle/>
                    <a:p>
                      <a:pPr algn="ctr"/>
                      <a:r>
                        <a:rPr lang="en-IN" sz="1800" b="1" dirty="0" smtClean="0">
                          <a:effectLst/>
                        </a:rPr>
                        <a:t>Features</a:t>
                      </a:r>
                      <a:endParaRPr lang="en-IN" sz="1800" b="1" dirty="0">
                        <a:effectLst/>
                      </a:endParaRP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tc>
                  <a:txBody>
                    <a:bodyPr/>
                    <a:lstStyle/>
                    <a:p>
                      <a:pPr algn="ctr"/>
                      <a:r>
                        <a:rPr lang="en-IN" sz="1800" b="1">
                          <a:effectLst/>
                        </a:rPr>
                        <a:t>RIP Protocol</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tc>
                  <a:txBody>
                    <a:bodyPr/>
                    <a:lstStyle/>
                    <a:p>
                      <a:pPr algn="ctr"/>
                      <a:r>
                        <a:rPr lang="en-IN" sz="1800" b="1" dirty="0">
                          <a:effectLst/>
                        </a:rPr>
                        <a:t>OSPF Protocol</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extLst>
                  <a:ext uri="{0D108BD9-81ED-4DB2-BD59-A6C34878D82A}">
                    <a16:rowId xmlns:a16="http://schemas.microsoft.com/office/drawing/2014/main" val="1691738296"/>
                  </a:ext>
                </a:extLst>
              </a:tr>
              <a:tr h="1687131">
                <a:tc>
                  <a:txBody>
                    <a:bodyPr/>
                    <a:lstStyle/>
                    <a:p>
                      <a:pPr algn="ctr"/>
                      <a:r>
                        <a:rPr lang="en-IN" sz="1800" b="1" dirty="0">
                          <a:effectLst/>
                        </a:rPr>
                        <a:t>Routing Protocol Type</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Distance vector routing protocol (uses the distance or hop counts to determine the transmission path)</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Link State Routing Protocol (analyzes different sources like the speed, cost, and path congestion while identifying the shortest path)</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771855077"/>
                  </a:ext>
                </a:extLst>
              </a:tr>
              <a:tr h="1687131">
                <a:tc>
                  <a:txBody>
                    <a:bodyPr/>
                    <a:lstStyle/>
                    <a:p>
                      <a:pPr algn="ctr"/>
                      <a:r>
                        <a:rPr lang="en-IN" sz="1800" b="1" dirty="0">
                          <a:effectLst/>
                        </a:rPr>
                        <a:t>Network Table Construction</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The router consolidates the routing table from the neighboring devices to construct its own routing table and sends it to neighboring devices at a regular interval.</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The router consolidates the routing table by getting only required information from the neighboring devices, never gets the entire routing table.</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2696804909"/>
                  </a:ext>
                </a:extLst>
              </a:tr>
              <a:tr h="439658">
                <a:tc>
                  <a:txBody>
                    <a:bodyPr/>
                    <a:lstStyle/>
                    <a:p>
                      <a:pPr algn="ctr"/>
                      <a:r>
                        <a:rPr lang="en-IN" sz="1800" b="1">
                          <a:effectLst/>
                        </a:rPr>
                        <a:t>Default Metric</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Based on hop count</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Based on bandwidth</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2136476108"/>
                  </a:ext>
                </a:extLst>
              </a:tr>
              <a:tr h="751526">
                <a:tc>
                  <a:txBody>
                    <a:bodyPr/>
                    <a:lstStyle/>
                    <a:p>
                      <a:pPr algn="ctr"/>
                      <a:r>
                        <a:rPr lang="en-IN" sz="1800" b="1">
                          <a:effectLst/>
                        </a:rPr>
                        <a:t>Hop Count Restriction</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RIP protocol allows only up to 15 hops</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OSPF protocol has no such restriction</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2248541273"/>
                  </a:ext>
                </a:extLst>
              </a:tr>
              <a:tr h="751526">
                <a:tc>
                  <a:txBody>
                    <a:bodyPr/>
                    <a:lstStyle/>
                    <a:p>
                      <a:pPr algn="ctr"/>
                      <a:r>
                        <a:rPr lang="en-IN" sz="1800" b="1">
                          <a:effectLst/>
                        </a:rPr>
                        <a:t>Administrative Distance</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a:effectLst/>
                        </a:rPr>
                        <a:t>120</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110</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4032650092"/>
                  </a:ext>
                </a:extLst>
              </a:tr>
              <a:tr h="439658">
                <a:tc>
                  <a:txBody>
                    <a:bodyPr/>
                    <a:lstStyle/>
                    <a:p>
                      <a:pPr algn="ctr"/>
                      <a:r>
                        <a:rPr lang="en-IN" sz="1800" b="1">
                          <a:effectLst/>
                        </a:rPr>
                        <a:t>Algorithm Used</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Bellman-Ford algorithm</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err="1">
                          <a:effectLst/>
                        </a:rPr>
                        <a:t>Dijkstra</a:t>
                      </a:r>
                      <a:r>
                        <a:rPr lang="en-IN" sz="1800" dirty="0">
                          <a:effectLst/>
                        </a:rPr>
                        <a:t> algorithm</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502613408"/>
                  </a:ext>
                </a:extLst>
              </a:tr>
            </a:tbl>
          </a:graphicData>
        </a:graphic>
      </p:graphicFrame>
    </p:spTree>
    <p:extLst>
      <p:ext uri="{BB962C8B-B14F-4D97-AF65-F5344CB8AC3E}">
        <p14:creationId xmlns:p14="http://schemas.microsoft.com/office/powerpoint/2010/main" val="4189302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056147289"/>
              </p:ext>
            </p:extLst>
          </p:nvPr>
        </p:nvGraphicFramePr>
        <p:xfrm>
          <a:off x="251520" y="185040"/>
          <a:ext cx="8496945" cy="5749790"/>
        </p:xfrm>
        <a:graphic>
          <a:graphicData uri="http://schemas.openxmlformats.org/drawingml/2006/table">
            <a:tbl>
              <a:tblPr/>
              <a:tblGrid>
                <a:gridCol w="2832315">
                  <a:extLst>
                    <a:ext uri="{9D8B030D-6E8A-4147-A177-3AD203B41FA5}">
                      <a16:colId xmlns:a16="http://schemas.microsoft.com/office/drawing/2014/main" val="2930168867"/>
                    </a:ext>
                  </a:extLst>
                </a:gridCol>
                <a:gridCol w="2832315">
                  <a:extLst>
                    <a:ext uri="{9D8B030D-6E8A-4147-A177-3AD203B41FA5}">
                      <a16:colId xmlns:a16="http://schemas.microsoft.com/office/drawing/2014/main" val="1293908878"/>
                    </a:ext>
                  </a:extLst>
                </a:gridCol>
                <a:gridCol w="2832315">
                  <a:extLst>
                    <a:ext uri="{9D8B030D-6E8A-4147-A177-3AD203B41FA5}">
                      <a16:colId xmlns:a16="http://schemas.microsoft.com/office/drawing/2014/main" val="2926962254"/>
                    </a:ext>
                  </a:extLst>
                </a:gridCol>
              </a:tblGrid>
              <a:tr h="430476">
                <a:tc>
                  <a:txBody>
                    <a:bodyPr/>
                    <a:lstStyle/>
                    <a:p>
                      <a:pPr algn="ctr"/>
                      <a:r>
                        <a:rPr lang="en-IN" sz="1800" b="1" dirty="0" smtClean="0">
                          <a:effectLst/>
                        </a:rPr>
                        <a:t>Features</a:t>
                      </a:r>
                      <a:endParaRPr lang="en-IN" sz="1800" b="1" dirty="0">
                        <a:effectLst/>
                      </a:endParaRP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tc>
                  <a:txBody>
                    <a:bodyPr/>
                    <a:lstStyle/>
                    <a:p>
                      <a:pPr algn="ctr"/>
                      <a:r>
                        <a:rPr lang="en-IN" sz="1800" b="1" dirty="0">
                          <a:effectLst/>
                        </a:rPr>
                        <a:t>RIP Protocol</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tc>
                  <a:txBody>
                    <a:bodyPr/>
                    <a:lstStyle/>
                    <a:p>
                      <a:pPr algn="ctr"/>
                      <a:r>
                        <a:rPr lang="en-IN" sz="1800" b="1">
                          <a:effectLst/>
                        </a:rPr>
                        <a:t>OSPF Protocol</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extLst>
                  <a:ext uri="{0D108BD9-81ED-4DB2-BD59-A6C34878D82A}">
                    <a16:rowId xmlns:a16="http://schemas.microsoft.com/office/drawing/2014/main" val="3109844064"/>
                  </a:ext>
                </a:extLst>
              </a:tr>
              <a:tr h="430476">
                <a:tc>
                  <a:txBody>
                    <a:bodyPr/>
                    <a:lstStyle/>
                    <a:p>
                      <a:pPr algn="ctr"/>
                      <a:r>
                        <a:rPr lang="en-IN" sz="1800" b="1" dirty="0">
                          <a:effectLst/>
                        </a:rPr>
                        <a:t>Network Classification</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In RIP, the networks are classified as areas and tables.</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In OSPF, the networks are classified as areas, sub-areas, autonomous systems, and backbone areas.</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01223513"/>
                  </a:ext>
                </a:extLst>
              </a:tr>
              <a:tr h="430476">
                <a:tc>
                  <a:txBody>
                    <a:bodyPr/>
                    <a:lstStyle/>
                    <a:p>
                      <a:pPr algn="ctr"/>
                      <a:r>
                        <a:rPr lang="en-IN" sz="1800" b="1" dirty="0">
                          <a:effectLst/>
                        </a:rPr>
                        <a:t>Complexity Level</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relatively simpler</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a:effectLst/>
                        </a:rPr>
                        <a:t>much more complex</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093560227"/>
                  </a:ext>
                </a:extLst>
              </a:tr>
              <a:tr h="1041185">
                <a:tc>
                  <a:txBody>
                    <a:bodyPr/>
                    <a:lstStyle/>
                    <a:p>
                      <a:pPr algn="ctr"/>
                      <a:r>
                        <a:rPr lang="en-IN" sz="1800" b="1" dirty="0">
                          <a:effectLst/>
                        </a:rPr>
                        <a:t>Network Application</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RIP suits better for smaller networks as it has hop count restrictions</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OSPF serves great for larger networks</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782322502"/>
                  </a:ext>
                </a:extLst>
              </a:tr>
              <a:tr h="735831">
                <a:tc>
                  <a:txBody>
                    <a:bodyPr/>
                    <a:lstStyle/>
                    <a:p>
                      <a:pPr algn="ctr"/>
                      <a:r>
                        <a:rPr lang="en-IN" sz="1800" b="1">
                          <a:effectLst/>
                        </a:rPr>
                        <a:t>Design</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a:effectLst/>
                        </a:rPr>
                        <a:t>Flat network</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Hierarchical network possible</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557265941"/>
                  </a:ext>
                </a:extLst>
              </a:tr>
              <a:tr h="430476">
                <a:tc>
                  <a:txBody>
                    <a:bodyPr/>
                    <a:lstStyle/>
                    <a:p>
                      <a:pPr algn="ctr"/>
                      <a:r>
                        <a:rPr lang="en-IN" sz="1800" b="1">
                          <a:effectLst/>
                        </a:rPr>
                        <a:t>Convergence Time</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a:effectLst/>
                        </a:rPr>
                        <a:t>Slow</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Fast</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633144702"/>
                  </a:ext>
                </a:extLst>
              </a:tr>
              <a:tr h="735831">
                <a:tc>
                  <a:txBody>
                    <a:bodyPr/>
                    <a:lstStyle/>
                    <a:p>
                      <a:pPr algn="ctr"/>
                      <a:r>
                        <a:rPr lang="en-IN" sz="1800" b="1" dirty="0">
                          <a:effectLst/>
                        </a:rPr>
                        <a:t>Device Resource Requirements</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a:effectLst/>
                        </a:rPr>
                        <a:t>Much less memory and CPU intensive than OSPF</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Memory and CPU intensive</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2573385534"/>
                  </a:ext>
                </a:extLst>
              </a:tr>
              <a:tr h="735831">
                <a:tc>
                  <a:txBody>
                    <a:bodyPr/>
                    <a:lstStyle/>
                    <a:p>
                      <a:pPr algn="ctr"/>
                      <a:r>
                        <a:rPr lang="en-IN" sz="1800" b="1">
                          <a:effectLst/>
                        </a:rPr>
                        <a:t>Network Resource Requirements</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a:noFill/>
                    </a:lnB>
                  </a:tcPr>
                </a:tc>
                <a:tc>
                  <a:txBody>
                    <a:bodyPr/>
                    <a:lstStyle/>
                    <a:p>
                      <a:pPr algn="ctr"/>
                      <a:r>
                        <a:rPr lang="en-US" sz="1800">
                          <a:effectLst/>
                        </a:rPr>
                        <a:t>Bandwidth consuming; whole routing table is sent</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a:noFill/>
                    </a:lnB>
                  </a:tcPr>
                </a:tc>
                <a:tc>
                  <a:txBody>
                    <a:bodyPr/>
                    <a:lstStyle/>
                    <a:p>
                      <a:pPr algn="ctr"/>
                      <a:r>
                        <a:rPr lang="en-US" sz="1800" dirty="0">
                          <a:effectLst/>
                        </a:rPr>
                        <a:t>Less than RIP; only small updates are sent</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a:noFill/>
                    </a:lnB>
                  </a:tcPr>
                </a:tc>
                <a:extLst>
                  <a:ext uri="{0D108BD9-81ED-4DB2-BD59-A6C34878D82A}">
                    <a16:rowId xmlns:a16="http://schemas.microsoft.com/office/drawing/2014/main" val="1935272017"/>
                  </a:ext>
                </a:extLst>
              </a:tr>
            </a:tbl>
          </a:graphicData>
        </a:graphic>
      </p:graphicFrame>
    </p:spTree>
    <p:extLst>
      <p:ext uri="{BB962C8B-B14F-4D97-AF65-F5344CB8AC3E}">
        <p14:creationId xmlns:p14="http://schemas.microsoft.com/office/powerpoint/2010/main" val="1960254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endParaRPr lang="en-IN" dirty="0"/>
          </a:p>
        </p:txBody>
      </p:sp>
      <p:pic>
        <p:nvPicPr>
          <p:cNvPr id="2" name="Picture 1"/>
          <p:cNvPicPr>
            <a:picLocks noChangeAspect="1"/>
          </p:cNvPicPr>
          <p:nvPr/>
        </p:nvPicPr>
        <p:blipFill>
          <a:blip r:embed="rId2"/>
          <a:stretch>
            <a:fillRect/>
          </a:stretch>
        </p:blipFill>
        <p:spPr>
          <a:xfrm>
            <a:off x="1115616" y="880987"/>
            <a:ext cx="7301275" cy="4768851"/>
          </a:xfrm>
          <a:prstGeom prst="rect">
            <a:avLst/>
          </a:prstGeom>
        </p:spPr>
      </p:pic>
    </p:spTree>
    <p:extLst>
      <p:ext uri="{BB962C8B-B14F-4D97-AF65-F5344CB8AC3E}">
        <p14:creationId xmlns:p14="http://schemas.microsoft.com/office/powerpoint/2010/main" val="3446645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34644" t="36700" r="25981" b="19900"/>
          <a:stretch/>
        </p:blipFill>
        <p:spPr>
          <a:xfrm>
            <a:off x="618529" y="620688"/>
            <a:ext cx="8129935" cy="5400600"/>
          </a:xfrm>
          <a:prstGeom prst="rect">
            <a:avLst/>
          </a:prstGeom>
        </p:spPr>
      </p:pic>
    </p:spTree>
    <p:extLst>
      <p:ext uri="{BB962C8B-B14F-4D97-AF65-F5344CB8AC3E}">
        <p14:creationId xmlns:p14="http://schemas.microsoft.com/office/powerpoint/2010/main" val="338571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ww.goline.ch/images/it_news/InternetAutonomousSystem.gif"/>
          <p:cNvPicPr>
            <a:picLocks noChangeAspect="1" noChangeArrowheads="1"/>
          </p:cNvPicPr>
          <p:nvPr/>
        </p:nvPicPr>
        <p:blipFill>
          <a:blip r:embed="rId2"/>
          <a:srcRect/>
          <a:stretch>
            <a:fillRect/>
          </a:stretch>
        </p:blipFill>
        <p:spPr bwMode="auto">
          <a:xfrm>
            <a:off x="395537" y="404664"/>
            <a:ext cx="4233614" cy="2576982"/>
          </a:xfrm>
          <a:prstGeom prst="rect">
            <a:avLst/>
          </a:prstGeom>
          <a:noFill/>
        </p:spPr>
      </p:pic>
      <p:pic>
        <p:nvPicPr>
          <p:cNvPr id="4" name="Picture 3"/>
          <p:cNvPicPr>
            <a:picLocks noChangeAspect="1"/>
          </p:cNvPicPr>
          <p:nvPr/>
        </p:nvPicPr>
        <p:blipFill>
          <a:blip r:embed="rId3"/>
          <a:stretch>
            <a:fillRect/>
          </a:stretch>
        </p:blipFill>
        <p:spPr>
          <a:xfrm>
            <a:off x="4629151" y="2780928"/>
            <a:ext cx="4057650" cy="3657600"/>
          </a:xfrm>
          <a:prstGeom prst="rect">
            <a:avLst/>
          </a:prstGeom>
        </p:spPr>
      </p:pic>
      <p:sp>
        <p:nvSpPr>
          <p:cNvPr id="6" name="Rectangle 5"/>
          <p:cNvSpPr/>
          <p:nvPr/>
        </p:nvSpPr>
        <p:spPr>
          <a:xfrm>
            <a:off x="395537" y="3284984"/>
            <a:ext cx="4572000" cy="646331"/>
          </a:xfrm>
          <a:prstGeom prst="rect">
            <a:avLst/>
          </a:prstGeom>
        </p:spPr>
        <p:txBody>
          <a:bodyPr>
            <a:spAutoFit/>
          </a:bodyPr>
          <a:lstStyle/>
          <a:p>
            <a:r>
              <a:rPr lang="en-US" dirty="0">
                <a:solidFill>
                  <a:srgbClr val="222222"/>
                </a:solidFill>
                <a:latin typeface="-apple-system"/>
              </a:rPr>
              <a:t>According to some estimates, there are over 90,000 ASNs in use worldwide.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en-IN" b="1" dirty="0" err="1"/>
              <a:t>Multihomed</a:t>
            </a:r>
            <a:endParaRPr lang="en-IN" b="1" dirty="0"/>
          </a:p>
          <a:p>
            <a:pPr lvl="1"/>
            <a:r>
              <a:rPr lang="en-IN" dirty="0"/>
              <a:t> This is an AS that interconnects with two or more external autonomous systems.</a:t>
            </a:r>
          </a:p>
          <a:p>
            <a:r>
              <a:rPr lang="en-IN" b="1" dirty="0"/>
              <a:t>Transit</a:t>
            </a:r>
          </a:p>
          <a:p>
            <a:pPr lvl="1"/>
            <a:r>
              <a:rPr lang="en-IN" dirty="0"/>
              <a:t>This is an AS that acts as a link between two or more external autonomous systems.</a:t>
            </a:r>
          </a:p>
          <a:p>
            <a:r>
              <a:rPr lang="en-IN" b="1" dirty="0"/>
              <a:t>Single-homed (stub)</a:t>
            </a:r>
          </a:p>
          <a:p>
            <a:pPr lvl="1"/>
            <a:r>
              <a:rPr lang="en-IN" dirty="0"/>
              <a:t> This is an AS that interconnects with only one external AS.</a:t>
            </a:r>
          </a:p>
          <a:p>
            <a:endParaRPr lang="en-IN" dirty="0"/>
          </a:p>
        </p:txBody>
      </p:sp>
    </p:spTree>
    <p:extLst>
      <p:ext uri="{BB962C8B-B14F-4D97-AF65-F5344CB8AC3E}">
        <p14:creationId xmlns:p14="http://schemas.microsoft.com/office/powerpoint/2010/main" val="363062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521" y="116632"/>
            <a:ext cx="4536504" cy="2352675"/>
          </a:xfrm>
          <a:prstGeom prst="rect">
            <a:avLst/>
          </a:prstGeom>
        </p:spPr>
      </p:pic>
      <p:pic>
        <p:nvPicPr>
          <p:cNvPr id="5" name="Picture 4"/>
          <p:cNvPicPr>
            <a:picLocks noChangeAspect="1"/>
          </p:cNvPicPr>
          <p:nvPr/>
        </p:nvPicPr>
        <p:blipFill rotWithShape="1">
          <a:blip r:embed="rId3"/>
          <a:srcRect t="4426"/>
          <a:stretch/>
        </p:blipFill>
        <p:spPr>
          <a:xfrm>
            <a:off x="323528" y="4293096"/>
            <a:ext cx="5844411" cy="1800200"/>
          </a:xfrm>
          <a:prstGeom prst="rect">
            <a:avLst/>
          </a:prstGeom>
        </p:spPr>
      </p:pic>
      <p:pic>
        <p:nvPicPr>
          <p:cNvPr id="6" name="Picture 5"/>
          <p:cNvPicPr>
            <a:picLocks noChangeAspect="1"/>
          </p:cNvPicPr>
          <p:nvPr/>
        </p:nvPicPr>
        <p:blipFill>
          <a:blip r:embed="rId4"/>
          <a:stretch>
            <a:fillRect/>
          </a:stretch>
        </p:blipFill>
        <p:spPr>
          <a:xfrm>
            <a:off x="4905014" y="548680"/>
            <a:ext cx="4172020" cy="3512815"/>
          </a:xfrm>
          <a:prstGeom prst="rect">
            <a:avLst/>
          </a:prstGeom>
        </p:spPr>
      </p:pic>
    </p:spTree>
    <p:extLst>
      <p:ext uri="{BB962C8B-B14F-4D97-AF65-F5344CB8AC3E}">
        <p14:creationId xmlns:p14="http://schemas.microsoft.com/office/powerpoint/2010/main" val="241643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1826" y="260648"/>
            <a:ext cx="7760348" cy="6339276"/>
          </a:xfrm>
          <a:prstGeom prst="rect">
            <a:avLst/>
          </a:prstGeom>
        </p:spPr>
      </p:pic>
    </p:spTree>
    <p:extLst>
      <p:ext uri="{BB962C8B-B14F-4D97-AF65-F5344CB8AC3E}">
        <p14:creationId xmlns:p14="http://schemas.microsoft.com/office/powerpoint/2010/main" val="238039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Interior Gateway Protocol </a:t>
            </a:r>
          </a:p>
          <a:p>
            <a:pPr lvl="1"/>
            <a:r>
              <a:rPr lang="en-IN" dirty="0"/>
              <a:t>RIP </a:t>
            </a:r>
          </a:p>
          <a:p>
            <a:pPr lvl="1"/>
            <a:r>
              <a:rPr lang="en-IN" dirty="0" smtClean="0"/>
              <a:t>OSPF</a:t>
            </a:r>
          </a:p>
          <a:p>
            <a:pPr lvl="1"/>
            <a:r>
              <a:rPr lang="en-US" dirty="0" smtClean="0"/>
              <a:t>IS-IS</a:t>
            </a:r>
            <a:endParaRPr lang="en-IN" dirty="0"/>
          </a:p>
          <a:p>
            <a:r>
              <a:rPr lang="en-IN" dirty="0"/>
              <a:t>Exterior </a:t>
            </a:r>
            <a:r>
              <a:rPr lang="en-US" dirty="0"/>
              <a:t>Gateway Protocol</a:t>
            </a:r>
            <a:r>
              <a:rPr lang="en-IN" dirty="0"/>
              <a:t> </a:t>
            </a:r>
          </a:p>
          <a:p>
            <a:pPr lvl="1"/>
            <a:r>
              <a:rPr lang="en-IN" dirty="0"/>
              <a:t>EGP</a:t>
            </a:r>
          </a:p>
          <a:p>
            <a:pPr lvl="1"/>
            <a:r>
              <a:rPr lang="en-IN" dirty="0"/>
              <a:t>BGP</a:t>
            </a:r>
          </a:p>
          <a:p>
            <a:pPr lvl="1">
              <a:buNone/>
            </a:pPr>
            <a:endParaRPr lang="en-IN" dirty="0"/>
          </a:p>
          <a:p>
            <a:pPr lvl="1">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47B1D828BC193419F4C6B0143F14DFE" ma:contentTypeVersion="4" ma:contentTypeDescription="Create a new document." ma:contentTypeScope="" ma:versionID="968fc908b70f170e0f48a1e5cd63ab82">
  <xsd:schema xmlns:xsd="http://www.w3.org/2001/XMLSchema" xmlns:xs="http://www.w3.org/2001/XMLSchema" xmlns:p="http://schemas.microsoft.com/office/2006/metadata/properties" xmlns:ns2="338d3f4e-aab1-4008-9703-978dc3687503" targetNamespace="http://schemas.microsoft.com/office/2006/metadata/properties" ma:root="true" ma:fieldsID="6626a58875544b081ff594ab4f6ec6a4" ns2:_="">
    <xsd:import namespace="338d3f4e-aab1-4008-9703-978dc368750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d3f4e-aab1-4008-9703-978dc3687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3C7A13-5B24-4CF1-93C3-34DE1BB75FAF}">
  <ds:schemaRefs>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http://schemas.microsoft.com/office/2006/metadata/properties"/>
    <ds:schemaRef ds:uri="http://schemas.openxmlformats.org/package/2006/metadata/core-properties"/>
    <ds:schemaRef ds:uri="338d3f4e-aab1-4008-9703-978dc3687503"/>
    <ds:schemaRef ds:uri="http://www.w3.org/XML/1998/namespace"/>
  </ds:schemaRefs>
</ds:datastoreItem>
</file>

<file path=customXml/itemProps2.xml><?xml version="1.0" encoding="utf-8"?>
<ds:datastoreItem xmlns:ds="http://schemas.openxmlformats.org/officeDocument/2006/customXml" ds:itemID="{984546A9-E4EE-43EA-A113-94A024B54A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8d3f4e-aab1-4008-9703-978dc36875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221D9D-F900-4EB2-9199-578372DCD8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605</TotalTime>
  <Words>1523</Words>
  <Application>Microsoft Office PowerPoint</Application>
  <PresentationFormat>On-screen Show (4:3)</PresentationFormat>
  <Paragraphs>233</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-apple-system</vt:lpstr>
      <vt:lpstr>Arial</vt:lpstr>
      <vt:lpstr>Calibri</vt:lpstr>
      <vt:lpstr>inter-regular</vt:lpstr>
      <vt:lpstr>Nunito</vt:lpstr>
      <vt:lpstr>Times New Roman</vt:lpstr>
      <vt:lpstr>Office Theme</vt:lpstr>
      <vt:lpstr>Routing </vt:lpstr>
      <vt:lpstr>PowerPoint Presentation</vt:lpstr>
      <vt:lpstr>PowerPoint Presentation</vt:lpstr>
      <vt:lpstr>Routing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RIP timers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BGP </vt:lpstr>
      <vt:lpstr>BGP Messages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janar</dc:creator>
  <cp:lastModifiedBy>Janardan Kulkarni</cp:lastModifiedBy>
  <cp:revision>31</cp:revision>
  <dcterms:created xsi:type="dcterms:W3CDTF">2022-05-04T14:44:35Z</dcterms:created>
  <dcterms:modified xsi:type="dcterms:W3CDTF">2024-03-05T04:29:23Z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0x010100A47B1D828BC193419F4C6B0143F14DFE</vt:lpwstr>
  </property>
  <property fmtid="{D5CDD505-2E9C-101B-9397-08002B2CF9AE}" pid="3" name="Order">
    <vt:r8>3900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