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78" r:id="rId7"/>
    <p:sldId id="279" r:id="rId8"/>
    <p:sldId id="280" r:id="rId9"/>
    <p:sldId id="258" r:id="rId10"/>
    <p:sldId id="259" r:id="rId11"/>
    <p:sldId id="261" r:id="rId12"/>
    <p:sldId id="260" r:id="rId13"/>
    <p:sldId id="262" r:id="rId14"/>
    <p:sldId id="263" r:id="rId15"/>
    <p:sldId id="269" r:id="rId16"/>
    <p:sldId id="264" r:id="rId17"/>
    <p:sldId id="266" r:id="rId18"/>
    <p:sldId id="281" r:id="rId19"/>
    <p:sldId id="267" r:id="rId20"/>
    <p:sldId id="268" r:id="rId21"/>
    <p:sldId id="270" r:id="rId22"/>
    <p:sldId id="271" r:id="rId23"/>
    <p:sldId id="273" r:id="rId24"/>
    <p:sldId id="274" r:id="rId25"/>
    <p:sldId id="275" r:id="rId26"/>
    <p:sldId id="276" r:id="rId27"/>
    <p:sldId id="277" r:id="rId28"/>
    <p:sldId id="27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67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3/11/2024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3/11/2024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cisco.com/c/en/us/support/docs/ip/simple-network-management-protocol-snmp/7244-snmp-trap.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youtu.be/PLjzgYyTQOs" TargetMode="External"/><Relationship Id="rId2" Type="http://schemas.openxmlformats.org/officeDocument/2006/relationships/hyperlink" Target="http://www.geekforgeeks.org" TargetMode="External"/><Relationship Id="rId1" Type="http://schemas.openxmlformats.org/officeDocument/2006/relationships/slideLayout" Target="../slideLayouts/slideLayout2.xml"/><Relationship Id="rId4" Type="http://schemas.openxmlformats.org/officeDocument/2006/relationships/hyperlink" Target="https://youtu.be/5h0fN0j2XS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B73AD-9DD7-3D49-86FA-75A0AADB1AE4}"/>
              </a:ext>
            </a:extLst>
          </p:cNvPr>
          <p:cNvSpPr>
            <a:spLocks noGrp="1"/>
          </p:cNvSpPr>
          <p:nvPr>
            <p:ph type="ctrTitle"/>
          </p:nvPr>
        </p:nvSpPr>
        <p:spPr/>
        <p:txBody>
          <a:bodyPr/>
          <a:lstStyle/>
          <a:p>
            <a:r>
              <a:rPr lang="mr-IN"/>
              <a:t>Network Management Protocol</a:t>
            </a:r>
            <a:endParaRPr lang="en-US"/>
          </a:p>
        </p:txBody>
      </p:sp>
      <p:sp>
        <p:nvSpPr>
          <p:cNvPr id="3" name="Subtitle 2">
            <a:extLst>
              <a:ext uri="{FF2B5EF4-FFF2-40B4-BE49-F238E27FC236}">
                <a16:creationId xmlns:a16="http://schemas.microsoft.com/office/drawing/2014/main" id="{D60750B9-373E-F543-A377-06B309C14A74}"/>
              </a:ext>
            </a:extLst>
          </p:cNvPr>
          <p:cNvSpPr>
            <a:spLocks noGrp="1"/>
          </p:cNvSpPr>
          <p:nvPr>
            <p:ph type="subTitle" idx="1"/>
          </p:nvPr>
        </p:nvSpPr>
        <p:spPr/>
        <p:txBody>
          <a:bodyPr/>
          <a:lstStyle/>
          <a:p>
            <a:r>
              <a:rPr lang="mr-IN"/>
              <a:t>ANA JSK</a:t>
            </a:r>
            <a:endParaRPr lang="en-US"/>
          </a:p>
        </p:txBody>
      </p:sp>
    </p:spTree>
    <p:extLst>
      <p:ext uri="{BB962C8B-B14F-4D97-AF65-F5344CB8AC3E}">
        <p14:creationId xmlns:p14="http://schemas.microsoft.com/office/powerpoint/2010/main" val="1131843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8C8FD-26C4-8141-A13F-16F20624D1EE}"/>
              </a:ext>
            </a:extLst>
          </p:cNvPr>
          <p:cNvSpPr>
            <a:spLocks noGrp="1"/>
          </p:cNvSpPr>
          <p:nvPr>
            <p:ph type="title"/>
          </p:nvPr>
        </p:nvSpPr>
        <p:spPr/>
        <p:txBody>
          <a:bodyPr/>
          <a:lstStyle/>
          <a:p>
            <a:r>
              <a:rPr lang="mr-IN"/>
              <a:t>MIB ....explored </a:t>
            </a:r>
            <a:endParaRPr lang="en-US"/>
          </a:p>
        </p:txBody>
      </p:sp>
      <p:sp>
        <p:nvSpPr>
          <p:cNvPr id="3" name="Content Placeholder 2">
            <a:extLst>
              <a:ext uri="{FF2B5EF4-FFF2-40B4-BE49-F238E27FC236}">
                <a16:creationId xmlns:a16="http://schemas.microsoft.com/office/drawing/2014/main" id="{496C9671-FB9F-704C-96B2-4F2ECE9151C9}"/>
              </a:ext>
            </a:extLst>
          </p:cNvPr>
          <p:cNvSpPr>
            <a:spLocks noGrp="1"/>
          </p:cNvSpPr>
          <p:nvPr>
            <p:ph idx="1"/>
          </p:nvPr>
        </p:nvSpPr>
        <p:spPr/>
        <p:txBody>
          <a:bodyPr>
            <a:normAutofit fontScale="92500"/>
          </a:bodyPr>
          <a:lstStyle/>
          <a:p>
            <a:r>
              <a:rPr lang="en-US" b="1" i="0">
                <a:solidFill>
                  <a:srgbClr val="050F34"/>
                </a:solidFill>
                <a:effectLst/>
                <a:latin typeface="Roboto" panose="02000000000000000000" pitchFamily="2" charset="0"/>
              </a:rPr>
              <a:t>M</a:t>
            </a:r>
            <a:r>
              <a:rPr lang="en-US" b="0" i="0">
                <a:solidFill>
                  <a:srgbClr val="050F34"/>
                </a:solidFill>
                <a:effectLst/>
                <a:latin typeface="Roboto" panose="02000000000000000000" pitchFamily="2" charset="0"/>
              </a:rPr>
              <a:t>anagement </a:t>
            </a:r>
            <a:r>
              <a:rPr lang="en-US" b="1" i="0">
                <a:solidFill>
                  <a:srgbClr val="050F34"/>
                </a:solidFill>
                <a:effectLst/>
                <a:latin typeface="Roboto" panose="02000000000000000000" pitchFamily="2" charset="0"/>
              </a:rPr>
              <a:t>I</a:t>
            </a:r>
            <a:r>
              <a:rPr lang="en-US" b="0" i="0">
                <a:solidFill>
                  <a:srgbClr val="050F34"/>
                </a:solidFill>
                <a:effectLst/>
                <a:latin typeface="Roboto" panose="02000000000000000000" pitchFamily="2" charset="0"/>
              </a:rPr>
              <a:t>nformation </a:t>
            </a:r>
            <a:r>
              <a:rPr lang="en-US" b="1" i="0">
                <a:solidFill>
                  <a:srgbClr val="050F34"/>
                </a:solidFill>
                <a:effectLst/>
                <a:latin typeface="Roboto" panose="02000000000000000000" pitchFamily="2" charset="0"/>
              </a:rPr>
              <a:t>B</a:t>
            </a:r>
            <a:r>
              <a:rPr lang="en-US" b="0" i="0">
                <a:solidFill>
                  <a:srgbClr val="050F34"/>
                </a:solidFill>
                <a:effectLst/>
                <a:latin typeface="Roboto" panose="02000000000000000000" pitchFamily="2" charset="0"/>
              </a:rPr>
              <a:t>ase and is a </a:t>
            </a:r>
            <a:r>
              <a:rPr lang="en-US" b="1" i="0">
                <a:solidFill>
                  <a:srgbClr val="050F34"/>
                </a:solidFill>
                <a:effectLst/>
                <a:latin typeface="Roboto" panose="02000000000000000000" pitchFamily="2" charset="0"/>
              </a:rPr>
              <a:t>collection of information organized hierarchically</a:t>
            </a:r>
            <a:r>
              <a:rPr lang="en-US" b="0" i="0">
                <a:solidFill>
                  <a:srgbClr val="050F34"/>
                </a:solidFill>
                <a:effectLst/>
                <a:latin typeface="Roboto" panose="02000000000000000000" pitchFamily="2" charset="0"/>
              </a:rPr>
              <a:t>.</a:t>
            </a:r>
            <a:endParaRPr lang="mr-IN" b="0" i="0">
              <a:solidFill>
                <a:srgbClr val="050F34"/>
              </a:solidFill>
              <a:effectLst/>
              <a:latin typeface="Roboto" panose="02000000000000000000" pitchFamily="2" charset="0"/>
            </a:endParaRPr>
          </a:p>
          <a:p>
            <a:r>
              <a:rPr lang="en-US" b="1" i="0">
                <a:solidFill>
                  <a:srgbClr val="050F34"/>
                </a:solidFill>
                <a:effectLst/>
                <a:latin typeface="Roboto" panose="02000000000000000000" pitchFamily="2" charset="0"/>
              </a:rPr>
              <a:t>MIB Example:</a:t>
            </a:r>
            <a:r>
              <a:rPr lang="en-US" b="0" i="0">
                <a:solidFill>
                  <a:srgbClr val="050F34"/>
                </a:solidFill>
                <a:effectLst/>
                <a:latin typeface="Roboto" panose="02000000000000000000" pitchFamily="2" charset="0"/>
              </a:rPr>
              <a:t> The typical objects to monitor on a printer are the different cartridge states and maybe the number of printed files, and on a switch the typical objects of interest are the incoming and outgoing traffic as well as the rate of package loss or the number of packets addressed to a broadcast address.</a:t>
            </a:r>
            <a:endParaRPr lang="en-US"/>
          </a:p>
        </p:txBody>
      </p:sp>
    </p:spTree>
    <p:extLst>
      <p:ext uri="{BB962C8B-B14F-4D97-AF65-F5344CB8AC3E}">
        <p14:creationId xmlns:p14="http://schemas.microsoft.com/office/powerpoint/2010/main" val="721803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53B16-201E-9F49-B687-0EE3C43DD753}"/>
              </a:ext>
            </a:extLst>
          </p:cNvPr>
          <p:cNvSpPr>
            <a:spLocks noGrp="1"/>
          </p:cNvSpPr>
          <p:nvPr>
            <p:ph type="title"/>
          </p:nvPr>
        </p:nvSpPr>
        <p:spPr/>
        <p:txBody>
          <a:bodyPr/>
          <a:lstStyle/>
          <a:p>
            <a:r>
              <a:rPr lang="mr-IN"/>
              <a:t>OID </a:t>
            </a:r>
            <a:endParaRPr lang="en-US"/>
          </a:p>
        </p:txBody>
      </p:sp>
      <p:sp>
        <p:nvSpPr>
          <p:cNvPr id="3" name="Content Placeholder 2">
            <a:extLst>
              <a:ext uri="{FF2B5EF4-FFF2-40B4-BE49-F238E27FC236}">
                <a16:creationId xmlns:a16="http://schemas.microsoft.com/office/drawing/2014/main" id="{3B80D8FF-2928-594D-8272-7CA539601C35}"/>
              </a:ext>
            </a:extLst>
          </p:cNvPr>
          <p:cNvSpPr>
            <a:spLocks noGrp="1"/>
          </p:cNvSpPr>
          <p:nvPr>
            <p:ph idx="1"/>
          </p:nvPr>
        </p:nvSpPr>
        <p:spPr>
          <a:xfrm>
            <a:off x="1141412" y="2249487"/>
            <a:ext cx="10151021" cy="3541714"/>
          </a:xfrm>
        </p:spPr>
        <p:txBody>
          <a:bodyPr/>
          <a:lstStyle/>
          <a:p>
            <a:pPr fontAlgn="base"/>
            <a:r>
              <a:rPr lang="en-US" b="1" i="0">
                <a:solidFill>
                  <a:srgbClr val="050F34"/>
                </a:solidFill>
                <a:effectLst/>
                <a:latin typeface="inherit"/>
              </a:rPr>
              <a:t>OIDs</a:t>
            </a:r>
            <a:r>
              <a:rPr lang="en-US" b="0" i="0">
                <a:solidFill>
                  <a:srgbClr val="050F34"/>
                </a:solidFill>
                <a:effectLst/>
                <a:latin typeface="inherit"/>
              </a:rPr>
              <a:t> stands for </a:t>
            </a:r>
            <a:r>
              <a:rPr lang="en-US" b="1" i="0">
                <a:solidFill>
                  <a:srgbClr val="050F34"/>
                </a:solidFill>
                <a:effectLst/>
                <a:latin typeface="inherit"/>
              </a:rPr>
              <a:t>O</a:t>
            </a:r>
            <a:r>
              <a:rPr lang="en-US" b="0" i="0">
                <a:solidFill>
                  <a:srgbClr val="050F34"/>
                </a:solidFill>
                <a:effectLst/>
                <a:latin typeface="inherit"/>
              </a:rPr>
              <a:t>bject </a:t>
            </a:r>
            <a:r>
              <a:rPr lang="en-US" b="1" i="0">
                <a:solidFill>
                  <a:srgbClr val="050F34"/>
                </a:solidFill>
                <a:effectLst/>
                <a:latin typeface="inherit"/>
              </a:rPr>
              <a:t>Id</a:t>
            </a:r>
            <a:r>
              <a:rPr lang="en-US" b="0" i="0">
                <a:solidFill>
                  <a:srgbClr val="050F34"/>
                </a:solidFill>
                <a:effectLst/>
                <a:latin typeface="inherit"/>
              </a:rPr>
              <a:t>entifiers. </a:t>
            </a:r>
            <a:r>
              <a:rPr lang="en-US" b="1" i="0">
                <a:solidFill>
                  <a:srgbClr val="050F34"/>
                </a:solidFill>
                <a:effectLst/>
                <a:latin typeface="inherit"/>
              </a:rPr>
              <a:t>OIDs uniquely identify managed objects in a MIB hierarchy</a:t>
            </a:r>
            <a:r>
              <a:rPr lang="en-US" b="0" i="0">
                <a:solidFill>
                  <a:srgbClr val="050F34"/>
                </a:solidFill>
                <a:effectLst/>
                <a:latin typeface="inherit"/>
              </a:rPr>
              <a:t>. This can be depicted as a tree, the levels of which are assigned by different organizations. Top level MIB object IDs (OIDs) belong to different standard organizations.</a:t>
            </a:r>
          </a:p>
          <a:p>
            <a:pPr fontAlgn="base"/>
            <a:r>
              <a:rPr lang="en-US" b="0" i="0">
                <a:solidFill>
                  <a:srgbClr val="050F34"/>
                </a:solidFill>
                <a:effectLst/>
                <a:latin typeface="inherit"/>
              </a:rPr>
              <a:t>Vendors define private branches including managed objects for their own products.</a:t>
            </a:r>
          </a:p>
          <a:p>
            <a:endParaRPr lang="en-US"/>
          </a:p>
        </p:txBody>
      </p:sp>
    </p:spTree>
    <p:extLst>
      <p:ext uri="{BB962C8B-B14F-4D97-AF65-F5344CB8AC3E}">
        <p14:creationId xmlns:p14="http://schemas.microsoft.com/office/powerpoint/2010/main" val="3342057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B569D-9E90-484E-904E-BC5AAE4B0F8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5E992FC-A53E-DA4A-ADD5-A122DCA69500}"/>
              </a:ext>
            </a:extLst>
          </p:cNvPr>
          <p:cNvSpPr>
            <a:spLocks noGrp="1"/>
          </p:cNvSpPr>
          <p:nvPr>
            <p:ph idx="1"/>
          </p:nvPr>
        </p:nvSpPr>
        <p:spPr>
          <a:xfrm>
            <a:off x="1141412" y="2249487"/>
            <a:ext cx="9905999" cy="3408692"/>
          </a:xfrm>
        </p:spPr>
        <p:txBody>
          <a:bodyPr/>
          <a:lstStyle/>
          <a:p>
            <a:r>
              <a:rPr lang="en-US"/>
              <a:t>Structure of Management Information (SMI):</a:t>
            </a:r>
          </a:p>
          <a:p>
            <a:pPr marL="457200" lvl="1" indent="0">
              <a:buNone/>
            </a:pPr>
            <a:r>
              <a:rPr lang="en-US"/>
              <a:t>Data definition language for objects</a:t>
            </a:r>
          </a:p>
          <a:p>
            <a:r>
              <a:rPr lang="en-US"/>
              <a:t>ASN.</a:t>
            </a:r>
            <a:endParaRPr lang="en-IN"/>
          </a:p>
          <a:p>
            <a:pPr marL="457200" lvl="1" indent="0">
              <a:buNone/>
            </a:pPr>
            <a:r>
              <a:rPr lang="en-IN"/>
              <a:t> </a:t>
            </a:r>
            <a:r>
              <a:rPr lang="en-US"/>
              <a:t>1 was defined by ISO and is used in SNMP.</a:t>
            </a:r>
          </a:p>
          <a:p>
            <a:pPr marL="457200" lvl="1" indent="0">
              <a:buNone/>
            </a:pPr>
            <a:r>
              <a:rPr lang="en-US"/>
              <a:t>2. Management Information Base (MIB):</a:t>
            </a:r>
          </a:p>
          <a:p>
            <a:r>
              <a:rPr lang="en-US"/>
              <a:t>Distributed network management data</a:t>
            </a:r>
          </a:p>
        </p:txBody>
      </p:sp>
    </p:spTree>
    <p:extLst>
      <p:ext uri="{BB962C8B-B14F-4D97-AF65-F5344CB8AC3E}">
        <p14:creationId xmlns:p14="http://schemas.microsoft.com/office/powerpoint/2010/main" val="1346439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FE955-131A-DA4F-9A87-209CCD43E83A}"/>
              </a:ext>
            </a:extLst>
          </p:cNvPr>
          <p:cNvSpPr>
            <a:spLocks noGrp="1"/>
          </p:cNvSpPr>
          <p:nvPr>
            <p:ph type="title"/>
          </p:nvPr>
        </p:nvSpPr>
        <p:spPr/>
        <p:txBody>
          <a:bodyPr/>
          <a:lstStyle/>
          <a:p>
            <a:endParaRPr lang="en-US"/>
          </a:p>
        </p:txBody>
      </p:sp>
      <p:pic>
        <p:nvPicPr>
          <p:cNvPr id="6" name="Picture 6">
            <a:extLst>
              <a:ext uri="{FF2B5EF4-FFF2-40B4-BE49-F238E27FC236}">
                <a16:creationId xmlns:a16="http://schemas.microsoft.com/office/drawing/2014/main" id="{8512C3FC-E691-514E-A2A0-BA465685D413}"/>
              </a:ext>
            </a:extLst>
          </p:cNvPr>
          <p:cNvPicPr>
            <a:picLocks noGrp="1" noChangeAspect="1"/>
          </p:cNvPicPr>
          <p:nvPr>
            <p:ph idx="1"/>
          </p:nvPr>
        </p:nvPicPr>
        <p:blipFill>
          <a:blip r:embed="rId2"/>
          <a:stretch>
            <a:fillRect/>
          </a:stretch>
        </p:blipFill>
        <p:spPr>
          <a:xfrm>
            <a:off x="3624584" y="2239597"/>
            <a:ext cx="5523680" cy="4283458"/>
          </a:xfrm>
        </p:spPr>
      </p:pic>
    </p:spTree>
    <p:extLst>
      <p:ext uri="{BB962C8B-B14F-4D97-AF65-F5344CB8AC3E}">
        <p14:creationId xmlns:p14="http://schemas.microsoft.com/office/powerpoint/2010/main" val="3155511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EDA4B-06F8-2740-81FD-D7B88558ADDE}"/>
              </a:ext>
            </a:extLst>
          </p:cNvPr>
          <p:cNvSpPr>
            <a:spLocks noGrp="1"/>
          </p:cNvSpPr>
          <p:nvPr>
            <p:ph type="title"/>
          </p:nvPr>
        </p:nvSpPr>
        <p:spPr/>
        <p:txBody>
          <a:bodyPr/>
          <a:lstStyle/>
          <a:p>
            <a:r>
              <a:rPr lang="mr-IN"/>
              <a:t>SNMP message </a:t>
            </a:r>
            <a:endParaRPr lang="en-US"/>
          </a:p>
        </p:txBody>
      </p:sp>
      <p:sp>
        <p:nvSpPr>
          <p:cNvPr id="3" name="Content Placeholder 2">
            <a:extLst>
              <a:ext uri="{FF2B5EF4-FFF2-40B4-BE49-F238E27FC236}">
                <a16:creationId xmlns:a16="http://schemas.microsoft.com/office/drawing/2014/main" id="{C72B86B7-B5F7-7C42-AC0A-0B51681E7728}"/>
              </a:ext>
            </a:extLst>
          </p:cNvPr>
          <p:cNvSpPr>
            <a:spLocks noGrp="1"/>
          </p:cNvSpPr>
          <p:nvPr>
            <p:ph idx="1"/>
          </p:nvPr>
        </p:nvSpPr>
        <p:spPr>
          <a:xfrm>
            <a:off x="1141413" y="2249487"/>
            <a:ext cx="9905999" cy="3541714"/>
          </a:xfrm>
        </p:spPr>
        <p:txBody>
          <a:bodyPr>
            <a:normAutofit fontScale="77500" lnSpcReduction="20000"/>
          </a:bodyPr>
          <a:lstStyle/>
          <a:p>
            <a:r>
              <a:rPr lang="en-US" b="1" i="0">
                <a:solidFill>
                  <a:srgbClr val="000000"/>
                </a:solidFill>
                <a:effectLst/>
                <a:latin typeface="Arial" panose="020B0604020202020204" pitchFamily="34" charset="0"/>
              </a:rPr>
              <a:t>Get Request</a:t>
            </a:r>
            <a:r>
              <a:rPr lang="en-US" b="0" i="0">
                <a:solidFill>
                  <a:srgbClr val="000000"/>
                </a:solidFill>
                <a:effectLst/>
                <a:latin typeface="Arial" panose="020B0604020202020204" pitchFamily="34" charset="0"/>
              </a:rPr>
              <a:t>: Used by the manager to request a specific MIB variable from the agent.</a:t>
            </a:r>
          </a:p>
          <a:p>
            <a:r>
              <a:rPr lang="en-US" b="1" i="0">
                <a:solidFill>
                  <a:srgbClr val="000000"/>
                </a:solidFill>
                <a:effectLst/>
                <a:latin typeface="Arial" panose="020B0604020202020204" pitchFamily="34" charset="0"/>
              </a:rPr>
              <a:t>Get Next Request</a:t>
            </a:r>
            <a:r>
              <a:rPr lang="en-US" b="0" i="0">
                <a:solidFill>
                  <a:srgbClr val="000000"/>
                </a:solidFill>
                <a:effectLst/>
                <a:latin typeface="Arial" panose="020B0604020202020204" pitchFamily="34" charset="0"/>
              </a:rPr>
              <a:t>: Used after the initial get request to retrieve the next object instance from a table or list.</a:t>
            </a:r>
          </a:p>
          <a:p>
            <a:r>
              <a:rPr lang="en-US" b="1" i="0">
                <a:solidFill>
                  <a:srgbClr val="000000"/>
                </a:solidFill>
                <a:effectLst/>
                <a:latin typeface="Arial" panose="020B0604020202020204" pitchFamily="34" charset="0"/>
              </a:rPr>
              <a:t>Set Request</a:t>
            </a:r>
            <a:r>
              <a:rPr lang="en-US" b="0" i="0">
                <a:solidFill>
                  <a:srgbClr val="000000"/>
                </a:solidFill>
                <a:effectLst/>
                <a:latin typeface="Arial" panose="020B0604020202020204" pitchFamily="34" charset="0"/>
              </a:rPr>
              <a:t>: Used to set a MIB variable on an agent.</a:t>
            </a:r>
          </a:p>
          <a:p>
            <a:r>
              <a:rPr lang="en-US" b="1" i="0">
                <a:solidFill>
                  <a:srgbClr val="000000"/>
                </a:solidFill>
                <a:effectLst/>
                <a:latin typeface="Arial" panose="020B0604020202020204" pitchFamily="34" charset="0"/>
              </a:rPr>
              <a:t>Get Response</a:t>
            </a:r>
            <a:r>
              <a:rPr lang="en-US" b="0" i="0">
                <a:solidFill>
                  <a:srgbClr val="000000"/>
                </a:solidFill>
                <a:effectLst/>
                <a:latin typeface="Arial" panose="020B0604020202020204" pitchFamily="34" charset="0"/>
              </a:rPr>
              <a:t>: Used by an agent to respond to a manager's Get Request or Get Next Request message.</a:t>
            </a:r>
          </a:p>
          <a:p>
            <a:r>
              <a:rPr lang="en-US" b="1" i="0">
                <a:solidFill>
                  <a:srgbClr val="000000"/>
                </a:solidFill>
                <a:effectLst/>
                <a:latin typeface="Arial" panose="020B0604020202020204" pitchFamily="34" charset="0"/>
              </a:rPr>
              <a:t>Trap</a:t>
            </a:r>
            <a:r>
              <a:rPr lang="en-US" b="0" i="0">
                <a:solidFill>
                  <a:srgbClr val="000000"/>
                </a:solidFill>
                <a:effectLst/>
                <a:latin typeface="Arial" panose="020B0604020202020204" pitchFamily="34" charset="0"/>
              </a:rPr>
              <a:t>: Used by an agent to transmit an unsolicited alarm to the manager. A Trap message is sent when specific conditions occur, such as a change in the state of a device, a device or component failure, or an agent initialization or restart.</a:t>
            </a:r>
          </a:p>
          <a:p>
            <a:endParaRPr lang="en-US"/>
          </a:p>
        </p:txBody>
      </p:sp>
    </p:spTree>
    <p:extLst>
      <p:ext uri="{BB962C8B-B14F-4D97-AF65-F5344CB8AC3E}">
        <p14:creationId xmlns:p14="http://schemas.microsoft.com/office/powerpoint/2010/main" val="3811865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Rectangle 3"/>
          <p:cNvSpPr/>
          <p:nvPr/>
        </p:nvSpPr>
        <p:spPr>
          <a:xfrm>
            <a:off x="0" y="508233"/>
            <a:ext cx="11760451" cy="6186309"/>
          </a:xfrm>
          <a:prstGeom prst="rect">
            <a:avLst/>
          </a:prstGeom>
        </p:spPr>
        <p:txBody>
          <a:bodyPr wrap="square">
            <a:spAutoFit/>
          </a:bodyPr>
          <a:lstStyle/>
          <a:p>
            <a:pPr>
              <a:buFont typeface="+mj-lt"/>
              <a:buAutoNum type="arabicPeriod"/>
            </a:pPr>
            <a:r>
              <a:rPr lang="en-US" b="1" dirty="0">
                <a:latin typeface="-apple-system"/>
              </a:rPr>
              <a:t>How Do SNMP Traps Work?</a:t>
            </a:r>
            <a:endParaRPr lang="en-US" dirty="0">
              <a:latin typeface="-apple-system"/>
            </a:endParaRPr>
          </a:p>
          <a:p>
            <a:pPr marL="742950" lvl="1" indent="-285750">
              <a:buFont typeface="+mj-lt"/>
              <a:buAutoNum type="arabicPeriod"/>
            </a:pPr>
            <a:r>
              <a:rPr lang="en-US" dirty="0">
                <a:latin typeface="-apple-system"/>
              </a:rPr>
              <a:t>Imagine a scenario where a network management system (NMS) is responsible for monitoring a large number of devices, each with numerous objects.</a:t>
            </a:r>
          </a:p>
          <a:p>
            <a:pPr marL="742950" lvl="1" indent="-285750">
              <a:buFont typeface="+mj-lt"/>
              <a:buAutoNum type="arabicPeriod"/>
            </a:pPr>
            <a:r>
              <a:rPr lang="en-US" dirty="0">
                <a:latin typeface="-apple-system"/>
              </a:rPr>
              <a:t>Instead of the NMS polling or requesting information from every object on every device (which would be impractical), SNMP traps enable each agent to notify the manager without solicitation.</a:t>
            </a:r>
          </a:p>
          <a:p>
            <a:pPr marL="742950" lvl="1" indent="-285750">
              <a:buFont typeface="+mj-lt"/>
              <a:buAutoNum type="arabicPeriod"/>
            </a:pPr>
            <a:r>
              <a:rPr lang="en-US" dirty="0">
                <a:latin typeface="-apple-system"/>
              </a:rPr>
              <a:t>When an event occurs (e.g., a critical state change), the agent sends an unsolicited trap message to the NMS.</a:t>
            </a:r>
          </a:p>
          <a:p>
            <a:pPr marL="742950" lvl="1" indent="-285750">
              <a:buFont typeface="+mj-lt"/>
              <a:buAutoNum type="arabicPeriod"/>
            </a:pPr>
            <a:r>
              <a:rPr lang="en-US" dirty="0">
                <a:latin typeface="-apple-system"/>
              </a:rPr>
              <a:t>The NMS receives the trap, displays it, and can take action based on the event. For instance, it might directly poll the agent or query other associated device agents to gain a better understanding of the event.</a:t>
            </a:r>
          </a:p>
          <a:p>
            <a:pPr marL="742950" lvl="1" indent="-285750">
              <a:buFont typeface="+mj-lt"/>
              <a:buAutoNum type="arabicPeriod"/>
            </a:pPr>
            <a:r>
              <a:rPr lang="en-US" dirty="0">
                <a:latin typeface="-apple-system"/>
              </a:rPr>
              <a:t>Trap-directed notification helps save network and agent resources by eliminating unnecessary SNMP requests.</a:t>
            </a:r>
          </a:p>
          <a:p>
            <a:pPr marL="742950" lvl="1" indent="-285750">
              <a:buFont typeface="+mj-lt"/>
              <a:buAutoNum type="arabicPeriod"/>
            </a:pPr>
            <a:r>
              <a:rPr lang="en-US" dirty="0">
                <a:latin typeface="-apple-system"/>
              </a:rPr>
              <a:t>However, some SNMP polling is still necessary for discovery, topology changes, and situations where a managed device experiences a catastrophic outage.</a:t>
            </a:r>
          </a:p>
          <a:p>
            <a:pPr marL="742950" lvl="1" indent="-285750">
              <a:buFont typeface="+mj-lt"/>
              <a:buAutoNum type="arabicPeriod"/>
            </a:pPr>
            <a:r>
              <a:rPr lang="en-US" dirty="0">
                <a:latin typeface="-apple-system"/>
                <a:hlinkClick r:id="rId2"/>
              </a:rPr>
              <a:t>SNMPv1 traps are defined by RFC 1157 and include fields such as the enterprise (identifying the type of managed object), agent address, generic trap type, specific trap code, time stamp, and variable bindings</a:t>
            </a:r>
            <a:r>
              <a:rPr lang="en-US" baseline="30000" dirty="0">
                <a:latin typeface="-apple-system"/>
                <a:hlinkClick r:id="rId2"/>
              </a:rPr>
              <a:t>2</a:t>
            </a:r>
            <a:r>
              <a:rPr lang="en-US" dirty="0">
                <a:latin typeface="-apple-system"/>
              </a:rPr>
              <a:t>.</a:t>
            </a:r>
          </a:p>
          <a:p>
            <a:pPr>
              <a:buFont typeface="+mj-lt"/>
              <a:buAutoNum type="arabicPeriod"/>
            </a:pPr>
            <a:r>
              <a:rPr lang="en-US" b="1" dirty="0">
                <a:latin typeface="-apple-system"/>
              </a:rPr>
              <a:t>Why Are SNMP Traps Important?</a:t>
            </a:r>
            <a:endParaRPr lang="en-US" dirty="0">
              <a:latin typeface="-apple-system"/>
            </a:endParaRPr>
          </a:p>
          <a:p>
            <a:pPr marL="742950" lvl="1" indent="-285750">
              <a:buFont typeface="+mj-lt"/>
              <a:buAutoNum type="arabicPeriod"/>
            </a:pPr>
            <a:r>
              <a:rPr lang="en-US" dirty="0">
                <a:latin typeface="-apple-system"/>
              </a:rPr>
              <a:t>SNMP traps play a vital role in network management by providing real-time notifications of critical events.</a:t>
            </a:r>
          </a:p>
          <a:p>
            <a:pPr marL="742950" lvl="1" indent="-285750">
              <a:buFont typeface="+mj-lt"/>
              <a:buAutoNum type="arabicPeriod"/>
            </a:pPr>
            <a:r>
              <a:rPr lang="en-US" dirty="0">
                <a:latin typeface="-apple-system"/>
              </a:rPr>
              <a:t>They allow administrators to proactively respond to issues, monitor device health, and ensure efficient network operation.</a:t>
            </a:r>
          </a:p>
          <a:p>
            <a:pPr marL="742950" lvl="1" indent="-285750">
              <a:buFont typeface="+mj-lt"/>
              <a:buAutoNum type="arabicPeriod"/>
            </a:pPr>
            <a:r>
              <a:rPr lang="en-US" dirty="0">
                <a:latin typeface="-apple-system"/>
              </a:rPr>
              <a:t>Whether it’s a sudden power failure or a security breach, SNMP traps keep the management station informed, enabling timely actions</a:t>
            </a:r>
            <a:r>
              <a:rPr lang="en-US" dirty="0">
                <a:solidFill>
                  <a:srgbClr val="111111"/>
                </a:solidFill>
                <a:latin typeface="-apple-system"/>
              </a:rPr>
              <a:t>.</a:t>
            </a:r>
          </a:p>
          <a:p>
            <a:r>
              <a:rPr lang="en-US" dirty="0" smtClean="0">
                <a:solidFill>
                  <a:srgbClr val="111111"/>
                </a:solidFill>
                <a:latin typeface="-apple-system"/>
              </a:rPr>
              <a:t>!</a:t>
            </a:r>
            <a:endParaRPr lang="en-US" b="0" i="0" dirty="0">
              <a:solidFill>
                <a:srgbClr val="111111"/>
              </a:solidFill>
              <a:effectLst/>
              <a:latin typeface="-apple-system"/>
            </a:endParaRPr>
          </a:p>
        </p:txBody>
      </p:sp>
    </p:spTree>
    <p:extLst>
      <p:ext uri="{BB962C8B-B14F-4D97-AF65-F5344CB8AC3E}">
        <p14:creationId xmlns:p14="http://schemas.microsoft.com/office/powerpoint/2010/main" val="499220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C32D8-498F-7842-B24C-1F58A8D60F18}"/>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0F073D1A-1CDB-D549-B1F0-7DC7FA870769}"/>
              </a:ext>
            </a:extLst>
          </p:cNvPr>
          <p:cNvPicPr>
            <a:picLocks noGrp="1" noChangeAspect="1"/>
          </p:cNvPicPr>
          <p:nvPr>
            <p:ph idx="1"/>
          </p:nvPr>
        </p:nvPicPr>
        <p:blipFill>
          <a:blip r:embed="rId2"/>
          <a:stretch>
            <a:fillRect/>
          </a:stretch>
        </p:blipFill>
        <p:spPr>
          <a:xfrm>
            <a:off x="2319775" y="1902580"/>
            <a:ext cx="8079859" cy="4608512"/>
          </a:xfrm>
        </p:spPr>
      </p:pic>
    </p:spTree>
    <p:extLst>
      <p:ext uri="{BB962C8B-B14F-4D97-AF65-F5344CB8AC3E}">
        <p14:creationId xmlns:p14="http://schemas.microsoft.com/office/powerpoint/2010/main" val="3736281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EC739-0FF9-714E-9701-B2F465E0E3A2}"/>
              </a:ext>
            </a:extLst>
          </p:cNvPr>
          <p:cNvSpPr>
            <a:spLocks noGrp="1"/>
          </p:cNvSpPr>
          <p:nvPr>
            <p:ph type="title"/>
          </p:nvPr>
        </p:nvSpPr>
        <p:spPr>
          <a:xfrm>
            <a:off x="854318" y="531670"/>
            <a:ext cx="9905998" cy="1478570"/>
          </a:xfrm>
        </p:spPr>
        <p:txBody>
          <a:bodyPr/>
          <a:lstStyle/>
          <a:p>
            <a:r>
              <a:rPr lang="mr-IN"/>
              <a:t>Security levels introduced in SNMPv3 </a:t>
            </a:r>
            <a:endParaRPr lang="en-US"/>
          </a:p>
        </p:txBody>
      </p:sp>
      <p:sp>
        <p:nvSpPr>
          <p:cNvPr id="3" name="Content Placeholder 2">
            <a:extLst>
              <a:ext uri="{FF2B5EF4-FFF2-40B4-BE49-F238E27FC236}">
                <a16:creationId xmlns:a16="http://schemas.microsoft.com/office/drawing/2014/main" id="{B2F3DAE1-2BA2-8B4C-94EF-4BEA6DD3C676}"/>
              </a:ext>
            </a:extLst>
          </p:cNvPr>
          <p:cNvSpPr>
            <a:spLocks noGrp="1"/>
          </p:cNvSpPr>
          <p:nvPr>
            <p:ph idx="1"/>
          </p:nvPr>
        </p:nvSpPr>
        <p:spPr/>
        <p:txBody>
          <a:bodyPr>
            <a:normAutofit fontScale="92500"/>
          </a:bodyPr>
          <a:lstStyle/>
          <a:p>
            <a:r>
              <a:rPr lang="en-US" b="1" i="0">
                <a:solidFill>
                  <a:srgbClr val="000000"/>
                </a:solidFill>
                <a:effectLst/>
                <a:latin typeface="Arial" panose="020B0604020202020204" pitchFamily="34" charset="0"/>
              </a:rPr>
              <a:t>NoAuthNoPriv</a:t>
            </a:r>
            <a:r>
              <a:rPr lang="en-US" b="0" i="0">
                <a:solidFill>
                  <a:srgbClr val="000000"/>
                </a:solidFill>
                <a:effectLst/>
                <a:latin typeface="Arial" panose="020B0604020202020204" pitchFamily="34" charset="0"/>
              </a:rPr>
              <a:t>: Without authentication and without privacy (encryption).</a:t>
            </a:r>
          </a:p>
          <a:p>
            <a:r>
              <a:rPr lang="en-US" b="1" i="0">
                <a:solidFill>
                  <a:srgbClr val="000000"/>
                </a:solidFill>
                <a:effectLst/>
                <a:latin typeface="Arial" panose="020B0604020202020204" pitchFamily="34" charset="0"/>
              </a:rPr>
              <a:t>AuthNoPriv</a:t>
            </a:r>
            <a:r>
              <a:rPr lang="en-US" b="0" i="0">
                <a:solidFill>
                  <a:srgbClr val="000000"/>
                </a:solidFill>
                <a:effectLst/>
                <a:latin typeface="Arial" panose="020B0604020202020204" pitchFamily="34" charset="0"/>
              </a:rPr>
              <a:t>: With authentication but without privacy. Authentication is based on Hash-Based Message Authentication Code-Message Digest 5 or HMAC-Secure Hash Algorithm algorithms.</a:t>
            </a:r>
          </a:p>
          <a:p>
            <a:r>
              <a:rPr lang="en-US" b="1" i="0">
                <a:solidFill>
                  <a:srgbClr val="000000"/>
                </a:solidFill>
                <a:effectLst/>
                <a:latin typeface="Arial" panose="020B0604020202020204" pitchFamily="34" charset="0"/>
              </a:rPr>
              <a:t>AuthPriv</a:t>
            </a:r>
            <a:r>
              <a:rPr lang="en-US" b="0" i="0">
                <a:solidFill>
                  <a:srgbClr val="000000"/>
                </a:solidFill>
                <a:effectLst/>
                <a:latin typeface="Arial" panose="020B0604020202020204" pitchFamily="34" charset="0"/>
              </a:rPr>
              <a:t>: With authentication as described earlier and privacy using the 56-bit Cipher-Block Chaining-Data Encryption Standard encryption standard.</a:t>
            </a:r>
          </a:p>
          <a:p>
            <a:endParaRPr lang="en-US"/>
          </a:p>
        </p:txBody>
      </p:sp>
      <p:sp>
        <p:nvSpPr>
          <p:cNvPr id="5" name="Content Placeholder 2">
            <a:extLst>
              <a:ext uri="{FF2B5EF4-FFF2-40B4-BE49-F238E27FC236}">
                <a16:creationId xmlns:a16="http://schemas.microsoft.com/office/drawing/2014/main" id="{4F634F7E-8DC0-9345-903B-046AD690245B}"/>
              </a:ext>
            </a:extLst>
          </p:cNvPr>
          <p:cNvSpPr>
            <a:spLocks noGrp="1"/>
          </p:cNvSpPr>
          <p:nvPr>
            <p:ph idx="1"/>
          </p:nvPr>
        </p:nvSpPr>
        <p:spPr>
          <a:xfrm>
            <a:off x="1293812" y="2401887"/>
            <a:ext cx="9905999" cy="3541714"/>
          </a:xfrm>
        </p:spPr>
        <p:txBody>
          <a:bodyPr>
            <a:normAutofit/>
          </a:bodyPr>
          <a:lstStyle/>
          <a:p>
            <a:pPr marL="0" indent="0">
              <a:buNone/>
            </a:pPr>
            <a:r>
              <a:rPr lang="en-US" b="0" i="0">
                <a:solidFill>
                  <a:srgbClr val="000000"/>
                </a:solidFill>
                <a:effectLst/>
                <a:latin typeface="Arial" panose="020B0604020202020204" pitchFamily="34" charset="0"/>
              </a:rPr>
              <a:t> </a:t>
            </a:r>
          </a:p>
          <a:p>
            <a:endParaRPr lang="en-US"/>
          </a:p>
        </p:txBody>
      </p:sp>
    </p:spTree>
    <p:extLst>
      <p:ext uri="{BB962C8B-B14F-4D97-AF65-F5344CB8AC3E}">
        <p14:creationId xmlns:p14="http://schemas.microsoft.com/office/powerpoint/2010/main" val="2603027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6D452-2822-664E-B3EF-22DBCB290DD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47712EF-4B73-4846-8E05-4F3BDA7265CF}"/>
              </a:ext>
            </a:extLst>
          </p:cNvPr>
          <p:cNvSpPr>
            <a:spLocks noGrp="1"/>
          </p:cNvSpPr>
          <p:nvPr>
            <p:ph idx="1"/>
          </p:nvPr>
        </p:nvSpPr>
        <p:spPr/>
        <p:txBody>
          <a:bodyPr/>
          <a:lstStyle/>
          <a:p>
            <a:r>
              <a:rPr lang="en-US" b="1" i="0">
                <a:solidFill>
                  <a:srgbClr val="333333"/>
                </a:solidFill>
                <a:effectLst/>
                <a:latin typeface="Open-sans"/>
              </a:rPr>
              <a:t>What does </a:t>
            </a:r>
            <a:r>
              <a:rPr lang="en-US" b="1" i="1">
                <a:solidFill>
                  <a:srgbClr val="0063DC"/>
                </a:solidFill>
                <a:effectLst/>
                <a:latin typeface="Open-sans"/>
              </a:rPr>
              <a:t>Remote Monitoring (RMON)</a:t>
            </a:r>
            <a:r>
              <a:rPr lang="en-US" b="1" i="0">
                <a:solidFill>
                  <a:srgbClr val="333333"/>
                </a:solidFill>
                <a:effectLst/>
                <a:latin typeface="Open-sans"/>
              </a:rPr>
              <a:t> mean?</a:t>
            </a:r>
          </a:p>
          <a:p>
            <a:pPr marL="0" indent="0">
              <a:buNone/>
            </a:pPr>
            <a:r>
              <a:rPr lang="en-US" b="0" i="0">
                <a:solidFill>
                  <a:srgbClr val="333333"/>
                </a:solidFill>
                <a:effectLst/>
                <a:latin typeface="Open-sans"/>
              </a:rPr>
              <a:t>Remote Monitoring (RMON) is a standard specification that facilitates the monitoring of network operational activities through the use of remote devices known as monitors or probes. RMON assists network administrators (NA) with efficient network infrastructure control and management.</a:t>
            </a:r>
          </a:p>
          <a:p>
            <a:endParaRPr lang="en-US"/>
          </a:p>
        </p:txBody>
      </p:sp>
    </p:spTree>
    <p:extLst>
      <p:ext uri="{BB962C8B-B14F-4D97-AF65-F5344CB8AC3E}">
        <p14:creationId xmlns:p14="http://schemas.microsoft.com/office/powerpoint/2010/main" val="3092211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94E12-A351-FA46-A92C-BA00FC83DD55}"/>
              </a:ext>
            </a:extLst>
          </p:cNvPr>
          <p:cNvSpPr>
            <a:spLocks noGrp="1"/>
          </p:cNvSpPr>
          <p:nvPr>
            <p:ph type="title"/>
          </p:nvPr>
        </p:nvSpPr>
        <p:spPr/>
        <p:txBody>
          <a:bodyPr/>
          <a:lstStyle/>
          <a:p>
            <a:r>
              <a:rPr lang="en-US" b="1" i="0">
                <a:solidFill>
                  <a:srgbClr val="353535"/>
                </a:solidFill>
                <a:effectLst/>
                <a:latin typeface="Merriweather"/>
              </a:rPr>
              <a:t>SNMP versions</a:t>
            </a:r>
            <a:endParaRPr lang="en-US"/>
          </a:p>
        </p:txBody>
      </p:sp>
      <p:sp>
        <p:nvSpPr>
          <p:cNvPr id="3" name="Content Placeholder 2">
            <a:extLst>
              <a:ext uri="{FF2B5EF4-FFF2-40B4-BE49-F238E27FC236}">
                <a16:creationId xmlns:a16="http://schemas.microsoft.com/office/drawing/2014/main" id="{445EAC68-1237-B246-A696-BD6B7E5FD08C}"/>
              </a:ext>
            </a:extLst>
          </p:cNvPr>
          <p:cNvSpPr>
            <a:spLocks noGrp="1"/>
          </p:cNvSpPr>
          <p:nvPr>
            <p:ph idx="1"/>
          </p:nvPr>
        </p:nvSpPr>
        <p:spPr/>
        <p:txBody>
          <a:bodyPr>
            <a:normAutofit fontScale="85000" lnSpcReduction="20000"/>
          </a:bodyPr>
          <a:lstStyle/>
          <a:p>
            <a:pPr marL="0" indent="0">
              <a:buNone/>
            </a:pPr>
            <a:endParaRPr lang="en-US" b="0" i="0">
              <a:solidFill>
                <a:srgbClr val="353535"/>
              </a:solidFill>
              <a:effectLst/>
              <a:latin typeface="Merriweather"/>
            </a:endParaRPr>
          </a:p>
          <a:p>
            <a:r>
              <a:rPr lang="en-US" b="1" i="0">
                <a:solidFill>
                  <a:srgbClr val="353535"/>
                </a:solidFill>
                <a:effectLst/>
                <a:latin typeface="Merriweather"/>
              </a:rPr>
              <a:t>SNMPv1 –</a:t>
            </a:r>
            <a:r>
              <a:rPr lang="en-US" b="0" i="0">
                <a:solidFill>
                  <a:srgbClr val="353535"/>
                </a:solidFill>
                <a:effectLst/>
                <a:latin typeface="Merriweather"/>
              </a:rPr>
              <a:t/>
            </a:r>
            <a:br>
              <a:rPr lang="en-US" b="0" i="0">
                <a:solidFill>
                  <a:srgbClr val="353535"/>
                </a:solidFill>
                <a:effectLst/>
                <a:latin typeface="Merriweather"/>
              </a:rPr>
            </a:br>
            <a:r>
              <a:rPr lang="en-US" b="0" i="0">
                <a:solidFill>
                  <a:srgbClr val="353535"/>
                </a:solidFill>
                <a:effectLst/>
                <a:latin typeface="Merriweather"/>
              </a:rPr>
              <a:t>It uses community strings for authentication and use UDP only.</a:t>
            </a:r>
          </a:p>
          <a:p>
            <a:r>
              <a:rPr lang="en-US" b="1" i="0">
                <a:solidFill>
                  <a:srgbClr val="353535"/>
                </a:solidFill>
                <a:effectLst/>
                <a:latin typeface="Merriweather"/>
              </a:rPr>
              <a:t>SNMPv2c –</a:t>
            </a:r>
            <a:r>
              <a:rPr lang="en-US" b="0" i="0">
                <a:solidFill>
                  <a:srgbClr val="353535"/>
                </a:solidFill>
                <a:effectLst/>
                <a:latin typeface="Merriweather"/>
              </a:rPr>
              <a:t/>
            </a:r>
            <a:br>
              <a:rPr lang="en-US" b="0" i="0">
                <a:solidFill>
                  <a:srgbClr val="353535"/>
                </a:solidFill>
                <a:effectLst/>
                <a:latin typeface="Merriweather"/>
              </a:rPr>
            </a:br>
            <a:r>
              <a:rPr lang="en-US" b="0" i="0">
                <a:solidFill>
                  <a:srgbClr val="353535"/>
                </a:solidFill>
                <a:effectLst/>
                <a:latin typeface="Merriweather"/>
              </a:rPr>
              <a:t>It uses community strings for authentication. It uses UDP but can be configured to use TCP.</a:t>
            </a:r>
          </a:p>
          <a:p>
            <a:r>
              <a:rPr lang="en-US" b="1" i="0">
                <a:solidFill>
                  <a:srgbClr val="353535"/>
                </a:solidFill>
                <a:effectLst/>
                <a:latin typeface="Merriweather"/>
              </a:rPr>
              <a:t>SNMPv3 –</a:t>
            </a:r>
            <a:r>
              <a:rPr lang="en-US" b="0" i="0">
                <a:solidFill>
                  <a:srgbClr val="353535"/>
                </a:solidFill>
                <a:effectLst/>
                <a:latin typeface="Merriweather"/>
              </a:rPr>
              <a:t/>
            </a:r>
            <a:br>
              <a:rPr lang="en-US" b="0" i="0">
                <a:solidFill>
                  <a:srgbClr val="353535"/>
                </a:solidFill>
                <a:effectLst/>
                <a:latin typeface="Merriweather"/>
              </a:rPr>
            </a:br>
            <a:r>
              <a:rPr lang="en-US" b="0" i="0">
                <a:solidFill>
                  <a:srgbClr val="353535"/>
                </a:solidFill>
                <a:effectLst/>
                <a:latin typeface="Merriweather"/>
              </a:rPr>
              <a:t>It uses Hash based MAC with MD5 or SHA for authentication and DES-56 for privacy.This version uses TCP. Therefore, conclusion is the higher the version of SNMP, more secure it will be.</a:t>
            </a:r>
          </a:p>
          <a:p>
            <a:endParaRPr lang="en-US"/>
          </a:p>
        </p:txBody>
      </p:sp>
    </p:spTree>
    <p:extLst>
      <p:ext uri="{BB962C8B-B14F-4D97-AF65-F5344CB8AC3E}">
        <p14:creationId xmlns:p14="http://schemas.microsoft.com/office/powerpoint/2010/main" val="1458146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95A76-3A51-7542-8995-56D2CFE8A80B}"/>
              </a:ext>
            </a:extLst>
          </p:cNvPr>
          <p:cNvSpPr>
            <a:spLocks noGrp="1"/>
          </p:cNvSpPr>
          <p:nvPr>
            <p:ph type="title"/>
          </p:nvPr>
        </p:nvSpPr>
        <p:spPr/>
        <p:txBody>
          <a:bodyPr/>
          <a:lstStyle/>
          <a:p>
            <a:r>
              <a:rPr lang="mr-IN"/>
              <a:t>Why</a:t>
            </a:r>
            <a:endParaRPr lang="en-US"/>
          </a:p>
        </p:txBody>
      </p:sp>
      <p:sp>
        <p:nvSpPr>
          <p:cNvPr id="3" name="Content Placeholder 2">
            <a:extLst>
              <a:ext uri="{FF2B5EF4-FFF2-40B4-BE49-F238E27FC236}">
                <a16:creationId xmlns:a16="http://schemas.microsoft.com/office/drawing/2014/main" id="{19F510D7-6B2A-2E4F-AB1F-B60C243CB608}"/>
              </a:ext>
            </a:extLst>
          </p:cNvPr>
          <p:cNvSpPr>
            <a:spLocks noGrp="1"/>
          </p:cNvSpPr>
          <p:nvPr>
            <p:ph idx="1"/>
          </p:nvPr>
        </p:nvSpPr>
        <p:spPr/>
        <p:txBody>
          <a:bodyPr/>
          <a:lstStyle/>
          <a:p>
            <a:r>
              <a:rPr lang="mr-IN" dirty="0"/>
              <a:t>Instllation and configuration of network device Is one time activity </a:t>
            </a:r>
          </a:p>
          <a:p>
            <a:r>
              <a:rPr lang="mr-IN" dirty="0"/>
              <a:t>We do not require to install and configure the devices regularly</a:t>
            </a:r>
          </a:p>
          <a:p>
            <a:r>
              <a:rPr lang="mr-IN" dirty="0"/>
              <a:t>Maintaing and managing the network is the most critical job of network admin</a:t>
            </a:r>
          </a:p>
          <a:p>
            <a:r>
              <a:rPr lang="en-US" dirty="0"/>
              <a:t>M</a:t>
            </a:r>
            <a:r>
              <a:rPr lang="mr-IN" dirty="0"/>
              <a:t>onitor the Functionality of devices , connection between network devices and keep services are up are the most critical task </a:t>
            </a:r>
          </a:p>
          <a:p>
            <a:r>
              <a:rPr lang="mr-IN" dirty="0"/>
              <a:t>Admin requires to check </a:t>
            </a:r>
            <a:r>
              <a:rPr lang="mr-IN" dirty="0" smtClean="0"/>
              <a:t>thou</a:t>
            </a:r>
            <a:r>
              <a:rPr lang="en-IN" dirty="0" smtClean="0"/>
              <a:t>sand </a:t>
            </a:r>
            <a:r>
              <a:rPr lang="mr-IN" dirty="0" smtClean="0"/>
              <a:t> </a:t>
            </a:r>
            <a:r>
              <a:rPr lang="mr-IN" dirty="0"/>
              <a:t>of network devices and find the faults</a:t>
            </a:r>
            <a:endParaRPr lang="en-US" dirty="0"/>
          </a:p>
        </p:txBody>
      </p:sp>
    </p:spTree>
    <p:extLst>
      <p:ext uri="{BB962C8B-B14F-4D97-AF65-F5344CB8AC3E}">
        <p14:creationId xmlns:p14="http://schemas.microsoft.com/office/powerpoint/2010/main" val="3136139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EFEDE-11A0-3243-B92B-8A69DADC983F}"/>
              </a:ext>
            </a:extLst>
          </p:cNvPr>
          <p:cNvSpPr>
            <a:spLocks noGrp="1"/>
          </p:cNvSpPr>
          <p:nvPr>
            <p:ph type="title"/>
          </p:nvPr>
        </p:nvSpPr>
        <p:spPr/>
        <p:txBody>
          <a:bodyPr/>
          <a:lstStyle/>
          <a:p>
            <a:r>
              <a:rPr lang="en-IN"/>
              <a:t>Advantages and disadvantages of snmp</a:t>
            </a:r>
            <a:endParaRPr lang="en-US"/>
          </a:p>
        </p:txBody>
      </p:sp>
      <p:sp>
        <p:nvSpPr>
          <p:cNvPr id="3" name="Content Placeholder 2">
            <a:extLst>
              <a:ext uri="{FF2B5EF4-FFF2-40B4-BE49-F238E27FC236}">
                <a16:creationId xmlns:a16="http://schemas.microsoft.com/office/drawing/2014/main" id="{D7B6B4F6-8615-AC4E-B956-7CF8D3B01B1C}"/>
              </a:ext>
            </a:extLst>
          </p:cNvPr>
          <p:cNvSpPr>
            <a:spLocks noGrp="1"/>
          </p:cNvSpPr>
          <p:nvPr>
            <p:ph idx="1"/>
          </p:nvPr>
        </p:nvSpPr>
        <p:spPr/>
        <p:txBody>
          <a:bodyPr>
            <a:normAutofit/>
          </a:bodyPr>
          <a:lstStyle/>
          <a:p>
            <a:r>
              <a:rPr lang="en-US" b="0" i="0">
                <a:solidFill>
                  <a:srgbClr val="000000"/>
                </a:solidFill>
                <a:effectLst/>
                <a:latin typeface="Trebuchet MS" panose="020B0603020202020204" pitchFamily="34" charset="0"/>
              </a:rPr>
              <a:t>Advantages</a:t>
            </a:r>
            <a:r>
              <a:rPr lang="en-US"/>
              <a:t/>
            </a:r>
            <a:br>
              <a:rPr lang="en-US"/>
            </a:br>
            <a:r>
              <a:rPr lang="en-US"/>
              <a:t/>
            </a:r>
            <a:br>
              <a:rPr lang="en-US"/>
            </a:br>
            <a:r>
              <a:rPr lang="en-US" b="0" i="0">
                <a:solidFill>
                  <a:srgbClr val="000000"/>
                </a:solidFill>
                <a:effectLst/>
                <a:latin typeface="Trebuchet MS" panose="020B0603020202020204" pitchFamily="34" charset="0"/>
              </a:rPr>
              <a:t>-Widely Accepted and works good for device monitoring</a:t>
            </a:r>
            <a:r>
              <a:rPr lang="en-US"/>
              <a:t/>
            </a:r>
            <a:br>
              <a:rPr lang="en-US"/>
            </a:br>
            <a:r>
              <a:rPr lang="en-US" b="0" i="0">
                <a:solidFill>
                  <a:srgbClr val="000000"/>
                </a:solidFill>
                <a:effectLst/>
                <a:latin typeface="Trebuchet MS" panose="020B0603020202020204" pitchFamily="34" charset="0"/>
              </a:rPr>
              <a:t>-basic monitoring MIBs are ( like IF-MIB) are well defined and implemented in most of the  devices</a:t>
            </a:r>
            <a:r>
              <a:rPr lang="en-US"/>
              <a:t/>
            </a:r>
            <a:br>
              <a:rPr lang="en-US"/>
            </a:br>
            <a:r>
              <a:rPr lang="en-US" b="0" i="0">
                <a:solidFill>
                  <a:srgbClr val="000000"/>
                </a:solidFill>
                <a:effectLst/>
                <a:latin typeface="Trebuchet MS" panose="020B0603020202020204" pitchFamily="34" charset="0"/>
              </a:rPr>
              <a:t>-Vendor specific MIBs also defined , provides additional support</a:t>
            </a:r>
            <a:r>
              <a:rPr lang="en-US"/>
              <a:t/>
            </a:r>
            <a:br>
              <a:rPr lang="en-US"/>
            </a:br>
            <a:r>
              <a:rPr lang="en-US" b="0" i="0">
                <a:solidFill>
                  <a:srgbClr val="000000"/>
                </a:solidFill>
                <a:effectLst/>
                <a:latin typeface="Trebuchet MS" panose="020B0603020202020204" pitchFamily="34" charset="0"/>
              </a:rPr>
              <a:t>-Very good for Fault management</a:t>
            </a:r>
            <a:endParaRPr lang="en-US"/>
          </a:p>
        </p:txBody>
      </p:sp>
    </p:spTree>
    <p:extLst>
      <p:ext uri="{BB962C8B-B14F-4D97-AF65-F5344CB8AC3E}">
        <p14:creationId xmlns:p14="http://schemas.microsoft.com/office/powerpoint/2010/main" val="3919923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35BA6-97A7-AE4A-9A12-ACC13881025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8B00B62-21E9-AA42-B6B6-BFD2D361B37D}"/>
              </a:ext>
            </a:extLst>
          </p:cNvPr>
          <p:cNvSpPr>
            <a:spLocks noGrp="1"/>
          </p:cNvSpPr>
          <p:nvPr>
            <p:ph idx="1"/>
          </p:nvPr>
        </p:nvSpPr>
        <p:spPr/>
        <p:txBody>
          <a:bodyPr>
            <a:normAutofit fontScale="92500" lnSpcReduction="10000"/>
          </a:bodyPr>
          <a:lstStyle/>
          <a:p>
            <a:pPr marL="0" indent="0">
              <a:buNone/>
            </a:pPr>
            <a:r>
              <a:rPr lang="en-US"/>
              <a:t/>
            </a:r>
            <a:br>
              <a:rPr lang="en-US"/>
            </a:br>
            <a:r>
              <a:rPr lang="en-US" b="0" i="0">
                <a:solidFill>
                  <a:srgbClr val="000000"/>
                </a:solidFill>
                <a:effectLst/>
                <a:latin typeface="Trebuchet MS" panose="020B0603020202020204" pitchFamily="34" charset="0"/>
              </a:rPr>
              <a:t>Disadvantages</a:t>
            </a:r>
            <a:r>
              <a:rPr lang="en-US"/>
              <a:t/>
            </a:r>
            <a:br>
              <a:rPr lang="en-US"/>
            </a:br>
            <a:r>
              <a:rPr lang="en-US"/>
              <a:t/>
            </a:r>
            <a:br>
              <a:rPr lang="en-US"/>
            </a:br>
            <a:r>
              <a:rPr lang="en-US" b="0" i="0">
                <a:solidFill>
                  <a:srgbClr val="000000"/>
                </a:solidFill>
                <a:effectLst/>
                <a:latin typeface="Trebuchet MS" panose="020B0603020202020204" pitchFamily="34" charset="0"/>
              </a:rPr>
              <a:t>- Wont scale, large retrieval are slower</a:t>
            </a:r>
            <a:r>
              <a:rPr lang="en-US"/>
              <a:t/>
            </a:r>
            <a:br>
              <a:rPr lang="en-US"/>
            </a:br>
            <a:r>
              <a:rPr lang="en-US" b="0" i="0">
                <a:solidFill>
                  <a:srgbClr val="000000"/>
                </a:solidFill>
                <a:effectLst/>
                <a:latin typeface="Trebuchet MS" panose="020B0603020202020204" pitchFamily="34" charset="0"/>
              </a:rPr>
              <a:t>- Its complex to implement MIBs than CLI commands</a:t>
            </a:r>
            <a:r>
              <a:rPr lang="en-US"/>
              <a:t/>
            </a:r>
            <a:br>
              <a:rPr lang="en-US"/>
            </a:br>
            <a:r>
              <a:rPr lang="en-US" b="0" i="0">
                <a:solidFill>
                  <a:srgbClr val="000000"/>
                </a:solidFill>
                <a:effectLst/>
                <a:latin typeface="Trebuchet MS" panose="020B0603020202020204" pitchFamily="34" charset="0"/>
              </a:rPr>
              <a:t>- Config rollback is not so easy</a:t>
            </a:r>
            <a:r>
              <a:rPr lang="en-US"/>
              <a:t/>
            </a:r>
            <a:br>
              <a:rPr lang="en-US"/>
            </a:br>
            <a:r>
              <a:rPr lang="en-US" b="0" i="0">
                <a:solidFill>
                  <a:srgbClr val="000000"/>
                </a:solidFill>
                <a:effectLst/>
                <a:latin typeface="Trebuchet MS" panose="020B0603020202020204" pitchFamily="34" charset="0"/>
              </a:rPr>
              <a:t>- SNMP provide  data centric view , difficult to relate to task centric view from operator point of view</a:t>
            </a:r>
            <a:r>
              <a:rPr lang="en-US"/>
              <a:t/>
            </a:r>
            <a:br>
              <a:rPr lang="en-US"/>
            </a:br>
            <a:r>
              <a:rPr lang="en-US" b="0" i="0">
                <a:solidFill>
                  <a:srgbClr val="000000"/>
                </a:solidFill>
                <a:effectLst/>
                <a:latin typeface="Trebuchet MS" panose="020B0603020202020204" pitchFamily="34" charset="0"/>
              </a:rPr>
              <a:t>- MIBs lacks proper description , understanding will be difficult</a:t>
            </a:r>
            <a:endParaRPr lang="en-US"/>
          </a:p>
        </p:txBody>
      </p:sp>
    </p:spTree>
    <p:extLst>
      <p:ext uri="{BB962C8B-B14F-4D97-AF65-F5344CB8AC3E}">
        <p14:creationId xmlns:p14="http://schemas.microsoft.com/office/powerpoint/2010/main" val="3037232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F37FA-DF6A-C747-82A0-6E6353752AAE}"/>
              </a:ext>
            </a:extLst>
          </p:cNvPr>
          <p:cNvSpPr>
            <a:spLocks noGrp="1"/>
          </p:cNvSpPr>
          <p:nvPr>
            <p:ph type="title"/>
          </p:nvPr>
        </p:nvSpPr>
        <p:spPr/>
        <p:txBody>
          <a:bodyPr/>
          <a:lstStyle/>
          <a:p>
            <a:r>
              <a:rPr lang="en-IN"/>
              <a:t>Rose </a:t>
            </a:r>
            <a:endParaRPr lang="en-US"/>
          </a:p>
        </p:txBody>
      </p:sp>
      <p:sp>
        <p:nvSpPr>
          <p:cNvPr id="3" name="Content Placeholder 2">
            <a:extLst>
              <a:ext uri="{FF2B5EF4-FFF2-40B4-BE49-F238E27FC236}">
                <a16:creationId xmlns:a16="http://schemas.microsoft.com/office/drawing/2014/main" id="{5EBF5354-9B66-A849-8BA0-C639B0C704C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87913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CCFEF-530E-8B4D-8494-0E2B2222C0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6AE4F5D-CD3B-8044-B518-D02359F7F21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117744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ACEEE-9130-7148-970D-952CCF4D3DE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F3052DF-0D15-524A-8AC1-DFC951113B8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68552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7B4B8-B4EC-1147-84D3-2AEC18E21C45}"/>
              </a:ext>
            </a:extLst>
          </p:cNvPr>
          <p:cNvSpPr>
            <a:spLocks noGrp="1"/>
          </p:cNvSpPr>
          <p:nvPr>
            <p:ph type="title"/>
          </p:nvPr>
        </p:nvSpPr>
        <p:spPr/>
        <p:txBody>
          <a:bodyPr/>
          <a:lstStyle/>
          <a:p>
            <a:r>
              <a:rPr lang="mr-IN"/>
              <a:t>Web reference and video</a:t>
            </a:r>
            <a:endParaRPr lang="en-US"/>
          </a:p>
        </p:txBody>
      </p:sp>
      <p:sp>
        <p:nvSpPr>
          <p:cNvPr id="3" name="Content Placeholder 2">
            <a:extLst>
              <a:ext uri="{FF2B5EF4-FFF2-40B4-BE49-F238E27FC236}">
                <a16:creationId xmlns:a16="http://schemas.microsoft.com/office/drawing/2014/main" id="{E29172B5-D8C3-D242-9698-BF614E6C6A97}"/>
              </a:ext>
            </a:extLst>
          </p:cNvPr>
          <p:cNvSpPr>
            <a:spLocks noGrp="1"/>
          </p:cNvSpPr>
          <p:nvPr>
            <p:ph idx="1"/>
          </p:nvPr>
        </p:nvSpPr>
        <p:spPr>
          <a:xfrm>
            <a:off x="4431051" y="1794919"/>
            <a:ext cx="9905999" cy="3541714"/>
          </a:xfrm>
        </p:spPr>
        <p:txBody>
          <a:bodyPr>
            <a:normAutofit/>
          </a:bodyPr>
          <a:lstStyle/>
          <a:p>
            <a:r>
              <a:rPr lang="mr-IN"/>
              <a:t>Web references </a:t>
            </a:r>
          </a:p>
          <a:p>
            <a:r>
              <a:rPr lang="mr-IN">
                <a:hlinkClick r:id="rId2"/>
              </a:rPr>
              <a:t>www.geekforgeeks.org</a:t>
            </a:r>
            <a:endParaRPr lang="mr-IN"/>
          </a:p>
          <a:p>
            <a:pPr marL="0" indent="0">
              <a:buNone/>
            </a:pPr>
            <a:r>
              <a:rPr lang="mr-IN"/>
              <a:t>www.cisco.com</a:t>
            </a:r>
          </a:p>
          <a:p>
            <a:r>
              <a:rPr lang="mr-IN"/>
              <a:t>Video </a:t>
            </a:r>
          </a:p>
          <a:p>
            <a:r>
              <a:rPr lang="en-US">
                <a:hlinkClick r:id="rId3"/>
              </a:rPr>
              <a:t>https://youtu.be/PLjzgYyTQOs</a:t>
            </a:r>
            <a:r>
              <a:rPr lang="mr-IN"/>
              <a:t> SNMP basics</a:t>
            </a:r>
          </a:p>
          <a:p>
            <a:r>
              <a:rPr lang="en-US">
                <a:hlinkClick r:id="rId4"/>
              </a:rPr>
              <a:t>https://youtu.be/5h0fN0j2XS8</a:t>
            </a:r>
            <a:r>
              <a:rPr lang="mr-IN"/>
              <a:t> SNMP and packet tracer </a:t>
            </a:r>
            <a:endParaRPr lang="en-US"/>
          </a:p>
        </p:txBody>
      </p:sp>
    </p:spTree>
    <p:extLst>
      <p:ext uri="{BB962C8B-B14F-4D97-AF65-F5344CB8AC3E}">
        <p14:creationId xmlns:p14="http://schemas.microsoft.com/office/powerpoint/2010/main" val="1780086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A16FC-BB5F-4146-9E7F-B6BB3BD4A652}"/>
              </a:ext>
            </a:extLst>
          </p:cNvPr>
          <p:cNvSpPr>
            <a:spLocks noGrp="1"/>
          </p:cNvSpPr>
          <p:nvPr>
            <p:ph type="title"/>
          </p:nvPr>
        </p:nvSpPr>
        <p:spPr/>
        <p:txBody>
          <a:bodyPr/>
          <a:lstStyle/>
          <a:p>
            <a:r>
              <a:rPr lang="en-IN"/>
              <a:t>Network management System</a:t>
            </a:r>
            <a:endParaRPr lang="en-US"/>
          </a:p>
        </p:txBody>
      </p:sp>
      <p:sp>
        <p:nvSpPr>
          <p:cNvPr id="3" name="Content Placeholder 2">
            <a:extLst>
              <a:ext uri="{FF2B5EF4-FFF2-40B4-BE49-F238E27FC236}">
                <a16:creationId xmlns:a16="http://schemas.microsoft.com/office/drawing/2014/main" id="{D71D19DE-CF96-F44D-BA2E-ABAAD2417842}"/>
              </a:ext>
            </a:extLst>
          </p:cNvPr>
          <p:cNvSpPr>
            <a:spLocks noGrp="1"/>
          </p:cNvSpPr>
          <p:nvPr>
            <p:ph idx="1"/>
          </p:nvPr>
        </p:nvSpPr>
        <p:spPr>
          <a:xfrm>
            <a:off x="968722" y="1819747"/>
            <a:ext cx="10078690" cy="3971454"/>
          </a:xfrm>
        </p:spPr>
        <p:txBody>
          <a:bodyPr/>
          <a:lstStyle/>
          <a:p>
            <a:pPr marL="0" indent="0">
              <a:buNone/>
            </a:pPr>
            <a:r>
              <a:rPr lang="en-IN" dirty="0"/>
              <a:t>Network =</a:t>
            </a:r>
            <a:r>
              <a:rPr lang="en-IN" dirty="0" smtClean="0"/>
              <a:t>data + control </a:t>
            </a:r>
            <a:r>
              <a:rPr lang="en-IN" dirty="0"/>
              <a:t>+Management </a:t>
            </a:r>
          </a:p>
          <a:p>
            <a:r>
              <a:rPr lang="en-IN" dirty="0"/>
              <a:t>Set of applications to monitor network components</a:t>
            </a:r>
          </a:p>
          <a:p>
            <a:r>
              <a:rPr lang="en-IN" dirty="0"/>
              <a:t>Component can be hardware or software</a:t>
            </a:r>
          </a:p>
          <a:p>
            <a:r>
              <a:rPr lang="en-US" dirty="0"/>
              <a:t>monitor or manage their entire business operations using a central computer.</a:t>
            </a:r>
          </a:p>
        </p:txBody>
      </p:sp>
    </p:spTree>
    <p:extLst>
      <p:ext uri="{BB962C8B-B14F-4D97-AF65-F5344CB8AC3E}">
        <p14:creationId xmlns:p14="http://schemas.microsoft.com/office/powerpoint/2010/main" val="3846502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6F2E6-8B6E-3849-A379-C12C8F490123}"/>
              </a:ext>
            </a:extLst>
          </p:cNvPr>
          <p:cNvSpPr>
            <a:spLocks noGrp="1"/>
          </p:cNvSpPr>
          <p:nvPr>
            <p:ph type="title"/>
          </p:nvPr>
        </p:nvSpPr>
        <p:spPr/>
        <p:txBody>
          <a:bodyPr/>
          <a:lstStyle/>
          <a:p>
            <a:r>
              <a:rPr lang="en-IN"/>
              <a:t>Network management system :Use</a:t>
            </a:r>
            <a:endParaRPr lang="en-US"/>
          </a:p>
        </p:txBody>
      </p:sp>
      <p:sp>
        <p:nvSpPr>
          <p:cNvPr id="3" name="Content Placeholder 2">
            <a:extLst>
              <a:ext uri="{FF2B5EF4-FFF2-40B4-BE49-F238E27FC236}">
                <a16:creationId xmlns:a16="http://schemas.microsoft.com/office/drawing/2014/main" id="{C9111447-68FD-9D4A-A2DB-A53D73FCC70F}"/>
              </a:ext>
            </a:extLst>
          </p:cNvPr>
          <p:cNvSpPr>
            <a:spLocks noGrp="1"/>
          </p:cNvSpPr>
          <p:nvPr>
            <p:ph idx="1"/>
          </p:nvPr>
        </p:nvSpPr>
        <p:spPr/>
        <p:txBody>
          <a:bodyPr/>
          <a:lstStyle/>
          <a:p>
            <a:r>
              <a:rPr lang="en-US"/>
              <a:t>Network device discovery</a:t>
            </a:r>
          </a:p>
          <a:p>
            <a:r>
              <a:rPr lang="en-US"/>
              <a:t>Network device monitoring</a:t>
            </a:r>
          </a:p>
          <a:p>
            <a:r>
              <a:rPr lang="en-US"/>
              <a:t>Network performance analysis</a:t>
            </a:r>
          </a:p>
          <a:p>
            <a:r>
              <a:rPr lang="en-US"/>
              <a:t>Network device management</a:t>
            </a:r>
          </a:p>
          <a:p>
            <a:r>
              <a:rPr lang="en-US"/>
              <a:t>Intelligent notifications, or customizable alerts</a:t>
            </a:r>
          </a:p>
          <a:p>
            <a:pPr marL="0" indent="0">
              <a:buNone/>
            </a:pPr>
            <a:endParaRPr lang="en-US"/>
          </a:p>
        </p:txBody>
      </p:sp>
    </p:spTree>
    <p:extLst>
      <p:ext uri="{BB962C8B-B14F-4D97-AF65-F5344CB8AC3E}">
        <p14:creationId xmlns:p14="http://schemas.microsoft.com/office/powerpoint/2010/main" val="205374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F3718-3C6E-E742-883D-B091D5446E2E}"/>
              </a:ext>
            </a:extLst>
          </p:cNvPr>
          <p:cNvSpPr>
            <a:spLocks noGrp="1"/>
          </p:cNvSpPr>
          <p:nvPr>
            <p:ph type="title"/>
          </p:nvPr>
        </p:nvSpPr>
        <p:spPr/>
        <p:txBody>
          <a:bodyPr/>
          <a:lstStyle/>
          <a:p>
            <a:r>
              <a:rPr lang="en-IN"/>
              <a:t>Quality nim features</a:t>
            </a:r>
            <a:endParaRPr lang="en-US"/>
          </a:p>
        </p:txBody>
      </p:sp>
      <p:sp>
        <p:nvSpPr>
          <p:cNvPr id="3" name="Content Placeholder 2">
            <a:extLst>
              <a:ext uri="{FF2B5EF4-FFF2-40B4-BE49-F238E27FC236}">
                <a16:creationId xmlns:a16="http://schemas.microsoft.com/office/drawing/2014/main" id="{1CF25171-BABF-7F4B-8C48-06A01CDB69E0}"/>
              </a:ext>
            </a:extLst>
          </p:cNvPr>
          <p:cNvSpPr>
            <a:spLocks noGrp="1"/>
          </p:cNvSpPr>
          <p:nvPr>
            <p:ph idx="1"/>
          </p:nvPr>
        </p:nvSpPr>
        <p:spPr/>
        <p:txBody>
          <a:bodyPr/>
          <a:lstStyle/>
          <a:p>
            <a:r>
              <a:rPr lang="en-IN"/>
              <a:t>Saves money</a:t>
            </a:r>
          </a:p>
          <a:p>
            <a:r>
              <a:rPr lang="en-IN"/>
              <a:t>Saves time</a:t>
            </a:r>
          </a:p>
          <a:p>
            <a:r>
              <a:rPr lang="en-IN"/>
              <a:t>Increase producivity</a:t>
            </a:r>
            <a:endParaRPr lang="en-US"/>
          </a:p>
        </p:txBody>
      </p:sp>
    </p:spTree>
    <p:extLst>
      <p:ext uri="{BB962C8B-B14F-4D97-AF65-F5344CB8AC3E}">
        <p14:creationId xmlns:p14="http://schemas.microsoft.com/office/powerpoint/2010/main" val="3220102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9367B-415F-CC47-9DCB-EA393F360068}"/>
              </a:ext>
            </a:extLst>
          </p:cNvPr>
          <p:cNvSpPr>
            <a:spLocks noGrp="1"/>
          </p:cNvSpPr>
          <p:nvPr>
            <p:ph type="title"/>
          </p:nvPr>
        </p:nvSpPr>
        <p:spPr/>
        <p:txBody>
          <a:bodyPr/>
          <a:lstStyle/>
          <a:p>
            <a:r>
              <a:rPr lang="mr-IN"/>
              <a:t>Simple Network Management Protocol</a:t>
            </a:r>
            <a:endParaRPr lang="en-US"/>
          </a:p>
        </p:txBody>
      </p:sp>
      <p:sp>
        <p:nvSpPr>
          <p:cNvPr id="3" name="Content Placeholder 2">
            <a:extLst>
              <a:ext uri="{FF2B5EF4-FFF2-40B4-BE49-F238E27FC236}">
                <a16:creationId xmlns:a16="http://schemas.microsoft.com/office/drawing/2014/main" id="{9EBF7582-E6E3-9E4D-88B3-50C1B77E4195}"/>
              </a:ext>
            </a:extLst>
          </p:cNvPr>
          <p:cNvSpPr>
            <a:spLocks noGrp="1"/>
          </p:cNvSpPr>
          <p:nvPr>
            <p:ph idx="1"/>
          </p:nvPr>
        </p:nvSpPr>
        <p:spPr>
          <a:xfrm>
            <a:off x="746657" y="1656782"/>
            <a:ext cx="9905999" cy="4802873"/>
          </a:xfrm>
        </p:spPr>
        <p:txBody>
          <a:bodyPr>
            <a:normAutofit lnSpcReduction="10000"/>
          </a:bodyPr>
          <a:lstStyle/>
          <a:p>
            <a:r>
              <a:rPr lang="mr-IN"/>
              <a:t>De facto standard for managing the network system </a:t>
            </a:r>
          </a:p>
          <a:p>
            <a:r>
              <a:rPr lang="mr-IN"/>
              <a:t>Most of the devices are bundled with SNMp agents which needs to be enabled and configured </a:t>
            </a:r>
          </a:p>
          <a:p>
            <a:r>
              <a:rPr lang="en-US"/>
              <a:t>A</a:t>
            </a:r>
            <a:r>
              <a:rPr lang="mr-IN"/>
              <a:t>pplication layer protocol </a:t>
            </a:r>
          </a:p>
          <a:p>
            <a:r>
              <a:rPr lang="mr-IN"/>
              <a:t>UDP port 161 /162</a:t>
            </a:r>
          </a:p>
          <a:p>
            <a:r>
              <a:rPr lang="mr-IN"/>
              <a:t>RFC 121 1157 1155 </a:t>
            </a:r>
          </a:p>
          <a:p>
            <a:r>
              <a:rPr lang="mr-IN"/>
              <a:t>SNMP offers a proactive approach ie it monitors all the events happing on devices such as router , host, switches , server , firewall etc  ,recover those before it become a major problem which affect the functionalities of the network</a:t>
            </a:r>
          </a:p>
          <a:p>
            <a:endParaRPr lang="mr-IN"/>
          </a:p>
          <a:p>
            <a:pPr marL="0" indent="0">
              <a:buNone/>
            </a:pPr>
            <a:endParaRPr lang="en-US"/>
          </a:p>
        </p:txBody>
      </p:sp>
    </p:spTree>
    <p:extLst>
      <p:ext uri="{BB962C8B-B14F-4D97-AF65-F5344CB8AC3E}">
        <p14:creationId xmlns:p14="http://schemas.microsoft.com/office/powerpoint/2010/main" val="2310250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D1C44-7096-3947-9761-4A5EC9E7E20F}"/>
              </a:ext>
            </a:extLst>
          </p:cNvPr>
          <p:cNvSpPr>
            <a:spLocks noGrp="1"/>
          </p:cNvSpPr>
          <p:nvPr>
            <p:ph type="title"/>
          </p:nvPr>
        </p:nvSpPr>
        <p:spPr/>
        <p:txBody>
          <a:bodyPr/>
          <a:lstStyle/>
          <a:p>
            <a:r>
              <a:rPr lang="en-US" b="1" i="0">
                <a:solidFill>
                  <a:srgbClr val="000000"/>
                </a:solidFill>
                <a:effectLst/>
                <a:latin typeface="Arial" panose="020B0604020202020204" pitchFamily="34" charset="0"/>
              </a:rPr>
              <a:t>Network Management Architecture</a:t>
            </a:r>
            <a:endParaRPr lang="en-US"/>
          </a:p>
        </p:txBody>
      </p:sp>
      <p:pic>
        <p:nvPicPr>
          <p:cNvPr id="4" name="Picture 4">
            <a:extLst>
              <a:ext uri="{FF2B5EF4-FFF2-40B4-BE49-F238E27FC236}">
                <a16:creationId xmlns:a16="http://schemas.microsoft.com/office/drawing/2014/main" id="{9084C2DD-2FC1-D843-BF96-36B16CE5A4D0}"/>
              </a:ext>
            </a:extLst>
          </p:cNvPr>
          <p:cNvPicPr>
            <a:picLocks noGrp="1" noChangeAspect="1"/>
          </p:cNvPicPr>
          <p:nvPr>
            <p:ph idx="1"/>
          </p:nvPr>
        </p:nvPicPr>
        <p:blipFill>
          <a:blip r:embed="rId2"/>
          <a:stretch>
            <a:fillRect/>
          </a:stretch>
        </p:blipFill>
        <p:spPr>
          <a:xfrm>
            <a:off x="3741540" y="1800859"/>
            <a:ext cx="6833154" cy="4438623"/>
          </a:xfrm>
        </p:spPr>
      </p:pic>
    </p:spTree>
    <p:extLst>
      <p:ext uri="{BB962C8B-B14F-4D97-AF65-F5344CB8AC3E}">
        <p14:creationId xmlns:p14="http://schemas.microsoft.com/office/powerpoint/2010/main" val="1043832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3A7CA-0BFA-794C-8E37-A96C590C6C6F}"/>
              </a:ext>
            </a:extLst>
          </p:cNvPr>
          <p:cNvSpPr>
            <a:spLocks noGrp="1"/>
          </p:cNvSpPr>
          <p:nvPr>
            <p:ph type="title"/>
          </p:nvPr>
        </p:nvSpPr>
        <p:spPr>
          <a:xfrm>
            <a:off x="1141413" y="618518"/>
            <a:ext cx="9905998" cy="1020320"/>
          </a:xfrm>
        </p:spPr>
        <p:txBody>
          <a:bodyPr>
            <a:normAutofit/>
          </a:bodyPr>
          <a:lstStyle/>
          <a:p>
            <a:r>
              <a:rPr lang="en-US" b="1" i="0">
                <a:solidFill>
                  <a:srgbClr val="000000"/>
                </a:solidFill>
                <a:effectLst/>
                <a:latin typeface="Arial" panose="020B0604020202020204" pitchFamily="34" charset="0"/>
              </a:rPr>
              <a:t>Network Management Architecture</a:t>
            </a:r>
            <a:endParaRPr lang="en-US"/>
          </a:p>
        </p:txBody>
      </p:sp>
      <p:sp>
        <p:nvSpPr>
          <p:cNvPr id="3" name="Content Placeholder 2">
            <a:extLst>
              <a:ext uri="{FF2B5EF4-FFF2-40B4-BE49-F238E27FC236}">
                <a16:creationId xmlns:a16="http://schemas.microsoft.com/office/drawing/2014/main" id="{15FF3B19-93CE-6143-887D-0BF7C3CF7FEF}"/>
              </a:ext>
            </a:extLst>
          </p:cNvPr>
          <p:cNvSpPr>
            <a:spLocks noGrp="1"/>
          </p:cNvSpPr>
          <p:nvPr>
            <p:ph idx="1"/>
          </p:nvPr>
        </p:nvSpPr>
        <p:spPr>
          <a:xfrm>
            <a:off x="1141413" y="2249487"/>
            <a:ext cx="9905999" cy="3541714"/>
          </a:xfrm>
        </p:spPr>
        <p:txBody>
          <a:bodyPr>
            <a:normAutofit fontScale="92500" lnSpcReduction="10000"/>
          </a:bodyPr>
          <a:lstStyle/>
          <a:p>
            <a:r>
              <a:rPr lang="en-US" b="1" i="0">
                <a:solidFill>
                  <a:srgbClr val="000000"/>
                </a:solidFill>
                <a:effectLst/>
                <a:latin typeface="Arial" panose="020B0604020202020204" pitchFamily="34" charset="0"/>
              </a:rPr>
              <a:t>Network management system (NMS)</a:t>
            </a:r>
            <a:r>
              <a:rPr lang="en-US" b="0" i="0">
                <a:solidFill>
                  <a:srgbClr val="000000"/>
                </a:solidFill>
                <a:effectLst/>
                <a:latin typeface="Arial" panose="020B0604020202020204" pitchFamily="34" charset="0"/>
              </a:rPr>
              <a:t>: A system that executes applications that monitor and control managed devices. NMSs provide the bulk of the processing and memory resources that are required for network management.</a:t>
            </a:r>
          </a:p>
          <a:p>
            <a:r>
              <a:rPr lang="en-US" b="1" i="0">
                <a:solidFill>
                  <a:srgbClr val="000000"/>
                </a:solidFill>
                <a:effectLst/>
                <a:latin typeface="Arial" panose="020B0604020202020204" pitchFamily="34" charset="0"/>
              </a:rPr>
              <a:t>Network management protocol</a:t>
            </a:r>
            <a:r>
              <a:rPr lang="en-US" b="0" i="0">
                <a:solidFill>
                  <a:srgbClr val="000000"/>
                </a:solidFill>
                <a:effectLst/>
                <a:latin typeface="Arial" panose="020B0604020202020204" pitchFamily="34" charset="0"/>
              </a:rPr>
              <a:t>: A protocol that facilitates the exchange of management information between the NMS and managed devices, including SNMP, MIB, and RMON.</a:t>
            </a:r>
          </a:p>
          <a:p>
            <a:r>
              <a:rPr lang="en-US" b="1" i="0">
                <a:solidFill>
                  <a:srgbClr val="000000"/>
                </a:solidFill>
                <a:effectLst/>
                <a:latin typeface="Arial" panose="020B0604020202020204" pitchFamily="34" charset="0"/>
              </a:rPr>
              <a:t>Managed devices</a:t>
            </a:r>
            <a:r>
              <a:rPr lang="en-US" b="0" i="0">
                <a:solidFill>
                  <a:srgbClr val="000000"/>
                </a:solidFill>
                <a:effectLst/>
                <a:latin typeface="Arial" panose="020B0604020202020204" pitchFamily="34" charset="0"/>
              </a:rPr>
              <a:t>: A device (such as a router) managed by an NMS.</a:t>
            </a:r>
          </a:p>
          <a:p>
            <a:endParaRPr lang="en-US"/>
          </a:p>
        </p:txBody>
      </p:sp>
    </p:spTree>
    <p:extLst>
      <p:ext uri="{BB962C8B-B14F-4D97-AF65-F5344CB8AC3E}">
        <p14:creationId xmlns:p14="http://schemas.microsoft.com/office/powerpoint/2010/main" val="492600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3C96A-48AD-F643-A1C7-031E022D35D0}"/>
              </a:ext>
            </a:extLst>
          </p:cNvPr>
          <p:cNvSpPr>
            <a:spLocks noGrp="1"/>
          </p:cNvSpPr>
          <p:nvPr>
            <p:ph type="title"/>
          </p:nvPr>
        </p:nvSpPr>
        <p:spPr/>
        <p:txBody>
          <a:bodyPr/>
          <a:lstStyle/>
          <a:p>
            <a:r>
              <a:rPr lang="en-US" b="1" i="0">
                <a:solidFill>
                  <a:srgbClr val="000000"/>
                </a:solidFill>
                <a:effectLst/>
                <a:latin typeface="Arial" panose="020B0604020202020204" pitchFamily="34" charset="0"/>
              </a:rPr>
              <a:t>Network Management Architecture</a:t>
            </a:r>
            <a:endParaRPr lang="en-US"/>
          </a:p>
        </p:txBody>
      </p:sp>
      <p:sp>
        <p:nvSpPr>
          <p:cNvPr id="3" name="Content Placeholder 2">
            <a:extLst>
              <a:ext uri="{FF2B5EF4-FFF2-40B4-BE49-F238E27FC236}">
                <a16:creationId xmlns:a16="http://schemas.microsoft.com/office/drawing/2014/main" id="{D700785F-6242-2D47-9B9F-61DCEC009C75}"/>
              </a:ext>
            </a:extLst>
          </p:cNvPr>
          <p:cNvSpPr>
            <a:spLocks noGrp="1"/>
          </p:cNvSpPr>
          <p:nvPr>
            <p:ph idx="1"/>
          </p:nvPr>
        </p:nvSpPr>
        <p:spPr>
          <a:xfrm>
            <a:off x="1141412" y="2249487"/>
            <a:ext cx="9636641" cy="3541714"/>
          </a:xfrm>
        </p:spPr>
        <p:txBody>
          <a:bodyPr/>
          <a:lstStyle/>
          <a:p>
            <a:r>
              <a:rPr lang="en-US" b="1" i="0">
                <a:solidFill>
                  <a:srgbClr val="000000"/>
                </a:solidFill>
                <a:effectLst/>
                <a:latin typeface="Arial" panose="020B0604020202020204" pitchFamily="34" charset="0"/>
              </a:rPr>
              <a:t>Manag</a:t>
            </a:r>
            <a:r>
              <a:rPr lang="mr-IN" b="1" i="0">
                <a:solidFill>
                  <a:srgbClr val="000000"/>
                </a:solidFill>
                <a:effectLst/>
                <a:latin typeface="Arial" panose="020B0604020202020204" pitchFamily="34" charset="0"/>
              </a:rPr>
              <a:t>agent </a:t>
            </a:r>
            <a:r>
              <a:rPr lang="en-US" b="1" i="0">
                <a:solidFill>
                  <a:srgbClr val="000000"/>
                </a:solidFill>
                <a:effectLst/>
                <a:latin typeface="Arial" panose="020B0604020202020204" pitchFamily="34" charset="0"/>
              </a:rPr>
              <a:t>agents</a:t>
            </a:r>
            <a:r>
              <a:rPr lang="en-US" b="0" i="0">
                <a:solidFill>
                  <a:srgbClr val="000000"/>
                </a:solidFill>
                <a:effectLst/>
                <a:latin typeface="Arial" panose="020B0604020202020204" pitchFamily="34" charset="0"/>
              </a:rPr>
              <a:t>: Software, on managed devices, that collects and stores management information, including SNMP agents and RMON agents.</a:t>
            </a:r>
          </a:p>
          <a:p>
            <a:r>
              <a:rPr lang="en-US" b="1" i="0">
                <a:solidFill>
                  <a:srgbClr val="000000"/>
                </a:solidFill>
                <a:effectLst/>
                <a:latin typeface="Arial" panose="020B0604020202020204" pitchFamily="34" charset="0"/>
              </a:rPr>
              <a:t>Management information</a:t>
            </a:r>
            <a:r>
              <a:rPr lang="en-US" b="0" i="0">
                <a:solidFill>
                  <a:srgbClr val="000000"/>
                </a:solidFill>
                <a:effectLst/>
                <a:latin typeface="Arial" panose="020B0604020202020204" pitchFamily="34" charset="0"/>
              </a:rPr>
              <a:t>: Data that is of interest to a device's management, usually stored in MIBs.</a:t>
            </a:r>
          </a:p>
          <a:p>
            <a:pPr marL="0" indent="0">
              <a:buNone/>
            </a:pPr>
            <a:r>
              <a:rPr lang="mr-IN"/>
              <a:t>RMON agent is used to monitor devices remotely</a:t>
            </a:r>
            <a:endParaRPr lang="en-US"/>
          </a:p>
        </p:txBody>
      </p:sp>
    </p:spTree>
    <p:extLst>
      <p:ext uri="{BB962C8B-B14F-4D97-AF65-F5344CB8AC3E}">
        <p14:creationId xmlns:p14="http://schemas.microsoft.com/office/powerpoint/2010/main" val="27591219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47B1D828BC193419F4C6B0143F14DFE" ma:contentTypeVersion="4" ma:contentTypeDescription="Create a new document." ma:contentTypeScope="" ma:versionID="968fc908b70f170e0f48a1e5cd63ab82">
  <xsd:schema xmlns:xsd="http://www.w3.org/2001/XMLSchema" xmlns:xs="http://www.w3.org/2001/XMLSchema" xmlns:p="http://schemas.microsoft.com/office/2006/metadata/properties" xmlns:ns2="338d3f4e-aab1-4008-9703-978dc3687503" targetNamespace="http://schemas.microsoft.com/office/2006/metadata/properties" ma:root="true" ma:fieldsID="6626a58875544b081ff594ab4f6ec6a4" ns2:_="">
    <xsd:import namespace="338d3f4e-aab1-4008-9703-978dc368750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8d3f4e-aab1-4008-9703-978dc36875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1CD216-D6A3-453C-BD4A-B07658535671}">
  <ds:schemaRefs>
    <ds:schemaRef ds:uri="http://purl.org/dc/elements/1.1/"/>
    <ds:schemaRef ds:uri="http://schemas.openxmlformats.org/package/2006/metadata/core-properties"/>
    <ds:schemaRef ds:uri="http://purl.org/dc/dcmitype/"/>
    <ds:schemaRef ds:uri="http://schemas.microsoft.com/office/2006/metadata/properties"/>
    <ds:schemaRef ds:uri="http://purl.org/dc/terms/"/>
    <ds:schemaRef ds:uri="http://schemas.microsoft.com/office/2006/documentManagement/types"/>
    <ds:schemaRef ds:uri="http://schemas.microsoft.com/office/infopath/2007/PartnerControls"/>
    <ds:schemaRef ds:uri="338d3f4e-aab1-4008-9703-978dc3687503"/>
    <ds:schemaRef ds:uri="http://www.w3.org/XML/1998/namespace"/>
  </ds:schemaRefs>
</ds:datastoreItem>
</file>

<file path=customXml/itemProps2.xml><?xml version="1.0" encoding="utf-8"?>
<ds:datastoreItem xmlns:ds="http://schemas.openxmlformats.org/officeDocument/2006/customXml" ds:itemID="{3E845284-6751-4833-86BC-F1BBA3DA090E}">
  <ds:schemaRefs>
    <ds:schemaRef ds:uri="http://schemas.microsoft.com/sharepoint/v3/contenttype/forms"/>
  </ds:schemaRefs>
</ds:datastoreItem>
</file>

<file path=customXml/itemProps3.xml><?xml version="1.0" encoding="utf-8"?>
<ds:datastoreItem xmlns:ds="http://schemas.openxmlformats.org/officeDocument/2006/customXml" ds:itemID="{6038AD31-C24E-4EE1-9D09-98CF9B3120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38d3f4e-aab1-4008-9703-978dc368750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33</TotalTime>
  <Words>896</Words>
  <Application>Microsoft Office PowerPoint</Application>
  <PresentationFormat>Widescreen</PresentationFormat>
  <Paragraphs>93</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-apple-system</vt:lpstr>
      <vt:lpstr>Arial</vt:lpstr>
      <vt:lpstr>inherit</vt:lpstr>
      <vt:lpstr>Mangal</vt:lpstr>
      <vt:lpstr>Merriweather</vt:lpstr>
      <vt:lpstr>Open-sans</vt:lpstr>
      <vt:lpstr>Roboto</vt:lpstr>
      <vt:lpstr>Trebuchet MS</vt:lpstr>
      <vt:lpstr>Tw Cen MT</vt:lpstr>
      <vt:lpstr>Circuit</vt:lpstr>
      <vt:lpstr>Network Management Protocol</vt:lpstr>
      <vt:lpstr>Why</vt:lpstr>
      <vt:lpstr>Network management System</vt:lpstr>
      <vt:lpstr>Network management system :Use</vt:lpstr>
      <vt:lpstr>Quality nim features</vt:lpstr>
      <vt:lpstr>Simple Network Management Protocol</vt:lpstr>
      <vt:lpstr>Network Management Architecture</vt:lpstr>
      <vt:lpstr>Network Management Architecture</vt:lpstr>
      <vt:lpstr>Network Management Architecture</vt:lpstr>
      <vt:lpstr>MIB ....explored </vt:lpstr>
      <vt:lpstr>OID </vt:lpstr>
      <vt:lpstr>PowerPoint Presentation</vt:lpstr>
      <vt:lpstr>PowerPoint Presentation</vt:lpstr>
      <vt:lpstr>SNMP message </vt:lpstr>
      <vt:lpstr>PowerPoint Presentation</vt:lpstr>
      <vt:lpstr>PowerPoint Presentation</vt:lpstr>
      <vt:lpstr>Security levels introduced in SNMPv3 </vt:lpstr>
      <vt:lpstr>PowerPoint Presentation</vt:lpstr>
      <vt:lpstr>SNMP versions</vt:lpstr>
      <vt:lpstr>Advantages and disadvantages of snmp</vt:lpstr>
      <vt:lpstr>PowerPoint Presentation</vt:lpstr>
      <vt:lpstr>Rose </vt:lpstr>
      <vt:lpstr>PowerPoint Presentation</vt:lpstr>
      <vt:lpstr>PowerPoint Presentation</vt:lpstr>
      <vt:lpstr>Web reference and video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Management Protocol</dc:title>
  <dc:creator>Janardan Kulkarni</dc:creator>
  <cp:lastModifiedBy>Janardan Kulkarni</cp:lastModifiedBy>
  <cp:revision>13</cp:revision>
  <dcterms:created xsi:type="dcterms:W3CDTF">2020-03-24T03:40:22Z</dcterms:created>
  <dcterms:modified xsi:type="dcterms:W3CDTF">2024-03-11T04:35:09Z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0x010100A47B1D828BC193419F4C6B0143F14DFE</vt:lpwstr>
  </property>
  <property fmtid="{D5CDD505-2E9C-101B-9397-08002B2CF9AE}" pid="3" name="Order">
    <vt:r8>3700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ies>
</file>