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7" r:id="rId42"/>
    <p:sldId id="308" r:id="rId43"/>
    <p:sldId id="296" r:id="rId44"/>
    <p:sldId id="297" r:id="rId45"/>
    <p:sldId id="298" r:id="rId46"/>
    <p:sldId id="299" r:id="rId47"/>
    <p:sldId id="300" r:id="rId48"/>
    <p:sldId id="301" r:id="rId49"/>
    <p:sldId id="302" r:id="rId50"/>
    <p:sldId id="303" r:id="rId51"/>
    <p:sldId id="304" r:id="rId52"/>
    <p:sldId id="305" r:id="rId53"/>
    <p:sldId id="306" r:id="rId54"/>
    <p:sldId id="309" r:id="rId55"/>
    <p:sldId id="310" r:id="rId56"/>
    <p:sldId id="311" r:id="rId57"/>
    <p:sldId id="312" r:id="rId58"/>
    <p:sldId id="313" r:id="rId59"/>
    <p:sldId id="314" r:id="rId60"/>
    <p:sldId id="315" r:id="rId61"/>
    <p:sldId id="316" r:id="rId62"/>
    <p:sldId id="337" r:id="rId63"/>
    <p:sldId id="317" r:id="rId64"/>
    <p:sldId id="338" r:id="rId65"/>
    <p:sldId id="318" r:id="rId66"/>
    <p:sldId id="319" r:id="rId67"/>
    <p:sldId id="320" r:id="rId68"/>
    <p:sldId id="321" r:id="rId69"/>
    <p:sldId id="339" r:id="rId70"/>
    <p:sldId id="322"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8" autoAdjust="0"/>
    <p:restoredTop sz="94660"/>
  </p:normalViewPr>
  <p:slideViewPr>
    <p:cSldViewPr snapToGrid="0">
      <p:cViewPr varScale="1">
        <p:scale>
          <a:sx n="114" d="100"/>
          <a:sy n="114" d="100"/>
        </p:scale>
        <p:origin x="10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438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738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699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830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0602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560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608276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850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8667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593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8825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721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911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737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11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7166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42266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ypesofbackup.com/offsite-backup/" TargetMode="External"/><Relationship Id="rId2" Type="http://schemas.openxmlformats.org/officeDocument/2006/relationships/hyperlink" Target="http://typesofbackup.com/local-backu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typesofbackup.com/differential-backu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typesofbackup.com/incremental-backup/"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typesofbackup.com/differential-backup/"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typesofbackup.com/incremental-backup/"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typesofbackup.com/differential-backup/"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typesofbackup.com/incremental-backup/"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typesofbackup.com/full-backup/"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typesofbackup.com/full-backup/"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typesofbackup.com/differential-backup/"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typesofbackup.com/differential-backup/"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typesofbackup.com/incremental-backup/" TargetMode="External"/><Relationship Id="rId4" Type="http://schemas.openxmlformats.org/officeDocument/2006/relationships/hyperlink" Target="http://typesofbackup.com/full-backu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typesofbackup.com/full-backup/"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typesofbackup.com/incremental-backup/"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typesofbackup.com/incremental-vs-differential-vs-full-backup/"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typesofbackup.com/mirror-backu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typesofbackup.com/full-pc-backup-or-full-computer-backu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typesofbackup.com/local-backu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typesofbackup.com/remote-backup/" TargetMode="External"/><Relationship Id="rId2" Type="http://schemas.openxmlformats.org/officeDocument/2006/relationships/hyperlink" Target="http://typesofbackup.com/online-backup/" TargetMode="External"/><Relationship Id="rId1" Type="http://schemas.openxmlformats.org/officeDocument/2006/relationships/slideLayout" Target="../slideLayouts/slideLayout2.xml"/><Relationship Id="rId4" Type="http://schemas.openxmlformats.org/officeDocument/2006/relationships/hyperlink" Target="http://typesofbackup.com/local-backup/"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typesofbackup.com/online-backup/" TargetMode="External"/><Relationship Id="rId2" Type="http://schemas.openxmlformats.org/officeDocument/2006/relationships/hyperlink" Target="http://typesofbackup.com/local-backu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typesofbackup.com/remote-backup/" TargetMode="External"/><Relationship Id="rId2" Type="http://schemas.openxmlformats.org/officeDocument/2006/relationships/hyperlink" Target="http://typesofbackup.com/cloud-backup/" TargetMode="External"/><Relationship Id="rId1" Type="http://schemas.openxmlformats.org/officeDocument/2006/relationships/slideLayout" Target="../slideLayouts/slideLayout2.xml"/><Relationship Id="rId4" Type="http://schemas.openxmlformats.org/officeDocument/2006/relationships/hyperlink" Target="http://typesofbackup.com/local-backup/"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recordnations.com/2015/01/disaster-data-recovery-plan/" TargetMode="External"/><Relationship Id="rId2" Type="http://schemas.openxmlformats.org/officeDocument/2006/relationships/hyperlink" Target="https://www.recordnations.com/articles/alternative-backup-systems/tape-rotation-and-tape-backup/"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handybackup.net/backup_terms/grandfather_father_son.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helpwithwindows.com/WindowsXP/howto-18.html#op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support/knowledgecenter/SSNLXH_1.1.0/com.ibm.puresystems.appsys.1500.doc/iwd/drt_prepare_for_failover.html?view=kc" TargetMode="External"/><Relationship Id="rId7" Type="http://schemas.openxmlformats.org/officeDocument/2006/relationships/hyperlink" Target="https://www.ibm.com/support/knowledgecenter/SSNLXH_1.1.0/com.ibm.puresystems.appsys.1500.doc/iwd/drt_maintaining_disaster_recovery.html?view=kc" TargetMode="External"/><Relationship Id="rId2" Type="http://schemas.openxmlformats.org/officeDocument/2006/relationships/hyperlink" Target="https://www.ibm.com/support/knowledgecenter/SSNLXH_1.1.0/com.ibm.puresystems.appsys.1500.doc/iwd/drc_preparing_disaster_recovery.html?view=kc" TargetMode="External"/><Relationship Id="rId1" Type="http://schemas.openxmlformats.org/officeDocument/2006/relationships/slideLayout" Target="../slideLayouts/slideLayout2.xml"/><Relationship Id="rId6" Type="http://schemas.openxmlformats.org/officeDocument/2006/relationships/hyperlink" Target="https://www.ibm.com/support/knowledgecenter/SSNLXH_1.1.0/com.ibm.puresystems.appsys.1500.doc/iwd/drt_monitoring_disaster_recovery.html?view=kc" TargetMode="External"/><Relationship Id="rId5" Type="http://schemas.openxmlformats.org/officeDocument/2006/relationships/hyperlink" Target="https://www.ibm.com/support/knowledgecenter/SSNLXH_1.1.0/com.ibm.puresystems.appsys.1500.doc/iwd/drt_failover_backup.html?view=kc" TargetMode="External"/><Relationship Id="rId4" Type="http://schemas.openxmlformats.org/officeDocument/2006/relationships/hyperlink" Target="https://www.ibm.com/support/knowledgecenter/SSNLXH_1.1.0/com.ibm.puresystems.appsys.1500.doc/iwd/drt_planned_failover.html?view=kc"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typesofbackup.com/backup-strategy-or-backup-polic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Chapter 1 : Back Up</a:t>
            </a:r>
            <a:endParaRPr lang="en-IN" dirty="0"/>
          </a:p>
        </p:txBody>
      </p:sp>
      <p:sp>
        <p:nvSpPr>
          <p:cNvPr id="3" name="Subtitle 2"/>
          <p:cNvSpPr>
            <a:spLocks noGrp="1"/>
          </p:cNvSpPr>
          <p:nvPr>
            <p:ph type="subTitle" idx="1"/>
          </p:nvPr>
        </p:nvSpPr>
        <p:spPr/>
        <p:txBody>
          <a:bodyPr/>
          <a:lstStyle/>
          <a:p>
            <a:r>
              <a:rPr lang="en-IN" smtClean="0"/>
              <a:t>Advanced Network </a:t>
            </a:r>
            <a:r>
              <a:rPr lang="en-IN" dirty="0" smtClean="0"/>
              <a:t>Administration</a:t>
            </a:r>
            <a:endParaRPr lang="en-IN" dirty="0"/>
          </a:p>
        </p:txBody>
      </p:sp>
    </p:spTree>
    <p:extLst>
      <p:ext uri="{BB962C8B-B14F-4D97-AF65-F5344CB8AC3E}">
        <p14:creationId xmlns:p14="http://schemas.microsoft.com/office/powerpoint/2010/main" val="2967979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5745"/>
          </a:xfrm>
        </p:spPr>
        <p:txBody>
          <a:bodyPr>
            <a:normAutofit/>
          </a:bodyPr>
          <a:lstStyle/>
          <a:p>
            <a:r>
              <a:rPr lang="en-IN" sz="2400" b="1" u="sng" dirty="0"/>
              <a:t>Planning Your Backup Strategy</a:t>
            </a:r>
          </a:p>
        </p:txBody>
      </p:sp>
      <p:sp>
        <p:nvSpPr>
          <p:cNvPr id="3" name="Content Placeholder 2"/>
          <p:cNvSpPr>
            <a:spLocks noGrp="1"/>
          </p:cNvSpPr>
          <p:nvPr>
            <p:ph idx="1"/>
          </p:nvPr>
        </p:nvSpPr>
        <p:spPr>
          <a:xfrm>
            <a:off x="677333" y="1402773"/>
            <a:ext cx="11157911" cy="5081154"/>
          </a:xfrm>
        </p:spPr>
        <p:txBody>
          <a:bodyPr>
            <a:normAutofit lnSpcReduction="10000"/>
          </a:bodyPr>
          <a:lstStyle/>
          <a:p>
            <a:r>
              <a:rPr lang="en-IN" b="1" dirty="0" smtClean="0">
                <a:latin typeface="Open Sans"/>
              </a:rPr>
              <a:t>What </a:t>
            </a:r>
            <a:r>
              <a:rPr lang="en-IN" b="1" dirty="0">
                <a:latin typeface="Open Sans"/>
              </a:rPr>
              <a:t>To Backup</a:t>
            </a:r>
          </a:p>
          <a:p>
            <a:pPr lvl="1"/>
            <a:r>
              <a:rPr lang="en-IN" dirty="0"/>
              <a:t>The first step in planning your backup strategy is identifying what needs to be backed up. Identify the files and folders that you cannot afford to lose? </a:t>
            </a:r>
            <a:endParaRPr lang="en-IN" dirty="0" smtClean="0"/>
          </a:p>
          <a:p>
            <a:pPr lvl="1"/>
            <a:r>
              <a:rPr lang="en-IN" dirty="0" smtClean="0"/>
              <a:t>It </a:t>
            </a:r>
            <a:r>
              <a:rPr lang="en-IN" dirty="0"/>
              <a:t>involves going through your documents, databases, pictures, videos, music and program setup or installation files. </a:t>
            </a:r>
            <a:endParaRPr lang="en-IN" dirty="0" smtClean="0"/>
          </a:p>
          <a:p>
            <a:pPr lvl="1"/>
            <a:r>
              <a:rPr lang="en-IN" dirty="0" smtClean="0"/>
              <a:t>Some </a:t>
            </a:r>
            <a:r>
              <a:rPr lang="en-IN" dirty="0"/>
              <a:t>of these media like pictures and videos may be irreplaceable. Others like documents and databases may be tedious or costly to recover from hard </a:t>
            </a:r>
            <a:r>
              <a:rPr lang="en-IN" dirty="0" smtClean="0"/>
              <a:t>copies</a:t>
            </a:r>
            <a:endParaRPr lang="en-IN" dirty="0" smtClean="0"/>
          </a:p>
          <a:p>
            <a:pPr lvl="1"/>
            <a:r>
              <a:rPr lang="en-IN" dirty="0"/>
              <a:t>These </a:t>
            </a:r>
            <a:r>
              <a:rPr lang="en-IN" dirty="0"/>
              <a:t>are the files and folders that need to be in your backup </a:t>
            </a:r>
            <a:r>
              <a:rPr lang="en-IN" dirty="0"/>
              <a:t>plan</a:t>
            </a:r>
          </a:p>
          <a:p>
            <a:r>
              <a:rPr lang="en-IN" b="1" dirty="0" smtClean="0">
                <a:latin typeface="Open Sans"/>
              </a:rPr>
              <a:t>Where </a:t>
            </a:r>
            <a:r>
              <a:rPr lang="en-IN" b="1" dirty="0">
                <a:latin typeface="Open Sans"/>
              </a:rPr>
              <a:t>To Backup To</a:t>
            </a:r>
          </a:p>
          <a:p>
            <a:pPr lvl="1"/>
            <a:r>
              <a:rPr lang="en-IN" dirty="0"/>
              <a:t>This is another fundamental consideration in your backup </a:t>
            </a:r>
            <a:r>
              <a:rPr lang="en-IN" dirty="0" smtClean="0"/>
              <a:t>plan</a:t>
            </a:r>
            <a:endParaRPr lang="en-IN" dirty="0" smtClean="0"/>
          </a:p>
          <a:p>
            <a:pPr lvl="1"/>
            <a:r>
              <a:rPr lang="en-IN" dirty="0" smtClean="0"/>
              <a:t>In </a:t>
            </a:r>
            <a:r>
              <a:rPr lang="en-IN" dirty="0"/>
              <a:t>light of some content being irreplaceable, the backup strategy should protect against all events. Hence a good backup strategy should employ a combination of </a:t>
            </a:r>
            <a:r>
              <a:rPr lang="en-IN" dirty="0">
                <a:solidFill>
                  <a:srgbClr val="1B8BE0"/>
                </a:solidFill>
                <a:hlinkClick r:id="rId2" tooltip="Local Backup"/>
              </a:rPr>
              <a:t>local</a:t>
            </a:r>
            <a:r>
              <a:rPr lang="en-IN" dirty="0"/>
              <a:t> and </a:t>
            </a:r>
            <a:r>
              <a:rPr lang="en-IN" dirty="0">
                <a:solidFill>
                  <a:srgbClr val="1B8BE0"/>
                </a:solidFill>
                <a:hlinkClick r:id="rId3" tooltip="Offsite Backup"/>
              </a:rPr>
              <a:t>offsite </a:t>
            </a:r>
            <a:r>
              <a:rPr lang="en-IN" dirty="0" smtClean="0">
                <a:solidFill>
                  <a:srgbClr val="1B8BE0"/>
                </a:solidFill>
                <a:hlinkClick r:id="rId3" tooltip="Offsite Backup"/>
              </a:rPr>
              <a:t>backups</a:t>
            </a:r>
            <a:endParaRPr lang="en-IN" dirty="0"/>
          </a:p>
          <a:p>
            <a:pPr lvl="1"/>
            <a:r>
              <a:rPr lang="en-IN" dirty="0">
                <a:solidFill>
                  <a:srgbClr val="1B8BE0"/>
                </a:solidFill>
                <a:hlinkClick r:id="rId2" tooltip="Local Backup"/>
              </a:rPr>
              <a:t>Local backups</a:t>
            </a:r>
            <a:r>
              <a:rPr lang="en-IN" dirty="0"/>
              <a:t> are needed due to its lower cost allowing you to backup a huge amount of data. Local backups are also useful for its very fast restore speed allowing you to get back online in minimal </a:t>
            </a:r>
            <a:r>
              <a:rPr lang="en-IN" dirty="0" smtClean="0"/>
              <a:t>time </a:t>
            </a:r>
            <a:endParaRPr lang="en-IN" dirty="0" smtClean="0"/>
          </a:p>
          <a:p>
            <a:pPr lvl="1"/>
            <a:r>
              <a:rPr lang="en-IN" dirty="0" smtClean="0">
                <a:solidFill>
                  <a:srgbClr val="1B8BE0"/>
                </a:solidFill>
                <a:hlinkClick r:id="rId3" tooltip="Offsite Backup"/>
              </a:rPr>
              <a:t>Offsite </a:t>
            </a:r>
            <a:r>
              <a:rPr lang="en-IN" dirty="0">
                <a:solidFill>
                  <a:srgbClr val="1B8BE0"/>
                </a:solidFill>
                <a:hlinkClick r:id="rId3" tooltip="Offsite Backup"/>
              </a:rPr>
              <a:t>backups</a:t>
            </a:r>
            <a:r>
              <a:rPr lang="en-IN" dirty="0"/>
              <a:t> are needed for its wider scope of protection from major disasters or catastrophes not covered by local backups.</a:t>
            </a:r>
          </a:p>
          <a:p>
            <a:endParaRPr lang="en-IN" dirty="0"/>
          </a:p>
          <a:p>
            <a:endParaRPr lang="en-IN" dirty="0"/>
          </a:p>
        </p:txBody>
      </p:sp>
    </p:spTree>
    <p:extLst>
      <p:ext uri="{BB962C8B-B14F-4D97-AF65-F5344CB8AC3E}">
        <p14:creationId xmlns:p14="http://schemas.microsoft.com/office/powerpoint/2010/main" val="272519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88373"/>
            <a:ext cx="11272211" cy="5974772"/>
          </a:xfrm>
        </p:spPr>
        <p:txBody>
          <a:bodyPr>
            <a:normAutofit fontScale="92500" lnSpcReduction="20000"/>
          </a:bodyPr>
          <a:lstStyle/>
          <a:p>
            <a:r>
              <a:rPr lang="en-IN" b="1" dirty="0" smtClean="0">
                <a:latin typeface="Open Sans"/>
              </a:rPr>
              <a:t> </a:t>
            </a:r>
            <a:r>
              <a:rPr lang="en-IN" b="1" dirty="0">
                <a:latin typeface="Open Sans"/>
              </a:rPr>
              <a:t>When To Backup</a:t>
            </a:r>
          </a:p>
          <a:p>
            <a:pPr lvl="1"/>
            <a:r>
              <a:rPr lang="en-IN" sz="1700" dirty="0">
                <a:solidFill>
                  <a:schemeClr val="accent5">
                    <a:lumMod val="60000"/>
                    <a:lumOff val="40000"/>
                  </a:schemeClr>
                </a:solidFill>
              </a:rPr>
              <a:t>Frequency :</a:t>
            </a:r>
            <a:r>
              <a:rPr lang="en-IN" b="1" i="1" u="sng" dirty="0"/>
              <a:t> </a:t>
            </a:r>
            <a:endParaRPr lang="en-IN" b="1" i="1" u="sng" dirty="0" smtClean="0"/>
          </a:p>
          <a:p>
            <a:pPr marL="0" indent="0">
              <a:buNone/>
            </a:pPr>
            <a:r>
              <a:rPr lang="en-IN" dirty="0" smtClean="0"/>
              <a:t>	How </a:t>
            </a:r>
            <a:r>
              <a:rPr lang="en-IN" dirty="0"/>
              <a:t>often you backup your data is the next major consideration when planning your backup </a:t>
            </a:r>
            <a:r>
              <a:rPr lang="en-IN" dirty="0" smtClean="0"/>
              <a:t>policy </a:t>
            </a:r>
            <a:endParaRPr lang="en-IN" dirty="0" smtClean="0"/>
          </a:p>
          <a:p>
            <a:pPr marL="0" indent="0">
              <a:buNone/>
            </a:pPr>
            <a:r>
              <a:rPr lang="en-IN" dirty="0" smtClean="0"/>
              <a:t>	Some </a:t>
            </a:r>
            <a:r>
              <a:rPr lang="en-IN" dirty="0"/>
              <a:t>folders are fairly static and do not need to be backed up very often. Other folders are frequently </a:t>
            </a:r>
            <a:r>
              <a:rPr lang="en-IN" dirty="0" smtClean="0"/>
              <a:t>	updated </a:t>
            </a:r>
            <a:r>
              <a:rPr lang="en-IN" dirty="0"/>
              <a:t>and should correspondingly have a higher backup frequency like once a day or </a:t>
            </a:r>
            <a:r>
              <a:rPr lang="en-IN" dirty="0" smtClean="0"/>
              <a:t>more</a:t>
            </a:r>
            <a:endParaRPr lang="en-IN" dirty="0"/>
          </a:p>
          <a:p>
            <a:pPr marL="0" indent="0">
              <a:buNone/>
            </a:pPr>
            <a:r>
              <a:rPr lang="en-IN" dirty="0" smtClean="0"/>
              <a:t>	Your </a:t>
            </a:r>
            <a:r>
              <a:rPr lang="en-IN" dirty="0"/>
              <a:t>decision regarding backup frequency should be based on a worst case </a:t>
            </a:r>
            <a:r>
              <a:rPr lang="en-IN" dirty="0" smtClean="0"/>
              <a:t>scenario</a:t>
            </a:r>
            <a:endParaRPr lang="en-IN" dirty="0" smtClean="0"/>
          </a:p>
          <a:p>
            <a:pPr marL="0" indent="0">
              <a:buNone/>
            </a:pPr>
            <a:r>
              <a:rPr lang="en-IN" dirty="0"/>
              <a:t>	</a:t>
            </a:r>
            <a:r>
              <a:rPr lang="en-IN" dirty="0" smtClean="0"/>
              <a:t>For </a:t>
            </a:r>
            <a:r>
              <a:rPr lang="en-IN" dirty="0"/>
              <a:t>example, if  tragedy struck just before the next backup was scheduled to run, how much data would you </a:t>
            </a:r>
            <a:r>
              <a:rPr lang="en-IN" dirty="0" smtClean="0"/>
              <a:t>	loose </a:t>
            </a:r>
            <a:r>
              <a:rPr lang="en-IN" dirty="0"/>
              <a:t>since the last backup. How long would it take and how much would it cost to re key that lost data ?</a:t>
            </a:r>
          </a:p>
          <a:p>
            <a:pPr lvl="1"/>
            <a:r>
              <a:rPr lang="en-IN" sz="1700" dirty="0">
                <a:solidFill>
                  <a:schemeClr val="accent5">
                    <a:lumMod val="60000"/>
                    <a:lumOff val="40000"/>
                  </a:schemeClr>
                </a:solidFill>
              </a:rPr>
              <a:t>Backup Start Time : </a:t>
            </a:r>
            <a:endParaRPr lang="en-IN" sz="1700" dirty="0">
              <a:solidFill>
                <a:schemeClr val="accent5">
                  <a:lumMod val="60000"/>
                  <a:lumOff val="40000"/>
                </a:schemeClr>
              </a:solidFill>
            </a:endParaRPr>
          </a:p>
          <a:p>
            <a:pPr marL="457200" lvl="1" indent="0">
              <a:buNone/>
            </a:pPr>
            <a:r>
              <a:rPr lang="en-IN" dirty="0" smtClean="0"/>
              <a:t>You </a:t>
            </a:r>
            <a:r>
              <a:rPr lang="en-IN" dirty="0"/>
              <a:t>would typically want to run your backups when there’s minimal usage on the </a:t>
            </a:r>
            <a:r>
              <a:rPr lang="en-IN" dirty="0" smtClean="0"/>
              <a:t>computers </a:t>
            </a:r>
            <a:endParaRPr lang="en-IN" dirty="0" smtClean="0"/>
          </a:p>
          <a:p>
            <a:pPr marL="457200" lvl="1" indent="0">
              <a:buNone/>
            </a:pPr>
            <a:r>
              <a:rPr lang="en-IN" dirty="0" smtClean="0"/>
              <a:t>Backups </a:t>
            </a:r>
            <a:r>
              <a:rPr lang="en-IN" dirty="0"/>
              <a:t>may consume some computer resources that may affect performance. Also, files that are open or in use may not get backed up.</a:t>
            </a:r>
          </a:p>
          <a:p>
            <a:pPr marL="457200" lvl="1" indent="0">
              <a:buNone/>
            </a:pPr>
            <a:r>
              <a:rPr lang="en-IN" dirty="0"/>
              <a:t>Scheduling backups to run after business hours is a good practice providing the computer is left on overnight. Backups will not normally run when the computer is in “sleep” or “hibernate mode”.  Some backup software will run immediately upon boot up if it missed a scheduled backup the previous night.</a:t>
            </a:r>
          </a:p>
          <a:p>
            <a:pPr marL="0" indent="0">
              <a:buNone/>
            </a:pPr>
            <a:r>
              <a:rPr lang="en-IN" dirty="0" smtClean="0"/>
              <a:t>	So </a:t>
            </a:r>
            <a:r>
              <a:rPr lang="en-IN" dirty="0"/>
              <a:t>if the first hour on a business day morning is your busiest time, you would not want your computer doing its backups then. </a:t>
            </a:r>
            <a:endParaRPr lang="en-IN" dirty="0" smtClean="0"/>
          </a:p>
          <a:p>
            <a:pPr marL="0" indent="0">
              <a:buNone/>
            </a:pPr>
            <a:r>
              <a:rPr lang="en-IN" dirty="0"/>
              <a:t>	</a:t>
            </a:r>
            <a:r>
              <a:rPr lang="en-IN" dirty="0" smtClean="0"/>
              <a:t>If </a:t>
            </a:r>
            <a:r>
              <a:rPr lang="en-IN" dirty="0"/>
              <a:t>you always shut down or put your computer in sleep or hibernate mode at the end of a work day, maybe your lunch time would be a better time to schedule a backup. Just leave the computer on but logged-off when you go out for lunch.</a:t>
            </a:r>
          </a:p>
          <a:p>
            <a:pPr marL="0" indent="0">
              <a:buNone/>
            </a:pPr>
            <a:r>
              <a:rPr lang="en-IN" dirty="0" smtClean="0"/>
              <a:t>	Since </a:t>
            </a:r>
            <a:r>
              <a:rPr lang="en-IN" dirty="0"/>
              <a:t>servers are usually left running 24 hours, overnight backups for servers are a good choice.</a:t>
            </a:r>
          </a:p>
          <a:p>
            <a:endParaRPr lang="en-IN" dirty="0"/>
          </a:p>
        </p:txBody>
      </p:sp>
    </p:spTree>
    <p:extLst>
      <p:ext uri="{BB962C8B-B14F-4D97-AF65-F5344CB8AC3E}">
        <p14:creationId xmlns:p14="http://schemas.microsoft.com/office/powerpoint/2010/main" val="213413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42900"/>
            <a:ext cx="11220258" cy="6192981"/>
          </a:xfrm>
        </p:spPr>
        <p:txBody>
          <a:bodyPr>
            <a:normAutofit lnSpcReduction="10000"/>
          </a:bodyPr>
          <a:lstStyle/>
          <a:p>
            <a:r>
              <a:rPr lang="en-IN" b="1" dirty="0" smtClean="0">
                <a:latin typeface="Open Sans"/>
              </a:rPr>
              <a:t>Backup </a:t>
            </a:r>
            <a:r>
              <a:rPr lang="en-IN" b="1" dirty="0">
                <a:latin typeface="Open Sans"/>
              </a:rPr>
              <a:t>Types</a:t>
            </a:r>
          </a:p>
          <a:p>
            <a:pPr marL="457200" lvl="1" indent="0">
              <a:buNone/>
            </a:pPr>
            <a:r>
              <a:rPr lang="en-IN" dirty="0"/>
              <a:t>Many backup software offer several backup types like </a:t>
            </a:r>
            <a:r>
              <a:rPr lang="en-IN" dirty="0">
                <a:solidFill>
                  <a:schemeClr val="accent5">
                    <a:lumMod val="60000"/>
                    <a:lumOff val="40000"/>
                  </a:schemeClr>
                </a:solidFill>
              </a:rPr>
              <a:t>Full Backup, Incremental Backup and Differential backup</a:t>
            </a:r>
            <a:r>
              <a:rPr lang="en-IN" dirty="0">
                <a:solidFill>
                  <a:srgbClr val="1B8BE0"/>
                </a:solidFill>
                <a:hlinkClick r:id="rId2" tooltip="Differential backup"/>
              </a:rPr>
              <a:t>.</a:t>
            </a:r>
            <a:r>
              <a:rPr lang="en-IN" dirty="0"/>
              <a:t> </a:t>
            </a:r>
            <a:endParaRPr lang="en-IN" dirty="0" smtClean="0"/>
          </a:p>
          <a:p>
            <a:pPr marL="0" indent="0">
              <a:buNone/>
            </a:pPr>
            <a:r>
              <a:rPr lang="en-IN" dirty="0" smtClean="0"/>
              <a:t>	Each </a:t>
            </a:r>
            <a:r>
              <a:rPr lang="en-IN" dirty="0"/>
              <a:t>backup type has its own advantages and disadvantages. </a:t>
            </a:r>
            <a:endParaRPr lang="en-IN" dirty="0" smtClean="0"/>
          </a:p>
          <a:p>
            <a:pPr marL="0" indent="0">
              <a:buNone/>
            </a:pPr>
            <a:r>
              <a:rPr lang="en-IN" dirty="0"/>
              <a:t>	</a:t>
            </a:r>
            <a:r>
              <a:rPr lang="en-IN" dirty="0" smtClean="0"/>
              <a:t>Full </a:t>
            </a:r>
            <a:r>
              <a:rPr lang="en-IN" dirty="0"/>
              <a:t>backups are useful for projects, databases or small websites where many different files(text, pictures, videos </a:t>
            </a:r>
            <a:r>
              <a:rPr lang="en-IN" dirty="0" err="1"/>
              <a:t>etc</a:t>
            </a:r>
            <a:r>
              <a:rPr lang="en-IN" dirty="0"/>
              <a:t>)  are needed to make up the entire project and you may want to keep different versions of the project</a:t>
            </a:r>
            <a:r>
              <a:rPr lang="en-IN" dirty="0" smtClean="0"/>
              <a:t>.</a:t>
            </a:r>
          </a:p>
          <a:p>
            <a:pPr marL="0" indent="0">
              <a:buNone/>
            </a:pPr>
            <a:endParaRPr lang="en-IN" dirty="0"/>
          </a:p>
          <a:p>
            <a:r>
              <a:rPr lang="en-IN" b="1" dirty="0" smtClean="0">
                <a:latin typeface="Open Sans"/>
              </a:rPr>
              <a:t>Compression </a:t>
            </a:r>
            <a:r>
              <a:rPr lang="en-IN" b="1" dirty="0">
                <a:latin typeface="Open Sans"/>
              </a:rPr>
              <a:t>&amp; Encryption</a:t>
            </a:r>
          </a:p>
          <a:p>
            <a:pPr marL="457200" lvl="1" indent="0">
              <a:buNone/>
            </a:pPr>
            <a:r>
              <a:rPr lang="en-IN" dirty="0"/>
              <a:t>As part of your backup plan, you also need to decide if you want to apply any </a:t>
            </a:r>
            <a:r>
              <a:rPr lang="en-IN" b="1" dirty="0"/>
              <a:t>compression</a:t>
            </a:r>
            <a:r>
              <a:rPr lang="en-IN" dirty="0"/>
              <a:t> to your </a:t>
            </a:r>
            <a:r>
              <a:rPr lang="en-IN" dirty="0" smtClean="0"/>
              <a:t>backups</a:t>
            </a:r>
            <a:endParaRPr lang="en-IN" dirty="0" smtClean="0"/>
          </a:p>
          <a:p>
            <a:pPr marL="0" indent="0">
              <a:buNone/>
            </a:pPr>
            <a:r>
              <a:rPr lang="en-IN" dirty="0"/>
              <a:t>	</a:t>
            </a:r>
            <a:r>
              <a:rPr lang="en-IN" sz="1600" dirty="0"/>
              <a:t>For </a:t>
            </a:r>
            <a:r>
              <a:rPr lang="en-IN" sz="1600" dirty="0"/>
              <a:t>example, when backing up to an online service, you may want to apply compression to save on </a:t>
            </a:r>
            <a:r>
              <a:rPr lang="en-IN" sz="1600" dirty="0">
                <a:solidFill>
                  <a:schemeClr val="accent5">
                    <a:lumMod val="60000"/>
                    <a:lumOff val="40000"/>
                  </a:schemeClr>
                </a:solidFill>
              </a:rPr>
              <a:t>storage cost </a:t>
            </a:r>
            <a:r>
              <a:rPr lang="en-IN" sz="1600" dirty="0" smtClean="0">
                <a:solidFill>
                  <a:schemeClr val="accent5">
                    <a:lumMod val="60000"/>
                    <a:lumOff val="40000"/>
                  </a:schemeClr>
                </a:solidFill>
              </a:rPr>
              <a:t>	and </a:t>
            </a:r>
            <a:r>
              <a:rPr lang="en-IN" sz="1600" dirty="0">
                <a:solidFill>
                  <a:schemeClr val="accent5">
                    <a:lumMod val="60000"/>
                    <a:lumOff val="40000"/>
                  </a:schemeClr>
                </a:solidFill>
              </a:rPr>
              <a:t>upload </a:t>
            </a:r>
            <a:r>
              <a:rPr lang="en-IN" sz="1600" dirty="0" smtClean="0">
                <a:solidFill>
                  <a:schemeClr val="accent5">
                    <a:lumMod val="60000"/>
                    <a:lumOff val="40000"/>
                  </a:schemeClr>
                </a:solidFill>
              </a:rPr>
              <a:t>bandwidth</a:t>
            </a:r>
            <a:endParaRPr lang="en-IN" dirty="0" smtClean="0">
              <a:solidFill>
                <a:schemeClr val="accent5">
                  <a:lumMod val="60000"/>
                  <a:lumOff val="40000"/>
                </a:schemeClr>
              </a:solidFill>
            </a:endParaRPr>
          </a:p>
          <a:p>
            <a:pPr marL="0" indent="0">
              <a:buNone/>
            </a:pPr>
            <a:r>
              <a:rPr lang="en-IN" dirty="0"/>
              <a:t>	</a:t>
            </a:r>
            <a:r>
              <a:rPr lang="en-IN" sz="1600" dirty="0" smtClean="0"/>
              <a:t>You </a:t>
            </a:r>
            <a:r>
              <a:rPr lang="en-IN" sz="1600" dirty="0"/>
              <a:t>may also want to apply compression when backing up to storage devices with limited space like USB thumb </a:t>
            </a:r>
            <a:r>
              <a:rPr lang="en-IN" sz="1600" dirty="0" smtClean="0"/>
              <a:t>	drives</a:t>
            </a:r>
            <a:endParaRPr lang="en-IN" sz="1600" dirty="0"/>
          </a:p>
          <a:p>
            <a:pPr marL="457200" lvl="1" indent="0">
              <a:buNone/>
            </a:pPr>
            <a:r>
              <a:rPr lang="en-IN" dirty="0"/>
              <a:t>If you are backing up very private or sensitive data to an offsite service, some backup tools and services also offer support for </a:t>
            </a:r>
            <a:r>
              <a:rPr lang="en-IN" b="1" dirty="0"/>
              <a:t>encryption</a:t>
            </a:r>
            <a:r>
              <a:rPr lang="en-IN" dirty="0" smtClean="0"/>
              <a:t>.</a:t>
            </a:r>
          </a:p>
          <a:p>
            <a:pPr marL="457200" lvl="1" indent="0">
              <a:buNone/>
            </a:pPr>
            <a:r>
              <a:rPr lang="en-IN" sz="1400" dirty="0" smtClean="0"/>
              <a:t>Encryption </a:t>
            </a:r>
            <a:r>
              <a:rPr lang="en-IN" sz="1400" dirty="0"/>
              <a:t>is a good way to protect your content should it fall into malicious </a:t>
            </a:r>
            <a:r>
              <a:rPr lang="en-IN" sz="1400" dirty="0" smtClean="0"/>
              <a:t>hands </a:t>
            </a:r>
            <a:endParaRPr lang="en-IN" sz="1400" dirty="0"/>
          </a:p>
          <a:p>
            <a:pPr marL="0" indent="0">
              <a:buNone/>
            </a:pPr>
            <a:r>
              <a:rPr lang="en-IN" sz="1600" dirty="0" smtClean="0"/>
              <a:t>	When </a:t>
            </a:r>
            <a:r>
              <a:rPr lang="en-IN" sz="1600" dirty="0"/>
              <a:t>applying encryption, always ensure that you remember your encryption </a:t>
            </a:r>
            <a:r>
              <a:rPr lang="en-IN" sz="1600" dirty="0" smtClean="0"/>
              <a:t>key </a:t>
            </a:r>
            <a:endParaRPr lang="en-IN" sz="1600" dirty="0"/>
          </a:p>
          <a:p>
            <a:pPr marL="0" indent="0">
              <a:buNone/>
            </a:pPr>
            <a:r>
              <a:rPr lang="en-IN" sz="1600" dirty="0" smtClean="0"/>
              <a:t>	You </a:t>
            </a:r>
            <a:r>
              <a:rPr lang="en-IN" sz="1600" dirty="0"/>
              <a:t>will not be able to restore it without your encryption key or </a:t>
            </a:r>
            <a:r>
              <a:rPr lang="en-IN" sz="1600" dirty="0" smtClean="0"/>
              <a:t>phrase</a:t>
            </a:r>
            <a:endParaRPr lang="en-IN" sz="1600" dirty="0"/>
          </a:p>
          <a:p>
            <a:pPr marL="0" indent="0">
              <a:buNone/>
            </a:pPr>
            <a:endParaRPr lang="en-IN" sz="1600" dirty="0"/>
          </a:p>
        </p:txBody>
      </p:sp>
    </p:spTree>
    <p:extLst>
      <p:ext uri="{BB962C8B-B14F-4D97-AF65-F5344CB8AC3E}">
        <p14:creationId xmlns:p14="http://schemas.microsoft.com/office/powerpoint/2010/main" val="279990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29936"/>
            <a:ext cx="10617584" cy="5600699"/>
          </a:xfrm>
        </p:spPr>
        <p:txBody>
          <a:bodyPr>
            <a:normAutofit/>
          </a:bodyPr>
          <a:lstStyle/>
          <a:p>
            <a:r>
              <a:rPr lang="en-IN" b="1" dirty="0" smtClean="0">
                <a:latin typeface="Open Sans"/>
              </a:rPr>
              <a:t>Testing </a:t>
            </a:r>
            <a:r>
              <a:rPr lang="en-IN" b="1" dirty="0">
                <a:latin typeface="Open Sans"/>
              </a:rPr>
              <a:t>Your Backup</a:t>
            </a:r>
          </a:p>
          <a:p>
            <a:pPr marL="457200" lvl="1" indent="0">
              <a:buNone/>
            </a:pPr>
            <a:r>
              <a:rPr lang="en-IN" dirty="0"/>
              <a:t>A backup is only worth doing if it can be restored when you need it </a:t>
            </a:r>
            <a:r>
              <a:rPr lang="en-IN" dirty="0" smtClean="0"/>
              <a:t>most </a:t>
            </a:r>
            <a:endParaRPr lang="en-IN" dirty="0" smtClean="0"/>
          </a:p>
          <a:p>
            <a:pPr marL="457200" lvl="1" indent="0">
              <a:buNone/>
            </a:pPr>
            <a:r>
              <a:rPr lang="en-IN" dirty="0" smtClean="0"/>
              <a:t>It </a:t>
            </a:r>
            <a:r>
              <a:rPr lang="en-IN" dirty="0"/>
              <a:t>is advisable to periodically test your backup by attempting to restore </a:t>
            </a:r>
            <a:r>
              <a:rPr lang="en-IN" dirty="0" smtClean="0"/>
              <a:t>it </a:t>
            </a:r>
            <a:endParaRPr lang="en-IN" dirty="0" smtClean="0"/>
          </a:p>
          <a:p>
            <a:pPr marL="0" indent="0">
              <a:buNone/>
            </a:pPr>
            <a:r>
              <a:rPr lang="en-IN" dirty="0" smtClean="0"/>
              <a:t>	</a:t>
            </a:r>
            <a:r>
              <a:rPr lang="en-IN" sz="1600" dirty="0"/>
              <a:t>Some </a:t>
            </a:r>
            <a:r>
              <a:rPr lang="en-IN" sz="1600" dirty="0"/>
              <a:t>backup utilities offer a validation option for your </a:t>
            </a:r>
            <a:r>
              <a:rPr lang="en-IN" sz="1600" dirty="0"/>
              <a:t>backups</a:t>
            </a:r>
          </a:p>
          <a:p>
            <a:pPr marL="457200" lvl="1" indent="0">
              <a:buNone/>
            </a:pPr>
            <a:r>
              <a:rPr lang="en-IN" dirty="0" smtClean="0"/>
              <a:t>While </a:t>
            </a:r>
            <a:r>
              <a:rPr lang="en-IN" dirty="0"/>
              <a:t>this is a welcome feature, it is still a good idea to test your backup with an actual restore once in a </a:t>
            </a:r>
            <a:r>
              <a:rPr lang="en-IN" dirty="0" smtClean="0"/>
              <a:t>while</a:t>
            </a:r>
            <a:endParaRPr lang="en-IN" dirty="0" smtClean="0"/>
          </a:p>
          <a:p>
            <a:pPr marL="0" indent="0">
              <a:buNone/>
            </a:pPr>
            <a:endParaRPr lang="en-IN" dirty="0"/>
          </a:p>
          <a:p>
            <a:r>
              <a:rPr lang="en-IN" b="1" dirty="0" smtClean="0">
                <a:latin typeface="Open Sans"/>
              </a:rPr>
              <a:t> </a:t>
            </a:r>
            <a:r>
              <a:rPr lang="en-IN" b="1" dirty="0">
                <a:latin typeface="Open Sans"/>
              </a:rPr>
              <a:t>Backup Utilities &amp; Services</a:t>
            </a:r>
          </a:p>
          <a:p>
            <a:pPr marL="457200" lvl="1" indent="0">
              <a:buNone/>
            </a:pPr>
            <a:r>
              <a:rPr lang="en-IN" dirty="0"/>
              <a:t>Simply copying and pasting files and folders to another drive would be considered a backup. </a:t>
            </a:r>
            <a:endParaRPr lang="en-IN" dirty="0" smtClean="0"/>
          </a:p>
          <a:p>
            <a:pPr marL="0" indent="0">
              <a:buNone/>
            </a:pPr>
            <a:r>
              <a:rPr lang="en-IN" dirty="0" smtClean="0"/>
              <a:t>	However </a:t>
            </a:r>
            <a:r>
              <a:rPr lang="en-IN" dirty="0"/>
              <a:t>the aim of a good backup plan is to set it up once and leave it to run on its </a:t>
            </a:r>
            <a:r>
              <a:rPr lang="en-IN" dirty="0" smtClean="0"/>
              <a:t>own </a:t>
            </a:r>
            <a:endParaRPr lang="en-IN" dirty="0" smtClean="0"/>
          </a:p>
          <a:p>
            <a:pPr marL="0" indent="0">
              <a:buNone/>
            </a:pPr>
            <a:r>
              <a:rPr lang="en-IN" dirty="0" smtClean="0"/>
              <a:t>	You </a:t>
            </a:r>
            <a:r>
              <a:rPr lang="en-IN" dirty="0"/>
              <a:t>would check up on it occasionally but the backup strategy should not depend on your ongoing interaction for it to continue backing </a:t>
            </a:r>
            <a:r>
              <a:rPr lang="en-IN" dirty="0" smtClean="0"/>
              <a:t>up </a:t>
            </a:r>
            <a:endParaRPr lang="en-IN" dirty="0" smtClean="0"/>
          </a:p>
          <a:p>
            <a:pPr marL="0" indent="0">
              <a:buNone/>
            </a:pPr>
            <a:r>
              <a:rPr lang="en-IN" dirty="0" smtClean="0"/>
              <a:t>	A </a:t>
            </a:r>
            <a:r>
              <a:rPr lang="en-IN" dirty="0"/>
              <a:t>good backup plan would incorporate the use of good quality, proven backup software utilities and backup </a:t>
            </a:r>
            <a:r>
              <a:rPr lang="en-IN" dirty="0" smtClean="0"/>
              <a:t>services</a:t>
            </a:r>
            <a:endParaRPr lang="en-IN" dirty="0"/>
          </a:p>
          <a:p>
            <a:endParaRPr lang="en-IN" dirty="0"/>
          </a:p>
        </p:txBody>
      </p:sp>
    </p:spTree>
    <p:extLst>
      <p:ext uri="{BB962C8B-B14F-4D97-AF65-F5344CB8AC3E}">
        <p14:creationId xmlns:p14="http://schemas.microsoft.com/office/powerpoint/2010/main" val="156565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225778"/>
            <a:ext cx="8596668" cy="778933"/>
          </a:xfrm>
        </p:spPr>
        <p:txBody>
          <a:bodyPr/>
          <a:lstStyle/>
          <a:p>
            <a:pPr marL="571500" indent="-571500">
              <a:buFont typeface="Wingdings" panose="05000000000000000000" pitchFamily="2" charset="2"/>
              <a:buChar char="v"/>
            </a:pPr>
            <a:r>
              <a:rPr lang="en-IN" u="sng" dirty="0" smtClean="0">
                <a:solidFill>
                  <a:schemeClr val="accent4">
                    <a:lumMod val="75000"/>
                  </a:schemeClr>
                </a:solidFill>
              </a:rPr>
              <a:t>Types of Back Up</a:t>
            </a:r>
            <a:endParaRPr lang="en-IN" u="sng" dirty="0">
              <a:solidFill>
                <a:schemeClr val="accent4">
                  <a:lumMod val="75000"/>
                </a:schemeClr>
              </a:solidFill>
            </a:endParaRPr>
          </a:p>
        </p:txBody>
      </p:sp>
      <p:sp>
        <p:nvSpPr>
          <p:cNvPr id="3" name="Content Placeholder 2"/>
          <p:cNvSpPr>
            <a:spLocks noGrp="1"/>
          </p:cNvSpPr>
          <p:nvPr>
            <p:ph idx="1"/>
          </p:nvPr>
        </p:nvSpPr>
        <p:spPr>
          <a:xfrm>
            <a:off x="677334" y="1343379"/>
            <a:ext cx="8596668" cy="4697984"/>
          </a:xfrm>
        </p:spPr>
        <p:txBody>
          <a:bodyPr>
            <a:normAutofit/>
          </a:bodyPr>
          <a:lstStyle/>
          <a:p>
            <a:r>
              <a:rPr lang="en-IN" b="1" dirty="0"/>
              <a:t>Full </a:t>
            </a:r>
            <a:r>
              <a:rPr lang="en-IN" b="1" dirty="0" smtClean="0"/>
              <a:t>Backup</a:t>
            </a:r>
          </a:p>
          <a:p>
            <a:r>
              <a:rPr lang="en-IN" b="1" dirty="0"/>
              <a:t>Incremental </a:t>
            </a:r>
            <a:r>
              <a:rPr lang="en-IN" b="1" dirty="0" smtClean="0"/>
              <a:t>backup</a:t>
            </a:r>
          </a:p>
          <a:p>
            <a:r>
              <a:rPr lang="en-IN" b="1" dirty="0"/>
              <a:t>Differential </a:t>
            </a:r>
            <a:r>
              <a:rPr lang="en-IN" b="1" dirty="0" smtClean="0"/>
              <a:t>backup</a:t>
            </a:r>
          </a:p>
          <a:p>
            <a:r>
              <a:rPr lang="en-IN" b="1" dirty="0"/>
              <a:t>Mirror </a:t>
            </a:r>
            <a:r>
              <a:rPr lang="en-IN" b="1" dirty="0" smtClean="0"/>
              <a:t>Backup</a:t>
            </a:r>
          </a:p>
          <a:p>
            <a:r>
              <a:rPr lang="en-IN" b="1" dirty="0"/>
              <a:t>Full PC Backup or Full Computer </a:t>
            </a:r>
            <a:r>
              <a:rPr lang="en-IN" b="1" dirty="0" smtClean="0"/>
              <a:t>Backup</a:t>
            </a:r>
          </a:p>
          <a:p>
            <a:r>
              <a:rPr lang="en-IN" b="1" dirty="0"/>
              <a:t>Local </a:t>
            </a:r>
            <a:r>
              <a:rPr lang="en-IN" b="1" dirty="0" smtClean="0"/>
              <a:t>Backup</a:t>
            </a:r>
          </a:p>
          <a:p>
            <a:r>
              <a:rPr lang="en-IN" b="1" dirty="0"/>
              <a:t>Offsite </a:t>
            </a:r>
            <a:r>
              <a:rPr lang="en-IN" b="1" dirty="0" smtClean="0"/>
              <a:t>Backup</a:t>
            </a:r>
          </a:p>
          <a:p>
            <a:r>
              <a:rPr lang="en-IN" b="1" dirty="0"/>
              <a:t>Online </a:t>
            </a:r>
            <a:r>
              <a:rPr lang="en-IN" b="1" dirty="0" smtClean="0"/>
              <a:t>Backup</a:t>
            </a:r>
          </a:p>
          <a:p>
            <a:r>
              <a:rPr lang="en-IN" b="1" dirty="0"/>
              <a:t>Remote </a:t>
            </a:r>
            <a:r>
              <a:rPr lang="en-IN" b="1" dirty="0" smtClean="0"/>
              <a:t>Backup</a:t>
            </a:r>
          </a:p>
          <a:p>
            <a:r>
              <a:rPr lang="en-IN" b="1" dirty="0"/>
              <a:t>Cloud </a:t>
            </a:r>
            <a:r>
              <a:rPr lang="en-IN" b="1" dirty="0" smtClean="0"/>
              <a:t>Backup</a:t>
            </a:r>
          </a:p>
          <a:p>
            <a:r>
              <a:rPr lang="en-IN" b="1" dirty="0"/>
              <a:t>FTP Backup</a:t>
            </a:r>
            <a:endParaRPr lang="en-IN" dirty="0"/>
          </a:p>
        </p:txBody>
      </p:sp>
    </p:spTree>
    <p:extLst>
      <p:ext uri="{BB962C8B-B14F-4D97-AF65-F5344CB8AC3E}">
        <p14:creationId xmlns:p14="http://schemas.microsoft.com/office/powerpoint/2010/main" val="181095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Full backup</a:t>
            </a:r>
            <a:endParaRPr lang="en-IN" dirty="0"/>
          </a:p>
        </p:txBody>
      </p:sp>
      <p:sp>
        <p:nvSpPr>
          <p:cNvPr id="3" name="Content Placeholder 2"/>
          <p:cNvSpPr>
            <a:spLocks noGrp="1"/>
          </p:cNvSpPr>
          <p:nvPr>
            <p:ph idx="1"/>
          </p:nvPr>
        </p:nvSpPr>
        <p:spPr>
          <a:xfrm>
            <a:off x="242888" y="1389064"/>
            <a:ext cx="11687175" cy="4997449"/>
          </a:xfrm>
        </p:spPr>
        <p:txBody>
          <a:bodyPr>
            <a:normAutofit/>
          </a:bodyPr>
          <a:lstStyle/>
          <a:p>
            <a:r>
              <a:rPr lang="en-IN" dirty="0"/>
              <a:t>Full backup is a method of backup where all the files and folders selected for the backup will be backed up.  </a:t>
            </a:r>
            <a:endParaRPr lang="en-IN" dirty="0" smtClean="0"/>
          </a:p>
          <a:p>
            <a:r>
              <a:rPr lang="en-IN" dirty="0" smtClean="0"/>
              <a:t>It </a:t>
            </a:r>
            <a:r>
              <a:rPr lang="en-IN" dirty="0"/>
              <a:t>is commonly used as an initial or first backup followed with subsequent </a:t>
            </a:r>
            <a:r>
              <a:rPr lang="en-IN" dirty="0">
                <a:hlinkClick r:id="rId3" tooltip="Incremental backup"/>
              </a:rPr>
              <a:t>incremental</a:t>
            </a:r>
            <a:r>
              <a:rPr lang="en-IN" dirty="0"/>
              <a:t> or </a:t>
            </a:r>
            <a:r>
              <a:rPr lang="en-IN" dirty="0">
                <a:hlinkClick r:id="rId4" tooltip="Differential backup"/>
              </a:rPr>
              <a:t>differential backups</a:t>
            </a:r>
            <a:r>
              <a:rPr lang="en-IN" dirty="0" smtClean="0"/>
              <a:t>.</a:t>
            </a:r>
          </a:p>
          <a:p>
            <a:r>
              <a:rPr lang="en-IN" dirty="0" smtClean="0"/>
              <a:t> </a:t>
            </a:r>
            <a:r>
              <a:rPr lang="en-IN" dirty="0"/>
              <a:t>After several incremental or differential backups, it is common to start over with a fresh full backup again.</a:t>
            </a:r>
          </a:p>
          <a:p>
            <a:r>
              <a:rPr lang="en-IN" dirty="0"/>
              <a:t>Some also like to do full backups for all backup runs typically for smaller folders or projects that do not occupy too much storage space</a:t>
            </a:r>
            <a:r>
              <a:rPr lang="en-IN" dirty="0" smtClean="0"/>
              <a:t>.</a:t>
            </a:r>
          </a:p>
          <a:p>
            <a:r>
              <a:rPr lang="en-IN" b="1" dirty="0"/>
              <a:t>Example of a Full Backup</a:t>
            </a:r>
          </a:p>
          <a:p>
            <a:r>
              <a:rPr lang="en-IN" dirty="0"/>
              <a:t>You setup a full backup job or task to be done every night from Monday to Friday. Assume you do your initial backup on Monday, this first backup will contain your entire list of files and folders in your backup job. </a:t>
            </a:r>
            <a:endParaRPr lang="en-IN" dirty="0" smtClean="0"/>
          </a:p>
          <a:p>
            <a:r>
              <a:rPr lang="en-IN" dirty="0" smtClean="0"/>
              <a:t>On </a:t>
            </a:r>
            <a:r>
              <a:rPr lang="en-IN" dirty="0"/>
              <a:t>Tuesday, at the next backup run, the entire list of files and folders will be copied again. </a:t>
            </a:r>
            <a:endParaRPr lang="en-IN" dirty="0" smtClean="0"/>
          </a:p>
          <a:p>
            <a:r>
              <a:rPr lang="en-IN" dirty="0" smtClean="0"/>
              <a:t>On </a:t>
            </a:r>
            <a:r>
              <a:rPr lang="en-IN" dirty="0"/>
              <a:t>Wednesday, the entire list of files and folders will be copied again and the cycle continues like this. At each backup run, all files designated in the backup job will be backed up again. </a:t>
            </a:r>
            <a:endParaRPr lang="en-IN" dirty="0" smtClean="0"/>
          </a:p>
          <a:p>
            <a:r>
              <a:rPr lang="en-IN" dirty="0" smtClean="0"/>
              <a:t>This </a:t>
            </a:r>
            <a:r>
              <a:rPr lang="en-IN" dirty="0"/>
              <a:t>includes files and folders that have not changed.</a:t>
            </a:r>
          </a:p>
          <a:p>
            <a:endParaRPr lang="en-IN" dirty="0" smtClean="0"/>
          </a:p>
          <a:p>
            <a:endParaRPr lang="en-IN" dirty="0"/>
          </a:p>
          <a:p>
            <a:endParaRPr lang="en-IN" dirty="0"/>
          </a:p>
        </p:txBody>
      </p:sp>
    </p:spTree>
    <p:extLst>
      <p:ext uri="{BB962C8B-B14F-4D97-AF65-F5344CB8AC3E}">
        <p14:creationId xmlns:p14="http://schemas.microsoft.com/office/powerpoint/2010/main" val="275753388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42889"/>
            <a:ext cx="10795529" cy="4171949"/>
          </a:xfrm>
        </p:spPr>
        <p:txBody>
          <a:bodyPr>
            <a:normAutofit/>
          </a:bodyPr>
          <a:lstStyle/>
          <a:p>
            <a:r>
              <a:rPr lang="en-IN" sz="2000" b="1" u="sng" dirty="0">
                <a:solidFill>
                  <a:schemeClr val="accent4">
                    <a:lumMod val="75000"/>
                  </a:schemeClr>
                </a:solidFill>
              </a:rPr>
              <a:t>Advantages</a:t>
            </a:r>
          </a:p>
          <a:p>
            <a:r>
              <a:rPr lang="en-IN" sz="2000" dirty="0"/>
              <a:t>Restores are fast and easy to manage as the entire list of files and folders are in one backup set.</a:t>
            </a:r>
          </a:p>
          <a:p>
            <a:r>
              <a:rPr lang="en-IN" sz="2000" dirty="0"/>
              <a:t>Easy to maintain and restore different versions</a:t>
            </a:r>
            <a:r>
              <a:rPr lang="en-IN" sz="2000" dirty="0" smtClean="0"/>
              <a:t>.</a:t>
            </a:r>
          </a:p>
          <a:p>
            <a:pPr marL="0" indent="0">
              <a:buNone/>
            </a:pPr>
            <a:endParaRPr lang="en-IN" sz="2000" dirty="0"/>
          </a:p>
          <a:p>
            <a:r>
              <a:rPr lang="en-IN" sz="2000" b="1" u="sng" dirty="0">
                <a:solidFill>
                  <a:schemeClr val="accent4">
                    <a:lumMod val="75000"/>
                  </a:schemeClr>
                </a:solidFill>
              </a:rPr>
              <a:t>Disadvantages</a:t>
            </a:r>
          </a:p>
          <a:p>
            <a:r>
              <a:rPr lang="en-IN" sz="2000" dirty="0"/>
              <a:t>Backups can take very long as each file is backed up again every time the full backup is run.</a:t>
            </a:r>
          </a:p>
          <a:p>
            <a:r>
              <a:rPr lang="en-IN" sz="2000" dirty="0"/>
              <a:t>Consumes the most storage space compared to</a:t>
            </a:r>
            <a:r>
              <a:rPr lang="en-IN" sz="2000" dirty="0">
                <a:hlinkClick r:id="rId3" tooltip="Incremental backup"/>
              </a:rPr>
              <a:t> incremental</a:t>
            </a:r>
            <a:r>
              <a:rPr lang="en-IN" sz="2000" dirty="0"/>
              <a:t> and </a:t>
            </a:r>
            <a:r>
              <a:rPr lang="en-IN" sz="2000" dirty="0">
                <a:hlinkClick r:id="rId4" tooltip="Differential backup"/>
              </a:rPr>
              <a:t>differential backups</a:t>
            </a:r>
            <a:r>
              <a:rPr lang="en-IN" sz="2000" dirty="0"/>
              <a:t>. The exact same files are be stored repeatedly resulting in inefficient use of storage.</a:t>
            </a:r>
          </a:p>
          <a:p>
            <a:endParaRPr lang="en-IN" sz="2000" dirty="0"/>
          </a:p>
        </p:txBody>
      </p:sp>
    </p:spTree>
    <p:extLst>
      <p:ext uri="{BB962C8B-B14F-4D97-AF65-F5344CB8AC3E}">
        <p14:creationId xmlns:p14="http://schemas.microsoft.com/office/powerpoint/2010/main" val="38925683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725"/>
          </a:xfrm>
        </p:spPr>
        <p:txBody>
          <a:bodyPr/>
          <a:lstStyle/>
          <a:p>
            <a:r>
              <a:rPr lang="en-IN" b="1" dirty="0">
                <a:solidFill>
                  <a:schemeClr val="accent4">
                    <a:lumMod val="75000"/>
                  </a:schemeClr>
                </a:solidFill>
                <a:hlinkClick r:id="rId3" tooltip="Permalink to Incremental backup"/>
              </a:rPr>
              <a:t>Incremental backup</a:t>
            </a:r>
            <a:endParaRPr lang="en-IN" dirty="0">
              <a:solidFill>
                <a:schemeClr val="accent4">
                  <a:lumMod val="75000"/>
                </a:schemeClr>
              </a:solidFill>
            </a:endParaRPr>
          </a:p>
        </p:txBody>
      </p:sp>
      <p:sp>
        <p:nvSpPr>
          <p:cNvPr id="3" name="Content Placeholder 2"/>
          <p:cNvSpPr>
            <a:spLocks noGrp="1"/>
          </p:cNvSpPr>
          <p:nvPr>
            <p:ph idx="1"/>
          </p:nvPr>
        </p:nvSpPr>
        <p:spPr>
          <a:xfrm>
            <a:off x="677333" y="1457325"/>
            <a:ext cx="10909829" cy="4584037"/>
          </a:xfrm>
        </p:spPr>
        <p:txBody>
          <a:bodyPr>
            <a:normAutofit/>
          </a:bodyPr>
          <a:lstStyle/>
          <a:p>
            <a:r>
              <a:rPr lang="en-IN" dirty="0"/>
              <a:t>Incremental backup is a backup of all changes made since </a:t>
            </a:r>
            <a:r>
              <a:rPr lang="en-IN" b="1" dirty="0"/>
              <a:t>the last backup</a:t>
            </a:r>
            <a:r>
              <a:rPr lang="en-IN" dirty="0"/>
              <a:t>. </a:t>
            </a:r>
            <a:endParaRPr lang="en-IN" dirty="0" smtClean="0"/>
          </a:p>
          <a:p>
            <a:r>
              <a:rPr lang="en-IN" dirty="0" smtClean="0"/>
              <a:t>The </a:t>
            </a:r>
            <a:r>
              <a:rPr lang="en-IN" dirty="0"/>
              <a:t>last backup can be a full backup or simply the last incremental backup. With incremental backups, one </a:t>
            </a:r>
            <a:r>
              <a:rPr lang="en-IN" dirty="0">
                <a:hlinkClick r:id="rId4" tooltip="Full Backup"/>
              </a:rPr>
              <a:t>full backup</a:t>
            </a:r>
            <a:r>
              <a:rPr lang="en-IN" dirty="0"/>
              <a:t> is done first and subsequent backup runs are just the changed files and new files added since the last backup.</a:t>
            </a:r>
          </a:p>
          <a:p>
            <a:r>
              <a:rPr lang="en-IN" b="1" dirty="0"/>
              <a:t>Example of An Incremental Backup</a:t>
            </a:r>
          </a:p>
          <a:p>
            <a:r>
              <a:rPr lang="en-IN" dirty="0"/>
              <a:t>You setup an Incremental backup job or task to be done every night from Monday to Friday. </a:t>
            </a:r>
            <a:endParaRPr lang="en-IN" dirty="0" smtClean="0"/>
          </a:p>
          <a:p>
            <a:r>
              <a:rPr lang="en-IN" dirty="0" smtClean="0"/>
              <a:t>Assume </a:t>
            </a:r>
            <a:r>
              <a:rPr lang="en-IN" dirty="0"/>
              <a:t>you perform your first backup on Monday. This first backup will be a full backup since you haven’t done any backups prior to this</a:t>
            </a:r>
            <a:r>
              <a:rPr lang="en-IN" dirty="0" smtClean="0"/>
              <a:t>.</a:t>
            </a:r>
          </a:p>
          <a:p>
            <a:r>
              <a:rPr lang="en-IN" dirty="0" smtClean="0"/>
              <a:t> </a:t>
            </a:r>
            <a:r>
              <a:rPr lang="en-IN" dirty="0"/>
              <a:t>On Tuesday, the incremental backup will only backup the files that have changed since Monday and any new files added to the backup folders.  </a:t>
            </a:r>
            <a:endParaRPr lang="en-IN" dirty="0" smtClean="0"/>
          </a:p>
          <a:p>
            <a:r>
              <a:rPr lang="en-IN" dirty="0" smtClean="0"/>
              <a:t>On </a:t>
            </a:r>
            <a:r>
              <a:rPr lang="en-IN" dirty="0"/>
              <a:t>Wednesday only the changes and new files since Tuesdays backup will be copied. </a:t>
            </a:r>
            <a:endParaRPr lang="en-IN" dirty="0" smtClean="0"/>
          </a:p>
          <a:p>
            <a:r>
              <a:rPr lang="en-IN" dirty="0" smtClean="0"/>
              <a:t>The </a:t>
            </a:r>
            <a:r>
              <a:rPr lang="en-IN" dirty="0"/>
              <a:t>cycle continues this way.</a:t>
            </a:r>
          </a:p>
          <a:p>
            <a:endParaRPr lang="en-IN" dirty="0"/>
          </a:p>
        </p:txBody>
      </p:sp>
    </p:spTree>
    <p:extLst>
      <p:ext uri="{BB962C8B-B14F-4D97-AF65-F5344CB8AC3E}">
        <p14:creationId xmlns:p14="http://schemas.microsoft.com/office/powerpoint/2010/main" val="39571003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42951"/>
            <a:ext cx="10352616" cy="4014787"/>
          </a:xfrm>
        </p:spPr>
        <p:txBody>
          <a:bodyPr>
            <a:normAutofit/>
          </a:bodyPr>
          <a:lstStyle/>
          <a:p>
            <a:r>
              <a:rPr lang="en-IN" b="1" dirty="0"/>
              <a:t>Advantages</a:t>
            </a:r>
          </a:p>
          <a:p>
            <a:r>
              <a:rPr lang="en-IN" dirty="0"/>
              <a:t>Much faster backups</a:t>
            </a:r>
          </a:p>
          <a:p>
            <a:r>
              <a:rPr lang="en-IN" dirty="0"/>
              <a:t>Efficient use of storage space as files are not duplicated. Much less storage space used compared to running full backups and even differential backups</a:t>
            </a:r>
            <a:r>
              <a:rPr lang="en-IN" dirty="0" smtClean="0"/>
              <a:t>.</a:t>
            </a:r>
          </a:p>
          <a:p>
            <a:endParaRPr lang="en-IN" dirty="0"/>
          </a:p>
          <a:p>
            <a:pPr marL="0" indent="0">
              <a:buNone/>
            </a:pPr>
            <a:endParaRPr lang="en-IN" dirty="0"/>
          </a:p>
          <a:p>
            <a:r>
              <a:rPr lang="en-IN" b="1" dirty="0"/>
              <a:t>Disadvantages</a:t>
            </a:r>
          </a:p>
          <a:p>
            <a:r>
              <a:rPr lang="en-IN" dirty="0"/>
              <a:t>Restores are slower than with a </a:t>
            </a:r>
            <a:r>
              <a:rPr lang="en-IN" dirty="0">
                <a:hlinkClick r:id="rId3" tooltip="Full Backup"/>
              </a:rPr>
              <a:t>full backup</a:t>
            </a:r>
            <a:r>
              <a:rPr lang="en-IN" dirty="0"/>
              <a:t> and </a:t>
            </a:r>
            <a:r>
              <a:rPr lang="en-IN" dirty="0">
                <a:hlinkClick r:id="rId4" tooltip="Differential backup"/>
              </a:rPr>
              <a:t>differential backups</a:t>
            </a:r>
            <a:r>
              <a:rPr lang="en-IN" dirty="0"/>
              <a:t>.</a:t>
            </a:r>
          </a:p>
          <a:p>
            <a:r>
              <a:rPr lang="en-IN" dirty="0"/>
              <a:t>Restores are a little more complicated. All backup sets (first full backup and all incremental backups) are needed to perform a restore.</a:t>
            </a:r>
          </a:p>
          <a:p>
            <a:endParaRPr lang="en-IN" dirty="0"/>
          </a:p>
        </p:txBody>
      </p:sp>
    </p:spTree>
    <p:extLst>
      <p:ext uri="{BB962C8B-B14F-4D97-AF65-F5344CB8AC3E}">
        <p14:creationId xmlns:p14="http://schemas.microsoft.com/office/powerpoint/2010/main" val="219837113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1634" y="223837"/>
            <a:ext cx="8596668" cy="733425"/>
          </a:xfrm>
        </p:spPr>
        <p:txBody>
          <a:bodyPr>
            <a:normAutofit/>
          </a:bodyPr>
          <a:lstStyle/>
          <a:p>
            <a:r>
              <a:rPr lang="en-IN" sz="3200" b="1" dirty="0">
                <a:hlinkClick r:id="rId3" tooltip="Permalink to Differential backup"/>
              </a:rPr>
              <a:t>Differential backup</a:t>
            </a:r>
            <a:endParaRPr lang="en-IN" sz="3200" dirty="0"/>
          </a:p>
        </p:txBody>
      </p:sp>
      <p:sp>
        <p:nvSpPr>
          <p:cNvPr id="3" name="Content Placeholder 2"/>
          <p:cNvSpPr>
            <a:spLocks noGrp="1"/>
          </p:cNvSpPr>
          <p:nvPr>
            <p:ph idx="1"/>
          </p:nvPr>
        </p:nvSpPr>
        <p:spPr>
          <a:xfrm>
            <a:off x="677333" y="1057275"/>
            <a:ext cx="10966979" cy="5514975"/>
          </a:xfrm>
        </p:spPr>
        <p:txBody>
          <a:bodyPr>
            <a:normAutofit/>
          </a:bodyPr>
          <a:lstStyle/>
          <a:p>
            <a:r>
              <a:rPr lang="en-IN" dirty="0"/>
              <a:t>Differential backups fall in the middle between </a:t>
            </a:r>
            <a:r>
              <a:rPr lang="en-IN" dirty="0">
                <a:hlinkClick r:id="rId4" tooltip="Full Backup"/>
              </a:rPr>
              <a:t>full backups</a:t>
            </a:r>
            <a:r>
              <a:rPr lang="en-IN" dirty="0"/>
              <a:t> and </a:t>
            </a:r>
            <a:r>
              <a:rPr lang="en-IN" dirty="0">
                <a:hlinkClick r:id="rId5" tooltip="Incremental backup"/>
              </a:rPr>
              <a:t>incremental backup</a:t>
            </a:r>
            <a:r>
              <a:rPr lang="en-IN" dirty="0"/>
              <a:t>. A differential backup is a backup of all changes made since the </a:t>
            </a:r>
            <a:r>
              <a:rPr lang="en-IN" b="1" dirty="0"/>
              <a:t>last full backup</a:t>
            </a:r>
            <a:r>
              <a:rPr lang="en-IN" dirty="0"/>
              <a:t>. </a:t>
            </a:r>
            <a:endParaRPr lang="en-IN" dirty="0" smtClean="0"/>
          </a:p>
          <a:p>
            <a:r>
              <a:rPr lang="en-IN" dirty="0" smtClean="0"/>
              <a:t>With </a:t>
            </a:r>
            <a:r>
              <a:rPr lang="en-IN" dirty="0"/>
              <a:t>differential backups, one full backup is done first and subsequent backup runs are the changes made since the </a:t>
            </a:r>
            <a:r>
              <a:rPr lang="en-IN" b="1" dirty="0"/>
              <a:t>last full backup</a:t>
            </a:r>
            <a:r>
              <a:rPr lang="en-IN" dirty="0"/>
              <a:t>. </a:t>
            </a:r>
            <a:endParaRPr lang="en-IN" dirty="0" smtClean="0"/>
          </a:p>
          <a:p>
            <a:r>
              <a:rPr lang="en-IN" dirty="0" smtClean="0"/>
              <a:t>The </a:t>
            </a:r>
            <a:r>
              <a:rPr lang="en-IN" dirty="0"/>
              <a:t>result is a much faster backup then a full backup for each backup run. Storage space used is less than a full backup but more then with Incremental backups. </a:t>
            </a:r>
            <a:endParaRPr lang="en-IN" dirty="0" smtClean="0"/>
          </a:p>
          <a:p>
            <a:r>
              <a:rPr lang="en-IN" dirty="0" smtClean="0"/>
              <a:t>Restores </a:t>
            </a:r>
            <a:r>
              <a:rPr lang="en-IN" dirty="0"/>
              <a:t>are slower than with a full backup but usually faster then with Incremental backups</a:t>
            </a:r>
          </a:p>
          <a:p>
            <a:r>
              <a:rPr lang="en-IN" b="1" dirty="0"/>
              <a:t>Example of A Differential Backup</a:t>
            </a:r>
          </a:p>
          <a:p>
            <a:r>
              <a:rPr lang="en-IN" dirty="0"/>
              <a:t>You setup a differential backup job or task to be done every night from Monday to Friday. </a:t>
            </a:r>
            <a:endParaRPr lang="en-IN" dirty="0" smtClean="0"/>
          </a:p>
          <a:p>
            <a:r>
              <a:rPr lang="en-IN" dirty="0" smtClean="0"/>
              <a:t>Assume </a:t>
            </a:r>
            <a:r>
              <a:rPr lang="en-IN" dirty="0"/>
              <a:t>you perform your first backup on Monday. This first backup will be a full backup since you haven’t done any backups prior to this</a:t>
            </a:r>
            <a:r>
              <a:rPr lang="en-IN" dirty="0" smtClean="0"/>
              <a:t>.</a:t>
            </a:r>
          </a:p>
          <a:p>
            <a:r>
              <a:rPr lang="en-IN" dirty="0" smtClean="0"/>
              <a:t> </a:t>
            </a:r>
            <a:r>
              <a:rPr lang="en-IN" dirty="0"/>
              <a:t>On Tuesday, the differential backup will only backup the files that have changed since Monday and any new files added to the backup folders.  </a:t>
            </a:r>
            <a:endParaRPr lang="en-IN" dirty="0" smtClean="0"/>
          </a:p>
          <a:p>
            <a:r>
              <a:rPr lang="en-IN" dirty="0" smtClean="0"/>
              <a:t>On </a:t>
            </a:r>
            <a:r>
              <a:rPr lang="en-IN" dirty="0"/>
              <a:t>Wednesday, the files changed and files added since Monday’s full backup will be copied again. While Wednesday’s backup does not include the files from the first full backup, it still contains the files backed up on Tuesday.</a:t>
            </a:r>
          </a:p>
          <a:p>
            <a:endParaRPr lang="en-IN" dirty="0"/>
          </a:p>
        </p:txBody>
      </p:sp>
    </p:spTree>
    <p:extLst>
      <p:ext uri="{BB962C8B-B14F-4D97-AF65-F5344CB8AC3E}">
        <p14:creationId xmlns:p14="http://schemas.microsoft.com/office/powerpoint/2010/main" val="57694167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1227"/>
            <a:ext cx="8596668" cy="741218"/>
          </a:xfrm>
        </p:spPr>
        <p:txBody>
          <a:bodyPr>
            <a:normAutofit/>
          </a:bodyPr>
          <a:lstStyle/>
          <a:p>
            <a:r>
              <a:rPr lang="en-IN" sz="2400" b="1" u="sng" dirty="0" smtClean="0"/>
              <a:t>1.1 Administering disaster recovery</a:t>
            </a:r>
            <a:endParaRPr lang="en-IN" sz="2400" b="1" u="sng" dirty="0"/>
          </a:p>
        </p:txBody>
      </p:sp>
      <p:sp>
        <p:nvSpPr>
          <p:cNvPr id="3" name="Content Placeholder 2"/>
          <p:cNvSpPr>
            <a:spLocks noGrp="1"/>
          </p:cNvSpPr>
          <p:nvPr>
            <p:ph idx="1"/>
          </p:nvPr>
        </p:nvSpPr>
        <p:spPr>
          <a:xfrm>
            <a:off x="677334" y="1278082"/>
            <a:ext cx="10898139" cy="4478482"/>
          </a:xfrm>
        </p:spPr>
        <p:txBody>
          <a:bodyPr>
            <a:normAutofit/>
          </a:bodyPr>
          <a:lstStyle/>
          <a:p>
            <a:r>
              <a:rPr lang="en-IN" dirty="0"/>
              <a:t>Any disaster recovery plan is incomplete unless you test it to see whether it works. </a:t>
            </a:r>
            <a:endParaRPr lang="en-IN" dirty="0" smtClean="0"/>
          </a:p>
          <a:p>
            <a:r>
              <a:rPr lang="en-IN" dirty="0" smtClean="0"/>
              <a:t>Testing </a:t>
            </a:r>
            <a:r>
              <a:rPr lang="en-IN" dirty="0"/>
              <a:t>doesn’t mean that you should burn your building down one day to see how long it takes you to get back up and running. You should, though, periodically simulate a disaster in order to prove to yourself and your staff that you can recover.</a:t>
            </a:r>
          </a:p>
          <a:p>
            <a:r>
              <a:rPr lang="en-IN" dirty="0"/>
              <a:t>The most basic type of disaster recovery drill is a simple test of your network backup procedures. </a:t>
            </a:r>
            <a:endParaRPr lang="en-IN" dirty="0" smtClean="0"/>
          </a:p>
          <a:p>
            <a:r>
              <a:rPr lang="en-IN" dirty="0" smtClean="0"/>
              <a:t>You </a:t>
            </a:r>
            <a:r>
              <a:rPr lang="en-IN" dirty="0"/>
              <a:t>should periodically attempt to restore key files from your backup tapes just to make sure that you can. You achieve several benefits by restoring files on a regular basis</a:t>
            </a:r>
            <a:r>
              <a:rPr lang="en-IN" dirty="0" smtClean="0"/>
              <a:t>:</a:t>
            </a:r>
          </a:p>
          <a:p>
            <a:r>
              <a:rPr lang="en-IN" b="1" dirty="0">
                <a:solidFill>
                  <a:srgbClr val="00B0F0"/>
                </a:solidFill>
              </a:rPr>
              <a:t>Tapes are unreliable</a:t>
            </a:r>
            <a:r>
              <a:rPr lang="en-IN" b="1" dirty="0"/>
              <a:t>.</a:t>
            </a:r>
            <a:r>
              <a:rPr lang="en-IN" dirty="0"/>
              <a:t> The only way to be sure that your tapes are working is to periodically restore files from them.</a:t>
            </a:r>
          </a:p>
          <a:p>
            <a:r>
              <a:rPr lang="en-IN" b="1" dirty="0">
                <a:solidFill>
                  <a:srgbClr val="00B0F0"/>
                </a:solidFill>
              </a:rPr>
              <a:t>Backup programs are confusing to configure</a:t>
            </a:r>
            <a:r>
              <a:rPr lang="en-IN" b="1" dirty="0"/>
              <a:t>.</a:t>
            </a:r>
            <a:r>
              <a:rPr lang="en-IN" dirty="0"/>
              <a:t> I’ve seen people run backup jobs for years that don’t include all the data they think they’re backing up. Only when disaster strikes and they need to recover a key file do they discover that the file isn’t included in the backup</a:t>
            </a:r>
            <a:r>
              <a:rPr lang="en-IN" dirty="0" smtClean="0"/>
              <a:t>.</a:t>
            </a:r>
          </a:p>
          <a:p>
            <a:endParaRPr lang="en-IN" dirty="0"/>
          </a:p>
          <a:p>
            <a:endParaRPr lang="en-IN" dirty="0"/>
          </a:p>
          <a:p>
            <a:endParaRPr lang="en-IN" dirty="0"/>
          </a:p>
        </p:txBody>
      </p:sp>
    </p:spTree>
    <p:extLst>
      <p:ext uri="{BB962C8B-B14F-4D97-AF65-F5344CB8AC3E}">
        <p14:creationId xmlns:p14="http://schemas.microsoft.com/office/powerpoint/2010/main" val="224852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038" y="557213"/>
            <a:ext cx="11415712" cy="5972175"/>
          </a:xfrm>
        </p:spPr>
        <p:txBody>
          <a:bodyPr>
            <a:normAutofit/>
          </a:bodyPr>
          <a:lstStyle/>
          <a:p>
            <a:r>
              <a:rPr lang="en-IN" b="1" dirty="0"/>
              <a:t>Advantages</a:t>
            </a:r>
          </a:p>
          <a:p>
            <a:r>
              <a:rPr lang="en-IN" dirty="0"/>
              <a:t>Much faster backups then </a:t>
            </a:r>
            <a:r>
              <a:rPr lang="en-IN" dirty="0">
                <a:hlinkClick r:id="rId3" tooltip="Full Backup"/>
              </a:rPr>
              <a:t>full backups</a:t>
            </a:r>
            <a:endParaRPr lang="en-IN" dirty="0"/>
          </a:p>
          <a:p>
            <a:r>
              <a:rPr lang="en-IN" dirty="0"/>
              <a:t>More efficient use of storage space then full backups since only files changed since the last full backup will be copied on each differential backup run.</a:t>
            </a:r>
          </a:p>
          <a:p>
            <a:r>
              <a:rPr lang="en-IN" dirty="0"/>
              <a:t>Faster restores than incremental </a:t>
            </a:r>
            <a:r>
              <a:rPr lang="en-IN" dirty="0" smtClean="0"/>
              <a:t>backups</a:t>
            </a:r>
          </a:p>
          <a:p>
            <a:pPr marL="0" indent="0">
              <a:buNone/>
            </a:pPr>
            <a:endParaRPr lang="en-IN" dirty="0"/>
          </a:p>
          <a:p>
            <a:r>
              <a:rPr lang="en-IN" b="1" dirty="0"/>
              <a:t>Disadvantages</a:t>
            </a:r>
          </a:p>
          <a:p>
            <a:r>
              <a:rPr lang="en-IN" dirty="0"/>
              <a:t>Backups are slower then </a:t>
            </a:r>
            <a:r>
              <a:rPr lang="en-IN" dirty="0">
                <a:hlinkClick r:id="rId4" tooltip="Incremental backup"/>
              </a:rPr>
              <a:t>incremental backups</a:t>
            </a:r>
            <a:endParaRPr lang="en-IN" dirty="0"/>
          </a:p>
          <a:p>
            <a:r>
              <a:rPr lang="en-IN" dirty="0"/>
              <a:t>Not as efficient use of storage space as compared to </a:t>
            </a:r>
            <a:r>
              <a:rPr lang="en-IN" dirty="0">
                <a:hlinkClick r:id="rId4" tooltip="Incremental backup"/>
              </a:rPr>
              <a:t>incremental backups</a:t>
            </a:r>
            <a:r>
              <a:rPr lang="en-IN" dirty="0"/>
              <a:t>. All files added or edited after the initial full backup will be duplicated again with each subsequent differential backup.</a:t>
            </a:r>
          </a:p>
          <a:p>
            <a:r>
              <a:rPr lang="en-IN" dirty="0"/>
              <a:t>Restores are slower than with full backups.</a:t>
            </a:r>
          </a:p>
          <a:p>
            <a:r>
              <a:rPr lang="en-IN" dirty="0"/>
              <a:t>Restores are a little more complicated then </a:t>
            </a:r>
            <a:r>
              <a:rPr lang="en-IN" dirty="0">
                <a:hlinkClick r:id="rId3" tooltip="Full Backup"/>
              </a:rPr>
              <a:t>full backups</a:t>
            </a:r>
            <a:r>
              <a:rPr lang="en-IN" dirty="0"/>
              <a:t> but simpler than </a:t>
            </a:r>
            <a:r>
              <a:rPr lang="en-IN" dirty="0">
                <a:hlinkClick r:id="rId4" tooltip="Incremental backup"/>
              </a:rPr>
              <a:t>incremental backups</a:t>
            </a:r>
            <a:r>
              <a:rPr lang="en-IN" dirty="0"/>
              <a:t>. Only the</a:t>
            </a:r>
            <a:r>
              <a:rPr lang="en-IN" dirty="0">
                <a:hlinkClick r:id="rId3" tooltip="Full Backup"/>
              </a:rPr>
              <a:t> full backup</a:t>
            </a:r>
            <a:r>
              <a:rPr lang="en-IN" dirty="0"/>
              <a:t> set and the last differential backup are needed to perform a restore.</a:t>
            </a:r>
          </a:p>
          <a:p>
            <a:endParaRPr lang="en-IN" dirty="0"/>
          </a:p>
        </p:txBody>
      </p:sp>
    </p:spTree>
    <p:extLst>
      <p:ext uri="{BB962C8B-B14F-4D97-AF65-F5344CB8AC3E}">
        <p14:creationId xmlns:p14="http://schemas.microsoft.com/office/powerpoint/2010/main" val="21598564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hlinkClick r:id="rId3" tooltip="Permalink to Incremental vs Differential vs Full Backup"/>
              </a:rPr>
              <a:t>Incremental </a:t>
            </a:r>
            <a:r>
              <a:rPr lang="en-IN" sz="3200" b="1" dirty="0" err="1">
                <a:hlinkClick r:id="rId3" tooltip="Permalink to Incremental vs Differential vs Full Backup"/>
              </a:rPr>
              <a:t>vs</a:t>
            </a:r>
            <a:r>
              <a:rPr lang="en-IN" sz="3200" b="1" dirty="0">
                <a:hlinkClick r:id="rId3" tooltip="Permalink to Incremental vs Differential vs Full Backup"/>
              </a:rPr>
              <a:t> Differential </a:t>
            </a:r>
            <a:r>
              <a:rPr lang="en-IN" sz="3200" b="1" dirty="0" err="1">
                <a:hlinkClick r:id="rId3" tooltip="Permalink to Incremental vs Differential vs Full Backup"/>
              </a:rPr>
              <a:t>vs</a:t>
            </a:r>
            <a:r>
              <a:rPr lang="en-IN" sz="3200" b="1" dirty="0">
                <a:hlinkClick r:id="rId3" tooltip="Permalink to Incremental vs Differential vs Full Backup"/>
              </a:rPr>
              <a:t> Full Backup</a:t>
            </a:r>
            <a:endParaRPr lang="en-IN"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869251"/>
              </p:ext>
            </p:extLst>
          </p:nvPr>
        </p:nvGraphicFramePr>
        <p:xfrm>
          <a:off x="242886" y="2328863"/>
          <a:ext cx="11172826" cy="2857500"/>
        </p:xfrm>
        <a:graphic>
          <a:graphicData uri="http://schemas.openxmlformats.org/drawingml/2006/table">
            <a:tbl>
              <a:tblPr>
                <a:tableStyleId>{3C2FFA5D-87B4-456A-9821-1D502468CF0F}</a:tableStyleId>
              </a:tblPr>
              <a:tblGrid>
                <a:gridCol w="4096702">
                  <a:extLst>
                    <a:ext uri="{9D8B030D-6E8A-4147-A177-3AD203B41FA5}">
                      <a16:colId xmlns:a16="http://schemas.microsoft.com/office/drawing/2014/main" val="20000"/>
                    </a:ext>
                  </a:extLst>
                </a:gridCol>
                <a:gridCol w="3837623">
                  <a:extLst>
                    <a:ext uri="{9D8B030D-6E8A-4147-A177-3AD203B41FA5}">
                      <a16:colId xmlns:a16="http://schemas.microsoft.com/office/drawing/2014/main" val="20001"/>
                    </a:ext>
                  </a:extLst>
                </a:gridCol>
                <a:gridCol w="3238501">
                  <a:extLst>
                    <a:ext uri="{9D8B030D-6E8A-4147-A177-3AD203B41FA5}">
                      <a16:colId xmlns:a16="http://schemas.microsoft.com/office/drawing/2014/main" val="20002"/>
                    </a:ext>
                  </a:extLst>
                </a:gridCol>
              </a:tblGrid>
              <a:tr h="879230">
                <a:tc>
                  <a:txBody>
                    <a:bodyPr/>
                    <a:lstStyle/>
                    <a:p>
                      <a:pPr algn="ctr"/>
                      <a:r>
                        <a:rPr lang="en-IN" sz="1800" b="1" u="sng" dirty="0">
                          <a:effectLst/>
                        </a:rPr>
                        <a:t>Incremental Backup</a:t>
                      </a:r>
                      <a:endParaRPr lang="en-IN" sz="1800" b="1" u="sng" dirty="0">
                        <a:effectLst/>
                        <a:latin typeface="Open Sans"/>
                      </a:endParaRPr>
                    </a:p>
                  </a:txBody>
                  <a:tcPr marL="0" marR="0" marT="0" marB="0"/>
                </a:tc>
                <a:tc>
                  <a:txBody>
                    <a:bodyPr/>
                    <a:lstStyle/>
                    <a:p>
                      <a:pPr algn="ctr"/>
                      <a:r>
                        <a:rPr lang="en-IN" sz="1800" b="1" u="sng" dirty="0">
                          <a:effectLst/>
                        </a:rPr>
                        <a:t>Differential Backup</a:t>
                      </a:r>
                      <a:endParaRPr lang="en-IN" sz="1800" b="1" u="sng" dirty="0">
                        <a:effectLst/>
                        <a:latin typeface="Open Sans"/>
                      </a:endParaRPr>
                    </a:p>
                  </a:txBody>
                  <a:tcPr marL="0" marR="0" marT="0" marB="0"/>
                </a:tc>
                <a:tc>
                  <a:txBody>
                    <a:bodyPr/>
                    <a:lstStyle/>
                    <a:p>
                      <a:pPr algn="ctr"/>
                      <a:r>
                        <a:rPr lang="en-IN" sz="1800" b="1" u="sng" dirty="0">
                          <a:effectLst/>
                        </a:rPr>
                        <a:t>Full Backup</a:t>
                      </a:r>
                      <a:endParaRPr lang="en-IN" sz="1800" b="1" u="sng" dirty="0">
                        <a:effectLst/>
                        <a:latin typeface="Open Sans"/>
                      </a:endParaRPr>
                    </a:p>
                  </a:txBody>
                  <a:tcPr marL="0" marR="0" marT="0" marB="0"/>
                </a:tc>
                <a:extLst>
                  <a:ext uri="{0D108BD9-81ED-4DB2-BD59-A6C34878D82A}">
                    <a16:rowId xmlns:a16="http://schemas.microsoft.com/office/drawing/2014/main" val="10000"/>
                  </a:ext>
                </a:extLst>
              </a:tr>
              <a:tr h="19782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effectLst/>
                        </a:rPr>
                        <a:t>  A backup of all changed and new files       </a:t>
                      </a:r>
                      <a:r>
                        <a:rPr lang="en-IN" sz="1500" baseline="0" dirty="0" smtClean="0">
                          <a:effectLst/>
                        </a:rPr>
                        <a:t>      </a:t>
                      </a:r>
                      <a:r>
                        <a:rPr lang="en-IN" sz="1500" dirty="0" smtClean="0">
                          <a:effectLst/>
                        </a:rPr>
                        <a:t>since the last backup</a:t>
                      </a:r>
                    </a:p>
                    <a:p>
                      <a:endParaRPr lang="en-IN" sz="1500" dirty="0">
                        <a:effectLst/>
                      </a:endParaRPr>
                    </a:p>
                  </a:txBody>
                  <a:tcPr marL="0" marR="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effectLst/>
                        </a:rPr>
                        <a:t>A backup of all changed and new files since the last full backup</a:t>
                      </a:r>
                    </a:p>
                    <a:p>
                      <a:pPr algn="ctr"/>
                      <a:endParaRPr lang="en-IN" sz="1500" dirty="0">
                        <a:effectLst/>
                      </a:endParaRPr>
                    </a:p>
                  </a:txBody>
                  <a:tcPr marL="0" marR="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effectLst/>
                        </a:rPr>
                        <a:t>A backup of all files in a specified backup set or job</a:t>
                      </a:r>
                    </a:p>
                    <a:p>
                      <a:pPr algn="ctr"/>
                      <a:endParaRPr lang="en-IN" sz="1500" dirty="0">
                        <a:effectLst/>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95588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622" y="123825"/>
            <a:ext cx="8596668" cy="561975"/>
          </a:xfrm>
        </p:spPr>
        <p:txBody>
          <a:bodyPr>
            <a:normAutofit fontScale="90000"/>
          </a:bodyPr>
          <a:lstStyle/>
          <a:p>
            <a:r>
              <a:rPr lang="en-IN" b="1" dirty="0">
                <a:hlinkClick r:id="rId2" tooltip="Permalink to Mirror Backup"/>
              </a:rPr>
              <a:t>Mirror Backup</a:t>
            </a:r>
            <a:endParaRPr lang="en-IN" dirty="0"/>
          </a:p>
        </p:txBody>
      </p:sp>
      <p:sp>
        <p:nvSpPr>
          <p:cNvPr id="3" name="Content Placeholder 2"/>
          <p:cNvSpPr>
            <a:spLocks noGrp="1"/>
          </p:cNvSpPr>
          <p:nvPr>
            <p:ph idx="1"/>
          </p:nvPr>
        </p:nvSpPr>
        <p:spPr>
          <a:xfrm>
            <a:off x="342901" y="842964"/>
            <a:ext cx="11587162" cy="5672136"/>
          </a:xfrm>
        </p:spPr>
        <p:txBody>
          <a:bodyPr>
            <a:noAutofit/>
          </a:bodyPr>
          <a:lstStyle/>
          <a:p>
            <a:r>
              <a:rPr lang="en-IN" sz="1600" dirty="0"/>
              <a:t>Mirror backups are as the name suggests a mirror of the source being backed up. With mirror backups, when a file in the source is deleted, that file is eventually also deleted in the mirror backup</a:t>
            </a:r>
            <a:r>
              <a:rPr lang="en-IN" sz="1600" dirty="0" smtClean="0"/>
              <a:t>.</a:t>
            </a:r>
          </a:p>
          <a:p>
            <a:r>
              <a:rPr lang="en-IN" sz="1600" dirty="0" smtClean="0"/>
              <a:t> </a:t>
            </a:r>
            <a:r>
              <a:rPr lang="en-IN" sz="1600" dirty="0"/>
              <a:t>Because of this, mirror backups should be used with caution as a file that is deleted by accident, sabotage or through a virus may also cause that same file in mirror to be deleted as well. Some do not consider a mirror to be a backup</a:t>
            </a:r>
            <a:r>
              <a:rPr lang="en-IN" sz="1600" dirty="0" smtClean="0"/>
              <a:t>.</a:t>
            </a:r>
            <a:endParaRPr lang="en-IN" sz="1600" dirty="0"/>
          </a:p>
          <a:p>
            <a:r>
              <a:rPr lang="en-IN" sz="1600" dirty="0"/>
              <a:t>Many online backup services offer a mirror backup with a 30 day delete. This means that when you delete a file on your source, that file is kept on the storage server for at least 30 days before it is eventually deleted.  </a:t>
            </a:r>
            <a:endParaRPr lang="en-IN" sz="1600" dirty="0" smtClean="0"/>
          </a:p>
          <a:p>
            <a:r>
              <a:rPr lang="en-IN" sz="1600" dirty="0" smtClean="0"/>
              <a:t>This </a:t>
            </a:r>
            <a:r>
              <a:rPr lang="en-IN" sz="1600" dirty="0"/>
              <a:t>helps strike a balance offering a level of safety while not allowing the backups to keep growing since online storage can be relatively expensive</a:t>
            </a:r>
            <a:r>
              <a:rPr lang="en-IN" sz="1600" dirty="0" smtClean="0"/>
              <a:t>.</a:t>
            </a:r>
            <a:endParaRPr lang="en-IN" sz="1600" dirty="0"/>
          </a:p>
          <a:p>
            <a:r>
              <a:rPr lang="en-IN" sz="1600" dirty="0"/>
              <a:t>Many backup software utilities do provide support for mirror backups</a:t>
            </a:r>
            <a:r>
              <a:rPr lang="en-IN" sz="1600" dirty="0" smtClean="0"/>
              <a:t>.</a:t>
            </a:r>
          </a:p>
          <a:p>
            <a:pPr marL="0" indent="0">
              <a:buNone/>
            </a:pPr>
            <a:endParaRPr lang="en-IN" sz="1600" dirty="0"/>
          </a:p>
          <a:p>
            <a:r>
              <a:rPr lang="en-IN" b="1" u="sng" dirty="0"/>
              <a:t>Advantages</a:t>
            </a:r>
          </a:p>
          <a:p>
            <a:r>
              <a:rPr lang="en-IN" sz="1600" dirty="0"/>
              <a:t>•The backup is clean and does not contain old and obsolete </a:t>
            </a:r>
            <a:r>
              <a:rPr lang="en-IN" sz="1600" dirty="0" smtClean="0"/>
              <a:t>files</a:t>
            </a:r>
          </a:p>
          <a:p>
            <a:pPr marL="0" indent="0">
              <a:buNone/>
            </a:pPr>
            <a:endParaRPr lang="en-IN" sz="1600" dirty="0"/>
          </a:p>
          <a:p>
            <a:r>
              <a:rPr lang="en-IN" b="1" u="sng" dirty="0"/>
              <a:t>Disadvantages</a:t>
            </a:r>
          </a:p>
          <a:p>
            <a:r>
              <a:rPr lang="en-IN" sz="1600" dirty="0"/>
              <a:t>•There is a chance that files in the source deleted accidentally, by sabotage or through a virus may also be deleted from the backup mirror.</a:t>
            </a:r>
          </a:p>
          <a:p>
            <a:pPr marL="0" indent="0">
              <a:buNone/>
            </a:pPr>
            <a:endParaRPr lang="en-IN" sz="1600" dirty="0"/>
          </a:p>
        </p:txBody>
      </p:sp>
    </p:spTree>
    <p:extLst>
      <p:ext uri="{BB962C8B-B14F-4D97-AF65-F5344CB8AC3E}">
        <p14:creationId xmlns:p14="http://schemas.microsoft.com/office/powerpoint/2010/main" val="3329632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898" y="180975"/>
            <a:ext cx="8596668" cy="546389"/>
          </a:xfrm>
        </p:spPr>
        <p:txBody>
          <a:bodyPr>
            <a:normAutofit/>
          </a:bodyPr>
          <a:lstStyle/>
          <a:p>
            <a:r>
              <a:rPr lang="en-IN" sz="2400" b="1" dirty="0">
                <a:hlinkClick r:id="rId2" tooltip="Permalink to Full PC Backup or Full Computer Backup"/>
              </a:rPr>
              <a:t>Full PC Backup or Full Computer Backup</a:t>
            </a:r>
            <a:endParaRPr lang="en-IN" sz="2400" dirty="0"/>
          </a:p>
        </p:txBody>
      </p:sp>
      <p:sp>
        <p:nvSpPr>
          <p:cNvPr id="3" name="Content Placeholder 2"/>
          <p:cNvSpPr>
            <a:spLocks noGrp="1"/>
          </p:cNvSpPr>
          <p:nvPr>
            <p:ph idx="1"/>
          </p:nvPr>
        </p:nvSpPr>
        <p:spPr>
          <a:xfrm>
            <a:off x="400051" y="928689"/>
            <a:ext cx="11372850" cy="5600700"/>
          </a:xfrm>
        </p:spPr>
        <p:txBody>
          <a:bodyPr>
            <a:normAutofit fontScale="92500" lnSpcReduction="20000"/>
          </a:bodyPr>
          <a:lstStyle/>
          <a:p>
            <a:r>
              <a:rPr lang="en-IN" dirty="0"/>
              <a:t>Full PC backup of full computer backup typically involves backing up entire images of the computers hard drives rather than individual files and folders. </a:t>
            </a:r>
            <a:endParaRPr lang="en-IN" dirty="0" smtClean="0"/>
          </a:p>
          <a:p>
            <a:r>
              <a:rPr lang="en-IN" dirty="0" smtClean="0"/>
              <a:t>The </a:t>
            </a:r>
            <a:r>
              <a:rPr lang="en-IN" dirty="0"/>
              <a:t>drive image is like a snapshot of the drive. It may be stored compressed or uncompressed</a:t>
            </a:r>
            <a:r>
              <a:rPr lang="en-IN" dirty="0" smtClean="0"/>
              <a:t>.</a:t>
            </a:r>
            <a:endParaRPr lang="en-IN" dirty="0"/>
          </a:p>
          <a:p>
            <a:r>
              <a:rPr lang="en-IN" dirty="0"/>
              <a:t>With other file backups, only the user’s document, pictures, videos and music files can be restored while the operating system, programs </a:t>
            </a:r>
            <a:r>
              <a:rPr lang="en-IN" dirty="0" err="1"/>
              <a:t>etc</a:t>
            </a:r>
            <a:r>
              <a:rPr lang="en-IN" dirty="0"/>
              <a:t> need to be reinstalled from is source download or disc media</a:t>
            </a:r>
            <a:r>
              <a:rPr lang="en-IN" dirty="0" smtClean="0"/>
              <a:t>.</a:t>
            </a:r>
            <a:endParaRPr lang="en-IN" dirty="0"/>
          </a:p>
          <a:p>
            <a:r>
              <a:rPr lang="en-IN" dirty="0"/>
              <a:t>With the full PC backup however, you can restore the hard drives to its exact state when the backup was done. Hence, not only can the documents, pictures, videos and audio files be restored but the operating system, hardware drivers, system files, registry, programs, emails etc. </a:t>
            </a:r>
            <a:endParaRPr lang="en-IN" dirty="0" smtClean="0"/>
          </a:p>
          <a:p>
            <a:r>
              <a:rPr lang="en-IN" dirty="0" smtClean="0"/>
              <a:t>In </a:t>
            </a:r>
            <a:r>
              <a:rPr lang="en-IN" dirty="0"/>
              <a:t>other words, a full PC backup can restore a crashed computer to its exact state at the time the backup was made</a:t>
            </a:r>
            <a:r>
              <a:rPr lang="en-IN" dirty="0" smtClean="0"/>
              <a:t>.</a:t>
            </a:r>
            <a:endParaRPr lang="en-IN" dirty="0"/>
          </a:p>
          <a:p>
            <a:r>
              <a:rPr lang="en-IN" dirty="0"/>
              <a:t>Full PC backups are sometimes called “Drive Image Backups</a:t>
            </a:r>
            <a:r>
              <a:rPr lang="en-IN" dirty="0" smtClean="0"/>
              <a:t>”</a:t>
            </a:r>
          </a:p>
          <a:p>
            <a:pPr marL="0" indent="0">
              <a:buNone/>
            </a:pPr>
            <a:endParaRPr lang="en-IN" dirty="0"/>
          </a:p>
          <a:p>
            <a:r>
              <a:rPr lang="en-IN" b="1" i="1" u="sng" dirty="0"/>
              <a:t>Examples Full PC </a:t>
            </a:r>
            <a:r>
              <a:rPr lang="en-IN" b="1" i="1" u="sng" dirty="0" smtClean="0"/>
              <a:t>Backup</a:t>
            </a:r>
            <a:endParaRPr lang="en-IN" b="1" i="1" u="sng" dirty="0"/>
          </a:p>
          <a:p>
            <a:r>
              <a:rPr lang="en-IN" dirty="0"/>
              <a:t>There are several vendors that offer full PC backup and restore software. These </a:t>
            </a:r>
            <a:r>
              <a:rPr lang="en-IN" dirty="0" err="1"/>
              <a:t>softwares</a:t>
            </a:r>
            <a:r>
              <a:rPr lang="en-IN" dirty="0"/>
              <a:t> have to be installed on the computer being backed up</a:t>
            </a:r>
            <a:r>
              <a:rPr lang="en-IN" dirty="0" smtClean="0"/>
              <a:t>.</a:t>
            </a:r>
            <a:endParaRPr lang="en-IN" dirty="0"/>
          </a:p>
          <a:p>
            <a:r>
              <a:rPr lang="en-IN" dirty="0"/>
              <a:t>Typically one of the first things you need to do before you start the backup is to create a bootable rescue disk or DVD.  When a computer has crashed but still has a workable hard disk, this rescue disk will be used to boot up the computer with minimum features to start the restore of the hard disk.  </a:t>
            </a:r>
            <a:endParaRPr lang="en-IN" dirty="0" smtClean="0"/>
          </a:p>
          <a:p>
            <a:r>
              <a:rPr lang="en-IN" dirty="0" smtClean="0"/>
              <a:t>Once </a:t>
            </a:r>
            <a:r>
              <a:rPr lang="en-IN" dirty="0"/>
              <a:t>the restore is complete, the computer can then boot up on its own primary hard disk again and would have all its files, programs, database settings </a:t>
            </a:r>
            <a:r>
              <a:rPr lang="en-IN" dirty="0" err="1"/>
              <a:t>etc</a:t>
            </a:r>
            <a:r>
              <a:rPr lang="en-IN" dirty="0"/>
              <a:t> just as it was at the time of the backup.</a:t>
            </a:r>
          </a:p>
          <a:p>
            <a:endParaRPr lang="en-IN" dirty="0"/>
          </a:p>
        </p:txBody>
      </p:sp>
    </p:spTree>
    <p:extLst>
      <p:ext uri="{BB962C8B-B14F-4D97-AF65-F5344CB8AC3E}">
        <p14:creationId xmlns:p14="http://schemas.microsoft.com/office/powerpoint/2010/main" val="229035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2055"/>
            <a:ext cx="8596668" cy="5189307"/>
          </a:xfrm>
        </p:spPr>
        <p:txBody>
          <a:bodyPr/>
          <a:lstStyle/>
          <a:p>
            <a:r>
              <a:rPr lang="en-IN" b="1" dirty="0"/>
              <a:t>Advantages</a:t>
            </a:r>
          </a:p>
          <a:p>
            <a:r>
              <a:rPr lang="en-IN" dirty="0"/>
              <a:t>A crashed computer can be restored in minutes with all programs databases emails </a:t>
            </a:r>
            <a:r>
              <a:rPr lang="en-IN" dirty="0" err="1"/>
              <a:t>etc</a:t>
            </a:r>
            <a:r>
              <a:rPr lang="en-IN" dirty="0"/>
              <a:t> intact. No need to install the operating system, programs and perform settings etc.</a:t>
            </a:r>
          </a:p>
          <a:p>
            <a:r>
              <a:rPr lang="en-IN" dirty="0"/>
              <a:t>Ideal backup solution for a hard drive failure</a:t>
            </a:r>
            <a:r>
              <a:rPr lang="en-IN" dirty="0" smtClean="0"/>
              <a:t>.</a:t>
            </a:r>
          </a:p>
          <a:p>
            <a:pPr marL="0" indent="0">
              <a:buNone/>
            </a:pPr>
            <a:endParaRPr lang="en-IN" dirty="0"/>
          </a:p>
          <a:p>
            <a:r>
              <a:rPr lang="en-IN" b="1" dirty="0"/>
              <a:t>Disadvantages</a:t>
            </a:r>
          </a:p>
          <a:p>
            <a:r>
              <a:rPr lang="en-IN" dirty="0"/>
              <a:t>May not be able to restore on a completely new computer with a different motherboard, CPU, Display adapters, sound card etc.</a:t>
            </a:r>
          </a:p>
          <a:p>
            <a:r>
              <a:rPr lang="en-IN" dirty="0"/>
              <a:t>Any problems that were present on the computer (like viruses, or </a:t>
            </a:r>
            <a:r>
              <a:rPr lang="en-IN" dirty="0" err="1"/>
              <a:t>mis</a:t>
            </a:r>
            <a:r>
              <a:rPr lang="en-IN" dirty="0"/>
              <a:t>-configured drivers, unused programs </a:t>
            </a:r>
            <a:r>
              <a:rPr lang="en-IN" dirty="0" err="1"/>
              <a:t>etc</a:t>
            </a:r>
            <a:r>
              <a:rPr lang="en-IN" dirty="0"/>
              <a:t>) at the time of the backup may still be present after a full restore.</a:t>
            </a:r>
          </a:p>
          <a:p>
            <a:endParaRPr lang="en-IN" dirty="0"/>
          </a:p>
        </p:txBody>
      </p:sp>
    </p:spTree>
    <p:extLst>
      <p:ext uri="{BB962C8B-B14F-4D97-AF65-F5344CB8AC3E}">
        <p14:creationId xmlns:p14="http://schemas.microsoft.com/office/powerpoint/2010/main" val="3899292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5136"/>
            <a:ext cx="8596668" cy="439882"/>
          </a:xfrm>
        </p:spPr>
        <p:txBody>
          <a:bodyPr>
            <a:normAutofit/>
          </a:bodyPr>
          <a:lstStyle/>
          <a:p>
            <a:r>
              <a:rPr lang="en-IN" sz="2000" b="1" dirty="0">
                <a:hlinkClick r:id="rId2" tooltip="Permalink to Local Backup"/>
              </a:rPr>
              <a:t>Local Backup</a:t>
            </a:r>
            <a:endParaRPr lang="en-IN" sz="2000" dirty="0"/>
          </a:p>
        </p:txBody>
      </p:sp>
      <p:sp>
        <p:nvSpPr>
          <p:cNvPr id="3" name="Content Placeholder 2"/>
          <p:cNvSpPr>
            <a:spLocks noGrp="1"/>
          </p:cNvSpPr>
          <p:nvPr>
            <p:ph idx="1"/>
          </p:nvPr>
        </p:nvSpPr>
        <p:spPr>
          <a:xfrm>
            <a:off x="677334" y="1028700"/>
            <a:ext cx="9609666" cy="5101935"/>
          </a:xfrm>
        </p:spPr>
        <p:txBody>
          <a:bodyPr>
            <a:normAutofit/>
          </a:bodyPr>
          <a:lstStyle/>
          <a:p>
            <a:r>
              <a:rPr lang="en-IN" dirty="0"/>
              <a:t>A local backup is any backup where the storage medium is kept close at hand.  </a:t>
            </a:r>
            <a:endParaRPr lang="en-IN" dirty="0" smtClean="0"/>
          </a:p>
          <a:p>
            <a:r>
              <a:rPr lang="en-IN" dirty="0" smtClean="0"/>
              <a:t>Typically</a:t>
            </a:r>
            <a:r>
              <a:rPr lang="en-IN" dirty="0"/>
              <a:t>, the storage medium is plugged in directly to the source computer being backed up or is connected through a local area network to the source being backed up</a:t>
            </a:r>
            <a:r>
              <a:rPr lang="en-IN" dirty="0" smtClean="0"/>
              <a:t>.</a:t>
            </a:r>
          </a:p>
          <a:p>
            <a:pPr marL="0" indent="0">
              <a:buNone/>
            </a:pPr>
            <a:endParaRPr lang="en-IN" dirty="0"/>
          </a:p>
          <a:p>
            <a:pPr marL="0" indent="0">
              <a:buNone/>
            </a:pPr>
            <a:r>
              <a:rPr lang="en-IN" b="1" u="sng" dirty="0">
                <a:solidFill>
                  <a:schemeClr val="accent4">
                    <a:lumMod val="75000"/>
                  </a:schemeClr>
                </a:solidFill>
              </a:rPr>
              <a:t>Examples of Local Backups</a:t>
            </a:r>
          </a:p>
          <a:p>
            <a:r>
              <a:rPr lang="en-IN" dirty="0"/>
              <a:t>Internal hard drive</a:t>
            </a:r>
          </a:p>
          <a:p>
            <a:r>
              <a:rPr lang="en-IN" dirty="0"/>
              <a:t>External hard drive (desktop or portable)</a:t>
            </a:r>
          </a:p>
          <a:p>
            <a:r>
              <a:rPr lang="en-IN" dirty="0"/>
              <a:t>Optical drives like CDs, DVDs and Blue Ray discs</a:t>
            </a:r>
          </a:p>
          <a:p>
            <a:r>
              <a:rPr lang="en-IN" dirty="0"/>
              <a:t>Solid state drives like USB Thumb drives or Flash Drives</a:t>
            </a:r>
          </a:p>
          <a:p>
            <a:r>
              <a:rPr lang="en-IN" dirty="0"/>
              <a:t>Network Attached Storage (NAS)</a:t>
            </a:r>
          </a:p>
          <a:p>
            <a:r>
              <a:rPr lang="en-IN" dirty="0"/>
              <a:t>Backup to a shared folder on another computer over the network</a:t>
            </a:r>
          </a:p>
          <a:p>
            <a:r>
              <a:rPr lang="en-IN" dirty="0"/>
              <a:t>Magnetic tape drives</a:t>
            </a:r>
          </a:p>
          <a:p>
            <a:pPr marL="0" indent="0">
              <a:buNone/>
            </a:pPr>
            <a:endParaRPr lang="en-IN" dirty="0"/>
          </a:p>
        </p:txBody>
      </p:sp>
    </p:spTree>
    <p:extLst>
      <p:ext uri="{BB962C8B-B14F-4D97-AF65-F5344CB8AC3E}">
        <p14:creationId xmlns:p14="http://schemas.microsoft.com/office/powerpoint/2010/main" val="2334977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74073"/>
            <a:ext cx="10118821" cy="6078682"/>
          </a:xfrm>
        </p:spPr>
        <p:txBody>
          <a:bodyPr>
            <a:normAutofit/>
          </a:bodyPr>
          <a:lstStyle/>
          <a:p>
            <a:r>
              <a:rPr lang="en-IN" b="1" u="sng" dirty="0">
                <a:solidFill>
                  <a:schemeClr val="accent4">
                    <a:lumMod val="75000"/>
                  </a:schemeClr>
                </a:solidFill>
              </a:rPr>
              <a:t>Advantages</a:t>
            </a:r>
          </a:p>
          <a:p>
            <a:r>
              <a:rPr lang="en-IN" dirty="0"/>
              <a:t>Offers good protection from hard drive failures, virus attacks, accidental deletes and deliberate employee sabotage on the source data.</a:t>
            </a:r>
          </a:p>
          <a:p>
            <a:r>
              <a:rPr lang="en-IN" dirty="0"/>
              <a:t>Very fast backup and very fast restore.</a:t>
            </a:r>
          </a:p>
          <a:p>
            <a:r>
              <a:rPr lang="en-IN" dirty="0"/>
              <a:t>Storage cost can be very cheap when the right storage medium is used like external hard drives</a:t>
            </a:r>
          </a:p>
          <a:p>
            <a:r>
              <a:rPr lang="en-IN" dirty="0"/>
              <a:t>Data transfer cost to the storage medium can be negligible or very cheap</a:t>
            </a:r>
          </a:p>
          <a:p>
            <a:r>
              <a:rPr lang="en-IN" dirty="0"/>
              <a:t>Since the backups are stored close by, they are very conveniently obtained whenever needed for backups and restore.</a:t>
            </a:r>
          </a:p>
          <a:p>
            <a:r>
              <a:rPr lang="en-IN" dirty="0"/>
              <a:t>Full internal control over the backup storage media and the security of the data on it. There is no need to entrust the storage media to third parties.</a:t>
            </a:r>
          </a:p>
          <a:p>
            <a:r>
              <a:rPr lang="en-IN" b="1" u="sng" dirty="0">
                <a:solidFill>
                  <a:schemeClr val="accent4">
                    <a:lumMod val="75000"/>
                  </a:schemeClr>
                </a:solidFill>
              </a:rPr>
              <a:t>Disadvantages</a:t>
            </a:r>
          </a:p>
          <a:p>
            <a:r>
              <a:rPr lang="en-IN" dirty="0"/>
              <a:t>Since the backup is stored close by to the source, it does not offer good protections against theft, fire, flood, earthquakes and other natural disasters. When the source is damaged by any of these circumstances, there’s a good chance the backup will be also damaged</a:t>
            </a:r>
          </a:p>
          <a:p>
            <a:endParaRPr lang="en-IN" dirty="0"/>
          </a:p>
        </p:txBody>
      </p:sp>
    </p:spTree>
    <p:extLst>
      <p:ext uri="{BB962C8B-B14F-4D97-AF65-F5344CB8AC3E}">
        <p14:creationId xmlns:p14="http://schemas.microsoft.com/office/powerpoint/2010/main" val="3362926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193963"/>
            <a:ext cx="8596668" cy="626918"/>
          </a:xfrm>
        </p:spPr>
        <p:txBody>
          <a:bodyPr>
            <a:normAutofit/>
          </a:bodyPr>
          <a:lstStyle/>
          <a:p>
            <a:r>
              <a:rPr lang="en-IN" sz="2400" b="1" u="sng" dirty="0" smtClean="0"/>
              <a:t>Offsite backup</a:t>
            </a:r>
            <a:endParaRPr lang="en-IN" sz="2400" b="1" u="sng" dirty="0"/>
          </a:p>
        </p:txBody>
      </p:sp>
      <p:sp>
        <p:nvSpPr>
          <p:cNvPr id="3" name="Content Placeholder 2"/>
          <p:cNvSpPr>
            <a:spLocks noGrp="1"/>
          </p:cNvSpPr>
          <p:nvPr>
            <p:ph idx="1"/>
          </p:nvPr>
        </p:nvSpPr>
        <p:spPr>
          <a:xfrm>
            <a:off x="677334" y="904009"/>
            <a:ext cx="10596802" cy="5403273"/>
          </a:xfrm>
        </p:spPr>
        <p:txBody>
          <a:bodyPr>
            <a:normAutofit/>
          </a:bodyPr>
          <a:lstStyle/>
          <a:p>
            <a:r>
              <a:rPr lang="en-IN" dirty="0"/>
              <a:t>Any backup where the backup storage medium is kept at a different geographic location from the source is known as an offsite backup. </a:t>
            </a:r>
            <a:endParaRPr lang="en-IN" dirty="0" smtClean="0"/>
          </a:p>
          <a:p>
            <a:r>
              <a:rPr lang="en-IN" dirty="0" smtClean="0"/>
              <a:t>The </a:t>
            </a:r>
            <a:r>
              <a:rPr lang="en-IN" dirty="0"/>
              <a:t>backup may be done locally at first on the usual storage devices but once the storage medium is brought to another location, it becomes an offsite backup.</a:t>
            </a:r>
          </a:p>
          <a:p>
            <a:pPr marL="0" indent="0">
              <a:buNone/>
            </a:pPr>
            <a:r>
              <a:rPr lang="en-IN" b="1" u="sng" dirty="0" smtClean="0">
                <a:solidFill>
                  <a:schemeClr val="accent4">
                    <a:lumMod val="75000"/>
                  </a:schemeClr>
                </a:solidFill>
              </a:rPr>
              <a:t>Examples </a:t>
            </a:r>
            <a:r>
              <a:rPr lang="en-IN" b="1" u="sng" dirty="0">
                <a:solidFill>
                  <a:schemeClr val="accent4">
                    <a:lumMod val="75000"/>
                  </a:schemeClr>
                </a:solidFill>
              </a:rPr>
              <a:t>Of Offsite Backups</a:t>
            </a:r>
          </a:p>
          <a:p>
            <a:r>
              <a:rPr lang="en-IN" dirty="0"/>
              <a:t>When the backup drives of the office computers are taken home by the Administrator or Manager for safekeeping.</a:t>
            </a:r>
          </a:p>
          <a:p>
            <a:r>
              <a:rPr lang="en-IN" dirty="0"/>
              <a:t>When the backup drive is kept at another branch office at another site or building.</a:t>
            </a:r>
          </a:p>
          <a:p>
            <a:r>
              <a:rPr lang="en-IN" dirty="0"/>
              <a:t> When the backup drive is kept at a bank safe deposit box.</a:t>
            </a:r>
          </a:p>
          <a:p>
            <a:r>
              <a:rPr lang="en-IN" dirty="0"/>
              <a:t>When the backup is sent across the Internet or network connection to a storage facility or data centre in another city. (Also known as </a:t>
            </a:r>
            <a:r>
              <a:rPr lang="en-IN" dirty="0">
                <a:hlinkClick r:id="rId2" tooltip="Online Backup"/>
              </a:rPr>
              <a:t>online backup</a:t>
            </a:r>
            <a:r>
              <a:rPr lang="en-IN" dirty="0"/>
              <a:t> or </a:t>
            </a:r>
            <a:r>
              <a:rPr lang="en-IN" dirty="0">
                <a:hlinkClick r:id="rId3" tooltip="Remote Backup"/>
              </a:rPr>
              <a:t>remote backup</a:t>
            </a:r>
            <a:r>
              <a:rPr lang="en-IN" dirty="0"/>
              <a:t>)</a:t>
            </a:r>
          </a:p>
          <a:p>
            <a:r>
              <a:rPr lang="en-IN" dirty="0"/>
              <a:t>Offsite backups offer all of the same protection as</a:t>
            </a:r>
            <a:r>
              <a:rPr lang="en-IN" dirty="0">
                <a:hlinkClick r:id="rId4" tooltip="Local Backup"/>
              </a:rPr>
              <a:t> local backups</a:t>
            </a:r>
            <a:r>
              <a:rPr lang="en-IN" dirty="0"/>
              <a:t> with added protection against theft, fire, floods, earthquakes, hurricanes and other natural disasters. </a:t>
            </a:r>
            <a:endParaRPr lang="en-IN" dirty="0" smtClean="0"/>
          </a:p>
          <a:p>
            <a:r>
              <a:rPr lang="en-IN" dirty="0" smtClean="0"/>
              <a:t>Putting </a:t>
            </a:r>
            <a:r>
              <a:rPr lang="en-IN" dirty="0"/>
              <a:t>the backup media in the next room as the source would not be considered an offsite backup as the backup does not offer this added protection</a:t>
            </a:r>
          </a:p>
          <a:p>
            <a:endParaRPr lang="en-IN" dirty="0"/>
          </a:p>
        </p:txBody>
      </p:sp>
    </p:spTree>
    <p:extLst>
      <p:ext uri="{BB962C8B-B14F-4D97-AF65-F5344CB8AC3E}">
        <p14:creationId xmlns:p14="http://schemas.microsoft.com/office/powerpoint/2010/main" val="1074988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32510"/>
            <a:ext cx="10305857" cy="4613564"/>
          </a:xfrm>
        </p:spPr>
        <p:txBody>
          <a:bodyPr>
            <a:normAutofit/>
          </a:bodyPr>
          <a:lstStyle/>
          <a:p>
            <a:r>
              <a:rPr lang="en-IN" b="1" dirty="0"/>
              <a:t>Advantages</a:t>
            </a:r>
          </a:p>
          <a:p>
            <a:r>
              <a:rPr lang="en-IN" dirty="0"/>
              <a:t>Offers additional protection when compared to </a:t>
            </a:r>
            <a:r>
              <a:rPr lang="en-IN" dirty="0">
                <a:hlinkClick r:id="rId2" tooltip="Local Backup"/>
              </a:rPr>
              <a:t>local backup</a:t>
            </a:r>
            <a:r>
              <a:rPr lang="en-IN" dirty="0"/>
              <a:t> such as protection from theft, fire, flood, earthquakes, hurricanes and more</a:t>
            </a:r>
            <a:r>
              <a:rPr lang="en-IN" dirty="0" smtClean="0"/>
              <a:t>.</a:t>
            </a:r>
          </a:p>
          <a:p>
            <a:pPr marL="0" indent="0">
              <a:buNone/>
            </a:pPr>
            <a:endParaRPr lang="en-IN" dirty="0"/>
          </a:p>
          <a:p>
            <a:r>
              <a:rPr lang="en-IN" b="1" dirty="0"/>
              <a:t>Disadvantages</a:t>
            </a:r>
          </a:p>
          <a:p>
            <a:r>
              <a:rPr lang="en-IN" dirty="0"/>
              <a:t>Except for </a:t>
            </a:r>
            <a:r>
              <a:rPr lang="en-IN" dirty="0">
                <a:hlinkClick r:id="rId3" tooltip="Online Backup"/>
              </a:rPr>
              <a:t>online backups</a:t>
            </a:r>
            <a:r>
              <a:rPr lang="en-IN" dirty="0"/>
              <a:t>, it requires more due diligence to bring the storage media to the offsite location.</a:t>
            </a:r>
          </a:p>
          <a:p>
            <a:r>
              <a:rPr lang="en-IN" dirty="0"/>
              <a:t>May cost more as people usually need to rotate between several storage devices. For example when keeping in a bank deposit box, people usually use 2 or 3 hard drives and rotate between them. So at least one drive will be in storage at any time while the other is removed to perform the backup.</a:t>
            </a:r>
          </a:p>
          <a:p>
            <a:r>
              <a:rPr lang="en-IN" dirty="0"/>
              <a:t>Because of increased handling of the storage devices, the risk of damaging delicate hard disk is higher. (does not apply to online storage)</a:t>
            </a:r>
          </a:p>
          <a:p>
            <a:endParaRPr lang="en-IN" dirty="0"/>
          </a:p>
        </p:txBody>
      </p:sp>
    </p:spTree>
    <p:extLst>
      <p:ext uri="{BB962C8B-B14F-4D97-AF65-F5344CB8AC3E}">
        <p14:creationId xmlns:p14="http://schemas.microsoft.com/office/powerpoint/2010/main" val="1508248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3009"/>
          </a:xfrm>
        </p:spPr>
        <p:txBody>
          <a:bodyPr>
            <a:normAutofit/>
          </a:bodyPr>
          <a:lstStyle/>
          <a:p>
            <a:r>
              <a:rPr lang="en-IN" sz="2400" dirty="0" smtClean="0"/>
              <a:t>Online backup</a:t>
            </a:r>
            <a:endParaRPr lang="en-IN" sz="2400" dirty="0"/>
          </a:p>
        </p:txBody>
      </p:sp>
      <p:sp>
        <p:nvSpPr>
          <p:cNvPr id="3" name="Content Placeholder 2"/>
          <p:cNvSpPr>
            <a:spLocks noGrp="1"/>
          </p:cNvSpPr>
          <p:nvPr>
            <p:ph idx="1"/>
          </p:nvPr>
        </p:nvSpPr>
        <p:spPr>
          <a:xfrm>
            <a:off x="677333" y="1039091"/>
            <a:ext cx="10981267" cy="5496791"/>
          </a:xfrm>
        </p:spPr>
        <p:txBody>
          <a:bodyPr>
            <a:normAutofit fontScale="92500" lnSpcReduction="20000"/>
          </a:bodyPr>
          <a:lstStyle/>
          <a:p>
            <a:r>
              <a:rPr lang="en-IN" dirty="0"/>
              <a:t>An online backup is a backup done on an ongoing basis to a storage medium that is always connected to the source being backed up. </a:t>
            </a:r>
            <a:endParaRPr lang="en-IN" dirty="0" smtClean="0"/>
          </a:p>
          <a:p>
            <a:r>
              <a:rPr lang="en-IN" dirty="0" smtClean="0"/>
              <a:t>The </a:t>
            </a:r>
            <a:r>
              <a:rPr lang="en-IN" dirty="0"/>
              <a:t>term “online” refers to the storage device or facility being always connected. Typically the storage medium or facility is located offsite and connected to the backup source by a network or Internet connection.  </a:t>
            </a:r>
            <a:endParaRPr lang="en-IN" dirty="0" smtClean="0"/>
          </a:p>
          <a:p>
            <a:r>
              <a:rPr lang="en-IN" dirty="0" smtClean="0"/>
              <a:t>It </a:t>
            </a:r>
            <a:r>
              <a:rPr lang="en-IN" dirty="0"/>
              <a:t>does not involve human intervention to plug in drives and storage media for backups to run</a:t>
            </a:r>
            <a:r>
              <a:rPr lang="en-IN" dirty="0" smtClean="0"/>
              <a:t>.</a:t>
            </a:r>
            <a:endParaRPr lang="en-IN" dirty="0"/>
          </a:p>
          <a:p>
            <a:r>
              <a:rPr lang="en-IN" dirty="0"/>
              <a:t>Many commercial data </a:t>
            </a:r>
            <a:r>
              <a:rPr lang="en-IN" dirty="0" smtClean="0"/>
              <a:t>centres </a:t>
            </a:r>
            <a:r>
              <a:rPr lang="en-IN" dirty="0"/>
              <a:t>now offer this as a subscription service to consumers. The storage data </a:t>
            </a:r>
            <a:r>
              <a:rPr lang="en-IN" dirty="0" err="1"/>
              <a:t>centers</a:t>
            </a:r>
            <a:r>
              <a:rPr lang="en-IN" dirty="0"/>
              <a:t> are located away from the source being backed up and the data is sent from the source to the storage </a:t>
            </a:r>
            <a:r>
              <a:rPr lang="en-IN" dirty="0" err="1"/>
              <a:t>center</a:t>
            </a:r>
            <a:r>
              <a:rPr lang="en-IN" dirty="0"/>
              <a:t> securely over the Internet</a:t>
            </a:r>
            <a:r>
              <a:rPr lang="en-IN" dirty="0" smtClean="0"/>
              <a:t>. </a:t>
            </a:r>
            <a:endParaRPr lang="en-IN" dirty="0"/>
          </a:p>
          <a:p>
            <a:r>
              <a:rPr lang="en-IN" dirty="0"/>
              <a:t>Typically a client application is installed on the source computer being backed up.  Users can define what folders and files they want to backup and at one times of the day they want the backups to run. </a:t>
            </a:r>
            <a:endParaRPr lang="en-IN" dirty="0" smtClean="0"/>
          </a:p>
          <a:p>
            <a:r>
              <a:rPr lang="en-IN" dirty="0" smtClean="0"/>
              <a:t>The </a:t>
            </a:r>
            <a:r>
              <a:rPr lang="en-IN" dirty="0"/>
              <a:t>data may be compressed and encrypted before being sent over the Internet to the storage data </a:t>
            </a:r>
            <a:r>
              <a:rPr lang="en-IN" dirty="0" err="1"/>
              <a:t>center</a:t>
            </a:r>
            <a:r>
              <a:rPr lang="en-IN" dirty="0" smtClean="0"/>
              <a:t>.</a:t>
            </a:r>
            <a:endParaRPr lang="en-IN" dirty="0"/>
          </a:p>
          <a:p>
            <a:r>
              <a:rPr lang="en-IN" dirty="0"/>
              <a:t>The storage facility is a commercial data </a:t>
            </a:r>
            <a:r>
              <a:rPr lang="en-IN" dirty="0" err="1"/>
              <a:t>center</a:t>
            </a:r>
            <a:r>
              <a:rPr lang="en-IN" dirty="0"/>
              <a:t> located away from the source computers being backed up. </a:t>
            </a:r>
            <a:endParaRPr lang="en-IN" dirty="0" smtClean="0"/>
          </a:p>
          <a:p>
            <a:r>
              <a:rPr lang="en-IN" dirty="0" smtClean="0"/>
              <a:t>Typically </a:t>
            </a:r>
            <a:r>
              <a:rPr lang="en-IN" dirty="0"/>
              <a:t>they are built to certain fire and earthquake safety specifications.  They have higher security standards with CCTV and round the clock monitoring.  </a:t>
            </a:r>
            <a:endParaRPr lang="en-IN" dirty="0" smtClean="0"/>
          </a:p>
          <a:p>
            <a:r>
              <a:rPr lang="en-IN" dirty="0" smtClean="0"/>
              <a:t>They </a:t>
            </a:r>
            <a:r>
              <a:rPr lang="en-IN" dirty="0"/>
              <a:t>typically have backup generators to deal with grid power outages and the facility is temperature controlled. Data is not just stored in one physical media but replicated across several </a:t>
            </a:r>
            <a:r>
              <a:rPr lang="en-IN" dirty="0" smtClean="0"/>
              <a:t>devices</a:t>
            </a:r>
            <a:r>
              <a:rPr lang="en-IN" dirty="0"/>
              <a:t>.  </a:t>
            </a:r>
            <a:endParaRPr lang="en-IN" dirty="0" smtClean="0"/>
          </a:p>
          <a:p>
            <a:r>
              <a:rPr lang="en-IN" dirty="0" smtClean="0"/>
              <a:t>These </a:t>
            </a:r>
            <a:r>
              <a:rPr lang="en-IN" dirty="0"/>
              <a:t>facilities are usually serviced by multiple redundant Internet connection so there is no single point of failure to bring the service down.</a:t>
            </a:r>
          </a:p>
          <a:p>
            <a:endParaRPr lang="en-IN" dirty="0"/>
          </a:p>
        </p:txBody>
      </p:sp>
    </p:spTree>
    <p:extLst>
      <p:ext uri="{BB962C8B-B14F-4D97-AF65-F5344CB8AC3E}">
        <p14:creationId xmlns:p14="http://schemas.microsoft.com/office/powerpoint/2010/main" val="2157444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873"/>
          </a:xfrm>
        </p:spPr>
        <p:txBody>
          <a:bodyPr/>
          <a:lstStyle/>
          <a:p>
            <a:r>
              <a:rPr lang="en-IN" sz="2400" b="1" u="sng" dirty="0">
                <a:solidFill>
                  <a:srgbClr val="F496CB">
                    <a:lumMod val="75000"/>
                  </a:srgbClr>
                </a:solidFill>
              </a:rPr>
              <a:t>1.1 Administering disaster recovery</a:t>
            </a:r>
            <a:endParaRPr lang="en-IN" dirty="0"/>
          </a:p>
        </p:txBody>
      </p:sp>
      <p:sp>
        <p:nvSpPr>
          <p:cNvPr id="3" name="Content Placeholder 2"/>
          <p:cNvSpPr>
            <a:spLocks noGrp="1"/>
          </p:cNvSpPr>
          <p:nvPr>
            <p:ph idx="1"/>
          </p:nvPr>
        </p:nvSpPr>
        <p:spPr>
          <a:xfrm>
            <a:off x="677333" y="1505962"/>
            <a:ext cx="10700711" cy="4229820"/>
          </a:xfrm>
        </p:spPr>
        <p:txBody>
          <a:bodyPr>
            <a:normAutofit/>
          </a:bodyPr>
          <a:lstStyle/>
          <a:p>
            <a:r>
              <a:rPr lang="en-IN" b="1" dirty="0">
                <a:solidFill>
                  <a:srgbClr val="00B0F0"/>
                </a:solidFill>
              </a:rPr>
              <a:t>Restoring files can be a little confusing, especially when you use a combination of normal and incremental or differential backups</a:t>
            </a:r>
            <a:r>
              <a:rPr lang="en-IN" b="1" dirty="0"/>
              <a:t>.</a:t>
            </a:r>
            <a:r>
              <a:rPr lang="en-IN" dirty="0"/>
              <a:t> Add to that the pressure of having the head of the company watching over your shoulder while you try to recover a lost file.</a:t>
            </a:r>
          </a:p>
          <a:p>
            <a:r>
              <a:rPr lang="en-IN" dirty="0"/>
              <a:t>If you regularly conduct file restore drills, you’ll familiarize yourself with the restore features of your backup software in a low-pressure situation. Then, you can easily restore files for real when the pressure’s on.</a:t>
            </a:r>
          </a:p>
          <a:p>
            <a:r>
              <a:rPr lang="en-IN" dirty="0"/>
              <a:t>You can also conduct walkthroughs of more serious disaster scenarios. For example, you can set aside a day to walk through moving your entire staff to an alternate location. You can double-check that all the backup equipment, documents, and data are available as planned.</a:t>
            </a:r>
          </a:p>
          <a:p>
            <a:r>
              <a:rPr lang="en-IN" dirty="0"/>
              <a:t>If something is missing, it’s better to find out now rather than while the fire department is still putting water on the last remaining hot spots in what used to be your office.</a:t>
            </a:r>
          </a:p>
          <a:p>
            <a:endParaRPr lang="en-IN" dirty="0"/>
          </a:p>
        </p:txBody>
      </p:sp>
    </p:spTree>
    <p:extLst>
      <p:ext uri="{BB962C8B-B14F-4D97-AF65-F5344CB8AC3E}">
        <p14:creationId xmlns:p14="http://schemas.microsoft.com/office/powerpoint/2010/main" val="12252402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5637"/>
            <a:ext cx="10794230" cy="5625726"/>
          </a:xfrm>
        </p:spPr>
        <p:txBody>
          <a:bodyPr>
            <a:normAutofit/>
          </a:bodyPr>
          <a:lstStyle/>
          <a:p>
            <a:r>
              <a:rPr lang="en-IN" b="1" dirty="0">
                <a:solidFill>
                  <a:schemeClr val="accent4">
                    <a:lumMod val="75000"/>
                  </a:schemeClr>
                </a:solidFill>
              </a:rPr>
              <a:t>Examples of Online Backups</a:t>
            </a:r>
          </a:p>
          <a:p>
            <a:r>
              <a:rPr lang="en-IN" dirty="0"/>
              <a:t>There are many commercial service providers offering this as a subscription service. Some market it under the term Remote Backup or Cloud Backup</a:t>
            </a:r>
          </a:p>
          <a:p>
            <a:r>
              <a:rPr lang="en-IN" b="1" u="sng" dirty="0">
                <a:solidFill>
                  <a:schemeClr val="accent4">
                    <a:lumMod val="75000"/>
                  </a:schemeClr>
                </a:solidFill>
              </a:rPr>
              <a:t>Advantages</a:t>
            </a:r>
          </a:p>
          <a:p>
            <a:r>
              <a:rPr lang="en-IN" dirty="0"/>
              <a:t>Offers the best protection against fires, theft and natural disasters.</a:t>
            </a:r>
          </a:p>
          <a:p>
            <a:r>
              <a:rPr lang="en-IN" dirty="0"/>
              <a:t>Because data is replicated across several storage media, the risk of data loss from hardware failure is very low.</a:t>
            </a:r>
          </a:p>
          <a:p>
            <a:r>
              <a:rPr lang="en-IN" dirty="0"/>
              <a:t>Because backups are frequent or continuous, data loss is very minimal compared to other backups that are run less frequently.</a:t>
            </a:r>
          </a:p>
          <a:p>
            <a:r>
              <a:rPr lang="en-IN" dirty="0"/>
              <a:t>Because it is online, it requires little human or manual interaction after it is setup.</a:t>
            </a:r>
          </a:p>
          <a:p>
            <a:r>
              <a:rPr lang="en-IN" b="1" u="sng" dirty="0">
                <a:solidFill>
                  <a:schemeClr val="accent4">
                    <a:lumMod val="75000"/>
                  </a:schemeClr>
                </a:solidFill>
              </a:rPr>
              <a:t>Disadvantages</a:t>
            </a:r>
          </a:p>
          <a:p>
            <a:r>
              <a:rPr lang="en-IN" dirty="0"/>
              <a:t>Is a more expensive option then local backups.</a:t>
            </a:r>
          </a:p>
          <a:p>
            <a:r>
              <a:rPr lang="en-IN" dirty="0"/>
              <a:t>Initial or first backups can be a slow process spanning a few days or weeks depending on Internet connection speed and the amount of data backed up.</a:t>
            </a:r>
          </a:p>
          <a:p>
            <a:r>
              <a:rPr lang="en-IN" dirty="0"/>
              <a:t>Can be slow to restore.</a:t>
            </a:r>
          </a:p>
          <a:p>
            <a:endParaRPr lang="en-IN" dirty="0"/>
          </a:p>
        </p:txBody>
      </p:sp>
    </p:spTree>
    <p:extLst>
      <p:ext uri="{BB962C8B-B14F-4D97-AF65-F5344CB8AC3E}">
        <p14:creationId xmlns:p14="http://schemas.microsoft.com/office/powerpoint/2010/main" val="614400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193963"/>
            <a:ext cx="8596668" cy="585355"/>
          </a:xfrm>
        </p:spPr>
        <p:txBody>
          <a:bodyPr>
            <a:normAutofit/>
          </a:bodyPr>
          <a:lstStyle/>
          <a:p>
            <a:r>
              <a:rPr lang="en-IN" sz="2400" dirty="0" smtClean="0"/>
              <a:t>Remote backup</a:t>
            </a:r>
            <a:endParaRPr lang="en-IN" sz="2400" dirty="0"/>
          </a:p>
        </p:txBody>
      </p:sp>
      <p:sp>
        <p:nvSpPr>
          <p:cNvPr id="3" name="Content Placeholder 2"/>
          <p:cNvSpPr>
            <a:spLocks noGrp="1"/>
          </p:cNvSpPr>
          <p:nvPr>
            <p:ph idx="1"/>
          </p:nvPr>
        </p:nvSpPr>
        <p:spPr>
          <a:xfrm>
            <a:off x="677333" y="779319"/>
            <a:ext cx="10856575" cy="5652654"/>
          </a:xfrm>
        </p:spPr>
        <p:txBody>
          <a:bodyPr>
            <a:normAutofit fontScale="85000" lnSpcReduction="20000"/>
          </a:bodyPr>
          <a:lstStyle/>
          <a:p>
            <a:r>
              <a:rPr lang="en-IN" dirty="0"/>
              <a:t>Remote backups are a form of offsite backup with a difference being that you can access, restore or administer the backups while located at your source location or other physical location. </a:t>
            </a:r>
            <a:endParaRPr lang="en-IN" dirty="0" smtClean="0"/>
          </a:p>
          <a:p>
            <a:r>
              <a:rPr lang="en-IN" dirty="0" smtClean="0"/>
              <a:t>The </a:t>
            </a:r>
            <a:r>
              <a:rPr lang="en-IN" dirty="0"/>
              <a:t>term “remote” refers to the ability to control or administer the backups from another location.</a:t>
            </a:r>
          </a:p>
          <a:p>
            <a:r>
              <a:rPr lang="en-IN" dirty="0"/>
              <a:t> You do not need to be physically present at the backup storage facility to access the backups</a:t>
            </a:r>
            <a:r>
              <a:rPr lang="en-IN" dirty="0" smtClean="0"/>
              <a:t>.</a:t>
            </a:r>
            <a:endParaRPr lang="en-IN" dirty="0"/>
          </a:p>
          <a:p>
            <a:r>
              <a:rPr lang="en-IN" dirty="0"/>
              <a:t>Putting your backup hard drive at your bank safe deposit box would not be considered a remote backup. You cannot administer or access it without making a trip to the bank. </a:t>
            </a:r>
            <a:endParaRPr lang="en-IN" dirty="0" smtClean="0"/>
          </a:p>
          <a:p>
            <a:r>
              <a:rPr lang="en-IN" dirty="0" smtClean="0"/>
              <a:t>The </a:t>
            </a:r>
            <a:r>
              <a:rPr lang="en-IN" dirty="0"/>
              <a:t>term “remote backup” is often used loosely and interchangeably with “online backup” and “cloud backup</a:t>
            </a:r>
            <a:r>
              <a:rPr lang="en-IN" dirty="0" smtClean="0"/>
              <a:t>”.</a:t>
            </a:r>
            <a:endParaRPr lang="en-IN" dirty="0"/>
          </a:p>
          <a:p>
            <a:endParaRPr lang="en-IN" b="1" u="sng" dirty="0" smtClean="0">
              <a:solidFill>
                <a:schemeClr val="accent4">
                  <a:lumMod val="75000"/>
                </a:schemeClr>
              </a:solidFill>
            </a:endParaRPr>
          </a:p>
          <a:p>
            <a:r>
              <a:rPr lang="en-IN" b="1" u="sng" dirty="0" smtClean="0">
                <a:solidFill>
                  <a:schemeClr val="accent4">
                    <a:lumMod val="75000"/>
                  </a:schemeClr>
                </a:solidFill>
              </a:rPr>
              <a:t>Examples </a:t>
            </a:r>
            <a:r>
              <a:rPr lang="en-IN" b="1" u="sng" dirty="0">
                <a:solidFill>
                  <a:schemeClr val="accent4">
                    <a:lumMod val="75000"/>
                  </a:schemeClr>
                </a:solidFill>
              </a:rPr>
              <a:t>of Remote Backup</a:t>
            </a:r>
          </a:p>
          <a:p>
            <a:r>
              <a:rPr lang="en-IN" dirty="0" smtClean="0"/>
              <a:t>Subscription </a:t>
            </a:r>
            <a:r>
              <a:rPr lang="en-IN" dirty="0"/>
              <a:t>backup services provided by commercial data </a:t>
            </a:r>
            <a:r>
              <a:rPr lang="en-IN" dirty="0" smtClean="0"/>
              <a:t>centres.</a:t>
            </a:r>
            <a:endParaRPr lang="en-IN" dirty="0"/>
          </a:p>
          <a:p>
            <a:r>
              <a:rPr lang="en-IN" dirty="0" smtClean="0"/>
              <a:t>Backup </a:t>
            </a:r>
            <a:r>
              <a:rPr lang="en-IN" dirty="0"/>
              <a:t>to an offsite FTP Server</a:t>
            </a:r>
            <a:r>
              <a:rPr lang="en-IN" dirty="0" smtClean="0"/>
              <a:t>.</a:t>
            </a:r>
          </a:p>
          <a:p>
            <a:pPr marL="0" indent="0">
              <a:buNone/>
            </a:pPr>
            <a:endParaRPr lang="en-IN" dirty="0"/>
          </a:p>
          <a:p>
            <a:r>
              <a:rPr lang="en-IN" b="1" u="sng" dirty="0">
                <a:solidFill>
                  <a:schemeClr val="accent4">
                    <a:lumMod val="75000"/>
                  </a:schemeClr>
                </a:solidFill>
              </a:rPr>
              <a:t>Advantages</a:t>
            </a:r>
          </a:p>
          <a:p>
            <a:r>
              <a:rPr lang="en-IN" dirty="0"/>
              <a:t>•Much better protection from natural disasters than local backups.</a:t>
            </a:r>
          </a:p>
          <a:p>
            <a:r>
              <a:rPr lang="en-IN" dirty="0"/>
              <a:t>•Easier administration as it does not need a physical trip to the offsite backup location.</a:t>
            </a:r>
          </a:p>
          <a:p>
            <a:endParaRPr lang="en-IN" dirty="0"/>
          </a:p>
          <a:p>
            <a:r>
              <a:rPr lang="en-IN" b="1" u="sng" dirty="0">
                <a:solidFill>
                  <a:schemeClr val="accent4">
                    <a:lumMod val="75000"/>
                  </a:schemeClr>
                </a:solidFill>
              </a:rPr>
              <a:t>Disadvantages</a:t>
            </a:r>
          </a:p>
          <a:p>
            <a:r>
              <a:rPr lang="en-IN" dirty="0"/>
              <a:t>•More expensive then local backups</a:t>
            </a:r>
          </a:p>
          <a:p>
            <a:r>
              <a:rPr lang="en-IN" dirty="0"/>
              <a:t>•Can take longer to backup and restore than local backups</a:t>
            </a:r>
          </a:p>
          <a:p>
            <a:endParaRPr lang="en-IN" dirty="0"/>
          </a:p>
        </p:txBody>
      </p:sp>
    </p:spTree>
    <p:extLst>
      <p:ext uri="{BB962C8B-B14F-4D97-AF65-F5344CB8AC3E}">
        <p14:creationId xmlns:p14="http://schemas.microsoft.com/office/powerpoint/2010/main" val="1986158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6700"/>
            <a:ext cx="8596668" cy="460664"/>
          </a:xfrm>
        </p:spPr>
        <p:txBody>
          <a:bodyPr>
            <a:normAutofit/>
          </a:bodyPr>
          <a:lstStyle/>
          <a:p>
            <a:r>
              <a:rPr lang="en-IN" sz="2400" dirty="0" smtClean="0"/>
              <a:t>Cloud backup</a:t>
            </a:r>
            <a:endParaRPr lang="en-IN" sz="2400" dirty="0"/>
          </a:p>
        </p:txBody>
      </p:sp>
      <p:sp>
        <p:nvSpPr>
          <p:cNvPr id="3" name="Content Placeholder 2"/>
          <p:cNvSpPr>
            <a:spLocks noGrp="1"/>
          </p:cNvSpPr>
          <p:nvPr>
            <p:ph idx="1"/>
          </p:nvPr>
        </p:nvSpPr>
        <p:spPr>
          <a:xfrm>
            <a:off x="677334" y="893618"/>
            <a:ext cx="10659148" cy="5527963"/>
          </a:xfrm>
        </p:spPr>
        <p:txBody>
          <a:bodyPr>
            <a:normAutofit fontScale="85000" lnSpcReduction="20000"/>
          </a:bodyPr>
          <a:lstStyle/>
          <a:p>
            <a:r>
              <a:rPr lang="en-IN" dirty="0"/>
              <a:t>Cloud backup is a term often used loosely and interchangeably with </a:t>
            </a:r>
            <a:r>
              <a:rPr lang="en-IN" dirty="0">
                <a:hlinkClick r:id="rId2" tooltip="Cloud Backup"/>
              </a:rPr>
              <a:t>Online Backup</a:t>
            </a:r>
            <a:r>
              <a:rPr lang="en-IN" dirty="0"/>
              <a:t> and </a:t>
            </a:r>
            <a:r>
              <a:rPr lang="en-IN" dirty="0">
                <a:hlinkClick r:id="rId3" tooltip="Remote Backup"/>
              </a:rPr>
              <a:t>Remote Backup</a:t>
            </a:r>
            <a:r>
              <a:rPr lang="en-IN" dirty="0"/>
              <a:t>.  </a:t>
            </a:r>
            <a:endParaRPr lang="en-IN" dirty="0" smtClean="0"/>
          </a:p>
          <a:p>
            <a:r>
              <a:rPr lang="en-IN" dirty="0" smtClean="0"/>
              <a:t>This </a:t>
            </a:r>
            <a:r>
              <a:rPr lang="en-IN" dirty="0"/>
              <a:t>is a type of backup where data is backed up to a storage server or facility connected to the source via the Internet. </a:t>
            </a:r>
            <a:endParaRPr lang="en-IN" dirty="0" smtClean="0"/>
          </a:p>
          <a:p>
            <a:r>
              <a:rPr lang="en-IN" dirty="0" smtClean="0"/>
              <a:t>With </a:t>
            </a:r>
            <a:r>
              <a:rPr lang="en-IN" dirty="0"/>
              <a:t>the proper login credentials, that backup can then be accessed securely from any other computer with an Internet connection. </a:t>
            </a:r>
            <a:endParaRPr lang="en-IN" dirty="0" smtClean="0"/>
          </a:p>
          <a:p>
            <a:r>
              <a:rPr lang="en-IN" dirty="0" smtClean="0"/>
              <a:t>The </a:t>
            </a:r>
            <a:r>
              <a:rPr lang="en-IN" dirty="0"/>
              <a:t>term “cloud” refers to the backup storage facility being accessible from the Internet.</a:t>
            </a:r>
          </a:p>
          <a:p>
            <a:r>
              <a:rPr lang="en-IN" b="1" u="sng" dirty="0">
                <a:solidFill>
                  <a:schemeClr val="accent4">
                    <a:lumMod val="75000"/>
                  </a:schemeClr>
                </a:solidFill>
              </a:rPr>
              <a:t>Examples of Cloud Backup</a:t>
            </a:r>
          </a:p>
          <a:p>
            <a:r>
              <a:rPr lang="en-IN" dirty="0"/>
              <a:t>Subscription backup services provided by commercial data </a:t>
            </a:r>
            <a:r>
              <a:rPr lang="en-IN" dirty="0" err="1"/>
              <a:t>centers</a:t>
            </a:r>
            <a:r>
              <a:rPr lang="en-IN" dirty="0"/>
              <a:t>.</a:t>
            </a:r>
          </a:p>
          <a:p>
            <a:r>
              <a:rPr lang="en-IN" dirty="0"/>
              <a:t>Backup to an offsite FTP Server over the Internet</a:t>
            </a:r>
          </a:p>
          <a:p>
            <a:r>
              <a:rPr lang="en-IN" b="1" u="sng" dirty="0">
                <a:solidFill>
                  <a:schemeClr val="accent4">
                    <a:lumMod val="75000"/>
                  </a:schemeClr>
                </a:solidFill>
              </a:rPr>
              <a:t>Advantages</a:t>
            </a:r>
          </a:p>
          <a:p>
            <a:r>
              <a:rPr lang="en-IN" dirty="0"/>
              <a:t>Since this is an offsite backup, it offers protection from fire, floods, earth quakes and other natural disasters.</a:t>
            </a:r>
          </a:p>
          <a:p>
            <a:r>
              <a:rPr lang="en-IN" dirty="0"/>
              <a:t>Able to easily connect and access the backup with just an Internet connection.</a:t>
            </a:r>
          </a:p>
          <a:p>
            <a:r>
              <a:rPr lang="en-IN" dirty="0"/>
              <a:t>Data is replicated across several storage devices and usually serviced by multiple internet connections so the system is not at the mercy of a single point of failure.</a:t>
            </a:r>
          </a:p>
          <a:p>
            <a:r>
              <a:rPr lang="en-IN" dirty="0"/>
              <a:t>When the service is provided by a good commercial data </a:t>
            </a:r>
            <a:r>
              <a:rPr lang="en-IN" dirty="0" err="1"/>
              <a:t>center</a:t>
            </a:r>
            <a:r>
              <a:rPr lang="en-IN" dirty="0"/>
              <a:t>, service is managed and protection is un-paralleled.</a:t>
            </a:r>
          </a:p>
          <a:p>
            <a:r>
              <a:rPr lang="en-IN" b="1" u="sng" dirty="0">
                <a:solidFill>
                  <a:schemeClr val="accent4">
                    <a:lumMod val="75000"/>
                  </a:schemeClr>
                </a:solidFill>
              </a:rPr>
              <a:t>Disadvantages</a:t>
            </a:r>
          </a:p>
          <a:p>
            <a:r>
              <a:rPr lang="en-IN" dirty="0"/>
              <a:t>More expensive then </a:t>
            </a:r>
            <a:r>
              <a:rPr lang="en-IN" dirty="0">
                <a:hlinkClick r:id="rId4" tooltip="Local Backup"/>
              </a:rPr>
              <a:t>local backups</a:t>
            </a:r>
            <a:endParaRPr lang="en-IN" dirty="0"/>
          </a:p>
          <a:p>
            <a:r>
              <a:rPr lang="en-IN" dirty="0"/>
              <a:t>Can take longer to backup and restore</a:t>
            </a:r>
          </a:p>
          <a:p>
            <a:endParaRPr lang="en-IN" dirty="0"/>
          </a:p>
        </p:txBody>
      </p:sp>
    </p:spTree>
    <p:extLst>
      <p:ext uri="{BB962C8B-B14F-4D97-AF65-F5344CB8AC3E}">
        <p14:creationId xmlns:p14="http://schemas.microsoft.com/office/powerpoint/2010/main" val="901266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2791"/>
            <a:ext cx="8596668" cy="606136"/>
          </a:xfrm>
        </p:spPr>
        <p:txBody>
          <a:bodyPr>
            <a:normAutofit/>
          </a:bodyPr>
          <a:lstStyle/>
          <a:p>
            <a:r>
              <a:rPr lang="en-IN" sz="2400" dirty="0" smtClean="0"/>
              <a:t>FTP backup</a:t>
            </a:r>
            <a:endParaRPr lang="en-IN" sz="2400" dirty="0"/>
          </a:p>
        </p:txBody>
      </p:sp>
      <p:sp>
        <p:nvSpPr>
          <p:cNvPr id="3" name="Content Placeholder 2"/>
          <p:cNvSpPr>
            <a:spLocks noGrp="1"/>
          </p:cNvSpPr>
          <p:nvPr>
            <p:ph idx="1"/>
          </p:nvPr>
        </p:nvSpPr>
        <p:spPr>
          <a:xfrm>
            <a:off x="677334" y="768927"/>
            <a:ext cx="10752666" cy="5683828"/>
          </a:xfrm>
        </p:spPr>
        <p:txBody>
          <a:bodyPr>
            <a:normAutofit fontScale="77500" lnSpcReduction="20000"/>
          </a:bodyPr>
          <a:lstStyle/>
          <a:p>
            <a:r>
              <a:rPr lang="en-IN" dirty="0"/>
              <a:t>This is a kind of backup where the backup is done via the File Transfer Protocol (FTP) over the Internet to an FTP Server. </a:t>
            </a:r>
            <a:endParaRPr lang="en-IN" dirty="0" smtClean="0"/>
          </a:p>
          <a:p>
            <a:r>
              <a:rPr lang="en-IN" dirty="0" smtClean="0"/>
              <a:t>Typically </a:t>
            </a:r>
            <a:r>
              <a:rPr lang="en-IN" dirty="0"/>
              <a:t>the FTP Server is located in a commercial data </a:t>
            </a:r>
            <a:r>
              <a:rPr lang="en-IN" dirty="0" err="1"/>
              <a:t>center</a:t>
            </a:r>
            <a:r>
              <a:rPr lang="en-IN" dirty="0"/>
              <a:t> away from the source data being backed up. When the FTP server is located at a different location, this is another form of offsite backup</a:t>
            </a:r>
            <a:r>
              <a:rPr lang="en-IN" dirty="0" smtClean="0"/>
              <a:t>.</a:t>
            </a:r>
            <a:endParaRPr lang="en-IN" dirty="0"/>
          </a:p>
          <a:p>
            <a:r>
              <a:rPr lang="en-IN" b="1" u="sng" dirty="0">
                <a:solidFill>
                  <a:schemeClr val="accent4">
                    <a:lumMod val="75000"/>
                  </a:schemeClr>
                </a:solidFill>
              </a:rPr>
              <a:t>Examples of FTP </a:t>
            </a:r>
            <a:r>
              <a:rPr lang="en-IN" b="1" u="sng" dirty="0" smtClean="0">
                <a:solidFill>
                  <a:schemeClr val="accent4">
                    <a:lumMod val="75000"/>
                  </a:schemeClr>
                </a:solidFill>
              </a:rPr>
              <a:t>Backup</a:t>
            </a:r>
            <a:endParaRPr lang="en-IN" dirty="0"/>
          </a:p>
          <a:p>
            <a:r>
              <a:rPr lang="en-IN" dirty="0"/>
              <a:t>Some commercial web hosting providers also provide an FTP server when you sign up for a web hosting service. Some providers do allow you to use this for backups but note that not all of these service providers allow you to use the FTP server to backup your local computer files. </a:t>
            </a:r>
            <a:endParaRPr lang="en-IN" dirty="0" smtClean="0"/>
          </a:p>
          <a:p>
            <a:r>
              <a:rPr lang="en-IN" dirty="0" smtClean="0"/>
              <a:t>Some </a:t>
            </a:r>
            <a:r>
              <a:rPr lang="en-IN" dirty="0"/>
              <a:t>of these service providers have been known to even delete these backups without warning. Hence you must verify with your service provider before you start to do FTP backups on these servers</a:t>
            </a:r>
            <a:r>
              <a:rPr lang="en-IN" dirty="0" smtClean="0"/>
              <a:t>.</a:t>
            </a:r>
            <a:endParaRPr lang="en-IN" dirty="0"/>
          </a:p>
          <a:p>
            <a:r>
              <a:rPr lang="en-IN" dirty="0"/>
              <a:t>Once you have organized an FTP server that you can use, you need to install a backup software utility that supports an FTP backup. </a:t>
            </a:r>
            <a:endParaRPr lang="en-IN" dirty="0" smtClean="0"/>
          </a:p>
          <a:p>
            <a:r>
              <a:rPr lang="en-IN" dirty="0" smtClean="0"/>
              <a:t>You </a:t>
            </a:r>
            <a:r>
              <a:rPr lang="en-IN" dirty="0"/>
              <a:t>would need to specify the web address of your FTP server (like ftp://your-ftp-server/) , your login username and password so the backup utility can execute the backup.</a:t>
            </a:r>
          </a:p>
          <a:p>
            <a:endParaRPr lang="en-IN" dirty="0"/>
          </a:p>
          <a:p>
            <a:r>
              <a:rPr lang="en-IN" b="1" u="sng" dirty="0">
                <a:solidFill>
                  <a:schemeClr val="accent4">
                    <a:lumMod val="75000"/>
                  </a:schemeClr>
                </a:solidFill>
              </a:rPr>
              <a:t>Advantages</a:t>
            </a:r>
          </a:p>
          <a:p>
            <a:r>
              <a:rPr lang="en-IN" dirty="0"/>
              <a:t>•Since this is an offsite backup, it offers protection from fire, floods, earth quakes and other natural disasters.</a:t>
            </a:r>
          </a:p>
          <a:p>
            <a:r>
              <a:rPr lang="en-IN" dirty="0"/>
              <a:t>•Able to easily connect and access the backup with just an Internet connection.</a:t>
            </a:r>
          </a:p>
          <a:p>
            <a:endParaRPr lang="en-IN" dirty="0"/>
          </a:p>
          <a:p>
            <a:r>
              <a:rPr lang="en-IN" b="1" u="sng" dirty="0">
                <a:solidFill>
                  <a:schemeClr val="accent4">
                    <a:lumMod val="75000"/>
                  </a:schemeClr>
                </a:solidFill>
              </a:rPr>
              <a:t>Disadvantages</a:t>
            </a:r>
          </a:p>
          <a:p>
            <a:r>
              <a:rPr lang="en-IN" dirty="0"/>
              <a:t>•More expensive then local backups</a:t>
            </a:r>
          </a:p>
          <a:p>
            <a:r>
              <a:rPr lang="en-IN" dirty="0"/>
              <a:t>•Can take longer to backup and restore. Backup </a:t>
            </a:r>
            <a:r>
              <a:rPr lang="en-IN" dirty="0" smtClean="0"/>
              <a:t>and </a:t>
            </a:r>
            <a:r>
              <a:rPr lang="en-IN" dirty="0"/>
              <a:t>restore times are dependant to the Internet connection.</a:t>
            </a:r>
          </a:p>
          <a:p>
            <a:endParaRPr lang="en-IN" dirty="0"/>
          </a:p>
        </p:txBody>
      </p:sp>
    </p:spTree>
    <p:extLst>
      <p:ext uri="{BB962C8B-B14F-4D97-AF65-F5344CB8AC3E}">
        <p14:creationId xmlns:p14="http://schemas.microsoft.com/office/powerpoint/2010/main" val="184492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5909"/>
          </a:xfrm>
        </p:spPr>
        <p:txBody>
          <a:bodyPr>
            <a:normAutofit/>
          </a:bodyPr>
          <a:lstStyle/>
          <a:p>
            <a:pPr marL="457200" indent="-457200">
              <a:buFont typeface="Wingdings" panose="05000000000000000000" pitchFamily="2" charset="2"/>
              <a:buChar char="v"/>
            </a:pPr>
            <a:r>
              <a:rPr lang="en-IN" sz="2800" b="1" u="sng" dirty="0" smtClean="0"/>
              <a:t>Back Up rotation/ scheduling  schemes :</a:t>
            </a:r>
            <a:endParaRPr lang="en-IN" sz="2800" b="1" u="sng" dirty="0"/>
          </a:p>
        </p:txBody>
      </p:sp>
      <p:sp>
        <p:nvSpPr>
          <p:cNvPr id="3" name="Content Placeholder 2"/>
          <p:cNvSpPr>
            <a:spLocks noGrp="1"/>
          </p:cNvSpPr>
          <p:nvPr>
            <p:ph idx="1"/>
          </p:nvPr>
        </p:nvSpPr>
        <p:spPr>
          <a:xfrm>
            <a:off x="677334" y="1475509"/>
            <a:ext cx="10066866" cy="4565853"/>
          </a:xfrm>
        </p:spPr>
        <p:txBody>
          <a:bodyPr>
            <a:noAutofit/>
          </a:bodyPr>
          <a:lstStyle/>
          <a:p>
            <a:r>
              <a:rPr lang="en-IN" sz="2400" dirty="0" smtClean="0"/>
              <a:t>There are several algorithms that might be used to schedule full and partial backups.</a:t>
            </a:r>
          </a:p>
          <a:p>
            <a:r>
              <a:rPr lang="en-IN" sz="2400" dirty="0" smtClean="0"/>
              <a:t>The choice of algorithm dictates the amount of media required</a:t>
            </a:r>
          </a:p>
          <a:p>
            <a:r>
              <a:rPr lang="en-IN" sz="2400" dirty="0" smtClean="0"/>
              <a:t>The choice of algorithm plays a large role in the size of the restore window (how long is data available from a backup tape)</a:t>
            </a:r>
          </a:p>
          <a:p>
            <a:r>
              <a:rPr lang="en-IN" sz="2400" dirty="0" smtClean="0"/>
              <a:t>Some of the more popular algorithms/ schemes are :</a:t>
            </a:r>
          </a:p>
          <a:p>
            <a:r>
              <a:rPr lang="en-IN" sz="2400" dirty="0"/>
              <a:t> </a:t>
            </a:r>
            <a:r>
              <a:rPr lang="en-IN" sz="2400" dirty="0" smtClean="0"/>
              <a:t>volume / Calendar backup</a:t>
            </a:r>
          </a:p>
          <a:p>
            <a:r>
              <a:rPr lang="en-IN" sz="2400" dirty="0" smtClean="0"/>
              <a:t>Grand father / Father /Son backup</a:t>
            </a:r>
          </a:p>
          <a:p>
            <a:r>
              <a:rPr lang="en-IN" sz="2400" dirty="0" smtClean="0"/>
              <a:t>Tower of Hanoi backup</a:t>
            </a:r>
            <a:endParaRPr lang="en-IN" sz="2400" dirty="0"/>
          </a:p>
        </p:txBody>
      </p:sp>
    </p:spTree>
    <p:extLst>
      <p:ext uri="{BB962C8B-B14F-4D97-AF65-F5344CB8AC3E}">
        <p14:creationId xmlns:p14="http://schemas.microsoft.com/office/powerpoint/2010/main" val="34205804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back up rotation</a:t>
            </a:r>
            <a:endParaRPr lang="en-IN" dirty="0"/>
          </a:p>
        </p:txBody>
      </p:sp>
      <p:sp>
        <p:nvSpPr>
          <p:cNvPr id="5" name="Content Placeholder 4"/>
          <p:cNvSpPr>
            <a:spLocks noGrp="1"/>
          </p:cNvSpPr>
          <p:nvPr>
            <p:ph idx="1"/>
          </p:nvPr>
        </p:nvSpPr>
        <p:spPr>
          <a:xfrm>
            <a:off x="375996" y="1557339"/>
            <a:ext cx="9409641" cy="4484024"/>
          </a:xfrm>
        </p:spPr>
        <p:txBody>
          <a:bodyPr/>
          <a:lstStyle/>
          <a:p>
            <a:r>
              <a:rPr lang="en-IN" dirty="0"/>
              <a:t>There are several preventive methods to help your company </a:t>
            </a:r>
            <a:r>
              <a:rPr lang="en-IN" dirty="0" smtClean="0"/>
              <a:t>to avoid any </a:t>
            </a:r>
            <a:r>
              <a:rPr lang="en-IN" dirty="0"/>
              <a:t>disastrous situation.</a:t>
            </a:r>
          </a:p>
          <a:p>
            <a:r>
              <a:rPr lang="en-IN" dirty="0"/>
              <a:t>Although cloud storage and backup services are becoming more cost effective, smaller businesses tend to stick with the type of backup system that’s been working well for decades- which in most cases is </a:t>
            </a:r>
            <a:r>
              <a:rPr lang="en-IN" dirty="0">
                <a:hlinkClick r:id="rId2"/>
              </a:rPr>
              <a:t>offsite tape storage and rotation</a:t>
            </a:r>
            <a:r>
              <a:rPr lang="en-IN" dirty="0"/>
              <a:t>.</a:t>
            </a:r>
          </a:p>
          <a:p>
            <a:r>
              <a:rPr lang="en-IN" dirty="0"/>
              <a:t>Magnetic tape is an ideal storage medium for backing up individual workstations or small networks, mainly because it has the capability of storing high volumes of information at a low price</a:t>
            </a:r>
            <a:r>
              <a:rPr lang="en-IN" dirty="0" smtClean="0"/>
              <a:t>.</a:t>
            </a:r>
          </a:p>
          <a:p>
            <a:r>
              <a:rPr lang="en-IN" dirty="0"/>
              <a:t>An efficient </a:t>
            </a:r>
            <a:r>
              <a:rPr lang="en-IN" dirty="0">
                <a:hlinkClick r:id="rId3"/>
              </a:rPr>
              <a:t>data recovery plan</a:t>
            </a:r>
            <a:r>
              <a:rPr lang="en-IN" dirty="0"/>
              <a:t> involving off-site magnetic tape storage would not be complete without rotation. Companies must rotate their tape cartridges to ensure that their backup data remains up-to-date</a:t>
            </a:r>
            <a:r>
              <a:rPr lang="en-IN" dirty="0" smtClean="0"/>
              <a:t>.</a:t>
            </a:r>
          </a:p>
          <a:p>
            <a:r>
              <a:rPr lang="en-IN" dirty="0"/>
              <a:t>There are several different methods, strategies and rotations that are commonly used to ensure that all data is properly backed up and secure.  Here are some insights on tape rotation strategies and how often you should rotate them</a:t>
            </a:r>
          </a:p>
          <a:p>
            <a:endParaRPr lang="en-IN"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8337" y="29098"/>
            <a:ext cx="2444575" cy="2481803"/>
          </a:xfrm>
          <a:prstGeom prst="rect">
            <a:avLst/>
          </a:prstGeom>
        </p:spPr>
      </p:pic>
    </p:spTree>
    <p:extLst>
      <p:ext uri="{BB962C8B-B14F-4D97-AF65-F5344CB8AC3E}">
        <p14:creationId xmlns:p14="http://schemas.microsoft.com/office/powerpoint/2010/main" val="1609673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5763"/>
            <a:ext cx="10981266" cy="6115050"/>
          </a:xfrm>
        </p:spPr>
        <p:txBody>
          <a:bodyPr/>
          <a:lstStyle/>
          <a:p>
            <a:r>
              <a:rPr lang="en-IN" dirty="0"/>
              <a:t>A good rotation strategy ensures that the company can access data without fail. It protects the tape from excessive wear and damage, which could make it impossible to retrieve data. </a:t>
            </a:r>
            <a:endParaRPr lang="en-IN" dirty="0" smtClean="0"/>
          </a:p>
          <a:p>
            <a:r>
              <a:rPr lang="en-IN" dirty="0" smtClean="0"/>
              <a:t>Tape </a:t>
            </a:r>
            <a:r>
              <a:rPr lang="en-IN" dirty="0"/>
              <a:t>rotation requires a regular schedule, often with added expenses that offer greater security against disaster</a:t>
            </a:r>
            <a:r>
              <a:rPr lang="en-IN" dirty="0" smtClean="0"/>
              <a:t>.</a:t>
            </a:r>
          </a:p>
          <a:p>
            <a:pPr marL="0" indent="0">
              <a:buNone/>
            </a:pPr>
            <a:endParaRPr lang="en-IN" dirty="0" smtClean="0"/>
          </a:p>
          <a:p>
            <a:r>
              <a:rPr lang="en-IN" b="1" dirty="0"/>
              <a:t>Tape Rotation Frequency</a:t>
            </a:r>
          </a:p>
          <a:p>
            <a:r>
              <a:rPr lang="en-IN" dirty="0"/>
              <a:t>The frequency of rotation depends on whether the company relies on data storage and retrieval. </a:t>
            </a:r>
            <a:endParaRPr lang="en-IN" dirty="0" smtClean="0"/>
          </a:p>
          <a:p>
            <a:r>
              <a:rPr lang="en-IN" dirty="0" smtClean="0"/>
              <a:t>Companies </a:t>
            </a:r>
            <a:r>
              <a:rPr lang="en-IN" dirty="0"/>
              <a:t>with high volumes of sensitive data may require a complex and secure rotation schedule while small businesses may only need to implement something simple and cost-effective.</a:t>
            </a:r>
          </a:p>
          <a:p>
            <a:r>
              <a:rPr lang="en-IN" dirty="0"/>
              <a:t>Most companies use one of three rotation schedules, including the </a:t>
            </a:r>
            <a:r>
              <a:rPr lang="en-IN" dirty="0" smtClean="0"/>
              <a:t>Grandfather-Father-Son</a:t>
            </a:r>
            <a:r>
              <a:rPr lang="en-IN" dirty="0"/>
              <a:t>, and Tower of Hanoi scheme.</a:t>
            </a:r>
          </a:p>
          <a:p>
            <a:pPr marL="0" indent="0">
              <a:buNone/>
            </a:pPr>
            <a:endParaRPr lang="en-IN" dirty="0"/>
          </a:p>
        </p:txBody>
      </p:sp>
    </p:spTree>
    <p:extLst>
      <p:ext uri="{BB962C8B-B14F-4D97-AF65-F5344CB8AC3E}">
        <p14:creationId xmlns:p14="http://schemas.microsoft.com/office/powerpoint/2010/main" val="8294131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IN" b="1" dirty="0"/>
              <a:t>Grandfather-Father-Son (GFS)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700" y="1686719"/>
            <a:ext cx="7943849" cy="4028281"/>
          </a:xfrm>
        </p:spPr>
      </p:pic>
    </p:spTree>
    <p:extLst>
      <p:ext uri="{BB962C8B-B14F-4D97-AF65-F5344CB8AC3E}">
        <p14:creationId xmlns:p14="http://schemas.microsoft.com/office/powerpoint/2010/main" val="279087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42889"/>
            <a:ext cx="11124141" cy="6143624"/>
          </a:xfrm>
        </p:spPr>
        <p:txBody>
          <a:bodyPr>
            <a:normAutofit lnSpcReduction="10000"/>
          </a:bodyPr>
          <a:lstStyle/>
          <a:p>
            <a:r>
              <a:rPr lang="en-IN" dirty="0"/>
              <a:t>The </a:t>
            </a:r>
            <a:r>
              <a:rPr lang="en-IN" dirty="0">
                <a:hlinkClick r:id="rId2"/>
              </a:rPr>
              <a:t>Grandfather-Father-Son (GFS) </a:t>
            </a:r>
            <a:r>
              <a:rPr lang="en-IN" dirty="0"/>
              <a:t>is the most widely used scheme for tape backup rotation. It combines security with ease of implementation. </a:t>
            </a:r>
            <a:r>
              <a:rPr lang="en-IN" dirty="0" smtClean="0"/>
              <a:t> </a:t>
            </a:r>
          </a:p>
          <a:p>
            <a:r>
              <a:rPr lang="en-IN" dirty="0" smtClean="0"/>
              <a:t>Its </a:t>
            </a:r>
            <a:r>
              <a:rPr lang="en-IN" dirty="0"/>
              <a:t>simplicity comes from running on a traditional calendar</a:t>
            </a:r>
            <a:r>
              <a:rPr lang="en-IN" dirty="0" smtClean="0"/>
              <a:t>.</a:t>
            </a:r>
          </a:p>
          <a:p>
            <a:r>
              <a:rPr lang="en-IN" dirty="0" smtClean="0"/>
              <a:t> </a:t>
            </a:r>
            <a:r>
              <a:rPr lang="en-IN" dirty="0"/>
              <a:t>On the last day of every month a full backup is performed and </a:t>
            </a:r>
            <a:r>
              <a:rPr lang="en-IN" dirty="0" smtClean="0"/>
              <a:t>labelled </a:t>
            </a:r>
            <a:r>
              <a:rPr lang="en-IN" dirty="0"/>
              <a:t>‘grandfather’. This tape is stored permanently offsite.</a:t>
            </a:r>
          </a:p>
          <a:p>
            <a:r>
              <a:rPr lang="en-IN" dirty="0"/>
              <a:t>On the last day of every week a full backup is done called the ‘father’ and stored offsite. </a:t>
            </a:r>
            <a:endParaRPr lang="en-IN" dirty="0" smtClean="0"/>
          </a:p>
          <a:p>
            <a:r>
              <a:rPr lang="en-IN" dirty="0" smtClean="0"/>
              <a:t>Then </a:t>
            </a:r>
            <a:r>
              <a:rPr lang="en-IN" dirty="0"/>
              <a:t>daily an incremental backup is done called the ‘son’. </a:t>
            </a:r>
            <a:endParaRPr lang="en-IN" dirty="0" smtClean="0"/>
          </a:p>
          <a:p>
            <a:r>
              <a:rPr lang="en-IN" dirty="0" smtClean="0"/>
              <a:t>Son </a:t>
            </a:r>
            <a:r>
              <a:rPr lang="en-IN" dirty="0"/>
              <a:t>tapes can be stored onsite or offsite depending on the volume of data changes.</a:t>
            </a:r>
          </a:p>
          <a:p>
            <a:r>
              <a:rPr lang="en-IN" dirty="0"/>
              <a:t>Adding up the tapes you will have: 4 son tapes (assuming a five day work week), 3 father tapes and a new grandfather tape every </a:t>
            </a:r>
            <a:r>
              <a:rPr lang="en-IN" dirty="0" smtClean="0"/>
              <a:t>month. </a:t>
            </a:r>
          </a:p>
          <a:p>
            <a:r>
              <a:rPr lang="en-IN" dirty="0" smtClean="0"/>
              <a:t>Operates </a:t>
            </a:r>
            <a:r>
              <a:rPr lang="en-IN" dirty="0"/>
              <a:t>on the same principle; however, it involves using more tapes to backup information daily, weekly, and monthly.</a:t>
            </a:r>
          </a:p>
          <a:p>
            <a:r>
              <a:rPr lang="en-IN" dirty="0"/>
              <a:t>Companies use the son tapes for daily backup, father tapes for weekly storage, and grandfather tapes for monthly </a:t>
            </a:r>
            <a:r>
              <a:rPr lang="en-IN" dirty="0" err="1" smtClean="0"/>
              <a:t>archival.Many</a:t>
            </a:r>
            <a:r>
              <a:rPr lang="en-IN" dirty="0" smtClean="0"/>
              <a:t> </a:t>
            </a:r>
            <a:r>
              <a:rPr lang="en-IN" dirty="0"/>
              <a:t>companies opt for permanent storage on a quarterly or yearly basis with the grandfather tapes.</a:t>
            </a:r>
          </a:p>
          <a:p>
            <a:r>
              <a:rPr lang="en-IN" dirty="0" smtClean="0"/>
              <a:t>Major difference between the volume and grandfather backup is that the grandfather incorporates a one-month archive in the backup scheme. This eliminates the problem of overwriting a tape before completing a more recent backup of the file system</a:t>
            </a:r>
            <a:endParaRPr lang="en-IN" dirty="0"/>
          </a:p>
        </p:txBody>
      </p:sp>
    </p:spTree>
    <p:extLst>
      <p:ext uri="{BB962C8B-B14F-4D97-AF65-F5344CB8AC3E}">
        <p14:creationId xmlns:p14="http://schemas.microsoft.com/office/powerpoint/2010/main" val="5507395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59" y="0"/>
            <a:ext cx="8596668" cy="604838"/>
          </a:xfrm>
        </p:spPr>
        <p:txBody>
          <a:bodyPr>
            <a:normAutofit fontScale="90000"/>
          </a:bodyPr>
          <a:lstStyle/>
          <a:p>
            <a:r>
              <a:rPr lang="en-IN" dirty="0" smtClean="0"/>
              <a:t>Tower of Hanoi</a:t>
            </a:r>
            <a:endParaRPr lang="en-IN" dirty="0"/>
          </a:p>
        </p:txBody>
      </p:sp>
      <p:sp>
        <p:nvSpPr>
          <p:cNvPr id="3" name="Content Placeholder 2"/>
          <p:cNvSpPr>
            <a:spLocks noGrp="1"/>
          </p:cNvSpPr>
          <p:nvPr>
            <p:ph idx="1"/>
          </p:nvPr>
        </p:nvSpPr>
        <p:spPr>
          <a:xfrm>
            <a:off x="214313" y="604837"/>
            <a:ext cx="11572875" cy="5981701"/>
          </a:xfrm>
        </p:spPr>
        <p:txBody>
          <a:bodyPr>
            <a:normAutofit fontScale="92500" lnSpcReduction="10000"/>
          </a:bodyPr>
          <a:lstStyle/>
          <a:p>
            <a:r>
              <a:rPr lang="en-IN" dirty="0"/>
              <a:t>The Tower of Hanoi rotation method involves full backup rotation using five separate tape sets. Many companies avoid this method due to its complexity.</a:t>
            </a:r>
          </a:p>
          <a:p>
            <a:r>
              <a:rPr lang="en-IN" dirty="0"/>
              <a:t>This method offers greater security and flexibility for full backup sessions on a nightly, weekly, and monthly basis.</a:t>
            </a:r>
          </a:p>
          <a:p>
            <a:r>
              <a:rPr lang="en-IN" dirty="0"/>
              <a:t>It’s the most secure tape rotation scheme-but also the most complex one.  Here’s how it works:</a:t>
            </a:r>
          </a:p>
          <a:p>
            <a:r>
              <a:rPr lang="en-IN" dirty="0"/>
              <a:t>The A tapes are used for a full backup every other day</a:t>
            </a:r>
          </a:p>
          <a:p>
            <a:r>
              <a:rPr lang="en-IN" dirty="0"/>
              <a:t>The B tapes are used for a full backup every 4th day</a:t>
            </a:r>
          </a:p>
          <a:p>
            <a:r>
              <a:rPr lang="en-IN" dirty="0"/>
              <a:t>The C tapes are used for a full backup every 8th day</a:t>
            </a:r>
          </a:p>
          <a:p>
            <a:r>
              <a:rPr lang="en-IN" dirty="0"/>
              <a:t>The D and E tapes are alternated for a full backup every 16th day</a:t>
            </a:r>
          </a:p>
          <a:p>
            <a:r>
              <a:rPr lang="en-IN" dirty="0"/>
              <a:t>Or said another way:</a:t>
            </a:r>
          </a:p>
          <a:p>
            <a:r>
              <a:rPr lang="en-IN" dirty="0"/>
              <a:t>Tape A is used every odd numbered day.</a:t>
            </a:r>
          </a:p>
          <a:p>
            <a:r>
              <a:rPr lang="en-IN" dirty="0"/>
              <a:t>Tape B is used every other even numbered day.</a:t>
            </a:r>
          </a:p>
          <a:p>
            <a:r>
              <a:rPr lang="en-IN" dirty="0"/>
              <a:t>Tape C is used every third numbered day.</a:t>
            </a:r>
          </a:p>
          <a:p>
            <a:r>
              <a:rPr lang="en-IN" dirty="0"/>
              <a:t>Tape D and E are used every fourth even numbered day.</a:t>
            </a:r>
          </a:p>
          <a:p>
            <a:r>
              <a:rPr lang="en-IN" dirty="0"/>
              <a:t>The B, C, D and E tapes are stored offsite.</a:t>
            </a:r>
          </a:p>
          <a:p>
            <a:r>
              <a:rPr lang="en-IN" dirty="0"/>
              <a:t>Confused? That’s because this rotation method doesn’t operate on a traditional work week calendar. If you implement this scheme it is wise to have automated reminders to help everyone keep track of what tape is to be used each day.</a:t>
            </a:r>
          </a:p>
          <a:p>
            <a:endParaRPr lang="en-IN" dirty="0"/>
          </a:p>
        </p:txBody>
      </p:sp>
    </p:spTree>
    <p:extLst>
      <p:ext uri="{BB962C8B-B14F-4D97-AF65-F5344CB8AC3E}">
        <p14:creationId xmlns:p14="http://schemas.microsoft.com/office/powerpoint/2010/main" val="1303854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3791"/>
          </a:xfrm>
        </p:spPr>
        <p:txBody>
          <a:bodyPr>
            <a:normAutofit fontScale="90000"/>
          </a:bodyPr>
          <a:lstStyle/>
          <a:p>
            <a:r>
              <a:rPr lang="en-IN" dirty="0" smtClean="0"/>
              <a:t>Required steps for disaster recovery</a:t>
            </a:r>
            <a:endParaRPr lang="en-IN" dirty="0"/>
          </a:p>
        </p:txBody>
      </p:sp>
      <p:sp>
        <p:nvSpPr>
          <p:cNvPr id="3" name="Content Placeholder 2"/>
          <p:cNvSpPr>
            <a:spLocks noGrp="1"/>
          </p:cNvSpPr>
          <p:nvPr>
            <p:ph idx="1"/>
          </p:nvPr>
        </p:nvSpPr>
        <p:spPr>
          <a:xfrm>
            <a:off x="677333" y="1485901"/>
            <a:ext cx="10648757" cy="4555462"/>
          </a:xfrm>
        </p:spPr>
        <p:txBody>
          <a:bodyPr>
            <a:normAutofit/>
          </a:bodyPr>
          <a:lstStyle/>
          <a:p>
            <a:r>
              <a:rPr lang="en-IN" dirty="0"/>
              <a:t>Disaster recovery is the process of restoring or continuing the use of vital processes after a natural or human-induced disaster, returning your </a:t>
            </a:r>
            <a:r>
              <a:rPr lang="en-IN" dirty="0" smtClean="0"/>
              <a:t>System </a:t>
            </a:r>
            <a:r>
              <a:rPr lang="en-IN" dirty="0"/>
              <a:t>environment to a usable state after the disaster occurs</a:t>
            </a:r>
            <a:r>
              <a:rPr lang="en-IN" dirty="0" smtClean="0"/>
              <a:t>.</a:t>
            </a:r>
            <a:endParaRPr lang="en-IN" dirty="0"/>
          </a:p>
          <a:p>
            <a:r>
              <a:rPr lang="en-IN" dirty="0"/>
              <a:t>Disaster recovery scenarios include both the planned and unplanned failover of virtual system patterns, virtual application patterns, deployments, and shared services from a primary system to a disaster recovery backup system.</a:t>
            </a:r>
          </a:p>
          <a:p>
            <a:endParaRPr lang="en-IN" dirty="0"/>
          </a:p>
          <a:p>
            <a:r>
              <a:rPr lang="en-IN" dirty="0"/>
              <a:t>Several manual steps are required to prepare your </a:t>
            </a:r>
            <a:r>
              <a:rPr lang="en-IN" dirty="0" smtClean="0"/>
              <a:t>System </a:t>
            </a:r>
            <a:r>
              <a:rPr lang="en-IN" dirty="0"/>
              <a:t>environment for disaster </a:t>
            </a:r>
            <a:r>
              <a:rPr lang="en-IN" dirty="0" smtClean="0"/>
              <a:t>recovery:</a:t>
            </a:r>
          </a:p>
          <a:p>
            <a:r>
              <a:rPr lang="en-IN" dirty="0" smtClean="0"/>
              <a:t>Defining </a:t>
            </a:r>
            <a:r>
              <a:rPr lang="en-IN" dirty="0"/>
              <a:t>users, on both the primary system and the disaster recovery backup system, with the appropriate roles for performing disaster recovery tasks.</a:t>
            </a:r>
          </a:p>
          <a:p>
            <a:r>
              <a:rPr lang="en-IN" dirty="0" smtClean="0"/>
              <a:t>Configuring </a:t>
            </a:r>
            <a:r>
              <a:rPr lang="en-IN" dirty="0"/>
              <a:t>hardware resources.</a:t>
            </a:r>
          </a:p>
          <a:p>
            <a:r>
              <a:rPr lang="en-IN" dirty="0" smtClean="0"/>
              <a:t>Connecting </a:t>
            </a:r>
            <a:r>
              <a:rPr lang="en-IN" dirty="0"/>
              <a:t>and configuring network resources.</a:t>
            </a:r>
          </a:p>
          <a:p>
            <a:endParaRPr lang="en-IN" dirty="0"/>
          </a:p>
        </p:txBody>
      </p:sp>
    </p:spTree>
    <p:extLst>
      <p:ext uri="{BB962C8B-B14F-4D97-AF65-F5344CB8AC3E}">
        <p14:creationId xmlns:p14="http://schemas.microsoft.com/office/powerpoint/2010/main" val="5277851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787" y="514350"/>
            <a:ext cx="10829925" cy="5972175"/>
          </a:xfrm>
        </p:spPr>
      </p:pic>
    </p:spTree>
    <p:extLst>
      <p:ext uri="{BB962C8B-B14F-4D97-AF65-F5344CB8AC3E}">
        <p14:creationId xmlns:p14="http://schemas.microsoft.com/office/powerpoint/2010/main" val="29739105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5262"/>
            <a:ext cx="8596668" cy="576263"/>
          </a:xfrm>
        </p:spPr>
        <p:txBody>
          <a:bodyPr>
            <a:normAutofit fontScale="90000"/>
          </a:bodyPr>
          <a:lstStyle/>
          <a:p>
            <a:r>
              <a:rPr lang="en-IN" dirty="0" smtClean="0"/>
              <a:t>Volume/calendar backup</a:t>
            </a:r>
            <a:endParaRPr lang="en-IN" dirty="0"/>
          </a:p>
        </p:txBody>
      </p:sp>
      <p:sp>
        <p:nvSpPr>
          <p:cNvPr id="3" name="Content Placeholder 2"/>
          <p:cNvSpPr>
            <a:spLocks noGrp="1"/>
          </p:cNvSpPr>
          <p:nvPr>
            <p:ph idx="1"/>
          </p:nvPr>
        </p:nvSpPr>
        <p:spPr>
          <a:xfrm>
            <a:off x="314325" y="974726"/>
            <a:ext cx="11587163" cy="3880773"/>
          </a:xfrm>
        </p:spPr>
        <p:txBody>
          <a:bodyPr/>
          <a:lstStyle/>
          <a:p>
            <a:r>
              <a:rPr lang="en-IN" dirty="0" smtClean="0"/>
              <a:t>This backup strategy calls for a full system backup once a month.</a:t>
            </a:r>
          </a:p>
          <a:p>
            <a:r>
              <a:rPr lang="en-IN" dirty="0" smtClean="0"/>
              <a:t>An incremental backup is performed once a week for files that change often.</a:t>
            </a:r>
          </a:p>
          <a:p>
            <a:r>
              <a:rPr lang="en-IN" dirty="0" smtClean="0"/>
              <a:t>Daily incremental backups catch files that have changed since the last daily backup.</a:t>
            </a:r>
          </a:p>
          <a:p>
            <a:r>
              <a:rPr lang="en-IN" dirty="0" smtClean="0"/>
              <a:t>A typical schedule would be to perform the full backup one Sunday a month and weekly incremental backup on every Sunday.</a:t>
            </a:r>
          </a:p>
          <a:p>
            <a:r>
              <a:rPr lang="en-IN" dirty="0" smtClean="0"/>
              <a:t>Daily from Monday to Saturday – 5 incremental backups</a:t>
            </a:r>
          </a:p>
          <a:p>
            <a:r>
              <a:rPr lang="en-IN" dirty="0" smtClean="0"/>
              <a:t>This would require eight complete set of media ( one monthly tape, one weekly tape and six daily tapes)</a:t>
            </a:r>
          </a:p>
          <a:p>
            <a:endParaRPr lang="en-IN" dirty="0" smtClean="0"/>
          </a:p>
          <a:p>
            <a:endParaRPr lang="en-IN" dirty="0"/>
          </a:p>
        </p:txBody>
      </p:sp>
      <p:pic>
        <p:nvPicPr>
          <p:cNvPr id="5" name="Picture 4"/>
          <p:cNvPicPr>
            <a:picLocks noChangeAspect="1"/>
          </p:cNvPicPr>
          <p:nvPr/>
        </p:nvPicPr>
        <p:blipFill>
          <a:blip r:embed="rId2"/>
          <a:stretch>
            <a:fillRect/>
          </a:stretch>
        </p:blipFill>
        <p:spPr>
          <a:xfrm>
            <a:off x="1843088" y="4130474"/>
            <a:ext cx="6943725" cy="2256039"/>
          </a:xfrm>
          <a:prstGeom prst="rect">
            <a:avLst/>
          </a:prstGeom>
        </p:spPr>
      </p:pic>
    </p:spTree>
    <p:extLst>
      <p:ext uri="{BB962C8B-B14F-4D97-AF65-F5344CB8AC3E}">
        <p14:creationId xmlns:p14="http://schemas.microsoft.com/office/powerpoint/2010/main" val="34608516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4465" y="428625"/>
            <a:ext cx="11440390" cy="6024130"/>
          </a:xfrm>
        </p:spPr>
        <p:txBody>
          <a:bodyPr>
            <a:normAutofit lnSpcReduction="10000"/>
          </a:bodyPr>
          <a:lstStyle/>
          <a:p>
            <a:r>
              <a:rPr lang="en-IN" dirty="0" smtClean="0"/>
              <a:t>Recovering from the complete data loss with the volume / calendar scheme requires restoring from the most recent full backup, then restoring from the most recent weekly backup, and finally restoring from each daily backup tape written since the weekly backup.</a:t>
            </a:r>
          </a:p>
          <a:p>
            <a:r>
              <a:rPr lang="en-IN" dirty="0" smtClean="0"/>
              <a:t>An advantage to this backup scheme is that it requires a minimum of media, but this also points out one of the major problems with this backup scheme : tapes are immediately reused.</a:t>
            </a:r>
          </a:p>
          <a:p>
            <a:r>
              <a:rPr lang="en-IN" dirty="0" smtClean="0"/>
              <a:t>For example, every Monday overwrites last Monday’s backup information. </a:t>
            </a:r>
          </a:p>
          <a:p>
            <a:r>
              <a:rPr lang="en-IN" dirty="0" smtClean="0"/>
              <a:t>Consider what would happen if one of the disk drives failed during the second Monday backup.</a:t>
            </a:r>
          </a:p>
          <a:p>
            <a:r>
              <a:rPr lang="en-IN" dirty="0" smtClean="0"/>
              <a:t>It would not be possible to recover all data, because the system was in the process of overwriting the backup tape when the drive failed.</a:t>
            </a:r>
          </a:p>
          <a:p>
            <a:r>
              <a:rPr lang="en-IN" sz="2400" b="1" dirty="0"/>
              <a:t>No Matter What Rotation Method You Choose- Use It</a:t>
            </a:r>
          </a:p>
          <a:p>
            <a:r>
              <a:rPr lang="en-IN" dirty="0"/>
              <a:t>The most important thing for any tape rotation system is to get started. </a:t>
            </a:r>
          </a:p>
          <a:p>
            <a:r>
              <a:rPr lang="en-IN" dirty="0"/>
              <a:t>A poorly designed one is far better than being left with no backup at all. Keep at least one tape stored in a secure offsite location.</a:t>
            </a:r>
          </a:p>
          <a:p>
            <a:r>
              <a:rPr lang="en-IN" dirty="0"/>
              <a:t>Make sure the backup tapes are accessible at all times. It is also wise to test your backups at least quarterly.  </a:t>
            </a:r>
          </a:p>
          <a:p>
            <a:r>
              <a:rPr lang="en-IN" dirty="0"/>
              <a:t>What is critical data and where it is located can change and leave you missing valuable information when you need it most.</a:t>
            </a:r>
          </a:p>
          <a:p>
            <a:r>
              <a:rPr lang="en-IN" dirty="0"/>
              <a:t>Do a full reload on a test system to see if you can withstand a disaster to your systems.</a:t>
            </a:r>
          </a:p>
          <a:p>
            <a:endParaRPr lang="en-IN" dirty="0" smtClean="0"/>
          </a:p>
          <a:p>
            <a:endParaRPr lang="en-IN" dirty="0"/>
          </a:p>
        </p:txBody>
      </p:sp>
    </p:spTree>
    <p:extLst>
      <p:ext uri="{BB962C8B-B14F-4D97-AF65-F5344CB8AC3E}">
        <p14:creationId xmlns:p14="http://schemas.microsoft.com/office/powerpoint/2010/main" val="42528781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442217" y="25362"/>
            <a:ext cx="11341074" cy="518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smtClean="0">
                <a:ln>
                  <a:noFill/>
                </a:ln>
                <a:solidFill>
                  <a:srgbClr val="FF0000"/>
                </a:solidFill>
                <a:effectLst/>
                <a:latin typeface="Arial" panose="020B0604020202020204" pitchFamily="34" charset="0"/>
              </a:rPr>
              <a:t>How to Fix Disk Boot Failure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600" b="1" i="0" u="none" strike="noStrike" cap="none" normalizeH="0" baseline="0" dirty="0" smtClean="0">
                <a:ln>
                  <a:noFill/>
                </a:ln>
                <a:solidFill>
                  <a:schemeClr val="tx1"/>
                </a:solidFill>
                <a:effectLst/>
                <a:latin typeface="Arial" panose="020B0604020202020204" pitchFamily="34" charset="0"/>
              </a:rPr>
              <a:t>Level of difficulty:</a:t>
            </a:r>
            <a:r>
              <a:rPr kumimoji="0" lang="en-US" sz="1600" b="0" i="0" u="none" strike="noStrike" cap="none" normalizeH="0" baseline="0" dirty="0" smtClean="0">
                <a:ln>
                  <a:noFill/>
                </a:ln>
                <a:solidFill>
                  <a:schemeClr val="tx1"/>
                </a:solidFill>
                <a:effectLst/>
                <a:latin typeface="Arial" panose="020B0604020202020204" pitchFamily="34" charset="0"/>
              </a:rPr>
              <a:t> Difficult</a:t>
            </a:r>
            <a:r>
              <a:rPr kumimoji="0" lang="en-US" sz="2000" b="0" i="0" u="none" strike="noStrike" cap="none" normalizeH="0" baseline="0" dirty="0" smtClean="0">
                <a:ln>
                  <a:noFill/>
                </a:ln>
                <a:solidFill>
                  <a:schemeClr val="tx1"/>
                </a:solidFill>
                <a:effectLst/>
                <a:latin typeface="Arial" panose="020B0604020202020204" pitchFamily="34" charset="0"/>
              </a:rPr>
              <a:t/>
            </a:r>
            <a:br>
              <a:rPr kumimoji="0" lang="en-US" sz="2000" b="0" i="0" u="none" strike="noStrike" cap="none" normalizeH="0" baseline="0" dirty="0" smtClean="0">
                <a:ln>
                  <a:noFill/>
                </a:ln>
                <a:solidFill>
                  <a:schemeClr val="tx1"/>
                </a:solidFill>
                <a:effectLst/>
                <a:latin typeface="Arial" panose="020B0604020202020204" pitchFamily="34" charset="0"/>
              </a:rPr>
            </a:br>
            <a:r>
              <a:rPr kumimoji="0" lang="en-US" sz="2000" b="0" i="0" u="none" strike="noStrike" cap="none" normalizeH="0" baseline="0" dirty="0" smtClean="0">
                <a:ln>
                  <a:noFill/>
                </a:ln>
                <a:solidFill>
                  <a:schemeClr val="tx1"/>
                </a:solidFill>
                <a:effectLst/>
                <a:latin typeface="Arial" panose="020B0604020202020204" pitchFamily="34" charset="0"/>
              </a:rPr>
              <a:t/>
            </a:r>
            <a:br>
              <a:rPr kumimoji="0" lang="en-US" sz="20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Disk Boot Failure is a problem which arises when you try to boot the computer from the files installed on a disk which could be hard disk"</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1" i="0" u="none" strike="noStrike" cap="none" normalizeH="0" baseline="0" dirty="0" smtClean="0">
                <a:ln>
                  <a:noFill/>
                </a:ln>
                <a:solidFill>
                  <a:schemeClr val="tx1"/>
                </a:solidFill>
                <a:effectLst/>
                <a:latin typeface="Arial" panose="020B0604020202020204" pitchFamily="34" charset="0"/>
              </a:rPr>
              <a:t>Materials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 A large number of disks to boot the system</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 piece of cloth</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 screw driver to open the cabinet</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 wires.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7216"/>
                </a:solidFill>
                <a:effectLst/>
                <a:latin typeface="Arial" panose="020B0604020202020204" pitchFamily="34" charset="0"/>
              </a:rPr>
              <a:t>Step 1</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floppy or CD-ROM. Disk Boot Failure could arise from a large number of sources. Few of the reasons are corrupt bootable disk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7216"/>
                </a:solidFill>
                <a:effectLst/>
                <a:latin typeface="Arial" panose="020B0604020202020204" pitchFamily="34" charset="0"/>
              </a:rPr>
              <a:t>Step 2</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order of devices to boot from in BIOS setting</a:t>
            </a:r>
          </a:p>
        </p:txBody>
      </p:sp>
    </p:spTree>
    <p:extLst>
      <p:ext uri="{BB962C8B-B14F-4D97-AF65-F5344CB8AC3E}">
        <p14:creationId xmlns:p14="http://schemas.microsoft.com/office/powerpoint/2010/main" val="1453125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343" y="207097"/>
            <a:ext cx="10908530" cy="6339175"/>
          </a:xfrm>
        </p:spPr>
        <p:txBody>
          <a:bodyPr>
            <a:normAutofit fontScale="85000" lnSpcReduction="10000"/>
          </a:bodyPr>
          <a:lstStyle/>
          <a:p>
            <a:pPr marL="0" lvl="0" indent="0" defTabSz="914400" eaLnBrk="0" fontAlgn="base" hangingPunct="0">
              <a:spcBef>
                <a:spcPct val="0"/>
              </a:spcBef>
              <a:spcAft>
                <a:spcPct val="0"/>
              </a:spcAft>
              <a:buClrTx/>
              <a:buSzTx/>
              <a:buNone/>
            </a:pPr>
            <a:r>
              <a:rPr lang="en-US" sz="1400" b="1" dirty="0">
                <a:solidFill>
                  <a:srgbClr val="FF7216"/>
                </a:solidFill>
                <a:latin typeface="Arial" panose="020B0604020202020204" pitchFamily="34" charset="0"/>
              </a:rPr>
              <a:t>Step </a:t>
            </a:r>
            <a:r>
              <a:rPr lang="en-US" sz="1400" b="1" dirty="0" smtClean="0">
                <a:solidFill>
                  <a:srgbClr val="FF7216"/>
                </a:solidFill>
                <a:latin typeface="Arial" panose="020B0604020202020204" pitchFamily="34" charset="0"/>
              </a:rPr>
              <a:t>3</a:t>
            </a:r>
          </a:p>
          <a:p>
            <a:pPr marL="0" lvl="0" indent="0" defTabSz="914400" eaLnBrk="0" fontAlgn="base" hangingPunct="0">
              <a:spcBef>
                <a:spcPct val="0"/>
              </a:spcBef>
              <a:spcAft>
                <a:spcPct val="0"/>
              </a:spcAft>
              <a:buClrTx/>
              <a:buSzTx/>
              <a:buNone/>
            </a:pPr>
            <a:endParaRPr lang="en-US" sz="1300"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a:solidFill>
                  <a:schemeClr val="tx1"/>
                </a:solidFill>
                <a:latin typeface="Arial" panose="020B0604020202020204" pitchFamily="34" charset="0"/>
              </a:rPr>
              <a:t>problem with IDE port of motherboard and many more. The problem could be solved in more than one way. </a:t>
            </a:r>
            <a:endParaRPr lang="en-US" dirty="0" smtClean="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endParaRPr lang="en-US" dirty="0" smtClean="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smtClean="0">
                <a:solidFill>
                  <a:schemeClr val="tx1"/>
                </a:solidFill>
                <a:latin typeface="Arial" panose="020B0604020202020204" pitchFamily="34" charset="0"/>
              </a:rPr>
              <a:t>It </a:t>
            </a:r>
            <a:r>
              <a:rPr lang="en-US" dirty="0">
                <a:solidFill>
                  <a:schemeClr val="tx1"/>
                </a:solidFill>
                <a:latin typeface="Arial" panose="020B0604020202020204" pitchFamily="34" charset="0"/>
              </a:rPr>
              <a:t>really depends on which way works for you at this point of </a:t>
            </a:r>
            <a:r>
              <a:rPr lang="en-US" dirty="0" err="1">
                <a:solidFill>
                  <a:schemeClr val="tx1"/>
                </a:solidFill>
                <a:latin typeface="Arial" panose="020B0604020202020204" pitchFamily="34" charset="0"/>
              </a:rPr>
              <a:t>time.",Step</a:t>
            </a:r>
            <a:r>
              <a:rPr lang="en-US" dirty="0">
                <a:solidFill>
                  <a:schemeClr val="tx1"/>
                </a:solidFill>
                <a:latin typeface="Arial" panose="020B0604020202020204" pitchFamily="34" charset="0"/>
              </a:rPr>
              <a:t> 1 is to check your disk for any problem. </a:t>
            </a:r>
            <a:endParaRPr lang="en-US" dirty="0" smtClean="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endParaRPr lang="en-US" dirty="0" smtClean="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smtClean="0">
                <a:solidFill>
                  <a:schemeClr val="tx1"/>
                </a:solidFill>
                <a:latin typeface="Arial" panose="020B0604020202020204" pitchFamily="34" charset="0"/>
              </a:rPr>
              <a:t>Check </a:t>
            </a:r>
            <a:r>
              <a:rPr lang="en-US" dirty="0">
                <a:solidFill>
                  <a:schemeClr val="tx1"/>
                </a:solidFill>
                <a:latin typeface="Arial" panose="020B0604020202020204" pitchFamily="34" charset="0"/>
              </a:rPr>
              <a:t>if the disk is properly inserted and is working fine i.e. it is not corrupt and all the data could be read by the disk reader easily. </a:t>
            </a:r>
            <a:endParaRPr lang="en-US" dirty="0" smtClean="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endParaRPr lang="en-US" dirty="0" smtClean="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smtClean="0">
                <a:solidFill>
                  <a:schemeClr val="tx1"/>
                </a:solidFill>
                <a:latin typeface="Arial" panose="020B0604020202020204" pitchFamily="34" charset="0"/>
              </a:rPr>
              <a:t>Physically </a:t>
            </a:r>
            <a:r>
              <a:rPr lang="en-US" dirty="0">
                <a:solidFill>
                  <a:schemeClr val="tx1"/>
                </a:solidFill>
                <a:latin typeface="Arial" panose="020B0604020202020204" pitchFamily="34" charset="0"/>
              </a:rPr>
              <a:t>check all cabling connections in the computer system. A loose or in some cases</a:t>
            </a:r>
          </a:p>
          <a:p>
            <a:pPr marL="0" lvl="0" indent="0" defTabSz="914400" eaLnBrk="0" fontAlgn="base" hangingPunct="0">
              <a:spcBef>
                <a:spcPct val="0"/>
              </a:spcBef>
              <a:spcAft>
                <a:spcPct val="0"/>
              </a:spcAft>
              <a:buClrTx/>
              <a:buSzTx/>
              <a:buNone/>
            </a:pPr>
            <a:endParaRPr lang="en-US" sz="1400" b="1" dirty="0" smtClean="0">
              <a:solidFill>
                <a:srgbClr val="FF7216"/>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sz="1400" b="1" dirty="0" smtClean="0">
                <a:solidFill>
                  <a:srgbClr val="FF7216"/>
                </a:solidFill>
                <a:latin typeface="Arial" panose="020B0604020202020204" pitchFamily="34" charset="0"/>
              </a:rPr>
              <a:t>Step 4</a:t>
            </a:r>
          </a:p>
          <a:p>
            <a:pPr marL="0" lvl="0" indent="0" defTabSz="914400" eaLnBrk="0" fontAlgn="base" hangingPunct="0">
              <a:spcBef>
                <a:spcPct val="0"/>
              </a:spcBef>
              <a:spcAft>
                <a:spcPct val="0"/>
              </a:spcAft>
              <a:buClrTx/>
              <a:buSzTx/>
              <a:buNone/>
            </a:pPr>
            <a:endParaRPr lang="en-US" sz="1300"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a:solidFill>
                  <a:schemeClr val="tx1"/>
                </a:solidFill>
                <a:latin typeface="Arial" panose="020B0604020202020204" pitchFamily="34" charset="0"/>
              </a:rPr>
              <a:t>failing cable will produce these errors</a:t>
            </a:r>
            <a:r>
              <a:rPr lang="en-US" dirty="0" smtClean="0">
                <a:solidFill>
                  <a:schemeClr val="tx1"/>
                </a:solidFill>
                <a:latin typeface="Arial" panose="020B0604020202020204" pitchFamily="34" charset="0"/>
              </a:rPr>
              <a:t>.</a:t>
            </a:r>
          </a:p>
          <a:p>
            <a:pPr marL="0" indent="0" defTabSz="914400" eaLnBrk="0" fontAlgn="base" hangingPunct="0">
              <a:spcBef>
                <a:spcPct val="0"/>
              </a:spcBef>
              <a:spcAft>
                <a:spcPct val="0"/>
              </a:spcAft>
              <a:buClrTx/>
              <a:buSzTx/>
              <a:buNone/>
            </a:pPr>
            <a:endParaRPr lang="en-US" dirty="0" smtClean="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smtClean="0">
                <a:solidFill>
                  <a:schemeClr val="tx1"/>
                </a:solidFill>
                <a:latin typeface="Arial" panose="020B0604020202020204" pitchFamily="34" charset="0"/>
              </a:rPr>
              <a:t> Check </a:t>
            </a:r>
            <a:r>
              <a:rPr lang="en-US" dirty="0">
                <a:solidFill>
                  <a:schemeClr val="tx1"/>
                </a:solidFill>
                <a:latin typeface="Arial" panose="020B0604020202020204" pitchFamily="34" charset="0"/>
              </a:rPr>
              <a:t>if disk is not having any scratches and dust on it. If dust is there remove it and reinsert the disk and restart the system. </a:t>
            </a:r>
            <a:endParaRPr lang="en-US" dirty="0" smtClean="0">
              <a:solidFill>
                <a:schemeClr val="tx1"/>
              </a:solidFill>
              <a:latin typeface="Arial" panose="020B0604020202020204" pitchFamily="34" charset="0"/>
            </a:endParaRPr>
          </a:p>
          <a:p>
            <a:pPr defTabSz="914400" eaLnBrk="0" fontAlgn="base" hangingPunct="0">
              <a:spcBef>
                <a:spcPct val="0"/>
              </a:spcBef>
              <a:spcAft>
                <a:spcPct val="0"/>
              </a:spcAft>
              <a:buClrTx/>
              <a:buSzTx/>
            </a:pPr>
            <a:endParaRPr lang="en-US"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smtClean="0">
                <a:solidFill>
                  <a:schemeClr val="tx1"/>
                </a:solidFill>
                <a:latin typeface="Arial" panose="020B0604020202020204" pitchFamily="34" charset="0"/>
              </a:rPr>
              <a:t>If </a:t>
            </a:r>
            <a:r>
              <a:rPr lang="en-US" dirty="0">
                <a:solidFill>
                  <a:schemeClr val="tx1"/>
                </a:solidFill>
                <a:latin typeface="Arial" panose="020B0604020202020204" pitchFamily="34" charset="0"/>
              </a:rPr>
              <a:t>problem still persists move to step 2</a:t>
            </a:r>
            <a:r>
              <a:rPr lang="en-US" dirty="0" smtClean="0">
                <a:solidFill>
                  <a:schemeClr val="tx1"/>
                </a:solidFill>
                <a:latin typeface="Arial" panose="020B0604020202020204" pitchFamily="34" charset="0"/>
              </a:rPr>
              <a:t>.“</a:t>
            </a:r>
          </a:p>
          <a:p>
            <a:pPr marL="0" lvl="0" indent="0" defTabSz="914400" eaLnBrk="0" fontAlgn="base" hangingPunct="0">
              <a:spcBef>
                <a:spcPct val="0"/>
              </a:spcBef>
              <a:spcAft>
                <a:spcPct val="0"/>
              </a:spcAft>
              <a:buClrTx/>
              <a:buSzTx/>
              <a:buNone/>
            </a:pPr>
            <a:endParaRPr 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sz="1400" b="1" dirty="0">
                <a:solidFill>
                  <a:srgbClr val="FF7216"/>
                </a:solidFill>
                <a:latin typeface="Arial" panose="020B0604020202020204" pitchFamily="34" charset="0"/>
              </a:rPr>
              <a:t>Step </a:t>
            </a:r>
            <a:r>
              <a:rPr lang="en-US" sz="1400" b="1" dirty="0" smtClean="0">
                <a:solidFill>
                  <a:srgbClr val="FF7216"/>
                </a:solidFill>
                <a:latin typeface="Arial" panose="020B0604020202020204" pitchFamily="34" charset="0"/>
              </a:rPr>
              <a:t>5</a:t>
            </a:r>
          </a:p>
          <a:p>
            <a:pPr marL="0" lvl="0" indent="0" defTabSz="914400" eaLnBrk="0" fontAlgn="base" hangingPunct="0">
              <a:spcBef>
                <a:spcPct val="0"/>
              </a:spcBef>
              <a:spcAft>
                <a:spcPct val="0"/>
              </a:spcAft>
              <a:buClrTx/>
              <a:buSzTx/>
              <a:buNone/>
            </a:pPr>
            <a:endParaRPr lang="en-US" sz="1300"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a:solidFill>
                  <a:schemeClr val="tx1"/>
                </a:solidFill>
                <a:latin typeface="Arial" panose="020B0604020202020204" pitchFamily="34" charset="0"/>
              </a:rPr>
              <a:t>Check for your BIOS setting. Check for the order of devices to boot from. </a:t>
            </a:r>
            <a:endParaRPr lang="en-US" dirty="0" smtClean="0">
              <a:solidFill>
                <a:schemeClr val="tx1"/>
              </a:solidFill>
              <a:latin typeface="Arial" panose="020B0604020202020204" pitchFamily="34" charset="0"/>
            </a:endParaRPr>
          </a:p>
          <a:p>
            <a:pPr defTabSz="914400" eaLnBrk="0" fontAlgn="base" hangingPunct="0">
              <a:spcBef>
                <a:spcPct val="0"/>
              </a:spcBef>
              <a:spcAft>
                <a:spcPct val="0"/>
              </a:spcAft>
              <a:buClrTx/>
              <a:buSzTx/>
            </a:pPr>
            <a:endParaRPr lang="en-US"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smtClean="0">
                <a:solidFill>
                  <a:schemeClr val="tx1"/>
                </a:solidFill>
                <a:latin typeface="Arial" panose="020B0604020202020204" pitchFamily="34" charset="0"/>
              </a:rPr>
              <a:t>Because </a:t>
            </a:r>
            <a:r>
              <a:rPr lang="en-US" dirty="0">
                <a:solidFill>
                  <a:schemeClr val="tx1"/>
                </a:solidFill>
                <a:latin typeface="Arial" panose="020B0604020202020204" pitchFamily="34" charset="0"/>
              </a:rPr>
              <a:t>it might be possible that your settings allow your computer to boot only from the local hard disk and if that disk is not working properly your computer throws the error message as it is not having anything to boot from. </a:t>
            </a:r>
            <a:endParaRPr lang="en-US" dirty="0" smtClean="0">
              <a:solidFill>
                <a:schemeClr val="tx1"/>
              </a:solidFill>
              <a:latin typeface="Arial" panose="020B0604020202020204" pitchFamily="34" charset="0"/>
            </a:endParaRPr>
          </a:p>
          <a:p>
            <a:pPr defTabSz="914400" eaLnBrk="0" fontAlgn="base" hangingPunct="0">
              <a:spcBef>
                <a:spcPct val="0"/>
              </a:spcBef>
              <a:spcAft>
                <a:spcPct val="0"/>
              </a:spcAft>
              <a:buClrTx/>
              <a:buSzTx/>
            </a:pPr>
            <a:endParaRPr lang="en-US"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smtClean="0">
                <a:solidFill>
                  <a:schemeClr val="tx1"/>
                </a:solidFill>
                <a:latin typeface="Arial" panose="020B0604020202020204" pitchFamily="34" charset="0"/>
              </a:rPr>
              <a:t>For </a:t>
            </a:r>
            <a:r>
              <a:rPr lang="en-US" dirty="0">
                <a:solidFill>
                  <a:schemeClr val="tx1"/>
                </a:solidFill>
                <a:latin typeface="Arial" panose="020B0604020202020204" pitchFamily="34" charset="0"/>
              </a:rPr>
              <a:t>this go to the BIOS settings by pressing 'Del' key during booting your computer. Then go to Bios settings and select the order of the disks in which you want to boot from. </a:t>
            </a:r>
            <a:endParaRPr lang="en-US" dirty="0" smtClean="0">
              <a:solidFill>
                <a:schemeClr val="tx1"/>
              </a:solidFill>
              <a:latin typeface="Arial" panose="020B0604020202020204" pitchFamily="34" charset="0"/>
            </a:endParaRPr>
          </a:p>
          <a:p>
            <a:pPr defTabSz="914400" eaLnBrk="0" fontAlgn="base" hangingPunct="0">
              <a:spcBef>
                <a:spcPct val="0"/>
              </a:spcBef>
              <a:spcAft>
                <a:spcPct val="0"/>
              </a:spcAft>
              <a:buClrTx/>
              <a:buSzTx/>
            </a:pPr>
            <a:endParaRPr lang="en-US"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smtClean="0">
                <a:solidFill>
                  <a:schemeClr val="tx1"/>
                </a:solidFill>
                <a:latin typeface="Arial" panose="020B0604020202020204" pitchFamily="34" charset="0"/>
              </a:rPr>
              <a:t>Then </a:t>
            </a:r>
            <a:r>
              <a:rPr lang="en-US" dirty="0">
                <a:solidFill>
                  <a:schemeClr val="tx1"/>
                </a:solidFill>
                <a:latin typeface="Arial" panose="020B0604020202020204" pitchFamily="34" charset="0"/>
              </a:rPr>
              <a:t>save the changes and exit the system and restart. If the problem is still unresolved move to step 3. </a:t>
            </a:r>
          </a:p>
          <a:p>
            <a:endParaRPr lang="en-IN" dirty="0"/>
          </a:p>
        </p:txBody>
      </p:sp>
    </p:spTree>
    <p:extLst>
      <p:ext uri="{BB962C8B-B14F-4D97-AF65-F5344CB8AC3E}">
        <p14:creationId xmlns:p14="http://schemas.microsoft.com/office/powerpoint/2010/main" val="23546827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809" y="498764"/>
            <a:ext cx="10707948" cy="5501035"/>
          </a:xfrm>
        </p:spPr>
        <p:txBody>
          <a:bodyPr>
            <a:normAutofit fontScale="92500" lnSpcReduction="20000"/>
          </a:bodyPr>
          <a:lstStyle/>
          <a:p>
            <a:pPr marL="0" lvl="0" indent="0" defTabSz="914400" eaLnBrk="0" fontAlgn="base" hangingPunct="0">
              <a:spcBef>
                <a:spcPct val="0"/>
              </a:spcBef>
              <a:spcAft>
                <a:spcPct val="0"/>
              </a:spcAft>
              <a:buClrTx/>
              <a:buSzTx/>
              <a:buNone/>
            </a:pPr>
            <a:r>
              <a:rPr lang="en-US" sz="1500" b="1" dirty="0">
                <a:solidFill>
                  <a:srgbClr val="FF7216"/>
                </a:solidFill>
                <a:latin typeface="Arial" panose="020B0604020202020204" pitchFamily="34" charset="0"/>
              </a:rPr>
              <a:t>Step </a:t>
            </a:r>
            <a:r>
              <a:rPr lang="en-US" sz="1500" b="1" dirty="0" smtClean="0">
                <a:solidFill>
                  <a:srgbClr val="FF7216"/>
                </a:solidFill>
                <a:latin typeface="Arial" panose="020B0604020202020204" pitchFamily="34" charset="0"/>
              </a:rPr>
              <a:t>6</a:t>
            </a:r>
          </a:p>
          <a:p>
            <a:pPr marL="0" lvl="0" indent="0" defTabSz="914400" eaLnBrk="0" fontAlgn="base" hangingPunct="0">
              <a:spcBef>
                <a:spcPct val="0"/>
              </a:spcBef>
              <a:spcAft>
                <a:spcPct val="0"/>
              </a:spcAft>
              <a:buClrTx/>
              <a:buSzTx/>
              <a:buNone/>
            </a:pPr>
            <a:endParaRPr lang="en-US" sz="1300"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a:solidFill>
                  <a:schemeClr val="tx1"/>
                </a:solidFill>
                <a:latin typeface="Arial" panose="020B0604020202020204" pitchFamily="34" charset="0"/>
              </a:rPr>
              <a:t>A weak SMP could also be a reason. </a:t>
            </a:r>
            <a:endParaRPr lang="en-US" dirty="0" smtClean="0">
              <a:solidFill>
                <a:schemeClr val="tx1"/>
              </a:solidFill>
              <a:latin typeface="Arial" panose="020B0604020202020204" pitchFamily="34" charset="0"/>
            </a:endParaRPr>
          </a:p>
          <a:p>
            <a:pPr defTabSz="914400" eaLnBrk="0" fontAlgn="base" hangingPunct="0">
              <a:spcBef>
                <a:spcPct val="0"/>
              </a:spcBef>
              <a:spcAft>
                <a:spcPct val="0"/>
              </a:spcAft>
              <a:buClrTx/>
              <a:buSzTx/>
            </a:pPr>
            <a:endParaRPr lang="en-US"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smtClean="0">
                <a:solidFill>
                  <a:schemeClr val="tx1"/>
                </a:solidFill>
                <a:latin typeface="Arial" panose="020B0604020202020204" pitchFamily="34" charset="0"/>
              </a:rPr>
              <a:t>Check </a:t>
            </a:r>
            <a:r>
              <a:rPr lang="en-US" dirty="0">
                <a:solidFill>
                  <a:schemeClr val="tx1"/>
                </a:solidFill>
                <a:latin typeface="Arial" panose="020B0604020202020204" pitchFamily="34" charset="0"/>
              </a:rPr>
              <a:t>your battery for power supply. </a:t>
            </a:r>
            <a:endParaRPr lang="en-US" dirty="0" smtClean="0">
              <a:solidFill>
                <a:schemeClr val="tx1"/>
              </a:solidFill>
              <a:latin typeface="Arial" panose="020B0604020202020204" pitchFamily="34" charset="0"/>
            </a:endParaRPr>
          </a:p>
          <a:p>
            <a:pPr defTabSz="914400" eaLnBrk="0" fontAlgn="base" hangingPunct="0">
              <a:spcBef>
                <a:spcPct val="0"/>
              </a:spcBef>
              <a:spcAft>
                <a:spcPct val="0"/>
              </a:spcAft>
              <a:buClrTx/>
              <a:buSzTx/>
            </a:pPr>
            <a:endParaRPr lang="en-US"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smtClean="0">
                <a:solidFill>
                  <a:schemeClr val="tx1"/>
                </a:solidFill>
                <a:latin typeface="Arial" panose="020B0604020202020204" pitchFamily="34" charset="0"/>
              </a:rPr>
              <a:t>If </a:t>
            </a:r>
            <a:r>
              <a:rPr lang="en-US" dirty="0">
                <a:solidFill>
                  <a:schemeClr val="tx1"/>
                </a:solidFill>
                <a:latin typeface="Arial" panose="020B0604020202020204" pitchFamily="34" charset="0"/>
              </a:rPr>
              <a:t>it was the reason for the problem change the SMP as the problem would arise again if you continue with the same SMP</a:t>
            </a:r>
            <a:r>
              <a:rPr lang="en-US" dirty="0" smtClean="0">
                <a:solidFill>
                  <a:schemeClr val="tx1"/>
                </a:solidFill>
                <a:latin typeface="Arial" panose="020B0604020202020204" pitchFamily="34" charset="0"/>
              </a:rPr>
              <a:t>.</a:t>
            </a:r>
          </a:p>
          <a:p>
            <a:pPr marL="0" indent="0" defTabSz="914400" eaLnBrk="0" fontAlgn="base" hangingPunct="0">
              <a:spcBef>
                <a:spcPct val="0"/>
              </a:spcBef>
              <a:spcAft>
                <a:spcPct val="0"/>
              </a:spcAft>
              <a:buClrTx/>
              <a:buSzTx/>
              <a:buNone/>
            </a:pPr>
            <a:endParaRPr 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sz="1500" b="1" dirty="0">
                <a:solidFill>
                  <a:srgbClr val="FF7216"/>
                </a:solidFill>
                <a:latin typeface="Arial" panose="020B0604020202020204" pitchFamily="34" charset="0"/>
              </a:rPr>
              <a:t>Step </a:t>
            </a:r>
            <a:r>
              <a:rPr lang="en-US" sz="1500" b="1" dirty="0" smtClean="0">
                <a:solidFill>
                  <a:srgbClr val="FF7216"/>
                </a:solidFill>
                <a:latin typeface="Arial" panose="020B0604020202020204" pitchFamily="34" charset="0"/>
              </a:rPr>
              <a:t>7</a:t>
            </a:r>
          </a:p>
          <a:p>
            <a:pPr marL="0" lvl="0" indent="0" defTabSz="914400" eaLnBrk="0" fontAlgn="base" hangingPunct="0">
              <a:spcBef>
                <a:spcPct val="0"/>
              </a:spcBef>
              <a:spcAft>
                <a:spcPct val="0"/>
              </a:spcAft>
              <a:buClrTx/>
              <a:buSzTx/>
              <a:buNone/>
            </a:pPr>
            <a:endParaRPr lang="en-US" sz="1100"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a:solidFill>
                  <a:schemeClr val="tx1"/>
                </a:solidFill>
                <a:latin typeface="Arial" panose="020B0604020202020204" pitchFamily="34" charset="0"/>
              </a:rPr>
              <a:t>Check your BIOS battery. It is the circular battery placed on the motherboard. </a:t>
            </a:r>
            <a:endParaRPr lang="en-US" dirty="0" smtClean="0">
              <a:solidFill>
                <a:schemeClr val="tx1"/>
              </a:solidFill>
              <a:latin typeface="Arial" panose="020B0604020202020204" pitchFamily="34" charset="0"/>
            </a:endParaRPr>
          </a:p>
          <a:p>
            <a:pPr defTabSz="914400" eaLnBrk="0" fontAlgn="base" hangingPunct="0">
              <a:spcBef>
                <a:spcPct val="0"/>
              </a:spcBef>
              <a:spcAft>
                <a:spcPct val="0"/>
              </a:spcAft>
              <a:buClrTx/>
              <a:buSzTx/>
            </a:pPr>
            <a:endParaRPr lang="en-US"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smtClean="0">
                <a:solidFill>
                  <a:schemeClr val="tx1"/>
                </a:solidFill>
                <a:latin typeface="Arial" panose="020B0604020202020204" pitchFamily="34" charset="0"/>
              </a:rPr>
              <a:t>Check </a:t>
            </a:r>
            <a:r>
              <a:rPr lang="en-US" dirty="0">
                <a:solidFill>
                  <a:schemeClr val="tx1"/>
                </a:solidFill>
                <a:latin typeface="Arial" panose="020B0604020202020204" pitchFamily="34" charset="0"/>
              </a:rPr>
              <a:t>if it is working fine. A dead Bios Battery will also cause the same problem. So remove it, clean it with a piece of cloth and reinsert it. </a:t>
            </a:r>
            <a:endParaRPr lang="en-US" dirty="0" smtClean="0">
              <a:solidFill>
                <a:schemeClr val="tx1"/>
              </a:solidFill>
              <a:latin typeface="Arial" panose="020B0604020202020204" pitchFamily="34" charset="0"/>
            </a:endParaRPr>
          </a:p>
          <a:p>
            <a:pPr defTabSz="914400" eaLnBrk="0" fontAlgn="base" hangingPunct="0">
              <a:spcBef>
                <a:spcPct val="0"/>
              </a:spcBef>
              <a:spcAft>
                <a:spcPct val="0"/>
              </a:spcAft>
              <a:buClrTx/>
              <a:buSzTx/>
            </a:pPr>
            <a:endParaRPr lang="en-US"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smtClean="0">
                <a:solidFill>
                  <a:schemeClr val="tx1"/>
                </a:solidFill>
                <a:latin typeface="Arial" panose="020B0604020202020204" pitchFamily="34" charset="0"/>
              </a:rPr>
              <a:t>Restart </a:t>
            </a:r>
            <a:r>
              <a:rPr lang="en-US" dirty="0">
                <a:solidFill>
                  <a:schemeClr val="tx1"/>
                </a:solidFill>
                <a:latin typeface="Arial" panose="020B0604020202020204" pitchFamily="34" charset="0"/>
              </a:rPr>
              <a:t>the system. If problem still exists move to next step</a:t>
            </a:r>
            <a:r>
              <a:rPr lang="en-US" dirty="0" smtClean="0">
                <a:solidFill>
                  <a:schemeClr val="tx1"/>
                </a:solidFill>
                <a:latin typeface="Arial" panose="020B0604020202020204" pitchFamily="34" charset="0"/>
              </a:rPr>
              <a:t>.</a:t>
            </a:r>
          </a:p>
          <a:p>
            <a:pPr marL="0" indent="0" defTabSz="914400" eaLnBrk="0" fontAlgn="base" hangingPunct="0">
              <a:spcBef>
                <a:spcPct val="0"/>
              </a:spcBef>
              <a:spcAft>
                <a:spcPct val="0"/>
              </a:spcAft>
              <a:buClrTx/>
              <a:buSzTx/>
              <a:buNone/>
            </a:pPr>
            <a:endParaRPr 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sz="1400" b="1" dirty="0">
                <a:solidFill>
                  <a:srgbClr val="FF7216"/>
                </a:solidFill>
                <a:latin typeface="Arial" panose="020B0604020202020204" pitchFamily="34" charset="0"/>
              </a:rPr>
              <a:t>Step </a:t>
            </a:r>
            <a:r>
              <a:rPr lang="en-US" sz="1400" b="1" dirty="0" smtClean="0">
                <a:solidFill>
                  <a:srgbClr val="FF7216"/>
                </a:solidFill>
                <a:latin typeface="Arial" panose="020B0604020202020204" pitchFamily="34" charset="0"/>
              </a:rPr>
              <a:t>8</a:t>
            </a:r>
          </a:p>
          <a:p>
            <a:pPr marL="0" lvl="0" indent="0" defTabSz="914400" eaLnBrk="0" fontAlgn="base" hangingPunct="0">
              <a:spcBef>
                <a:spcPct val="0"/>
              </a:spcBef>
              <a:spcAft>
                <a:spcPct val="0"/>
              </a:spcAft>
              <a:buClrTx/>
              <a:buSzTx/>
              <a:buNone/>
            </a:pPr>
            <a:endParaRPr lang="en-US" sz="1400"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a:solidFill>
                  <a:schemeClr val="tx1"/>
                </a:solidFill>
                <a:latin typeface="Arial" panose="020B0604020202020204" pitchFamily="34" charset="0"/>
              </a:rPr>
              <a:t>Remove your RAM from the motherboard and clean it with a piece of cloth and reinsert it properly onto the motherboard. Restart the system. </a:t>
            </a:r>
            <a:endParaRPr lang="en-US" dirty="0" smtClean="0">
              <a:solidFill>
                <a:schemeClr val="tx1"/>
              </a:solidFill>
              <a:latin typeface="Arial" panose="020B0604020202020204" pitchFamily="34" charset="0"/>
            </a:endParaRPr>
          </a:p>
          <a:p>
            <a:pPr defTabSz="914400" eaLnBrk="0" fontAlgn="base" hangingPunct="0">
              <a:spcBef>
                <a:spcPct val="0"/>
              </a:spcBef>
              <a:spcAft>
                <a:spcPct val="0"/>
              </a:spcAft>
              <a:buClrTx/>
              <a:buSzTx/>
            </a:pPr>
            <a:endParaRPr lang="en-US"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smtClean="0">
                <a:solidFill>
                  <a:schemeClr val="tx1"/>
                </a:solidFill>
                <a:latin typeface="Arial" panose="020B0604020202020204" pitchFamily="34" charset="0"/>
              </a:rPr>
              <a:t>And </a:t>
            </a:r>
            <a:r>
              <a:rPr lang="en-US" dirty="0">
                <a:solidFill>
                  <a:schemeClr val="tx1"/>
                </a:solidFill>
                <a:latin typeface="Arial" panose="020B0604020202020204" pitchFamily="34" charset="0"/>
              </a:rPr>
              <a:t>if this also does not solve your problem call customer care persons of your computer's vendors as it might be a technical problem requiring professionals to handle it.</a:t>
            </a:r>
          </a:p>
          <a:p>
            <a:endParaRPr lang="en-IN" dirty="0"/>
          </a:p>
        </p:txBody>
      </p:sp>
    </p:spTree>
    <p:extLst>
      <p:ext uri="{BB962C8B-B14F-4D97-AF65-F5344CB8AC3E}">
        <p14:creationId xmlns:p14="http://schemas.microsoft.com/office/powerpoint/2010/main" val="6210145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7482"/>
            <a:ext cx="8596668" cy="886691"/>
          </a:xfrm>
        </p:spPr>
        <p:txBody>
          <a:bodyPr>
            <a:normAutofit fontScale="90000"/>
          </a:bodyPr>
          <a:lstStyle/>
          <a:p>
            <a:r>
              <a:rPr lang="en-IN" b="1" dirty="0"/>
              <a:t>How to Set up and Use Automated System </a:t>
            </a:r>
            <a:r>
              <a:rPr lang="en-IN" b="1" dirty="0" smtClean="0"/>
              <a:t>Recovery(ASR) </a:t>
            </a:r>
            <a:r>
              <a:rPr lang="en-IN" b="1" dirty="0"/>
              <a:t>in Windows XP</a:t>
            </a:r>
            <a:r>
              <a:rPr lang="en-IN" dirty="0"/>
              <a:t/>
            </a:r>
            <a:br>
              <a:rPr lang="en-IN" dirty="0"/>
            </a:br>
            <a:endParaRPr lang="en-IN" dirty="0"/>
          </a:p>
        </p:txBody>
      </p:sp>
      <p:sp>
        <p:nvSpPr>
          <p:cNvPr id="3" name="Content Placeholder 2"/>
          <p:cNvSpPr>
            <a:spLocks noGrp="1"/>
          </p:cNvSpPr>
          <p:nvPr>
            <p:ph idx="1"/>
          </p:nvPr>
        </p:nvSpPr>
        <p:spPr>
          <a:xfrm>
            <a:off x="371475" y="1433945"/>
            <a:ext cx="11387137" cy="5024005"/>
          </a:xfrm>
        </p:spPr>
        <p:txBody>
          <a:bodyPr>
            <a:normAutofit/>
          </a:bodyPr>
          <a:lstStyle/>
          <a:p>
            <a:r>
              <a:rPr lang="en-IN" dirty="0"/>
              <a:t>Windows XP's Automated System Recovery (ASR) is an extension to the conventional backup-and-restore. </a:t>
            </a:r>
            <a:endParaRPr lang="en-IN" dirty="0" smtClean="0"/>
          </a:p>
          <a:p>
            <a:r>
              <a:rPr lang="en-IN" dirty="0" smtClean="0"/>
              <a:t>It </a:t>
            </a:r>
            <a:r>
              <a:rPr lang="en-IN" dirty="0"/>
              <a:t>provides a framework for saving and recovering the Windows XP operating state, in the event of a catastrophic system or hardware failure. </a:t>
            </a:r>
            <a:endParaRPr lang="en-IN" dirty="0" smtClean="0"/>
          </a:p>
          <a:p>
            <a:r>
              <a:rPr lang="en-IN" dirty="0" smtClean="0"/>
              <a:t>Windows </a:t>
            </a:r>
            <a:r>
              <a:rPr lang="en-IN" dirty="0"/>
              <a:t>XP ASR recovers the target system in a two-step process. The first step, termed the boot recovery process, requires a new copy of Windows XP to be temporarily installed on the target system using the original distribution media. </a:t>
            </a:r>
            <a:endParaRPr lang="en-IN" dirty="0" smtClean="0"/>
          </a:p>
          <a:p>
            <a:r>
              <a:rPr lang="en-IN" dirty="0" smtClean="0"/>
              <a:t>The </a:t>
            </a:r>
            <a:r>
              <a:rPr lang="en-IN" dirty="0"/>
              <a:t>second step, called the OS restore process, restores the files of a previously saved Windows XP installation using a backup-and-restore application (this will delete/overwrite some of the files installed by the boot recovery process). </a:t>
            </a:r>
          </a:p>
          <a:p>
            <a:r>
              <a:rPr lang="en-IN" b="1" dirty="0"/>
              <a:t>Note:</a:t>
            </a:r>
            <a:r>
              <a:rPr lang="en-IN" dirty="0"/>
              <a:t> Users of Windows XP Home are out of luck: ASR is not available on their system. While mentions of this feature do exist in the backup utility of Windows XP Home, ASR is only functional in Windows XP Professional. Please click </a:t>
            </a:r>
            <a:r>
              <a:rPr lang="en-IN" u="sng" dirty="0">
                <a:hlinkClick r:id="rId2"/>
              </a:rPr>
              <a:t>here</a:t>
            </a:r>
            <a:r>
              <a:rPr lang="en-IN" dirty="0"/>
              <a:t> for some other options. </a:t>
            </a:r>
          </a:p>
          <a:p>
            <a:endParaRPr lang="en-IN" dirty="0"/>
          </a:p>
        </p:txBody>
      </p:sp>
    </p:spTree>
    <p:extLst>
      <p:ext uri="{BB962C8B-B14F-4D97-AF65-F5344CB8AC3E}">
        <p14:creationId xmlns:p14="http://schemas.microsoft.com/office/powerpoint/2010/main" val="33549428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637" y="280555"/>
            <a:ext cx="11305308" cy="6234545"/>
          </a:xfrm>
        </p:spPr>
        <p:txBody>
          <a:bodyPr/>
          <a:lstStyle/>
          <a:p>
            <a:r>
              <a:rPr lang="en-IN" b="1" dirty="0"/>
              <a:t>ASR Backup</a:t>
            </a:r>
            <a:endParaRPr lang="en-IN" dirty="0"/>
          </a:p>
          <a:p>
            <a:r>
              <a:rPr lang="en-IN" dirty="0"/>
              <a:t>The backup portion of ASR is accomplished through the ASR Wizard located in Backup. The wizard backs up the system state, system services, and all disks associated with the operating system components. It also creates a file containing information about the backup, the disk configurations (including basic and dynamic volumes) and how to accomplish a restore. </a:t>
            </a:r>
          </a:p>
          <a:p>
            <a:r>
              <a:rPr lang="en-IN" dirty="0"/>
              <a:t>To start the process, click </a:t>
            </a:r>
            <a:r>
              <a:rPr lang="en-IN" b="1" dirty="0"/>
              <a:t>Backup</a:t>
            </a:r>
            <a:r>
              <a:rPr lang="en-IN" dirty="0"/>
              <a:t> under </a:t>
            </a:r>
            <a:r>
              <a:rPr lang="en-IN" b="1" dirty="0"/>
              <a:t>All Programs &gt; Accessories &gt; System Tools</a:t>
            </a:r>
            <a:r>
              <a:rPr lang="en-IN" dirty="0"/>
              <a:t>. </a:t>
            </a:r>
          </a:p>
          <a:p>
            <a:endParaRPr lang="en-IN" dirty="0"/>
          </a:p>
        </p:txBody>
      </p:sp>
      <p:pic>
        <p:nvPicPr>
          <p:cNvPr id="4" name="Picture 3" descr="Backup or Restore Wizard"/>
          <p:cNvPicPr/>
          <p:nvPr/>
        </p:nvPicPr>
        <p:blipFill>
          <a:blip r:embed="rId2">
            <a:extLst>
              <a:ext uri="{28A0092B-C50C-407E-A947-70E740481C1C}">
                <a14:useLocalDpi xmlns:a14="http://schemas.microsoft.com/office/drawing/2010/main" val="0"/>
              </a:ext>
            </a:extLst>
          </a:blip>
          <a:srcRect/>
          <a:stretch>
            <a:fillRect/>
          </a:stretch>
        </p:blipFill>
        <p:spPr bwMode="auto">
          <a:xfrm>
            <a:off x="1309256" y="2389909"/>
            <a:ext cx="7117772" cy="4125191"/>
          </a:xfrm>
          <a:prstGeom prst="rect">
            <a:avLst/>
          </a:prstGeom>
          <a:noFill/>
          <a:ln>
            <a:noFill/>
          </a:ln>
        </p:spPr>
      </p:pic>
    </p:spTree>
    <p:extLst>
      <p:ext uri="{BB962C8B-B14F-4D97-AF65-F5344CB8AC3E}">
        <p14:creationId xmlns:p14="http://schemas.microsoft.com/office/powerpoint/2010/main" val="21854739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90945"/>
            <a:ext cx="10804621" cy="5750417"/>
          </a:xfrm>
        </p:spPr>
        <p:txBody>
          <a:bodyPr/>
          <a:lstStyle/>
          <a:p>
            <a:r>
              <a:rPr lang="en-IN" dirty="0"/>
              <a:t>By default, backup will start in </a:t>
            </a:r>
            <a:r>
              <a:rPr lang="en-IN" b="1" dirty="0"/>
              <a:t>Wizard</a:t>
            </a:r>
            <a:r>
              <a:rPr lang="en-IN" dirty="0"/>
              <a:t> mode. In this case it's easier to start in the </a:t>
            </a:r>
            <a:r>
              <a:rPr lang="en-IN" b="1" dirty="0"/>
              <a:t>Advanced Mode</a:t>
            </a:r>
            <a:r>
              <a:rPr lang="en-IN" dirty="0"/>
              <a:t>. To do so, just click the link </a:t>
            </a:r>
            <a:r>
              <a:rPr lang="en-IN" b="1" dirty="0"/>
              <a:t>Advanced Mode</a:t>
            </a:r>
            <a:r>
              <a:rPr lang="en-IN" dirty="0"/>
              <a:t>. </a:t>
            </a:r>
          </a:p>
          <a:p>
            <a:endParaRPr lang="en-IN" dirty="0"/>
          </a:p>
        </p:txBody>
      </p:sp>
      <p:pic>
        <p:nvPicPr>
          <p:cNvPr id="9" name="Picture 8" descr="Backup or Restore Wizard"/>
          <p:cNvPicPr/>
          <p:nvPr/>
        </p:nvPicPr>
        <p:blipFill>
          <a:blip r:embed="rId2">
            <a:extLst>
              <a:ext uri="{28A0092B-C50C-407E-A947-70E740481C1C}">
                <a14:useLocalDpi xmlns:a14="http://schemas.microsoft.com/office/drawing/2010/main" val="0"/>
              </a:ext>
            </a:extLst>
          </a:blip>
          <a:srcRect/>
          <a:stretch>
            <a:fillRect/>
          </a:stretch>
        </p:blipFill>
        <p:spPr bwMode="auto">
          <a:xfrm>
            <a:off x="1818409" y="1546902"/>
            <a:ext cx="7304809" cy="4874679"/>
          </a:xfrm>
          <a:prstGeom prst="rect">
            <a:avLst/>
          </a:prstGeom>
          <a:noFill/>
          <a:ln>
            <a:noFill/>
          </a:ln>
        </p:spPr>
      </p:pic>
    </p:spTree>
    <p:extLst>
      <p:ext uri="{BB962C8B-B14F-4D97-AF65-F5344CB8AC3E}">
        <p14:creationId xmlns:p14="http://schemas.microsoft.com/office/powerpoint/2010/main" val="16601282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555" y="426027"/>
            <a:ext cx="11502735" cy="6265718"/>
          </a:xfrm>
        </p:spPr>
        <p:txBody>
          <a:bodyPr/>
          <a:lstStyle/>
          <a:p>
            <a:r>
              <a:rPr lang="en-IN" dirty="0"/>
              <a:t>On the </a:t>
            </a:r>
            <a:r>
              <a:rPr lang="en-IN" b="1" dirty="0"/>
              <a:t>Welcome</a:t>
            </a:r>
            <a:r>
              <a:rPr lang="en-IN" dirty="0"/>
              <a:t> tab, click </a:t>
            </a:r>
            <a:r>
              <a:rPr lang="en-IN" b="1" dirty="0"/>
              <a:t>Automated System Recovery Wizard</a:t>
            </a:r>
            <a:r>
              <a:rPr lang="en-IN" dirty="0"/>
              <a:t>. This will start the Automated System Recovery Preparation Wizard. </a:t>
            </a:r>
          </a:p>
          <a:p>
            <a:endParaRPr lang="en-IN" dirty="0"/>
          </a:p>
        </p:txBody>
      </p:sp>
      <p:pic>
        <p:nvPicPr>
          <p:cNvPr id="4" name="Picture 3" descr="Automated System Recovery Preparation Wizard"/>
          <p:cNvPicPr/>
          <p:nvPr/>
        </p:nvPicPr>
        <p:blipFill>
          <a:blip r:embed="rId2">
            <a:extLst>
              <a:ext uri="{28A0092B-C50C-407E-A947-70E740481C1C}">
                <a14:useLocalDpi xmlns:a14="http://schemas.microsoft.com/office/drawing/2010/main" val="0"/>
              </a:ext>
            </a:extLst>
          </a:blip>
          <a:srcRect/>
          <a:stretch>
            <a:fillRect/>
          </a:stretch>
        </p:blipFill>
        <p:spPr bwMode="auto">
          <a:xfrm>
            <a:off x="1049482" y="1122219"/>
            <a:ext cx="9902536" cy="4582390"/>
          </a:xfrm>
          <a:prstGeom prst="rect">
            <a:avLst/>
          </a:prstGeom>
          <a:noFill/>
          <a:ln>
            <a:noFill/>
          </a:ln>
        </p:spPr>
      </p:pic>
    </p:spTree>
    <p:extLst>
      <p:ext uri="{BB962C8B-B14F-4D97-AF65-F5344CB8AC3E}">
        <p14:creationId xmlns:p14="http://schemas.microsoft.com/office/powerpoint/2010/main" val="4068922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6309"/>
            <a:ext cx="8596668" cy="523009"/>
          </a:xfrm>
        </p:spPr>
        <p:txBody>
          <a:bodyPr>
            <a:normAutofit fontScale="90000"/>
          </a:bodyPr>
          <a:lstStyle/>
          <a:p>
            <a:r>
              <a:rPr lang="en-IN" dirty="0"/>
              <a:t>Required steps for disaster recovery</a:t>
            </a:r>
          </a:p>
        </p:txBody>
      </p:sp>
      <p:sp>
        <p:nvSpPr>
          <p:cNvPr id="3" name="Content Placeholder 2"/>
          <p:cNvSpPr>
            <a:spLocks noGrp="1"/>
          </p:cNvSpPr>
          <p:nvPr>
            <p:ph idx="1"/>
          </p:nvPr>
        </p:nvSpPr>
        <p:spPr>
          <a:xfrm>
            <a:off x="677334" y="1059873"/>
            <a:ext cx="8596668" cy="4981489"/>
          </a:xfrm>
        </p:spPr>
        <p:txBody>
          <a:bodyPr>
            <a:normAutofit lnSpcReduction="10000"/>
          </a:bodyPr>
          <a:lstStyle/>
          <a:p>
            <a:r>
              <a:rPr lang="en-IN" dirty="0"/>
              <a:t>Disaster recovery uses disk replication between systems to ensure real time cloning of management infrastructure for quick recovery, and near zero data loss. </a:t>
            </a:r>
            <a:endParaRPr lang="en-IN" dirty="0" smtClean="0"/>
          </a:p>
          <a:p>
            <a:r>
              <a:rPr lang="en-IN" dirty="0" smtClean="0"/>
              <a:t>The </a:t>
            </a:r>
            <a:r>
              <a:rPr lang="en-IN" dirty="0"/>
              <a:t>following business </a:t>
            </a:r>
            <a:r>
              <a:rPr lang="en-IN" dirty="0" err="1"/>
              <a:t>artifacts</a:t>
            </a:r>
            <a:r>
              <a:rPr lang="en-IN" dirty="0"/>
              <a:t> are replicated from the primary system to the disaster recovery backup system</a:t>
            </a:r>
            <a:r>
              <a:rPr lang="en-IN" dirty="0" smtClean="0"/>
              <a:t>:</a:t>
            </a:r>
          </a:p>
          <a:p>
            <a:r>
              <a:rPr lang="en-IN" dirty="0" smtClean="0"/>
              <a:t>Users </a:t>
            </a:r>
            <a:r>
              <a:rPr lang="en-IN" dirty="0"/>
              <a:t>and user groups</a:t>
            </a:r>
          </a:p>
          <a:p>
            <a:r>
              <a:rPr lang="en-IN" dirty="0"/>
              <a:t>Cloud groups and all associated configuration objects</a:t>
            </a:r>
          </a:p>
          <a:p>
            <a:r>
              <a:rPr lang="en-IN" dirty="0"/>
              <a:t>Deployments, their virtual machines, and all associated disks and storage volumes</a:t>
            </a:r>
          </a:p>
          <a:p>
            <a:r>
              <a:rPr lang="en-IN" dirty="0"/>
              <a:t>Virtual images and virtual appliances</a:t>
            </a:r>
          </a:p>
          <a:p>
            <a:r>
              <a:rPr lang="en-IN" dirty="0"/>
              <a:t>License information</a:t>
            </a:r>
          </a:p>
          <a:p>
            <a:r>
              <a:rPr lang="en-IN" dirty="0"/>
              <a:t>VLANs</a:t>
            </a:r>
          </a:p>
          <a:p>
            <a:r>
              <a:rPr lang="en-IN" dirty="0"/>
              <a:t>IP groups and addresses</a:t>
            </a:r>
          </a:p>
          <a:p>
            <a:r>
              <a:rPr lang="en-IN" dirty="0"/>
              <a:t>Access control lists for replicated resources</a:t>
            </a:r>
          </a:p>
          <a:p>
            <a:endParaRPr lang="en-IN" dirty="0"/>
          </a:p>
        </p:txBody>
      </p:sp>
    </p:spTree>
    <p:extLst>
      <p:ext uri="{BB962C8B-B14F-4D97-AF65-F5344CB8AC3E}">
        <p14:creationId xmlns:p14="http://schemas.microsoft.com/office/powerpoint/2010/main" val="12217340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27" y="363683"/>
            <a:ext cx="11554691" cy="6141026"/>
          </a:xfrm>
        </p:spPr>
        <p:txBody>
          <a:bodyPr/>
          <a:lstStyle/>
          <a:p>
            <a:r>
              <a:rPr lang="en-IN" dirty="0"/>
              <a:t>The wizard will prompt you for a location and name for the media to store the backup file. </a:t>
            </a:r>
          </a:p>
          <a:p>
            <a:endParaRPr lang="en-IN" dirty="0"/>
          </a:p>
        </p:txBody>
      </p:sp>
      <p:pic>
        <p:nvPicPr>
          <p:cNvPr id="4" name="Picture 3" descr="Automated System Recovery Preparation Wizard"/>
          <p:cNvPicPr/>
          <p:nvPr/>
        </p:nvPicPr>
        <p:blipFill>
          <a:blip r:embed="rId2">
            <a:extLst>
              <a:ext uri="{28A0092B-C50C-407E-A947-70E740481C1C}">
                <a14:useLocalDpi xmlns:a14="http://schemas.microsoft.com/office/drawing/2010/main" val="0"/>
              </a:ext>
            </a:extLst>
          </a:blip>
          <a:srcRect/>
          <a:stretch>
            <a:fillRect/>
          </a:stretch>
        </p:blipFill>
        <p:spPr bwMode="auto">
          <a:xfrm>
            <a:off x="1683760" y="800101"/>
            <a:ext cx="6047076" cy="2903842"/>
          </a:xfrm>
          <a:prstGeom prst="rect">
            <a:avLst/>
          </a:prstGeom>
          <a:noFill/>
          <a:ln>
            <a:noFill/>
          </a:ln>
        </p:spPr>
      </p:pic>
      <p:sp>
        <p:nvSpPr>
          <p:cNvPr id="5" name="Rectangle 4"/>
          <p:cNvSpPr/>
          <p:nvPr/>
        </p:nvSpPr>
        <p:spPr>
          <a:xfrm>
            <a:off x="166256" y="3818242"/>
            <a:ext cx="11700162" cy="2800767"/>
          </a:xfrm>
          <a:prstGeom prst="rect">
            <a:avLst/>
          </a:prstGeom>
        </p:spPr>
        <p:txBody>
          <a:bodyPr wrap="square">
            <a:spAutoFit/>
          </a:bodyPr>
          <a:lstStyle/>
          <a:p>
            <a:pPr marL="285750" indent="-285750">
              <a:buFont typeface="Arial" panose="020B0604020202020204" pitchFamily="34" charset="0"/>
              <a:buChar char="•"/>
            </a:pPr>
            <a:r>
              <a:rPr lang="en-IN" sz="1600" dirty="0"/>
              <a:t>By default drive A:\ will be selected, but for obvious reasons this isn't a good choice. You want to change the location to another disk-location. </a:t>
            </a:r>
            <a:endParaRPr lang="en-IN" sz="1600" dirty="0" smtClean="0"/>
          </a:p>
          <a:p>
            <a:endParaRPr lang="en-IN" sz="1600" dirty="0" smtClean="0"/>
          </a:p>
          <a:p>
            <a:pPr marL="285750" indent="-285750">
              <a:buFont typeface="Arial" panose="020B0604020202020204" pitchFamily="34" charset="0"/>
              <a:buChar char="•"/>
            </a:pPr>
            <a:r>
              <a:rPr lang="en-IN" sz="1600" dirty="0" smtClean="0"/>
              <a:t>The </a:t>
            </a:r>
            <a:r>
              <a:rPr lang="en-IN" sz="1600" dirty="0"/>
              <a:t>backup will typically be around 1.5-2.0GB (but could be more, depending on the amount of software installed), and since Microsoft's backup won't "span" a backup across multiple CDs, you'd have to find another media to store this backup on. </a:t>
            </a:r>
            <a:endParaRPr lang="en-IN" sz="1600" dirty="0" smtClean="0"/>
          </a:p>
          <a:p>
            <a:endParaRPr lang="en-IN" sz="1600" dirty="0" smtClean="0"/>
          </a:p>
          <a:p>
            <a:pPr marL="285750" indent="-285750">
              <a:buFont typeface="Arial" panose="020B0604020202020204" pitchFamily="34" charset="0"/>
              <a:buChar char="•"/>
            </a:pPr>
            <a:r>
              <a:rPr lang="en-IN" sz="1600" dirty="0" smtClean="0"/>
              <a:t>You </a:t>
            </a:r>
            <a:r>
              <a:rPr lang="en-IN" sz="1600" dirty="0"/>
              <a:t>could use anything from ZIP or Jazz drives, to a second hard disk drive, either internal or external. </a:t>
            </a:r>
            <a:endParaRPr lang="en-IN" sz="1600" dirty="0" smtClean="0"/>
          </a:p>
          <a:p>
            <a:endParaRPr lang="en-IN" sz="1600" dirty="0" smtClean="0"/>
          </a:p>
          <a:p>
            <a:pPr marL="285750" indent="-285750">
              <a:buFont typeface="Arial" panose="020B0604020202020204" pitchFamily="34" charset="0"/>
              <a:buChar char="•"/>
            </a:pPr>
            <a:r>
              <a:rPr lang="en-IN" sz="1600" dirty="0" smtClean="0"/>
              <a:t>Please </a:t>
            </a:r>
            <a:r>
              <a:rPr lang="en-IN" sz="1600" dirty="0"/>
              <a:t>note: you can't save the backup to the system drive (usually drive C:\), since this drive will be formatted when you do an ASR restore. </a:t>
            </a:r>
          </a:p>
        </p:txBody>
      </p:sp>
    </p:spTree>
    <p:extLst>
      <p:ext uri="{BB962C8B-B14F-4D97-AF65-F5344CB8AC3E}">
        <p14:creationId xmlns:p14="http://schemas.microsoft.com/office/powerpoint/2010/main" val="2183342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mpleting Automated System Recovery Preparation Wizard"/>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2091" y="227662"/>
            <a:ext cx="6535882" cy="3362325"/>
          </a:xfrm>
          <a:prstGeom prst="rect">
            <a:avLst/>
          </a:prstGeom>
          <a:noFill/>
          <a:ln>
            <a:noFill/>
          </a:ln>
        </p:spPr>
      </p:pic>
      <p:sp>
        <p:nvSpPr>
          <p:cNvPr id="5" name="Rectangle 4"/>
          <p:cNvSpPr/>
          <p:nvPr/>
        </p:nvSpPr>
        <p:spPr>
          <a:xfrm>
            <a:off x="945573" y="4439553"/>
            <a:ext cx="10131135" cy="1380378"/>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rPr>
              <a:t>When you have selected the location and name for the backup, press </a:t>
            </a:r>
            <a:r>
              <a:rPr lang="en-IN" b="1" dirty="0">
                <a:latin typeface="Times New Roman" panose="02020603050405020304" pitchFamily="18" charset="0"/>
                <a:ea typeface="Times New Roman" panose="02020603050405020304" pitchFamily="18" charset="0"/>
                <a:cs typeface="Times New Roman" panose="02020603050405020304" pitchFamily="18" charset="0"/>
              </a:rPr>
              <a:t>Finish</a:t>
            </a:r>
            <a:r>
              <a:rPr lang="en-IN" dirty="0">
                <a:latin typeface="Times New Roman" panose="02020603050405020304" pitchFamily="18" charset="0"/>
                <a:ea typeface="Times New Roman" panose="02020603050405020304" pitchFamily="18" charset="0"/>
                <a:cs typeface="Times New Roman" panose="02020603050405020304" pitchFamily="18" charset="0"/>
              </a:rPr>
              <a:t> to end the Automated System Recovery Preparation Wizard</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Times New Roman" panose="02020603050405020304" pitchFamily="18" charset="0"/>
                <a:cs typeface="Times New Roman" panose="02020603050405020304" pitchFamily="18" charset="0"/>
              </a:rPr>
              <a:t>When you do this, backup will create a list of all the files to backup, and then continue with the backup process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49712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king Backu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374" y="286544"/>
            <a:ext cx="5623142" cy="3743325"/>
          </a:xfrm>
          <a:prstGeom prst="rect">
            <a:avLst/>
          </a:prstGeom>
          <a:noFill/>
          <a:ln>
            <a:noFill/>
          </a:ln>
        </p:spPr>
      </p:pic>
      <p:sp>
        <p:nvSpPr>
          <p:cNvPr id="5" name="Rectangle 4"/>
          <p:cNvSpPr/>
          <p:nvPr/>
        </p:nvSpPr>
        <p:spPr>
          <a:xfrm>
            <a:off x="6120244" y="688309"/>
            <a:ext cx="6096000" cy="1754326"/>
          </a:xfrm>
          <a:prstGeom prst="rect">
            <a:avLst/>
          </a:prstGeom>
        </p:spPr>
        <p:txBody>
          <a:bodyPr>
            <a:spAutoFit/>
          </a:bodyPr>
          <a:lstStyle/>
          <a:p>
            <a:pPr marL="285750" indent="-285750">
              <a:buFont typeface="Arial" panose="020B0604020202020204" pitchFamily="34" charset="0"/>
              <a:buChar char="•"/>
            </a:pPr>
            <a:r>
              <a:rPr lang="en-IN" dirty="0"/>
              <a:t>ASR only makes a backup of your files on your System drive (usually drive C:\). </a:t>
            </a:r>
            <a:endParaRPr lang="en-IN" dirty="0" smtClean="0"/>
          </a:p>
          <a:p>
            <a:endParaRPr lang="en-IN" dirty="0" smtClean="0"/>
          </a:p>
          <a:p>
            <a:pPr marL="285750" indent="-285750">
              <a:buFont typeface="Arial" panose="020B0604020202020204" pitchFamily="34" charset="0"/>
              <a:buChar char="•"/>
            </a:pPr>
            <a:r>
              <a:rPr lang="en-IN" dirty="0" smtClean="0"/>
              <a:t>If </a:t>
            </a:r>
            <a:r>
              <a:rPr lang="en-IN" dirty="0"/>
              <a:t>you use other hard drives, you will need to make a separate backup of your documents &amp; files to make a complete "recovery" after disaster! </a:t>
            </a:r>
          </a:p>
        </p:txBody>
      </p:sp>
      <p:pic>
        <p:nvPicPr>
          <p:cNvPr id="6" name="Picture 5" descr="ASR Diskette"/>
          <p:cNvPicPr/>
          <p:nvPr/>
        </p:nvPicPr>
        <p:blipFill>
          <a:blip r:embed="rId3">
            <a:extLst>
              <a:ext uri="{28A0092B-C50C-407E-A947-70E740481C1C}">
                <a14:useLocalDpi xmlns:a14="http://schemas.microsoft.com/office/drawing/2010/main" val="0"/>
              </a:ext>
            </a:extLst>
          </a:blip>
          <a:srcRect/>
          <a:stretch>
            <a:fillRect/>
          </a:stretch>
        </p:blipFill>
        <p:spPr bwMode="auto">
          <a:xfrm>
            <a:off x="185374" y="4844328"/>
            <a:ext cx="5623142" cy="1494127"/>
          </a:xfrm>
          <a:prstGeom prst="rect">
            <a:avLst/>
          </a:prstGeom>
          <a:noFill/>
          <a:ln>
            <a:noFill/>
          </a:ln>
        </p:spPr>
      </p:pic>
      <p:sp>
        <p:nvSpPr>
          <p:cNvPr id="7" name="Rectangle 6"/>
          <p:cNvSpPr/>
          <p:nvPr/>
        </p:nvSpPr>
        <p:spPr>
          <a:xfrm>
            <a:off x="6120244" y="5045517"/>
            <a:ext cx="6096000" cy="923330"/>
          </a:xfrm>
          <a:prstGeom prst="rect">
            <a:avLst/>
          </a:prstGeom>
        </p:spPr>
        <p:txBody>
          <a:bodyPr>
            <a:spAutoFit/>
          </a:bodyPr>
          <a:lstStyle/>
          <a:p>
            <a:pPr marL="285750" indent="-285750">
              <a:buFont typeface="Arial" panose="020B0604020202020204" pitchFamily="34" charset="0"/>
              <a:buChar char="•"/>
            </a:pPr>
            <a:r>
              <a:rPr lang="en-IN" dirty="0"/>
              <a:t>Once the disk-backup is done, ASR will prompt you for a blank, 1.44MB, formatted floppy disk to store some recovery data. </a:t>
            </a:r>
          </a:p>
        </p:txBody>
      </p:sp>
    </p:spTree>
    <p:extLst>
      <p:ext uri="{BB962C8B-B14F-4D97-AF65-F5344CB8AC3E}">
        <p14:creationId xmlns:p14="http://schemas.microsoft.com/office/powerpoint/2010/main" val="20378091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SR Diskett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2649" y="338931"/>
            <a:ext cx="6840177" cy="2404269"/>
          </a:xfrm>
          <a:prstGeom prst="rect">
            <a:avLst/>
          </a:prstGeom>
          <a:noFill/>
          <a:ln>
            <a:noFill/>
          </a:ln>
        </p:spPr>
      </p:pic>
      <p:sp>
        <p:nvSpPr>
          <p:cNvPr id="5" name="Rectangle 4"/>
          <p:cNvSpPr/>
          <p:nvPr/>
        </p:nvSpPr>
        <p:spPr>
          <a:xfrm>
            <a:off x="2143990" y="3442038"/>
            <a:ext cx="7872845" cy="2862322"/>
          </a:xfrm>
          <a:prstGeom prst="rect">
            <a:avLst/>
          </a:prstGeom>
        </p:spPr>
        <p:txBody>
          <a:bodyPr wrap="square">
            <a:spAutoFit/>
          </a:bodyPr>
          <a:lstStyle/>
          <a:p>
            <a:pPr marL="285750" indent="-285750">
              <a:buFont typeface="Arial" panose="020B0604020202020204" pitchFamily="34" charset="0"/>
              <a:buChar char="•"/>
            </a:pPr>
            <a:r>
              <a:rPr lang="en-IN" dirty="0"/>
              <a:t>When ready, label the diskette. Pressing OK ends the backup portion of ASR </a:t>
            </a:r>
            <a:endParaRPr lang="en-IN" dirty="0" smtClean="0"/>
          </a:p>
          <a:p>
            <a:endParaRPr lang="en-IN" dirty="0" smtClean="0"/>
          </a:p>
          <a:p>
            <a:pPr marL="285750" indent="-285750">
              <a:buFont typeface="Arial" panose="020B0604020202020204" pitchFamily="34" charset="0"/>
              <a:buChar char="•"/>
            </a:pPr>
            <a:r>
              <a:rPr lang="en-IN" dirty="0" smtClean="0"/>
              <a:t>You </a:t>
            </a:r>
            <a:r>
              <a:rPr lang="en-IN" dirty="0"/>
              <a:t>will need to keep your ASR backup up-to-date.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If </a:t>
            </a:r>
            <a:r>
              <a:rPr lang="en-IN" dirty="0"/>
              <a:t>you make any changes to your OS, you'll need to make a new ASR backup.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When </a:t>
            </a:r>
            <a:r>
              <a:rPr lang="en-IN" dirty="0"/>
              <a:t>installing updates from Microsoft, most will prompt you to make a new ASR backup after installing the update. </a:t>
            </a:r>
          </a:p>
        </p:txBody>
      </p:sp>
    </p:spTree>
    <p:extLst>
      <p:ext uri="{BB962C8B-B14F-4D97-AF65-F5344CB8AC3E}">
        <p14:creationId xmlns:p14="http://schemas.microsoft.com/office/powerpoint/2010/main" val="39579845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110836"/>
            <a:ext cx="8596668" cy="481445"/>
          </a:xfrm>
        </p:spPr>
        <p:txBody>
          <a:bodyPr>
            <a:normAutofit fontScale="90000"/>
          </a:bodyPr>
          <a:lstStyle/>
          <a:p>
            <a:r>
              <a:rPr lang="en-IN" b="1" dirty="0"/>
              <a:t>ASR Restore</a:t>
            </a:r>
            <a:r>
              <a:rPr lang="en-IN" dirty="0"/>
              <a:t/>
            </a:r>
            <a:br>
              <a:rPr lang="en-IN" dirty="0"/>
            </a:br>
            <a:endParaRPr lang="en-IN" dirty="0"/>
          </a:p>
        </p:txBody>
      </p:sp>
      <p:sp>
        <p:nvSpPr>
          <p:cNvPr id="3" name="Content Placeholder 2"/>
          <p:cNvSpPr>
            <a:spLocks noGrp="1"/>
          </p:cNvSpPr>
          <p:nvPr>
            <p:ph idx="1"/>
          </p:nvPr>
        </p:nvSpPr>
        <p:spPr>
          <a:xfrm>
            <a:off x="677333" y="862445"/>
            <a:ext cx="11292994" cy="5642264"/>
          </a:xfrm>
        </p:spPr>
        <p:txBody>
          <a:bodyPr>
            <a:normAutofit lnSpcReduction="10000"/>
          </a:bodyPr>
          <a:lstStyle/>
          <a:p>
            <a:pPr algn="just"/>
            <a:r>
              <a:rPr lang="en-IN" dirty="0" smtClean="0"/>
              <a:t>ASR </a:t>
            </a:r>
            <a:r>
              <a:rPr lang="en-IN" dirty="0"/>
              <a:t>will read the disk configurations from the file that it saved on the ASR diskette and restore all of the disk signatures, volumes and partitions on, at a minimum, the disks required to start the computer (It will attempt to restore all of the disk configurations, but under some circumstances, it might not be able to). </a:t>
            </a:r>
          </a:p>
          <a:p>
            <a:pPr algn="just"/>
            <a:r>
              <a:rPr lang="en-IN" dirty="0"/>
              <a:t>To use Automated System Recovery to recover after a system failure, you need to have the following items before you begin the procedure: </a:t>
            </a:r>
          </a:p>
          <a:p>
            <a:pPr lvl="0" algn="just"/>
            <a:r>
              <a:rPr lang="en-IN" dirty="0"/>
              <a:t>Your Automated System Recovery floppy disk </a:t>
            </a:r>
          </a:p>
          <a:p>
            <a:pPr lvl="0" algn="just"/>
            <a:r>
              <a:rPr lang="en-IN" dirty="0"/>
              <a:t>Your previously created backup </a:t>
            </a:r>
          </a:p>
          <a:p>
            <a:pPr lvl="0" algn="just"/>
            <a:r>
              <a:rPr lang="en-IN" dirty="0"/>
              <a:t>Your original operating system CD</a:t>
            </a:r>
          </a:p>
          <a:p>
            <a:pPr algn="just"/>
            <a:r>
              <a:rPr lang="en-IN" dirty="0"/>
              <a:t>You should only use the ASR backup to restore your system if all other methods to start your Windows XP system have failed. </a:t>
            </a:r>
            <a:endParaRPr lang="en-IN" dirty="0" smtClean="0"/>
          </a:p>
          <a:p>
            <a:pPr algn="just"/>
            <a:r>
              <a:rPr lang="en-IN" dirty="0" smtClean="0"/>
              <a:t>Your </a:t>
            </a:r>
            <a:r>
              <a:rPr lang="en-IN" dirty="0"/>
              <a:t>system drive (usually drive C:\) will be formatted and you will lose any information that was not backed up recently! </a:t>
            </a:r>
            <a:endParaRPr lang="en-IN" dirty="0" smtClean="0"/>
          </a:p>
          <a:p>
            <a:pPr algn="just"/>
            <a:r>
              <a:rPr lang="en-IN" dirty="0"/>
              <a:t>To start the restore process, insert the original Windows XP CD in your system's CD-ROM drive, and reboot your computer (make sure that the option is set in your computer's BIOS to boot from CD-ROM. Check your computer's or motherboard's manual on how to do this). </a:t>
            </a:r>
            <a:endParaRPr lang="en-IN" dirty="0" smtClean="0"/>
          </a:p>
          <a:p>
            <a:pPr algn="just"/>
            <a:r>
              <a:rPr lang="en-IN" dirty="0" smtClean="0"/>
              <a:t>Usually </a:t>
            </a:r>
            <a:r>
              <a:rPr lang="en-IN" dirty="0"/>
              <a:t>you'll get a message to </a:t>
            </a:r>
            <a:r>
              <a:rPr lang="en-IN" b="1" dirty="0"/>
              <a:t>Press any key to boot from CD...</a:t>
            </a:r>
            <a:r>
              <a:rPr lang="en-IN" dirty="0"/>
              <a:t> </a:t>
            </a:r>
          </a:p>
          <a:p>
            <a:pPr algn="just"/>
            <a:endParaRPr lang="en-IN" dirty="0"/>
          </a:p>
          <a:p>
            <a:pPr algn="just"/>
            <a:endParaRPr lang="en-IN" dirty="0"/>
          </a:p>
        </p:txBody>
      </p:sp>
    </p:spTree>
    <p:extLst>
      <p:ext uri="{BB962C8B-B14F-4D97-AF65-F5344CB8AC3E}">
        <p14:creationId xmlns:p14="http://schemas.microsoft.com/office/powerpoint/2010/main" val="27460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53291"/>
            <a:ext cx="11199475" cy="5688071"/>
          </a:xfrm>
        </p:spPr>
        <p:txBody>
          <a:bodyPr/>
          <a:lstStyle/>
          <a:p>
            <a:r>
              <a:rPr lang="en-IN" dirty="0"/>
              <a:t>Once Windows Setup starts, you'll be prompted with the following text at the bottom of the screen: </a:t>
            </a:r>
            <a:r>
              <a:rPr lang="en-IN" b="1" dirty="0"/>
              <a:t>Press F2 to run Automated System Recovery (ASR)...</a:t>
            </a:r>
            <a:r>
              <a:rPr lang="en-IN" dirty="0"/>
              <a:t> so be prepared to hit </a:t>
            </a:r>
            <a:r>
              <a:rPr lang="en-IN" b="1" dirty="0"/>
              <a:t>F2</a:t>
            </a:r>
            <a:r>
              <a:rPr lang="en-IN" dirty="0"/>
              <a:t> as soon as you see this. </a:t>
            </a:r>
          </a:p>
          <a:p>
            <a:r>
              <a:rPr lang="en-IN" dirty="0"/>
              <a:t>Next you will be prompted to insert the Windows Automated System Recovery Disk into the floppy drive. Insert the disk, and press any key. </a:t>
            </a:r>
          </a:p>
          <a:p>
            <a:endParaRPr lang="en-IN" dirty="0"/>
          </a:p>
        </p:txBody>
      </p:sp>
      <p:pic>
        <p:nvPicPr>
          <p:cNvPr id="4" name="Picture 3" descr="Formatting"/>
          <p:cNvPicPr/>
          <p:nvPr/>
        </p:nvPicPr>
        <p:blipFill>
          <a:blip r:embed="rId2">
            <a:extLst>
              <a:ext uri="{28A0092B-C50C-407E-A947-70E740481C1C}">
                <a14:useLocalDpi xmlns:a14="http://schemas.microsoft.com/office/drawing/2010/main" val="0"/>
              </a:ext>
            </a:extLst>
          </a:blip>
          <a:srcRect/>
          <a:stretch>
            <a:fillRect/>
          </a:stretch>
        </p:blipFill>
        <p:spPr bwMode="auto">
          <a:xfrm>
            <a:off x="1465118" y="1954313"/>
            <a:ext cx="7398327" cy="2486025"/>
          </a:xfrm>
          <a:prstGeom prst="rect">
            <a:avLst/>
          </a:prstGeom>
          <a:noFill/>
          <a:ln>
            <a:noFill/>
          </a:ln>
        </p:spPr>
      </p:pic>
      <p:sp>
        <p:nvSpPr>
          <p:cNvPr id="5" name="Rectangle 4"/>
          <p:cNvSpPr/>
          <p:nvPr/>
        </p:nvSpPr>
        <p:spPr>
          <a:xfrm>
            <a:off x="789709" y="4779185"/>
            <a:ext cx="10422082" cy="646331"/>
          </a:xfrm>
          <a:prstGeom prst="rect">
            <a:avLst/>
          </a:prstGeom>
        </p:spPr>
        <p:txBody>
          <a:bodyPr wrap="square">
            <a:spAutoFit/>
          </a:bodyPr>
          <a:lstStyle/>
          <a:p>
            <a:pPr marL="285750" indent="-285750">
              <a:buFont typeface="Arial" panose="020B0604020202020204" pitchFamily="34" charset="0"/>
              <a:buChar char="•"/>
            </a:pPr>
            <a:r>
              <a:rPr lang="en-IN" dirty="0"/>
              <a:t>The ASR process will be started, and without any further prompts, your system drive will be formatted, after which setup will start copying its files to the hard disk. </a:t>
            </a:r>
          </a:p>
        </p:txBody>
      </p:sp>
    </p:spTree>
    <p:extLst>
      <p:ext uri="{BB962C8B-B14F-4D97-AF65-F5344CB8AC3E}">
        <p14:creationId xmlns:p14="http://schemas.microsoft.com/office/powerpoint/2010/main" val="733815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pying file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263" y="160553"/>
            <a:ext cx="5221792" cy="2873592"/>
          </a:xfrm>
          <a:prstGeom prst="rect">
            <a:avLst/>
          </a:prstGeom>
          <a:noFill/>
          <a:ln>
            <a:noFill/>
          </a:ln>
        </p:spPr>
      </p:pic>
      <p:pic>
        <p:nvPicPr>
          <p:cNvPr id="5" name="Picture 4" descr="System reboot"/>
          <p:cNvPicPr/>
          <p:nvPr/>
        </p:nvPicPr>
        <p:blipFill>
          <a:blip r:embed="rId3">
            <a:extLst>
              <a:ext uri="{28A0092B-C50C-407E-A947-70E740481C1C}">
                <a14:useLocalDpi xmlns:a14="http://schemas.microsoft.com/office/drawing/2010/main" val="0"/>
              </a:ext>
            </a:extLst>
          </a:blip>
          <a:srcRect/>
          <a:stretch>
            <a:fillRect/>
          </a:stretch>
        </p:blipFill>
        <p:spPr bwMode="auto">
          <a:xfrm>
            <a:off x="5821506" y="160553"/>
            <a:ext cx="6024129" cy="2873592"/>
          </a:xfrm>
          <a:prstGeom prst="rect">
            <a:avLst/>
          </a:prstGeom>
          <a:noFill/>
          <a:ln>
            <a:noFill/>
          </a:ln>
        </p:spPr>
      </p:pic>
      <p:sp>
        <p:nvSpPr>
          <p:cNvPr id="6" name="Rectangle 5"/>
          <p:cNvSpPr/>
          <p:nvPr/>
        </p:nvSpPr>
        <p:spPr>
          <a:xfrm>
            <a:off x="367145" y="3379554"/>
            <a:ext cx="11478489" cy="646331"/>
          </a:xfrm>
          <a:prstGeom prst="rect">
            <a:avLst/>
          </a:prstGeom>
        </p:spPr>
        <p:txBody>
          <a:bodyPr wrap="square">
            <a:spAutoFit/>
          </a:bodyPr>
          <a:lstStyle/>
          <a:p>
            <a:pPr marL="285750" indent="-285750">
              <a:buFont typeface="Arial" panose="020B0604020202020204" pitchFamily="34" charset="0"/>
              <a:buChar char="•"/>
            </a:pPr>
            <a:r>
              <a:rPr lang="en-IN" dirty="0"/>
              <a:t>When ready, the system will prompt you to remove any floppy from the floppy drive, and will reboot the system automatically (this time do not press any key to boot from the CD-ROM!). </a:t>
            </a:r>
          </a:p>
        </p:txBody>
      </p:sp>
    </p:spTree>
    <p:extLst>
      <p:ext uri="{BB962C8B-B14F-4D97-AF65-F5344CB8AC3E}">
        <p14:creationId xmlns:p14="http://schemas.microsoft.com/office/powerpoint/2010/main" val="8506886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indows XP Setu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937" y="138410"/>
            <a:ext cx="4343400" cy="2828925"/>
          </a:xfrm>
          <a:prstGeom prst="rect">
            <a:avLst/>
          </a:prstGeom>
          <a:noFill/>
          <a:ln>
            <a:noFill/>
          </a:ln>
        </p:spPr>
      </p:pic>
      <p:sp>
        <p:nvSpPr>
          <p:cNvPr id="5" name="Rectangle 4"/>
          <p:cNvSpPr/>
          <p:nvPr/>
        </p:nvSpPr>
        <p:spPr>
          <a:xfrm>
            <a:off x="5261264" y="515080"/>
            <a:ext cx="6096000" cy="923330"/>
          </a:xfrm>
          <a:prstGeom prst="rect">
            <a:avLst/>
          </a:prstGeom>
        </p:spPr>
        <p:txBody>
          <a:bodyPr>
            <a:spAutoFit/>
          </a:bodyPr>
          <a:lstStyle/>
          <a:p>
            <a:r>
              <a:rPr lang="en-IN" dirty="0"/>
              <a:t>Windows setup will now continue much like a normal Windows setup would, but it will not do a complete installation. </a:t>
            </a:r>
          </a:p>
        </p:txBody>
      </p:sp>
      <p:pic>
        <p:nvPicPr>
          <p:cNvPr id="6" name="Picture 5" descr="Automated System Recovery Wizard"/>
          <p:cNvPicPr/>
          <p:nvPr/>
        </p:nvPicPr>
        <p:blipFill>
          <a:blip r:embed="rId3">
            <a:extLst>
              <a:ext uri="{28A0092B-C50C-407E-A947-70E740481C1C}">
                <a14:useLocalDpi xmlns:a14="http://schemas.microsoft.com/office/drawing/2010/main" val="0"/>
              </a:ext>
            </a:extLst>
          </a:blip>
          <a:srcRect/>
          <a:stretch>
            <a:fillRect/>
          </a:stretch>
        </p:blipFill>
        <p:spPr bwMode="auto">
          <a:xfrm>
            <a:off x="316562" y="3303010"/>
            <a:ext cx="4295775" cy="3286125"/>
          </a:xfrm>
          <a:prstGeom prst="rect">
            <a:avLst/>
          </a:prstGeom>
          <a:noFill/>
          <a:ln>
            <a:noFill/>
          </a:ln>
        </p:spPr>
      </p:pic>
      <p:sp>
        <p:nvSpPr>
          <p:cNvPr id="7" name="Rectangle 6"/>
          <p:cNvSpPr/>
          <p:nvPr/>
        </p:nvSpPr>
        <p:spPr>
          <a:xfrm>
            <a:off x="5261264" y="3857536"/>
            <a:ext cx="6096000" cy="1200329"/>
          </a:xfrm>
          <a:prstGeom prst="rect">
            <a:avLst/>
          </a:prstGeom>
        </p:spPr>
        <p:txBody>
          <a:bodyPr>
            <a:spAutoFit/>
          </a:bodyPr>
          <a:lstStyle/>
          <a:p>
            <a:r>
              <a:rPr lang="en-IN" dirty="0"/>
              <a:t>After a few minutes, the Automated System Recovery Wizard will start. After 90 seconds it will automatically continue, if you want to speed this up, just press the Next button. </a:t>
            </a:r>
          </a:p>
        </p:txBody>
      </p:sp>
    </p:spTree>
    <p:extLst>
      <p:ext uri="{BB962C8B-B14F-4D97-AF65-F5344CB8AC3E}">
        <p14:creationId xmlns:p14="http://schemas.microsoft.com/office/powerpoint/2010/main" val="24904761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a Recovery Source"/>
          <p:cNvPicPr/>
          <p:nvPr/>
        </p:nvPicPr>
        <p:blipFill>
          <a:blip r:embed="rId2">
            <a:extLst>
              <a:ext uri="{28A0092B-C50C-407E-A947-70E740481C1C}">
                <a14:useLocalDpi xmlns:a14="http://schemas.microsoft.com/office/drawing/2010/main" val="0"/>
              </a:ext>
            </a:extLst>
          </a:blip>
          <a:srcRect/>
          <a:stretch>
            <a:fillRect/>
          </a:stretch>
        </p:blipFill>
        <p:spPr bwMode="auto">
          <a:xfrm>
            <a:off x="176212" y="193964"/>
            <a:ext cx="4295775" cy="2438400"/>
          </a:xfrm>
          <a:prstGeom prst="rect">
            <a:avLst/>
          </a:prstGeom>
          <a:noFill/>
          <a:ln>
            <a:noFill/>
          </a:ln>
        </p:spPr>
      </p:pic>
      <p:sp>
        <p:nvSpPr>
          <p:cNvPr id="5" name="Rectangle 4"/>
          <p:cNvSpPr/>
          <p:nvPr/>
        </p:nvSpPr>
        <p:spPr>
          <a:xfrm>
            <a:off x="4991100" y="155864"/>
            <a:ext cx="6096000" cy="2031325"/>
          </a:xfrm>
          <a:prstGeom prst="rect">
            <a:avLst/>
          </a:prstGeom>
        </p:spPr>
        <p:txBody>
          <a:bodyPr>
            <a:spAutoFit/>
          </a:bodyPr>
          <a:lstStyle/>
          <a:p>
            <a:pPr marL="285750" indent="-285750">
              <a:buFont typeface="Arial" panose="020B0604020202020204" pitchFamily="34" charset="0"/>
              <a:buChar char="•"/>
            </a:pPr>
            <a:r>
              <a:rPr lang="en-IN" dirty="0"/>
              <a:t>Next the ASR wizard will ask you for the location of your backup file. </a:t>
            </a:r>
            <a:endParaRPr lang="en-IN" dirty="0" smtClean="0"/>
          </a:p>
          <a:p>
            <a:pPr marL="285750" indent="-285750">
              <a:buFont typeface="Arial" panose="020B0604020202020204" pitchFamily="34" charset="0"/>
              <a:buChar char="•"/>
            </a:pPr>
            <a:endParaRPr lang="en-IN"/>
          </a:p>
          <a:p>
            <a:pPr marL="285750" indent="-285750">
              <a:buFont typeface="Arial" panose="020B0604020202020204" pitchFamily="34" charset="0"/>
              <a:buChar char="•"/>
            </a:pPr>
            <a:r>
              <a:rPr lang="en-IN" smtClean="0"/>
              <a:t>By </a:t>
            </a:r>
            <a:r>
              <a:rPr lang="en-IN" dirty="0"/>
              <a:t>default it will list the location you saved the backup to previously, but if you since moved it to a different drive, you can use the Browse button to point to the new location. </a:t>
            </a:r>
          </a:p>
        </p:txBody>
      </p:sp>
      <p:pic>
        <p:nvPicPr>
          <p:cNvPr id="6" name="Picture 5" descr="Completing Automated System Recovery Wizard"/>
          <p:cNvPicPr/>
          <p:nvPr/>
        </p:nvPicPr>
        <p:blipFill>
          <a:blip r:embed="rId3">
            <a:extLst>
              <a:ext uri="{28A0092B-C50C-407E-A947-70E740481C1C}">
                <a14:useLocalDpi xmlns:a14="http://schemas.microsoft.com/office/drawing/2010/main" val="0"/>
              </a:ext>
            </a:extLst>
          </a:blip>
          <a:srcRect/>
          <a:stretch>
            <a:fillRect/>
          </a:stretch>
        </p:blipFill>
        <p:spPr bwMode="auto">
          <a:xfrm>
            <a:off x="176212" y="3136755"/>
            <a:ext cx="4295775" cy="3286125"/>
          </a:xfrm>
          <a:prstGeom prst="rect">
            <a:avLst/>
          </a:prstGeom>
          <a:noFill/>
          <a:ln>
            <a:noFill/>
          </a:ln>
        </p:spPr>
      </p:pic>
      <p:sp>
        <p:nvSpPr>
          <p:cNvPr id="7" name="Rectangle 6"/>
          <p:cNvSpPr/>
          <p:nvPr/>
        </p:nvSpPr>
        <p:spPr>
          <a:xfrm>
            <a:off x="4991100" y="3843727"/>
            <a:ext cx="6096000" cy="2031325"/>
          </a:xfrm>
          <a:prstGeom prst="rect">
            <a:avLst/>
          </a:prstGeom>
        </p:spPr>
        <p:txBody>
          <a:bodyPr>
            <a:spAutoFit/>
          </a:bodyPr>
          <a:lstStyle/>
          <a:p>
            <a:pPr marL="285750" indent="-285750" algn="just">
              <a:buFont typeface="Arial" panose="020B0604020202020204" pitchFamily="34" charset="0"/>
              <a:buChar char="•"/>
            </a:pPr>
            <a:r>
              <a:rPr lang="en-IN" dirty="0"/>
              <a:t>This will close the ASR wizard, after which backup is used to restore the previous backup of your system drive. </a:t>
            </a:r>
            <a:endParaRPr lang="en-IN" dirty="0" smtClean="0"/>
          </a:p>
          <a:p>
            <a:pPr algn="just"/>
            <a:endParaRPr lang="en-IN" dirty="0"/>
          </a:p>
          <a:p>
            <a:pPr marL="285750" indent="-285750" algn="just">
              <a:buFont typeface="Arial" panose="020B0604020202020204" pitchFamily="34" charset="0"/>
              <a:buChar char="•"/>
            </a:pPr>
            <a:r>
              <a:rPr lang="en-IN" dirty="0" smtClean="0"/>
              <a:t>After </a:t>
            </a:r>
            <a:r>
              <a:rPr lang="en-IN" dirty="0"/>
              <a:t>the restore phase is completed, your system will be rebooted, and you'll have it back in the same state as of the time when you created the ASR backup. </a:t>
            </a:r>
          </a:p>
        </p:txBody>
      </p:sp>
    </p:spTree>
    <p:extLst>
      <p:ext uri="{BB962C8B-B14F-4D97-AF65-F5344CB8AC3E}">
        <p14:creationId xmlns:p14="http://schemas.microsoft.com/office/powerpoint/2010/main" val="16032726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0074" y="485775"/>
            <a:ext cx="11129964" cy="5972175"/>
          </a:xfrm>
          <a:prstGeom prst="rect">
            <a:avLst/>
          </a:prstGeom>
        </p:spPr>
      </p:pic>
    </p:spTree>
    <p:extLst>
      <p:ext uri="{BB962C8B-B14F-4D97-AF65-F5344CB8AC3E}">
        <p14:creationId xmlns:p14="http://schemas.microsoft.com/office/powerpoint/2010/main" val="2843468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87036"/>
            <a:ext cx="10981266" cy="6296891"/>
          </a:xfrm>
        </p:spPr>
        <p:txBody>
          <a:bodyPr>
            <a:normAutofit lnSpcReduction="10000"/>
          </a:bodyPr>
          <a:lstStyle/>
          <a:p>
            <a:r>
              <a:rPr lang="en-IN" dirty="0"/>
              <a:t>To configure your </a:t>
            </a:r>
            <a:r>
              <a:rPr lang="en-IN" dirty="0" smtClean="0"/>
              <a:t>System </a:t>
            </a:r>
            <a:r>
              <a:rPr lang="en-IN" dirty="0"/>
              <a:t>environment for disaster recovery, two </a:t>
            </a:r>
            <a:r>
              <a:rPr lang="en-IN" dirty="0" smtClean="0"/>
              <a:t>System </a:t>
            </a:r>
            <a:r>
              <a:rPr lang="en-IN" dirty="0"/>
              <a:t>instances are required. </a:t>
            </a:r>
            <a:endParaRPr lang="en-IN" dirty="0" smtClean="0"/>
          </a:p>
          <a:p>
            <a:r>
              <a:rPr lang="en-IN" dirty="0" smtClean="0"/>
              <a:t>These </a:t>
            </a:r>
            <a:r>
              <a:rPr lang="en-IN" dirty="0"/>
              <a:t>two system instances can reside in the same </a:t>
            </a:r>
            <a:r>
              <a:rPr lang="en-IN"/>
              <a:t>data </a:t>
            </a:r>
            <a:r>
              <a:rPr lang="en-IN" smtClean="0"/>
              <a:t>centre, </a:t>
            </a:r>
            <a:r>
              <a:rPr lang="en-IN" dirty="0"/>
              <a:t>but locating them in separate geographic locations offers the strongest safeguard in the event of natural and man-made disasters. Distances up to 8000 km are supported between the two system instances.</a:t>
            </a:r>
          </a:p>
          <a:p>
            <a:r>
              <a:rPr lang="en-IN" dirty="0"/>
              <a:t>One system instance serves as the primary system, performing the functions and pattern deployment of a typical production </a:t>
            </a:r>
            <a:r>
              <a:rPr lang="en-IN" dirty="0" smtClean="0"/>
              <a:t>System</a:t>
            </a:r>
            <a:r>
              <a:rPr lang="en-IN" dirty="0"/>
              <a:t>. </a:t>
            </a:r>
            <a:endParaRPr lang="en-IN" dirty="0" smtClean="0"/>
          </a:p>
          <a:p>
            <a:r>
              <a:rPr lang="en-IN" dirty="0" smtClean="0"/>
              <a:t>The </a:t>
            </a:r>
            <a:r>
              <a:rPr lang="en-IN" dirty="0"/>
              <a:t>second system instance serves as a disaster recovery backup instance. This system instance receives replicated data from the primary system instance, and stands by for either a planned or unplanned failover. </a:t>
            </a:r>
            <a:endParaRPr lang="en-IN" dirty="0" smtClean="0"/>
          </a:p>
          <a:p>
            <a:r>
              <a:rPr lang="en-IN" dirty="0" smtClean="0"/>
              <a:t>Using </a:t>
            </a:r>
            <a:r>
              <a:rPr lang="en-IN" dirty="0"/>
              <a:t>this configuration, no data is lost during a planned failover. During an unplanned failover, only data that is in transit from an end-user of a deployed application, or an unsaved administrative action is lost.</a:t>
            </a:r>
          </a:p>
          <a:p>
            <a:r>
              <a:rPr lang="en-IN" dirty="0"/>
              <a:t>After a failover operation to a disaster recovery backup instance completes successfully, the disaster recovery backup instance assumes the role of the primary instance, and takes ownership of all customer data, deployed applications, and system management data. </a:t>
            </a:r>
            <a:endParaRPr lang="en-IN" dirty="0" smtClean="0"/>
          </a:p>
          <a:p>
            <a:r>
              <a:rPr lang="en-IN" dirty="0" smtClean="0"/>
              <a:t>The </a:t>
            </a:r>
            <a:r>
              <a:rPr lang="en-IN" dirty="0"/>
              <a:t>original primary instance can then be configured to assume the role of a disaster recovery backup instance, or a new </a:t>
            </a:r>
            <a:r>
              <a:rPr lang="en-IN" dirty="0" smtClean="0"/>
              <a:t>System </a:t>
            </a:r>
            <a:r>
              <a:rPr lang="en-IN" dirty="0"/>
              <a:t>instance can be configured in that role.</a:t>
            </a:r>
          </a:p>
          <a:p>
            <a:r>
              <a:rPr lang="en-IN" dirty="0"/>
              <a:t>The disaster recovery process allows the primary system and disaster recovery backup system to have different numbers of compute nodes and different storage sizes. </a:t>
            </a:r>
            <a:endParaRPr lang="en-IN" dirty="0" smtClean="0"/>
          </a:p>
          <a:p>
            <a:r>
              <a:rPr lang="en-IN" dirty="0" smtClean="0"/>
              <a:t>You </a:t>
            </a:r>
            <a:r>
              <a:rPr lang="en-IN" dirty="0"/>
              <a:t>can replicate from a larger system to a smaller system, with certain limitations.</a:t>
            </a:r>
          </a:p>
          <a:p>
            <a:endParaRPr lang="en-IN" dirty="0"/>
          </a:p>
        </p:txBody>
      </p:sp>
    </p:spTree>
    <p:extLst>
      <p:ext uri="{BB962C8B-B14F-4D97-AF65-F5344CB8AC3E}">
        <p14:creationId xmlns:p14="http://schemas.microsoft.com/office/powerpoint/2010/main" val="40667834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1463" y="285750"/>
            <a:ext cx="11658600" cy="6229350"/>
          </a:xfrm>
          <a:prstGeom prst="rect">
            <a:avLst/>
          </a:prstGeom>
        </p:spPr>
      </p:pic>
    </p:spTree>
    <p:extLst>
      <p:ext uri="{BB962C8B-B14F-4D97-AF65-F5344CB8AC3E}">
        <p14:creationId xmlns:p14="http://schemas.microsoft.com/office/powerpoint/2010/main" val="22962407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0063" y="371476"/>
            <a:ext cx="11129962" cy="6172200"/>
          </a:xfrm>
          <a:prstGeom prst="rect">
            <a:avLst/>
          </a:prstGeom>
        </p:spPr>
      </p:pic>
    </p:spTree>
    <p:extLst>
      <p:ext uri="{BB962C8B-B14F-4D97-AF65-F5344CB8AC3E}">
        <p14:creationId xmlns:p14="http://schemas.microsoft.com/office/powerpoint/2010/main" val="3647631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Disk </a:t>
            </a:r>
            <a:endParaRPr lang="en-IN" dirty="0"/>
          </a:p>
        </p:txBody>
      </p:sp>
      <p:sp>
        <p:nvSpPr>
          <p:cNvPr id="3" name="Content Placeholder 2"/>
          <p:cNvSpPr>
            <a:spLocks noGrp="1"/>
          </p:cNvSpPr>
          <p:nvPr>
            <p:ph idx="1"/>
          </p:nvPr>
        </p:nvSpPr>
        <p:spPr/>
        <p:txBody>
          <a:bodyPr/>
          <a:lstStyle/>
          <a:p>
            <a:r>
              <a:rPr lang="en-IN" i="1" dirty="0"/>
              <a:t>Basic disks</a:t>
            </a:r>
            <a:r>
              <a:rPr lang="en-IN" dirty="0"/>
              <a:t> are the storage types most often used with Windows. The term </a:t>
            </a:r>
            <a:r>
              <a:rPr lang="en-IN" i="1" dirty="0"/>
              <a:t>basic disk</a:t>
            </a:r>
            <a:r>
              <a:rPr lang="en-IN" dirty="0"/>
              <a:t> refers to a disk that contains partitions, such as primary partitions and logical drives, and these in turn are usually formatted with a file system to become a volume for file storage.</a:t>
            </a:r>
            <a:endParaRPr lang="en-IN" dirty="0" smtClean="0"/>
          </a:p>
          <a:p>
            <a:r>
              <a:rPr lang="en-IN" dirty="0" smtClean="0"/>
              <a:t>Dynamic </a:t>
            </a:r>
            <a:r>
              <a:rPr lang="en-IN" dirty="0"/>
              <a:t>disks provide features that basic disks do not, such as the ability to create volumes that span multiple disks (spanned and striped volumes) and the ability to create fault-tolerant volumes (mirrored and RAID-5 volumes). Like basic disks, dynamic disks can use the MBR or GPT partition styles on systems that support </a:t>
            </a:r>
            <a:r>
              <a:rPr lang="en-IN" dirty="0" smtClean="0"/>
              <a:t>both</a:t>
            </a:r>
            <a:endParaRPr lang="en-IN" dirty="0"/>
          </a:p>
        </p:txBody>
      </p:sp>
    </p:spTree>
    <p:extLst>
      <p:ext uri="{BB962C8B-B14F-4D97-AF65-F5344CB8AC3E}">
        <p14:creationId xmlns:p14="http://schemas.microsoft.com/office/powerpoint/2010/main" val="882046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0075" y="900112"/>
            <a:ext cx="10515600" cy="5057775"/>
          </a:xfrm>
          <a:prstGeom prst="rect">
            <a:avLst/>
          </a:prstGeom>
        </p:spPr>
      </p:pic>
    </p:spTree>
    <p:extLst>
      <p:ext uri="{BB962C8B-B14F-4D97-AF65-F5344CB8AC3E}">
        <p14:creationId xmlns:p14="http://schemas.microsoft.com/office/powerpoint/2010/main" val="2676668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RAID</a:t>
            </a:r>
            <a:endParaRPr lang="en-IN" dirty="0"/>
          </a:p>
        </p:txBody>
      </p:sp>
      <p:sp>
        <p:nvSpPr>
          <p:cNvPr id="3" name="Content Placeholder 2"/>
          <p:cNvSpPr>
            <a:spLocks noGrp="1"/>
          </p:cNvSpPr>
          <p:nvPr>
            <p:ph idx="1"/>
          </p:nvPr>
        </p:nvSpPr>
        <p:spPr/>
        <p:txBody>
          <a:bodyPr>
            <a:normAutofit lnSpcReduction="10000"/>
          </a:bodyPr>
          <a:lstStyle/>
          <a:p>
            <a:r>
              <a:rPr lang="en-IN" b="1" dirty="0"/>
              <a:t>RAID</a:t>
            </a:r>
            <a:r>
              <a:rPr lang="en-IN" dirty="0"/>
              <a:t> stands for </a:t>
            </a:r>
            <a:r>
              <a:rPr lang="en-IN" b="1" dirty="0"/>
              <a:t>Redundant Array of Inexpensive Disks</a:t>
            </a:r>
            <a:r>
              <a:rPr lang="en-IN" dirty="0"/>
              <a:t>. It is used to enhance the performance, data availability, and capacity of the storage </a:t>
            </a:r>
            <a:r>
              <a:rPr lang="en-IN" dirty="0" smtClean="0"/>
              <a:t>devices</a:t>
            </a:r>
          </a:p>
          <a:p>
            <a:r>
              <a:rPr lang="en-IN" dirty="0" smtClean="0"/>
              <a:t>RAID</a:t>
            </a:r>
            <a:r>
              <a:rPr lang="en-IN" dirty="0"/>
              <a:t>  technology is used either as Software RAID or Hardware </a:t>
            </a:r>
            <a:r>
              <a:rPr lang="en-IN" dirty="0" smtClean="0"/>
              <a:t>RAID</a:t>
            </a:r>
          </a:p>
          <a:p>
            <a:r>
              <a:rPr lang="en-IN" dirty="0"/>
              <a:t>In </a:t>
            </a:r>
            <a:r>
              <a:rPr lang="en-IN" b="1" dirty="0"/>
              <a:t>Hardware RAID</a:t>
            </a:r>
            <a:r>
              <a:rPr lang="en-IN" dirty="0"/>
              <a:t>, drives are connected to the motherboard through special hardware called RAID controller whereas in software RAID the drives are connected directly to the motherboard whose configuration is managed by the utility software in the host computer’s operating system. The type of RAID that best suits your application depends on where you want to configure the drives.</a:t>
            </a:r>
          </a:p>
          <a:p>
            <a:r>
              <a:rPr lang="en-IN" dirty="0"/>
              <a:t>Hardware RAID is an attractive option for applications that require complex RAID configuration whereas </a:t>
            </a:r>
            <a:r>
              <a:rPr lang="en-IN" b="1" dirty="0"/>
              <a:t>Software RAID</a:t>
            </a:r>
            <a:r>
              <a:rPr lang="en-IN" dirty="0"/>
              <a:t> is more affordable and is mostly suited for the workstation with limited data storage requirements. Software RAID best suits the entry-level servers which don’t require boot protection.</a:t>
            </a:r>
          </a:p>
          <a:p>
            <a:endParaRPr lang="en-IN" dirty="0"/>
          </a:p>
        </p:txBody>
      </p:sp>
    </p:spTree>
    <p:extLst>
      <p:ext uri="{BB962C8B-B14F-4D97-AF65-F5344CB8AC3E}">
        <p14:creationId xmlns:p14="http://schemas.microsoft.com/office/powerpoint/2010/main" val="22428621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0087" y="314325"/>
            <a:ext cx="11001375" cy="6129338"/>
          </a:xfrm>
          <a:prstGeom prst="rect">
            <a:avLst/>
          </a:prstGeom>
        </p:spPr>
      </p:pic>
    </p:spTree>
    <p:extLst>
      <p:ext uri="{BB962C8B-B14F-4D97-AF65-F5344CB8AC3E}">
        <p14:creationId xmlns:p14="http://schemas.microsoft.com/office/powerpoint/2010/main" val="22184111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328612"/>
            <a:ext cx="11615737" cy="6243637"/>
          </a:xfrm>
          <a:prstGeom prst="rect">
            <a:avLst/>
          </a:prstGeom>
        </p:spPr>
      </p:pic>
    </p:spTree>
    <p:extLst>
      <p:ext uri="{BB962C8B-B14F-4D97-AF65-F5344CB8AC3E}">
        <p14:creationId xmlns:p14="http://schemas.microsoft.com/office/powerpoint/2010/main" val="12678687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5763" y="328613"/>
            <a:ext cx="11515725" cy="6243637"/>
          </a:xfrm>
          <a:prstGeom prst="rect">
            <a:avLst/>
          </a:prstGeom>
        </p:spPr>
      </p:pic>
    </p:spTree>
    <p:extLst>
      <p:ext uri="{BB962C8B-B14F-4D97-AF65-F5344CB8AC3E}">
        <p14:creationId xmlns:p14="http://schemas.microsoft.com/office/powerpoint/2010/main" val="34390173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242888"/>
            <a:ext cx="11515725" cy="6357937"/>
          </a:xfrm>
          <a:prstGeom prst="rect">
            <a:avLst/>
          </a:prstGeom>
        </p:spPr>
      </p:pic>
    </p:spTree>
    <p:extLst>
      <p:ext uri="{BB962C8B-B14F-4D97-AF65-F5344CB8AC3E}">
        <p14:creationId xmlns:p14="http://schemas.microsoft.com/office/powerpoint/2010/main" val="14503934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 </a:t>
            </a:r>
            <a:r>
              <a:rPr lang="en-IN" b="1" dirty="0"/>
              <a:t>RAID software for </a:t>
            </a:r>
            <a:r>
              <a:rPr lang="en-IN" b="1" dirty="0" smtClean="0"/>
              <a:t>Windows</a:t>
            </a:r>
            <a:r>
              <a:rPr lang="en-IN" b="1" dirty="0"/>
              <a:t/>
            </a:r>
            <a:br>
              <a:rPr lang="en-IN" b="1" dirty="0"/>
            </a:br>
            <a:endParaRPr lang="en-IN" dirty="0"/>
          </a:p>
        </p:txBody>
      </p:sp>
      <p:sp>
        <p:nvSpPr>
          <p:cNvPr id="3" name="Content Placeholder 2"/>
          <p:cNvSpPr>
            <a:spLocks noGrp="1"/>
          </p:cNvSpPr>
          <p:nvPr>
            <p:ph idx="1"/>
          </p:nvPr>
        </p:nvSpPr>
        <p:spPr/>
        <p:txBody>
          <a:bodyPr/>
          <a:lstStyle/>
          <a:p>
            <a:r>
              <a:rPr lang="en-IN" b="1" dirty="0"/>
              <a:t>Storage </a:t>
            </a:r>
            <a:r>
              <a:rPr lang="en-IN" b="1" dirty="0" smtClean="0"/>
              <a:t>Spaces</a:t>
            </a:r>
          </a:p>
          <a:p>
            <a:r>
              <a:rPr lang="en-IN" b="1" dirty="0" err="1"/>
              <a:t>SnapRAID</a:t>
            </a:r>
            <a:endParaRPr lang="en-IN" b="1"/>
          </a:p>
          <a:p>
            <a:endParaRPr lang="en-IN" b="1" dirty="0"/>
          </a:p>
          <a:p>
            <a:endParaRPr lang="en-IN" dirty="0"/>
          </a:p>
        </p:txBody>
      </p:sp>
    </p:spTree>
    <p:extLst>
      <p:ext uri="{BB962C8B-B14F-4D97-AF65-F5344CB8AC3E}">
        <p14:creationId xmlns:p14="http://schemas.microsoft.com/office/powerpoint/2010/main" val="48170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609"/>
          </a:xfrm>
        </p:spPr>
        <p:txBody>
          <a:bodyPr>
            <a:normAutofit/>
          </a:bodyPr>
          <a:lstStyle/>
          <a:p>
            <a:r>
              <a:rPr lang="en-IN" sz="2400" b="1" u="sng" dirty="0" smtClean="0"/>
              <a:t>Steps for disaster recovery</a:t>
            </a:r>
            <a:endParaRPr lang="en-IN" sz="2400" b="1" u="sng" dirty="0"/>
          </a:p>
        </p:txBody>
      </p:sp>
      <p:sp>
        <p:nvSpPr>
          <p:cNvPr id="3" name="Content Placeholder 2"/>
          <p:cNvSpPr>
            <a:spLocks noGrp="1"/>
          </p:cNvSpPr>
          <p:nvPr>
            <p:ph idx="1"/>
          </p:nvPr>
        </p:nvSpPr>
        <p:spPr>
          <a:xfrm>
            <a:off x="677334" y="1184565"/>
            <a:ext cx="11209866" cy="5091544"/>
          </a:xfrm>
        </p:spPr>
        <p:txBody>
          <a:bodyPr>
            <a:normAutofit fontScale="92500" lnSpcReduction="10000"/>
          </a:bodyPr>
          <a:lstStyle/>
          <a:p>
            <a:r>
              <a:rPr lang="en-IN" dirty="0">
                <a:hlinkClick r:id="rId2"/>
              </a:rPr>
              <a:t>Preparing for disaster recovery</a:t>
            </a:r>
            <a:r>
              <a:rPr lang="en-IN" dirty="0"/>
              <a:t/>
            </a:r>
            <a:br>
              <a:rPr lang="en-IN" dirty="0"/>
            </a:br>
            <a:r>
              <a:rPr lang="en-IN" dirty="0"/>
              <a:t>You must perform a series of manual preparation steps before a system can be used in either the primary or backup role in a disaster recovery scenario.</a:t>
            </a:r>
          </a:p>
          <a:p>
            <a:r>
              <a:rPr lang="en-IN" dirty="0">
                <a:hlinkClick r:id="rId3"/>
              </a:rPr>
              <a:t>Preparing for a failover operation</a:t>
            </a:r>
            <a:r>
              <a:rPr lang="en-IN" dirty="0"/>
              <a:t/>
            </a:r>
            <a:br>
              <a:rPr lang="en-IN" dirty="0"/>
            </a:br>
            <a:r>
              <a:rPr lang="en-IN" dirty="0"/>
              <a:t>Before initiating a failover operation, there are a number of steps you must complete to prepare for failover.</a:t>
            </a:r>
          </a:p>
          <a:p>
            <a:r>
              <a:rPr lang="en-IN" dirty="0">
                <a:hlinkClick r:id="rId4"/>
              </a:rPr>
              <a:t>Processing a planned failover on the primary system</a:t>
            </a:r>
            <a:r>
              <a:rPr lang="en-IN" dirty="0"/>
              <a:t/>
            </a:r>
            <a:br>
              <a:rPr lang="en-IN" dirty="0"/>
            </a:br>
            <a:r>
              <a:rPr lang="en-IN" dirty="0"/>
              <a:t>A planned failover involves recovery of virtual system patterns, virtual application patterns, deployments, and shared services from a primary system to a disaster recovery backup system.</a:t>
            </a:r>
          </a:p>
          <a:p>
            <a:r>
              <a:rPr lang="en-IN" dirty="0">
                <a:hlinkClick r:id="rId5"/>
              </a:rPr>
              <a:t>Failing over to the disaster recovery backup system</a:t>
            </a:r>
            <a:r>
              <a:rPr lang="en-IN" dirty="0"/>
              <a:t/>
            </a:r>
            <a:br>
              <a:rPr lang="en-IN" dirty="0"/>
            </a:br>
            <a:r>
              <a:rPr lang="en-IN" dirty="0"/>
              <a:t>Failing over to the disaster recovery backup system causes the system to assume the workload of the current acting primary system. This process requires the system administrator to complete some manual tasks.</a:t>
            </a:r>
          </a:p>
          <a:p>
            <a:r>
              <a:rPr lang="en-IN" dirty="0">
                <a:hlinkClick r:id="rId6"/>
              </a:rPr>
              <a:t>Monitoring disaster recovery</a:t>
            </a:r>
            <a:r>
              <a:rPr lang="en-IN" dirty="0"/>
              <a:t/>
            </a:r>
            <a:br>
              <a:rPr lang="en-IN" dirty="0"/>
            </a:br>
            <a:r>
              <a:rPr lang="en-IN" dirty="0"/>
              <a:t>Monitor the data, storage, and disk replication states of the disaster recovery profiles that you create. You can monitor from either the primary system or the disaster recovery backup system.</a:t>
            </a:r>
          </a:p>
          <a:p>
            <a:r>
              <a:rPr lang="en-IN" dirty="0">
                <a:hlinkClick r:id="rId7"/>
              </a:rPr>
              <a:t>Applying maintenance with disaster recovery enabled</a:t>
            </a:r>
            <a:r>
              <a:rPr lang="en-IN" dirty="0"/>
              <a:t/>
            </a:r>
            <a:br>
              <a:rPr lang="en-IN" dirty="0"/>
            </a:br>
            <a:r>
              <a:rPr lang="en-IN" dirty="0"/>
              <a:t>You can apply maintenance to application workloads at any time while disaster recovery replication is enabled.</a:t>
            </a:r>
          </a:p>
          <a:p>
            <a:endParaRPr lang="en-IN" dirty="0"/>
          </a:p>
        </p:txBody>
      </p:sp>
    </p:spTree>
    <p:extLst>
      <p:ext uri="{BB962C8B-B14F-4D97-AF65-F5344CB8AC3E}">
        <p14:creationId xmlns:p14="http://schemas.microsoft.com/office/powerpoint/2010/main" val="27603298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1488" y="385763"/>
            <a:ext cx="11358561" cy="6157912"/>
          </a:xfrm>
          <a:prstGeom prst="rect">
            <a:avLst/>
          </a:prstGeom>
        </p:spPr>
      </p:pic>
    </p:spTree>
    <p:extLst>
      <p:ext uri="{BB962C8B-B14F-4D97-AF65-F5344CB8AC3E}">
        <p14:creationId xmlns:p14="http://schemas.microsoft.com/office/powerpoint/2010/main" val="39275896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8625" y="385762"/>
            <a:ext cx="11444288" cy="6086475"/>
          </a:xfrm>
          <a:prstGeom prst="rect">
            <a:avLst/>
          </a:prstGeom>
        </p:spPr>
      </p:pic>
    </p:spTree>
    <p:extLst>
      <p:ext uri="{BB962C8B-B14F-4D97-AF65-F5344CB8AC3E}">
        <p14:creationId xmlns:p14="http://schemas.microsoft.com/office/powerpoint/2010/main" val="20253520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1488" y="157163"/>
            <a:ext cx="11258550" cy="6286499"/>
          </a:xfrm>
          <a:prstGeom prst="rect">
            <a:avLst/>
          </a:prstGeom>
        </p:spPr>
      </p:pic>
    </p:spTree>
    <p:extLst>
      <p:ext uri="{BB962C8B-B14F-4D97-AF65-F5344CB8AC3E}">
        <p14:creationId xmlns:p14="http://schemas.microsoft.com/office/powerpoint/2010/main" val="2108295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7187" y="342899"/>
            <a:ext cx="11329987" cy="6143625"/>
          </a:xfrm>
          <a:prstGeom prst="rect">
            <a:avLst/>
          </a:prstGeom>
        </p:spPr>
      </p:pic>
    </p:spTree>
    <p:extLst>
      <p:ext uri="{BB962C8B-B14F-4D97-AF65-F5344CB8AC3E}">
        <p14:creationId xmlns:p14="http://schemas.microsoft.com/office/powerpoint/2010/main" val="17185414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909310"/>
          </a:xfrm>
          <a:prstGeom prst="rect">
            <a:avLst/>
          </a:prstGeom>
        </p:spPr>
        <p:txBody>
          <a:bodyPr wrap="square">
            <a:spAutoFit/>
          </a:bodyPr>
          <a:lstStyle/>
          <a:p>
            <a:r>
              <a:rPr lang="en-IN" b="1" dirty="0">
                <a:latin typeface="Tahoma" panose="020B0604030504040204" pitchFamily="34" charset="0"/>
              </a:rPr>
              <a:t>Disk Management</a:t>
            </a:r>
          </a:p>
          <a:p>
            <a:pPr marL="285750" indent="-285750">
              <a:buFont typeface="Arial" panose="020B0604020202020204" pitchFamily="34" charset="0"/>
              <a:buChar char="•"/>
            </a:pPr>
            <a:r>
              <a:rPr lang="en-IN" dirty="0">
                <a:latin typeface="Tahoma" panose="020B0604030504040204" pitchFamily="34" charset="0"/>
              </a:rPr>
              <a:t>Disk Management is a snap-in that's part of the Microsoft Management Console supplied with Windows XP. </a:t>
            </a:r>
            <a:endParaRPr lang="en-IN" dirty="0" smtClean="0">
              <a:latin typeface="Tahoma" panose="020B0604030504040204" pitchFamily="34" charset="0"/>
            </a:endParaRPr>
          </a:p>
          <a:p>
            <a:endParaRPr lang="en-IN" dirty="0" smtClean="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Just </a:t>
            </a:r>
            <a:r>
              <a:rPr lang="en-IN" dirty="0">
                <a:latin typeface="Tahoma" panose="020B0604030504040204" pitchFamily="34" charset="0"/>
              </a:rPr>
              <a:t>as the name Disk Management implies it's a tool used to manage system disks, both local and remote. </a:t>
            </a:r>
            <a:endParaRPr lang="en-IN" dirty="0" smtClean="0">
              <a:latin typeface="Tahoma" panose="020B0604030504040204" pitchFamily="34" charset="0"/>
            </a:endParaRPr>
          </a:p>
          <a:p>
            <a:pPr marL="285750" indent="-285750">
              <a:buFont typeface="Arial" panose="020B0604020202020204" pitchFamily="34" charset="0"/>
              <a:buChar char="•"/>
            </a:pPr>
            <a:endParaRPr lang="en-IN" dirty="0" smtClean="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If </a:t>
            </a:r>
            <a:r>
              <a:rPr lang="en-IN" dirty="0">
                <a:latin typeface="Tahoma" panose="020B0604030504040204" pitchFamily="34" charset="0"/>
              </a:rPr>
              <a:t>you've been around personal computers for a number of years you're familiar with </a:t>
            </a:r>
            <a:r>
              <a:rPr lang="en-IN" dirty="0" err="1">
                <a:latin typeface="Tahoma" panose="020B0604030504040204" pitchFamily="34" charset="0"/>
              </a:rPr>
              <a:t>Fdisk</a:t>
            </a:r>
            <a:r>
              <a:rPr lang="en-IN" dirty="0">
                <a:latin typeface="Tahoma" panose="020B0604030504040204" pitchFamily="34" charset="0"/>
              </a:rPr>
              <a:t>, the utility that was used in conjunction with the Format command to set up hard disks from the command prompt. </a:t>
            </a:r>
            <a:endParaRPr lang="en-IN" dirty="0" smtClean="0">
              <a:latin typeface="Tahoma" panose="020B0604030504040204" pitchFamily="34" charset="0"/>
            </a:endParaRPr>
          </a:p>
          <a:p>
            <a:pPr marL="285750" indent="-285750">
              <a:buFont typeface="Arial" panose="020B0604020202020204" pitchFamily="34" charset="0"/>
              <a:buChar char="•"/>
            </a:pPr>
            <a:endParaRPr lang="en-IN" dirty="0" smtClean="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Disk </a:t>
            </a:r>
            <a:r>
              <a:rPr lang="en-IN" dirty="0">
                <a:latin typeface="Tahoma" panose="020B0604030504040204" pitchFamily="34" charset="0"/>
              </a:rPr>
              <a:t>Management, with its graphical user interface, goes a long way to eliminating the need for the command prompt utilities and makes it easy to obtain a quick overview of the system and the relationships between installed disks. </a:t>
            </a:r>
          </a:p>
          <a:p>
            <a:r>
              <a:rPr lang="en-IN" b="1" dirty="0">
                <a:latin typeface="Tahoma" panose="020B0604030504040204" pitchFamily="34" charset="0"/>
              </a:rPr>
              <a:t>Accessing Disk Management</a:t>
            </a:r>
          </a:p>
          <a:p>
            <a:r>
              <a:rPr lang="en-IN" dirty="0">
                <a:latin typeface="Tahoma" panose="020B0604030504040204" pitchFamily="34" charset="0"/>
              </a:rPr>
              <a:t>There are a few different ways to access Disk Management. </a:t>
            </a:r>
            <a:r>
              <a:rPr lang="en-IN" dirty="0" smtClean="0">
                <a:latin typeface="Tahoma" panose="020B0604030504040204" pitchFamily="34" charset="0"/>
              </a:rPr>
              <a:t>Here, following list </a:t>
            </a:r>
            <a:r>
              <a:rPr lang="en-IN" dirty="0">
                <a:latin typeface="Tahoma" panose="020B0604030504040204" pitchFamily="34" charset="0"/>
              </a:rPr>
              <a:t>three different methods so choose whichever is more convenient.</a:t>
            </a:r>
          </a:p>
          <a:p>
            <a:pPr>
              <a:buFont typeface="Arial" panose="020B0604020202020204" pitchFamily="34" charset="0"/>
              <a:buChar char="•"/>
            </a:pPr>
            <a:r>
              <a:rPr lang="en-IN" b="1" dirty="0">
                <a:latin typeface="Tahoma" panose="020B0604030504040204" pitchFamily="34" charset="0"/>
              </a:rPr>
              <a:t>Method 1</a:t>
            </a:r>
            <a:r>
              <a:rPr lang="en-IN" dirty="0"/>
              <a:t>  -  </a:t>
            </a:r>
            <a:r>
              <a:rPr lang="en-IN" dirty="0">
                <a:solidFill>
                  <a:schemeClr val="accent1">
                    <a:lumMod val="75000"/>
                  </a:schemeClr>
                </a:solidFill>
              </a:rPr>
              <a:t>Start &gt; Control Panel &gt; Performance and Maintenance &gt; Administrative Tools. Double click Computer Management and then click Disk Management in the left hand column.</a:t>
            </a:r>
          </a:p>
          <a:p>
            <a:pPr>
              <a:buFont typeface="Arial" panose="020B0604020202020204" pitchFamily="34" charset="0"/>
              <a:buChar char="•"/>
            </a:pPr>
            <a:r>
              <a:rPr lang="en-IN" b="1" dirty="0">
                <a:latin typeface="Tahoma" panose="020B0604030504040204" pitchFamily="34" charset="0"/>
              </a:rPr>
              <a:t>Method 2</a:t>
            </a:r>
            <a:r>
              <a:rPr lang="en-IN" dirty="0"/>
              <a:t> - </a:t>
            </a:r>
            <a:r>
              <a:rPr lang="en-IN" dirty="0">
                <a:solidFill>
                  <a:srgbClr val="00B0F0"/>
                </a:solidFill>
              </a:rPr>
              <a:t>By default, Administrative Tools is not shown on the Start Menu but if you have modified  the Start Menu (by right clicking the Start button and selecting Properties &gt; Customize) so it is shown then just select Start &gt; Administrative Tools &gt;  Computer Management and then click Disk Management in the left hand column.</a:t>
            </a:r>
          </a:p>
          <a:p>
            <a:pPr>
              <a:buFont typeface="Arial" panose="020B0604020202020204" pitchFamily="34" charset="0"/>
              <a:buChar char="•"/>
            </a:pPr>
            <a:r>
              <a:rPr lang="en-IN" b="1" dirty="0">
                <a:latin typeface="Tahoma" panose="020B0604030504040204" pitchFamily="34" charset="0"/>
              </a:rPr>
              <a:t>Method 3</a:t>
            </a:r>
            <a:r>
              <a:rPr lang="en-IN" dirty="0"/>
              <a:t> - </a:t>
            </a:r>
            <a:r>
              <a:rPr lang="en-IN" dirty="0">
                <a:solidFill>
                  <a:schemeClr val="accent5"/>
                </a:solidFill>
              </a:rPr>
              <a:t>Click Start &gt; Run and type </a:t>
            </a:r>
            <a:r>
              <a:rPr lang="en-IN" dirty="0" err="1">
                <a:solidFill>
                  <a:schemeClr val="accent5"/>
                </a:solidFill>
              </a:rPr>
              <a:t>diskmgmt.msc</a:t>
            </a:r>
            <a:r>
              <a:rPr lang="en-IN" dirty="0">
                <a:solidFill>
                  <a:schemeClr val="accent5"/>
                </a:solidFill>
              </a:rPr>
              <a:t> in the Open: line and click OK. The Disk Management snap-in will open.</a:t>
            </a:r>
          </a:p>
        </p:txBody>
      </p:sp>
    </p:spTree>
    <p:extLst>
      <p:ext uri="{BB962C8B-B14F-4D97-AF65-F5344CB8AC3E}">
        <p14:creationId xmlns:p14="http://schemas.microsoft.com/office/powerpoint/2010/main" val="31442051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400925" y="1282305"/>
            <a:ext cx="444817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Three Basic Areas of Disk Management</a:t>
            </a:r>
            <a:endParaRPr kumimoji="0" lang="en-US" sz="1800" b="0" i="0" u="none" strike="noStrike" cap="none" normalizeH="0" baseline="0" dirty="0" smtClean="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The basic Disk Management console is divided into three main areas and just about as straightforward as one can get.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dirty="0">
              <a:latin typeface="Tahoma" panose="020B0604030504040204" pitchFamily="34" charset="0"/>
              <a:cs typeface="Tahoma" panose="020B060403050404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In Fig.  the areas are defined by green, red, and blue rectangles.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dirty="0">
              <a:latin typeface="Tahoma" panose="020B0604030504040204" pitchFamily="34" charset="0"/>
              <a:cs typeface="Tahoma" panose="020B060403050404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The Console Tree is the tall vertical column on the left that's defined by the green color. </a:t>
            </a:r>
            <a:endParaRPr kumimoji="0" lang="en-US" sz="35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p:txBody>
      </p:sp>
      <p:pic>
        <p:nvPicPr>
          <p:cNvPr id="1026" name="Picture 2" descr="http://www.theeldergeek.com/images/Disk%20Management/DiskManagement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49" y="142876"/>
            <a:ext cx="7191375" cy="652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9121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2949" y="1028343"/>
            <a:ext cx="11001375" cy="5355312"/>
          </a:xfrm>
          <a:prstGeom prst="rect">
            <a:avLst/>
          </a:prstGeom>
        </p:spPr>
        <p:txBody>
          <a:bodyPr wrap="square">
            <a:spAutoFit/>
          </a:bodyPr>
          <a:lstStyle/>
          <a:p>
            <a:pPr marL="285750" indent="-285750">
              <a:buFont typeface="Arial" panose="020B0604020202020204" pitchFamily="34" charset="0"/>
              <a:buChar char="•"/>
            </a:pPr>
            <a:r>
              <a:rPr lang="en-IN" dirty="0">
                <a:latin typeface="Tahoma" panose="020B0604030504040204" pitchFamily="34" charset="0"/>
              </a:rPr>
              <a:t>If Method 3 above is used to open Disk Management it will open without the Console Tree being </a:t>
            </a:r>
            <a:r>
              <a:rPr lang="en-IN" dirty="0" smtClean="0">
                <a:latin typeface="Tahoma" panose="020B0604030504040204" pitchFamily="34" charset="0"/>
              </a:rPr>
              <a:t>displayed.</a:t>
            </a:r>
          </a:p>
          <a:p>
            <a:pPr marL="285750" indent="-285750">
              <a:buFont typeface="Arial" panose="020B0604020202020204" pitchFamily="34" charset="0"/>
              <a:buChar char="•"/>
            </a:pPr>
            <a:endParaRPr lang="en-IN" dirty="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 Suggestion to </a:t>
            </a:r>
            <a:r>
              <a:rPr lang="en-IN" dirty="0">
                <a:latin typeface="Tahoma" panose="020B0604030504040204" pitchFamily="34" charset="0"/>
              </a:rPr>
              <a:t>you </a:t>
            </a:r>
            <a:r>
              <a:rPr lang="en-IN" dirty="0" smtClean="0">
                <a:latin typeface="Tahoma" panose="020B0604030504040204" pitchFamily="34" charset="0"/>
              </a:rPr>
              <a:t>to get </a:t>
            </a:r>
            <a:r>
              <a:rPr lang="en-IN" dirty="0">
                <a:latin typeface="Tahoma" panose="020B0604030504040204" pitchFamily="34" charset="0"/>
              </a:rPr>
              <a:t>rid of the Console Tree as it really serves no purpose once Disk Management is open. </a:t>
            </a:r>
            <a:endParaRPr lang="en-IN" dirty="0" smtClean="0">
              <a:latin typeface="Tahoma" panose="020B0604030504040204" pitchFamily="34" charset="0"/>
            </a:endParaRPr>
          </a:p>
          <a:p>
            <a:pPr marL="285750" indent="-285750">
              <a:buFont typeface="Arial" panose="020B0604020202020204" pitchFamily="34" charset="0"/>
              <a:buChar char="•"/>
            </a:pPr>
            <a:endParaRPr lang="en-IN" dirty="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Even </a:t>
            </a:r>
            <a:r>
              <a:rPr lang="en-IN" dirty="0">
                <a:latin typeface="Tahoma" panose="020B0604030504040204" pitchFamily="34" charset="0"/>
              </a:rPr>
              <a:t>if you used one of the other methods, the Console Tree can be eliminated by clicking the Show/Hide Console Tree icon (fourth from left) on the standard toolbar</a:t>
            </a:r>
            <a:r>
              <a:rPr lang="en-IN" dirty="0" smtClean="0">
                <a:latin typeface="Tahoma" panose="020B0604030504040204" pitchFamily="34" charset="0"/>
              </a:rPr>
              <a:t>.</a:t>
            </a:r>
          </a:p>
          <a:p>
            <a:pPr marL="285750" indent="-285750">
              <a:buFont typeface="Arial" panose="020B0604020202020204" pitchFamily="34" charset="0"/>
              <a:buChar char="•"/>
            </a:pPr>
            <a:endParaRPr lang="en-IN" dirty="0" smtClean="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The </a:t>
            </a:r>
            <a:r>
              <a:rPr lang="en-IN" dirty="0">
                <a:latin typeface="Tahoma" panose="020B0604030504040204" pitchFamily="34" charset="0"/>
              </a:rPr>
              <a:t>red and blue areas are referred to as Top and Bottom and are both user definable via the View menu option</a:t>
            </a:r>
            <a:r>
              <a:rPr lang="en-IN" dirty="0" smtClean="0">
                <a:latin typeface="Tahoma" panose="020B0604030504040204" pitchFamily="34" charset="0"/>
              </a:rPr>
              <a:t>.</a:t>
            </a:r>
          </a:p>
          <a:p>
            <a:pPr marL="285750" indent="-285750">
              <a:buFont typeface="Arial" panose="020B0604020202020204" pitchFamily="34" charset="0"/>
              <a:buChar char="•"/>
            </a:pPr>
            <a:endParaRPr lang="en-IN" dirty="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 </a:t>
            </a:r>
            <a:r>
              <a:rPr lang="en-IN" dirty="0">
                <a:latin typeface="Tahoma" panose="020B0604030504040204" pitchFamily="34" charset="0"/>
              </a:rPr>
              <a:t>By default, the Top area displays the Volume List and the Bottom area displays the Graphical View. </a:t>
            </a:r>
            <a:endParaRPr lang="en-IN" dirty="0" smtClean="0">
              <a:latin typeface="Tahoma" panose="020B0604030504040204" pitchFamily="34" charset="0"/>
            </a:endParaRPr>
          </a:p>
          <a:p>
            <a:pPr marL="285750" indent="-285750">
              <a:buFont typeface="Arial" panose="020B0604020202020204" pitchFamily="34" charset="0"/>
              <a:buChar char="•"/>
            </a:pPr>
            <a:endParaRPr lang="en-IN" dirty="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A </a:t>
            </a:r>
            <a:r>
              <a:rPr lang="en-IN" dirty="0">
                <a:latin typeface="Tahoma" panose="020B0604030504040204" pitchFamily="34" charset="0"/>
              </a:rPr>
              <a:t>third view called Disk List can be substituted in either pane if it's more to your liking, or the Bottom pane can be hidden completely</a:t>
            </a:r>
            <a:r>
              <a:rPr lang="en-IN" dirty="0" smtClean="0">
                <a:latin typeface="Tahoma" panose="020B0604030504040204" pitchFamily="34" charset="0"/>
              </a:rPr>
              <a:t>.</a:t>
            </a:r>
          </a:p>
          <a:p>
            <a:pPr marL="285750" indent="-285750">
              <a:buFont typeface="Arial" panose="020B0604020202020204" pitchFamily="34" charset="0"/>
              <a:buChar char="•"/>
            </a:pPr>
            <a:endParaRPr lang="en-IN" dirty="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 </a:t>
            </a:r>
            <a:r>
              <a:rPr lang="en-IN" dirty="0">
                <a:latin typeface="Tahoma" panose="020B0604030504040204" pitchFamily="34" charset="0"/>
              </a:rPr>
              <a:t>The View menu option also contains a [Settings...] option that allows adjustment of the </a:t>
            </a:r>
            <a:r>
              <a:rPr lang="en-IN" dirty="0" err="1">
                <a:latin typeface="Tahoma" panose="020B0604030504040204" pitchFamily="34" charset="0"/>
              </a:rPr>
              <a:t>color</a:t>
            </a:r>
            <a:r>
              <a:rPr lang="en-IN" dirty="0">
                <a:latin typeface="Tahoma" panose="020B0604030504040204" pitchFamily="34" charset="0"/>
              </a:rPr>
              <a:t> schemes, size of the drive displays and a few other options so the console can be tailored to individual taste.</a:t>
            </a:r>
            <a:endParaRPr lang="en-IN" dirty="0">
              <a:effectLst/>
              <a:latin typeface="Tahoma" panose="020B0604030504040204" pitchFamily="34" charset="0"/>
            </a:endParaRPr>
          </a:p>
        </p:txBody>
      </p:sp>
    </p:spTree>
    <p:extLst>
      <p:ext uri="{BB962C8B-B14F-4D97-AF65-F5344CB8AC3E}">
        <p14:creationId xmlns:p14="http://schemas.microsoft.com/office/powerpoint/2010/main" val="24627788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2" y="234672"/>
            <a:ext cx="11544301" cy="5909310"/>
          </a:xfrm>
          <a:prstGeom prst="rect">
            <a:avLst/>
          </a:prstGeom>
        </p:spPr>
        <p:txBody>
          <a:bodyPr wrap="square">
            <a:spAutoFit/>
          </a:bodyPr>
          <a:lstStyle/>
          <a:p>
            <a:r>
              <a:rPr lang="en-IN" b="1" u="sng" dirty="0">
                <a:solidFill>
                  <a:schemeClr val="accent5"/>
                </a:solidFill>
                <a:latin typeface="Tahoma" panose="020B0604030504040204" pitchFamily="34" charset="0"/>
              </a:rPr>
              <a:t>Basic Disk Management </a:t>
            </a:r>
            <a:r>
              <a:rPr lang="en-IN" b="1" u="sng" dirty="0" smtClean="0">
                <a:solidFill>
                  <a:schemeClr val="accent5"/>
                </a:solidFill>
                <a:latin typeface="Tahoma" panose="020B0604030504040204" pitchFamily="34" charset="0"/>
              </a:rPr>
              <a:t>Functions</a:t>
            </a:r>
          </a:p>
          <a:p>
            <a:endParaRPr lang="en-IN" b="1" u="sng" dirty="0">
              <a:solidFill>
                <a:schemeClr val="accent5"/>
              </a:solidFill>
              <a:latin typeface="Tahoma" panose="020B0604030504040204" pitchFamily="34" charset="0"/>
            </a:endParaRPr>
          </a:p>
          <a:p>
            <a:pPr marL="285750" indent="-285750">
              <a:buFont typeface="Arial" panose="020B0604020202020204" pitchFamily="34" charset="0"/>
              <a:buChar char="•"/>
            </a:pPr>
            <a:r>
              <a:rPr lang="en-IN" dirty="0">
                <a:latin typeface="Tahoma" panose="020B0604030504040204" pitchFamily="34" charset="0"/>
              </a:rPr>
              <a:t>All too often the help documentation that's supplied with programs falls short of the mark, but in the case of Disk Management </a:t>
            </a:r>
            <a:r>
              <a:rPr lang="en-IN" dirty="0" smtClean="0">
                <a:latin typeface="Tahoma" panose="020B0604030504040204" pitchFamily="34" charset="0"/>
              </a:rPr>
              <a:t>, Microsoft </a:t>
            </a:r>
            <a:r>
              <a:rPr lang="en-IN" dirty="0">
                <a:latin typeface="Tahoma" panose="020B0604030504040204" pitchFamily="34" charset="0"/>
              </a:rPr>
              <a:t>did an above average job. </a:t>
            </a:r>
            <a:endParaRPr lang="en-IN" dirty="0" smtClean="0">
              <a:latin typeface="Tahoma" panose="020B0604030504040204" pitchFamily="34" charset="0"/>
            </a:endParaRPr>
          </a:p>
          <a:p>
            <a:pPr marL="285750" indent="-285750">
              <a:buFont typeface="Arial" panose="020B0604020202020204" pitchFamily="34" charset="0"/>
              <a:buChar char="•"/>
            </a:pPr>
            <a:endParaRPr lang="en-IN" dirty="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suggestion is to give </a:t>
            </a:r>
            <a:r>
              <a:rPr lang="en-IN" dirty="0">
                <a:latin typeface="Tahoma" panose="020B0604030504040204" pitchFamily="34" charset="0"/>
              </a:rPr>
              <a:t>it a thorough read through as it contains detailed instructions for performing many tasks that it's not immediately apparent Disk Management can handle. </a:t>
            </a:r>
            <a:endParaRPr lang="en-IN" dirty="0" smtClean="0">
              <a:latin typeface="Tahoma" panose="020B0604030504040204" pitchFamily="34" charset="0"/>
            </a:endParaRPr>
          </a:p>
          <a:p>
            <a:pPr marL="285750" indent="-285750">
              <a:buFont typeface="Arial" panose="020B0604020202020204" pitchFamily="34" charset="0"/>
              <a:buChar char="•"/>
            </a:pPr>
            <a:endParaRPr lang="en-IN" dirty="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Here, </a:t>
            </a:r>
            <a:r>
              <a:rPr lang="en-IN" dirty="0">
                <a:latin typeface="Tahoma" panose="020B0604030504040204" pitchFamily="34" charset="0"/>
              </a:rPr>
              <a:t>list a few of the more common tasks that interest a wide cross section of users.</a:t>
            </a:r>
          </a:p>
          <a:p>
            <a:pPr>
              <a:buFont typeface="Arial" panose="020B0604020202020204" pitchFamily="34" charset="0"/>
              <a:buChar char="•"/>
            </a:pPr>
            <a:endParaRPr lang="en-IN" dirty="0" smtClean="0">
              <a:latin typeface="Tahoma" panose="020B0604030504040204" pitchFamily="34" charset="0"/>
            </a:endParaRPr>
          </a:p>
          <a:p>
            <a:pPr>
              <a:buFont typeface="Arial" panose="020B0604020202020204" pitchFamily="34" charset="0"/>
              <a:buChar char="•"/>
            </a:pPr>
            <a:r>
              <a:rPr lang="en-IN" dirty="0">
                <a:latin typeface="Tahoma" panose="020B0604030504040204" pitchFamily="34" charset="0"/>
              </a:rPr>
              <a:t> </a:t>
            </a:r>
            <a:r>
              <a:rPr lang="en-IN" dirty="0" smtClean="0">
                <a:latin typeface="Tahoma" panose="020B0604030504040204" pitchFamily="34" charset="0"/>
              </a:rPr>
              <a:t>Create </a:t>
            </a:r>
            <a:r>
              <a:rPr lang="en-IN" dirty="0">
                <a:latin typeface="Tahoma" panose="020B0604030504040204" pitchFamily="34" charset="0"/>
              </a:rPr>
              <a:t>partitions, logical drives, and volumes. </a:t>
            </a:r>
          </a:p>
          <a:p>
            <a:pPr>
              <a:buFont typeface="Arial" panose="020B0604020202020204" pitchFamily="34" charset="0"/>
              <a:buChar char="•"/>
            </a:pPr>
            <a:r>
              <a:rPr lang="en-IN" dirty="0" smtClean="0">
                <a:latin typeface="Tahoma" panose="020B0604030504040204" pitchFamily="34" charset="0"/>
              </a:rPr>
              <a:t> Delete </a:t>
            </a:r>
            <a:r>
              <a:rPr lang="en-IN" dirty="0">
                <a:latin typeface="Tahoma" panose="020B0604030504040204" pitchFamily="34" charset="0"/>
              </a:rPr>
              <a:t>partitions, logical drives, and volumes. </a:t>
            </a:r>
          </a:p>
          <a:p>
            <a:pPr>
              <a:buFont typeface="Arial" panose="020B0604020202020204" pitchFamily="34" charset="0"/>
              <a:buChar char="•"/>
            </a:pPr>
            <a:r>
              <a:rPr lang="en-IN" dirty="0" smtClean="0">
                <a:latin typeface="Tahoma" panose="020B0604030504040204" pitchFamily="34" charset="0"/>
              </a:rPr>
              <a:t> Format </a:t>
            </a:r>
            <a:r>
              <a:rPr lang="en-IN" dirty="0">
                <a:latin typeface="Tahoma" panose="020B0604030504040204" pitchFamily="34" charset="0"/>
              </a:rPr>
              <a:t>partitions and volumes.</a:t>
            </a:r>
          </a:p>
          <a:p>
            <a:pPr>
              <a:buFont typeface="Arial" panose="020B0604020202020204" pitchFamily="34" charset="0"/>
              <a:buChar char="•"/>
            </a:pPr>
            <a:r>
              <a:rPr lang="en-IN" dirty="0" smtClean="0">
                <a:latin typeface="Tahoma" panose="020B0604030504040204" pitchFamily="34" charset="0"/>
              </a:rPr>
              <a:t> Mark </a:t>
            </a:r>
            <a:r>
              <a:rPr lang="en-IN" dirty="0">
                <a:latin typeface="Tahoma" panose="020B0604030504040204" pitchFamily="34" charset="0"/>
              </a:rPr>
              <a:t>partitions as active.</a:t>
            </a:r>
          </a:p>
          <a:p>
            <a:pPr>
              <a:buFont typeface="Arial" panose="020B0604020202020204" pitchFamily="34" charset="0"/>
              <a:buChar char="•"/>
            </a:pPr>
            <a:r>
              <a:rPr lang="en-IN" dirty="0" smtClean="0">
                <a:latin typeface="Tahoma" panose="020B0604030504040204" pitchFamily="34" charset="0"/>
              </a:rPr>
              <a:t> Assign </a:t>
            </a:r>
            <a:r>
              <a:rPr lang="en-IN" dirty="0">
                <a:latin typeface="Tahoma" panose="020B0604030504040204" pitchFamily="34" charset="0"/>
              </a:rPr>
              <a:t>or modify drive letters for hard disk volumes, removable disk drives, and CD-ROM drives. </a:t>
            </a:r>
          </a:p>
          <a:p>
            <a:pPr>
              <a:buFont typeface="Arial" panose="020B0604020202020204" pitchFamily="34" charset="0"/>
              <a:buChar char="•"/>
            </a:pPr>
            <a:r>
              <a:rPr lang="en-IN" dirty="0" smtClean="0">
                <a:latin typeface="Tahoma" panose="020B0604030504040204" pitchFamily="34" charset="0"/>
              </a:rPr>
              <a:t> Obtain </a:t>
            </a:r>
            <a:r>
              <a:rPr lang="en-IN" dirty="0">
                <a:latin typeface="Tahoma" panose="020B0604030504040204" pitchFamily="34" charset="0"/>
              </a:rPr>
              <a:t>a quick visual overview of the properties of all disks and volumes in the system.</a:t>
            </a:r>
          </a:p>
          <a:p>
            <a:pPr>
              <a:buFont typeface="Arial" panose="020B0604020202020204" pitchFamily="34" charset="0"/>
              <a:buChar char="•"/>
            </a:pPr>
            <a:r>
              <a:rPr lang="en-IN" dirty="0" smtClean="0">
                <a:latin typeface="Tahoma" panose="020B0604030504040204" pitchFamily="34" charset="0"/>
              </a:rPr>
              <a:t> Create </a:t>
            </a:r>
            <a:r>
              <a:rPr lang="en-IN" dirty="0">
                <a:latin typeface="Tahoma" panose="020B0604030504040204" pitchFamily="34" charset="0"/>
              </a:rPr>
              <a:t>mounted drives on systems using the NTFS file system. </a:t>
            </a:r>
          </a:p>
          <a:p>
            <a:pPr>
              <a:buFont typeface="Arial" panose="020B0604020202020204" pitchFamily="34" charset="0"/>
              <a:buChar char="•"/>
            </a:pPr>
            <a:r>
              <a:rPr lang="en-IN" dirty="0" smtClean="0">
                <a:latin typeface="Tahoma" panose="020B0604030504040204" pitchFamily="34" charset="0"/>
              </a:rPr>
              <a:t> Convert </a:t>
            </a:r>
            <a:r>
              <a:rPr lang="en-IN" dirty="0">
                <a:latin typeface="Tahoma" panose="020B0604030504040204" pitchFamily="34" charset="0"/>
              </a:rPr>
              <a:t>basic disks to dynamic disks.</a:t>
            </a:r>
          </a:p>
          <a:p>
            <a:pPr>
              <a:buFont typeface="Arial" panose="020B0604020202020204" pitchFamily="34" charset="0"/>
              <a:buChar char="•"/>
            </a:pPr>
            <a:r>
              <a:rPr lang="en-IN" dirty="0" smtClean="0">
                <a:latin typeface="Tahoma" panose="020B0604030504040204" pitchFamily="34" charset="0"/>
              </a:rPr>
              <a:t> Convert </a:t>
            </a:r>
            <a:r>
              <a:rPr lang="en-IN" dirty="0">
                <a:latin typeface="Tahoma" panose="020B0604030504040204" pitchFamily="34" charset="0"/>
              </a:rPr>
              <a:t>dynamic to basic disks, although this is a destructive operation. </a:t>
            </a:r>
          </a:p>
          <a:p>
            <a:pPr>
              <a:buFont typeface="Arial" panose="020B0604020202020204" pitchFamily="34" charset="0"/>
              <a:buChar char="•"/>
            </a:pPr>
            <a:r>
              <a:rPr lang="en-IN" dirty="0" smtClean="0">
                <a:latin typeface="Tahoma" panose="020B0604030504040204" pitchFamily="34" charset="0"/>
              </a:rPr>
              <a:t> On </a:t>
            </a:r>
            <a:r>
              <a:rPr lang="en-IN" dirty="0">
                <a:latin typeface="Tahoma" panose="020B0604030504040204" pitchFamily="34" charset="0"/>
              </a:rPr>
              <a:t>dynamic disks, create a number of specialty volumes including spanned, striped, mirrored, and RAID-5 </a:t>
            </a:r>
            <a:r>
              <a:rPr lang="en-IN" dirty="0" smtClean="0">
                <a:latin typeface="Tahoma" panose="020B0604030504040204" pitchFamily="34" charset="0"/>
              </a:rPr>
              <a:t> volumes</a:t>
            </a:r>
            <a:r>
              <a:rPr lang="en-IN" dirty="0">
                <a:latin typeface="Tahoma" panose="020B0604030504040204" pitchFamily="34" charset="0"/>
              </a:rPr>
              <a:t>.</a:t>
            </a:r>
            <a:endParaRPr lang="en-IN" dirty="0">
              <a:effectLst/>
              <a:latin typeface="Tahoma" panose="020B0604030504040204" pitchFamily="34" charset="0"/>
            </a:endParaRPr>
          </a:p>
        </p:txBody>
      </p:sp>
    </p:spTree>
    <p:extLst>
      <p:ext uri="{BB962C8B-B14F-4D97-AF65-F5344CB8AC3E}">
        <p14:creationId xmlns:p14="http://schemas.microsoft.com/office/powerpoint/2010/main" val="670044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163" y="474345"/>
            <a:ext cx="11872912" cy="3139321"/>
          </a:xfrm>
          <a:prstGeom prst="rect">
            <a:avLst/>
          </a:prstGeom>
        </p:spPr>
        <p:txBody>
          <a:bodyPr wrap="square">
            <a:spAutoFit/>
          </a:bodyPr>
          <a:lstStyle/>
          <a:p>
            <a:endParaRPr lang="en-IN" dirty="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At </a:t>
            </a:r>
            <a:r>
              <a:rPr lang="en-IN" dirty="0">
                <a:latin typeface="Tahoma" panose="020B0604030504040204" pitchFamily="34" charset="0"/>
              </a:rPr>
              <a:t>first glance it may appear there isn't much substance to Disk Management, but in truth it can be quite useful for many tasks. </a:t>
            </a:r>
            <a:endParaRPr lang="en-IN" dirty="0" smtClean="0">
              <a:latin typeface="Tahoma" panose="020B0604030504040204" pitchFamily="34" charset="0"/>
            </a:endParaRPr>
          </a:p>
          <a:p>
            <a:pPr marL="285750" indent="-285750">
              <a:buFont typeface="Arial" panose="020B0604020202020204" pitchFamily="34" charset="0"/>
              <a:buChar char="•"/>
            </a:pPr>
            <a:endParaRPr lang="en-IN" dirty="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That's </a:t>
            </a:r>
            <a:r>
              <a:rPr lang="en-IN" dirty="0">
                <a:latin typeface="Tahoma" panose="020B0604030504040204" pitchFamily="34" charset="0"/>
              </a:rPr>
              <a:t>not to say it's without limitations because it does have some. </a:t>
            </a:r>
            <a:endParaRPr lang="en-IN" dirty="0" smtClean="0">
              <a:latin typeface="Tahoma" panose="020B0604030504040204" pitchFamily="34" charset="0"/>
            </a:endParaRPr>
          </a:p>
          <a:p>
            <a:pPr marL="285750" indent="-285750">
              <a:buFont typeface="Arial" panose="020B0604020202020204" pitchFamily="34" charset="0"/>
              <a:buChar char="•"/>
            </a:pPr>
            <a:endParaRPr lang="en-IN" dirty="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One </a:t>
            </a:r>
            <a:r>
              <a:rPr lang="en-IN" dirty="0">
                <a:latin typeface="Tahoma" panose="020B0604030504040204" pitchFamily="34" charset="0"/>
              </a:rPr>
              <a:t>of the major limitations is the inability to resize a partition to make it smaller in a non-destructive manner. </a:t>
            </a:r>
            <a:endParaRPr lang="en-IN" dirty="0" smtClean="0">
              <a:latin typeface="Tahoma" panose="020B0604030504040204" pitchFamily="34" charset="0"/>
            </a:endParaRPr>
          </a:p>
          <a:p>
            <a:pPr marL="285750" indent="-285750">
              <a:buFont typeface="Arial" panose="020B0604020202020204" pitchFamily="34" charset="0"/>
              <a:buChar char="•"/>
            </a:pPr>
            <a:endParaRPr lang="en-IN" dirty="0">
              <a:latin typeface="Tahoma" panose="020B0604030504040204" pitchFamily="34" charset="0"/>
            </a:endParaRPr>
          </a:p>
          <a:p>
            <a:pPr marL="285750" indent="-285750">
              <a:buFont typeface="Arial" panose="020B0604020202020204" pitchFamily="34" charset="0"/>
              <a:buChar char="•"/>
            </a:pPr>
            <a:r>
              <a:rPr lang="en-IN" dirty="0" smtClean="0">
                <a:latin typeface="Tahoma" panose="020B0604030504040204" pitchFamily="34" charset="0"/>
              </a:rPr>
              <a:t>That </a:t>
            </a:r>
            <a:r>
              <a:rPr lang="en-IN" dirty="0">
                <a:latin typeface="Tahoma" panose="020B0604030504040204" pitchFamily="34" charset="0"/>
              </a:rPr>
              <a:t>limitation, and others, can be overcome by a number of third party utilities to fill in the gaps where Disk Management is lacking, but a full understanding of what Disk Management can and cannot do relative to your individual situation and needs will help you determine if a third party disk management utility is necessary.</a:t>
            </a:r>
            <a:endParaRPr lang="en-IN" dirty="0">
              <a:effectLst/>
              <a:latin typeface="Tahoma" panose="020B0604030504040204" pitchFamily="34" charset="0"/>
            </a:endParaRPr>
          </a:p>
        </p:txBody>
      </p:sp>
    </p:spTree>
    <p:extLst>
      <p:ext uri="{BB962C8B-B14F-4D97-AF65-F5344CB8AC3E}">
        <p14:creationId xmlns:p14="http://schemas.microsoft.com/office/powerpoint/2010/main" val="572493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8596668" cy="533400"/>
          </a:xfrm>
        </p:spPr>
        <p:txBody>
          <a:bodyPr>
            <a:normAutofit fontScale="90000"/>
          </a:bodyPr>
          <a:lstStyle/>
          <a:p>
            <a:r>
              <a:rPr lang="en-IN" b="1" dirty="0"/>
              <a:t>Redundant Array of Independent Disks</a:t>
            </a:r>
            <a:endParaRPr lang="en-IN" dirty="0"/>
          </a:p>
        </p:txBody>
      </p:sp>
      <p:sp>
        <p:nvSpPr>
          <p:cNvPr id="4" name="Rectangle 3"/>
          <p:cNvSpPr/>
          <p:nvPr/>
        </p:nvSpPr>
        <p:spPr>
          <a:xfrm>
            <a:off x="542253" y="817383"/>
            <a:ext cx="11126738" cy="4185761"/>
          </a:xfrm>
          <a:prstGeom prst="rect">
            <a:avLst/>
          </a:prstGeom>
        </p:spPr>
        <p:txBody>
          <a:bodyPr wrap="square">
            <a:spAutoFit/>
          </a:bodyPr>
          <a:lstStyle/>
          <a:p>
            <a:r>
              <a:rPr lang="en-IN" sz="1400" dirty="0"/>
              <a:t>RAID or Redundant Array of Independent Disks, is a technology to connect multiple secondary storage devices and use them as a single storage media</a:t>
            </a:r>
            <a:r>
              <a:rPr lang="en-IN" sz="1400" dirty="0" smtClean="0"/>
              <a:t>.</a:t>
            </a:r>
            <a:endParaRPr lang="en-IN" sz="1400" dirty="0"/>
          </a:p>
          <a:p>
            <a:r>
              <a:rPr lang="en-IN" sz="1400" dirty="0"/>
              <a:t>RAID consists of an array of disks in which multiple disks are connected together to achieve different goals. RAID levels define the use of disk arrays.</a:t>
            </a:r>
          </a:p>
          <a:p>
            <a:endParaRPr lang="en-IN" sz="1400" dirty="0"/>
          </a:p>
          <a:p>
            <a:r>
              <a:rPr lang="en-IN" sz="1400" b="1" u="sng" dirty="0"/>
              <a:t>RAID 0</a:t>
            </a:r>
          </a:p>
          <a:p>
            <a:endParaRPr lang="en-IN" sz="1400" dirty="0"/>
          </a:p>
          <a:p>
            <a:r>
              <a:rPr lang="en-IN" sz="1400" dirty="0"/>
              <a:t>In this level, a striped array of disks is implemented. The data is broken down into blocks and the blocks are distributed among disks. Each disk receives a block of data to write/read in parallel. It enhances the speed and performance of the storage device. There is no parity and backup in Level 0.</a:t>
            </a:r>
          </a:p>
          <a:p>
            <a:endParaRPr lang="en-IN" sz="1400" dirty="0"/>
          </a:p>
          <a:p>
            <a:endParaRPr lang="en-IN" sz="1400" b="1" u="sng" dirty="0" smtClean="0"/>
          </a:p>
          <a:p>
            <a:endParaRPr lang="en-IN" sz="1400" b="1" u="sng" dirty="0"/>
          </a:p>
          <a:p>
            <a:endParaRPr lang="en-IN" sz="1400" b="1" u="sng" dirty="0" smtClean="0"/>
          </a:p>
          <a:p>
            <a:r>
              <a:rPr lang="en-IN" sz="1400" b="1" u="sng" dirty="0" smtClean="0"/>
              <a:t>RAID </a:t>
            </a:r>
            <a:r>
              <a:rPr lang="en-IN" sz="1400" b="1" u="sng" dirty="0"/>
              <a:t>1</a:t>
            </a:r>
          </a:p>
          <a:p>
            <a:endParaRPr lang="en-IN" sz="1400" dirty="0"/>
          </a:p>
          <a:p>
            <a:r>
              <a:rPr lang="en-IN" sz="1400" dirty="0"/>
              <a:t>RAID 1 uses mirroring techniques. When data is sent to a RAID controller, it sends a copy of data to all the disks in the array. RAID level 1 is also called mirroring and provides 100% redundancy in case of a failure.</a:t>
            </a:r>
          </a:p>
          <a:p>
            <a:endParaRPr lang="en-IN"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878" y="2910263"/>
            <a:ext cx="4610100" cy="10953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151" y="5050768"/>
            <a:ext cx="3629025" cy="1047750"/>
          </a:xfrm>
          <a:prstGeom prst="rect">
            <a:avLst/>
          </a:prstGeom>
        </p:spPr>
      </p:pic>
    </p:spTree>
    <p:extLst>
      <p:ext uri="{BB962C8B-B14F-4D97-AF65-F5344CB8AC3E}">
        <p14:creationId xmlns:p14="http://schemas.microsoft.com/office/powerpoint/2010/main" val="89325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1.2 Backup strategy  </a:t>
            </a:r>
            <a:endParaRPr lang="en-IN" dirty="0"/>
          </a:p>
        </p:txBody>
      </p:sp>
    </p:spTree>
    <p:extLst>
      <p:ext uri="{BB962C8B-B14F-4D97-AF65-F5344CB8AC3E}">
        <p14:creationId xmlns:p14="http://schemas.microsoft.com/office/powerpoint/2010/main" val="3697268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5581" y="106556"/>
            <a:ext cx="11052463" cy="1754326"/>
          </a:xfrm>
          <a:prstGeom prst="rect">
            <a:avLst/>
          </a:prstGeom>
        </p:spPr>
        <p:txBody>
          <a:bodyPr wrap="square">
            <a:spAutoFit/>
          </a:bodyPr>
          <a:lstStyle/>
          <a:p>
            <a:r>
              <a:rPr lang="en-IN" b="1" dirty="0"/>
              <a:t>RAID 2</a:t>
            </a:r>
          </a:p>
          <a:p>
            <a:r>
              <a:rPr lang="en-IN" dirty="0"/>
              <a:t>RAID 2 records Error Correction Code using Hamming distance for its data, striped on different disks</a:t>
            </a:r>
            <a:r>
              <a:rPr lang="en-IN" dirty="0" smtClean="0"/>
              <a:t>.</a:t>
            </a:r>
          </a:p>
          <a:p>
            <a:endParaRPr lang="en-IN" dirty="0"/>
          </a:p>
          <a:p>
            <a:r>
              <a:rPr lang="en-IN" dirty="0" smtClean="0"/>
              <a:t>Like </a:t>
            </a:r>
            <a:r>
              <a:rPr lang="en-IN" dirty="0"/>
              <a:t>level 0, each data bit in a word is recorded on a separate disk and ECC codes of the data words are stored on a different set disks. Due to its complex structure and high cost, RAID 2 is not commercially available.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370" y="1601109"/>
            <a:ext cx="4619625" cy="1095375"/>
          </a:xfrm>
          <a:prstGeom prst="rect">
            <a:avLst/>
          </a:prstGeom>
        </p:spPr>
      </p:pic>
      <p:sp>
        <p:nvSpPr>
          <p:cNvPr id="6" name="Rectangle 5"/>
          <p:cNvSpPr/>
          <p:nvPr/>
        </p:nvSpPr>
        <p:spPr>
          <a:xfrm>
            <a:off x="325581" y="3265254"/>
            <a:ext cx="11270674" cy="923330"/>
          </a:xfrm>
          <a:prstGeom prst="rect">
            <a:avLst/>
          </a:prstGeom>
        </p:spPr>
        <p:txBody>
          <a:bodyPr wrap="square">
            <a:spAutoFit/>
          </a:bodyPr>
          <a:lstStyle/>
          <a:p>
            <a:r>
              <a:rPr lang="en-IN" b="1" dirty="0"/>
              <a:t>RAID 3</a:t>
            </a:r>
          </a:p>
          <a:p>
            <a:r>
              <a:rPr lang="en-IN" dirty="0"/>
              <a:t>RAID 3 stripes the data onto multiple disks. The parity bit generated for data word is stored on a different disk. This technique makes it to overcome single disk failures.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287" y="4757354"/>
            <a:ext cx="5353050" cy="1343025"/>
          </a:xfrm>
          <a:prstGeom prst="rect">
            <a:avLst/>
          </a:prstGeom>
        </p:spPr>
      </p:pic>
    </p:spTree>
    <p:extLst>
      <p:ext uri="{BB962C8B-B14F-4D97-AF65-F5344CB8AC3E}">
        <p14:creationId xmlns:p14="http://schemas.microsoft.com/office/powerpoint/2010/main" val="38878738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4408" y="127338"/>
            <a:ext cx="11384973" cy="1754326"/>
          </a:xfrm>
          <a:prstGeom prst="rect">
            <a:avLst/>
          </a:prstGeom>
        </p:spPr>
        <p:txBody>
          <a:bodyPr wrap="square">
            <a:spAutoFit/>
          </a:bodyPr>
          <a:lstStyle/>
          <a:p>
            <a:r>
              <a:rPr lang="en-IN" b="1" dirty="0"/>
              <a:t>RAID 4</a:t>
            </a:r>
          </a:p>
          <a:p>
            <a:r>
              <a:rPr lang="en-IN" dirty="0"/>
              <a:t>In this level, an entire block of data is written onto data disks and then the parity is generated and stored on a different disk</a:t>
            </a:r>
            <a:r>
              <a:rPr lang="en-IN" dirty="0" smtClean="0"/>
              <a:t>.</a:t>
            </a:r>
          </a:p>
          <a:p>
            <a:endParaRPr lang="en-IN" dirty="0"/>
          </a:p>
          <a:p>
            <a:r>
              <a:rPr lang="en-IN" dirty="0" smtClean="0"/>
              <a:t>Note </a:t>
            </a:r>
            <a:r>
              <a:rPr lang="en-IN" dirty="0"/>
              <a:t>that level 3 uses byte-level striping, whereas level 4 uses block-level striping. Both level 3 and level 4 require at least three disks to implement RAID.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003" y="2218892"/>
            <a:ext cx="5362575" cy="1609725"/>
          </a:xfrm>
          <a:prstGeom prst="rect">
            <a:avLst/>
          </a:prstGeom>
        </p:spPr>
      </p:pic>
      <p:sp>
        <p:nvSpPr>
          <p:cNvPr id="6" name="Rectangle 5"/>
          <p:cNvSpPr/>
          <p:nvPr/>
        </p:nvSpPr>
        <p:spPr>
          <a:xfrm>
            <a:off x="481445" y="4009981"/>
            <a:ext cx="11197936" cy="923330"/>
          </a:xfrm>
          <a:prstGeom prst="rect">
            <a:avLst/>
          </a:prstGeom>
        </p:spPr>
        <p:txBody>
          <a:bodyPr wrap="square">
            <a:spAutoFit/>
          </a:bodyPr>
          <a:lstStyle/>
          <a:p>
            <a:r>
              <a:rPr lang="en-IN" b="1" dirty="0"/>
              <a:t>RAID 5</a:t>
            </a:r>
          </a:p>
          <a:p>
            <a:r>
              <a:rPr lang="en-IN" dirty="0"/>
              <a:t>RAID 5 writes whole data blocks onto different disks, but the parity bits generated for data block stripe are distributed among all the data disks rather than storing them on a different dedicated disk.</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886" y="5256846"/>
            <a:ext cx="4610100" cy="1400175"/>
          </a:xfrm>
          <a:prstGeom prst="rect">
            <a:avLst/>
          </a:prstGeom>
        </p:spPr>
      </p:pic>
    </p:spTree>
    <p:extLst>
      <p:ext uri="{BB962C8B-B14F-4D97-AF65-F5344CB8AC3E}">
        <p14:creationId xmlns:p14="http://schemas.microsoft.com/office/powerpoint/2010/main" val="27944010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018" y="255446"/>
            <a:ext cx="11374582" cy="1754326"/>
          </a:xfrm>
          <a:prstGeom prst="rect">
            <a:avLst/>
          </a:prstGeom>
        </p:spPr>
        <p:txBody>
          <a:bodyPr wrap="square">
            <a:spAutoFit/>
          </a:bodyPr>
          <a:lstStyle/>
          <a:p>
            <a:r>
              <a:rPr lang="en-IN" b="1" dirty="0"/>
              <a:t>RAID 6</a:t>
            </a:r>
          </a:p>
          <a:p>
            <a:r>
              <a:rPr lang="en-IN" dirty="0"/>
              <a:t>RAID 6 is an extension of level 5. In this level, two independent parities are generated and stored in distributed fashion among multiple disks. </a:t>
            </a:r>
            <a:endParaRPr lang="en-IN" dirty="0" smtClean="0"/>
          </a:p>
          <a:p>
            <a:endParaRPr lang="en-IN" dirty="0"/>
          </a:p>
          <a:p>
            <a:r>
              <a:rPr lang="en-IN" dirty="0" smtClean="0"/>
              <a:t>Two </a:t>
            </a:r>
            <a:r>
              <a:rPr lang="en-IN" dirty="0"/>
              <a:t>parities provide additional fault tolerance. This level requires at least four disk drives to implement RAID.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342" y="2207202"/>
            <a:ext cx="6680922" cy="3067050"/>
          </a:xfrm>
          <a:prstGeom prst="rect">
            <a:avLst/>
          </a:prstGeom>
        </p:spPr>
      </p:pic>
    </p:spTree>
    <p:extLst>
      <p:ext uri="{BB962C8B-B14F-4D97-AF65-F5344CB8AC3E}">
        <p14:creationId xmlns:p14="http://schemas.microsoft.com/office/powerpoint/2010/main" val="28053714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7284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4182"/>
          </a:xfrm>
        </p:spPr>
        <p:txBody>
          <a:bodyPr>
            <a:normAutofit/>
          </a:bodyPr>
          <a:lstStyle/>
          <a:p>
            <a:r>
              <a:rPr lang="en-IN" sz="2400" b="1" dirty="0">
                <a:hlinkClick r:id="rId2" tooltip="Permalink to Backup Strategy or Backup Policy"/>
              </a:rPr>
              <a:t>Backup Strategy or Backup Policy</a:t>
            </a:r>
            <a:endParaRPr lang="en-IN" sz="2400" dirty="0"/>
          </a:p>
        </p:txBody>
      </p:sp>
      <p:sp>
        <p:nvSpPr>
          <p:cNvPr id="3" name="Content Placeholder 2"/>
          <p:cNvSpPr>
            <a:spLocks noGrp="1"/>
          </p:cNvSpPr>
          <p:nvPr>
            <p:ph idx="1"/>
          </p:nvPr>
        </p:nvSpPr>
        <p:spPr>
          <a:xfrm>
            <a:off x="677334" y="1433945"/>
            <a:ext cx="10731884" cy="5033967"/>
          </a:xfrm>
        </p:spPr>
        <p:txBody>
          <a:bodyPr>
            <a:normAutofit/>
          </a:bodyPr>
          <a:lstStyle/>
          <a:p>
            <a:r>
              <a:rPr lang="en-IN" dirty="0"/>
              <a:t>A backup strategy or backup policy is essentially a set of procedures that you prepare and implement to protect your important digital content from hard drive failures, virus attacks and other events or disasters.</a:t>
            </a:r>
          </a:p>
          <a:p>
            <a:pPr marL="0" indent="0">
              <a:buNone/>
            </a:pPr>
            <a:endParaRPr lang="en-IN" dirty="0"/>
          </a:p>
          <a:p>
            <a:r>
              <a:rPr lang="en-IN" b="1" u="sng" dirty="0"/>
              <a:t>Features of a Good Backup </a:t>
            </a:r>
            <a:r>
              <a:rPr lang="en-IN" b="1" u="sng" dirty="0" smtClean="0"/>
              <a:t>Strategy</a:t>
            </a:r>
            <a:endParaRPr lang="en-IN" b="1" u="sng" dirty="0"/>
          </a:p>
          <a:p>
            <a:pPr lvl="1"/>
            <a:r>
              <a:rPr lang="en-IN" dirty="0" smtClean="0"/>
              <a:t>Able </a:t>
            </a:r>
            <a:r>
              <a:rPr lang="en-IN" dirty="0"/>
              <a:t>to recover from data loss in all circumstances like hard drive failure, virus attacks, theft, accidental deletes or data entry errors, sabotage, fire, flood, earth quakes and other natural </a:t>
            </a:r>
            <a:r>
              <a:rPr lang="en-IN" dirty="0" smtClean="0"/>
              <a:t>disaster</a:t>
            </a:r>
            <a:endParaRPr lang="en-IN" dirty="0"/>
          </a:p>
          <a:p>
            <a:pPr lvl="1"/>
            <a:r>
              <a:rPr lang="en-IN" dirty="0" smtClean="0"/>
              <a:t>Able </a:t>
            </a:r>
            <a:r>
              <a:rPr lang="en-IN" dirty="0"/>
              <a:t>to recover to an earlier state if necessary like due to data entry errors or accidental </a:t>
            </a:r>
            <a:r>
              <a:rPr lang="en-IN" dirty="0" smtClean="0"/>
              <a:t>deletes</a:t>
            </a:r>
            <a:endParaRPr lang="en-IN" dirty="0"/>
          </a:p>
          <a:p>
            <a:pPr lvl="1"/>
            <a:r>
              <a:rPr lang="en-IN" dirty="0" smtClean="0"/>
              <a:t>Able </a:t>
            </a:r>
            <a:r>
              <a:rPr lang="en-IN" dirty="0"/>
              <a:t>to recover as quickly as possible with minimum effort, cost and data </a:t>
            </a:r>
            <a:r>
              <a:rPr lang="en-IN" dirty="0" smtClean="0"/>
              <a:t>loss</a:t>
            </a:r>
            <a:endParaRPr lang="en-IN" dirty="0"/>
          </a:p>
          <a:p>
            <a:pPr lvl="1"/>
            <a:r>
              <a:rPr lang="en-IN" dirty="0" smtClean="0"/>
              <a:t>Require </a:t>
            </a:r>
            <a:r>
              <a:rPr lang="en-IN" dirty="0"/>
              <a:t>minimum ongoing human interaction and maintenance after the initial setup. Hence able to run automated or </a:t>
            </a:r>
            <a:r>
              <a:rPr lang="en-IN" dirty="0" smtClean="0"/>
              <a:t>semi-automated</a:t>
            </a:r>
            <a:endParaRPr lang="en-IN" dirty="0"/>
          </a:p>
          <a:p>
            <a:endParaRPr lang="en-IN" dirty="0"/>
          </a:p>
        </p:txBody>
      </p:sp>
    </p:spTree>
    <p:extLst>
      <p:ext uri="{BB962C8B-B14F-4D97-AF65-F5344CB8AC3E}">
        <p14:creationId xmlns:p14="http://schemas.microsoft.com/office/powerpoint/2010/main" val="40569103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1307</TotalTime>
  <Words>7650</Words>
  <Application>Microsoft Office PowerPoint</Application>
  <PresentationFormat>Widescreen</PresentationFormat>
  <Paragraphs>599</Paragraphs>
  <Slides>83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83</vt:i4>
      </vt:variant>
    </vt:vector>
  </HeadingPairs>
  <TitlesOfParts>
    <vt:vector size="92" baseType="lpstr">
      <vt:lpstr>Arial</vt:lpstr>
      <vt:lpstr>Calibri</vt:lpstr>
      <vt:lpstr>Open Sans</vt:lpstr>
      <vt:lpstr>Tahoma</vt:lpstr>
      <vt:lpstr>Times New Roman</vt:lpstr>
      <vt:lpstr>Trebuchet MS</vt:lpstr>
      <vt:lpstr>Wingdings</vt:lpstr>
      <vt:lpstr>Wingdings 3</vt:lpstr>
      <vt:lpstr>Facet</vt:lpstr>
      <vt:lpstr>Chapter 1 : Back Up</vt:lpstr>
      <vt:lpstr>1.1 Administering disaster recovery</vt:lpstr>
      <vt:lpstr>1.1 Administering disaster recovery</vt:lpstr>
      <vt:lpstr>Required steps for disaster recovery</vt:lpstr>
      <vt:lpstr>Required steps for disaster recovery</vt:lpstr>
      <vt:lpstr>PowerPoint Presentation</vt:lpstr>
      <vt:lpstr>Steps for disaster recovery</vt:lpstr>
      <vt:lpstr>1.2 Backup strategy  </vt:lpstr>
      <vt:lpstr>Backup Strategy or Backup Policy</vt:lpstr>
      <vt:lpstr>Planning Your Backup Strategy</vt:lpstr>
      <vt:lpstr>PowerPoint Presentation</vt:lpstr>
      <vt:lpstr>PowerPoint Presentation</vt:lpstr>
      <vt:lpstr>PowerPoint Presentation</vt:lpstr>
      <vt:lpstr>Types of Back Up</vt:lpstr>
      <vt:lpstr>Full backup</vt:lpstr>
      <vt:lpstr>PowerPoint Presentation</vt:lpstr>
      <vt:lpstr>Incremental backup</vt:lpstr>
      <vt:lpstr>PowerPoint Presentation</vt:lpstr>
      <vt:lpstr>Differential backup</vt:lpstr>
      <vt:lpstr>PowerPoint Presentation</vt:lpstr>
      <vt:lpstr>Incremental vs Differential vs Full Backup</vt:lpstr>
      <vt:lpstr>Mirror Backup</vt:lpstr>
      <vt:lpstr>Full PC Backup or Full Computer Backup</vt:lpstr>
      <vt:lpstr>PowerPoint Presentation</vt:lpstr>
      <vt:lpstr>Local Backup</vt:lpstr>
      <vt:lpstr>PowerPoint Presentation</vt:lpstr>
      <vt:lpstr>Offsite backup</vt:lpstr>
      <vt:lpstr>PowerPoint Presentation</vt:lpstr>
      <vt:lpstr>Online backup</vt:lpstr>
      <vt:lpstr>PowerPoint Presentation</vt:lpstr>
      <vt:lpstr>Remote backup</vt:lpstr>
      <vt:lpstr>Cloud backup</vt:lpstr>
      <vt:lpstr>FTP backup</vt:lpstr>
      <vt:lpstr>Back Up rotation/ scheduling  schemes :</vt:lpstr>
      <vt:lpstr>Importance of back up rotation</vt:lpstr>
      <vt:lpstr>PowerPoint Presentation</vt:lpstr>
      <vt:lpstr>Grandfather-Father-Son (GFS)</vt:lpstr>
      <vt:lpstr>PowerPoint Presentation</vt:lpstr>
      <vt:lpstr>Tower of Hanoi</vt:lpstr>
      <vt:lpstr>PowerPoint Presentation</vt:lpstr>
      <vt:lpstr>Volume/calendar backup</vt:lpstr>
      <vt:lpstr>PowerPoint Presentation</vt:lpstr>
      <vt:lpstr>PowerPoint Presentation</vt:lpstr>
      <vt:lpstr>PowerPoint Presentation</vt:lpstr>
      <vt:lpstr>PowerPoint Presentation</vt:lpstr>
      <vt:lpstr>How to Set up and Use Automated System Recovery(ASR) in Windows XP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ASR Restore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Dynamic Disk </vt:lpstr>
      <vt:lpstr>PowerPoint Presentation</vt:lpstr>
      <vt:lpstr>RAID</vt:lpstr>
      <vt:lpstr>PowerPoint Presentation</vt:lpstr>
      <vt:lpstr>PowerPoint Presentation</vt:lpstr>
      <vt:lpstr>PowerPoint Presentation</vt:lpstr>
      <vt:lpstr>PowerPoint Presentation</vt:lpstr>
      <vt:lpstr> RAID software for Windows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Redundant Array of Independent Disks</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Back Up</dc:title>
  <dc:creator>Krishna Kansara</dc:creator>
  <cp:lastModifiedBy>Janardan Kulkarni</cp:lastModifiedBy>
  <cp:revision>228</cp:revision>
  <dcterms:created xsi:type="dcterms:W3CDTF">2017-12-26T03:50:06Z</dcterms:created>
  <dcterms:modified xsi:type="dcterms:W3CDTF">2023-02-02T06:21:42Z</dcterms:modified>
</cp:coreProperties>
</file>