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77" r:id="rId6"/>
    <p:sldId id="279" r:id="rId7"/>
    <p:sldId id="278" r:id="rId8"/>
    <p:sldId id="273" r:id="rId9"/>
    <p:sldId id="263" r:id="rId10"/>
    <p:sldId id="274" r:id="rId11"/>
    <p:sldId id="275" r:id="rId12"/>
    <p:sldId id="276" r:id="rId13"/>
    <p:sldId id="280" r:id="rId14"/>
    <p:sldId id="281" r:id="rId15"/>
    <p:sldId id="282" r:id="rId16"/>
    <p:sldId id="272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E040F-DAE9-4947-B295-29AA6E00BB7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C44AD-524C-4659-B233-B8043C2A7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publicly available </a:t>
            </a:r>
            <a:r>
              <a:rPr lang="en-US" dirty="0" err="1" smtClean="0"/>
              <a:t>labled</a:t>
            </a:r>
            <a:r>
              <a:rPr lang="en-US" baseline="0" dirty="0" smtClean="0"/>
              <a:t>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C44AD-524C-4659-B233-B8043C2A7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9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publicly available </a:t>
            </a:r>
            <a:r>
              <a:rPr lang="en-US" dirty="0" err="1" smtClean="0"/>
              <a:t>labled</a:t>
            </a:r>
            <a:r>
              <a:rPr lang="en-US" baseline="0" dirty="0" smtClean="0"/>
              <a:t>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C44AD-524C-4659-B233-B8043C2A72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7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6019" y="2123949"/>
            <a:ext cx="4649470" cy="353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53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9825" y="960729"/>
            <a:ext cx="8172450" cy="743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318" y="2125397"/>
            <a:ext cx="10126980" cy="3801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1628" y="1251606"/>
            <a:ext cx="5398135" cy="285719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980"/>
              </a:spcBef>
              <a:tabLst>
                <a:tab pos="2524760" algn="l"/>
                <a:tab pos="2988945" algn="l"/>
                <a:tab pos="3620770" algn="l"/>
              </a:tabLst>
            </a:pPr>
            <a:r>
              <a:rPr lang="en-US" sz="6600" dirty="0">
                <a:latin typeface="Times New Roman"/>
                <a:cs typeface="Times New Roman"/>
              </a:rPr>
              <a:t>End to End Automation in ETL Pipeline</a:t>
            </a:r>
            <a:endParaRPr sz="6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"/>
            <a:ext cx="4635314" cy="68579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27753" y="4498925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06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1628" y="4766055"/>
            <a:ext cx="4822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Masters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computer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science(Lincoln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University) Presented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by: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Pikesh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Maharjan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(MCS-4</a:t>
            </a:r>
            <a:r>
              <a:rPr sz="1800" baseline="30092" dirty="0">
                <a:latin typeface="Times New Roman"/>
                <a:cs typeface="Times New Roman"/>
              </a:rPr>
              <a:t>th</a:t>
            </a:r>
            <a:r>
              <a:rPr sz="1800" spc="187" baseline="30092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Sem) </a:t>
            </a:r>
            <a:r>
              <a:rPr sz="1800" b="1" dirty="0">
                <a:latin typeface="Times New Roman"/>
                <a:cs typeface="Times New Roman"/>
              </a:rPr>
              <a:t>Supervisor: </a:t>
            </a:r>
            <a:r>
              <a:rPr lang="en-US" b="1" dirty="0">
                <a:latin typeface="Times New Roman"/>
                <a:cs typeface="Times New Roman"/>
              </a:rPr>
              <a:t>Prof. Sudan Jha, Ph.D.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Configuration File Generation:</a:t>
            </a:r>
            <a:r>
              <a:rPr lang="en-US" sz="2000" b="1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Once the data types and other Meta data are identified, a configuration file is generated. This file provides detailed metadata about the dataset, including column names, data types, delimiters, and record separator.</a:t>
            </a: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lang="en-US" sz="2000" b="1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3200400"/>
            <a:ext cx="6324600" cy="24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Human Interaction for Validation: </a:t>
            </a:r>
            <a:r>
              <a:rPr lang="en-US" sz="2000" dirty="0" smtClean="0">
                <a:latin typeface="Times New Roman"/>
                <a:cs typeface="Times New Roman"/>
              </a:rPr>
              <a:t>A provision is made for human users to review and modify the generated configuration file</a:t>
            </a:r>
          </a:p>
          <a:p>
            <a:pPr marL="12700" marR="28194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Schema Creation</a:t>
            </a:r>
            <a:r>
              <a:rPr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2000" b="1" spc="-45" dirty="0" smtClean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Using the instructions from the configuration file, the backend applies all </a:t>
            </a: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schema creation.</a:t>
            </a:r>
            <a:endParaRPr lang="en-US" sz="2000" b="1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700" marR="28194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Data </a:t>
            </a:r>
            <a:r>
              <a:rPr lang="en-US"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Loading</a:t>
            </a:r>
            <a:r>
              <a:rPr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: </a:t>
            </a: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This step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involves loading the transformed data into a SQL Server database</a:t>
            </a:r>
            <a:r>
              <a:rPr sz="2000" spc="-10" dirty="0" smtClean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lang="en-US" sz="2000" spc="-10" dirty="0" smtClean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700" marR="28194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Log File Generation: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All </a:t>
            </a: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the log of loading files are logged into the log file along with errors if any. </a:t>
            </a:r>
            <a:endParaRPr sz="2000" dirty="0">
              <a:solidFill>
                <a:srgbClr val="3E3E3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8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66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194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Log File Generation: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All </a:t>
            </a: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the log of loading files are logged into the log file along with errors if any. </a:t>
            </a:r>
            <a:endParaRPr sz="2000" dirty="0">
              <a:solidFill>
                <a:srgbClr val="3E3E3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6" y="2758335"/>
            <a:ext cx="6934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sz="4000" spc="-10" dirty="0" smtClean="0"/>
              <a:t>Data Presentation and Algorithm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2811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Data Generation : </a:t>
            </a: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Used Python Script to Generate Custom delimited files</a:t>
            </a: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lang="en-US" sz="2000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Model Used: Random Forest Classifier</a:t>
            </a: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lang="en-US" sz="2000" b="1" dirty="0" smtClean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Chosen for it accuracy and ability to handle mixed data types</a:t>
            </a:r>
          </a:p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Performs well with noisy datasets as well</a:t>
            </a:r>
          </a:p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Learns to predict column data types from sample records.</a:t>
            </a: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sz="2000" dirty="0">
              <a:solidFill>
                <a:srgbClr val="3E3E3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20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sz="4000" spc="-10" dirty="0" smtClean="0"/>
              <a:t>Discussion and Conclusion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3136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Machine Learnings can be effective be used for automating key parts of ETL.</a:t>
            </a:r>
          </a:p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With combined use of scripts and models, we can move towards end-to-end ETL automation.</a:t>
            </a:r>
          </a:p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Reduces manual dependency lowering chances of issues in ETL processes.</a:t>
            </a:r>
          </a:p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Demonstrated how ETL automation can be achieved without using traditional ETL tools</a:t>
            </a:r>
          </a:p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System was tested on delimited files, showing adaptability of model to handle diverse datasets.</a:t>
            </a:r>
          </a:p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Project lays groundwork for future innovations, AI driven ETL processes.</a:t>
            </a:r>
          </a:p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+mj-lt"/>
              <a:buAutoNum type="arabicPeriod"/>
            </a:pPr>
            <a:endParaRPr lang="en-US" sz="2000" dirty="0" smtClean="0">
              <a:solidFill>
                <a:srgbClr val="3E3E3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62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318" y="2125397"/>
            <a:ext cx="10126980" cy="138499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Handling different File connectors.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Defining multiple Target connectors.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Proper UI for user inputs and processing.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Introduction of complex Transformations logics.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7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34" y="2067903"/>
            <a:ext cx="75050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96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6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292" y="2123949"/>
            <a:ext cx="10634308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indent="-516890">
              <a:lnSpc>
                <a:spcPct val="100000"/>
              </a:lnSpc>
              <a:spcBef>
                <a:spcPts val="10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Exponential</a:t>
            </a:r>
            <a:r>
              <a:rPr sz="19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growth</a:t>
            </a:r>
            <a:r>
              <a:rPr sz="19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data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every</a:t>
            </a:r>
            <a:r>
              <a:rPr sz="19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E3E3E"/>
                </a:solidFill>
                <a:latin typeface="Times New Roman"/>
                <a:cs typeface="Times New Roman"/>
              </a:rPr>
              <a:t>domain.</a:t>
            </a:r>
            <a:endParaRPr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ETL (Extract, Transform, Load) is crucial to generate any meaningful information.</a:t>
            </a:r>
            <a:endParaRPr lang="en-US"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Traditional ETL processes require manual intervention.</a:t>
            </a: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Leading to various issues and time-consuming process.</a:t>
            </a:r>
            <a:endParaRPr lang="en-US"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Python and Machine Learning (ML) can enhance ETL automation.</a:t>
            </a:r>
          </a:p>
          <a:p>
            <a:pPr marL="529590" indent="-516890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800" spc="-20" dirty="0">
                <a:solidFill>
                  <a:srgbClr val="3E3E3E"/>
                </a:solidFill>
                <a:latin typeface="Roboto"/>
                <a:cs typeface="Roboto"/>
              </a:rPr>
              <a:t>This study focuses on automating schema detection and other meta data .</a:t>
            </a:r>
          </a:p>
          <a:p>
            <a:pPr marL="529590" indent="-516890"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pc="-20" dirty="0">
                <a:solidFill>
                  <a:srgbClr val="3E3E3E"/>
                </a:solidFill>
                <a:latin typeface="Roboto"/>
                <a:cs typeface="Roboto"/>
              </a:rPr>
              <a:t>Reduces human effort and speeds up the ETL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Problem statement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76018" y="2123949"/>
            <a:ext cx="10253981" cy="315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>
                <a:latin typeface="Times New Roman"/>
                <a:cs typeface="Times New Roman"/>
              </a:rPr>
              <a:t>ETL Processes uses commercial ETL tools which has high prices.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High dependency on ETL developers as it requires tool specific knowledge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Manual data type detection is time-intensive.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Human Intervention leading to time consuming and error prone process</a:t>
            </a:r>
            <a:r>
              <a:rPr lang="en-US" b="0" spc="-10" dirty="0" smtClean="0"/>
              <a:t>.</a:t>
            </a:r>
            <a:endParaRPr lang="en-US" b="0" spc="-10" dirty="0"/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 smtClean="0"/>
              <a:t>Delayed </a:t>
            </a:r>
            <a:r>
              <a:rPr lang="en-US" b="0" spc="-10" dirty="0"/>
              <a:t>decision-making due to slow ETL processing.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Objectives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3508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Remove Dependency on ETL Tools for Processing ASCII delimited Files.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Ensure one can process data up to Sql server without having tools specific knowledge.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Reduce Manual Intervention in ETL workflows.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Increase ETL processing speed.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 smtClean="0">
                <a:latin typeface="Times New Roman"/>
                <a:cs typeface="Times New Roman"/>
              </a:rPr>
              <a:t>Minimize </a:t>
            </a:r>
            <a:r>
              <a:rPr lang="en-US" sz="1900" dirty="0">
                <a:latin typeface="Times New Roman"/>
                <a:cs typeface="Times New Roman"/>
              </a:rPr>
              <a:t>errors and inconsistencies caused due to human interventions in ETL processing.</a:t>
            </a:r>
          </a:p>
          <a:p>
            <a:pPr marL="248920">
              <a:lnSpc>
                <a:spcPct val="100000"/>
              </a:lnSpc>
              <a:spcBef>
                <a:spcPts val="100"/>
              </a:spcBef>
            </a:pPr>
            <a:endParaRPr lang="en-US" sz="1900" dirty="0">
              <a:latin typeface="Times New Roman"/>
              <a:cs typeface="Times New Roman"/>
            </a:endParaRPr>
          </a:p>
          <a:p>
            <a:pPr marL="70612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825" y="960729"/>
            <a:ext cx="817245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 smtClean="0">
                <a:solidFill>
                  <a:srgbClr val="3C4043"/>
                </a:solidFill>
              </a:rPr>
              <a:t>Literature Review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endParaRPr lang="en-US" sz="1900" dirty="0">
              <a:latin typeface="Times New Roman"/>
              <a:cs typeface="Times New Roman"/>
            </a:endParaRPr>
          </a:p>
          <a:p>
            <a:pPr marL="70612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sz="1900" dirty="0">
              <a:latin typeface="Times New Roman"/>
              <a:cs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94980"/>
              </p:ext>
            </p:extLst>
          </p:nvPr>
        </p:nvGraphicFramePr>
        <p:xfrm>
          <a:off x="1139825" y="2125397"/>
          <a:ext cx="9998248" cy="3207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51791">
                  <a:extLst>
                    <a:ext uri="{9D8B030D-6E8A-4147-A177-3AD203B41FA5}">
                      <a16:colId xmlns:a16="http://schemas.microsoft.com/office/drawing/2014/main" val="1282112995"/>
                    </a:ext>
                  </a:extLst>
                </a:gridCol>
                <a:gridCol w="6046457">
                  <a:extLst>
                    <a:ext uri="{9D8B030D-6E8A-4147-A177-3AD203B41FA5}">
                      <a16:colId xmlns:a16="http://schemas.microsoft.com/office/drawing/2014/main" val="2117072994"/>
                    </a:ext>
                  </a:extLst>
                </a:gridCol>
              </a:tblGrid>
              <a:tr h="6436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Previous</a:t>
                      </a:r>
                      <a:r>
                        <a:rPr lang="en-US" baseline="0" dirty="0" smtClean="0"/>
                        <a:t> Works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r>
                        <a:rPr lang="en-US" baseline="0" dirty="0" smtClean="0"/>
                        <a:t> Findings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623039"/>
                  </a:ext>
                </a:extLst>
              </a:tr>
              <a:tr h="88855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P.Pham</a:t>
                      </a:r>
                      <a:r>
                        <a:rPr lang="en-US" sz="14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“A Case Study in Developing an Automated ETL Solution”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Focused on minimizing manual steps by introducing automated steps for data extraction and transformation</a:t>
                      </a:r>
                    </a:p>
                    <a:p>
                      <a:pPr algn="l"/>
                      <a:r>
                        <a:rPr lang="en-US" sz="1400" b="0" dirty="0" smtClean="0"/>
                        <a:t>No</a:t>
                      </a:r>
                      <a:r>
                        <a:rPr lang="en-US" sz="1400" b="1" dirty="0" smtClean="0"/>
                        <a:t> mention specific ML algorithms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pPr algn="l"/>
                      <a:r>
                        <a:rPr lang="en-US" sz="1400" dirty="0" smtClean="0"/>
                        <a:t>No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exploration</a:t>
                      </a:r>
                      <a:r>
                        <a:rPr lang="en-US" sz="1400" baseline="0" dirty="0" smtClean="0"/>
                        <a:t> of </a:t>
                      </a:r>
                      <a:r>
                        <a:rPr lang="en-US" sz="1400" dirty="0" smtClean="0"/>
                        <a:t> how to automatically detect </a:t>
                      </a:r>
                      <a:r>
                        <a:rPr lang="en-US" sz="1400" b="1" dirty="0" smtClean="0"/>
                        <a:t>column types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639843"/>
                  </a:ext>
                </a:extLst>
              </a:tr>
              <a:tr h="80926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Van der Putten "Transforming Data Flow: Generative AI in ETL Pipeline Automation"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Discuss</a:t>
                      </a:r>
                      <a:r>
                        <a:rPr lang="en-US" sz="1400" baseline="0" dirty="0" smtClean="0"/>
                        <a:t> the Role of Machine Learning In ETL</a:t>
                      </a:r>
                    </a:p>
                    <a:p>
                      <a:r>
                        <a:rPr lang="en-US" sz="1400" dirty="0" smtClean="0"/>
                        <a:t>Automation</a:t>
                      </a:r>
                      <a:r>
                        <a:rPr lang="en-US" sz="1400" baseline="0" dirty="0" smtClean="0"/>
                        <a:t> of Creating SSIS Packages.</a:t>
                      </a:r>
                    </a:p>
                    <a:p>
                      <a:r>
                        <a:rPr lang="en-US" sz="1400" dirty="0" smtClean="0"/>
                        <a:t>It still is using SSIS as ETL Tool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298618"/>
                  </a:ext>
                </a:extLst>
              </a:tr>
              <a:tr h="8092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Akisetty et al. "Automating ETL Workflows with CI/CD Pipelines for Machine Learning Applications"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Integrates CI/CD practices</a:t>
                      </a:r>
                      <a:r>
                        <a:rPr lang="en-US" sz="1400" baseline="0" dirty="0" smtClean="0"/>
                        <a:t> into ETL pipeline.</a:t>
                      </a:r>
                    </a:p>
                    <a:p>
                      <a:r>
                        <a:rPr lang="en-US" sz="1400" dirty="0" smtClean="0"/>
                        <a:t>Conceptual framework </a:t>
                      </a:r>
                    </a:p>
                    <a:p>
                      <a:r>
                        <a:rPr lang="en-US" sz="1400" dirty="0" smtClean="0"/>
                        <a:t>Requires</a:t>
                      </a:r>
                      <a:r>
                        <a:rPr lang="en-US" sz="1400" baseline="0" dirty="0" smtClean="0"/>
                        <a:t> knowledge of Devops as well as ETL systems.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78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6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solidFill>
                  <a:srgbClr val="3C4043"/>
                </a:solidFill>
                <a:latin typeface="Times New Roman"/>
                <a:cs typeface="Times New Roman"/>
              </a:rPr>
              <a:t>Research Gaps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3947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 smtClean="0">
                <a:latin typeface="Times New Roman"/>
                <a:cs typeface="Times New Roman"/>
              </a:rPr>
              <a:t>Use of ETL tools in Automation.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 smtClean="0">
                <a:latin typeface="Times New Roman"/>
                <a:cs typeface="Times New Roman"/>
              </a:rPr>
              <a:t>Most Studies automate the part of ETL process.</a:t>
            </a:r>
            <a:endParaRPr lang="en-US" sz="1900" dirty="0">
              <a:latin typeface="Times New Roman"/>
              <a:cs typeface="Times New Roman"/>
            </a:endParaRP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Many current solutions (e.g., SSIS, CI/CD pipelines) still require significant manual configuration.</a:t>
            </a:r>
            <a:endParaRPr lang="en-US" sz="1900" dirty="0">
              <a:latin typeface="Times New Roman"/>
              <a:cs typeface="Times New Roman"/>
            </a:endParaRP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Very few papers address the automation of data type inference directly using ML models</a:t>
            </a:r>
            <a:r>
              <a:rPr lang="en-US" sz="1900" dirty="0" smtClean="0">
                <a:latin typeface="Times New Roman"/>
                <a:cs typeface="Times New Roman"/>
              </a:rPr>
              <a:t>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 smtClean="0">
                <a:latin typeface="Times New Roman"/>
                <a:cs typeface="Times New Roman"/>
              </a:rPr>
              <a:t>Still Rely on Manual intervention.</a:t>
            </a:r>
            <a:endParaRPr lang="en-US" sz="1900" dirty="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  <a:spcBef>
                <a:spcPts val="100"/>
              </a:spcBef>
            </a:pPr>
            <a:endParaRPr lang="en-US" sz="1900" dirty="0">
              <a:latin typeface="Times New Roman"/>
              <a:cs typeface="Times New Roman"/>
            </a:endParaRPr>
          </a:p>
          <a:p>
            <a:pPr marL="70612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sz="19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621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5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654295" y="0"/>
                </a:lnTo>
                <a:lnTo>
                  <a:pt x="4654295" y="6857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491" y="1779827"/>
            <a:ext cx="3248025" cy="107529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lang="en-US" sz="3600" dirty="0" smtClean="0">
                <a:solidFill>
                  <a:srgbClr val="FFFFFF"/>
                </a:solidFill>
              </a:rPr>
              <a:t>Architecture of Methodology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9B3FE-A73E-4E7C-83C1-CFB90DF94552}"/>
              </a:ext>
            </a:extLst>
          </p:cNvPr>
          <p:cNvSpPr txBox="1"/>
          <p:nvPr/>
        </p:nvSpPr>
        <p:spPr>
          <a:xfrm>
            <a:off x="5181600" y="5396151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Fig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Methodology architecture for ETL automation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"/>
            <a:ext cx="6840260" cy="42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14986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>
                <a:latin typeface="Times New Roman"/>
                <a:cs typeface="Times New Roman"/>
              </a:rPr>
              <a:t>Data Ingestion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process starts with a data ingestion where users can input the location of the file </a:t>
            </a:r>
            <a:r>
              <a:rPr lang="en-US" sz="2000" dirty="0" smtClean="0">
                <a:latin typeface="Times New Roman"/>
                <a:cs typeface="Times New Roman"/>
              </a:rPr>
              <a:t>path along with some details </a:t>
            </a:r>
            <a:r>
              <a:rPr lang="en-US" sz="2000" dirty="0">
                <a:latin typeface="Times New Roman"/>
                <a:cs typeface="Times New Roman"/>
              </a:rPr>
              <a:t>that needs to be processed</a:t>
            </a:r>
            <a:r>
              <a:rPr sz="2000" spc="-10" dirty="0" smtClean="0">
                <a:latin typeface="Times New Roman"/>
                <a:cs typeface="Times New Roman"/>
              </a:rPr>
              <a:t>.</a:t>
            </a:r>
            <a:endParaRPr lang="en-US" sz="2000" spc="-10" dirty="0" smtClean="0">
              <a:latin typeface="Times New Roman"/>
              <a:cs typeface="Times New Roman"/>
            </a:endParaRPr>
          </a:p>
          <a:p>
            <a:pPr marL="63500" marR="149860">
              <a:lnSpc>
                <a:spcPct val="110000"/>
              </a:lnSpc>
              <a:spcBef>
                <a:spcPts val="100"/>
              </a:spcBef>
            </a:pPr>
            <a:endParaRPr lang="en-US" sz="2000" spc="-10" dirty="0" smtClean="0">
              <a:latin typeface="Times New Roman"/>
              <a:cs typeface="Times New Roman"/>
            </a:endParaRPr>
          </a:p>
          <a:p>
            <a:pPr marL="63500" marR="149860">
              <a:lnSpc>
                <a:spcPct val="110000"/>
              </a:lnSpc>
              <a:spcBef>
                <a:spcPts val="100"/>
              </a:spcBef>
            </a:pPr>
            <a:endParaRPr lang="en-US" sz="2000" spc="-10" dirty="0" smtClean="0">
              <a:latin typeface="Times New Roman"/>
              <a:cs typeface="Times New Roman"/>
            </a:endParaRPr>
          </a:p>
          <a:p>
            <a:pPr marL="63500" marR="149860">
              <a:lnSpc>
                <a:spcPct val="11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58" y="2958095"/>
            <a:ext cx="9200342" cy="19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41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Meta Data Identification:</a:t>
            </a:r>
            <a:r>
              <a:rPr lang="en-US" sz="2000" b="1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 identify Meta data such as column delimiter, row separators, and column data types, a combination of rule-based logic and machine learning techniques is used</a:t>
            </a:r>
            <a:r>
              <a:rPr lang="en-US" sz="2000" spc="-10" dirty="0" smtClean="0">
                <a:latin typeface="Times New Roman"/>
                <a:cs typeface="Times New Roman"/>
              </a:rPr>
              <a:t>.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52800"/>
            <a:ext cx="73723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782</Words>
  <Application>Microsoft Office PowerPoint</Application>
  <PresentationFormat>Widescreen</PresentationFormat>
  <Paragraphs>88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Office Theme</vt:lpstr>
      <vt:lpstr>PowerPoint Presentation</vt:lpstr>
      <vt:lpstr>Introduction</vt:lpstr>
      <vt:lpstr>Problem statement</vt:lpstr>
      <vt:lpstr>Objectives</vt:lpstr>
      <vt:lpstr>Literature Review</vt:lpstr>
      <vt:lpstr>Research Gaps</vt:lpstr>
      <vt:lpstr>Architecture of Methodology</vt:lpstr>
      <vt:lpstr>Methodology:</vt:lpstr>
      <vt:lpstr>Methodology:</vt:lpstr>
      <vt:lpstr>Methodology:</vt:lpstr>
      <vt:lpstr>Methodology:</vt:lpstr>
      <vt:lpstr>Methodology:</vt:lpstr>
      <vt:lpstr>Data Presentation and Algorithm</vt:lpstr>
      <vt:lpstr>Discussion and Conclusion</vt:lpstr>
      <vt:lpstr>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Maharjan, Pikesh</cp:lastModifiedBy>
  <cp:revision>18</cp:revision>
  <dcterms:created xsi:type="dcterms:W3CDTF">2025-02-02T08:29:02Z</dcterms:created>
  <dcterms:modified xsi:type="dcterms:W3CDTF">2025-05-25T18:23:35Z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2025-02-02T00:00:00Z</vt:filetime>
  </property>
</Properties>
</file>