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3" r:id="rId7"/>
    <p:sldId id="263" r:id="rId8"/>
    <p:sldId id="268" r:id="rId9"/>
    <p:sldId id="270" r:id="rId10"/>
    <p:sldId id="272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6019" y="2123949"/>
            <a:ext cx="4649470" cy="353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53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9825" y="960729"/>
            <a:ext cx="8172450" cy="743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318" y="2125397"/>
            <a:ext cx="10126980" cy="3801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1628" y="1251606"/>
            <a:ext cx="5398135" cy="285719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980"/>
              </a:spcBef>
              <a:tabLst>
                <a:tab pos="2524760" algn="l"/>
                <a:tab pos="2988945" algn="l"/>
                <a:tab pos="3620770" algn="l"/>
              </a:tabLst>
            </a:pPr>
            <a:r>
              <a:rPr lang="en-US" sz="6600" dirty="0">
                <a:latin typeface="Times New Roman"/>
                <a:cs typeface="Times New Roman"/>
              </a:rPr>
              <a:t>End to End Automation in ETL Pipeline</a:t>
            </a:r>
            <a:endParaRPr sz="6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"/>
            <a:ext cx="4635314" cy="68579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27753" y="4498925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06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1628" y="4766055"/>
            <a:ext cx="4822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Masters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computer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science(Lincoln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University) Presented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by: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Pikesh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Maharjan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(MCS-4</a:t>
            </a:r>
            <a:r>
              <a:rPr sz="1800" baseline="30092" dirty="0">
                <a:latin typeface="Times New Roman"/>
                <a:cs typeface="Times New Roman"/>
              </a:rPr>
              <a:t>th</a:t>
            </a:r>
            <a:r>
              <a:rPr sz="1800" spc="187" baseline="30092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Sem) </a:t>
            </a:r>
            <a:r>
              <a:rPr sz="1800" b="1" dirty="0">
                <a:latin typeface="Times New Roman"/>
                <a:cs typeface="Times New Roman"/>
              </a:rPr>
              <a:t>Supervisor: </a:t>
            </a:r>
            <a:r>
              <a:rPr lang="en-US" b="1" dirty="0">
                <a:latin typeface="Times New Roman"/>
                <a:cs typeface="Times New Roman"/>
              </a:rPr>
              <a:t>Prof. Sudan Jha, Ph.D.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34" y="2067903"/>
            <a:ext cx="75050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96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6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292" y="2123949"/>
            <a:ext cx="10634308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indent="-516890">
              <a:lnSpc>
                <a:spcPct val="100000"/>
              </a:lnSpc>
              <a:spcBef>
                <a:spcPts val="10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Exponential</a:t>
            </a:r>
            <a:r>
              <a:rPr sz="19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growth</a:t>
            </a:r>
            <a:r>
              <a:rPr sz="19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data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every</a:t>
            </a:r>
            <a:r>
              <a:rPr sz="19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E3E3E"/>
                </a:solidFill>
                <a:latin typeface="Times New Roman"/>
                <a:cs typeface="Times New Roman"/>
              </a:rPr>
              <a:t>domain.</a:t>
            </a:r>
            <a:endParaRPr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ETL (Extract, Transform, Load) is crucial to generate any meaningful information.</a:t>
            </a:r>
            <a:endParaRPr lang="en-US"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Traditional ETL processes require manual intervention.</a:t>
            </a: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Leading to various issues and time-consuming process.</a:t>
            </a:r>
            <a:endParaRPr lang="en-US"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Python and Machine Learning (ML) can enhance ETL automation.</a:t>
            </a:r>
          </a:p>
          <a:p>
            <a:pPr marL="529590" indent="-516890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800" spc="-20" dirty="0">
                <a:solidFill>
                  <a:srgbClr val="3E3E3E"/>
                </a:solidFill>
                <a:latin typeface="Roboto"/>
                <a:cs typeface="Roboto"/>
              </a:rPr>
              <a:t>This study focuses on automating schema detection and other meta data .</a:t>
            </a:r>
          </a:p>
          <a:p>
            <a:pPr marL="529590" indent="-516890"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pc="-20" dirty="0">
                <a:solidFill>
                  <a:srgbClr val="3E3E3E"/>
                </a:solidFill>
                <a:latin typeface="Roboto"/>
                <a:cs typeface="Roboto"/>
              </a:rPr>
              <a:t>Reduces human effort and speeds up the ETL 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Problem statement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76018" y="2123949"/>
            <a:ext cx="10253981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>
                <a:latin typeface="Times New Roman"/>
                <a:cs typeface="Times New Roman"/>
              </a:rPr>
              <a:t>ETL Processes uses commercial ETL tools which has high prices.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High dependency on ETL developers as it requires tool specific knowledge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Manual data type detection is time-intensive.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Human Intervention leading to time consuming and error prone process..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Lack of automation increases operational costs.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Delayed decision-making due to slow ETL processing.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Objectives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4088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Remove Dependency on ETL Tools for Processing ASCII delimited Files.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Ensure one can process data up to Sql server without having tools specific knowledge.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Reduce Manual Intervention in ETL workflows.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Increase ETL processing speed.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Implement Python and pandas for efficient data handling.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Minimize errors and inconsistencies caused due to human interventions in ETL processing.</a:t>
            </a:r>
          </a:p>
          <a:p>
            <a:pPr marL="248920">
              <a:lnSpc>
                <a:spcPct val="100000"/>
              </a:lnSpc>
              <a:spcBef>
                <a:spcPts val="100"/>
              </a:spcBef>
            </a:pPr>
            <a:endParaRPr lang="en-US" sz="1900" dirty="0">
              <a:latin typeface="Times New Roman"/>
              <a:cs typeface="Times New Roman"/>
            </a:endParaRPr>
          </a:p>
          <a:p>
            <a:pPr marL="70612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Methodology:</a:t>
            </a:r>
            <a:r>
              <a:rPr sz="4000" spc="-114" dirty="0"/>
              <a:t> </a:t>
            </a:r>
            <a:r>
              <a:rPr sz="4000" dirty="0"/>
              <a:t>(</a:t>
            </a:r>
            <a:r>
              <a:rPr lang="en-US" sz="4000" dirty="0"/>
              <a:t>Research Design</a:t>
            </a:r>
            <a:r>
              <a:rPr sz="4000" spc="-10" dirty="0"/>
              <a:t>)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300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14986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</a:pPr>
            <a:r>
              <a:rPr lang="en-US" sz="2000" b="1" dirty="0">
                <a:latin typeface="Times New Roman"/>
                <a:cs typeface="Times New Roman"/>
              </a:rPr>
              <a:t>System Development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This phase involves designing and implementing an ETL automation framework using Python and Pandas with machine learning for schema detection.</a:t>
            </a:r>
          </a:p>
          <a:p>
            <a:pPr marL="63500" marR="14986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</a:pPr>
            <a:r>
              <a:rPr lang="en-US" sz="2000" b="1" dirty="0">
                <a:latin typeface="Times New Roman"/>
                <a:cs typeface="Times New Roman"/>
              </a:rPr>
              <a:t>Data Processing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implemented system extracts raw data, applies transformations based on the detected data types, and loads structured data into the target system.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63500" marR="14986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</a:pPr>
            <a:r>
              <a:rPr lang="en-US" sz="2000" b="1" dirty="0">
                <a:latin typeface="Times New Roman"/>
                <a:cs typeface="Times New Roman"/>
              </a:rPr>
              <a:t>Performance Evaluation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system’s accuracy and efficiency are measured using standard metrics.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Methodology:</a:t>
            </a:r>
            <a:r>
              <a:rPr sz="4000" spc="-114" dirty="0"/>
              <a:t> </a:t>
            </a:r>
            <a:r>
              <a:rPr sz="4000" dirty="0"/>
              <a:t>(Conceptual</a:t>
            </a:r>
            <a:r>
              <a:rPr sz="4000" spc="-110" dirty="0"/>
              <a:t> </a:t>
            </a:r>
            <a:r>
              <a:rPr sz="4000" spc="-10" dirty="0"/>
              <a:t>Framework)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3573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14986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>
                <a:latin typeface="Times New Roman"/>
                <a:cs typeface="Times New Roman"/>
              </a:rPr>
              <a:t>Data Ingestion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process starts with a data ingestion where users can input the location of the file path that needs to be processed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>
                <a:latin typeface="Times New Roman"/>
                <a:cs typeface="Times New Roman"/>
              </a:rPr>
              <a:t>Meta Data Identification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 identify Meta data such as column delimiter, row separators, and column data types, a combination of rule-based logic and machine learning techniques is used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63500" marR="508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>
                <a:latin typeface="Times New Roman"/>
                <a:cs typeface="Times New Roman"/>
              </a:rPr>
              <a:t>Configuration File Generation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Once the data types and other Meta data are identified, a configuration file is generated. This file provides detailed metadata about the dataset, including column names, data types, delimiters, and record separator.</a:t>
            </a:r>
          </a:p>
          <a:p>
            <a:pPr marL="63500" marR="508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>
                <a:latin typeface="Times New Roman"/>
                <a:cs typeface="Times New Roman"/>
              </a:rPr>
              <a:t>Human Interaction for Validation: </a:t>
            </a:r>
            <a:r>
              <a:rPr lang="en-US" sz="2000" dirty="0">
                <a:latin typeface="Times New Roman"/>
                <a:cs typeface="Times New Roman"/>
              </a:rPr>
              <a:t>A provision is made for human users to review and modify the generated configuration file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212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Methodology:</a:t>
            </a:r>
            <a:r>
              <a:rPr sz="4000" spc="-114" dirty="0"/>
              <a:t> </a:t>
            </a:r>
            <a:r>
              <a:rPr sz="4000" dirty="0"/>
              <a:t>(Conceptual</a:t>
            </a:r>
            <a:r>
              <a:rPr sz="4000" spc="-110" dirty="0"/>
              <a:t> </a:t>
            </a:r>
            <a:r>
              <a:rPr sz="4000" spc="-10" dirty="0"/>
              <a:t>Framework)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2717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Incorporating Transformation Logic</a:t>
            </a:r>
            <a:r>
              <a:rPr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2000" b="1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If additional transformation rules are required, users can specify them directly in the configuration file.</a:t>
            </a:r>
            <a:endParaRPr sz="2000" dirty="0">
              <a:latin typeface="Times New Roman"/>
              <a:cs typeface="Times New Roman"/>
            </a:endParaRPr>
          </a:p>
          <a:p>
            <a:pPr marL="12700" marR="28194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Data Transformation and Cleaning</a:t>
            </a:r>
            <a:r>
              <a:rPr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20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Using the instructions from the configuration file, the backend applies all specified transformation such as renaming columns, handling missing values, and applying advanced transformations as defined by the user</a:t>
            </a:r>
            <a:r>
              <a:rPr sz="2000" spc="-1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 marR="243840" algn="just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Data Loading</a:t>
            </a:r>
            <a:r>
              <a:rPr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: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The final step involves loading the transformed data into a SQL Server database</a:t>
            </a:r>
            <a:r>
              <a:rPr sz="2000" spc="-1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5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654295" y="0"/>
                </a:lnTo>
                <a:lnTo>
                  <a:pt x="4654295" y="6857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491" y="1779827"/>
            <a:ext cx="324802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FFFFFF"/>
                </a:solidFill>
              </a:rPr>
              <a:t>Data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analysis</a:t>
            </a:r>
            <a:r>
              <a:rPr sz="3600" spc="-12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and </a:t>
            </a:r>
            <a:r>
              <a:rPr sz="3600" spc="-10" dirty="0">
                <a:solidFill>
                  <a:srgbClr val="FFFFFF"/>
                </a:solidFill>
              </a:rPr>
              <a:t>algorithm</a:t>
            </a:r>
            <a:endParaRPr sz="3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BA4CB-9432-46BC-8ADF-4E996DCA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634056"/>
            <a:ext cx="6629400" cy="442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09B3FE-A73E-4E7C-83C1-CFB90DF94552}"/>
              </a:ext>
            </a:extLst>
          </p:cNvPr>
          <p:cNvSpPr txBox="1"/>
          <p:nvPr/>
        </p:nvSpPr>
        <p:spPr>
          <a:xfrm>
            <a:off x="5181600" y="5396151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Proposed Methodology architecture for ETL automation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960729"/>
            <a:ext cx="509397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7725" algn="l"/>
                <a:tab pos="3128645" algn="l"/>
              </a:tabLst>
            </a:pPr>
            <a:r>
              <a:rPr spc="-10" dirty="0"/>
              <a:t>Activity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timeline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58924"/>
              </p:ext>
            </p:extLst>
          </p:nvPr>
        </p:nvGraphicFramePr>
        <p:xfrm>
          <a:off x="1255182" y="2059516"/>
          <a:ext cx="9771379" cy="3045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6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031"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Activity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Frame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Remarks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83"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Initiation</a:t>
                      </a:r>
                      <a:r>
                        <a:rPr sz="10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Planning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-12-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-01-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1E4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0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idea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generation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findings</a:t>
                      </a: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selected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 topic.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31"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Collection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-0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sz="1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-0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2-15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generation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41"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Prototype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-0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1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-0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050" spc="-2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1E4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 algorithm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02"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lang="en-US"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and Re-iteration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-0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sz="1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-0</a:t>
                      </a: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050" spc="-2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against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desired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 objective.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603">
                <a:tc>
                  <a:txBody>
                    <a:bodyPr/>
                    <a:lstStyle/>
                    <a:p>
                      <a:pPr marL="66675" marR="0" lvl="0" indent="0" defTabSz="914400" eaLnBrk="1" fontAlgn="auto" latinLnBrk="0" hangingPunct="1">
                        <a:lnSpc>
                          <a:spcPts val="1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lang="en-US" sz="1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lang="en-US" sz="1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US" sz="1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Documentation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16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lang="en-US" sz="1050" spc="-10">
                          <a:latin typeface="Times New Roman"/>
                          <a:cs typeface="Times New Roman"/>
                        </a:rPr>
                        <a:t>2025-04-21</a:t>
                      </a:r>
                      <a:r>
                        <a:rPr lang="en-US" sz="10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lang="en-US" sz="10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spc="-10">
                          <a:latin typeface="Times New Roman"/>
                          <a:cs typeface="Times New Roman"/>
                        </a:rPr>
                        <a:t>2025-04-30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1E4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Documenting</a:t>
                      </a:r>
                      <a:r>
                        <a:rPr lang="en-US" sz="105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lang="en-US" sz="105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activity,</a:t>
                      </a:r>
                      <a:r>
                        <a:rPr lang="en-US" sz="105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findings</a:t>
                      </a:r>
                      <a:r>
                        <a:rPr lang="en-US" sz="105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US" sz="105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lang="en-US" sz="105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105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lang="en-US" sz="1050" dirty="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050" spc="-10" dirty="0">
                          <a:latin typeface="Times New Roman"/>
                          <a:cs typeface="Times New Roman"/>
                        </a:rPr>
                        <a:t>project.</a:t>
                      </a:r>
                      <a:endParaRPr lang="en-US" sz="1050" dirty="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220"/>
                        </a:lnSpc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93"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631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Times New Roman</vt:lpstr>
      <vt:lpstr>Office Theme</vt:lpstr>
      <vt:lpstr>PowerPoint Presentation</vt:lpstr>
      <vt:lpstr>Introduction</vt:lpstr>
      <vt:lpstr>Problem statement</vt:lpstr>
      <vt:lpstr>Objectives</vt:lpstr>
      <vt:lpstr>Methodology: (Research Design)</vt:lpstr>
      <vt:lpstr>Methodology: (Conceptual Framework)</vt:lpstr>
      <vt:lpstr>Methodology: (Conceptual Framework)</vt:lpstr>
      <vt:lpstr>Data analysis and algorithm</vt:lpstr>
      <vt:lpstr>Activity and 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Maharjan, Pikesh</cp:lastModifiedBy>
  <cp:revision>3</cp:revision>
  <dcterms:created xsi:type="dcterms:W3CDTF">2025-02-02T08:29:02Z</dcterms:created>
  <dcterms:modified xsi:type="dcterms:W3CDTF">2025-02-02T11:03:54Z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2025-02-02T00:00:00Z</vt:filetime>
  </property>
</Properties>
</file>