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74" r:id="rId5"/>
    <p:sldId id="261" r:id="rId6"/>
    <p:sldId id="262" r:id="rId7"/>
    <p:sldId id="275" r:id="rId8"/>
    <p:sldId id="276" r:id="rId9"/>
    <p:sldId id="272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8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3E3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3E3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76019" y="2123949"/>
            <a:ext cx="4649470" cy="3537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88824" y="0"/>
                </a:lnTo>
                <a:lnTo>
                  <a:pt x="12188824" y="4571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88824" y="0"/>
                </a:lnTo>
                <a:lnTo>
                  <a:pt x="12188824" y="4571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9353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6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9825" y="960729"/>
            <a:ext cx="8172450" cy="7431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3318" y="2125397"/>
            <a:ext cx="10126980" cy="3801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3E3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1628" y="1251606"/>
            <a:ext cx="5398135" cy="285719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7130"/>
              </a:lnSpc>
              <a:spcBef>
                <a:spcPts val="980"/>
              </a:spcBef>
              <a:tabLst>
                <a:tab pos="2524760" algn="l"/>
                <a:tab pos="2988945" algn="l"/>
                <a:tab pos="3620770" algn="l"/>
              </a:tabLst>
            </a:pPr>
            <a:r>
              <a:rPr lang="en-US" sz="6600" dirty="0">
                <a:latin typeface="Times New Roman"/>
                <a:cs typeface="Times New Roman"/>
              </a:rPr>
              <a:t>End to End Automation in ETL Pipeline</a:t>
            </a:r>
            <a:endParaRPr sz="6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"/>
            <a:ext cx="4635314" cy="68579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427753" y="4498925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>
                <a:moveTo>
                  <a:pt x="0" y="0"/>
                </a:moveTo>
                <a:lnTo>
                  <a:pt x="5636106" y="0"/>
                </a:lnTo>
              </a:path>
            </a:pathLst>
          </a:custGeom>
          <a:ln w="126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81628" y="4766055"/>
            <a:ext cx="4822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Masters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computer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science(Lincoln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University) Presented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by: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Pikesh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Maharjan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(MCS-4</a:t>
            </a:r>
            <a:r>
              <a:rPr sz="1800" baseline="30092" dirty="0">
                <a:latin typeface="Times New Roman"/>
                <a:cs typeface="Times New Roman"/>
              </a:rPr>
              <a:t>th</a:t>
            </a:r>
            <a:r>
              <a:rPr sz="1800" spc="187" baseline="30092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Sem) </a:t>
            </a:r>
            <a:r>
              <a:rPr sz="1800" b="1" dirty="0">
                <a:latin typeface="Times New Roman"/>
                <a:cs typeface="Times New Roman"/>
              </a:rPr>
              <a:t>Supervisor: </a:t>
            </a:r>
            <a:r>
              <a:rPr lang="en-US" b="1" dirty="0">
                <a:latin typeface="Times New Roman"/>
                <a:cs typeface="Times New Roman"/>
              </a:rPr>
              <a:t>Prof. Sudan Jha, Ph.D.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Background of the study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024292" y="2123949"/>
            <a:ext cx="10634308" cy="3259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9590" indent="-516890">
              <a:lnSpc>
                <a:spcPct val="100000"/>
              </a:lnSpc>
              <a:spcBef>
                <a:spcPts val="100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Exponential</a:t>
            </a:r>
            <a:r>
              <a:rPr sz="19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growth</a:t>
            </a:r>
            <a:r>
              <a:rPr sz="19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9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data</a:t>
            </a:r>
            <a:r>
              <a:rPr sz="19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9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every</a:t>
            </a:r>
            <a:r>
              <a:rPr sz="19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3E3E3E"/>
                </a:solidFill>
                <a:latin typeface="Times New Roman"/>
                <a:cs typeface="Times New Roman"/>
              </a:rPr>
              <a:t>domain.</a:t>
            </a:r>
            <a:endParaRPr sz="1900" dirty="0">
              <a:latin typeface="Times New Roman"/>
              <a:cs typeface="Times New Roman"/>
            </a:endParaRPr>
          </a:p>
          <a:p>
            <a:pPr marL="529590" indent="-516890">
              <a:lnSpc>
                <a:spcPct val="100000"/>
              </a:lnSpc>
              <a:spcBef>
                <a:spcPts val="1625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900" dirty="0">
                <a:solidFill>
                  <a:srgbClr val="3E3E3E"/>
                </a:solidFill>
                <a:latin typeface="Times New Roman"/>
                <a:cs typeface="Times New Roman"/>
              </a:rPr>
              <a:t>ETL (Extract, Transform, Load) is crucial to generate any meaningful information.</a:t>
            </a:r>
            <a:endParaRPr lang="en-US" sz="1900" dirty="0">
              <a:latin typeface="Times New Roman"/>
              <a:cs typeface="Times New Roman"/>
            </a:endParaRPr>
          </a:p>
          <a:p>
            <a:pPr marL="529590" indent="-516890">
              <a:lnSpc>
                <a:spcPct val="100000"/>
              </a:lnSpc>
              <a:spcBef>
                <a:spcPts val="1625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900" dirty="0">
                <a:solidFill>
                  <a:srgbClr val="3E3E3E"/>
                </a:solidFill>
                <a:latin typeface="Times New Roman"/>
                <a:cs typeface="Times New Roman"/>
              </a:rPr>
              <a:t>Traditional ETL processes require manual intervention.</a:t>
            </a:r>
          </a:p>
          <a:p>
            <a:pPr marL="529590" indent="-516890">
              <a:lnSpc>
                <a:spcPct val="100000"/>
              </a:lnSpc>
              <a:spcBef>
                <a:spcPts val="1625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900" dirty="0">
                <a:solidFill>
                  <a:srgbClr val="3E3E3E"/>
                </a:solidFill>
                <a:latin typeface="Times New Roman"/>
                <a:cs typeface="Times New Roman"/>
              </a:rPr>
              <a:t>Leading to various issues and time-consuming process.</a:t>
            </a:r>
            <a:endParaRPr lang="en-US" sz="1900" dirty="0">
              <a:latin typeface="Times New Roman"/>
              <a:cs typeface="Times New Roman"/>
            </a:endParaRPr>
          </a:p>
          <a:p>
            <a:pPr marL="529590" indent="-516890">
              <a:lnSpc>
                <a:spcPct val="100000"/>
              </a:lnSpc>
              <a:spcBef>
                <a:spcPts val="1630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900" dirty="0">
                <a:solidFill>
                  <a:srgbClr val="3E3E3E"/>
                </a:solidFill>
                <a:latin typeface="Times New Roman"/>
                <a:cs typeface="Times New Roman"/>
              </a:rPr>
              <a:t>Python and Machine Learning (ML) can enhance ETL automation.</a:t>
            </a:r>
          </a:p>
          <a:p>
            <a:pPr marL="529590" indent="-516890">
              <a:lnSpc>
                <a:spcPct val="100000"/>
              </a:lnSpc>
              <a:spcBef>
                <a:spcPts val="1630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800" spc="-20" dirty="0">
                <a:solidFill>
                  <a:srgbClr val="3E3E3E"/>
                </a:solidFill>
                <a:latin typeface="Roboto"/>
                <a:cs typeface="Roboto"/>
              </a:rPr>
              <a:t>This study focuses on automating schema detection and other meta data .</a:t>
            </a:r>
          </a:p>
          <a:p>
            <a:pPr marL="529590" indent="-516890">
              <a:spcBef>
                <a:spcPts val="1630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pc="-20" dirty="0">
                <a:solidFill>
                  <a:srgbClr val="3E3E3E"/>
                </a:solidFill>
                <a:latin typeface="Roboto"/>
                <a:cs typeface="Roboto"/>
              </a:rPr>
              <a:t>Reduces human effort and speeds up the ETL process.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3C4043"/>
                </a:solidFill>
                <a:latin typeface="Times New Roman"/>
                <a:cs typeface="Times New Roman"/>
              </a:rPr>
              <a:t>Problem statement</a:t>
            </a:r>
            <a:endParaRPr b="1" spc="-10" dirty="0">
              <a:solidFill>
                <a:srgbClr val="3C4043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176018" y="2123949"/>
            <a:ext cx="10253981" cy="3718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>
                <a:latin typeface="Times New Roman"/>
                <a:cs typeface="Times New Roman"/>
              </a:rPr>
              <a:t>ETL Processes uses commercial ETL tools which has high prices.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High dependency on ETL developers as it requires tool specific knowledge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Manual data type detection is time-intensive.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Human Intervention leading to time consuming and error prone process..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Lack of automation increases operational costs.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Delayed decision-making due to slow ETL processing.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</a:pPr>
            <a:endParaRPr lang="en-US" b="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3C4043"/>
                </a:solidFill>
                <a:latin typeface="Times New Roman"/>
                <a:cs typeface="Times New Roman"/>
              </a:rPr>
              <a:t>Problem statement</a:t>
            </a:r>
            <a:endParaRPr b="1" spc="-10" dirty="0">
              <a:solidFill>
                <a:srgbClr val="3C4043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176018" y="2123949"/>
            <a:ext cx="10253981" cy="3718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>
                <a:latin typeface="Times New Roman"/>
                <a:cs typeface="Times New Roman"/>
              </a:rPr>
              <a:t>ETL Processes uses commercial ETL tools which has high prices.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High dependency on ETL developers as it requires tool specific knowledge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Manual data type detection is time-intensive.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Human Intervention leading to time consuming and error prone process..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Lack of automation increases operational costs.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Delayed decision-making due to slow ETL processing.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</a:pPr>
            <a:endParaRPr lang="en-US" b="0" spc="-1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549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3C4043"/>
                </a:solidFill>
                <a:latin typeface="Times New Roman"/>
                <a:cs typeface="Times New Roman"/>
              </a:rPr>
              <a:t>Objectives</a:t>
            </a:r>
            <a:endParaRPr b="1" spc="-10" dirty="0">
              <a:solidFill>
                <a:srgbClr val="3C4043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33318" y="2125397"/>
            <a:ext cx="10126980" cy="452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Remove Dependency on ETL Tools due to requirement of manual innervations for Processing ASCII delimited Files.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Ensure one can process data up to Sql server without having tools specific knowledge.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Reduce Manual Intervention in ETL workflows.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Increase ETL processing speed.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Implement Python and pandas for efficient data handling.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Minimize errors and inconsistencies caused due to human interventions in ETL processing.</a:t>
            </a:r>
          </a:p>
          <a:p>
            <a:pPr marL="248920">
              <a:lnSpc>
                <a:spcPct val="100000"/>
              </a:lnSpc>
              <a:spcBef>
                <a:spcPts val="100"/>
              </a:spcBef>
            </a:pPr>
            <a:endParaRPr lang="en-US" sz="1900" dirty="0">
              <a:latin typeface="Times New Roman"/>
              <a:cs typeface="Times New Roman"/>
            </a:endParaRPr>
          </a:p>
          <a:p>
            <a:pPr marL="706120" indent="-457200">
              <a:lnSpc>
                <a:spcPct val="100000"/>
              </a:lnSpc>
              <a:spcBef>
                <a:spcPts val="100"/>
              </a:spcBef>
              <a:buAutoNum type="arabicPeriod"/>
            </a:pPr>
            <a:endParaRPr sz="1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sz="4000" dirty="0"/>
              <a:t>Research Questions</a:t>
            </a:r>
            <a:endParaRPr sz="4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32510" y="2514600"/>
            <a:ext cx="10126980" cy="255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marR="14986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can machine learning methods be integrated to identify data types in ETL pipelines? </a:t>
            </a:r>
          </a:p>
          <a:p>
            <a:pPr marL="406400" marR="149860" indent="-3429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 are the optimal approaches to create human-readable configuration files? </a:t>
            </a:r>
          </a:p>
          <a:p>
            <a:pPr marL="406400" marR="149860" indent="-3429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 optimizations can be introduced to improve the speed and efficiency of data loading without compromising data integrity? 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9825" y="960729"/>
            <a:ext cx="43465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sz="4800" spc="-10" dirty="0"/>
              <a:t>Significance</a:t>
            </a:r>
            <a:endParaRPr b="1" spc="-10" dirty="0">
              <a:solidFill>
                <a:srgbClr val="3C4043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176019" y="2123949"/>
            <a:ext cx="4310382" cy="4649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>
                <a:latin typeface="Times New Roman"/>
                <a:cs typeface="Times New Roman"/>
              </a:rPr>
              <a:t>Reduces Time Consumption – Automating ETL saves hours of manual effort.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Enhances Decision-Making – Faster data processing leads to timely business insights.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Reduces Human Error – Automated schema detection prevents misclassifications.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</a:pPr>
            <a:endParaRPr lang="en-US" b="0" spc="-1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582271-8A56-4683-A5CD-AC4CCB6FF6AA}"/>
              </a:ext>
            </a:extLst>
          </p:cNvPr>
          <p:cNvSpPr txBox="1"/>
          <p:nvPr/>
        </p:nvSpPr>
        <p:spPr>
          <a:xfrm>
            <a:off x="6324600" y="960729"/>
            <a:ext cx="60939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800" b="0" i="0" u="none" strike="noStrike" kern="0" cap="none" spc="-10" normalizeH="0" baseline="0" noProof="0" dirty="0">
                <a:ln>
                  <a:noFill/>
                </a:ln>
                <a:solidFill>
                  <a:srgbClr val="3E3E3E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Limitations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F8B6F0-C0D6-4DEE-83B8-1E96FF0D311B}"/>
              </a:ext>
            </a:extLst>
          </p:cNvPr>
          <p:cNvSpPr txBox="1"/>
          <p:nvPr/>
        </p:nvSpPr>
        <p:spPr>
          <a:xfrm>
            <a:off x="6324600" y="2123949"/>
            <a:ext cx="4953000" cy="424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900" b="0" i="0" u="none" strike="noStrike" kern="0" cap="none" spc="-10" normalizeH="0" baseline="0" noProof="0" dirty="0">
                <a:ln>
                  <a:noFill/>
                </a:ln>
                <a:solidFill>
                  <a:srgbClr val="3E3E3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Limited to Batch Processing – The ETL pipeline is designed for batch processing and does not support real-time data ingestion and processing.</a:t>
            </a:r>
          </a:p>
          <a:p>
            <a:pPr marL="4699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900" b="0" i="0" u="none" strike="noStrike" kern="0" cap="none" spc="-10" normalizeH="0" baseline="0" noProof="0" dirty="0">
                <a:ln>
                  <a:noFill/>
                </a:ln>
                <a:solidFill>
                  <a:srgbClr val="3E3E3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Focus on Structured Data – The research primarily deals with structured data in delimited file formats </a:t>
            </a:r>
          </a:p>
          <a:p>
            <a:pPr marL="4699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900" b="0" i="0" u="none" strike="noStrike" kern="0" cap="none" spc="-10" normalizeH="0" baseline="0" noProof="0" dirty="0">
                <a:ln>
                  <a:noFill/>
                </a:ln>
                <a:solidFill>
                  <a:srgbClr val="3E3E3E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Restricted to SQL Server – The pipeline is implemented for SQL Server</a:t>
            </a:r>
          </a:p>
        </p:txBody>
      </p:sp>
    </p:spTree>
    <p:extLst>
      <p:ext uri="{BB962C8B-B14F-4D97-AF65-F5344CB8AC3E}">
        <p14:creationId xmlns:p14="http://schemas.microsoft.com/office/powerpoint/2010/main" val="276930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3C4043"/>
                </a:solidFill>
                <a:latin typeface="Times New Roman"/>
                <a:cs typeface="Times New Roman"/>
              </a:rPr>
              <a:t>Organization of thesis</a:t>
            </a:r>
            <a:endParaRPr b="1" spc="-10" dirty="0">
              <a:solidFill>
                <a:srgbClr val="3C4043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33318" y="2125397"/>
            <a:ext cx="3386282" cy="6104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00"/>
              </a:spcBef>
            </a:pPr>
            <a:endParaRPr lang="en-US" sz="1900" dirty="0">
              <a:latin typeface="Times New Roman"/>
              <a:cs typeface="Times New Roman"/>
            </a:endParaRPr>
          </a:p>
          <a:p>
            <a:pPr marL="706120" indent="-457200">
              <a:lnSpc>
                <a:spcPct val="100000"/>
              </a:lnSpc>
              <a:spcBef>
                <a:spcPts val="100"/>
              </a:spcBef>
              <a:buAutoNum type="arabicPeriod"/>
            </a:pP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893E8-75E0-4984-BFEE-9C9188B06A22}"/>
              </a:ext>
            </a:extLst>
          </p:cNvPr>
          <p:cNvSpPr txBox="1"/>
          <p:nvPr/>
        </p:nvSpPr>
        <p:spPr>
          <a:xfrm>
            <a:off x="1139825" y="1981201"/>
            <a:ext cx="64039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Title Page</a:t>
            </a:r>
          </a:p>
          <a:p>
            <a:r>
              <a:rPr lang="en-US" sz="1600" dirty="0"/>
              <a:t>Declaration</a:t>
            </a:r>
          </a:p>
          <a:p>
            <a:r>
              <a:rPr lang="en-US" sz="1600" dirty="0"/>
              <a:t>Recommendation</a:t>
            </a:r>
          </a:p>
          <a:p>
            <a:r>
              <a:rPr lang="en-US" sz="1600" dirty="0"/>
              <a:t>Acknowledgement</a:t>
            </a:r>
          </a:p>
          <a:p>
            <a:r>
              <a:rPr lang="en-US" sz="1600" dirty="0"/>
              <a:t>Abbreviation/Acronyms</a:t>
            </a:r>
          </a:p>
          <a:p>
            <a:r>
              <a:rPr lang="en-US" sz="1600" dirty="0"/>
              <a:t>Abstract</a:t>
            </a:r>
          </a:p>
          <a:p>
            <a:r>
              <a:rPr lang="en-US" sz="1600" dirty="0"/>
              <a:t>Table of Contents</a:t>
            </a:r>
          </a:p>
          <a:p>
            <a:r>
              <a:rPr lang="en-US" sz="1600" dirty="0"/>
              <a:t>Introduction</a:t>
            </a:r>
          </a:p>
          <a:p>
            <a:r>
              <a:rPr lang="en-US" sz="1600" dirty="0"/>
              <a:t>Background</a:t>
            </a:r>
          </a:p>
          <a:p>
            <a:r>
              <a:rPr lang="en-US" sz="1600" dirty="0"/>
              <a:t>Statement of Problem</a:t>
            </a:r>
          </a:p>
          <a:p>
            <a:r>
              <a:rPr lang="en-US" sz="1600" dirty="0"/>
              <a:t>Research Questions</a:t>
            </a:r>
          </a:p>
          <a:p>
            <a:r>
              <a:rPr lang="en-US" sz="1600" dirty="0"/>
              <a:t>Research Objectives</a:t>
            </a:r>
          </a:p>
          <a:p>
            <a:r>
              <a:rPr lang="en-US" sz="1600" dirty="0"/>
              <a:t>Significance/Rational of study</a:t>
            </a:r>
          </a:p>
          <a:p>
            <a:r>
              <a:rPr lang="en-US" sz="1600" dirty="0"/>
              <a:t>Literature Review</a:t>
            </a:r>
          </a:p>
          <a:p>
            <a:r>
              <a:rPr lang="en-US" sz="1600" dirty="0"/>
              <a:t>Methodology</a:t>
            </a:r>
          </a:p>
          <a:p>
            <a:r>
              <a:rPr lang="en-US" sz="1600" dirty="0"/>
              <a:t>Results and Discussions</a:t>
            </a:r>
          </a:p>
          <a:p>
            <a:r>
              <a:rPr lang="en-US" sz="1600" dirty="0"/>
              <a:t>Conclusion</a:t>
            </a:r>
          </a:p>
          <a:p>
            <a:r>
              <a:rPr lang="en-US" sz="16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14981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034" y="2067903"/>
            <a:ext cx="75050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000000"/>
                </a:solidFill>
                <a:latin typeface="Times New Roman"/>
                <a:cs typeface="Times New Roman"/>
              </a:rPr>
              <a:t>THANK</a:t>
            </a:r>
            <a:r>
              <a:rPr sz="96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6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endParaRPr sz="9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466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</vt:lpstr>
      <vt:lpstr>Times New Roman</vt:lpstr>
      <vt:lpstr>Office Theme</vt:lpstr>
      <vt:lpstr>PowerPoint Presentation</vt:lpstr>
      <vt:lpstr>Background of the study</vt:lpstr>
      <vt:lpstr>Problem statement</vt:lpstr>
      <vt:lpstr>Problem statement</vt:lpstr>
      <vt:lpstr>Objectives</vt:lpstr>
      <vt:lpstr>Research Questions</vt:lpstr>
      <vt:lpstr>Significance</vt:lpstr>
      <vt:lpstr>Organization of thesis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Maharjan, Pikesh</dc:creator>
  <cp:lastModifiedBy>Maharjan, Pikesh</cp:lastModifiedBy>
  <cp:revision>4</cp:revision>
  <dcterms:created xsi:type="dcterms:W3CDTF">2025-02-02T08:29:02Z</dcterms:created>
  <dcterms:modified xsi:type="dcterms:W3CDTF">2025-02-21T12:24:54Z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2025-02-02T00:00:00Z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2025-02-02T00:00:00Z</vt:filetime>
  </property>
</Properties>
</file>