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73" r:id="rId7"/>
    <p:sldId id="263" r:id="rId8"/>
    <p:sldId id="274" r:id="rId9"/>
    <p:sldId id="275" r:id="rId10"/>
    <p:sldId id="276" r:id="rId11"/>
    <p:sldId id="268" r:id="rId12"/>
    <p:sldId id="272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76019" y="2123949"/>
            <a:ext cx="464947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175" y="6400800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824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88824" y="0"/>
                </a:lnTo>
                <a:lnTo>
                  <a:pt x="12188824" y="4571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93531" y="1897379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9825" y="960729"/>
            <a:ext cx="8172450" cy="743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3E3E3E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3318" y="2125397"/>
            <a:ext cx="10126980" cy="3801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3E3E3E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1628" y="1251606"/>
            <a:ext cx="5398135" cy="2857192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7130"/>
              </a:lnSpc>
              <a:spcBef>
                <a:spcPts val="980"/>
              </a:spcBef>
              <a:tabLst>
                <a:tab pos="2524760" algn="l"/>
                <a:tab pos="2988945" algn="l"/>
                <a:tab pos="3620770" algn="l"/>
              </a:tabLst>
            </a:pPr>
            <a:r>
              <a:rPr lang="en-US" sz="6600" dirty="0">
                <a:latin typeface="Times New Roman"/>
                <a:cs typeface="Times New Roman"/>
              </a:rPr>
              <a:t>End to End Automation in ETL Pipeline</a:t>
            </a:r>
            <a:endParaRPr sz="66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" y="1"/>
            <a:ext cx="4635314" cy="685799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427753" y="4498925"/>
            <a:ext cx="5636260" cy="0"/>
          </a:xfrm>
          <a:custGeom>
            <a:avLst/>
            <a:gdLst/>
            <a:ahLst/>
            <a:cxnLst/>
            <a:rect l="l" t="t" r="r" b="b"/>
            <a:pathLst>
              <a:path w="5636259">
                <a:moveTo>
                  <a:pt x="0" y="0"/>
                </a:moveTo>
                <a:lnTo>
                  <a:pt x="5636106" y="0"/>
                </a:lnTo>
              </a:path>
            </a:pathLst>
          </a:custGeom>
          <a:ln w="12699">
            <a:solidFill>
              <a:srgbClr val="3E3E3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81628" y="4766055"/>
            <a:ext cx="48228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Masters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in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computer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science(Lincoln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University) Presented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by: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Pikesh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Maharjan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(MCS-4</a:t>
            </a:r>
            <a:r>
              <a:rPr sz="1800" baseline="30092" dirty="0">
                <a:latin typeface="Times New Roman"/>
                <a:cs typeface="Times New Roman"/>
              </a:rPr>
              <a:t>th</a:t>
            </a:r>
            <a:r>
              <a:rPr sz="1800" spc="187" baseline="30092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Sem) </a:t>
            </a:r>
            <a:r>
              <a:rPr sz="1800" b="1" dirty="0">
                <a:latin typeface="Times New Roman"/>
                <a:cs typeface="Times New Roman"/>
              </a:rPr>
              <a:t>Supervisor: </a:t>
            </a:r>
            <a:r>
              <a:rPr lang="en-US" b="1" dirty="0">
                <a:latin typeface="Times New Roman"/>
                <a:cs typeface="Times New Roman"/>
              </a:rPr>
              <a:t>Prof. Sudan Jha, Ph.D.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66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Log File Generation: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the log of loading files are logged into the log file along with errors if any. </a:t>
            </a:r>
            <a:endParaRPr sz="2000" dirty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736" y="2758335"/>
            <a:ext cx="6934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" y="0"/>
            <a:ext cx="4654550" cy="6858000"/>
          </a:xfrm>
          <a:custGeom>
            <a:avLst/>
            <a:gdLst/>
            <a:ahLst/>
            <a:cxnLst/>
            <a:rect l="l" t="t" r="r" b="b"/>
            <a:pathLst>
              <a:path w="4654550" h="6858000">
                <a:moveTo>
                  <a:pt x="4654295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4654295" y="0"/>
                </a:lnTo>
                <a:lnTo>
                  <a:pt x="4654295" y="6857999"/>
                </a:lnTo>
                <a:close/>
              </a:path>
            </a:pathLst>
          </a:custGeom>
          <a:solidFill>
            <a:srgbClr val="26262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6491" y="1779827"/>
            <a:ext cx="324802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dirty="0">
                <a:solidFill>
                  <a:srgbClr val="FFFFFF"/>
                </a:solidFill>
              </a:rPr>
              <a:t>Data</a:t>
            </a:r>
            <a:r>
              <a:rPr sz="3600" spc="-125" dirty="0">
                <a:solidFill>
                  <a:srgbClr val="FFFFFF"/>
                </a:solidFill>
              </a:rPr>
              <a:t> </a:t>
            </a:r>
            <a:r>
              <a:rPr sz="3600" dirty="0">
                <a:solidFill>
                  <a:srgbClr val="FFFFFF"/>
                </a:solidFill>
              </a:rPr>
              <a:t>analysis</a:t>
            </a:r>
            <a:r>
              <a:rPr sz="3600" spc="-120" dirty="0">
                <a:solidFill>
                  <a:srgbClr val="FFFFFF"/>
                </a:solidFill>
              </a:rPr>
              <a:t> </a:t>
            </a:r>
            <a:r>
              <a:rPr sz="3600" spc="-25" dirty="0">
                <a:solidFill>
                  <a:srgbClr val="FFFFFF"/>
                </a:solidFill>
              </a:rPr>
              <a:t>and </a:t>
            </a:r>
            <a:r>
              <a:rPr sz="3600" spc="-10" dirty="0">
                <a:solidFill>
                  <a:srgbClr val="FFFFFF"/>
                </a:solidFill>
              </a:rPr>
              <a:t>algorithm</a:t>
            </a:r>
            <a:endParaRPr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9B3FE-A73E-4E7C-83C1-CFB90DF94552}"/>
              </a:ext>
            </a:extLst>
          </p:cNvPr>
          <p:cNvSpPr txBox="1"/>
          <p:nvPr/>
        </p:nvSpPr>
        <p:spPr>
          <a:xfrm>
            <a:off x="5181600" y="5396151"/>
            <a:ext cx="531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</a:t>
            </a:r>
            <a:r>
              <a:rPr lang="en-US" dirty="0" smtClean="0"/>
              <a:t>: </a:t>
            </a:r>
            <a:r>
              <a:rPr lang="en-US" dirty="0"/>
              <a:t>Methodology architecture for ETL automation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457200"/>
            <a:ext cx="6840260" cy="429404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5034" y="2067903"/>
            <a:ext cx="7505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b="1" dirty="0">
                <a:solidFill>
                  <a:srgbClr val="000000"/>
                </a:solidFill>
                <a:latin typeface="Times New Roman"/>
                <a:cs typeface="Times New Roman"/>
              </a:rPr>
              <a:t>THANK</a:t>
            </a:r>
            <a:r>
              <a:rPr sz="9600" b="1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9600" b="1" spc="-25" dirty="0">
                <a:solidFill>
                  <a:srgbClr val="000000"/>
                </a:solidFill>
                <a:latin typeface="Times New Roman"/>
                <a:cs typeface="Times New Roman"/>
              </a:rPr>
              <a:t>YOU</a:t>
            </a:r>
            <a:endParaRPr sz="9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4292" y="2123949"/>
            <a:ext cx="10634308" cy="32598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9590" indent="-516890">
              <a:lnSpc>
                <a:spcPct val="100000"/>
              </a:lnSpc>
              <a:spcBef>
                <a:spcPts val="10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Exponential</a:t>
            </a:r>
            <a:r>
              <a:rPr sz="1900" spc="-3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growth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of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data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in</a:t>
            </a:r>
            <a:r>
              <a:rPr sz="1900" spc="-25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3E3E3E"/>
                </a:solidFill>
                <a:latin typeface="Times New Roman"/>
                <a:cs typeface="Times New Roman"/>
              </a:rPr>
              <a:t>every</a:t>
            </a:r>
            <a:r>
              <a:rPr sz="1900" spc="-20" dirty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3E3E3E"/>
                </a:solidFill>
                <a:latin typeface="Times New Roman"/>
                <a:cs typeface="Times New Roman"/>
              </a:rPr>
              <a:t>domain.</a:t>
            </a:r>
            <a:endParaRPr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ETL (Extract, Transform, Load) is crucial to generate any meaningful information.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Traditional ETL processes require manual intervention.</a:t>
            </a:r>
          </a:p>
          <a:p>
            <a:pPr marL="529590" indent="-516890">
              <a:lnSpc>
                <a:spcPct val="100000"/>
              </a:lnSpc>
              <a:spcBef>
                <a:spcPts val="1625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Leading to various issues and time-consuming process.</a:t>
            </a:r>
            <a:endParaRPr lang="en-US" sz="1900" dirty="0">
              <a:latin typeface="Times New Roman"/>
              <a:cs typeface="Times New Roman"/>
            </a:endParaRP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900" dirty="0">
                <a:solidFill>
                  <a:srgbClr val="3E3E3E"/>
                </a:solidFill>
                <a:latin typeface="Times New Roman"/>
                <a:cs typeface="Times New Roman"/>
              </a:rPr>
              <a:t>Python and Machine Learning (ML) can enhance ETL automation.</a:t>
            </a:r>
          </a:p>
          <a:p>
            <a:pPr marL="529590" indent="-516890">
              <a:lnSpc>
                <a:spcPct val="100000"/>
              </a:lnSpc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z="1800" spc="-20" dirty="0">
                <a:solidFill>
                  <a:srgbClr val="3E3E3E"/>
                </a:solidFill>
                <a:latin typeface="Roboto"/>
                <a:cs typeface="Roboto"/>
              </a:rPr>
              <a:t>This study focuses on automating schema detection and other meta data .</a:t>
            </a:r>
          </a:p>
          <a:p>
            <a:pPr marL="529590" indent="-516890">
              <a:spcBef>
                <a:spcPts val="1630"/>
              </a:spcBef>
              <a:buClr>
                <a:srgbClr val="9BA8B7"/>
              </a:buClr>
              <a:buAutoNum type="arabicPeriod"/>
              <a:tabLst>
                <a:tab pos="529590" algn="l"/>
              </a:tabLst>
            </a:pPr>
            <a:r>
              <a:rPr lang="en-US" spc="-20" dirty="0">
                <a:solidFill>
                  <a:srgbClr val="3E3E3E"/>
                </a:solidFill>
                <a:latin typeface="Roboto"/>
                <a:cs typeface="Roboto"/>
              </a:rPr>
              <a:t>Reduces human effort and speeds up the ETL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Problem statement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1176018" y="2123949"/>
            <a:ext cx="10253981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>
                <a:latin typeface="Times New Roman"/>
                <a:cs typeface="Times New Roman"/>
              </a:rPr>
              <a:t>ETL Processes uses commercial ETL tools which has high prices.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High dependency on ETL developers as it requires tool specific knowledge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Manual data type detection is time-intensive.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Human Intervention leading to time consuming and error prone process..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Lack of automation increases operational costs.</a:t>
            </a:r>
          </a:p>
          <a:p>
            <a:pPr marL="469900" indent="-457200">
              <a:lnSpc>
                <a:spcPct val="150000"/>
              </a:lnSpc>
              <a:spcAft>
                <a:spcPts val="1000"/>
              </a:spcAft>
              <a:buAutoNum type="arabicPeriod"/>
            </a:pPr>
            <a:r>
              <a:rPr lang="en-US" b="0" spc="-10" dirty="0"/>
              <a:t>Delayed decision-making due to slow ETL processing.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lang="en-US" b="0" spc="-1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solidFill>
                  <a:srgbClr val="3C4043"/>
                </a:solidFill>
                <a:latin typeface="Times New Roman"/>
                <a:cs typeface="Times New Roman"/>
              </a:rPr>
              <a:t>Objectives</a:t>
            </a:r>
            <a:endParaRPr b="1" spc="-10" dirty="0">
              <a:solidFill>
                <a:srgbClr val="3C4043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40882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Remove Dependency on ETL Tools for Processing ASCII delimited Files.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Ensure one can process data up to Sql server without having tools specific knowledge.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Reduce Manual Intervention in ETL workflows.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Increase ETL processing speed.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Implement Python and pandas for efficient data handling.</a:t>
            </a:r>
          </a:p>
          <a:p>
            <a:pPr marL="706120" indent="-45720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  <a:buAutoNum type="arabicPeriod"/>
            </a:pPr>
            <a:r>
              <a:rPr lang="en-US" sz="1900" dirty="0">
                <a:latin typeface="Times New Roman"/>
                <a:cs typeface="Times New Roman"/>
              </a:rPr>
              <a:t>Minimize errors and inconsistencies caused due to human interventions in ETL processing.</a:t>
            </a:r>
          </a:p>
          <a:p>
            <a:pPr marL="248920">
              <a:lnSpc>
                <a:spcPct val="100000"/>
              </a:lnSpc>
              <a:spcBef>
                <a:spcPts val="100"/>
              </a:spcBef>
            </a:pPr>
            <a:endParaRPr lang="en-US" sz="1900" dirty="0">
              <a:latin typeface="Times New Roman"/>
              <a:cs typeface="Times New Roman"/>
            </a:endParaRPr>
          </a:p>
          <a:p>
            <a:pPr marL="706120" indent="-457200">
              <a:lnSpc>
                <a:spcPct val="100000"/>
              </a:lnSpc>
              <a:spcBef>
                <a:spcPts val="100"/>
              </a:spcBef>
              <a:buAutoNum type="arabicPeriod"/>
            </a:pP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Methodology:</a:t>
            </a:r>
            <a:r>
              <a:rPr sz="4000" spc="-114" dirty="0"/>
              <a:t> </a:t>
            </a:r>
            <a:r>
              <a:rPr sz="4000" dirty="0"/>
              <a:t>(</a:t>
            </a:r>
            <a:r>
              <a:rPr lang="en-US" sz="4000" dirty="0"/>
              <a:t>Research Design</a:t>
            </a:r>
            <a:r>
              <a:rPr sz="4000" spc="-10" dirty="0"/>
              <a:t>)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3064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>
                <a:latin typeface="Times New Roman"/>
                <a:cs typeface="Times New Roman"/>
              </a:rPr>
              <a:t>System Development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This phase involves designing and implementing an ETL automation framework using Python and Pandas with machine learning for schema detection.</a:t>
            </a:r>
          </a:p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>
                <a:latin typeface="Times New Roman"/>
                <a:cs typeface="Times New Roman"/>
              </a:rPr>
              <a:t>Data Processing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implemented system extracts raw data, applies </a:t>
            </a:r>
            <a:r>
              <a:rPr lang="en-US" sz="2000" dirty="0" smtClean="0">
                <a:latin typeface="Times New Roman"/>
                <a:cs typeface="Times New Roman"/>
              </a:rPr>
              <a:t>schema creation </a:t>
            </a:r>
            <a:r>
              <a:rPr lang="en-US" sz="2000" dirty="0">
                <a:latin typeface="Times New Roman"/>
                <a:cs typeface="Times New Roman"/>
              </a:rPr>
              <a:t>based on the detected data types, and loads structured data into the target system.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63500" marR="149860">
              <a:lnSpc>
                <a:spcPct val="150000"/>
              </a:lnSpc>
              <a:spcBef>
                <a:spcPts val="100"/>
              </a:spcBef>
              <a:spcAft>
                <a:spcPts val="1000"/>
              </a:spcAft>
            </a:pPr>
            <a:r>
              <a:rPr lang="en-US" sz="2000" b="1" dirty="0" smtClean="0">
                <a:latin typeface="Times New Roman"/>
                <a:cs typeface="Times New Roman"/>
              </a:rPr>
              <a:t>Log File Generation</a:t>
            </a:r>
            <a:r>
              <a:rPr sz="2000" b="1" dirty="0" smtClean="0">
                <a:latin typeface="Times New Roman"/>
                <a:cs typeface="Times New Roman"/>
              </a:rPr>
              <a:t>:</a:t>
            </a:r>
            <a:r>
              <a:rPr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The Log of each details of Data loading along with error if any is generated.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3318" y="2125397"/>
            <a:ext cx="10126980" cy="1744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>
                <a:latin typeface="Times New Roman"/>
                <a:cs typeface="Times New Roman"/>
              </a:rPr>
              <a:t>Data Ingestion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 process starts with a data ingestion where users can input the location of the file </a:t>
            </a:r>
            <a:r>
              <a:rPr lang="en-US" sz="2000" dirty="0" smtClean="0">
                <a:latin typeface="Times New Roman"/>
                <a:cs typeface="Times New Roman"/>
              </a:rPr>
              <a:t>path along with some details </a:t>
            </a:r>
            <a:r>
              <a:rPr lang="en-US" sz="2000" dirty="0">
                <a:latin typeface="Times New Roman"/>
                <a:cs typeface="Times New Roman"/>
              </a:rPr>
              <a:t>that needs to be processed</a:t>
            </a:r>
            <a:r>
              <a:rPr sz="2000" spc="-10" dirty="0" smtClean="0">
                <a:latin typeface="Times New Roman"/>
                <a:cs typeface="Times New Roman"/>
              </a:rPr>
              <a:t>.</a:t>
            </a: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63500" marR="149860">
              <a:lnSpc>
                <a:spcPct val="11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8" y="2958095"/>
            <a:ext cx="9200342" cy="192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4137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Meta Data Identification:</a:t>
            </a:r>
            <a:r>
              <a:rPr lang="en-US" sz="2000" b="1" spc="-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To identify Meta data such as column delimiter, row separators, and column data types, a combination of rule-based logic and machine learning techniques is used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  <a:r>
              <a:rPr lang="en-US" sz="2000" dirty="0" smtClean="0">
                <a:latin typeface="Times New Roman"/>
                <a:cs typeface="Times New Roman"/>
              </a:rPr>
              <a:t> </a:t>
            </a: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63500" marR="312420">
              <a:lnSpc>
                <a:spcPct val="110000"/>
              </a:lnSpc>
              <a:spcBef>
                <a:spcPts val="1400"/>
              </a:spcBef>
            </a:pP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352800"/>
            <a:ext cx="7372350" cy="21526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137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508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Configuration File Generation:</a:t>
            </a:r>
            <a:r>
              <a:rPr lang="en-US" sz="2000" b="1" spc="-3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Once the data types and other Meta data are identified, a configuration file is generated. This file provides detailed metadata about the dataset, including column names, data types, delimiters, and record separator.</a:t>
            </a:r>
          </a:p>
          <a:p>
            <a:pPr marL="12700" marR="5080">
              <a:lnSpc>
                <a:spcPct val="110000"/>
              </a:lnSpc>
              <a:spcBef>
                <a:spcPts val="100"/>
              </a:spcBef>
            </a:pPr>
            <a:endParaRPr lang="en-US" sz="2000" b="1" dirty="0" smtClean="0">
              <a:latin typeface="Times New Roman"/>
              <a:cs typeface="Times New Roman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25" y="3200400"/>
            <a:ext cx="6324600" cy="24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11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802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Methodology</a:t>
            </a:r>
            <a:r>
              <a:rPr sz="4000" spc="-10" dirty="0" smtClean="0"/>
              <a:t>: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084580" y="2092960"/>
            <a:ext cx="9885045" cy="2921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lang="en-US" sz="2000" b="1" dirty="0" smtClean="0">
                <a:latin typeface="Times New Roman"/>
                <a:cs typeface="Times New Roman"/>
              </a:rPr>
              <a:t>Human Interaction for Validation: </a:t>
            </a:r>
            <a:r>
              <a:rPr lang="en-US" sz="2000" dirty="0" smtClean="0">
                <a:latin typeface="Times New Roman"/>
                <a:cs typeface="Times New Roman"/>
              </a:rPr>
              <a:t>A provision is made for human users to review and modify the generated configuration file</a:t>
            </a: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Schema Creation</a:t>
            </a:r>
            <a:r>
              <a:rPr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:</a:t>
            </a:r>
            <a:r>
              <a:rPr sz="2000" b="1" spc="-45" dirty="0" smtClean="0">
                <a:solidFill>
                  <a:srgbClr val="3E3E3E"/>
                </a:solidFill>
                <a:latin typeface="Times New Roman"/>
                <a:cs typeface="Times New Roman"/>
              </a:rPr>
              <a:t>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Using the instructions from the configuration file, the backend applies 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schema creation.</a:t>
            </a:r>
            <a:endParaRPr lang="en-US" sz="2000" b="1" dirty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Data </a:t>
            </a:r>
            <a:r>
              <a:rPr lang="en-US"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Loading</a:t>
            </a:r>
            <a:r>
              <a:rPr sz="2000" b="1" dirty="0">
                <a:solidFill>
                  <a:srgbClr val="3E3E3E"/>
                </a:solidFill>
                <a:latin typeface="Times New Roman"/>
                <a:cs typeface="Times New Roman"/>
              </a:rPr>
              <a:t>: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This step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involves loading the transformed data into a SQL Server database</a:t>
            </a:r>
            <a:r>
              <a:rPr sz="2000" spc="-10" dirty="0" smtClean="0">
                <a:solidFill>
                  <a:srgbClr val="3E3E3E"/>
                </a:solidFill>
                <a:latin typeface="Times New Roman"/>
                <a:cs typeface="Times New Roman"/>
              </a:rPr>
              <a:t>.</a:t>
            </a:r>
            <a:endParaRPr lang="en-US" sz="2000" spc="-10" dirty="0" smtClean="0">
              <a:solidFill>
                <a:srgbClr val="3E3E3E"/>
              </a:solidFill>
              <a:latin typeface="Times New Roman"/>
              <a:cs typeface="Times New Roman"/>
            </a:endParaRPr>
          </a:p>
          <a:p>
            <a:pPr marL="12700" marR="281940">
              <a:lnSpc>
                <a:spcPct val="110000"/>
              </a:lnSpc>
              <a:spcBef>
                <a:spcPts val="1400"/>
              </a:spcBef>
            </a:pPr>
            <a:r>
              <a:rPr lang="en-US" sz="2000" b="1" dirty="0" smtClean="0">
                <a:solidFill>
                  <a:srgbClr val="3E3E3E"/>
                </a:solidFill>
                <a:latin typeface="Times New Roman"/>
                <a:cs typeface="Times New Roman"/>
              </a:rPr>
              <a:t>Log File Generation: </a:t>
            </a:r>
            <a:r>
              <a:rPr lang="en-US" sz="2000" dirty="0">
                <a:solidFill>
                  <a:srgbClr val="3E3E3E"/>
                </a:solidFill>
                <a:latin typeface="Times New Roman"/>
                <a:cs typeface="Times New Roman"/>
              </a:rPr>
              <a:t>All </a:t>
            </a:r>
            <a:r>
              <a:rPr lang="en-US" sz="2000" dirty="0" smtClean="0">
                <a:solidFill>
                  <a:srgbClr val="3E3E3E"/>
                </a:solidFill>
                <a:latin typeface="Times New Roman"/>
                <a:cs typeface="Times New Roman"/>
              </a:rPr>
              <a:t>the log of loading files are logged into the log file along with errors if any. </a:t>
            </a:r>
            <a:endParaRPr sz="2000" dirty="0">
              <a:solidFill>
                <a:srgbClr val="3E3E3E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806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</TotalTime>
  <Words>529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Roboto</vt:lpstr>
      <vt:lpstr>Times New Roman</vt:lpstr>
      <vt:lpstr>Office Theme</vt:lpstr>
      <vt:lpstr>PowerPoint Presentation</vt:lpstr>
      <vt:lpstr>Introduction</vt:lpstr>
      <vt:lpstr>Problem statement</vt:lpstr>
      <vt:lpstr>Objectives</vt:lpstr>
      <vt:lpstr>Methodology: (Research Design)</vt:lpstr>
      <vt:lpstr>Methodology:</vt:lpstr>
      <vt:lpstr>Methodology:</vt:lpstr>
      <vt:lpstr>Methodology:</vt:lpstr>
      <vt:lpstr>Methodology:</vt:lpstr>
      <vt:lpstr>Methodology:</vt:lpstr>
      <vt:lpstr>Data analysis and algorithm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Maharjan, Pikesh</cp:lastModifiedBy>
  <cp:revision>7</cp:revision>
  <dcterms:created xsi:type="dcterms:W3CDTF">2025-02-02T08:29:02Z</dcterms:created>
  <dcterms:modified xsi:type="dcterms:W3CDTF">2025-04-19T18:52:39Z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2025-02-02T00:00:00Z</vt:filetime>
  </property>
</Properties>
</file>