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iw7yY/nWY5NSE0Wo6jYeDKJ6RY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df14e0d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df14e0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df14e0d3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df14e0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df14e0f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df14e0fd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df14e0fd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df14e0f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df14e0fd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df14e0f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df14e0fd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2df14e0fdc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df14e0f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2df14e0fd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df14e0fd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df14e0f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df14e0fd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df14e0f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df14e0fdc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df14e0fd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0" name="Google Shape;20;p1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2"/>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8" name="Google Shape;88;p22"/>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3"/>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3"/>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5" name="Google Shape;95;p23"/>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7" name="Google Shape;27;p1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1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4" name="Google Shape;34;p15"/>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6"/>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2" name="Google Shape;42;p1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7"/>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17"/>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7"/>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17"/>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1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2" name="Google Shape;52;p1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8" name="Google Shape;58;p18"/>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0"/>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0"/>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0"/>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0" name="Google Shape;70;p20"/>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1"/>
          <p:cNvGrpSpPr/>
          <p:nvPr/>
        </p:nvGrpSpPr>
        <p:grpSpPr>
          <a:xfrm>
            <a:off x="7477387" y="482170"/>
            <a:ext cx="4074533" cy="5149101"/>
            <a:chOff x="7477387" y="482170"/>
            <a:chExt cx="4074533" cy="5149101"/>
          </a:xfrm>
        </p:grpSpPr>
        <p:sp>
          <p:nvSpPr>
            <p:cNvPr id="73" name="Google Shape;73;p21"/>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1"/>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p:nvPr>
            <p:ph idx="2" type="pic"/>
          </p:nvPr>
        </p:nvSpPr>
        <p:spPr>
          <a:xfrm>
            <a:off x="8124389" y="1122542"/>
            <a:ext cx="2791171" cy="3866327"/>
          </a:xfrm>
          <a:prstGeom prst="rect">
            <a:avLst/>
          </a:prstGeom>
          <a:solidFill>
            <a:srgbClr val="D8D8D8"/>
          </a:solidFill>
          <a:ln>
            <a:noFill/>
          </a:ln>
        </p:spPr>
      </p:sp>
      <p:sp>
        <p:nvSpPr>
          <p:cNvPr id="77" name="Google Shape;77;p21"/>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1"/>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1" name="Google Shape;81;p21"/>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7" name="Google Shape;7;p12"/>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12"/>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9" name="Google Shape;9;p1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2"/>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1" name="Google Shape;11;p1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8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8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8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8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8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8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8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spreadsheets/d/18Z8Drc7awZTyyHHugWvjHQMZ_6HS0Rwi/edit?usp=sharing&amp;ouid=103632836884347460799&amp;rtpof=true&amp;sd=tr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document/d/1AFEcLK0ehHupWlBJYFSBFGZG4jmoa9St/edit?usp=sharing&amp;ouid=106744383036922675576&amp;rtpof=true&amp;sd=tr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guru99.com/test-case-vs-test-scenario.html" TargetMode="External"/><Relationship Id="rId4" Type="http://schemas.openxmlformats.org/officeDocument/2006/relationships/hyperlink" Target="https://www.guru99.com/test-scenario.html" TargetMode="External"/><Relationship Id="rId5" Type="http://schemas.openxmlformats.org/officeDocument/2006/relationships/hyperlink" Target="https://www.guru99.com/test-scenario.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google.com/spreadsheets/d/10Sutfl97T4JwGmSQeeqfUsgNzwApPM7j/edit?usp=sharing&amp;ouid=103632836884347460799&amp;rtpof=true&amp;sd=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cs.google.com/document/d/1K6gSdO1V_gUGtrBLTT0IwuDo_KFuItEa/edit?usp=sharing&amp;ouid=103632836884347460799&amp;rtpof=true&amp;sd=tru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uru99.com/learn-software-requirements-analysis-with-case-study.html" TargetMode="External"/><Relationship Id="rId4" Type="http://schemas.openxmlformats.org/officeDocument/2006/relationships/hyperlink" Target="https://www.guru99.com/learn-software-requirements-analysis-with-case-stud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google.com/document/d/1pTMaZOwmWca1dUpOhYFVu2WxyrxDnkJu/edit?usp=sharing&amp;ouid=103632836884347460799&amp;rtpof=true&amp;sd=tru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entury Gothic"/>
              <a:buNone/>
            </a:pPr>
            <a:r>
              <a:rPr lang="en-US" sz="4000"/>
              <a:t>Chapter 2</a:t>
            </a:r>
            <a:endParaRPr sz="4000"/>
          </a:p>
          <a:p>
            <a:pPr indent="0" lvl="0" marL="0" rtl="0" algn="l">
              <a:lnSpc>
                <a:spcPct val="90000"/>
              </a:lnSpc>
              <a:spcBef>
                <a:spcPts val="0"/>
              </a:spcBef>
              <a:spcAft>
                <a:spcPts val="0"/>
              </a:spcAft>
              <a:buClr>
                <a:schemeClr val="dk1"/>
              </a:buClr>
              <a:buSzPts val="6600"/>
              <a:buFont typeface="Century Gothic"/>
              <a:buNone/>
            </a:pPr>
            <a:r>
              <a:rPr lang="en-US" sz="4400"/>
              <a:t>QA Documentation Practices and Types</a:t>
            </a:r>
            <a:endParaRPr sz="4400"/>
          </a:p>
        </p:txBody>
      </p:sp>
      <p:sp>
        <p:nvSpPr>
          <p:cNvPr id="101" name="Google Shape;101;p1"/>
          <p:cNvSpPr txBox="1"/>
          <p:nvPr>
            <p:ph idx="1" type="subTitle"/>
          </p:nvPr>
        </p:nvSpPr>
        <p:spPr>
          <a:xfrm>
            <a:off x="5878286" y="4484914"/>
            <a:ext cx="6313714" cy="979715"/>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2800"/>
              <a:buNone/>
            </a:pPr>
            <a:r>
              <a:rPr lang="en-US" sz="2800"/>
              <a:t>Presented By: SUBINA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Gantt Chart Document</a:t>
            </a:r>
            <a:endParaRPr/>
          </a:p>
        </p:txBody>
      </p:sp>
      <p:sp>
        <p:nvSpPr>
          <p:cNvPr id="155" name="Google Shape;155;p8"/>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u="sng">
                <a:solidFill>
                  <a:schemeClr val="hlink"/>
                </a:solidFill>
                <a:hlinkClick r:id="rId3"/>
              </a:rPr>
              <a:t>Lets view the template</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Release Note Document</a:t>
            </a:r>
            <a:endParaRPr/>
          </a:p>
        </p:txBody>
      </p:sp>
      <p:sp>
        <p:nvSpPr>
          <p:cNvPr id="161" name="Google Shape;161;p9"/>
          <p:cNvSpPr txBox="1"/>
          <p:nvPr>
            <p:ph idx="1" type="body"/>
          </p:nvPr>
        </p:nvSpPr>
        <p:spPr>
          <a:xfrm>
            <a:off x="923250" y="2088176"/>
            <a:ext cx="9810300" cy="3795900"/>
          </a:xfrm>
          <a:prstGeom prst="rect">
            <a:avLst/>
          </a:prstGeom>
          <a:noFill/>
          <a:ln>
            <a:noFill/>
          </a:ln>
        </p:spPr>
        <p:txBody>
          <a:bodyPr anchorCtr="0" anchor="t" bIns="45700" lIns="91425" spcFirstLastPara="1" rIns="91425" wrap="square" tIns="45700">
            <a:normAutofit/>
          </a:bodyPr>
          <a:lstStyle/>
          <a:p>
            <a:pPr indent="-215900" lvl="0" marL="228600" rtl="0" algn="l">
              <a:lnSpc>
                <a:spcPct val="120000"/>
              </a:lnSpc>
              <a:spcBef>
                <a:spcPts val="0"/>
              </a:spcBef>
              <a:spcAft>
                <a:spcPts val="0"/>
              </a:spcAft>
              <a:buSzPts val="1800"/>
              <a:buChar char="•"/>
            </a:pPr>
            <a:r>
              <a:rPr lang="en-US" sz="1800"/>
              <a:t>Release notes are documents that are </a:t>
            </a:r>
            <a:r>
              <a:rPr b="1" lang="en-US" sz="1800"/>
              <a:t>distributed</a:t>
            </a:r>
            <a:r>
              <a:rPr lang="en-US" sz="1800"/>
              <a:t> with </a:t>
            </a:r>
            <a:r>
              <a:rPr b="1" lang="en-US" sz="1800"/>
              <a:t>software products or hardware products</a:t>
            </a:r>
            <a:r>
              <a:rPr lang="en-US" sz="1800"/>
              <a:t>, sometimes when the product is still in the development or </a:t>
            </a:r>
            <a:r>
              <a:rPr b="1" lang="en-US" sz="1800"/>
              <a:t>test state</a:t>
            </a:r>
            <a:r>
              <a:rPr lang="en-US" sz="1800"/>
              <a:t> (e.g., a beta release). </a:t>
            </a:r>
            <a:endParaRPr sz="1800"/>
          </a:p>
          <a:p>
            <a:pPr indent="-215900" lvl="0" marL="228600" rtl="0" algn="l">
              <a:lnSpc>
                <a:spcPct val="120000"/>
              </a:lnSpc>
              <a:spcBef>
                <a:spcPts val="0"/>
              </a:spcBef>
              <a:spcAft>
                <a:spcPts val="0"/>
              </a:spcAft>
              <a:buSzPts val="1800"/>
              <a:buChar char="•"/>
            </a:pPr>
            <a:r>
              <a:rPr lang="en-US" sz="1800"/>
              <a:t>For products that have already been </a:t>
            </a:r>
            <a:r>
              <a:rPr b="1" lang="en-US" sz="1800"/>
              <a:t>in use by clients,</a:t>
            </a:r>
            <a:r>
              <a:rPr lang="en-US" sz="1800"/>
              <a:t> the release note is delivered to the customer when </a:t>
            </a:r>
            <a:r>
              <a:rPr b="1" lang="en-US" sz="1800"/>
              <a:t>an update is released.</a:t>
            </a:r>
            <a:endParaRPr b="1" sz="1800"/>
          </a:p>
          <a:p>
            <a:pPr indent="-215900" lvl="0" marL="228600" rtl="0" algn="l">
              <a:lnSpc>
                <a:spcPct val="120000"/>
              </a:lnSpc>
              <a:spcBef>
                <a:spcPts val="0"/>
              </a:spcBef>
              <a:spcAft>
                <a:spcPts val="0"/>
              </a:spcAft>
              <a:buSzPts val="1800"/>
              <a:buChar char="•"/>
            </a:pPr>
            <a:r>
              <a:rPr lang="en-US" sz="1800"/>
              <a:t>documents that are shared with </a:t>
            </a:r>
            <a:r>
              <a:rPr b="1" lang="en-US" sz="1800"/>
              <a:t>end users, customers</a:t>
            </a:r>
            <a:r>
              <a:rPr lang="en-US" sz="1800"/>
              <a:t> and </a:t>
            </a:r>
            <a:r>
              <a:rPr b="1" lang="en-US" sz="1800"/>
              <a:t>clients</a:t>
            </a:r>
            <a:r>
              <a:rPr lang="en-US" sz="1800"/>
              <a:t> of an organization.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2df14e0d37_0_0"/>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How to write Release Note Doc</a:t>
            </a:r>
            <a:endParaRPr/>
          </a:p>
        </p:txBody>
      </p:sp>
      <p:sp>
        <p:nvSpPr>
          <p:cNvPr id="167" name="Google Shape;167;g12df14e0d37_0_0"/>
          <p:cNvSpPr txBox="1"/>
          <p:nvPr>
            <p:ph idx="1" type="body"/>
          </p:nvPr>
        </p:nvSpPr>
        <p:spPr>
          <a:xfrm>
            <a:off x="714375" y="1736475"/>
            <a:ext cx="10792500" cy="3780600"/>
          </a:xfrm>
          <a:prstGeom prst="rect">
            <a:avLst/>
          </a:prstGeom>
        </p:spPr>
        <p:txBody>
          <a:bodyPr anchorCtr="0" anchor="t" bIns="45700" lIns="91425" spcFirstLastPara="1" rIns="91425" wrap="square" tIns="45700">
            <a:noAutofit/>
          </a:bodyPr>
          <a:lstStyle/>
          <a:p>
            <a:pPr indent="-342900" lvl="0" marL="457200" rtl="0" algn="l">
              <a:lnSpc>
                <a:spcPct val="144444"/>
              </a:lnSpc>
              <a:spcBef>
                <a:spcPts val="400"/>
              </a:spcBef>
              <a:spcAft>
                <a:spcPts val="0"/>
              </a:spcAft>
              <a:buClr>
                <a:schemeClr val="dk1"/>
              </a:buClr>
              <a:buSzPts val="1800"/>
              <a:buChar char="●"/>
            </a:pPr>
            <a:r>
              <a:rPr b="1" lang="en-US" sz="1800"/>
              <a:t>Start with the Title: </a:t>
            </a:r>
            <a:r>
              <a:rPr lang="en-US" sz="1800"/>
              <a:t>Write down the title of the product and its version number (when necessary).</a:t>
            </a:r>
            <a:endParaRPr sz="1800"/>
          </a:p>
          <a:p>
            <a:pPr indent="-342900" lvl="0" marL="457200" rtl="0" algn="l">
              <a:lnSpc>
                <a:spcPct val="144444"/>
              </a:lnSpc>
              <a:spcBef>
                <a:spcPts val="0"/>
              </a:spcBef>
              <a:spcAft>
                <a:spcPts val="0"/>
              </a:spcAft>
              <a:buClr>
                <a:schemeClr val="dk1"/>
              </a:buClr>
              <a:buSzPts val="1800"/>
              <a:buChar char="●"/>
            </a:pPr>
            <a:r>
              <a:rPr b="1" lang="en-US" sz="1800"/>
              <a:t>What’s New: </a:t>
            </a:r>
            <a:r>
              <a:rPr lang="en-US" sz="1800"/>
              <a:t>This is common among all release notes. End users are always after new and added features.</a:t>
            </a:r>
            <a:endParaRPr sz="1800"/>
          </a:p>
          <a:p>
            <a:pPr indent="-342900" lvl="0" marL="457200" rtl="0" algn="l">
              <a:lnSpc>
                <a:spcPct val="144444"/>
              </a:lnSpc>
              <a:spcBef>
                <a:spcPts val="0"/>
              </a:spcBef>
              <a:spcAft>
                <a:spcPts val="0"/>
              </a:spcAft>
              <a:buClr>
                <a:schemeClr val="dk1"/>
              </a:buClr>
              <a:buSzPts val="1800"/>
              <a:buChar char="●"/>
            </a:pPr>
            <a:r>
              <a:rPr b="1" lang="en-US" sz="1800"/>
              <a:t>Improvement and Fixes: </a:t>
            </a:r>
            <a:r>
              <a:rPr lang="en-US" sz="1800"/>
              <a:t>If the product has previous versions, write down what was fixed and the new improvements.</a:t>
            </a:r>
            <a:endParaRPr sz="1800"/>
          </a:p>
          <a:p>
            <a:pPr indent="-342900" lvl="0" marL="457200" rtl="0" algn="l">
              <a:lnSpc>
                <a:spcPct val="144444"/>
              </a:lnSpc>
              <a:spcBef>
                <a:spcPts val="0"/>
              </a:spcBef>
              <a:spcAft>
                <a:spcPts val="0"/>
              </a:spcAft>
              <a:buClr>
                <a:schemeClr val="dk1"/>
              </a:buClr>
              <a:buSzPts val="1800"/>
              <a:buChar char="●"/>
            </a:pPr>
            <a:r>
              <a:rPr b="1" lang="en-US" sz="1800"/>
              <a:t>Compatibility Issues:</a:t>
            </a:r>
            <a:r>
              <a:rPr lang="en-US" sz="1800"/>
              <a:t> If the new version has been upgraded and requires new systems, do not forget to include it. It may be that the user’s system is incompatible with the upgraded version.</a:t>
            </a:r>
            <a:endParaRPr sz="1800"/>
          </a:p>
          <a:p>
            <a:pPr indent="0" lvl="0" marL="0" rtl="0" algn="l">
              <a:spcBef>
                <a:spcPts val="430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Release Note Document</a:t>
            </a:r>
            <a:endParaRPr/>
          </a:p>
        </p:txBody>
      </p:sp>
      <p:sp>
        <p:nvSpPr>
          <p:cNvPr id="173" name="Google Shape;173;p10"/>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Lets view the template</a:t>
            </a:r>
            <a:endParaRPr/>
          </a:p>
          <a:p>
            <a:pPr indent="-215900" lvl="0" marL="228600" rtl="0" algn="l">
              <a:lnSpc>
                <a:spcPct val="120000"/>
              </a:lnSpc>
              <a:spcBef>
                <a:spcPts val="0"/>
              </a:spcBef>
              <a:spcAft>
                <a:spcPts val="0"/>
              </a:spcAft>
              <a:buSzPts val="1800"/>
              <a:buChar char="•"/>
            </a:pPr>
            <a:r>
              <a:rPr lang="en-US" u="sng">
                <a:solidFill>
                  <a:schemeClr val="hlink"/>
                </a:solidFill>
                <a:hlinkClick r:id="rId3"/>
              </a:rPr>
              <a:t>TEMPLATE</a:t>
            </a:r>
            <a:endParaRPr/>
          </a:p>
          <a:p>
            <a:pPr indent="0" lvl="0" marL="228600" rtl="0" algn="l">
              <a:lnSpc>
                <a:spcPct val="120000"/>
              </a:lnSpc>
              <a:spcBef>
                <a:spcPts val="0"/>
              </a:spcBef>
              <a:spcAft>
                <a:spcPts val="0"/>
              </a:spcAft>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df14e0d37_0_6"/>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Test Case Document</a:t>
            </a:r>
            <a:endParaRPr/>
          </a:p>
        </p:txBody>
      </p:sp>
      <p:sp>
        <p:nvSpPr>
          <p:cNvPr id="179" name="Google Shape;179;g12df14e0d37_0_6"/>
          <p:cNvSpPr txBox="1"/>
          <p:nvPr>
            <p:ph idx="1" type="body"/>
          </p:nvPr>
        </p:nvSpPr>
        <p:spPr>
          <a:xfrm>
            <a:off x="703375" y="1516675"/>
            <a:ext cx="10748700" cy="43962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sz="1800"/>
              <a:t>A </a:t>
            </a:r>
            <a:r>
              <a:rPr b="1" lang="en-US" sz="1800"/>
              <a:t>Test Case</a:t>
            </a:r>
            <a:r>
              <a:rPr lang="en-US" sz="1800"/>
              <a:t> is a set of actions executed to verify a particular feature or functionality of your software application. A Test Case contains test steps, test data, precondition, postcondition developed for specific test scenario to verify any requirement.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b="1" lang="en-US" sz="1800" u="sng">
                <a:solidFill>
                  <a:schemeClr val="hlink"/>
                </a:solidFill>
                <a:hlinkClick r:id="rId3"/>
              </a:rPr>
              <a:t>Test Scenario Vs Test Case</a:t>
            </a:r>
            <a:endParaRPr b="1" sz="1800" u="sng">
              <a:solidFill>
                <a:schemeClr val="hlink"/>
              </a:solidFill>
            </a:endParaRPr>
          </a:p>
          <a:p>
            <a:pPr indent="0" lvl="0" marL="0" rtl="0" algn="l">
              <a:lnSpc>
                <a:spcPct val="115000"/>
              </a:lnSpc>
              <a:spcBef>
                <a:spcPts val="0"/>
              </a:spcBef>
              <a:spcAft>
                <a:spcPts val="0"/>
              </a:spcAft>
              <a:buNone/>
            </a:pPr>
            <a:r>
              <a:rPr lang="en-US" sz="1800"/>
              <a:t>Test scenarios are rather vague and cover a wide range of possibilities. Testing is all about being very specific.</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t>For a</a:t>
            </a:r>
            <a:r>
              <a:rPr lang="en-US" sz="1800">
                <a:uFill>
                  <a:noFill/>
                </a:uFill>
                <a:hlinkClick r:id="rId4"/>
              </a:rPr>
              <a:t> </a:t>
            </a:r>
            <a:r>
              <a:rPr lang="en-US" sz="1800" u="sng">
                <a:solidFill>
                  <a:srgbClr val="DCA10D"/>
                </a:solidFill>
                <a:hlinkClick r:id="rId5">
                  <a:extLst>
                    <a:ext uri="{A12FA001-AC4F-418D-AE19-62706E023703}">
                      <ahyp:hlinkClr val="tx"/>
                    </a:ext>
                  </a:extLst>
                </a:hlinkClick>
              </a:rPr>
              <a:t>Test Scenario</a:t>
            </a:r>
            <a:r>
              <a:rPr lang="en-US" sz="1800"/>
              <a:t>: Check Login Functionality there many possible test cases are:</a:t>
            </a:r>
            <a:endParaRPr sz="1800"/>
          </a:p>
          <a:p>
            <a:pPr indent="-342900" lvl="0" marL="457200" rtl="0" algn="l">
              <a:lnSpc>
                <a:spcPct val="115000"/>
              </a:lnSpc>
              <a:spcBef>
                <a:spcPts val="1200"/>
              </a:spcBef>
              <a:spcAft>
                <a:spcPts val="0"/>
              </a:spcAft>
              <a:buClr>
                <a:schemeClr val="dk1"/>
              </a:buClr>
              <a:buSzPts val="1800"/>
              <a:buFont typeface="Century Gothic"/>
              <a:buChar char="●"/>
            </a:pPr>
            <a:r>
              <a:rPr lang="en-US" sz="1800"/>
              <a:t>Test Case 1: Check results on entering valid User Id &amp; Password</a:t>
            </a:r>
            <a:endParaRPr sz="1800"/>
          </a:p>
          <a:p>
            <a:pPr indent="-342900" lvl="0" marL="457200" rtl="0" algn="l">
              <a:lnSpc>
                <a:spcPct val="115000"/>
              </a:lnSpc>
              <a:spcBef>
                <a:spcPts val="0"/>
              </a:spcBef>
              <a:spcAft>
                <a:spcPts val="0"/>
              </a:spcAft>
              <a:buClr>
                <a:schemeClr val="dk1"/>
              </a:buClr>
              <a:buSzPts val="1800"/>
              <a:buFont typeface="Century Gothic"/>
              <a:buChar char="●"/>
            </a:pPr>
            <a:r>
              <a:rPr lang="en-US" sz="1800"/>
              <a:t>Test Case 2: Check results on entering Invalid User ID &amp; Password</a:t>
            </a:r>
            <a:endParaRPr sz="1800"/>
          </a:p>
          <a:p>
            <a:pPr indent="-342900" lvl="0" marL="457200" rtl="0" algn="l">
              <a:lnSpc>
                <a:spcPct val="115000"/>
              </a:lnSpc>
              <a:spcBef>
                <a:spcPts val="0"/>
              </a:spcBef>
              <a:spcAft>
                <a:spcPts val="0"/>
              </a:spcAft>
              <a:buClr>
                <a:schemeClr val="dk1"/>
              </a:buClr>
              <a:buSzPts val="1800"/>
              <a:buFont typeface="Century Gothic"/>
              <a:buChar char="●"/>
            </a:pPr>
            <a:r>
              <a:rPr lang="en-US" sz="1800"/>
              <a:t>Test Case 3: Check response when a User ID is Empty &amp; Login Button is pressed, and many more</a:t>
            </a:r>
            <a:endParaRPr sz="1800">
              <a:solidFill>
                <a:srgbClr val="222222"/>
              </a:solidFill>
              <a:highlight>
                <a:schemeClr val="lt1"/>
              </a:highlight>
            </a:endParaRPr>
          </a:p>
          <a:p>
            <a:pPr indent="0" lvl="0" marL="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2df14e0fdc_0_3"/>
          <p:cNvSpPr txBox="1"/>
          <p:nvPr>
            <p:ph type="title"/>
          </p:nvPr>
        </p:nvSpPr>
        <p:spPr>
          <a:xfrm>
            <a:off x="1130270" y="95332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 Case</a:t>
            </a:r>
            <a:r>
              <a:rPr lang="en-US"/>
              <a:t> Document</a:t>
            </a:r>
            <a:endParaRPr/>
          </a:p>
        </p:txBody>
      </p:sp>
      <p:sp>
        <p:nvSpPr>
          <p:cNvPr id="185" name="Google Shape;185;g12df14e0fdc_0_3"/>
          <p:cNvSpPr txBox="1"/>
          <p:nvPr>
            <p:ph idx="1" type="body"/>
          </p:nvPr>
        </p:nvSpPr>
        <p:spPr>
          <a:xfrm>
            <a:off x="1130270" y="2171769"/>
            <a:ext cx="9603300" cy="32946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u="sng">
                <a:solidFill>
                  <a:schemeClr val="hlink"/>
                </a:solidFill>
                <a:hlinkClick r:id="rId3"/>
              </a:rPr>
              <a:t>Lets view the template</a:t>
            </a:r>
            <a:endParaRPr/>
          </a:p>
          <a:p>
            <a:pPr indent="0" lvl="0" marL="0" rtl="0" algn="l">
              <a:lnSpc>
                <a:spcPct val="120000"/>
              </a:lnSpc>
              <a:spcBef>
                <a:spcPts val="0"/>
              </a:spcBef>
              <a:spcAft>
                <a:spcPts val="0"/>
              </a:spcAft>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df14e0fdc_0_8"/>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Wireframes</a:t>
            </a:r>
            <a:endParaRPr/>
          </a:p>
        </p:txBody>
      </p:sp>
      <p:sp>
        <p:nvSpPr>
          <p:cNvPr id="191" name="Google Shape;191;g12df14e0fdc_0_8"/>
          <p:cNvSpPr txBox="1"/>
          <p:nvPr>
            <p:ph idx="1" type="body"/>
          </p:nvPr>
        </p:nvSpPr>
        <p:spPr>
          <a:xfrm>
            <a:off x="912200" y="1538651"/>
            <a:ext cx="9821400" cy="3927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t>A wireframe is a schematic, a blueprint, useful to help you and your programmers and designers think and communicate about the </a:t>
            </a:r>
            <a:r>
              <a:rPr b="1" lang="en-US" sz="1800"/>
              <a:t>structure</a:t>
            </a:r>
            <a:r>
              <a:rPr lang="en-US" sz="1800"/>
              <a:t> of the software or website you're building.</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en-US" sz="1800"/>
              <a:t>Why use wireframes?</a:t>
            </a:r>
            <a:endParaRPr b="1" sz="1800"/>
          </a:p>
          <a:p>
            <a:pPr indent="0" lvl="0" marL="0" rtl="0" algn="l">
              <a:lnSpc>
                <a:spcPct val="115000"/>
              </a:lnSpc>
              <a:spcBef>
                <a:spcPts val="200"/>
              </a:spcBef>
              <a:spcAft>
                <a:spcPts val="0"/>
              </a:spcAft>
              <a:buNone/>
            </a:pPr>
            <a:r>
              <a:rPr lang="en-US" sz="1800"/>
              <a:t>The same screen can be built in a lot of different ways, but only a few of them will get your message across correctly and result in an easy-to-use software or website. Nailing down </a:t>
            </a:r>
            <a:r>
              <a:rPr b="1" lang="en-US" sz="1800"/>
              <a:t>a good interface structure</a:t>
            </a:r>
            <a:r>
              <a:rPr lang="en-US" sz="1800"/>
              <a:t> is possibly the </a:t>
            </a:r>
            <a:r>
              <a:rPr b="1" lang="en-US" sz="1800"/>
              <a:t>most important part of designing software</a:t>
            </a:r>
            <a:r>
              <a:rPr lang="en-US" sz="1800"/>
              <a:t>.</a:t>
            </a:r>
            <a:endParaRPr sz="1800"/>
          </a:p>
          <a:p>
            <a:pPr indent="0" lvl="0" marL="0" rtl="0" algn="l">
              <a:lnSpc>
                <a:spcPct val="170000"/>
              </a:lnSpc>
              <a:spcBef>
                <a:spcPts val="0"/>
              </a:spcBef>
              <a:spcAft>
                <a:spcPts val="0"/>
              </a:spcAft>
              <a:buClr>
                <a:schemeClr val="dk1"/>
              </a:buClr>
              <a:buSzPts val="1100"/>
              <a:buFont typeface="Arial"/>
              <a:buNone/>
            </a:pPr>
            <a:r>
              <a:t/>
            </a:r>
            <a:endParaRPr sz="1800">
              <a:highlight>
                <a:srgbClr val="FFFFFF"/>
              </a:highlight>
            </a:endParaRPr>
          </a:p>
          <a:p>
            <a:pPr indent="0" lvl="0" marL="0" rtl="0" algn="l">
              <a:spcBef>
                <a:spcPts val="1500"/>
              </a:spcBef>
              <a:spcAft>
                <a:spcPts val="0"/>
              </a:spcAft>
              <a:buNone/>
            </a:pPr>
            <a:r>
              <a:t/>
            </a:r>
            <a:endParaRPr sz="18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df14e0fdc_0_17"/>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Wireframe cntd…</a:t>
            </a:r>
            <a:endParaRPr/>
          </a:p>
        </p:txBody>
      </p:sp>
      <p:sp>
        <p:nvSpPr>
          <p:cNvPr id="197" name="Google Shape;197;g12df14e0fdc_0_17"/>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rPr lang="en-US" sz="1800"/>
              <a:t>a document that </a:t>
            </a:r>
            <a:r>
              <a:rPr b="1" lang="en-US" sz="1800"/>
              <a:t>outlines</a:t>
            </a:r>
            <a:r>
              <a:rPr lang="en-US" sz="1800"/>
              <a:t> the </a:t>
            </a:r>
            <a:r>
              <a:rPr b="1" lang="en-US" sz="1800"/>
              <a:t>structure</a:t>
            </a:r>
            <a:r>
              <a:rPr lang="en-US" sz="1800"/>
              <a:t> of a website or app</a:t>
            </a:r>
            <a:endParaRPr sz="1800"/>
          </a:p>
          <a:p>
            <a:pPr indent="-342900" lvl="0" marL="457200" rtl="0" algn="l">
              <a:lnSpc>
                <a:spcPct val="115000"/>
              </a:lnSpc>
              <a:spcBef>
                <a:spcPts val="0"/>
              </a:spcBef>
              <a:spcAft>
                <a:spcPts val="0"/>
              </a:spcAft>
              <a:buSzPts val="1800"/>
              <a:buChar char="•"/>
            </a:pPr>
            <a:r>
              <a:rPr lang="en-US" sz="1800"/>
              <a:t>A tool that clearly indicates </a:t>
            </a:r>
            <a:r>
              <a:rPr b="1" lang="en-US" sz="1800"/>
              <a:t>what needs to be on every page. </a:t>
            </a:r>
            <a:endParaRPr b="1" sz="1800"/>
          </a:p>
          <a:p>
            <a:pPr indent="-342900" lvl="0" marL="457200" rtl="0" algn="l">
              <a:lnSpc>
                <a:spcPct val="115000"/>
              </a:lnSpc>
              <a:spcBef>
                <a:spcPts val="0"/>
              </a:spcBef>
              <a:spcAft>
                <a:spcPts val="0"/>
              </a:spcAft>
              <a:buSzPts val="1800"/>
              <a:buChar char="•"/>
            </a:pPr>
            <a:r>
              <a:rPr lang="en-US" sz="1800"/>
              <a:t>establishes the relationship between everything on each page</a:t>
            </a:r>
            <a:endParaRPr sz="1800"/>
          </a:p>
          <a:p>
            <a:pPr indent="-342900" lvl="0" marL="457200" rtl="0" algn="l">
              <a:lnSpc>
                <a:spcPct val="115000"/>
              </a:lnSpc>
              <a:spcBef>
                <a:spcPts val="0"/>
              </a:spcBef>
              <a:spcAft>
                <a:spcPts val="0"/>
              </a:spcAft>
              <a:buSzPts val="1800"/>
              <a:buChar char="•"/>
            </a:pPr>
            <a:r>
              <a:rPr lang="en-US" sz="1800">
                <a:solidFill>
                  <a:srgbClr val="223C50"/>
                </a:solidFill>
              </a:rPr>
              <a:t>Wireframing is a practice used by </a:t>
            </a:r>
            <a:r>
              <a:rPr b="1" lang="en-US" sz="1800"/>
              <a:t>UX designers</a:t>
            </a:r>
            <a:r>
              <a:rPr lang="en-US" sz="1800"/>
              <a:t> </a:t>
            </a:r>
            <a:r>
              <a:rPr lang="en-US" sz="1800">
                <a:solidFill>
                  <a:srgbClr val="223C50"/>
                </a:solidFill>
              </a:rPr>
              <a:t>which allows them to define and </a:t>
            </a:r>
            <a:r>
              <a:rPr b="1" lang="en-US" sz="1800"/>
              <a:t>plan the information hierarchy of their design</a:t>
            </a:r>
            <a:r>
              <a:rPr b="1" lang="en-US" sz="1800">
                <a:solidFill>
                  <a:srgbClr val="223C50"/>
                </a:solidFill>
              </a:rPr>
              <a:t> </a:t>
            </a:r>
            <a:r>
              <a:rPr lang="en-US" sz="1800">
                <a:solidFill>
                  <a:srgbClr val="223C50"/>
                </a:solidFill>
              </a:rPr>
              <a:t>for a website, app, or product.</a:t>
            </a:r>
            <a:endParaRPr sz="1800">
              <a:solidFill>
                <a:srgbClr val="223C50"/>
              </a:solidFill>
            </a:endParaRPr>
          </a:p>
          <a:p>
            <a:pPr indent="-342900" lvl="0" marL="457200" rtl="0" algn="l">
              <a:lnSpc>
                <a:spcPct val="115000"/>
              </a:lnSpc>
              <a:spcBef>
                <a:spcPts val="0"/>
              </a:spcBef>
              <a:spcAft>
                <a:spcPts val="0"/>
              </a:spcAft>
              <a:buClr>
                <a:srgbClr val="223C50"/>
              </a:buClr>
              <a:buSzPts val="1800"/>
              <a:buChar char="•"/>
            </a:pPr>
            <a:r>
              <a:rPr lang="en-US" sz="1800">
                <a:solidFill>
                  <a:srgbClr val="223C50"/>
                </a:solidFill>
              </a:rPr>
              <a:t>Few best </a:t>
            </a:r>
            <a:r>
              <a:rPr lang="en-US" sz="1800">
                <a:solidFill>
                  <a:srgbClr val="223C50"/>
                </a:solidFill>
              </a:rPr>
              <a:t>tools for wireframe are InVision, Miro, UXPin, Lucidchart etc</a:t>
            </a:r>
            <a:endParaRPr sz="1800">
              <a:solidFill>
                <a:srgbClr val="223C50"/>
              </a:solidFill>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df14e0fdc_0_48"/>
          <p:cNvSpPr txBox="1"/>
          <p:nvPr>
            <p:ph type="title"/>
          </p:nvPr>
        </p:nvSpPr>
        <p:spPr>
          <a:xfrm>
            <a:off x="1130270" y="95332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Wireframe Samples</a:t>
            </a:r>
            <a:endParaRPr/>
          </a:p>
        </p:txBody>
      </p:sp>
      <p:pic>
        <p:nvPicPr>
          <p:cNvPr id="203" name="Google Shape;203;g12df14e0fdc_0_48"/>
          <p:cNvPicPr preferRelativeResize="0"/>
          <p:nvPr/>
        </p:nvPicPr>
        <p:blipFill>
          <a:blip r:embed="rId3">
            <a:alphaModFix/>
          </a:blip>
          <a:stretch>
            <a:fillRect/>
          </a:stretch>
        </p:blipFill>
        <p:spPr>
          <a:xfrm>
            <a:off x="314475" y="1477500"/>
            <a:ext cx="6793100" cy="3937274"/>
          </a:xfrm>
          <a:prstGeom prst="rect">
            <a:avLst/>
          </a:prstGeom>
          <a:noFill/>
          <a:ln>
            <a:noFill/>
          </a:ln>
        </p:spPr>
      </p:pic>
      <p:pic>
        <p:nvPicPr>
          <p:cNvPr id="204" name="Google Shape;204;g12df14e0fdc_0_48"/>
          <p:cNvPicPr preferRelativeResize="0"/>
          <p:nvPr/>
        </p:nvPicPr>
        <p:blipFill>
          <a:blip r:embed="rId4">
            <a:alphaModFix/>
          </a:blip>
          <a:stretch>
            <a:fillRect/>
          </a:stretch>
        </p:blipFill>
        <p:spPr>
          <a:xfrm>
            <a:off x="7211575" y="1477500"/>
            <a:ext cx="4882300" cy="393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2df14e0fdc_0_24"/>
          <p:cNvSpPr txBox="1"/>
          <p:nvPr>
            <p:ph type="title"/>
          </p:nvPr>
        </p:nvSpPr>
        <p:spPr>
          <a:xfrm>
            <a:off x="1130270" y="95332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Project Closure Document</a:t>
            </a:r>
            <a:endParaRPr/>
          </a:p>
        </p:txBody>
      </p:sp>
      <p:sp>
        <p:nvSpPr>
          <p:cNvPr id="210" name="Google Shape;210;g12df14e0fdc_0_24"/>
          <p:cNvSpPr txBox="1"/>
          <p:nvPr>
            <p:ph idx="1" type="body"/>
          </p:nvPr>
        </p:nvSpPr>
        <p:spPr>
          <a:xfrm>
            <a:off x="965425" y="1732150"/>
            <a:ext cx="9695400" cy="3433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SzPts val="1800"/>
              <a:buFont typeface="Century Gothic"/>
              <a:buChar char="•"/>
            </a:pPr>
            <a:r>
              <a:rPr lang="en-US" sz="1800"/>
              <a:t>The project closure report is the final project management deliverable for a project and is used for senior management to assess the success of the project. </a:t>
            </a:r>
            <a:endParaRPr sz="1800"/>
          </a:p>
          <a:p>
            <a:pPr indent="-228600" lvl="0" marL="228600" rtl="0" algn="l">
              <a:lnSpc>
                <a:spcPct val="115000"/>
              </a:lnSpc>
              <a:spcBef>
                <a:spcPts val="0"/>
              </a:spcBef>
              <a:spcAft>
                <a:spcPts val="0"/>
              </a:spcAft>
              <a:buSzPts val="1800"/>
              <a:buFont typeface="Century Gothic"/>
              <a:buChar char="•"/>
            </a:pPr>
            <a:r>
              <a:rPr lang="en-US" sz="1800"/>
              <a:t> The closure report records the final project sign off from the Sponsor, assesses success, and initiates a number of activities: identify and share best practices for future projects, identify and assign  items to be addressed (issues, future initiatives, future projects), appropriately close current contracts, provide final project communication to stakeholders, release project resources, and ensure appropriate operational transition. </a:t>
            </a:r>
            <a:endParaRPr sz="1800"/>
          </a:p>
          <a:p>
            <a:pPr indent="-228600" lvl="0" marL="228600" rtl="0" algn="l">
              <a:lnSpc>
                <a:spcPct val="115000"/>
              </a:lnSpc>
              <a:spcBef>
                <a:spcPts val="0"/>
              </a:spcBef>
              <a:spcAft>
                <a:spcPts val="0"/>
              </a:spcAft>
              <a:buSzPts val="1800"/>
              <a:buFont typeface="Century Gothic"/>
              <a:buChar char="•"/>
            </a:pPr>
            <a:r>
              <a:rPr lang="en-US" sz="1800"/>
              <a:t>The closure report is part of the Portfolio Management Group’</a:t>
            </a:r>
            <a:endParaRPr sz="1800"/>
          </a:p>
          <a:p>
            <a:pPr indent="0" lvl="0" marL="228600" rtl="0" algn="l">
              <a:lnSpc>
                <a:spcPct val="120000"/>
              </a:lnSpc>
              <a:spcBef>
                <a:spcPts val="800"/>
              </a:spcBef>
              <a:spcAft>
                <a:spcPts val="0"/>
              </a:spcAft>
              <a:buNone/>
            </a:pPr>
            <a:r>
              <a:t/>
            </a:r>
            <a:endParaRPr sz="1800"/>
          </a:p>
          <a:p>
            <a:pPr indent="-101600" lvl="0" marL="228600" rtl="0" algn="l">
              <a:lnSpc>
                <a:spcPct val="120000"/>
              </a:lnSpc>
              <a:spcBef>
                <a:spcPts val="1000"/>
              </a:spcBef>
              <a:spcAft>
                <a:spcPts val="0"/>
              </a:spcAft>
              <a:buSzPts val="2000"/>
              <a:buNone/>
            </a:pPr>
            <a:r>
              <a:t/>
            </a:r>
            <a:endParaRPr sz="1800"/>
          </a:p>
          <a:p>
            <a:pPr indent="-101600" lvl="0" marL="228600" rtl="0" algn="l">
              <a:lnSpc>
                <a:spcPct val="120000"/>
              </a:lnSpc>
              <a:spcBef>
                <a:spcPts val="1000"/>
              </a:spcBef>
              <a:spcAft>
                <a:spcPts val="0"/>
              </a:spcAft>
              <a:buSzPts val="20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Topics</a:t>
            </a:r>
            <a:endParaRPr/>
          </a:p>
        </p:txBody>
      </p:sp>
      <p:sp>
        <p:nvSpPr>
          <p:cNvPr id="107" name="Google Shape;107;p2"/>
          <p:cNvSpPr txBox="1"/>
          <p:nvPr>
            <p:ph idx="1" type="body"/>
          </p:nvPr>
        </p:nvSpPr>
        <p:spPr>
          <a:xfrm>
            <a:off x="868250" y="1736476"/>
            <a:ext cx="9865200" cy="37299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lang="en-US"/>
              <a:t>Understanding requirement</a:t>
            </a:r>
            <a:endParaRPr/>
          </a:p>
          <a:p>
            <a:pPr indent="-228600" lvl="0" marL="228600" rtl="0" algn="l">
              <a:lnSpc>
                <a:spcPct val="120000"/>
              </a:lnSpc>
              <a:spcBef>
                <a:spcPts val="1000"/>
              </a:spcBef>
              <a:spcAft>
                <a:spcPts val="0"/>
              </a:spcAft>
              <a:buSzPts val="2000"/>
              <a:buChar char="•"/>
            </a:pPr>
            <a:r>
              <a:rPr lang="en-US"/>
              <a:t>Division of modules</a:t>
            </a:r>
            <a:endParaRPr/>
          </a:p>
          <a:p>
            <a:pPr indent="-228600" lvl="0" marL="228600" rtl="0" algn="l">
              <a:lnSpc>
                <a:spcPct val="120000"/>
              </a:lnSpc>
              <a:spcBef>
                <a:spcPts val="1000"/>
              </a:spcBef>
              <a:spcAft>
                <a:spcPts val="0"/>
              </a:spcAft>
              <a:buSzPts val="2000"/>
              <a:buChar char="•"/>
            </a:pPr>
            <a:r>
              <a:rPr lang="en-US"/>
              <a:t>SRS Development</a:t>
            </a:r>
            <a:endParaRPr/>
          </a:p>
          <a:p>
            <a:pPr indent="-228600" lvl="0" marL="228600" rtl="0" algn="l">
              <a:lnSpc>
                <a:spcPct val="120000"/>
              </a:lnSpc>
              <a:spcBef>
                <a:spcPts val="1000"/>
              </a:spcBef>
              <a:spcAft>
                <a:spcPts val="0"/>
              </a:spcAft>
              <a:buSzPts val="2000"/>
              <a:buChar char="•"/>
            </a:pPr>
            <a:r>
              <a:rPr lang="en-US"/>
              <a:t>Project Timeline Document(Gantt Chart)</a:t>
            </a:r>
            <a:endParaRPr/>
          </a:p>
          <a:p>
            <a:pPr indent="-228600" lvl="0" marL="228600" rtl="0" algn="l">
              <a:lnSpc>
                <a:spcPct val="120000"/>
              </a:lnSpc>
              <a:spcBef>
                <a:spcPts val="1000"/>
              </a:spcBef>
              <a:spcAft>
                <a:spcPts val="0"/>
              </a:spcAft>
              <a:buSzPts val="2000"/>
              <a:buChar char="•"/>
            </a:pPr>
            <a:r>
              <a:rPr lang="en-US"/>
              <a:t>Release Note Document</a:t>
            </a:r>
            <a:endParaRPr/>
          </a:p>
          <a:p>
            <a:pPr indent="-215900" lvl="0" marL="228600" rtl="0" algn="l">
              <a:lnSpc>
                <a:spcPct val="120000"/>
              </a:lnSpc>
              <a:spcBef>
                <a:spcPts val="1000"/>
              </a:spcBef>
              <a:spcAft>
                <a:spcPts val="0"/>
              </a:spcAft>
              <a:buSzPts val="1800"/>
              <a:buChar char="•"/>
            </a:pPr>
            <a:r>
              <a:rPr lang="en-US"/>
              <a:t>Test case document</a:t>
            </a:r>
            <a:endParaRPr/>
          </a:p>
          <a:p>
            <a:pPr indent="-215900" lvl="0" marL="228600" rtl="0" algn="l">
              <a:lnSpc>
                <a:spcPct val="120000"/>
              </a:lnSpc>
              <a:spcBef>
                <a:spcPts val="1000"/>
              </a:spcBef>
              <a:spcAft>
                <a:spcPts val="0"/>
              </a:spcAft>
              <a:buSzPts val="1800"/>
              <a:buChar char="•"/>
            </a:pPr>
            <a:r>
              <a:rPr lang="en-US"/>
              <a:t>Wireframes</a:t>
            </a:r>
            <a:endParaRPr/>
          </a:p>
          <a:p>
            <a:pPr indent="-215900" lvl="0" marL="228600" rtl="0" algn="l">
              <a:lnSpc>
                <a:spcPct val="120000"/>
              </a:lnSpc>
              <a:spcBef>
                <a:spcPts val="1000"/>
              </a:spcBef>
              <a:spcAft>
                <a:spcPts val="0"/>
              </a:spcAft>
              <a:buSzPts val="1800"/>
              <a:buChar char="•"/>
            </a:pPr>
            <a:r>
              <a:rPr lang="en-US"/>
              <a:t>Project Closure Document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df14e0fdc_0_30"/>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Project Closure Document Template	</a:t>
            </a:r>
            <a:endParaRPr/>
          </a:p>
        </p:txBody>
      </p:sp>
      <p:sp>
        <p:nvSpPr>
          <p:cNvPr id="216" name="Google Shape;216;g12df14e0fdc_0_30"/>
          <p:cNvSpPr txBox="1"/>
          <p:nvPr>
            <p:ph idx="1" type="body"/>
          </p:nvPr>
        </p:nvSpPr>
        <p:spPr>
          <a:xfrm>
            <a:off x="956175" y="1725501"/>
            <a:ext cx="9777300" cy="374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Let’s view the Template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3113900" y="1959400"/>
            <a:ext cx="8158800" cy="182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Century Gothic"/>
              <a:buNone/>
            </a:pPr>
            <a:r>
              <a:rPr lang="en-US" sz="8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2df14e0fdc_0_35"/>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SRS(Software Requirement Specification) Doc</a:t>
            </a:r>
            <a:endParaRPr/>
          </a:p>
        </p:txBody>
      </p:sp>
      <p:sp>
        <p:nvSpPr>
          <p:cNvPr id="113" name="Google Shape;113;g12df14e0fdc_0_35"/>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800"/>
              <a:t>A software requirements specification (</a:t>
            </a:r>
            <a:r>
              <a:rPr b="1" lang="en-US" sz="1800"/>
              <a:t>SRS) </a:t>
            </a:r>
            <a:r>
              <a:rPr lang="en-US" sz="1800"/>
              <a:t>is a document that describes what the software will do and how it will be expected to perform. </a:t>
            </a:r>
            <a:endParaRPr sz="1800"/>
          </a:p>
          <a:p>
            <a:pPr indent="0" lvl="0" marL="0" rtl="0" algn="l">
              <a:spcBef>
                <a:spcPts val="1000"/>
              </a:spcBef>
              <a:spcAft>
                <a:spcPts val="0"/>
              </a:spcAft>
              <a:buNone/>
            </a:pPr>
            <a:r>
              <a:rPr lang="en-US" sz="1800"/>
              <a:t>It also describes the functionality the product needs to fulfill all stakeholders (business, users) needs.</a:t>
            </a:r>
            <a:endParaRPr sz="1800"/>
          </a:p>
          <a:p>
            <a:pPr indent="0" lvl="0" marL="0" rtl="0" algn="l">
              <a:spcBef>
                <a:spcPts val="1000"/>
              </a:spcBef>
              <a:spcAft>
                <a:spcPts val="0"/>
              </a:spcAft>
              <a:buNone/>
            </a:pPr>
            <a:r>
              <a:rPr lang="en-US" sz="1800"/>
              <a:t>These requirements can be</a:t>
            </a:r>
            <a:r>
              <a:rPr b="1" lang="en-US" sz="1800"/>
              <a:t> functional as well as non-functional </a:t>
            </a:r>
            <a:r>
              <a:rPr lang="en-US" sz="1800"/>
              <a:t>depending upon type of requirement. </a:t>
            </a:r>
            <a:endParaRPr sz="1800"/>
          </a:p>
          <a:p>
            <a:pPr indent="0" lvl="0" marL="0" rtl="0" algn="l">
              <a:spcBef>
                <a:spcPts val="1000"/>
              </a:spcBef>
              <a:spcAft>
                <a:spcPts val="0"/>
              </a:spcAft>
              <a:buNone/>
            </a:pPr>
            <a:r>
              <a:rPr lang="en-US" sz="1800"/>
              <a:t>The interaction between different </a:t>
            </a:r>
            <a:r>
              <a:rPr b="1" lang="en-US" sz="1800"/>
              <a:t>customers and contractor</a:t>
            </a:r>
            <a:r>
              <a:rPr lang="en-US" sz="1800"/>
              <a:t> is done because its necessary to fully understand needs of customers.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WHY SRS Doc</a:t>
            </a:r>
            <a:endParaRPr/>
          </a:p>
        </p:txBody>
      </p:sp>
      <p:sp>
        <p:nvSpPr>
          <p:cNvPr id="119" name="Google Shape;119;p3"/>
          <p:cNvSpPr txBox="1"/>
          <p:nvPr>
            <p:ph idx="1" type="body"/>
          </p:nvPr>
        </p:nvSpPr>
        <p:spPr>
          <a:xfrm>
            <a:off x="639317" y="1831786"/>
            <a:ext cx="11143107" cy="407289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a:t>A software requirements specification is the basis for your entire project</a:t>
            </a:r>
            <a:endParaRPr/>
          </a:p>
          <a:p>
            <a:pPr indent="-111125"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 It lays the framework that every team involved in development will follow.</a:t>
            </a:r>
            <a:endParaRPr/>
          </a:p>
          <a:p>
            <a:pPr indent="-111125"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It’s used to provide critical information to multiple teams — development, quality assurance, operations, and Client. This keeps everyone on the same page.</a:t>
            </a:r>
            <a:endParaRPr/>
          </a:p>
          <a:p>
            <a:pPr indent="-111125"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 it can also help you make decisions about your product’s lifecycle</a:t>
            </a:r>
            <a:endParaRPr/>
          </a:p>
          <a:p>
            <a:pPr indent="-111125" lvl="0" marL="22860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Writing an SRS can also minimize overall development time and costs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Understanding Requirement</a:t>
            </a:r>
            <a:endParaRPr/>
          </a:p>
        </p:txBody>
      </p:sp>
      <p:sp>
        <p:nvSpPr>
          <p:cNvPr id="125" name="Google Shape;125;p4"/>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It is essential to understand clearly the requirements in any project that you're about to undertake.</a:t>
            </a:r>
            <a:endParaRPr/>
          </a:p>
          <a:p>
            <a:pPr indent="-228600" lvl="0" marL="228600" rtl="0" algn="l">
              <a:lnSpc>
                <a:spcPct val="120000"/>
              </a:lnSpc>
              <a:spcBef>
                <a:spcPts val="1000"/>
              </a:spcBef>
              <a:spcAft>
                <a:spcPts val="0"/>
              </a:spcAft>
              <a:buSzPts val="2000"/>
              <a:buChar char="•"/>
            </a:pPr>
            <a:r>
              <a:rPr lang="en-US"/>
              <a:t>It's all too true that many projects have failed in the absence of well-defined project requirements.</a:t>
            </a:r>
            <a:endParaRPr/>
          </a:p>
          <a:p>
            <a:pPr indent="-228600" lvl="0" marL="228600" rtl="0" algn="l">
              <a:lnSpc>
                <a:spcPct val="120000"/>
              </a:lnSpc>
              <a:spcBef>
                <a:spcPts val="1000"/>
              </a:spcBef>
              <a:spcAft>
                <a:spcPts val="0"/>
              </a:spcAft>
              <a:buSzPts val="2000"/>
              <a:buChar char="•"/>
            </a:pPr>
            <a:r>
              <a:rPr lang="en-US"/>
              <a:t>The SRS fully describes what the software will do and how it will be expected to perform</a:t>
            </a:r>
            <a:endParaRPr/>
          </a:p>
          <a:p>
            <a:pPr indent="-228600" lvl="0" marL="228600" rtl="0" algn="l">
              <a:lnSpc>
                <a:spcPct val="120000"/>
              </a:lnSpc>
              <a:spcBef>
                <a:spcPts val="1000"/>
              </a:spcBef>
              <a:spcAft>
                <a:spcPts val="0"/>
              </a:spcAft>
              <a:buSzPts val="2000"/>
              <a:buChar char="•"/>
            </a:pPr>
            <a:r>
              <a:rPr lang="en-US"/>
              <a:t>SDLC/STLC</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Modularization</a:t>
            </a:r>
            <a:endParaRPr/>
          </a:p>
        </p:txBody>
      </p:sp>
      <p:sp>
        <p:nvSpPr>
          <p:cNvPr id="131" name="Google Shape;131;p5"/>
          <p:cNvSpPr txBox="1"/>
          <p:nvPr>
            <p:ph idx="1" type="body"/>
          </p:nvPr>
        </p:nvSpPr>
        <p:spPr>
          <a:xfrm>
            <a:off x="1028100" y="1693326"/>
            <a:ext cx="9705300" cy="3773100"/>
          </a:xfrm>
          <a:prstGeom prst="rect">
            <a:avLst/>
          </a:prstGeom>
          <a:noFill/>
          <a:ln>
            <a:noFill/>
          </a:ln>
        </p:spPr>
        <p:txBody>
          <a:bodyPr anchorCtr="0" anchor="t" bIns="45700" lIns="91425" spcFirstLastPara="1" rIns="91425" wrap="square" tIns="45700">
            <a:normAutofit fontScale="92500"/>
          </a:bodyPr>
          <a:lstStyle/>
          <a:p>
            <a:pPr indent="-219075" lvl="0" marL="228600" rtl="0" algn="l">
              <a:lnSpc>
                <a:spcPct val="120000"/>
              </a:lnSpc>
              <a:spcBef>
                <a:spcPts val="0"/>
              </a:spcBef>
              <a:spcAft>
                <a:spcPts val="0"/>
              </a:spcAft>
              <a:buSzPct val="100000"/>
              <a:buChar char="•"/>
            </a:pPr>
            <a:r>
              <a:rPr lang="en-US"/>
              <a:t>Modularization is a technique to divide a software system into multiple discrete and independent modules, which are expected to be capable of carrying out task(s) independently.</a:t>
            </a:r>
            <a:endParaRPr/>
          </a:p>
          <a:p>
            <a:pPr indent="-219075" lvl="0" marL="228600" rtl="0" algn="l">
              <a:lnSpc>
                <a:spcPct val="120000"/>
              </a:lnSpc>
              <a:spcBef>
                <a:spcPts val="1000"/>
              </a:spcBef>
              <a:spcAft>
                <a:spcPts val="0"/>
              </a:spcAft>
              <a:buSzPct val="100000"/>
              <a:buChar char="•"/>
            </a:pPr>
            <a:r>
              <a:rPr lang="en-US"/>
              <a:t>A module is a software component or part of a program that contains one or more routines.</a:t>
            </a:r>
            <a:endParaRPr/>
          </a:p>
          <a:p>
            <a:pPr indent="-219075" lvl="0" marL="228600" rtl="0" algn="l">
              <a:lnSpc>
                <a:spcPct val="120000"/>
              </a:lnSpc>
              <a:spcBef>
                <a:spcPts val="1000"/>
              </a:spcBef>
              <a:spcAft>
                <a:spcPts val="0"/>
              </a:spcAft>
              <a:buSzPct val="100000"/>
              <a:buChar char="•"/>
            </a:pPr>
            <a:r>
              <a:rPr lang="en-US"/>
              <a:t>An enterprise-level software application may contain several different modules</a:t>
            </a:r>
            <a:endParaRPr/>
          </a:p>
          <a:p>
            <a:pPr indent="-219075" lvl="0" marL="228600" rtl="0" algn="l">
              <a:lnSpc>
                <a:spcPct val="120000"/>
              </a:lnSpc>
              <a:spcBef>
                <a:spcPts val="1000"/>
              </a:spcBef>
              <a:spcAft>
                <a:spcPts val="0"/>
              </a:spcAft>
              <a:buSzPct val="100000"/>
              <a:buChar char="•"/>
            </a:pPr>
            <a:r>
              <a:rPr lang="en-US"/>
              <a:t>Each module serves unique and separate business operations. </a:t>
            </a:r>
            <a:endParaRPr/>
          </a:p>
          <a:p>
            <a:pPr indent="-101600" lvl="0" marL="228600" rtl="0" algn="l">
              <a:lnSpc>
                <a:spcPct val="120000"/>
              </a:lnSpc>
              <a:spcBef>
                <a:spcPts val="1000"/>
              </a:spcBef>
              <a:spcAft>
                <a:spcPts val="0"/>
              </a:spcAft>
              <a:buSzPct val="100000"/>
              <a:buNone/>
            </a:pPr>
            <a:r>
              <a:t/>
            </a:r>
            <a:endParaRPr/>
          </a:p>
          <a:p>
            <a:pPr indent="-101600" lvl="0" marL="228600" rtl="0" algn="l">
              <a:lnSpc>
                <a:spcPct val="120000"/>
              </a:lnSpc>
              <a:spcBef>
                <a:spcPts val="10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2df14e0fdc_0_58"/>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External link for more to SRS document</a:t>
            </a:r>
            <a:endParaRPr/>
          </a:p>
        </p:txBody>
      </p:sp>
      <p:sp>
        <p:nvSpPr>
          <p:cNvPr id="137" name="Google Shape;137;g12df14e0fdc_0_58"/>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Types</a:t>
            </a:r>
            <a:r>
              <a:rPr lang="en-US" u="sng">
                <a:solidFill>
                  <a:schemeClr val="hlink"/>
                </a:solidFill>
                <a:hlinkClick r:id="rId4"/>
              </a:rPr>
              <a:t> of Requirement and How to Analyse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SRS Document sample</a:t>
            </a:r>
            <a:endParaRPr/>
          </a:p>
        </p:txBody>
      </p:sp>
      <p:sp>
        <p:nvSpPr>
          <p:cNvPr id="143" name="Google Shape;143;p6"/>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u="sng">
                <a:solidFill>
                  <a:schemeClr val="hlink"/>
                </a:solidFill>
                <a:hlinkClick r:id="rId3"/>
              </a:rPr>
              <a:t>Lets view the template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Gantt Chart Document</a:t>
            </a:r>
            <a:endParaRPr/>
          </a:p>
        </p:txBody>
      </p:sp>
      <p:sp>
        <p:nvSpPr>
          <p:cNvPr id="149" name="Google Shape;149;p7"/>
          <p:cNvSpPr txBox="1"/>
          <p:nvPr>
            <p:ph idx="1" type="body"/>
          </p:nvPr>
        </p:nvSpPr>
        <p:spPr>
          <a:xfrm>
            <a:off x="835275" y="1626575"/>
            <a:ext cx="10627800" cy="4077300"/>
          </a:xfrm>
          <a:prstGeom prst="rect">
            <a:avLst/>
          </a:prstGeom>
          <a:noFill/>
          <a:ln>
            <a:noFill/>
          </a:ln>
        </p:spPr>
        <p:txBody>
          <a:bodyPr anchorCtr="0" anchor="t" bIns="45700" lIns="91425" spcFirstLastPara="1" rIns="91425" wrap="square" tIns="45700">
            <a:normAutofit fontScale="92500" lnSpcReduction="10000"/>
          </a:bodyPr>
          <a:lstStyle/>
          <a:p>
            <a:pPr indent="-219075" lvl="0" marL="228600" rtl="0" algn="l">
              <a:lnSpc>
                <a:spcPct val="120000"/>
              </a:lnSpc>
              <a:spcBef>
                <a:spcPts val="0"/>
              </a:spcBef>
              <a:spcAft>
                <a:spcPts val="0"/>
              </a:spcAft>
              <a:buSzPct val="100000"/>
              <a:buChar char="•"/>
            </a:pPr>
            <a:r>
              <a:rPr lang="en-US"/>
              <a:t>A Gantt chart is a </a:t>
            </a:r>
            <a:r>
              <a:rPr b="1" lang="en-US"/>
              <a:t>graphical representation of activity </a:t>
            </a:r>
            <a:r>
              <a:rPr lang="en-US"/>
              <a:t>against time.</a:t>
            </a:r>
            <a:endParaRPr/>
          </a:p>
          <a:p>
            <a:pPr indent="0" lvl="0" marL="228600" rtl="0" algn="l">
              <a:lnSpc>
                <a:spcPct val="120000"/>
              </a:lnSpc>
              <a:spcBef>
                <a:spcPts val="0"/>
              </a:spcBef>
              <a:spcAft>
                <a:spcPts val="0"/>
              </a:spcAft>
              <a:buNone/>
            </a:pPr>
            <a:r>
              <a:t/>
            </a:r>
            <a:endParaRPr/>
          </a:p>
          <a:p>
            <a:pPr indent="-219075" lvl="0" marL="228600" rtl="0" algn="l">
              <a:lnSpc>
                <a:spcPct val="120000"/>
              </a:lnSpc>
              <a:spcBef>
                <a:spcPts val="0"/>
              </a:spcBef>
              <a:spcAft>
                <a:spcPts val="0"/>
              </a:spcAft>
              <a:buSzPct val="100000"/>
              <a:buChar char="•"/>
            </a:pPr>
            <a:r>
              <a:rPr lang="en-US"/>
              <a:t>A Gantt chart is a project management tool assisting in the </a:t>
            </a:r>
            <a:r>
              <a:rPr b="1" lang="en-US"/>
              <a:t>planning and scheduling of projects </a:t>
            </a:r>
            <a:r>
              <a:rPr lang="en-US"/>
              <a:t>of all sizes, although they are particularly useful for simplifying complex projects.</a:t>
            </a:r>
            <a:endParaRPr/>
          </a:p>
          <a:p>
            <a:pPr indent="0" lvl="0" marL="228600" rtl="0" algn="l">
              <a:lnSpc>
                <a:spcPct val="120000"/>
              </a:lnSpc>
              <a:spcBef>
                <a:spcPts val="0"/>
              </a:spcBef>
              <a:spcAft>
                <a:spcPts val="0"/>
              </a:spcAft>
              <a:buNone/>
            </a:pPr>
            <a:r>
              <a:t/>
            </a:r>
            <a:endParaRPr b="1"/>
          </a:p>
          <a:p>
            <a:pPr indent="-219075" lvl="0" marL="228600" rtl="0" algn="l">
              <a:lnSpc>
                <a:spcPct val="120000"/>
              </a:lnSpc>
              <a:spcBef>
                <a:spcPts val="0"/>
              </a:spcBef>
              <a:spcAft>
                <a:spcPts val="0"/>
              </a:spcAft>
              <a:buSzPct val="100000"/>
              <a:buChar char="•"/>
            </a:pPr>
            <a:r>
              <a:rPr b="1" lang="en-US"/>
              <a:t>Gantt charts are</a:t>
            </a:r>
            <a:r>
              <a:rPr lang="en-US"/>
              <a:t> useful for planning and scheduling projects.</a:t>
            </a:r>
            <a:endParaRPr/>
          </a:p>
          <a:p>
            <a:pPr indent="0" lvl="0" marL="127000" rtl="0" algn="l">
              <a:lnSpc>
                <a:spcPct val="120000"/>
              </a:lnSpc>
              <a:spcBef>
                <a:spcPts val="1000"/>
              </a:spcBef>
              <a:spcAft>
                <a:spcPts val="0"/>
              </a:spcAft>
              <a:buSzPct val="100000"/>
              <a:buNone/>
            </a:pPr>
            <a:r>
              <a:t/>
            </a:r>
            <a:endParaRPr/>
          </a:p>
          <a:p>
            <a:pPr indent="-219075" lvl="0" marL="228600" rtl="0" algn="l">
              <a:lnSpc>
                <a:spcPct val="120000"/>
              </a:lnSpc>
              <a:spcBef>
                <a:spcPts val="1000"/>
              </a:spcBef>
              <a:spcAft>
                <a:spcPts val="0"/>
              </a:spcAft>
              <a:buSzPct val="100000"/>
              <a:buChar char="•"/>
            </a:pPr>
            <a:r>
              <a:rPr lang="en-US"/>
              <a:t>They help </a:t>
            </a:r>
            <a:r>
              <a:rPr b="1" lang="en-US"/>
              <a:t>you</a:t>
            </a:r>
            <a:r>
              <a:rPr lang="en-US"/>
              <a:t> assess how long a project </a:t>
            </a:r>
            <a:r>
              <a:rPr b="1" lang="en-US"/>
              <a:t>should</a:t>
            </a:r>
            <a:r>
              <a:rPr lang="en-US"/>
              <a:t> take, determine the resources </a:t>
            </a:r>
            <a:r>
              <a:rPr b="1" lang="en-US"/>
              <a:t>needed</a:t>
            </a:r>
            <a:r>
              <a:rPr lang="en-US"/>
              <a:t>, and plan the order in which </a:t>
            </a:r>
            <a:r>
              <a:rPr b="1" lang="en-US"/>
              <a:t>you</a:t>
            </a:r>
            <a:r>
              <a:rPr lang="en-US"/>
              <a:t>'ll complete tasks</a:t>
            </a:r>
            <a:endParaRPr/>
          </a:p>
          <a:p>
            <a:pPr indent="0" lvl="0" marL="127000" rtl="0" algn="l">
              <a:lnSpc>
                <a:spcPct val="120000"/>
              </a:lnSpc>
              <a:spcBef>
                <a:spcPts val="1000"/>
              </a:spcBef>
              <a:spcAft>
                <a:spcPts val="0"/>
              </a:spcAft>
              <a:buSzPct val="100000"/>
              <a:buNone/>
            </a:pPr>
            <a:r>
              <a:t/>
            </a:r>
            <a:endParaRPr/>
          </a:p>
          <a:p>
            <a:pPr indent="-219075" lvl="0" marL="228600" rtl="0" algn="l">
              <a:lnSpc>
                <a:spcPct val="120000"/>
              </a:lnSpc>
              <a:spcBef>
                <a:spcPts val="1000"/>
              </a:spcBef>
              <a:spcAft>
                <a:spcPts val="0"/>
              </a:spcAft>
              <a:buSzPct val="100000"/>
              <a:buChar char="•"/>
            </a:pPr>
            <a:r>
              <a:rPr lang="en-US"/>
              <a:t>They're also helpful for managing the </a:t>
            </a:r>
            <a:r>
              <a:rPr b="1" lang="en-US"/>
              <a:t>dependencies</a:t>
            </a:r>
            <a:r>
              <a:rPr lang="en-US"/>
              <a:t> between tasks.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2018-07-06T03:52:04Z</dcterms:created>
  <dc:creator>sapna tuladhar</dc:creator>
</cp:coreProperties>
</file>