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j06ig3juNs6efWPPPNq7pIKMA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49ADBE-54F8-4B51-AEEE-8A44AFAE56E9}">
  <a:tblStyle styleId="{0949ADBE-54F8-4B51-AEEE-8A44AFAE56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006ba59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3006ba591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006ba59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3006ba591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006ba59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3006ba591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006ba59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3006ba591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006ba591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3006ba591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006ba591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3006ba591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06ba59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3006ba591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006ba59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3006ba591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006ba591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3006ba591b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006ba591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3006ba591b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0054767d9_0_1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0054767d9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06ba591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3006ba591b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006ba59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3006ba591b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006ba59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3006ba591b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006ba591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3006ba591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006ba591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3006ba591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006ba591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3006ba591b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006ba591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3006ba591b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006ba591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3006ba591b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006ba591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3006ba591b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0054767d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0054767d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0054767d9_0_1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0054767d9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006ba59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3006ba591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006ba59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3006ba591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006ba59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3006ba591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30054767d9_0_76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30054767d9_0_762"/>
          <p:cNvGrpSpPr/>
          <p:nvPr/>
        </p:nvGrpSpPr>
        <p:grpSpPr>
          <a:xfrm>
            <a:off x="0" y="654"/>
            <a:ext cx="6871435" cy="6845694"/>
            <a:chOff x="0" y="75"/>
            <a:chExt cx="5153705" cy="5152950"/>
          </a:xfrm>
        </p:grpSpPr>
        <p:sp>
          <p:nvSpPr>
            <p:cNvPr id="12" name="Google Shape;12;g130054767d9_0_76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30054767d9_0_76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30054767d9_0_76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30054767d9_0_76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30054767d9_0_76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130054767d9_0_76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130054767d9_0_7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130054767d9_0_858"/>
          <p:cNvGrpSpPr/>
          <p:nvPr/>
        </p:nvGrpSpPr>
        <p:grpSpPr>
          <a:xfrm>
            <a:off x="5875053" y="0"/>
            <a:ext cx="6316642" cy="6857248"/>
            <a:chOff x="4406400" y="0"/>
            <a:chExt cx="4737600" cy="5143065"/>
          </a:xfrm>
        </p:grpSpPr>
        <p:sp>
          <p:nvSpPr>
            <p:cNvPr id="107" name="Google Shape;107;g130054767d9_0_858"/>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30054767d9_0_85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30054767d9_0_858"/>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30054767d9_0_858"/>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30054767d9_0_858"/>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30054767d9_0_858"/>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30054767d9_0_858"/>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30054767d9_0_858"/>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30054767d9_0_858"/>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30054767d9_0_858"/>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30054767d9_0_858"/>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30054767d9_0_85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30054767d9_0_858"/>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30054767d9_0_85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30054767d9_0_858"/>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30054767d9_0_858"/>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30054767d9_0_858"/>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30054767d9_0_85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30054767d9_0_858"/>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130054767d9_0_858"/>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130054767d9_0_8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30054767d9_0_8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30" name="Shape 130"/>
        <p:cNvGrpSpPr/>
        <p:nvPr/>
      </p:nvGrpSpPr>
      <p:grpSpPr>
        <a:xfrm>
          <a:off x="0" y="0"/>
          <a:ext cx="0" cy="0"/>
          <a:chOff x="0" y="0"/>
          <a:chExt cx="0" cy="0"/>
        </a:xfrm>
      </p:grpSpPr>
      <p:sp>
        <p:nvSpPr>
          <p:cNvPr id="131" name="Google Shape;131;g130054767d9_0_890"/>
          <p:cNvSpPr txBox="1"/>
          <p:nvPr>
            <p:ph type="title"/>
          </p:nvPr>
        </p:nvSpPr>
        <p:spPr>
          <a:xfrm>
            <a:off x="3867912" y="1298448"/>
            <a:ext cx="7315200" cy="3255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595959"/>
              </a:buClr>
              <a:buSzPts val="5900"/>
              <a:buFont typeface="Corbel"/>
              <a:buNone/>
              <a:defRPr b="0" sz="5900">
                <a:solidFill>
                  <a:srgbClr val="595959"/>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130054767d9_0_890"/>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200"/>
              </a:spcBef>
              <a:spcAft>
                <a:spcPts val="0"/>
              </a:spcAft>
              <a:buSzPts val="2200"/>
              <a:buNone/>
              <a:defRPr sz="2200" cap="none">
                <a:solidFill>
                  <a:srgbClr val="595959"/>
                </a:solidFill>
              </a:defRPr>
            </a:lvl1pPr>
            <a:lvl2pPr indent="-228600" lvl="1" marL="914400" rtl="0" algn="l">
              <a:lnSpc>
                <a:spcPct val="90000"/>
              </a:lnSpc>
              <a:spcBef>
                <a:spcPts val="1600"/>
              </a:spcBef>
              <a:spcAft>
                <a:spcPts val="0"/>
              </a:spcAft>
              <a:buSzPts val="1800"/>
              <a:buNone/>
              <a:defRPr sz="1800">
                <a:solidFill>
                  <a:srgbClr val="888888"/>
                </a:solidFill>
              </a:defRPr>
            </a:lvl2pPr>
            <a:lvl3pPr indent="-228600" lvl="2" marL="1371600" rtl="0" algn="l">
              <a:lnSpc>
                <a:spcPct val="90000"/>
              </a:lnSpc>
              <a:spcBef>
                <a:spcPts val="250"/>
              </a:spcBef>
              <a:spcAft>
                <a:spcPts val="0"/>
              </a:spcAft>
              <a:buSzPts val="1600"/>
              <a:buNone/>
              <a:defRPr sz="1600">
                <a:solidFill>
                  <a:srgbClr val="888888"/>
                </a:solidFill>
              </a:defRPr>
            </a:lvl3pPr>
            <a:lvl4pPr indent="-228600" lvl="3" marL="1828800" rtl="0" algn="l">
              <a:lnSpc>
                <a:spcPct val="90000"/>
              </a:lnSpc>
              <a:spcBef>
                <a:spcPts val="250"/>
              </a:spcBef>
              <a:spcAft>
                <a:spcPts val="0"/>
              </a:spcAft>
              <a:buSzPts val="1400"/>
              <a:buNone/>
              <a:defRPr sz="1400">
                <a:solidFill>
                  <a:srgbClr val="888888"/>
                </a:solidFill>
              </a:defRPr>
            </a:lvl4pPr>
            <a:lvl5pPr indent="-228600" lvl="4" marL="2286000" rtl="0" algn="l">
              <a:lnSpc>
                <a:spcPct val="90000"/>
              </a:lnSpc>
              <a:spcBef>
                <a:spcPts val="250"/>
              </a:spcBef>
              <a:spcAft>
                <a:spcPts val="0"/>
              </a:spcAft>
              <a:buSzPts val="1400"/>
              <a:buNone/>
              <a:defRPr sz="1400">
                <a:solidFill>
                  <a:srgbClr val="888888"/>
                </a:solidFill>
              </a:defRPr>
            </a:lvl5pPr>
            <a:lvl6pPr indent="-228600" lvl="5" marL="2743200" rtl="0" algn="l">
              <a:lnSpc>
                <a:spcPct val="90000"/>
              </a:lnSpc>
              <a:spcBef>
                <a:spcPts val="250"/>
              </a:spcBef>
              <a:spcAft>
                <a:spcPts val="0"/>
              </a:spcAft>
              <a:buSzPts val="1400"/>
              <a:buNone/>
              <a:defRPr sz="1400">
                <a:solidFill>
                  <a:srgbClr val="888888"/>
                </a:solidFill>
              </a:defRPr>
            </a:lvl6pPr>
            <a:lvl7pPr indent="-228600" lvl="6" marL="3200400" rtl="0" algn="l">
              <a:lnSpc>
                <a:spcPct val="90000"/>
              </a:lnSpc>
              <a:spcBef>
                <a:spcPts val="250"/>
              </a:spcBef>
              <a:spcAft>
                <a:spcPts val="0"/>
              </a:spcAft>
              <a:buSzPts val="1400"/>
              <a:buNone/>
              <a:defRPr sz="1400">
                <a:solidFill>
                  <a:srgbClr val="888888"/>
                </a:solidFill>
              </a:defRPr>
            </a:lvl7pPr>
            <a:lvl8pPr indent="-228600" lvl="7" marL="3657600" rtl="0" algn="l">
              <a:lnSpc>
                <a:spcPct val="90000"/>
              </a:lnSpc>
              <a:spcBef>
                <a:spcPts val="250"/>
              </a:spcBef>
              <a:spcAft>
                <a:spcPts val="0"/>
              </a:spcAft>
              <a:buSzPts val="1400"/>
              <a:buNone/>
              <a:defRPr sz="1400">
                <a:solidFill>
                  <a:srgbClr val="888888"/>
                </a:solidFill>
              </a:defRPr>
            </a:lvl8pPr>
            <a:lvl9pPr indent="-228600" lvl="8" marL="4114800" rtl="0" algn="l">
              <a:lnSpc>
                <a:spcPct val="90000"/>
              </a:lnSpc>
              <a:spcBef>
                <a:spcPts val="250"/>
              </a:spcBef>
              <a:spcAft>
                <a:spcPts val="250"/>
              </a:spcAft>
              <a:buSzPts val="1400"/>
              <a:buNone/>
              <a:defRPr sz="1400">
                <a:solidFill>
                  <a:srgbClr val="888888"/>
                </a:solidFill>
              </a:defRPr>
            </a:lvl9pPr>
          </a:lstStyle>
          <a:p/>
        </p:txBody>
      </p:sp>
      <p:sp>
        <p:nvSpPr>
          <p:cNvPr id="133" name="Google Shape;133;g130054767d9_0_890"/>
          <p:cNvSpPr txBox="1"/>
          <p:nvPr>
            <p:ph idx="10" type="dt"/>
          </p:nvPr>
        </p:nvSpPr>
        <p:spPr>
          <a:xfrm>
            <a:off x="262465"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130054767d9_0_890"/>
          <p:cNvSpPr txBox="1"/>
          <p:nvPr>
            <p:ph idx="11" type="ftr"/>
          </p:nvPr>
        </p:nvSpPr>
        <p:spPr>
          <a:xfrm>
            <a:off x="3869268" y="6356350"/>
            <a:ext cx="5911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30054767d9_0_890"/>
          <p:cNvSpPr txBox="1"/>
          <p:nvPr>
            <p:ph idx="12" type="sldNum"/>
          </p:nvPr>
        </p:nvSpPr>
        <p:spPr>
          <a:xfrm>
            <a:off x="10634135" y="6356350"/>
            <a:ext cx="15309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6">
    <p:spTree>
      <p:nvGrpSpPr>
        <p:cNvPr id="136" name="Shape 136"/>
        <p:cNvGrpSpPr/>
        <p:nvPr/>
      </p:nvGrpSpPr>
      <p:grpSpPr>
        <a:xfrm>
          <a:off x="0" y="0"/>
          <a:ext cx="0" cy="0"/>
          <a:chOff x="0" y="0"/>
          <a:chExt cx="0" cy="0"/>
        </a:xfrm>
      </p:grpSpPr>
      <p:sp>
        <p:nvSpPr>
          <p:cNvPr id="137" name="Google Shape;137;g13006ba591b_0_327"/>
          <p:cNvSpPr/>
          <p:nvPr/>
        </p:nvSpPr>
        <p:spPr>
          <a:xfrm>
            <a:off x="0" y="0"/>
            <a:ext cx="12192000" cy="68580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13006ba591b_0_327"/>
          <p:cNvSpPr/>
          <p:nvPr/>
        </p:nvSpPr>
        <p:spPr>
          <a:xfrm>
            <a:off x="736100" y="826000"/>
            <a:ext cx="3881100" cy="5205900"/>
          </a:xfrm>
          <a:prstGeom prst="rect">
            <a:avLst/>
          </a:prstGeom>
          <a:noFill/>
          <a:ln cap="flat" cmpd="sng" w="152400">
            <a:solidFill>
              <a:srgbClr val="37474F"/>
            </a:solidFill>
            <a:prstDash val="solid"/>
            <a:miter lim="8000"/>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g13006ba591b_0_327"/>
          <p:cNvSpPr txBox="1"/>
          <p:nvPr>
            <p:ph type="title"/>
          </p:nvPr>
        </p:nvSpPr>
        <p:spPr>
          <a:xfrm>
            <a:off x="1195033" y="1295667"/>
            <a:ext cx="5804400" cy="2214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5600"/>
              <a:buNone/>
              <a:defRPr b="1" sz="5600">
                <a:solidFill>
                  <a:srgbClr val="FFFFFF"/>
                </a:solidFill>
              </a:defRPr>
            </a:lvl1pPr>
            <a:lvl2pPr lvl="1" algn="l">
              <a:lnSpc>
                <a:spcPct val="100000"/>
              </a:lnSpc>
              <a:spcBef>
                <a:spcPts val="0"/>
              </a:spcBef>
              <a:spcAft>
                <a:spcPts val="0"/>
              </a:spcAft>
              <a:buClr>
                <a:srgbClr val="FFFFFF"/>
              </a:buClr>
              <a:buSzPts val="5600"/>
              <a:buNone/>
              <a:defRPr b="1" sz="5600">
                <a:solidFill>
                  <a:srgbClr val="FFFFFF"/>
                </a:solidFill>
              </a:defRPr>
            </a:lvl2pPr>
            <a:lvl3pPr lvl="2" algn="l">
              <a:lnSpc>
                <a:spcPct val="100000"/>
              </a:lnSpc>
              <a:spcBef>
                <a:spcPts val="0"/>
              </a:spcBef>
              <a:spcAft>
                <a:spcPts val="0"/>
              </a:spcAft>
              <a:buClr>
                <a:srgbClr val="FFFFFF"/>
              </a:buClr>
              <a:buSzPts val="5600"/>
              <a:buNone/>
              <a:defRPr b="1" sz="5600">
                <a:solidFill>
                  <a:srgbClr val="FFFFFF"/>
                </a:solidFill>
              </a:defRPr>
            </a:lvl3pPr>
            <a:lvl4pPr lvl="3" algn="l">
              <a:lnSpc>
                <a:spcPct val="100000"/>
              </a:lnSpc>
              <a:spcBef>
                <a:spcPts val="0"/>
              </a:spcBef>
              <a:spcAft>
                <a:spcPts val="0"/>
              </a:spcAft>
              <a:buClr>
                <a:srgbClr val="FFFFFF"/>
              </a:buClr>
              <a:buSzPts val="5600"/>
              <a:buNone/>
              <a:defRPr b="1" sz="5600">
                <a:solidFill>
                  <a:srgbClr val="FFFFFF"/>
                </a:solidFill>
              </a:defRPr>
            </a:lvl4pPr>
            <a:lvl5pPr lvl="4" algn="l">
              <a:lnSpc>
                <a:spcPct val="100000"/>
              </a:lnSpc>
              <a:spcBef>
                <a:spcPts val="0"/>
              </a:spcBef>
              <a:spcAft>
                <a:spcPts val="0"/>
              </a:spcAft>
              <a:buClr>
                <a:srgbClr val="FFFFFF"/>
              </a:buClr>
              <a:buSzPts val="5600"/>
              <a:buNone/>
              <a:defRPr b="1" sz="5600">
                <a:solidFill>
                  <a:srgbClr val="FFFFFF"/>
                </a:solidFill>
              </a:defRPr>
            </a:lvl5pPr>
            <a:lvl6pPr lvl="5" algn="l">
              <a:lnSpc>
                <a:spcPct val="100000"/>
              </a:lnSpc>
              <a:spcBef>
                <a:spcPts val="0"/>
              </a:spcBef>
              <a:spcAft>
                <a:spcPts val="0"/>
              </a:spcAft>
              <a:buClr>
                <a:srgbClr val="FFFFFF"/>
              </a:buClr>
              <a:buSzPts val="5600"/>
              <a:buNone/>
              <a:defRPr b="1" sz="5600">
                <a:solidFill>
                  <a:srgbClr val="FFFFFF"/>
                </a:solidFill>
              </a:defRPr>
            </a:lvl6pPr>
            <a:lvl7pPr lvl="6" algn="l">
              <a:lnSpc>
                <a:spcPct val="100000"/>
              </a:lnSpc>
              <a:spcBef>
                <a:spcPts val="0"/>
              </a:spcBef>
              <a:spcAft>
                <a:spcPts val="0"/>
              </a:spcAft>
              <a:buClr>
                <a:srgbClr val="FFFFFF"/>
              </a:buClr>
              <a:buSzPts val="5600"/>
              <a:buNone/>
              <a:defRPr b="1" sz="5600">
                <a:solidFill>
                  <a:srgbClr val="FFFFFF"/>
                </a:solidFill>
              </a:defRPr>
            </a:lvl7pPr>
            <a:lvl8pPr lvl="7" algn="l">
              <a:lnSpc>
                <a:spcPct val="100000"/>
              </a:lnSpc>
              <a:spcBef>
                <a:spcPts val="0"/>
              </a:spcBef>
              <a:spcAft>
                <a:spcPts val="0"/>
              </a:spcAft>
              <a:buClr>
                <a:srgbClr val="FFFFFF"/>
              </a:buClr>
              <a:buSzPts val="5600"/>
              <a:buNone/>
              <a:defRPr b="1" sz="5600">
                <a:solidFill>
                  <a:srgbClr val="FFFFFF"/>
                </a:solidFill>
              </a:defRPr>
            </a:lvl8pPr>
            <a:lvl9pPr lvl="8" algn="l">
              <a:lnSpc>
                <a:spcPct val="100000"/>
              </a:lnSpc>
              <a:spcBef>
                <a:spcPts val="0"/>
              </a:spcBef>
              <a:spcAft>
                <a:spcPts val="0"/>
              </a:spcAft>
              <a:buClr>
                <a:srgbClr val="FFFFFF"/>
              </a:buClr>
              <a:buSzPts val="5600"/>
              <a:buNone/>
              <a:defRPr b="1" sz="5600">
                <a:solidFill>
                  <a:srgbClr val="FFFFFF"/>
                </a:solidFill>
              </a:defRPr>
            </a:lvl9pPr>
          </a:lstStyle>
          <a:p/>
        </p:txBody>
      </p:sp>
      <p:sp>
        <p:nvSpPr>
          <p:cNvPr id="140" name="Google Shape;140;g13006ba591b_0_327"/>
          <p:cNvSpPr txBox="1"/>
          <p:nvPr>
            <p:ph idx="1" type="body"/>
          </p:nvPr>
        </p:nvSpPr>
        <p:spPr>
          <a:xfrm>
            <a:off x="7093067" y="1295667"/>
            <a:ext cx="4416300" cy="3848400"/>
          </a:xfrm>
          <a:prstGeom prst="rect">
            <a:avLst/>
          </a:prstGeom>
          <a:noFill/>
          <a:ln>
            <a:noFill/>
          </a:ln>
        </p:spPr>
        <p:txBody>
          <a:bodyPr anchorCtr="0" anchor="t" bIns="45700" lIns="91425" spcFirstLastPara="1" rIns="91425" wrap="square" tIns="45700">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30200" lvl="1" marL="914400" algn="l">
              <a:lnSpc>
                <a:spcPct val="115000"/>
              </a:lnSpc>
              <a:spcBef>
                <a:spcPts val="2100"/>
              </a:spcBef>
              <a:spcAft>
                <a:spcPts val="0"/>
              </a:spcAft>
              <a:buClr>
                <a:srgbClr val="FFFFFF"/>
              </a:buClr>
              <a:buSzPts val="1600"/>
              <a:buChar char="○"/>
              <a:defRPr sz="1600">
                <a:solidFill>
                  <a:srgbClr val="FFFFFF"/>
                </a:solidFill>
              </a:defRPr>
            </a:lvl2pPr>
            <a:lvl3pPr indent="-330200" lvl="2" marL="1371600" algn="l">
              <a:lnSpc>
                <a:spcPct val="115000"/>
              </a:lnSpc>
              <a:spcBef>
                <a:spcPts val="2100"/>
              </a:spcBef>
              <a:spcAft>
                <a:spcPts val="0"/>
              </a:spcAft>
              <a:buClr>
                <a:srgbClr val="FFFFFF"/>
              </a:buClr>
              <a:buSzPts val="1600"/>
              <a:buChar char="■"/>
              <a:defRPr sz="1600">
                <a:solidFill>
                  <a:srgbClr val="FFFFFF"/>
                </a:solidFill>
              </a:defRPr>
            </a:lvl3pPr>
            <a:lvl4pPr indent="-330200" lvl="3" marL="1828800" algn="l">
              <a:lnSpc>
                <a:spcPct val="115000"/>
              </a:lnSpc>
              <a:spcBef>
                <a:spcPts val="2100"/>
              </a:spcBef>
              <a:spcAft>
                <a:spcPts val="0"/>
              </a:spcAft>
              <a:buClr>
                <a:srgbClr val="FFFFFF"/>
              </a:buClr>
              <a:buSzPts val="1600"/>
              <a:buChar char="●"/>
              <a:defRPr sz="1600">
                <a:solidFill>
                  <a:srgbClr val="FFFFFF"/>
                </a:solidFill>
              </a:defRPr>
            </a:lvl4pPr>
            <a:lvl5pPr indent="-330200" lvl="4" marL="2286000" algn="l">
              <a:lnSpc>
                <a:spcPct val="115000"/>
              </a:lnSpc>
              <a:spcBef>
                <a:spcPts val="2100"/>
              </a:spcBef>
              <a:spcAft>
                <a:spcPts val="0"/>
              </a:spcAft>
              <a:buClr>
                <a:srgbClr val="FFFFFF"/>
              </a:buClr>
              <a:buSzPts val="1600"/>
              <a:buChar char="○"/>
              <a:defRPr sz="1600">
                <a:solidFill>
                  <a:srgbClr val="FFFFFF"/>
                </a:solidFill>
              </a:defRPr>
            </a:lvl5pPr>
            <a:lvl6pPr indent="-330200" lvl="5" marL="2743200" algn="l">
              <a:lnSpc>
                <a:spcPct val="115000"/>
              </a:lnSpc>
              <a:spcBef>
                <a:spcPts val="2100"/>
              </a:spcBef>
              <a:spcAft>
                <a:spcPts val="0"/>
              </a:spcAft>
              <a:buClr>
                <a:srgbClr val="FFFFFF"/>
              </a:buClr>
              <a:buSzPts val="1600"/>
              <a:buChar char="■"/>
              <a:defRPr sz="1600">
                <a:solidFill>
                  <a:srgbClr val="FFFFFF"/>
                </a:solidFill>
              </a:defRPr>
            </a:lvl6pPr>
            <a:lvl7pPr indent="-330200" lvl="6" marL="3200400" algn="l">
              <a:lnSpc>
                <a:spcPct val="115000"/>
              </a:lnSpc>
              <a:spcBef>
                <a:spcPts val="2100"/>
              </a:spcBef>
              <a:spcAft>
                <a:spcPts val="0"/>
              </a:spcAft>
              <a:buClr>
                <a:srgbClr val="FFFFFF"/>
              </a:buClr>
              <a:buSzPts val="1600"/>
              <a:buChar char="●"/>
              <a:defRPr sz="1600">
                <a:solidFill>
                  <a:srgbClr val="FFFFFF"/>
                </a:solidFill>
              </a:defRPr>
            </a:lvl7pPr>
            <a:lvl8pPr indent="-330200" lvl="7" marL="3657600" algn="l">
              <a:lnSpc>
                <a:spcPct val="115000"/>
              </a:lnSpc>
              <a:spcBef>
                <a:spcPts val="2100"/>
              </a:spcBef>
              <a:spcAft>
                <a:spcPts val="0"/>
              </a:spcAft>
              <a:buClr>
                <a:srgbClr val="FFFFFF"/>
              </a:buClr>
              <a:buSzPts val="1600"/>
              <a:buChar char="○"/>
              <a:defRPr sz="1600">
                <a:solidFill>
                  <a:srgbClr val="FFFFFF"/>
                </a:solidFill>
              </a:defRPr>
            </a:lvl8pPr>
            <a:lvl9pPr indent="-330200" lvl="8" marL="41148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41" name="Google Shape;141;g13006ba591b_0_327"/>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7">
    <p:spTree>
      <p:nvGrpSpPr>
        <p:cNvPr id="142" name="Shape 142"/>
        <p:cNvGrpSpPr/>
        <p:nvPr/>
      </p:nvGrpSpPr>
      <p:grpSpPr>
        <a:xfrm>
          <a:off x="0" y="0"/>
          <a:ext cx="0" cy="0"/>
          <a:chOff x="0" y="0"/>
          <a:chExt cx="0" cy="0"/>
        </a:xfrm>
      </p:grpSpPr>
      <p:sp>
        <p:nvSpPr>
          <p:cNvPr id="143" name="Google Shape;143;g13006ba591b_0_382"/>
          <p:cNvSpPr/>
          <p:nvPr/>
        </p:nvSpPr>
        <p:spPr>
          <a:xfrm>
            <a:off x="0" y="0"/>
            <a:ext cx="12192000" cy="6858000"/>
          </a:xfrm>
          <a:prstGeom prst="rect">
            <a:avLst/>
          </a:prstGeom>
          <a:solidFill>
            <a:srgbClr val="EFEFE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g13006ba591b_0_382"/>
          <p:cNvSpPr/>
          <p:nvPr/>
        </p:nvSpPr>
        <p:spPr>
          <a:xfrm>
            <a:off x="4455067" y="419833"/>
            <a:ext cx="7315200" cy="60177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13006ba591b_0_382"/>
          <p:cNvSpPr/>
          <p:nvPr/>
        </p:nvSpPr>
        <p:spPr>
          <a:xfrm>
            <a:off x="0" y="0"/>
            <a:ext cx="4064100" cy="68580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13006ba591b_0_382"/>
          <p:cNvSpPr/>
          <p:nvPr/>
        </p:nvSpPr>
        <p:spPr>
          <a:xfrm>
            <a:off x="4455067" y="419833"/>
            <a:ext cx="7315200" cy="1512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13006ba591b_0_382"/>
          <p:cNvSpPr txBox="1"/>
          <p:nvPr>
            <p:ph type="title"/>
          </p:nvPr>
        </p:nvSpPr>
        <p:spPr>
          <a:xfrm>
            <a:off x="464400" y="570933"/>
            <a:ext cx="3135300" cy="5866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148" name="Google Shape;148;g13006ba591b_0_382"/>
          <p:cNvSpPr txBox="1"/>
          <p:nvPr>
            <p:ph idx="1" type="body"/>
          </p:nvPr>
        </p:nvSpPr>
        <p:spPr>
          <a:xfrm>
            <a:off x="4719100" y="791867"/>
            <a:ext cx="6787200" cy="5348700"/>
          </a:xfrm>
          <a:prstGeom prst="rect">
            <a:avLst/>
          </a:prstGeom>
          <a:noFill/>
          <a:ln>
            <a:noFill/>
          </a:ln>
        </p:spPr>
        <p:txBody>
          <a:bodyPr anchorCtr="0" anchor="t" bIns="45700" lIns="91425" spcFirstLastPara="1" rIns="91425" wrap="square" tIns="45700">
            <a:normAutofit/>
          </a:bodyPr>
          <a:lstStyle>
            <a:lvl1pPr indent="-349250" lvl="0" marL="457200" algn="l">
              <a:lnSpc>
                <a:spcPct val="115000"/>
              </a:lnSpc>
              <a:spcBef>
                <a:spcPts val="0"/>
              </a:spcBef>
              <a:spcAft>
                <a:spcPts val="0"/>
              </a:spcAft>
              <a:buClr>
                <a:srgbClr val="666666"/>
              </a:buClr>
              <a:buSzPts val="1900"/>
              <a:buChar char="●"/>
              <a:defRPr sz="1900">
                <a:solidFill>
                  <a:srgbClr val="666666"/>
                </a:solidFill>
              </a:defRPr>
            </a:lvl1pPr>
            <a:lvl2pPr indent="-330200" lvl="1" marL="914400" algn="l">
              <a:lnSpc>
                <a:spcPct val="115000"/>
              </a:lnSpc>
              <a:spcBef>
                <a:spcPts val="2100"/>
              </a:spcBef>
              <a:spcAft>
                <a:spcPts val="0"/>
              </a:spcAft>
              <a:buClr>
                <a:srgbClr val="666666"/>
              </a:buClr>
              <a:buSzPts val="1600"/>
              <a:buChar char="○"/>
              <a:defRPr sz="1600">
                <a:solidFill>
                  <a:srgbClr val="666666"/>
                </a:solidFill>
              </a:defRPr>
            </a:lvl2pPr>
            <a:lvl3pPr indent="-330200" lvl="2" marL="1371600" algn="l">
              <a:lnSpc>
                <a:spcPct val="115000"/>
              </a:lnSpc>
              <a:spcBef>
                <a:spcPts val="2100"/>
              </a:spcBef>
              <a:spcAft>
                <a:spcPts val="0"/>
              </a:spcAft>
              <a:buClr>
                <a:srgbClr val="666666"/>
              </a:buClr>
              <a:buSzPts val="1600"/>
              <a:buChar char="■"/>
              <a:defRPr sz="1600">
                <a:solidFill>
                  <a:srgbClr val="666666"/>
                </a:solidFill>
              </a:defRPr>
            </a:lvl3pPr>
            <a:lvl4pPr indent="-330200" lvl="3" marL="1828800" algn="l">
              <a:lnSpc>
                <a:spcPct val="115000"/>
              </a:lnSpc>
              <a:spcBef>
                <a:spcPts val="2100"/>
              </a:spcBef>
              <a:spcAft>
                <a:spcPts val="0"/>
              </a:spcAft>
              <a:buClr>
                <a:srgbClr val="666666"/>
              </a:buClr>
              <a:buSzPts val="1600"/>
              <a:buChar char="●"/>
              <a:defRPr sz="1600">
                <a:solidFill>
                  <a:srgbClr val="666666"/>
                </a:solidFill>
              </a:defRPr>
            </a:lvl4pPr>
            <a:lvl5pPr indent="-330200" lvl="4" marL="2286000" algn="l">
              <a:lnSpc>
                <a:spcPct val="115000"/>
              </a:lnSpc>
              <a:spcBef>
                <a:spcPts val="2100"/>
              </a:spcBef>
              <a:spcAft>
                <a:spcPts val="0"/>
              </a:spcAft>
              <a:buClr>
                <a:srgbClr val="666666"/>
              </a:buClr>
              <a:buSzPts val="1600"/>
              <a:buChar char="○"/>
              <a:defRPr sz="1600">
                <a:solidFill>
                  <a:srgbClr val="666666"/>
                </a:solidFill>
              </a:defRPr>
            </a:lvl5pPr>
            <a:lvl6pPr indent="-330200" lvl="5" marL="2743200" algn="l">
              <a:lnSpc>
                <a:spcPct val="115000"/>
              </a:lnSpc>
              <a:spcBef>
                <a:spcPts val="2100"/>
              </a:spcBef>
              <a:spcAft>
                <a:spcPts val="0"/>
              </a:spcAft>
              <a:buClr>
                <a:srgbClr val="666666"/>
              </a:buClr>
              <a:buSzPts val="1600"/>
              <a:buChar char="■"/>
              <a:defRPr sz="1600">
                <a:solidFill>
                  <a:srgbClr val="666666"/>
                </a:solidFill>
              </a:defRPr>
            </a:lvl6pPr>
            <a:lvl7pPr indent="-330200" lvl="6" marL="3200400" algn="l">
              <a:lnSpc>
                <a:spcPct val="115000"/>
              </a:lnSpc>
              <a:spcBef>
                <a:spcPts val="2100"/>
              </a:spcBef>
              <a:spcAft>
                <a:spcPts val="0"/>
              </a:spcAft>
              <a:buClr>
                <a:srgbClr val="666666"/>
              </a:buClr>
              <a:buSzPts val="1600"/>
              <a:buChar char="●"/>
              <a:defRPr sz="1600">
                <a:solidFill>
                  <a:srgbClr val="666666"/>
                </a:solidFill>
              </a:defRPr>
            </a:lvl7pPr>
            <a:lvl8pPr indent="-330200" lvl="7" marL="3657600" algn="l">
              <a:lnSpc>
                <a:spcPct val="115000"/>
              </a:lnSpc>
              <a:spcBef>
                <a:spcPts val="2100"/>
              </a:spcBef>
              <a:spcAft>
                <a:spcPts val="0"/>
              </a:spcAft>
              <a:buClr>
                <a:srgbClr val="666666"/>
              </a:buClr>
              <a:buSzPts val="1600"/>
              <a:buChar char="○"/>
              <a:defRPr sz="1600">
                <a:solidFill>
                  <a:srgbClr val="666666"/>
                </a:solidFill>
              </a:defRPr>
            </a:lvl8pPr>
            <a:lvl9pPr indent="-330200" lvl="8" marL="4114800" algn="l">
              <a:lnSpc>
                <a:spcPct val="115000"/>
              </a:lnSpc>
              <a:spcBef>
                <a:spcPts val="2100"/>
              </a:spcBef>
              <a:spcAft>
                <a:spcPts val="2100"/>
              </a:spcAft>
              <a:buClr>
                <a:srgbClr val="666666"/>
              </a:buClr>
              <a:buSzPts val="1600"/>
              <a:buChar char="■"/>
              <a:defRPr sz="1600">
                <a:solidFill>
                  <a:srgbClr val="666666"/>
                </a:solidFill>
              </a:defRPr>
            </a:lvl9pPr>
          </a:lstStyle>
          <a:p/>
        </p:txBody>
      </p:sp>
      <p:sp>
        <p:nvSpPr>
          <p:cNvPr id="149" name="Google Shape;149;g13006ba591b_0_382"/>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8">
    <p:bg>
      <p:bgPr>
        <a:solidFill>
          <a:srgbClr val="FFFFFF"/>
        </a:solidFill>
      </p:bgPr>
    </p:bg>
    <p:spTree>
      <p:nvGrpSpPr>
        <p:cNvPr id="150" name="Shape 150"/>
        <p:cNvGrpSpPr/>
        <p:nvPr/>
      </p:nvGrpSpPr>
      <p:grpSpPr>
        <a:xfrm>
          <a:off x="0" y="0"/>
          <a:ext cx="0" cy="0"/>
          <a:chOff x="0" y="0"/>
          <a:chExt cx="0" cy="0"/>
        </a:xfrm>
      </p:grpSpPr>
      <p:sp>
        <p:nvSpPr>
          <p:cNvPr id="151" name="Google Shape;151;g13006ba591b_0_444"/>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13006ba591b_0_444"/>
          <p:cNvSpPr/>
          <p:nvPr/>
        </p:nvSpPr>
        <p:spPr>
          <a:xfrm>
            <a:off x="0" y="0"/>
            <a:ext cx="4779900" cy="68580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13006ba591b_0_444"/>
          <p:cNvSpPr/>
          <p:nvPr/>
        </p:nvSpPr>
        <p:spPr>
          <a:xfrm>
            <a:off x="5478433" y="848667"/>
            <a:ext cx="2593200" cy="77100"/>
          </a:xfrm>
          <a:prstGeom prst="rect">
            <a:avLst/>
          </a:prstGeom>
          <a:solidFill>
            <a:srgbClr val="E0E0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g13006ba591b_0_444"/>
          <p:cNvSpPr/>
          <p:nvPr/>
        </p:nvSpPr>
        <p:spPr>
          <a:xfrm>
            <a:off x="517900" y="848667"/>
            <a:ext cx="3719700" cy="77100"/>
          </a:xfrm>
          <a:prstGeom prst="rect">
            <a:avLst/>
          </a:prstGeom>
          <a:solidFill>
            <a:srgbClr val="FF98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g13006ba591b_0_444"/>
          <p:cNvSpPr txBox="1"/>
          <p:nvPr>
            <p:ph type="title"/>
          </p:nvPr>
        </p:nvSpPr>
        <p:spPr>
          <a:xfrm>
            <a:off x="411700" y="1027367"/>
            <a:ext cx="3822300" cy="5004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156" name="Google Shape;156;g13006ba591b_0_444"/>
          <p:cNvSpPr txBox="1"/>
          <p:nvPr>
            <p:ph idx="1" type="body"/>
          </p:nvPr>
        </p:nvSpPr>
        <p:spPr>
          <a:xfrm>
            <a:off x="5363800" y="1027367"/>
            <a:ext cx="6559200" cy="5082300"/>
          </a:xfrm>
          <a:prstGeom prst="rect">
            <a:avLst/>
          </a:prstGeom>
          <a:noFill/>
          <a:ln>
            <a:noFill/>
          </a:ln>
        </p:spPr>
        <p:txBody>
          <a:bodyPr anchorCtr="0" anchor="t" bIns="45700" lIns="91425" spcFirstLastPara="1" rIns="91425" wrap="square" tIns="45700">
            <a:normAutofit/>
          </a:bodyPr>
          <a:lstStyle>
            <a:lvl1pPr indent="-349250" lvl="0" marL="457200" algn="l">
              <a:lnSpc>
                <a:spcPct val="115000"/>
              </a:lnSpc>
              <a:spcBef>
                <a:spcPts val="0"/>
              </a:spcBef>
              <a:spcAft>
                <a:spcPts val="0"/>
              </a:spcAft>
              <a:buClr>
                <a:srgbClr val="434343"/>
              </a:buClr>
              <a:buSzPts val="1900"/>
              <a:buChar char="●"/>
              <a:defRPr sz="1900">
                <a:solidFill>
                  <a:srgbClr val="434343"/>
                </a:solidFill>
              </a:defRPr>
            </a:lvl1pPr>
            <a:lvl2pPr indent="-330200" lvl="1" marL="914400" algn="l">
              <a:lnSpc>
                <a:spcPct val="115000"/>
              </a:lnSpc>
              <a:spcBef>
                <a:spcPts val="2100"/>
              </a:spcBef>
              <a:spcAft>
                <a:spcPts val="0"/>
              </a:spcAft>
              <a:buClr>
                <a:srgbClr val="434343"/>
              </a:buClr>
              <a:buSzPts val="1600"/>
              <a:buChar char="○"/>
              <a:defRPr sz="1600">
                <a:solidFill>
                  <a:srgbClr val="434343"/>
                </a:solidFill>
              </a:defRPr>
            </a:lvl2pPr>
            <a:lvl3pPr indent="-330200" lvl="2" marL="1371600" algn="l">
              <a:lnSpc>
                <a:spcPct val="115000"/>
              </a:lnSpc>
              <a:spcBef>
                <a:spcPts val="2100"/>
              </a:spcBef>
              <a:spcAft>
                <a:spcPts val="0"/>
              </a:spcAft>
              <a:buClr>
                <a:srgbClr val="434343"/>
              </a:buClr>
              <a:buSzPts val="1600"/>
              <a:buChar char="■"/>
              <a:defRPr sz="1600">
                <a:solidFill>
                  <a:srgbClr val="434343"/>
                </a:solidFill>
              </a:defRPr>
            </a:lvl3pPr>
            <a:lvl4pPr indent="-330200" lvl="3" marL="1828800" algn="l">
              <a:lnSpc>
                <a:spcPct val="115000"/>
              </a:lnSpc>
              <a:spcBef>
                <a:spcPts val="2100"/>
              </a:spcBef>
              <a:spcAft>
                <a:spcPts val="0"/>
              </a:spcAft>
              <a:buClr>
                <a:srgbClr val="434343"/>
              </a:buClr>
              <a:buSzPts val="1600"/>
              <a:buChar char="●"/>
              <a:defRPr sz="1600">
                <a:solidFill>
                  <a:srgbClr val="434343"/>
                </a:solidFill>
              </a:defRPr>
            </a:lvl4pPr>
            <a:lvl5pPr indent="-330200" lvl="4" marL="2286000" algn="l">
              <a:lnSpc>
                <a:spcPct val="115000"/>
              </a:lnSpc>
              <a:spcBef>
                <a:spcPts val="2100"/>
              </a:spcBef>
              <a:spcAft>
                <a:spcPts val="0"/>
              </a:spcAft>
              <a:buClr>
                <a:srgbClr val="434343"/>
              </a:buClr>
              <a:buSzPts val="1600"/>
              <a:buChar char="○"/>
              <a:defRPr sz="1600">
                <a:solidFill>
                  <a:srgbClr val="434343"/>
                </a:solidFill>
              </a:defRPr>
            </a:lvl5pPr>
            <a:lvl6pPr indent="-330200" lvl="5" marL="2743200" algn="l">
              <a:lnSpc>
                <a:spcPct val="115000"/>
              </a:lnSpc>
              <a:spcBef>
                <a:spcPts val="2100"/>
              </a:spcBef>
              <a:spcAft>
                <a:spcPts val="0"/>
              </a:spcAft>
              <a:buClr>
                <a:srgbClr val="434343"/>
              </a:buClr>
              <a:buSzPts val="1600"/>
              <a:buChar char="■"/>
              <a:defRPr sz="1600">
                <a:solidFill>
                  <a:srgbClr val="434343"/>
                </a:solidFill>
              </a:defRPr>
            </a:lvl6pPr>
            <a:lvl7pPr indent="-330200" lvl="6" marL="3200400" algn="l">
              <a:lnSpc>
                <a:spcPct val="115000"/>
              </a:lnSpc>
              <a:spcBef>
                <a:spcPts val="2100"/>
              </a:spcBef>
              <a:spcAft>
                <a:spcPts val="0"/>
              </a:spcAft>
              <a:buClr>
                <a:srgbClr val="434343"/>
              </a:buClr>
              <a:buSzPts val="1600"/>
              <a:buChar char="●"/>
              <a:defRPr sz="1600">
                <a:solidFill>
                  <a:srgbClr val="434343"/>
                </a:solidFill>
              </a:defRPr>
            </a:lvl7pPr>
            <a:lvl8pPr indent="-330200" lvl="7" marL="3657600" algn="l">
              <a:lnSpc>
                <a:spcPct val="115000"/>
              </a:lnSpc>
              <a:spcBef>
                <a:spcPts val="2100"/>
              </a:spcBef>
              <a:spcAft>
                <a:spcPts val="0"/>
              </a:spcAft>
              <a:buClr>
                <a:srgbClr val="434343"/>
              </a:buClr>
              <a:buSzPts val="1600"/>
              <a:buChar char="○"/>
              <a:defRPr sz="1600">
                <a:solidFill>
                  <a:srgbClr val="434343"/>
                </a:solidFill>
              </a:defRPr>
            </a:lvl8pPr>
            <a:lvl9pPr indent="-330200" lvl="8" marL="4114800" algn="l">
              <a:lnSpc>
                <a:spcPct val="115000"/>
              </a:lnSpc>
              <a:spcBef>
                <a:spcPts val="2100"/>
              </a:spcBef>
              <a:spcAft>
                <a:spcPts val="2100"/>
              </a:spcAft>
              <a:buClr>
                <a:srgbClr val="434343"/>
              </a:buClr>
              <a:buSzPts val="1600"/>
              <a:buChar char="■"/>
              <a:defRPr sz="1600">
                <a:solidFill>
                  <a:srgbClr val="434343"/>
                </a:solidFill>
              </a:defRPr>
            </a:lvl9pPr>
          </a:lstStyle>
          <a:p/>
        </p:txBody>
      </p:sp>
      <p:sp>
        <p:nvSpPr>
          <p:cNvPr id="157" name="Google Shape;157;g13006ba591b_0_444"/>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0">
    <p:bg>
      <p:bgPr>
        <a:solidFill>
          <a:srgbClr val="FFFFFF"/>
        </a:solidFill>
      </p:bgPr>
    </p:bg>
    <p:spTree>
      <p:nvGrpSpPr>
        <p:cNvPr id="158" name="Shape 158"/>
        <p:cNvGrpSpPr/>
        <p:nvPr/>
      </p:nvGrpSpPr>
      <p:grpSpPr>
        <a:xfrm>
          <a:off x="0" y="0"/>
          <a:ext cx="0" cy="0"/>
          <a:chOff x="0" y="0"/>
          <a:chExt cx="0" cy="0"/>
        </a:xfrm>
      </p:grpSpPr>
      <p:sp>
        <p:nvSpPr>
          <p:cNvPr id="159" name="Google Shape;159;g13006ba591b_0_940"/>
          <p:cNvSpPr/>
          <p:nvPr/>
        </p:nvSpPr>
        <p:spPr>
          <a:xfrm>
            <a:off x="0" y="0"/>
            <a:ext cx="12192000" cy="6858000"/>
          </a:xfrm>
          <a:prstGeom prst="rect">
            <a:avLst/>
          </a:prstGeom>
          <a:solidFill>
            <a:srgbClr val="455A6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g13006ba591b_0_940"/>
          <p:cNvSpPr/>
          <p:nvPr/>
        </p:nvSpPr>
        <p:spPr>
          <a:xfrm>
            <a:off x="3264300" y="597200"/>
            <a:ext cx="5663700" cy="5663700"/>
          </a:xfrm>
          <a:prstGeom prst="ellipse">
            <a:avLst/>
          </a:prstGeom>
          <a:no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13006ba591b_0_940"/>
          <p:cNvSpPr/>
          <p:nvPr/>
        </p:nvSpPr>
        <p:spPr>
          <a:xfrm>
            <a:off x="3429100" y="762000"/>
            <a:ext cx="5334000" cy="5334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3006ba591b_0_940"/>
          <p:cNvSpPr txBox="1"/>
          <p:nvPr>
            <p:ph type="title"/>
          </p:nvPr>
        </p:nvSpPr>
        <p:spPr>
          <a:xfrm>
            <a:off x="4025900" y="2216200"/>
            <a:ext cx="4140300" cy="2425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None/>
              <a:defRPr b="1" sz="5300">
                <a:solidFill>
                  <a:srgbClr val="455A64"/>
                </a:solidFill>
              </a:defRPr>
            </a:lvl1pPr>
            <a:lvl2pPr lvl="1" algn="ctr">
              <a:lnSpc>
                <a:spcPct val="100000"/>
              </a:lnSpc>
              <a:spcBef>
                <a:spcPts val="0"/>
              </a:spcBef>
              <a:spcAft>
                <a:spcPts val="0"/>
              </a:spcAft>
              <a:buNone/>
              <a:defRPr b="1" sz="3700">
                <a:solidFill>
                  <a:srgbClr val="455A64"/>
                </a:solidFill>
              </a:defRPr>
            </a:lvl2pPr>
            <a:lvl3pPr lvl="2" algn="ctr">
              <a:lnSpc>
                <a:spcPct val="100000"/>
              </a:lnSpc>
              <a:spcBef>
                <a:spcPts val="0"/>
              </a:spcBef>
              <a:spcAft>
                <a:spcPts val="0"/>
              </a:spcAft>
              <a:buNone/>
              <a:defRPr b="1" sz="3700">
                <a:solidFill>
                  <a:srgbClr val="455A64"/>
                </a:solidFill>
              </a:defRPr>
            </a:lvl3pPr>
            <a:lvl4pPr lvl="3" algn="ctr">
              <a:lnSpc>
                <a:spcPct val="100000"/>
              </a:lnSpc>
              <a:spcBef>
                <a:spcPts val="0"/>
              </a:spcBef>
              <a:spcAft>
                <a:spcPts val="0"/>
              </a:spcAft>
              <a:buNone/>
              <a:defRPr b="1" sz="3700">
                <a:solidFill>
                  <a:srgbClr val="455A64"/>
                </a:solidFill>
              </a:defRPr>
            </a:lvl4pPr>
            <a:lvl5pPr lvl="4" algn="ctr">
              <a:lnSpc>
                <a:spcPct val="100000"/>
              </a:lnSpc>
              <a:spcBef>
                <a:spcPts val="0"/>
              </a:spcBef>
              <a:spcAft>
                <a:spcPts val="0"/>
              </a:spcAft>
              <a:buNone/>
              <a:defRPr b="1" sz="3700">
                <a:solidFill>
                  <a:srgbClr val="455A64"/>
                </a:solidFill>
              </a:defRPr>
            </a:lvl5pPr>
            <a:lvl6pPr lvl="5" algn="ctr">
              <a:lnSpc>
                <a:spcPct val="100000"/>
              </a:lnSpc>
              <a:spcBef>
                <a:spcPts val="0"/>
              </a:spcBef>
              <a:spcAft>
                <a:spcPts val="0"/>
              </a:spcAft>
              <a:buNone/>
              <a:defRPr b="1" sz="3700">
                <a:solidFill>
                  <a:srgbClr val="455A64"/>
                </a:solidFill>
              </a:defRPr>
            </a:lvl6pPr>
            <a:lvl7pPr lvl="6" algn="ctr">
              <a:lnSpc>
                <a:spcPct val="100000"/>
              </a:lnSpc>
              <a:spcBef>
                <a:spcPts val="0"/>
              </a:spcBef>
              <a:spcAft>
                <a:spcPts val="0"/>
              </a:spcAft>
              <a:buNone/>
              <a:defRPr b="1" sz="3700">
                <a:solidFill>
                  <a:srgbClr val="455A64"/>
                </a:solidFill>
              </a:defRPr>
            </a:lvl7pPr>
            <a:lvl8pPr lvl="7" algn="ctr">
              <a:lnSpc>
                <a:spcPct val="100000"/>
              </a:lnSpc>
              <a:spcBef>
                <a:spcPts val="0"/>
              </a:spcBef>
              <a:spcAft>
                <a:spcPts val="0"/>
              </a:spcAft>
              <a:buNone/>
              <a:defRPr b="1" sz="3700">
                <a:solidFill>
                  <a:srgbClr val="455A64"/>
                </a:solidFill>
              </a:defRPr>
            </a:lvl8pPr>
            <a:lvl9pPr lvl="8" algn="ctr">
              <a:lnSpc>
                <a:spcPct val="100000"/>
              </a:lnSpc>
              <a:spcBef>
                <a:spcPts val="0"/>
              </a:spcBef>
              <a:spcAft>
                <a:spcPts val="0"/>
              </a:spcAft>
              <a:buNone/>
              <a:defRPr b="1" sz="3700">
                <a:solidFill>
                  <a:srgbClr val="455A64"/>
                </a:solidFill>
              </a:defRPr>
            </a:lvl9pPr>
          </a:lstStyle>
          <a:p/>
        </p:txBody>
      </p:sp>
      <p:sp>
        <p:nvSpPr>
          <p:cNvPr id="163" name="Google Shape;163;g13006ba591b_0_940"/>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11">
    <p:spTree>
      <p:nvGrpSpPr>
        <p:cNvPr id="164" name="Shape 164"/>
        <p:cNvGrpSpPr/>
        <p:nvPr/>
      </p:nvGrpSpPr>
      <p:grpSpPr>
        <a:xfrm>
          <a:off x="0" y="0"/>
          <a:ext cx="0" cy="0"/>
          <a:chOff x="0" y="0"/>
          <a:chExt cx="0" cy="0"/>
        </a:xfrm>
      </p:grpSpPr>
      <p:sp>
        <p:nvSpPr>
          <p:cNvPr id="165" name="Google Shape;165;g13006ba591b_0_1102"/>
          <p:cNvSpPr/>
          <p:nvPr/>
        </p:nvSpPr>
        <p:spPr>
          <a:xfrm>
            <a:off x="0" y="0"/>
            <a:ext cx="12192000" cy="6858000"/>
          </a:xfrm>
          <a:prstGeom prst="rect">
            <a:avLst/>
          </a:prstGeom>
          <a:gradFill>
            <a:gsLst>
              <a:gs pos="0">
                <a:srgbClr val="696969"/>
              </a:gs>
              <a:gs pos="100000">
                <a:srgbClr val="1D1D1D"/>
              </a:gs>
            </a:gsLst>
            <a:path path="circle">
              <a:fillToRect b="50%" l="50%" r="50%" t="50%"/>
            </a:path>
            <a:tileRect/>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13006ba591b_0_1102"/>
          <p:cNvSpPr/>
          <p:nvPr/>
        </p:nvSpPr>
        <p:spPr>
          <a:xfrm>
            <a:off x="0" y="0"/>
            <a:ext cx="12192000" cy="29004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13006ba591b_0_1102"/>
          <p:cNvSpPr txBox="1"/>
          <p:nvPr>
            <p:ph type="ctrTitle"/>
          </p:nvPr>
        </p:nvSpPr>
        <p:spPr>
          <a:xfrm>
            <a:off x="415600" y="1112123"/>
            <a:ext cx="10880700" cy="1628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4300"/>
              <a:buNone/>
              <a:defRPr b="1" sz="4300">
                <a:solidFill>
                  <a:srgbClr val="FFFFFF"/>
                </a:solidFill>
              </a:defRPr>
            </a:lvl1pPr>
            <a:lvl2pPr lvl="1" algn="l">
              <a:lnSpc>
                <a:spcPct val="100000"/>
              </a:lnSpc>
              <a:spcBef>
                <a:spcPts val="0"/>
              </a:spcBef>
              <a:spcAft>
                <a:spcPts val="0"/>
              </a:spcAft>
              <a:buClr>
                <a:srgbClr val="FFFFFF"/>
              </a:buClr>
              <a:buSzPts val="4300"/>
              <a:buNone/>
              <a:defRPr b="1" sz="4300">
                <a:solidFill>
                  <a:srgbClr val="FFFFFF"/>
                </a:solidFill>
              </a:defRPr>
            </a:lvl2pPr>
            <a:lvl3pPr lvl="2" algn="l">
              <a:lnSpc>
                <a:spcPct val="100000"/>
              </a:lnSpc>
              <a:spcBef>
                <a:spcPts val="0"/>
              </a:spcBef>
              <a:spcAft>
                <a:spcPts val="0"/>
              </a:spcAft>
              <a:buClr>
                <a:srgbClr val="FFFFFF"/>
              </a:buClr>
              <a:buSzPts val="4300"/>
              <a:buNone/>
              <a:defRPr b="1" sz="4300">
                <a:solidFill>
                  <a:srgbClr val="FFFFFF"/>
                </a:solidFill>
              </a:defRPr>
            </a:lvl3pPr>
            <a:lvl4pPr lvl="3" algn="l">
              <a:lnSpc>
                <a:spcPct val="100000"/>
              </a:lnSpc>
              <a:spcBef>
                <a:spcPts val="0"/>
              </a:spcBef>
              <a:spcAft>
                <a:spcPts val="0"/>
              </a:spcAft>
              <a:buClr>
                <a:srgbClr val="FFFFFF"/>
              </a:buClr>
              <a:buSzPts val="4300"/>
              <a:buNone/>
              <a:defRPr b="1" sz="4300">
                <a:solidFill>
                  <a:srgbClr val="FFFFFF"/>
                </a:solidFill>
              </a:defRPr>
            </a:lvl4pPr>
            <a:lvl5pPr lvl="4" algn="l">
              <a:lnSpc>
                <a:spcPct val="100000"/>
              </a:lnSpc>
              <a:spcBef>
                <a:spcPts val="0"/>
              </a:spcBef>
              <a:spcAft>
                <a:spcPts val="0"/>
              </a:spcAft>
              <a:buClr>
                <a:srgbClr val="FFFFFF"/>
              </a:buClr>
              <a:buSzPts val="4300"/>
              <a:buNone/>
              <a:defRPr b="1" sz="4300">
                <a:solidFill>
                  <a:srgbClr val="FFFFFF"/>
                </a:solidFill>
              </a:defRPr>
            </a:lvl5pPr>
            <a:lvl6pPr lvl="5" algn="l">
              <a:lnSpc>
                <a:spcPct val="100000"/>
              </a:lnSpc>
              <a:spcBef>
                <a:spcPts val="0"/>
              </a:spcBef>
              <a:spcAft>
                <a:spcPts val="0"/>
              </a:spcAft>
              <a:buClr>
                <a:srgbClr val="FFFFFF"/>
              </a:buClr>
              <a:buSzPts val="4300"/>
              <a:buNone/>
              <a:defRPr b="1" sz="4300">
                <a:solidFill>
                  <a:srgbClr val="FFFFFF"/>
                </a:solidFill>
              </a:defRPr>
            </a:lvl6pPr>
            <a:lvl7pPr lvl="6" algn="l">
              <a:lnSpc>
                <a:spcPct val="100000"/>
              </a:lnSpc>
              <a:spcBef>
                <a:spcPts val="0"/>
              </a:spcBef>
              <a:spcAft>
                <a:spcPts val="0"/>
              </a:spcAft>
              <a:buClr>
                <a:srgbClr val="FFFFFF"/>
              </a:buClr>
              <a:buSzPts val="4300"/>
              <a:buNone/>
              <a:defRPr b="1" sz="4300">
                <a:solidFill>
                  <a:srgbClr val="FFFFFF"/>
                </a:solidFill>
              </a:defRPr>
            </a:lvl7pPr>
            <a:lvl8pPr lvl="7" algn="l">
              <a:lnSpc>
                <a:spcPct val="100000"/>
              </a:lnSpc>
              <a:spcBef>
                <a:spcPts val="0"/>
              </a:spcBef>
              <a:spcAft>
                <a:spcPts val="0"/>
              </a:spcAft>
              <a:buClr>
                <a:srgbClr val="FFFFFF"/>
              </a:buClr>
              <a:buSzPts val="4300"/>
              <a:buNone/>
              <a:defRPr b="1" sz="4300">
                <a:solidFill>
                  <a:srgbClr val="FFFFFF"/>
                </a:solidFill>
              </a:defRPr>
            </a:lvl8pPr>
            <a:lvl9pPr lvl="8" algn="l">
              <a:lnSpc>
                <a:spcPct val="100000"/>
              </a:lnSpc>
              <a:spcBef>
                <a:spcPts val="0"/>
              </a:spcBef>
              <a:spcAft>
                <a:spcPts val="0"/>
              </a:spcAft>
              <a:buClr>
                <a:srgbClr val="FFFFFF"/>
              </a:buClr>
              <a:buSzPts val="4300"/>
              <a:buNone/>
              <a:defRPr b="1" sz="4300">
                <a:solidFill>
                  <a:srgbClr val="FFFFFF"/>
                </a:solidFill>
              </a:defRPr>
            </a:lvl9pPr>
          </a:lstStyle>
          <a:p/>
        </p:txBody>
      </p:sp>
      <p:sp>
        <p:nvSpPr>
          <p:cNvPr id="168" name="Google Shape;168;g13006ba591b_0_1102"/>
          <p:cNvSpPr txBox="1"/>
          <p:nvPr>
            <p:ph idx="1" type="subTitle"/>
          </p:nvPr>
        </p:nvSpPr>
        <p:spPr>
          <a:xfrm>
            <a:off x="415600" y="3101067"/>
            <a:ext cx="9497100" cy="1056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2400"/>
              <a:buNone/>
              <a:defRPr b="1" sz="2400">
                <a:solidFill>
                  <a:srgbClr val="FFFFFF"/>
                </a:solidFill>
              </a:defRPr>
            </a:lvl1pPr>
            <a:lvl2pPr lvl="1" algn="l">
              <a:lnSpc>
                <a:spcPct val="100000"/>
              </a:lnSpc>
              <a:spcBef>
                <a:spcPts val="0"/>
              </a:spcBef>
              <a:spcAft>
                <a:spcPts val="0"/>
              </a:spcAft>
              <a:buClr>
                <a:srgbClr val="FFFFFF"/>
              </a:buClr>
              <a:buSzPts val="2400"/>
              <a:buNone/>
              <a:defRPr b="1" sz="2400">
                <a:solidFill>
                  <a:srgbClr val="FFFFFF"/>
                </a:solidFill>
              </a:defRPr>
            </a:lvl2pPr>
            <a:lvl3pPr lvl="2" algn="l">
              <a:lnSpc>
                <a:spcPct val="100000"/>
              </a:lnSpc>
              <a:spcBef>
                <a:spcPts val="0"/>
              </a:spcBef>
              <a:spcAft>
                <a:spcPts val="0"/>
              </a:spcAft>
              <a:buClr>
                <a:srgbClr val="FFFFFF"/>
              </a:buClr>
              <a:buSzPts val="2400"/>
              <a:buNone/>
              <a:defRPr b="1" sz="2400">
                <a:solidFill>
                  <a:srgbClr val="FFFFFF"/>
                </a:solidFill>
              </a:defRPr>
            </a:lvl3pPr>
            <a:lvl4pPr lvl="3" algn="l">
              <a:lnSpc>
                <a:spcPct val="100000"/>
              </a:lnSpc>
              <a:spcBef>
                <a:spcPts val="0"/>
              </a:spcBef>
              <a:spcAft>
                <a:spcPts val="0"/>
              </a:spcAft>
              <a:buClr>
                <a:srgbClr val="FFFFFF"/>
              </a:buClr>
              <a:buSzPts val="2400"/>
              <a:buNone/>
              <a:defRPr b="1" sz="2400">
                <a:solidFill>
                  <a:srgbClr val="FFFFFF"/>
                </a:solidFill>
              </a:defRPr>
            </a:lvl4pPr>
            <a:lvl5pPr lvl="4" algn="l">
              <a:lnSpc>
                <a:spcPct val="100000"/>
              </a:lnSpc>
              <a:spcBef>
                <a:spcPts val="0"/>
              </a:spcBef>
              <a:spcAft>
                <a:spcPts val="0"/>
              </a:spcAft>
              <a:buClr>
                <a:srgbClr val="FFFFFF"/>
              </a:buClr>
              <a:buSzPts val="2400"/>
              <a:buNone/>
              <a:defRPr b="1" sz="2400">
                <a:solidFill>
                  <a:srgbClr val="FFFFFF"/>
                </a:solidFill>
              </a:defRPr>
            </a:lvl5pPr>
            <a:lvl6pPr lvl="5" algn="l">
              <a:lnSpc>
                <a:spcPct val="100000"/>
              </a:lnSpc>
              <a:spcBef>
                <a:spcPts val="0"/>
              </a:spcBef>
              <a:spcAft>
                <a:spcPts val="0"/>
              </a:spcAft>
              <a:buClr>
                <a:srgbClr val="FFFFFF"/>
              </a:buClr>
              <a:buSzPts val="2400"/>
              <a:buNone/>
              <a:defRPr b="1" sz="2400">
                <a:solidFill>
                  <a:srgbClr val="FFFFFF"/>
                </a:solidFill>
              </a:defRPr>
            </a:lvl6pPr>
            <a:lvl7pPr lvl="6" algn="l">
              <a:lnSpc>
                <a:spcPct val="100000"/>
              </a:lnSpc>
              <a:spcBef>
                <a:spcPts val="0"/>
              </a:spcBef>
              <a:spcAft>
                <a:spcPts val="0"/>
              </a:spcAft>
              <a:buClr>
                <a:srgbClr val="FFFFFF"/>
              </a:buClr>
              <a:buSzPts val="2400"/>
              <a:buNone/>
              <a:defRPr b="1" sz="2400">
                <a:solidFill>
                  <a:srgbClr val="FFFFFF"/>
                </a:solidFill>
              </a:defRPr>
            </a:lvl7pPr>
            <a:lvl8pPr lvl="7" algn="l">
              <a:lnSpc>
                <a:spcPct val="100000"/>
              </a:lnSpc>
              <a:spcBef>
                <a:spcPts val="0"/>
              </a:spcBef>
              <a:spcAft>
                <a:spcPts val="0"/>
              </a:spcAft>
              <a:buClr>
                <a:srgbClr val="FFFFFF"/>
              </a:buClr>
              <a:buSzPts val="2400"/>
              <a:buNone/>
              <a:defRPr b="1" sz="2400">
                <a:solidFill>
                  <a:srgbClr val="FFFFFF"/>
                </a:solidFill>
              </a:defRPr>
            </a:lvl8pPr>
            <a:lvl9pPr lvl="8" algn="l">
              <a:lnSpc>
                <a:spcPct val="100000"/>
              </a:lnSpc>
              <a:spcBef>
                <a:spcPts val="0"/>
              </a:spcBef>
              <a:spcAft>
                <a:spcPts val="0"/>
              </a:spcAft>
              <a:buClr>
                <a:srgbClr val="FFFFFF"/>
              </a:buClr>
              <a:buSzPts val="2400"/>
              <a:buNone/>
              <a:defRPr b="1" sz="2400">
                <a:solidFill>
                  <a:srgbClr val="FFFFFF"/>
                </a:solidFill>
              </a:defRPr>
            </a:lvl9pPr>
          </a:lstStyle>
          <a:p/>
        </p:txBody>
      </p:sp>
      <p:sp>
        <p:nvSpPr>
          <p:cNvPr id="169" name="Google Shape;169;g13006ba591b_0_1102"/>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130054767d9_0_772"/>
          <p:cNvGrpSpPr/>
          <p:nvPr/>
        </p:nvGrpSpPr>
        <p:grpSpPr>
          <a:xfrm>
            <a:off x="5875053" y="0"/>
            <a:ext cx="6316642" cy="6857248"/>
            <a:chOff x="4406400" y="0"/>
            <a:chExt cx="4737600" cy="5143065"/>
          </a:xfrm>
        </p:grpSpPr>
        <p:sp>
          <p:nvSpPr>
            <p:cNvPr id="21" name="Google Shape;21;g130054767d9_0_77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30054767d9_0_77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30054767d9_0_77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30054767d9_0_77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30054767d9_0_77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30054767d9_0_77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30054767d9_0_77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30054767d9_0_77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30054767d9_0_77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30054767d9_0_77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30054767d9_0_77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30054767d9_0_77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30054767d9_0_77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30054767d9_0_77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30054767d9_0_77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30054767d9_0_77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30054767d9_0_77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30054767d9_0_77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30054767d9_0_772"/>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130054767d9_0_7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130054767d9_0_794"/>
          <p:cNvGrpSpPr/>
          <p:nvPr/>
        </p:nvGrpSpPr>
        <p:grpSpPr>
          <a:xfrm>
            <a:off x="0" y="507989"/>
            <a:ext cx="1383765" cy="1355016"/>
            <a:chOff x="0" y="381001"/>
            <a:chExt cx="1037850" cy="1016287"/>
          </a:xfrm>
        </p:grpSpPr>
        <p:sp>
          <p:nvSpPr>
            <p:cNvPr id="43" name="Google Shape;43;g130054767d9_0_79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30054767d9_0_79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30054767d9_0_79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130054767d9_0_79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130054767d9_0_7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130054767d9_0_801"/>
          <p:cNvGrpSpPr/>
          <p:nvPr/>
        </p:nvGrpSpPr>
        <p:grpSpPr>
          <a:xfrm>
            <a:off x="0" y="507989"/>
            <a:ext cx="1383765" cy="1355016"/>
            <a:chOff x="0" y="381001"/>
            <a:chExt cx="1037850" cy="1016287"/>
          </a:xfrm>
        </p:grpSpPr>
        <p:sp>
          <p:nvSpPr>
            <p:cNvPr id="50" name="Google Shape;50;g130054767d9_0_80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30054767d9_0_80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30054767d9_0_80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130054767d9_0_801"/>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30054767d9_0_801"/>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130054767d9_0_8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130054767d9_0_809"/>
          <p:cNvGrpSpPr/>
          <p:nvPr/>
        </p:nvGrpSpPr>
        <p:grpSpPr>
          <a:xfrm>
            <a:off x="0" y="507989"/>
            <a:ext cx="1383765" cy="1355016"/>
            <a:chOff x="0" y="381001"/>
            <a:chExt cx="1037850" cy="1016287"/>
          </a:xfrm>
        </p:grpSpPr>
        <p:sp>
          <p:nvSpPr>
            <p:cNvPr id="58" name="Google Shape;58;g130054767d9_0_80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30054767d9_0_80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130054767d9_0_80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130054767d9_0_8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130054767d9_0_815"/>
          <p:cNvGrpSpPr/>
          <p:nvPr/>
        </p:nvGrpSpPr>
        <p:grpSpPr>
          <a:xfrm>
            <a:off x="0" y="507989"/>
            <a:ext cx="1383765" cy="1355016"/>
            <a:chOff x="0" y="381001"/>
            <a:chExt cx="1037850" cy="1016287"/>
          </a:xfrm>
        </p:grpSpPr>
        <p:sp>
          <p:nvSpPr>
            <p:cNvPr id="64" name="Google Shape;64;g130054767d9_0_81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30054767d9_0_81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30054767d9_0_815"/>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130054767d9_0_815"/>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130054767d9_0_8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130054767d9_0_822"/>
          <p:cNvGrpSpPr/>
          <p:nvPr/>
        </p:nvGrpSpPr>
        <p:grpSpPr>
          <a:xfrm>
            <a:off x="5875053" y="0"/>
            <a:ext cx="6316642" cy="6857829"/>
            <a:chOff x="4406400" y="0"/>
            <a:chExt cx="4737600" cy="5143500"/>
          </a:xfrm>
        </p:grpSpPr>
        <p:sp>
          <p:nvSpPr>
            <p:cNvPr id="71" name="Google Shape;71;g130054767d9_0_822"/>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30054767d9_0_82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30054767d9_0_822"/>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30054767d9_0_822"/>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30054767d9_0_822"/>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30054767d9_0_822"/>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30054767d9_0_82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30054767d9_0_822"/>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30054767d9_0_822"/>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30054767d9_0_822"/>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30054767d9_0_822"/>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30054767d9_0_82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30054767d9_0_822"/>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30054767d9_0_82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30054767d9_0_822"/>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30054767d9_0_822"/>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30054767d9_0_82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30054767d9_0_822"/>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130054767d9_0_822"/>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130054767d9_0_8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130054767d9_0_844"/>
          <p:cNvGrpSpPr/>
          <p:nvPr/>
        </p:nvGrpSpPr>
        <p:grpSpPr>
          <a:xfrm>
            <a:off x="0" y="507989"/>
            <a:ext cx="1383765" cy="1355016"/>
            <a:chOff x="0" y="381001"/>
            <a:chExt cx="1037850" cy="1016287"/>
          </a:xfrm>
        </p:grpSpPr>
        <p:sp>
          <p:nvSpPr>
            <p:cNvPr id="93" name="Google Shape;93;g130054767d9_0_84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30054767d9_0_84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30054767d9_0_844"/>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130054767d9_0_844"/>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130054767d9_0_844"/>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30054767d9_0_8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130054767d9_0_852"/>
          <p:cNvGrpSpPr/>
          <p:nvPr/>
        </p:nvGrpSpPr>
        <p:grpSpPr>
          <a:xfrm>
            <a:off x="0" y="5504636"/>
            <a:ext cx="931877" cy="912853"/>
            <a:chOff x="0" y="3785672"/>
            <a:chExt cx="698925" cy="684657"/>
          </a:xfrm>
        </p:grpSpPr>
        <p:sp>
          <p:nvSpPr>
            <p:cNvPr id="101" name="Google Shape;101;g130054767d9_0_85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30054767d9_0_85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30054767d9_0_852"/>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130054767d9_0_8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30054767d9_0_75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130054767d9_0_75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130054767d9_0_75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www.softwaretestinghelp.com/ad-hoc-test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www.guru99.com/equivalence-partitioning-boundary-value-analysi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www.educba.com/boundary-value-tes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
          <p:cNvSpPr txBox="1"/>
          <p:nvPr>
            <p:ph type="ctrTitle"/>
          </p:nvPr>
        </p:nvSpPr>
        <p:spPr>
          <a:xfrm>
            <a:off x="415600" y="1112123"/>
            <a:ext cx="10880700" cy="1628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Various Types of Testing in Software Development process</a:t>
            </a:r>
            <a:endParaRPr/>
          </a:p>
        </p:txBody>
      </p:sp>
      <p:sp>
        <p:nvSpPr>
          <p:cNvPr id="175" name="Google Shape;175;p1"/>
          <p:cNvSpPr txBox="1"/>
          <p:nvPr>
            <p:ph idx="1" type="subTitle"/>
          </p:nvPr>
        </p:nvSpPr>
        <p:spPr>
          <a:xfrm>
            <a:off x="415600" y="3101067"/>
            <a:ext cx="9497100" cy="105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Testing techniques of all types in Detail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3006ba591b_0_30"/>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30" name="Google Shape;230;g13006ba591b_0_30"/>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chemeClr val="lt1"/>
                </a:solidFill>
              </a:rPr>
              <a:t>2. System Testing</a:t>
            </a:r>
            <a:endParaRPr b="1" sz="1800">
              <a:solidFill>
                <a:schemeClr val="lt1"/>
              </a:solidFill>
            </a:endParaRPr>
          </a:p>
          <a:p>
            <a:pPr indent="0" lvl="0" marL="0" rtl="0" algn="l">
              <a:lnSpc>
                <a:spcPct val="90000"/>
              </a:lnSpc>
              <a:spcBef>
                <a:spcPts val="0"/>
              </a:spcBef>
              <a:spcAft>
                <a:spcPts val="0"/>
              </a:spcAft>
              <a:buNone/>
            </a:pPr>
            <a:r>
              <a:rPr lang="en-US" sz="1800">
                <a:solidFill>
                  <a:schemeClr val="lt1"/>
                </a:solidFill>
              </a:rPr>
              <a:t>System testing is types of testing where tester evaluates the whole system against the specified requirements.</a:t>
            </a:r>
            <a:br>
              <a:rPr lang="en-US" sz="1800">
                <a:solidFill>
                  <a:schemeClr val="lt1"/>
                </a:solidFill>
              </a:rPr>
            </a:br>
            <a:endParaRPr sz="1800">
              <a:solidFill>
                <a:schemeClr val="lt1"/>
              </a:solidFill>
            </a:endParaRPr>
          </a:p>
          <a:p>
            <a:pPr indent="-342900" lvl="0" marL="514350" rtl="0" algn="l">
              <a:lnSpc>
                <a:spcPct val="115000"/>
              </a:lnSpc>
              <a:spcBef>
                <a:spcPts val="0"/>
              </a:spcBef>
              <a:spcAft>
                <a:spcPts val="0"/>
              </a:spcAft>
              <a:buClr>
                <a:schemeClr val="lt1"/>
              </a:buClr>
              <a:buSzPts val="1800"/>
              <a:buAutoNum type="alphaLcPeriod"/>
            </a:pPr>
            <a:r>
              <a:rPr b="1" lang="en-US" sz="1800">
                <a:solidFill>
                  <a:schemeClr val="lt1"/>
                </a:solidFill>
              </a:rPr>
              <a:t>End To End Testing</a:t>
            </a:r>
            <a:endParaRPr b="1"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latin typeface="Arial"/>
                <a:ea typeface="Arial"/>
                <a:cs typeface="Arial"/>
                <a:sym typeface="Arial"/>
              </a:rPr>
              <a:t>It involves testing a complete application environment in a situation that mimics real-world use, such as interacting with a database, using network communications, or interacting with other hardware, applications, or systems if appropriate.</a:t>
            </a:r>
            <a:endParaRPr sz="1800">
              <a:solidFill>
                <a:schemeClr val="lt1"/>
              </a:solidFill>
              <a:latin typeface="Arial"/>
              <a:ea typeface="Arial"/>
              <a:cs typeface="Arial"/>
              <a:sym typeface="Arial"/>
            </a:endParaRPr>
          </a:p>
          <a:p>
            <a:pPr indent="-342900" lvl="0" marL="914400" rtl="0" algn="l">
              <a:lnSpc>
                <a:spcPct val="115000"/>
              </a:lnSpc>
              <a:spcBef>
                <a:spcPts val="0"/>
              </a:spcBef>
              <a:spcAft>
                <a:spcPts val="0"/>
              </a:spcAft>
              <a:buSzPts val="1800"/>
              <a:buChar char="❏"/>
            </a:pPr>
            <a:r>
              <a:rPr b="1" lang="en-US" sz="1800">
                <a:solidFill>
                  <a:schemeClr val="lt1"/>
                </a:solidFill>
                <a:latin typeface="Arial"/>
                <a:ea typeface="Arial"/>
                <a:cs typeface="Arial"/>
                <a:sym typeface="Arial"/>
              </a:rPr>
              <a:t>For example,</a:t>
            </a:r>
            <a:r>
              <a:rPr lang="en-US" sz="1800">
                <a:solidFill>
                  <a:schemeClr val="lt1"/>
                </a:solidFill>
                <a:latin typeface="Arial"/>
                <a:ea typeface="Arial"/>
                <a:cs typeface="Arial"/>
                <a:sym typeface="Arial"/>
              </a:rPr>
              <a:t> a tester is testing a pet insurance website. End to End testing involves testing of buying an insurance policy, LPM, tag, adding another pet, updating credit card information on users’ accounts, updating user address information, receiving order confirmation emails and policy documents.</a:t>
            </a:r>
            <a:endParaRPr b="1" sz="1800">
              <a:solidFill>
                <a:schemeClr val="lt1"/>
              </a:solidFill>
            </a:endParaRPr>
          </a:p>
          <a:p>
            <a:pPr indent="0" lvl="0" marL="514350" rtl="0" algn="l">
              <a:lnSpc>
                <a:spcPct val="115000"/>
              </a:lnSpc>
              <a:spcBef>
                <a:spcPts val="0"/>
              </a:spcBef>
              <a:spcAft>
                <a:spcPts val="0"/>
              </a:spcAft>
              <a:buNone/>
            </a:pPr>
            <a:r>
              <a:t/>
            </a:r>
            <a:endParaRPr b="1" sz="1800">
              <a:solidFill>
                <a:schemeClr val="lt1"/>
              </a:solidFill>
            </a:endParaRPr>
          </a:p>
          <a:p>
            <a:pPr indent="-342900" lvl="0" marL="514350" rtl="0" algn="l">
              <a:lnSpc>
                <a:spcPct val="115000"/>
              </a:lnSpc>
              <a:spcBef>
                <a:spcPts val="0"/>
              </a:spcBef>
              <a:spcAft>
                <a:spcPts val="0"/>
              </a:spcAft>
              <a:buClr>
                <a:schemeClr val="lt1"/>
              </a:buClr>
              <a:buSzPts val="1800"/>
              <a:buAutoNum type="alphaLcPeriod"/>
            </a:pPr>
            <a:r>
              <a:rPr b="1" lang="en-US" sz="1800">
                <a:solidFill>
                  <a:schemeClr val="lt1"/>
                </a:solidFill>
              </a:rPr>
              <a:t>Black Box Testing</a:t>
            </a:r>
            <a:endParaRPr b="1" sz="1800">
              <a:solidFill>
                <a:schemeClr val="lt1"/>
              </a:solidFill>
            </a:endParaRPr>
          </a:p>
          <a:p>
            <a:pPr indent="-342900" lvl="0" marL="914400" rtl="0" algn="l">
              <a:lnSpc>
                <a:spcPct val="115000"/>
              </a:lnSpc>
              <a:spcBef>
                <a:spcPts val="0"/>
              </a:spcBef>
              <a:spcAft>
                <a:spcPts val="0"/>
              </a:spcAft>
              <a:buClr>
                <a:schemeClr val="lt1"/>
              </a:buClr>
              <a:buSzPts val="1800"/>
              <a:buChar char="❏"/>
            </a:pPr>
            <a:r>
              <a:rPr lang="en-US" sz="1800">
                <a:solidFill>
                  <a:schemeClr val="lt1"/>
                </a:solidFill>
              </a:rPr>
              <a:t>testing technique in which testing is performed without knowing the internal structure, design, or code of a system under test. </a:t>
            </a:r>
            <a:endParaRPr sz="1800">
              <a:solidFill>
                <a:schemeClr val="lt1"/>
              </a:solidFill>
            </a:endParaRPr>
          </a:p>
          <a:p>
            <a:pPr indent="-342900" lvl="0" marL="914400" rtl="0" algn="l">
              <a:lnSpc>
                <a:spcPct val="115000"/>
              </a:lnSpc>
              <a:spcBef>
                <a:spcPts val="0"/>
              </a:spcBef>
              <a:spcAft>
                <a:spcPts val="0"/>
              </a:spcAft>
              <a:buClr>
                <a:schemeClr val="lt1"/>
              </a:buClr>
              <a:buSzPts val="1800"/>
              <a:buChar char="❏"/>
            </a:pPr>
            <a:r>
              <a:rPr lang="en-US" sz="1800">
                <a:solidFill>
                  <a:schemeClr val="lt1"/>
                </a:solidFill>
              </a:rPr>
              <a:t>Testers should focus only on the input and output of test objects.</a:t>
            </a:r>
            <a:endParaRPr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3006ba591b_0_54"/>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36" name="Google Shape;236;g13006ba591b_0_54"/>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chemeClr val="lt1"/>
                </a:solidFill>
              </a:rPr>
              <a:t>c. Smoke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performed to verify that basic and critical functionality of the system under test is working fine at a very high level.</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whenever a new build is provided by the development team, then the Software Testing team validates the build and ensures that no major issue exists.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testing team will ensure that the build is stable, and a detailed level of testing will be carried out further.</a:t>
            </a:r>
            <a:br>
              <a:rPr lang="en-US" sz="1800">
                <a:solidFill>
                  <a:schemeClr val="lt1"/>
                </a:solidFill>
              </a:rPr>
            </a:br>
            <a:endParaRPr sz="1800">
              <a:solidFill>
                <a:schemeClr val="lt1"/>
              </a:solidFill>
            </a:endParaRPr>
          </a:p>
          <a:p>
            <a:pPr indent="0" lvl="0" marL="0" rtl="0" algn="l">
              <a:lnSpc>
                <a:spcPct val="90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b="1" lang="en-US" sz="1800">
                <a:solidFill>
                  <a:schemeClr val="lt1"/>
                </a:solidFill>
              </a:rPr>
              <a:t>d. Sanity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Sanity testing is performed on a system to verify that newly added functionality or bug fixes are working fine.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Sanity testing is done on stable build. It is a subset of the regression test.</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For example,</a:t>
            </a:r>
            <a:r>
              <a:rPr lang="en-US" sz="1800">
                <a:solidFill>
                  <a:schemeClr val="lt1"/>
                </a:solidFill>
              </a:rPr>
              <a:t> a tester is testing a pet insurance website. There is a change in the discount for buying a policy for second pet. Then sanity testing is only performed on buying insurance policy module.</a:t>
            </a:r>
            <a:endParaRPr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3006ba591b_0_45"/>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42" name="Google Shape;242;g13006ba591b_0_45"/>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chemeClr val="lt1"/>
                </a:solidFill>
              </a:rPr>
              <a:t>e. Happy Path Testing</a:t>
            </a:r>
            <a:br>
              <a:rPr b="1" lang="en-US" sz="1800">
                <a:solidFill>
                  <a:schemeClr val="lt1"/>
                </a:solidFill>
              </a:rPr>
            </a:b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objective of Happy Path Testing is to test an application successfully on a positive flow.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It does not look for negative or error conditions.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focus is only on valid and positive inputs through which the application generates the expected output.</a:t>
            </a:r>
            <a:endParaRPr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rPr b="1" lang="en-US" sz="1800">
                <a:solidFill>
                  <a:schemeClr val="lt1"/>
                </a:solidFill>
              </a:rPr>
              <a:t>f. Monkey Testing</a:t>
            </a:r>
            <a:br>
              <a:rPr b="1" lang="en-US" sz="1800">
                <a:solidFill>
                  <a:schemeClr val="lt1"/>
                </a:solidFill>
              </a:rPr>
            </a:b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It is carried out by a tester, assuming that if the monkey uses the application, then how random input and values will be entered by the Monkey without any knowledge or understanding of the application.</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objective of Monkey Testing is to check if an application or system gets crashed by providing random input values/data.</a:t>
            </a:r>
            <a:endParaRPr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006ba591b_0_62"/>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48" name="Google Shape;248;g13006ba591b_0_62"/>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chemeClr val="lt1"/>
                </a:solidFill>
              </a:rPr>
              <a:t>4. Acceptance testing</a:t>
            </a:r>
            <a:endParaRPr b="1" sz="1800">
              <a:solidFill>
                <a:schemeClr val="lt1"/>
              </a:solidFill>
            </a:endParaRPr>
          </a:p>
          <a:p>
            <a:pPr indent="-342900" lvl="0" marL="457200" rtl="0" algn="l">
              <a:lnSpc>
                <a:spcPct val="90000"/>
              </a:lnSpc>
              <a:spcBef>
                <a:spcPts val="0"/>
              </a:spcBef>
              <a:spcAft>
                <a:spcPts val="0"/>
              </a:spcAft>
              <a:buClr>
                <a:schemeClr val="lt1"/>
              </a:buClr>
              <a:buSzPts val="1800"/>
              <a:buAutoNum type="alphaLcPeriod"/>
            </a:pPr>
            <a:r>
              <a:rPr b="1" lang="en-US" sz="1800">
                <a:solidFill>
                  <a:schemeClr val="lt1"/>
                </a:solidFill>
              </a:rPr>
              <a:t>Alpha Testing</a:t>
            </a:r>
            <a:endParaRPr b="1" sz="1800">
              <a:solidFill>
                <a:schemeClr val="lt1"/>
              </a:solidFill>
            </a:endParaRPr>
          </a:p>
          <a:p>
            <a:pPr indent="-342900" lvl="0" marL="91440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Alpha testing is a type of acceptance testing performed by the team in an organization to find as many defects as possible before releasing software to customers.</a:t>
            </a:r>
            <a:endParaRPr sz="1800">
              <a:solidFill>
                <a:schemeClr val="lt1"/>
              </a:solidFill>
              <a:latin typeface="Arial"/>
              <a:ea typeface="Arial"/>
              <a:cs typeface="Arial"/>
              <a:sym typeface="Arial"/>
            </a:endParaRPr>
          </a:p>
          <a:p>
            <a:pPr indent="0" lvl="0" marL="0" rtl="0" algn="l">
              <a:lnSpc>
                <a:spcPct val="90000"/>
              </a:lnSpc>
              <a:spcBef>
                <a:spcPts val="0"/>
              </a:spcBef>
              <a:spcAft>
                <a:spcPts val="0"/>
              </a:spcAft>
              <a:buNone/>
            </a:pPr>
            <a:r>
              <a:t/>
            </a:r>
            <a:endParaRPr b="1" sz="1800">
              <a:solidFill>
                <a:schemeClr val="lt1"/>
              </a:solidFill>
            </a:endParaRPr>
          </a:p>
          <a:p>
            <a:pPr indent="-342900" lvl="0" marL="457200" rtl="0" algn="l">
              <a:lnSpc>
                <a:spcPct val="90000"/>
              </a:lnSpc>
              <a:spcBef>
                <a:spcPts val="0"/>
              </a:spcBef>
              <a:spcAft>
                <a:spcPts val="0"/>
              </a:spcAft>
              <a:buClr>
                <a:schemeClr val="lt1"/>
              </a:buClr>
              <a:buSzPts val="1800"/>
              <a:buAutoNum type="alphaLcPeriod"/>
            </a:pPr>
            <a:r>
              <a:rPr b="1" lang="en-US" sz="1800">
                <a:solidFill>
                  <a:schemeClr val="lt1"/>
                </a:solidFill>
              </a:rPr>
              <a:t>Beta Testing</a:t>
            </a:r>
            <a:endParaRPr b="1"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It is a type of software testing which is carried out by the clients/customers. It is performed in the </a:t>
            </a:r>
            <a:r>
              <a:rPr b="1" lang="en-US" sz="1800">
                <a:solidFill>
                  <a:schemeClr val="lt1"/>
                </a:solidFill>
              </a:rPr>
              <a:t>Real Environment </a:t>
            </a:r>
            <a:r>
              <a:rPr lang="en-US" sz="1800">
                <a:solidFill>
                  <a:schemeClr val="lt1"/>
                </a:solidFill>
              </a:rPr>
              <a:t>before releasing the product to the market for the actual end-users.</a:t>
            </a:r>
            <a:endParaRPr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Beta Testing is carried out to ensure that there are no major failures in the software or product, and it satisfies the business requirements from an end-user perspective. </a:t>
            </a:r>
            <a:endParaRPr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Beta Testing is successful when the customer accepts the software.</a:t>
            </a:r>
            <a:endParaRPr sz="1800">
              <a:solidFill>
                <a:schemeClr val="lt1"/>
              </a:solidFill>
            </a:endParaRPr>
          </a:p>
          <a:p>
            <a:pPr indent="0" lvl="0" marL="914400" rtl="0" algn="l">
              <a:lnSpc>
                <a:spcPct val="90000"/>
              </a:lnSpc>
              <a:spcBef>
                <a:spcPts val="0"/>
              </a:spcBef>
              <a:spcAft>
                <a:spcPts val="0"/>
              </a:spcAft>
              <a:buNone/>
            </a:pPr>
            <a:r>
              <a:t/>
            </a:r>
            <a:endParaRPr b="1"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342900" lvl="0" marL="457200" rtl="0" algn="l">
              <a:lnSpc>
                <a:spcPct val="90000"/>
              </a:lnSpc>
              <a:spcBef>
                <a:spcPts val="0"/>
              </a:spcBef>
              <a:spcAft>
                <a:spcPts val="0"/>
              </a:spcAft>
              <a:buClr>
                <a:schemeClr val="lt1"/>
              </a:buClr>
              <a:buSzPts val="1800"/>
              <a:buAutoNum type="alphaLcPeriod"/>
            </a:pPr>
            <a:r>
              <a:rPr b="1" lang="en-US" sz="1800">
                <a:solidFill>
                  <a:schemeClr val="lt1"/>
                </a:solidFill>
              </a:rPr>
              <a:t>OAT(Operational Acceptance Testing)/UAT(User Acceptance Testing)</a:t>
            </a:r>
            <a:endParaRPr b="1"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Operational acceptance testing of the system is performed by operations or system administration staff in the production environment. </a:t>
            </a:r>
            <a:endParaRPr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The purpose of operational acceptance testing is to make sure that the system administrators can keep the system working properly for the users in a real-time environment.</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3006ba591b_0_71"/>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54" name="Google Shape;254;g13006ba591b_0_71"/>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0"/>
              </a:spcBef>
              <a:spcAft>
                <a:spcPts val="0"/>
              </a:spcAft>
              <a:buClr>
                <a:schemeClr val="lt1"/>
              </a:buClr>
              <a:buSzPts val="2200"/>
              <a:buAutoNum type="arabicPeriod"/>
            </a:pPr>
            <a:r>
              <a:rPr b="1" lang="en-US">
                <a:solidFill>
                  <a:schemeClr val="lt1"/>
                </a:solidFill>
              </a:rPr>
              <a:t>Security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Penetration Testing</a:t>
            </a:r>
            <a:br>
              <a:rPr b="1" lang="en-US">
                <a:solidFill>
                  <a:schemeClr val="lt1"/>
                </a:solidFill>
              </a:rPr>
            </a:br>
            <a:endParaRPr b="1">
              <a:solidFill>
                <a:schemeClr val="lt1"/>
              </a:solidFill>
            </a:endParaRPr>
          </a:p>
          <a:p>
            <a:pPr indent="-368300" lvl="0" marL="457200" rtl="0" algn="l">
              <a:lnSpc>
                <a:spcPct val="90000"/>
              </a:lnSpc>
              <a:spcBef>
                <a:spcPts val="0"/>
              </a:spcBef>
              <a:spcAft>
                <a:spcPts val="0"/>
              </a:spcAft>
              <a:buClr>
                <a:schemeClr val="lt1"/>
              </a:buClr>
              <a:buSzPts val="2200"/>
              <a:buAutoNum type="arabicPeriod"/>
            </a:pPr>
            <a:r>
              <a:rPr b="1" lang="en-US">
                <a:solidFill>
                  <a:schemeClr val="lt1"/>
                </a:solidFill>
              </a:rPr>
              <a:t>Performance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Load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Stress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Scalability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Volume Testing (Flood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Endurance Testing(Soak Testing)</a:t>
            </a:r>
            <a:br>
              <a:rPr b="1" lang="en-US">
                <a:solidFill>
                  <a:schemeClr val="lt1"/>
                </a:solidFill>
              </a:rPr>
            </a:br>
            <a:endParaRPr b="1">
              <a:solidFill>
                <a:schemeClr val="lt1"/>
              </a:solidFill>
            </a:endParaRPr>
          </a:p>
          <a:p>
            <a:pPr indent="-368300" lvl="0" marL="457200" rtl="0" algn="l">
              <a:lnSpc>
                <a:spcPct val="90000"/>
              </a:lnSpc>
              <a:spcBef>
                <a:spcPts val="0"/>
              </a:spcBef>
              <a:spcAft>
                <a:spcPts val="0"/>
              </a:spcAft>
              <a:buClr>
                <a:schemeClr val="lt1"/>
              </a:buClr>
              <a:buSzPts val="2200"/>
              <a:buAutoNum type="arabicPeriod"/>
            </a:pPr>
            <a:r>
              <a:rPr b="1" lang="en-US">
                <a:solidFill>
                  <a:schemeClr val="lt1"/>
                </a:solidFill>
              </a:rPr>
              <a:t>Usability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Exploratory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Cross browser Testing</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Accessibility</a:t>
            </a:r>
            <a:r>
              <a:rPr b="1" lang="en-US">
                <a:solidFill>
                  <a:schemeClr val="lt1"/>
                </a:solidFill>
              </a:rPr>
              <a:t> Testing</a:t>
            </a:r>
            <a:br>
              <a:rPr b="1" lang="en-US">
                <a:solidFill>
                  <a:schemeClr val="lt1"/>
                </a:solidFill>
              </a:rPr>
            </a:br>
            <a:endParaRPr b="1">
              <a:solidFill>
                <a:schemeClr val="lt1"/>
              </a:solidFill>
            </a:endParaRPr>
          </a:p>
          <a:p>
            <a:pPr indent="-368300" lvl="0" marL="457200" rtl="0" algn="l">
              <a:lnSpc>
                <a:spcPct val="90000"/>
              </a:lnSpc>
              <a:spcBef>
                <a:spcPts val="0"/>
              </a:spcBef>
              <a:spcAft>
                <a:spcPts val="0"/>
              </a:spcAft>
              <a:buClr>
                <a:schemeClr val="lt1"/>
              </a:buClr>
              <a:buSzPts val="2200"/>
              <a:buAutoNum type="arabicPeriod"/>
            </a:pPr>
            <a:r>
              <a:rPr b="1" lang="en-US">
                <a:solidFill>
                  <a:schemeClr val="lt1"/>
                </a:solidFill>
              </a:rPr>
              <a:t>Compatibility Testing</a:t>
            </a: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3006ba591b_0_76"/>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60" name="Google Shape;260;g13006ba591b_0_76"/>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0"/>
              </a:spcBef>
              <a:spcAft>
                <a:spcPts val="0"/>
              </a:spcAft>
              <a:buClr>
                <a:schemeClr val="lt1"/>
              </a:buClr>
              <a:buSzPts val="2200"/>
              <a:buAutoNum type="arabicPeriod"/>
            </a:pPr>
            <a:r>
              <a:rPr b="1" lang="en-US" sz="1800">
                <a:solidFill>
                  <a:schemeClr val="lt1"/>
                </a:solidFill>
              </a:rPr>
              <a:t>Security Testing</a:t>
            </a:r>
            <a:br>
              <a:rPr b="1" lang="en-US">
                <a:solidFill>
                  <a:schemeClr val="lt1"/>
                </a:solidFill>
              </a:rPr>
            </a:br>
            <a:endParaRPr b="1">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It is a type of testing performed by a special team. Any hacking method can penetrate the system.</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It is done to check how the software, application, or website is secure from internal and/or external threats. </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This testing includes how much software is secure from malicious programs, viruses and how secure &amp; strong the authorization and authentication processes are.</a:t>
            </a:r>
            <a:endParaRPr sz="1800">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342900" lvl="1" marL="914400" rtl="0" algn="l">
              <a:lnSpc>
                <a:spcPct val="90000"/>
              </a:lnSpc>
              <a:spcBef>
                <a:spcPts val="0"/>
              </a:spcBef>
              <a:spcAft>
                <a:spcPts val="0"/>
              </a:spcAft>
              <a:buClr>
                <a:schemeClr val="lt1"/>
              </a:buClr>
              <a:buSzPts val="1800"/>
              <a:buAutoNum type="alphaLcPeriod"/>
            </a:pPr>
            <a:r>
              <a:rPr b="1" lang="en-US">
                <a:solidFill>
                  <a:schemeClr val="lt1"/>
                </a:solidFill>
              </a:rPr>
              <a:t>Penetration Testing</a:t>
            </a:r>
            <a:br>
              <a:rPr b="1" lang="en-US">
                <a:solidFill>
                  <a:schemeClr val="lt1"/>
                </a:solidFill>
              </a:rPr>
            </a:br>
            <a:endParaRPr b="1">
              <a:solidFill>
                <a:schemeClr val="lt1"/>
              </a:solidFill>
            </a:endParaRPr>
          </a:p>
          <a:p>
            <a:pPr indent="-342900" lvl="0" marL="914400" rtl="0" algn="l">
              <a:lnSpc>
                <a:spcPct val="115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Pen testing is performed by outside contractors, generally known as ethical hackers.</a:t>
            </a:r>
            <a:endParaRPr sz="1800">
              <a:solidFill>
                <a:schemeClr val="lt1"/>
              </a:solidFill>
              <a:latin typeface="Arial"/>
              <a:ea typeface="Arial"/>
              <a:cs typeface="Arial"/>
              <a:sym typeface="Arial"/>
            </a:endParaRPr>
          </a:p>
          <a:p>
            <a:pPr indent="-342900" lvl="0" marL="914400" rtl="0" algn="l">
              <a:lnSpc>
                <a:spcPct val="115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That is why it is also known as ethical hacking.</a:t>
            </a:r>
            <a:endParaRPr sz="1800">
              <a:solidFill>
                <a:schemeClr val="lt1"/>
              </a:solidFill>
              <a:latin typeface="Arial"/>
              <a:ea typeface="Arial"/>
              <a:cs typeface="Arial"/>
              <a:sym typeface="Arial"/>
            </a:endParaRPr>
          </a:p>
          <a:p>
            <a:pPr indent="-342900" lvl="0" marL="914400" rtl="0" algn="l">
              <a:lnSpc>
                <a:spcPct val="115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Contractors perform different operations like SQL injection, URL manipulation, Privilege Elevation, session expiry, and provide reports to the organization.</a:t>
            </a:r>
            <a:endParaRPr sz="1800">
              <a:solidFill>
                <a:schemeClr val="lt1"/>
              </a:solidFill>
              <a:latin typeface="Arial"/>
              <a:ea typeface="Arial"/>
              <a:cs typeface="Arial"/>
              <a:sym typeface="Aria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3006ba591b_0_83"/>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66" name="Google Shape;266;g13006ba591b_0_83"/>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chemeClr val="lt1"/>
                </a:solidFill>
              </a:rPr>
              <a:t>2. Performance Testing</a:t>
            </a:r>
            <a:endParaRPr b="1" sz="1800">
              <a:solidFill>
                <a:schemeClr val="lt1"/>
              </a:solidFill>
            </a:endParaRPr>
          </a:p>
          <a:p>
            <a:pPr indent="0" lvl="0" marL="0" rtl="0" algn="l">
              <a:lnSpc>
                <a:spcPct val="90000"/>
              </a:lnSpc>
              <a:spcBef>
                <a:spcPts val="0"/>
              </a:spcBef>
              <a:spcAft>
                <a:spcPts val="0"/>
              </a:spcAft>
              <a:buNone/>
            </a:pPr>
            <a:r>
              <a:rPr lang="en-US" sz="1800">
                <a:solidFill>
                  <a:schemeClr val="lt1"/>
                </a:solidFill>
              </a:rPr>
              <a:t>Performance testing is testing of an application’s stability and response time by applying load.</a:t>
            </a:r>
            <a:br>
              <a:rPr lang="en-US" sz="1800">
                <a:solidFill>
                  <a:schemeClr val="lt1"/>
                </a:solidFill>
              </a:rPr>
            </a:br>
            <a:endParaRPr sz="1800">
              <a:solidFill>
                <a:schemeClr val="lt1"/>
              </a:solidFill>
            </a:endParaRPr>
          </a:p>
          <a:p>
            <a:pPr indent="-342900" lvl="0" marL="457200" rtl="0" algn="l">
              <a:lnSpc>
                <a:spcPct val="90000"/>
              </a:lnSpc>
              <a:spcBef>
                <a:spcPts val="0"/>
              </a:spcBef>
              <a:spcAft>
                <a:spcPts val="0"/>
              </a:spcAft>
              <a:buClr>
                <a:schemeClr val="lt1"/>
              </a:buClr>
              <a:buSzPts val="1800"/>
              <a:buAutoNum type="alphaLcPeriod"/>
            </a:pPr>
            <a:r>
              <a:rPr lang="en-US" sz="1800">
                <a:solidFill>
                  <a:schemeClr val="lt1"/>
                </a:solidFill>
              </a:rPr>
              <a:t>Load Testing</a:t>
            </a:r>
            <a:endParaRPr sz="1800">
              <a:solidFill>
                <a:schemeClr val="lt1"/>
              </a:solidFill>
            </a:endParaRPr>
          </a:p>
          <a:p>
            <a:pPr indent="-342900" lvl="0" marL="914400" rtl="0" algn="l">
              <a:lnSpc>
                <a:spcPct val="115000"/>
              </a:lnSpc>
              <a:spcBef>
                <a:spcPts val="0"/>
              </a:spcBef>
              <a:spcAft>
                <a:spcPts val="0"/>
              </a:spcAft>
              <a:buClr>
                <a:schemeClr val="lt1"/>
              </a:buClr>
              <a:buSzPts val="1800"/>
              <a:buChar char="❏"/>
            </a:pPr>
            <a:r>
              <a:rPr lang="en-US" sz="1800">
                <a:solidFill>
                  <a:schemeClr val="lt1"/>
                </a:solidFill>
              </a:rPr>
              <a:t>It is testing of an application’s stability and response time by applying load, which is equal to or less than the designed number of users for an application.</a:t>
            </a:r>
            <a:endParaRPr sz="1800">
              <a:solidFill>
                <a:schemeClr val="lt1"/>
              </a:solidFill>
            </a:endParaRPr>
          </a:p>
          <a:p>
            <a:pPr indent="-342900" lvl="0" marL="914400" rtl="0" algn="l">
              <a:lnSpc>
                <a:spcPct val="115000"/>
              </a:lnSpc>
              <a:spcBef>
                <a:spcPts val="0"/>
              </a:spcBef>
              <a:spcAft>
                <a:spcPts val="0"/>
              </a:spcAft>
              <a:buClr>
                <a:schemeClr val="lt1"/>
              </a:buClr>
              <a:buSzPts val="1800"/>
              <a:buChar char="❏"/>
            </a:pPr>
            <a:r>
              <a:rPr b="1" lang="en-US" sz="1800">
                <a:solidFill>
                  <a:schemeClr val="lt1"/>
                </a:solidFill>
              </a:rPr>
              <a:t>For example,</a:t>
            </a:r>
            <a:r>
              <a:rPr lang="en-US" sz="1800">
                <a:solidFill>
                  <a:schemeClr val="lt1"/>
                </a:solidFill>
              </a:rPr>
              <a:t> your application handles 100 users at a time with a response time of 3 seconds, then load testing can be done by applying a load of the maximum of 100 or less than 100 users. The goal is to verify that the application is responding within 3 seconds for all the users.</a:t>
            </a:r>
            <a:br>
              <a:rPr lang="en-US" sz="1800">
                <a:solidFill>
                  <a:schemeClr val="lt1"/>
                </a:solidFill>
              </a:rPr>
            </a:br>
            <a:endParaRPr sz="1800">
              <a:solidFill>
                <a:schemeClr val="lt1"/>
              </a:solidFill>
            </a:endParaRPr>
          </a:p>
          <a:p>
            <a:pPr indent="-342900" lvl="0" marL="457200" rtl="0" algn="l">
              <a:lnSpc>
                <a:spcPct val="115000"/>
              </a:lnSpc>
              <a:spcBef>
                <a:spcPts val="0"/>
              </a:spcBef>
              <a:spcAft>
                <a:spcPts val="0"/>
              </a:spcAft>
              <a:buClr>
                <a:schemeClr val="lt1"/>
              </a:buClr>
              <a:buSzPts val="1800"/>
              <a:buAutoNum type="alphaLcPeriod"/>
            </a:pPr>
            <a:r>
              <a:rPr lang="en-US" sz="1800">
                <a:solidFill>
                  <a:schemeClr val="lt1"/>
                </a:solidFill>
              </a:rPr>
              <a:t>Stress Testing</a:t>
            </a:r>
            <a:endParaRPr sz="1800">
              <a:solidFill>
                <a:schemeClr val="lt1"/>
              </a:solidFill>
            </a:endParaRPr>
          </a:p>
          <a:p>
            <a:pPr indent="-342900" lvl="0" marL="914400" rtl="0" algn="l">
              <a:lnSpc>
                <a:spcPct val="115000"/>
              </a:lnSpc>
              <a:spcBef>
                <a:spcPts val="0"/>
              </a:spcBef>
              <a:spcAft>
                <a:spcPts val="0"/>
              </a:spcAft>
              <a:buClr>
                <a:schemeClr val="lt1"/>
              </a:buClr>
              <a:buSzPts val="1800"/>
              <a:buChar char="❏"/>
            </a:pPr>
            <a:r>
              <a:rPr lang="en-US" sz="1800">
                <a:solidFill>
                  <a:schemeClr val="lt1"/>
                </a:solidFill>
              </a:rPr>
              <a:t>It is testing an application’s stability and response time by applying load, which is more than the designed number of users for an application.</a:t>
            </a:r>
            <a:endParaRPr sz="1800">
              <a:solidFill>
                <a:schemeClr val="lt1"/>
              </a:solidFill>
            </a:endParaRPr>
          </a:p>
          <a:p>
            <a:pPr indent="-342900" lvl="0" marL="914400" rtl="0" algn="l">
              <a:lnSpc>
                <a:spcPct val="115000"/>
              </a:lnSpc>
              <a:spcBef>
                <a:spcPts val="0"/>
              </a:spcBef>
              <a:spcAft>
                <a:spcPts val="0"/>
              </a:spcAft>
              <a:buClr>
                <a:schemeClr val="lt1"/>
              </a:buClr>
              <a:buSzPts val="1800"/>
              <a:buChar char="❏"/>
            </a:pPr>
            <a:r>
              <a:rPr b="1" lang="en-US" sz="1800">
                <a:solidFill>
                  <a:schemeClr val="lt1"/>
                </a:solidFill>
              </a:rPr>
              <a:t>For example,</a:t>
            </a:r>
            <a:r>
              <a:rPr lang="en-US" sz="1800">
                <a:solidFill>
                  <a:schemeClr val="lt1"/>
                </a:solidFill>
              </a:rPr>
              <a:t> your application handles 1000 users at a time with a response time of 4 seconds, then stress testing can be done by applying a load of more than 1000 users. </a:t>
            </a:r>
            <a:endParaRPr sz="1800">
              <a:solidFill>
                <a:schemeClr val="lt1"/>
              </a:solidFill>
            </a:endParaRPr>
          </a:p>
          <a:p>
            <a:pPr indent="-342900" lvl="0" marL="914400" rtl="0" algn="l">
              <a:lnSpc>
                <a:spcPct val="115000"/>
              </a:lnSpc>
              <a:spcBef>
                <a:spcPts val="0"/>
              </a:spcBef>
              <a:spcAft>
                <a:spcPts val="0"/>
              </a:spcAft>
              <a:buClr>
                <a:schemeClr val="lt1"/>
              </a:buClr>
              <a:buSzPts val="1800"/>
              <a:buChar char="❏"/>
            </a:pPr>
            <a:r>
              <a:rPr lang="en-US" sz="1800">
                <a:solidFill>
                  <a:schemeClr val="lt1"/>
                </a:solidFill>
              </a:rPr>
              <a:t>Test the application with 1100,1200,1300 users and notice the response time. The goal is to verify the stability of an application under stress.</a:t>
            </a:r>
            <a:endParaRPr sz="1800">
              <a:solidFill>
                <a:schemeClr val="lt1"/>
              </a:solidFill>
            </a:endParaRPr>
          </a:p>
          <a:p>
            <a:pPr indent="0" lvl="0" marL="91440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3006ba591b_0_92"/>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72" name="Google Shape;272;g13006ba591b_0_92"/>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800">
                <a:solidFill>
                  <a:schemeClr val="lt1"/>
                </a:solidFill>
              </a:rPr>
              <a:t>c. Scalability Testing</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Scalability testing is testing an application’s stability and response time by applying load, which is more than the designed number of users for an application.</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b="1" lang="en-US" sz="1800">
                <a:solidFill>
                  <a:schemeClr val="lt1"/>
                </a:solidFill>
                <a:latin typeface="Arial"/>
                <a:ea typeface="Arial"/>
                <a:cs typeface="Arial"/>
                <a:sym typeface="Arial"/>
              </a:rPr>
              <a:t>For example,</a:t>
            </a:r>
            <a:r>
              <a:rPr lang="en-US" sz="1800">
                <a:solidFill>
                  <a:schemeClr val="lt1"/>
                </a:solidFill>
                <a:latin typeface="Arial"/>
                <a:ea typeface="Arial"/>
                <a:cs typeface="Arial"/>
                <a:sym typeface="Arial"/>
              </a:rPr>
              <a:t> your application handles 1000 users at a time with a response time of 2 seconds, then scalability testing can be done by applying a load of more than 1000 users and gradually increasing the number of users to find out where exactly my application is crashing.</a:t>
            </a:r>
            <a:endParaRPr sz="1800">
              <a:solidFill>
                <a:schemeClr val="lt1"/>
              </a:solidFill>
              <a:latin typeface="Arial"/>
              <a:ea typeface="Arial"/>
              <a:cs typeface="Arial"/>
              <a:sym typeface="Arial"/>
            </a:endParaRPr>
          </a:p>
          <a:p>
            <a:pPr indent="0" lvl="0" marL="0" rtl="0" algn="l">
              <a:lnSpc>
                <a:spcPct val="115000"/>
              </a:lnSpc>
              <a:spcBef>
                <a:spcPts val="0"/>
              </a:spcBef>
              <a:spcAft>
                <a:spcPts val="0"/>
              </a:spcAft>
              <a:buNone/>
            </a:pPr>
            <a:r>
              <a:rPr lang="en-US" sz="1800">
                <a:solidFill>
                  <a:schemeClr val="lt1"/>
                </a:solidFill>
              </a:rPr>
              <a:t>Let’s say my application is giving response time as follows:</a:t>
            </a:r>
            <a:endParaRPr sz="1800">
              <a:solidFill>
                <a:schemeClr val="lt1"/>
              </a:solidFill>
            </a:endParaRPr>
          </a:p>
          <a:p>
            <a:pPr indent="-342900" lvl="2" marL="1371600" rtl="0" algn="l">
              <a:lnSpc>
                <a:spcPct val="115000"/>
              </a:lnSpc>
              <a:spcBef>
                <a:spcPts val="250"/>
              </a:spcBef>
              <a:spcAft>
                <a:spcPts val="0"/>
              </a:spcAft>
              <a:buClr>
                <a:schemeClr val="lt1"/>
              </a:buClr>
              <a:buSzPts val="1800"/>
              <a:buFont typeface="Lato"/>
              <a:buChar char="■"/>
            </a:pPr>
            <a:r>
              <a:rPr lang="en-US" sz="1800">
                <a:solidFill>
                  <a:schemeClr val="lt1"/>
                </a:solidFill>
              </a:rPr>
              <a:t> 1000 users -2 sec</a:t>
            </a:r>
            <a:endParaRPr sz="1800">
              <a:solidFill>
                <a:schemeClr val="lt1"/>
              </a:solidFill>
            </a:endParaRPr>
          </a:p>
          <a:p>
            <a:pPr indent="-342900" lvl="2" marL="1371600" rtl="0" algn="l">
              <a:lnSpc>
                <a:spcPct val="115000"/>
              </a:lnSpc>
              <a:spcBef>
                <a:spcPts val="0"/>
              </a:spcBef>
              <a:spcAft>
                <a:spcPts val="0"/>
              </a:spcAft>
              <a:buClr>
                <a:schemeClr val="lt1"/>
              </a:buClr>
              <a:buSzPts val="1800"/>
              <a:buFont typeface="Lato"/>
              <a:buChar char="■"/>
            </a:pPr>
            <a:r>
              <a:rPr lang="en-US" sz="1800">
                <a:solidFill>
                  <a:schemeClr val="lt1"/>
                </a:solidFill>
              </a:rPr>
              <a:t> 1400 users -2 sec</a:t>
            </a:r>
            <a:endParaRPr sz="1800">
              <a:solidFill>
                <a:schemeClr val="lt1"/>
              </a:solidFill>
            </a:endParaRPr>
          </a:p>
          <a:p>
            <a:pPr indent="-342900" lvl="2" marL="1371600" rtl="0" algn="l">
              <a:lnSpc>
                <a:spcPct val="115000"/>
              </a:lnSpc>
              <a:spcBef>
                <a:spcPts val="0"/>
              </a:spcBef>
              <a:spcAft>
                <a:spcPts val="0"/>
              </a:spcAft>
              <a:buClr>
                <a:schemeClr val="lt1"/>
              </a:buClr>
              <a:buSzPts val="1800"/>
              <a:buFont typeface="Lato"/>
              <a:buChar char="■"/>
            </a:pPr>
            <a:r>
              <a:rPr lang="en-US" sz="1800">
                <a:solidFill>
                  <a:schemeClr val="lt1"/>
                </a:solidFill>
              </a:rPr>
              <a:t> 4000 users -3 sec</a:t>
            </a:r>
            <a:endParaRPr sz="1800">
              <a:solidFill>
                <a:schemeClr val="lt1"/>
              </a:solidFill>
            </a:endParaRPr>
          </a:p>
          <a:p>
            <a:pPr indent="-342900" lvl="2" marL="1371600" rtl="0" algn="l">
              <a:lnSpc>
                <a:spcPct val="115000"/>
              </a:lnSpc>
              <a:spcBef>
                <a:spcPts val="0"/>
              </a:spcBef>
              <a:spcAft>
                <a:spcPts val="0"/>
              </a:spcAft>
              <a:buClr>
                <a:schemeClr val="lt1"/>
              </a:buClr>
              <a:buSzPts val="1800"/>
              <a:buFont typeface="Lato"/>
              <a:buChar char="■"/>
            </a:pPr>
            <a:r>
              <a:rPr lang="en-US" sz="1800">
                <a:solidFill>
                  <a:schemeClr val="lt1"/>
                </a:solidFill>
              </a:rPr>
              <a:t> 5000 users -45 sec</a:t>
            </a:r>
            <a:endParaRPr sz="1800">
              <a:solidFill>
                <a:schemeClr val="lt1"/>
              </a:solidFill>
            </a:endParaRPr>
          </a:p>
          <a:p>
            <a:pPr indent="-342900" lvl="2" marL="1371600" rtl="0" algn="l">
              <a:lnSpc>
                <a:spcPct val="115000"/>
              </a:lnSpc>
              <a:spcBef>
                <a:spcPts val="0"/>
              </a:spcBef>
              <a:spcAft>
                <a:spcPts val="0"/>
              </a:spcAft>
              <a:buClr>
                <a:schemeClr val="lt1"/>
              </a:buClr>
              <a:buSzPts val="1800"/>
              <a:buFont typeface="Lato"/>
              <a:buChar char="■"/>
            </a:pPr>
            <a:r>
              <a:rPr lang="en-US" sz="1800">
                <a:solidFill>
                  <a:schemeClr val="lt1"/>
                </a:solidFill>
              </a:rPr>
              <a:t> 5150 users- crash – This is the point that needs to identify in scalability testing</a:t>
            </a:r>
            <a:endParaRPr sz="1800">
              <a:solidFill>
                <a:schemeClr val="lt1"/>
              </a:solidFill>
            </a:endParaRPr>
          </a:p>
          <a:p>
            <a:pPr indent="0" lvl="0" marL="0" rtl="0" algn="l">
              <a:lnSpc>
                <a:spcPct val="115000"/>
              </a:lnSpc>
              <a:spcBef>
                <a:spcPts val="1200"/>
              </a:spcBef>
              <a:spcAft>
                <a:spcPts val="0"/>
              </a:spcAft>
              <a:buNone/>
            </a:pPr>
            <a:r>
              <a:t/>
            </a:r>
            <a:endParaRPr sz="1800">
              <a:solidFill>
                <a:schemeClr val="lt1"/>
              </a:solidFill>
              <a:latin typeface="Arial"/>
              <a:ea typeface="Arial"/>
              <a:cs typeface="Arial"/>
              <a:sym typeface="Aria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006ba591b_0_101"/>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78" name="Google Shape;278;g13006ba591b_0_101"/>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d. Volume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Volume testing is testing an application’s stability and response time by transferring a large volume of data to the database.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Basically, it tests the capacity of the database to handle the data.</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rPr b="1" lang="en-US" sz="1800">
                <a:solidFill>
                  <a:schemeClr val="lt1"/>
                </a:solidFill>
              </a:rPr>
              <a:t>e. Endurance Testing (Soak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Endurance testing is testing an application’s stability and response time by applying load continuously for a longer period to verify that the application is working fine.</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For example,</a:t>
            </a:r>
            <a:r>
              <a:rPr lang="en-US" sz="1800">
                <a:solidFill>
                  <a:schemeClr val="lt1"/>
                </a:solidFill>
              </a:rPr>
              <a:t> car companies soak testing to verify that users can drive cars continuously for hours without any problem.</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latin typeface="Arial"/>
              <a:ea typeface="Arial"/>
              <a:cs typeface="Arial"/>
              <a:sym typeface="Aria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3006ba591b_0_115"/>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84" name="Google Shape;284;g13006ba591b_0_115"/>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3. Usability Testing</a:t>
            </a:r>
            <a:br>
              <a:rPr b="1" lang="en-US" sz="1800">
                <a:solidFill>
                  <a:schemeClr val="lt1"/>
                </a:solidFill>
              </a:rPr>
            </a:b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It </a:t>
            </a:r>
            <a:r>
              <a:rPr lang="en-US" sz="1800">
                <a:solidFill>
                  <a:schemeClr val="lt1"/>
                </a:solidFill>
              </a:rPr>
              <a:t>is testing an application from the user’s perspective to check the look and feel and user-friendliness.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main idea of usability testing of this kind of app is that as soon as the user opens the app, the user should get a glance at the market.</a:t>
            </a:r>
            <a:br>
              <a:rPr lang="en-US" sz="1800">
                <a:solidFill>
                  <a:schemeClr val="lt1"/>
                </a:solidFill>
              </a:rPr>
            </a:b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342900" lvl="0" marL="457200" rtl="0" algn="l">
              <a:spcBef>
                <a:spcPts val="0"/>
              </a:spcBef>
              <a:spcAft>
                <a:spcPts val="0"/>
              </a:spcAft>
              <a:buClr>
                <a:schemeClr val="lt1"/>
              </a:buClr>
              <a:buSzPts val="1800"/>
              <a:buAutoNum type="alphaLcPeriod"/>
            </a:pPr>
            <a:r>
              <a:rPr b="1" lang="en-US" sz="1800">
                <a:solidFill>
                  <a:schemeClr val="lt1"/>
                </a:solidFill>
              </a:rPr>
              <a:t>Exploratory Testing</a:t>
            </a:r>
            <a:br>
              <a:rPr b="1" lang="en-US" sz="1800">
                <a:solidFill>
                  <a:schemeClr val="lt1"/>
                </a:solidFill>
              </a:rPr>
            </a:b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Exploratory Testing is informal testing performed by the testing team.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objective of this testing is to explore the application and look for defects that exist in the application.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Testers use the knowledge of the business domain to test the application.</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 Test charters are used to guide the exploratory testing.</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30054767d9_0_1305"/>
          <p:cNvSpPr txBox="1"/>
          <p:nvPr>
            <p:ph type="title"/>
          </p:nvPr>
        </p:nvSpPr>
        <p:spPr>
          <a:xfrm>
            <a:off x="1195033" y="1295667"/>
            <a:ext cx="5804400" cy="2214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5000"/>
              <a:t>Software </a:t>
            </a:r>
            <a:br>
              <a:rPr lang="en-US" sz="5000"/>
            </a:br>
            <a:r>
              <a:rPr lang="en-US" sz="5000"/>
              <a:t>Testing</a:t>
            </a:r>
            <a:endParaRPr sz="5000"/>
          </a:p>
        </p:txBody>
      </p:sp>
      <p:sp>
        <p:nvSpPr>
          <p:cNvPr id="181" name="Google Shape;181;g130054767d9_0_1305"/>
          <p:cNvSpPr txBox="1"/>
          <p:nvPr>
            <p:ph idx="1" type="body"/>
          </p:nvPr>
        </p:nvSpPr>
        <p:spPr>
          <a:xfrm>
            <a:off x="7093067" y="1295667"/>
            <a:ext cx="4416300" cy="3848400"/>
          </a:xfrm>
          <a:prstGeom prst="rect">
            <a:avLst/>
          </a:prstGeom>
        </p:spPr>
        <p:txBody>
          <a:bodyPr anchorCtr="0" anchor="t" bIns="45700" lIns="91425" spcFirstLastPara="1" rIns="91425" wrap="square" tIns="45700">
            <a:normAutofit/>
          </a:bodyPr>
          <a:lstStyle/>
          <a:p>
            <a:pPr indent="-330200" lvl="0" marL="457200" rtl="0" algn="l">
              <a:spcBef>
                <a:spcPts val="0"/>
              </a:spcBef>
              <a:spcAft>
                <a:spcPts val="0"/>
              </a:spcAft>
              <a:buSzPts val="1600"/>
              <a:buChar char="❏"/>
            </a:pPr>
            <a:r>
              <a:rPr lang="en-US"/>
              <a:t>method to check whether the actual software product matches expected requirements and to ensure that software product is Defect free. </a:t>
            </a:r>
            <a:endParaRPr/>
          </a:p>
          <a:p>
            <a:pPr indent="-330200" lvl="0" marL="457200" rtl="0" algn="l">
              <a:spcBef>
                <a:spcPts val="0"/>
              </a:spcBef>
              <a:spcAft>
                <a:spcPts val="0"/>
              </a:spcAft>
              <a:buSzPts val="1600"/>
              <a:buChar char="❏"/>
            </a:pPr>
            <a:r>
              <a:rPr lang="en-US"/>
              <a:t>involves execution of software/system components using manual or automated tools to evaluate one or more properties of interest. </a:t>
            </a:r>
            <a:endParaRPr/>
          </a:p>
          <a:p>
            <a:pPr indent="-330200" lvl="0" marL="457200" rtl="0" algn="l">
              <a:spcBef>
                <a:spcPts val="0"/>
              </a:spcBef>
              <a:spcAft>
                <a:spcPts val="0"/>
              </a:spcAft>
              <a:buSzPts val="1600"/>
              <a:buChar char="❏"/>
            </a:pPr>
            <a:r>
              <a:rPr lang="en-US"/>
              <a:t>Purpose: to identify errors, gaps or missing requirements in contrast to actual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3006ba591b_0_107"/>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90" name="Google Shape;290;g13006ba591b_0_107"/>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b="1" lang="en-US" sz="1800">
                <a:solidFill>
                  <a:schemeClr val="lt1"/>
                </a:solidFill>
              </a:rPr>
              <a:t>b.  Cross Browser Testing</a:t>
            </a:r>
            <a:br>
              <a:rPr b="1" lang="en-US" sz="1800">
                <a:solidFill>
                  <a:schemeClr val="lt1"/>
                </a:solidFill>
              </a:rPr>
            </a:b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Cross browser testing is testing an application on different browsers, operating systems, mobile devices to see look and feel and performance.</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We need this testing because different users use different operating systems, different browsers, and different mobile devices. The goal of the company is to get a good user experience regardless of those devices.</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rPr lang="en-US" sz="1800">
                <a:solidFill>
                  <a:schemeClr val="lt1"/>
                </a:solidFill>
              </a:rPr>
              <a:t>c. Accessibility Testing</a:t>
            </a:r>
            <a:br>
              <a:rPr lang="en-US" sz="1800">
                <a:solidFill>
                  <a:schemeClr val="lt1"/>
                </a:solidFill>
              </a:rPr>
            </a:b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aim of this kind of testing is to determine whether the software or application is accessible for disabled people or not.</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Here, disability means deafness, color blindness, mentally disabled, blind, old age, and other disabled groups.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Various checks are performed, such as font size for visually disabled, color and contrast for color blindness, etc.</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3006ba591b_0_121"/>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Non-Functional Testing</a:t>
            </a:r>
            <a:endParaRPr/>
          </a:p>
        </p:txBody>
      </p:sp>
      <p:sp>
        <p:nvSpPr>
          <p:cNvPr id="296" name="Google Shape;296;g13006ba591b_0_121"/>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b="1" lang="en-US" sz="1800">
                <a:solidFill>
                  <a:schemeClr val="lt1"/>
                </a:solidFill>
              </a:rPr>
              <a:t>4. Compatibility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This is a testing type in which it validates how software behaves and runs in a different environment, web servers, hardware, and network environment.</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It ensures that software can run on different configuration, different databases, different browsers, and their versions. The testing team performs compatibility testing.</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3006ba591b_0_127"/>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Other Types of Testing</a:t>
            </a:r>
            <a:endParaRPr/>
          </a:p>
        </p:txBody>
      </p:sp>
      <p:sp>
        <p:nvSpPr>
          <p:cNvPr id="302" name="Google Shape;302;g13006ba591b_0_127"/>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Ad-hoc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Backend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Backward Compatibility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Boundary Value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Comparison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Graphical User Interface (GUI)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Install/Uninstall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Negative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Recovery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Regression Testing</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Vulnerability Testing</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3006ba591b_0_132"/>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Other Types of Testing</a:t>
            </a:r>
            <a:endParaRPr/>
          </a:p>
        </p:txBody>
      </p:sp>
      <p:sp>
        <p:nvSpPr>
          <p:cNvPr id="308" name="Google Shape;308;g13006ba591b_0_132"/>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Ad-hoc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name itself suggests that this testing is performed on an </a:t>
            </a:r>
            <a:r>
              <a:rPr lang="en-US" sz="1800" u="sng">
                <a:solidFill>
                  <a:schemeClr val="lt1"/>
                </a:solidFill>
                <a:hlinkClick r:id="rId3">
                  <a:extLst>
                    <a:ext uri="{A12FA001-AC4F-418D-AE19-62706E023703}">
                      <ahyp:hlinkClr val="tx"/>
                    </a:ext>
                  </a:extLst>
                </a:hlinkClick>
              </a:rPr>
              <a:t>ad-hoc</a:t>
            </a:r>
            <a:r>
              <a:rPr lang="en-US" sz="1800">
                <a:solidFill>
                  <a:schemeClr val="lt1"/>
                </a:solidFill>
              </a:rPr>
              <a:t> basis, i.e., with no reference to the test case and also without any plan or documentation in place for this type of testing.</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objective of this testing is to find the defects and break the application by executing any flow of the application or any random functionality.</a:t>
            </a:r>
            <a:endParaRPr sz="1800">
              <a:solidFill>
                <a:schemeClr val="lt1"/>
              </a:solidFill>
            </a:endParaRPr>
          </a:p>
          <a:p>
            <a:pPr indent="0" lvl="0" marL="457200" rtl="0" algn="l">
              <a:spcBef>
                <a:spcPts val="0"/>
              </a:spcBef>
              <a:spcAft>
                <a:spcPts val="0"/>
              </a:spcAft>
              <a:buNone/>
            </a:pPr>
            <a:r>
              <a:t/>
            </a:r>
            <a:endParaRPr b="1" sz="1800">
              <a:solidFill>
                <a:schemeClr val="lt1"/>
              </a:solidFill>
            </a:endParaRPr>
          </a:p>
          <a:p>
            <a:pPr indent="-342900" lvl="0" marL="457200" rtl="0" algn="l">
              <a:spcBef>
                <a:spcPts val="0"/>
              </a:spcBef>
              <a:spcAft>
                <a:spcPts val="0"/>
              </a:spcAft>
              <a:buClr>
                <a:schemeClr val="lt1"/>
              </a:buClr>
              <a:buSzPts val="1800"/>
              <a:buAutoNum type="arabicPeriod"/>
            </a:pPr>
            <a:r>
              <a:rPr b="1" lang="en-US" sz="1800">
                <a:solidFill>
                  <a:schemeClr val="lt1"/>
                </a:solidFill>
              </a:rPr>
              <a:t>Backend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Whenever an input or data is entered on the front-end application, it is stored in the database and the testing of such database is known as Database Testing or Backend Testing.</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There are different databases like SQL Server, MySQL, Oracle, etc.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Database Testing involves testing of table structure, schema, stored procedure, data structure, and so on.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In Back-end Testing, GUI is not involved, the testers are directly connected to the database with proper access and testers can easily verify data by running a few queries on the database.</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006ba591b_0_139"/>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Other Types of Testing</a:t>
            </a:r>
            <a:endParaRPr/>
          </a:p>
        </p:txBody>
      </p:sp>
      <p:sp>
        <p:nvSpPr>
          <p:cNvPr id="314" name="Google Shape;314;g13006ba591b_0_139"/>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chemeClr val="lt1"/>
                </a:solidFill>
              </a:rPr>
              <a:t>3. </a:t>
            </a:r>
            <a:r>
              <a:rPr b="1" lang="en-US" sz="1800">
                <a:solidFill>
                  <a:schemeClr val="lt1"/>
                </a:solidFill>
              </a:rPr>
              <a:t>Backward Compatibility Testing</a:t>
            </a:r>
            <a:endParaRPr b="1"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latin typeface="Arial"/>
                <a:ea typeface="Arial"/>
                <a:cs typeface="Arial"/>
                <a:sym typeface="Arial"/>
              </a:rPr>
              <a:t>It is performed for web applications and ensures that the software can run with a combination of different browsers and operating systems.</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This type of testing also validates whether a web application runs on all versions of all browsers or not.</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solidFill>
                  <a:schemeClr val="lt1"/>
                </a:solidFill>
              </a:rPr>
              <a:t>It is a type of testing that validates whether the newly developed software or updated software works well with the older version of the environment or not.</a:t>
            </a:r>
            <a:endParaRPr sz="1800">
              <a:solidFill>
                <a:schemeClr val="lt1"/>
              </a:solidFill>
              <a:latin typeface="Arial"/>
              <a:ea typeface="Arial"/>
              <a:cs typeface="Arial"/>
              <a:sym typeface="Aria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rPr b="1" lang="en-US" sz="1800">
                <a:solidFill>
                  <a:schemeClr val="lt1"/>
                </a:solidFill>
              </a:rPr>
              <a:t>4. </a:t>
            </a:r>
            <a:r>
              <a:rPr b="1" lang="en-US" sz="1800" u="sng">
                <a:solidFill>
                  <a:schemeClr val="hlink"/>
                </a:solidFill>
                <a:hlinkClick r:id="rId3"/>
              </a:rPr>
              <a:t>Boundary Value Testing</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Boundary testing is the process of testing between extreme ends or boundaries between partitions of the input values.</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Let’s Say: Pizza values 1 to 10 is the valid no to enter in a form field. While values 0, 11 to 99 are considered invalid values, “Only 1 to 10 number inputs should be allowed to be entered but lower or higher than that should not be</a:t>
            </a:r>
            <a:br>
              <a:rPr lang="en-US" sz="1800">
                <a:solidFill>
                  <a:schemeClr val="lt1"/>
                </a:solidFill>
              </a:rPr>
            </a:br>
            <a:endParaRPr sz="1800">
              <a:solidFill>
                <a:schemeClr val="lt1"/>
              </a:solidFill>
            </a:endParaRPr>
          </a:p>
          <a:p>
            <a:pPr indent="0" lvl="0" marL="0" rtl="0" algn="l">
              <a:lnSpc>
                <a:spcPct val="115000"/>
              </a:lnSpc>
              <a:spcBef>
                <a:spcPts val="0"/>
              </a:spcBef>
              <a:spcAft>
                <a:spcPts val="0"/>
              </a:spcAft>
              <a:buNone/>
            </a:pPr>
            <a:r>
              <a:rPr b="1" lang="en-US" sz="1800">
                <a:solidFill>
                  <a:schemeClr val="lt1"/>
                </a:solidFill>
              </a:rPr>
              <a:t>5. Comparison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Comparison of a product’s strengths and weaknesses with its previous versions or other similar products is termed Comparison Testing.</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006ba591b_0_147"/>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Other Types of Testing</a:t>
            </a:r>
            <a:endParaRPr/>
          </a:p>
        </p:txBody>
      </p:sp>
      <p:sp>
        <p:nvSpPr>
          <p:cNvPr id="320" name="Google Shape;320;g13006ba591b_0_147"/>
          <p:cNvSpPr txBox="1"/>
          <p:nvPr>
            <p:ph idx="1" type="body"/>
          </p:nvPr>
        </p:nvSpPr>
        <p:spPr>
          <a:xfrm>
            <a:off x="310900" y="1318850"/>
            <a:ext cx="11712600" cy="5385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6. GUI Testing</a:t>
            </a:r>
            <a:endParaRPr b="1"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The objective of this GUI Testing is to validate the GUI as per the business requirement. </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The expected GUI of the application is mentioned in the Detailed Design Document and GUI mockup screens.</a:t>
            </a:r>
            <a:endParaRPr sz="1800">
              <a:solidFill>
                <a:schemeClr val="lt1"/>
              </a:solidFill>
            </a:endParaRPr>
          </a:p>
          <a:p>
            <a:pPr indent="-330200" lvl="1" marL="914400" rtl="0" algn="l">
              <a:lnSpc>
                <a:spcPct val="115000"/>
              </a:lnSpc>
              <a:spcBef>
                <a:spcPts val="0"/>
              </a:spcBef>
              <a:spcAft>
                <a:spcPts val="0"/>
              </a:spcAft>
              <a:buClr>
                <a:schemeClr val="lt1"/>
              </a:buClr>
              <a:buSzPts val="1600"/>
              <a:buChar char="○"/>
            </a:pPr>
            <a:r>
              <a:rPr b="1" lang="en-US" sz="1600">
                <a:solidFill>
                  <a:schemeClr val="lt1"/>
                </a:solidFill>
              </a:rPr>
              <a:t>What do we check in GUI Testing?? </a:t>
            </a:r>
            <a:endParaRPr b="1" sz="1600">
              <a:solidFill>
                <a:schemeClr val="lt1"/>
              </a:solidFill>
            </a:endParaRPr>
          </a:p>
          <a:p>
            <a:pPr indent="-330200" lvl="2" marL="1371600" rtl="0" algn="l">
              <a:spcBef>
                <a:spcPts val="0"/>
              </a:spcBef>
              <a:spcAft>
                <a:spcPts val="0"/>
              </a:spcAft>
              <a:buSzPts val="1600"/>
              <a:buFont typeface="Arial"/>
              <a:buChar char="■"/>
            </a:pPr>
            <a:r>
              <a:rPr lang="en-US" sz="1600">
                <a:solidFill>
                  <a:schemeClr val="lt1"/>
                </a:solidFill>
              </a:rPr>
              <a:t>Testing the size, position, height, width of the visual elements</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Verifying and testing the error messages are displayed or not</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Testing different sections of the display screen</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Verifying the usability of carousel arrows</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Checking the navigation elements at the top of the page</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Checking the message displayed, frequency and content</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Verifying the functionality of proper filters and ability to retrieve results</a:t>
            </a:r>
            <a:endParaRPr sz="1600">
              <a:solidFill>
                <a:schemeClr val="lt1"/>
              </a:solidFill>
            </a:endParaRPr>
          </a:p>
          <a:p>
            <a:pPr indent="-330200" lvl="2" marL="1371600" rtl="0" algn="l">
              <a:spcBef>
                <a:spcPts val="1200"/>
              </a:spcBef>
              <a:spcAft>
                <a:spcPts val="0"/>
              </a:spcAft>
              <a:buSzPts val="1600"/>
              <a:buFont typeface="Arial"/>
              <a:buChar char="■"/>
            </a:pPr>
            <a:r>
              <a:rPr lang="en-US" sz="1600">
                <a:solidFill>
                  <a:schemeClr val="lt1"/>
                </a:solidFill>
              </a:rPr>
              <a:t>Checking alignment of radio buttons, drop downs</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Verifying the title of each section and their correctness</a:t>
            </a:r>
            <a:endParaRPr sz="1600">
              <a:solidFill>
                <a:srgbClr val="595959"/>
              </a:solidFill>
            </a:endParaRPr>
          </a:p>
          <a:p>
            <a:pPr indent="-330200" lvl="2" marL="1371600" rtl="0" algn="l">
              <a:spcBef>
                <a:spcPts val="1200"/>
              </a:spcBef>
              <a:spcAft>
                <a:spcPts val="0"/>
              </a:spcAft>
              <a:buSzPts val="1600"/>
              <a:buFont typeface="Arial"/>
              <a:buChar char="■"/>
            </a:pPr>
            <a:r>
              <a:rPr lang="en-US" sz="1600">
                <a:solidFill>
                  <a:schemeClr val="lt1"/>
                </a:solidFill>
              </a:rPr>
              <a:t>Cross-checking the colors and its synchronization with the theme</a:t>
            </a:r>
            <a:endParaRPr sz="1600">
              <a:solidFill>
                <a:schemeClr val="lt1"/>
              </a:solidFill>
            </a:endParaRPr>
          </a:p>
          <a:p>
            <a:pPr indent="0" lvl="0" marL="0" rtl="0" algn="l">
              <a:lnSpc>
                <a:spcPct val="115000"/>
              </a:lnSpc>
              <a:spcBef>
                <a:spcPts val="1600"/>
              </a:spcBef>
              <a:spcAft>
                <a:spcPts val="0"/>
              </a:spcAft>
              <a:buNone/>
            </a:pPr>
            <a:r>
              <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3006ba591b_0_163"/>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Other Types of Testing</a:t>
            </a:r>
            <a:endParaRPr/>
          </a:p>
        </p:txBody>
      </p:sp>
      <p:sp>
        <p:nvSpPr>
          <p:cNvPr id="326" name="Google Shape;326;g13006ba591b_0_163"/>
          <p:cNvSpPr txBox="1"/>
          <p:nvPr>
            <p:ph idx="1" type="body"/>
          </p:nvPr>
        </p:nvSpPr>
        <p:spPr>
          <a:xfrm>
            <a:off x="310900" y="1318850"/>
            <a:ext cx="11712600" cy="5385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b="1" lang="en-US" sz="1800">
                <a:solidFill>
                  <a:schemeClr val="lt1"/>
                </a:solidFill>
              </a:rPr>
              <a:t>7. Install/Uninstall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Installation testing is performed to check that the software application is installed properly and working as per expectation.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Installation testing is a phase of testing before users interact with the actual application for the first time.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Installation testing is also called “Implementation Testing”.</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Uninstallation Testing is performed to confirm if all the components or elements of the software are removed from the system or not.</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b="1" lang="en-US" sz="1800">
                <a:solidFill>
                  <a:schemeClr val="lt1"/>
                </a:solidFill>
              </a:rPr>
              <a:t>8. Negative Testing</a:t>
            </a:r>
            <a:endParaRPr b="1" sz="1800">
              <a:solidFill>
                <a:schemeClr val="lt1"/>
              </a:solidFill>
            </a:endParaRPr>
          </a:p>
          <a:p>
            <a:pPr indent="-342900" lvl="0" marL="457200" rtl="0" algn="l">
              <a:lnSpc>
                <a:spcPct val="115000"/>
              </a:lnSpc>
              <a:spcBef>
                <a:spcPts val="0"/>
              </a:spcBef>
              <a:spcAft>
                <a:spcPts val="0"/>
              </a:spcAft>
              <a:buSzPts val="1800"/>
              <a:buFont typeface="Arial"/>
              <a:buChar char="❏"/>
            </a:pPr>
            <a:r>
              <a:rPr lang="en-US" sz="1800">
                <a:solidFill>
                  <a:schemeClr val="lt1"/>
                </a:solidFill>
                <a:latin typeface="Arial"/>
                <a:ea typeface="Arial"/>
                <a:cs typeface="Arial"/>
                <a:sym typeface="Arial"/>
              </a:rPr>
              <a:t>The mindset of the tester is to “Break the System/Application” and it is achieved through Negative Testing.</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solidFill>
                  <a:schemeClr val="lt1"/>
                </a:solidFill>
                <a:latin typeface="Arial"/>
                <a:ea typeface="Arial"/>
                <a:cs typeface="Arial"/>
                <a:sym typeface="Arial"/>
              </a:rPr>
              <a:t>it is performed using incorrect data, invalid data, or input. It validates if the system throws an error of invalid input and behaves as expected.</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8"/>
          <p:cNvSpPr txBox="1"/>
          <p:nvPr>
            <p:ph type="title"/>
          </p:nvPr>
        </p:nvSpPr>
        <p:spPr>
          <a:xfrm>
            <a:off x="384048" y="396562"/>
            <a:ext cx="11475720" cy="8503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Example for Positive and Negative Testing</a:t>
            </a:r>
            <a:endParaRPr sz="4000">
              <a:solidFill>
                <a:schemeClr val="lt1"/>
              </a:solidFill>
            </a:endParaRPr>
          </a:p>
        </p:txBody>
      </p:sp>
      <p:sp>
        <p:nvSpPr>
          <p:cNvPr id="332" name="Google Shape;332;p8"/>
          <p:cNvSpPr txBox="1"/>
          <p:nvPr>
            <p:ph idx="1" type="body"/>
          </p:nvPr>
        </p:nvSpPr>
        <p:spPr>
          <a:xfrm>
            <a:off x="457200" y="1453896"/>
            <a:ext cx="11329416" cy="49651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b="1" lang="en-US" sz="1800" u="sng">
                <a:solidFill>
                  <a:schemeClr val="lt1"/>
                </a:solidFill>
              </a:rPr>
              <a:t>Positive test cases: </a:t>
            </a:r>
            <a:endParaRPr b="1" sz="1800" u="sng">
              <a:solidFill>
                <a:schemeClr val="lt1"/>
              </a:solidFill>
            </a:endParaRPr>
          </a:p>
          <a:p>
            <a:pPr indent="-327977" lvl="0" marL="342900" rtl="0" algn="l">
              <a:lnSpc>
                <a:spcPct val="90000"/>
              </a:lnSpc>
              <a:spcBef>
                <a:spcPts val="1200"/>
              </a:spcBef>
              <a:spcAft>
                <a:spcPts val="0"/>
              </a:spcAft>
              <a:buSzPts val="1800"/>
              <a:buFont typeface="Arial"/>
              <a:buChar char="•"/>
            </a:pPr>
            <a:r>
              <a:rPr lang="en-US" sz="1800">
                <a:solidFill>
                  <a:schemeClr val="lt1"/>
                </a:solidFill>
              </a:rPr>
              <a:t>ABCDEFGH (upper case validation within character limit)</a:t>
            </a:r>
            <a:endParaRPr sz="1800"/>
          </a:p>
          <a:p>
            <a:pPr indent="-327977" lvl="0" marL="342900" rtl="0" algn="l">
              <a:lnSpc>
                <a:spcPct val="90000"/>
              </a:lnSpc>
              <a:spcBef>
                <a:spcPts val="1200"/>
              </a:spcBef>
              <a:spcAft>
                <a:spcPts val="0"/>
              </a:spcAft>
              <a:buSzPts val="1800"/>
              <a:buFont typeface="Arial"/>
              <a:buChar char="•"/>
            </a:pPr>
            <a:r>
              <a:rPr lang="en-US" sz="1800">
                <a:solidFill>
                  <a:schemeClr val="lt1"/>
                </a:solidFill>
              </a:rPr>
              <a:t>abcdefgh lower case validation within character limit)</a:t>
            </a:r>
            <a:endParaRPr sz="1800"/>
          </a:p>
          <a:p>
            <a:pPr indent="-327977" lvl="0" marL="342900" rtl="0" algn="l">
              <a:lnSpc>
                <a:spcPct val="90000"/>
              </a:lnSpc>
              <a:spcBef>
                <a:spcPts val="1200"/>
              </a:spcBef>
              <a:spcAft>
                <a:spcPts val="0"/>
              </a:spcAft>
              <a:buSzPts val="1800"/>
              <a:buFont typeface="Arial"/>
              <a:buChar char="•"/>
            </a:pPr>
            <a:r>
              <a:rPr lang="en-US" sz="1800">
                <a:solidFill>
                  <a:schemeClr val="lt1"/>
                </a:solidFill>
              </a:rPr>
              <a:t>aabbccddmn (character limit validation)</a:t>
            </a:r>
            <a:endParaRPr sz="1800"/>
          </a:p>
          <a:p>
            <a:pPr indent="-327977" lvl="0" marL="342900" rtl="0" algn="l">
              <a:lnSpc>
                <a:spcPct val="90000"/>
              </a:lnSpc>
              <a:spcBef>
                <a:spcPts val="1200"/>
              </a:spcBef>
              <a:spcAft>
                <a:spcPts val="0"/>
              </a:spcAft>
              <a:buSzPts val="1800"/>
              <a:buFont typeface="Arial"/>
              <a:buChar char="•"/>
            </a:pPr>
            <a:r>
              <a:rPr lang="en-US" sz="1800">
                <a:solidFill>
                  <a:schemeClr val="lt1"/>
                </a:solidFill>
              </a:rPr>
              <a:t>aDBcefz           (upper case combined with lower case validation within character limit)</a:t>
            </a:r>
            <a:endParaRPr sz="1800"/>
          </a:p>
          <a:p>
            <a:pPr indent="0" lvl="0" marL="0" rtl="0" algn="l">
              <a:lnSpc>
                <a:spcPct val="90000"/>
              </a:lnSpc>
              <a:spcBef>
                <a:spcPts val="1200"/>
              </a:spcBef>
              <a:spcAft>
                <a:spcPts val="0"/>
              </a:spcAft>
              <a:buSzPts val="2200"/>
              <a:buNone/>
            </a:pPr>
            <a:r>
              <a:t/>
            </a:r>
            <a:endParaRPr sz="1800">
              <a:solidFill>
                <a:schemeClr val="lt1"/>
              </a:solidFill>
            </a:endParaRPr>
          </a:p>
          <a:p>
            <a:pPr indent="0" lvl="0" marL="0" rtl="0" algn="l">
              <a:lnSpc>
                <a:spcPct val="90000"/>
              </a:lnSpc>
              <a:spcBef>
                <a:spcPts val="1200"/>
              </a:spcBef>
              <a:spcAft>
                <a:spcPts val="0"/>
              </a:spcAft>
              <a:buSzPts val="2200"/>
              <a:buNone/>
            </a:pPr>
            <a:r>
              <a:rPr b="1" lang="en-US" sz="1800" u="sng">
                <a:solidFill>
                  <a:schemeClr val="lt1"/>
                </a:solidFill>
              </a:rPr>
              <a:t>Negative test cases: </a:t>
            </a:r>
            <a:endParaRPr b="1" sz="1800" u="sng">
              <a:solidFill>
                <a:schemeClr val="lt1"/>
              </a:solidFill>
            </a:endParaRPr>
          </a:p>
          <a:p>
            <a:pPr indent="-327977" lvl="0" marL="342900" rtl="0" algn="l">
              <a:lnSpc>
                <a:spcPct val="90000"/>
              </a:lnSpc>
              <a:spcBef>
                <a:spcPts val="1200"/>
              </a:spcBef>
              <a:spcAft>
                <a:spcPts val="0"/>
              </a:spcAft>
              <a:buSzPts val="1800"/>
              <a:buFont typeface="Arial"/>
              <a:buChar char="•"/>
            </a:pPr>
            <a:r>
              <a:rPr lang="en-US" sz="1800">
                <a:solidFill>
                  <a:schemeClr val="lt1"/>
                </a:solidFill>
              </a:rPr>
              <a:t>ABCDEFGHJKIOOOOOKIsns      (name exceeding 10 characters)</a:t>
            </a:r>
            <a:endParaRPr sz="1800"/>
          </a:p>
          <a:p>
            <a:pPr indent="-327977" lvl="0" marL="342900" rtl="0" algn="l">
              <a:lnSpc>
                <a:spcPct val="90000"/>
              </a:lnSpc>
              <a:spcBef>
                <a:spcPts val="1200"/>
              </a:spcBef>
              <a:spcAft>
                <a:spcPts val="0"/>
              </a:spcAft>
              <a:buSzPts val="1800"/>
              <a:buFont typeface="Arial"/>
              <a:buChar char="•"/>
            </a:pPr>
            <a:r>
              <a:rPr lang="en-US" sz="1800">
                <a:solidFill>
                  <a:schemeClr val="lt1"/>
                </a:solidFill>
              </a:rPr>
              <a:t>abcd1234                  (name having numerical values)</a:t>
            </a:r>
            <a:endParaRPr sz="1800"/>
          </a:p>
          <a:p>
            <a:pPr indent="-327977" lvl="0" marL="342900" rtl="0" algn="l">
              <a:lnSpc>
                <a:spcPct val="90000"/>
              </a:lnSpc>
              <a:spcBef>
                <a:spcPts val="1200"/>
              </a:spcBef>
              <a:spcAft>
                <a:spcPts val="0"/>
              </a:spcAft>
              <a:buSzPts val="1800"/>
              <a:buFont typeface="Arial"/>
              <a:buChar char="•"/>
            </a:pPr>
            <a:r>
              <a:rPr lang="en-US" sz="1800">
                <a:solidFill>
                  <a:schemeClr val="lt1"/>
                </a:solidFill>
              </a:rPr>
              <a:t>No name supplied</a:t>
            </a:r>
            <a:endParaRPr sz="1800"/>
          </a:p>
          <a:p>
            <a:pPr indent="-327977" lvl="0" marL="342900" rtl="0" algn="l">
              <a:lnSpc>
                <a:spcPct val="90000"/>
              </a:lnSpc>
              <a:spcBef>
                <a:spcPts val="1200"/>
              </a:spcBef>
              <a:spcAft>
                <a:spcPts val="0"/>
              </a:spcAft>
              <a:buSzPts val="1800"/>
              <a:buFont typeface="Arial"/>
              <a:buChar char="•"/>
            </a:pPr>
            <a:r>
              <a:rPr lang="en-US" sz="1800">
                <a:solidFill>
                  <a:schemeClr val="lt1"/>
                </a:solidFill>
              </a:rPr>
              <a:t>sndddwwww_           ( the name containing special characters)</a:t>
            </a:r>
            <a:endParaRPr sz="1800"/>
          </a:p>
          <a:p>
            <a:pPr indent="0" lvl="0" marL="0" rtl="0" algn="l">
              <a:lnSpc>
                <a:spcPct val="90000"/>
              </a:lnSpc>
              <a:spcBef>
                <a:spcPts val="1200"/>
              </a:spcBef>
              <a:spcAft>
                <a:spcPts val="1600"/>
              </a:spcAft>
              <a:buSzPts val="2200"/>
              <a:buNone/>
            </a:pPr>
            <a:r>
              <a:rPr lang="en-US" sz="1800">
                <a:solidFill>
                  <a:schemeClr val="lt1"/>
                </a:solidFill>
              </a:rPr>
              <a:t>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3006ba591b_0_152"/>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Other Types of Testing</a:t>
            </a:r>
            <a:endParaRPr/>
          </a:p>
        </p:txBody>
      </p:sp>
      <p:sp>
        <p:nvSpPr>
          <p:cNvPr id="338" name="Google Shape;338;g13006ba591b_0_152"/>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9. </a:t>
            </a:r>
            <a:r>
              <a:rPr b="1" lang="en-US" sz="1800">
                <a:solidFill>
                  <a:schemeClr val="lt1"/>
                </a:solidFill>
              </a:rPr>
              <a:t>Recovery Testing</a:t>
            </a:r>
            <a:endParaRPr b="1"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It is a type of testing that validates how well the application or system recovers from crashes or disasters.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Recovery Testing determines if the system can continue its operation after a disaster.</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Assume that the application is receiving data through a network cable and suddenly that network cable has been unplugged.</a:t>
            </a:r>
            <a:endParaRPr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rPr b="1" lang="en-US" sz="1800">
                <a:solidFill>
                  <a:schemeClr val="lt1"/>
                </a:solidFill>
              </a:rPr>
              <a:t>10. Regression Testing</a:t>
            </a:r>
            <a:endParaRPr b="1" sz="1800">
              <a:solidFill>
                <a:schemeClr val="lt1"/>
              </a:solidFill>
            </a:endParaRPr>
          </a:p>
          <a:p>
            <a:pPr indent="-342900" lvl="0" marL="457200" rtl="0" algn="l">
              <a:lnSpc>
                <a:spcPct val="115000"/>
              </a:lnSpc>
              <a:spcBef>
                <a:spcPts val="0"/>
              </a:spcBef>
              <a:spcAft>
                <a:spcPts val="0"/>
              </a:spcAft>
              <a:buSzPts val="1800"/>
              <a:buFont typeface="Arial"/>
              <a:buChar char="❏"/>
            </a:pPr>
            <a:r>
              <a:rPr lang="en-US" sz="1800">
                <a:solidFill>
                  <a:schemeClr val="lt1"/>
                </a:solidFill>
                <a:latin typeface="Arial"/>
                <a:ea typeface="Arial"/>
                <a:cs typeface="Arial"/>
                <a:sym typeface="Arial"/>
              </a:rPr>
              <a:t>Regression testing is testing of unchanged features of the application to make sure that any bug fixes, adding new features, deleting, or updating existing features, are not impacting the working application.</a:t>
            </a:r>
            <a:endParaRPr sz="1800">
              <a:solidFill>
                <a:schemeClr val="lt1"/>
              </a:solidFill>
              <a:latin typeface="Arial"/>
              <a:ea typeface="Arial"/>
              <a:cs typeface="Arial"/>
              <a:sym typeface="Aria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rPr b="1" lang="en-US" sz="1800">
                <a:solidFill>
                  <a:schemeClr val="lt1"/>
                </a:solidFill>
              </a:rPr>
              <a:t>11. Vulnerability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The testing, which involves identifying weaknesses in the software, hardware, and network, is known as Vulnerability Testing.</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 In malicious programs, the hacker can take control of the system, if it is vulnerable to such kinds of attacks, viruses, and worms.</a:t>
            </a:r>
            <a:br>
              <a:rPr lang="en-US" sz="1800">
                <a:solidFill>
                  <a:schemeClr val="lt1"/>
                </a:solidFill>
              </a:rPr>
            </a:br>
            <a:endParaRPr sz="1800">
              <a:solidFill>
                <a:schemeClr val="lt1"/>
              </a:solidFill>
            </a:endParaRPr>
          </a:p>
          <a:p>
            <a:pPr indent="0" lvl="0" marL="0" rtl="0" algn="l">
              <a:lnSpc>
                <a:spcPct val="115000"/>
              </a:lnSpc>
              <a:spcBef>
                <a:spcPts val="0"/>
              </a:spcBef>
              <a:spcAft>
                <a:spcPts val="0"/>
              </a:spcAft>
              <a:buNone/>
            </a:pPr>
            <a:r>
              <a:rPr b="1" lang="en-US" sz="1800" u="sng">
                <a:solidFill>
                  <a:schemeClr val="hlink"/>
                </a:solidFill>
                <a:hlinkClick r:id="rId3"/>
              </a:rPr>
              <a:t>Refer this link for more details and contents</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a:solidFill>
                <a:schemeClr val="lt1"/>
              </a:solidFill>
            </a:endParaRPr>
          </a:p>
          <a:p>
            <a:pPr indent="0" lvl="0" marL="914400" rtl="0" algn="l">
              <a:lnSpc>
                <a:spcPct val="90000"/>
              </a:lnSpc>
              <a:spcBef>
                <a:spcPts val="0"/>
              </a:spcBef>
              <a:spcAft>
                <a:spcPts val="0"/>
              </a:spcAft>
              <a:buNone/>
            </a:pPr>
            <a:br>
              <a:rPr b="1" lang="en-US">
                <a:solidFill>
                  <a:schemeClr val="lt1"/>
                </a:solidFill>
              </a:rPr>
            </a:br>
            <a:endParaRPr b="1">
              <a:solidFill>
                <a:schemeClr val="lt1"/>
              </a:solidFill>
            </a:endParaRPr>
          </a:p>
          <a:p>
            <a:pPr indent="0" lvl="0" marL="457200" rtl="0" algn="l">
              <a:lnSpc>
                <a:spcPct val="90000"/>
              </a:lnSpc>
              <a:spcBef>
                <a:spcPts val="0"/>
              </a:spcBef>
              <a:spcAft>
                <a:spcPts val="0"/>
              </a:spcAft>
              <a:buNone/>
            </a:pPr>
            <a:r>
              <a:t/>
            </a:r>
            <a:endParaRPr b="1">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3006ba591b_0_168"/>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orbel"/>
              <a:buNone/>
            </a:pPr>
            <a:r>
              <a:rPr lang="en-US" sz="3000">
                <a:solidFill>
                  <a:schemeClr val="lt1"/>
                </a:solidFill>
                <a:latin typeface="Lato"/>
                <a:ea typeface="Lato"/>
                <a:cs typeface="Lato"/>
                <a:sym typeface="Lato"/>
              </a:rPr>
              <a:t>  Difference Between Black Box and White Box Testing</a:t>
            </a:r>
            <a:endParaRPr sz="3000">
              <a:solidFill>
                <a:schemeClr val="lt1"/>
              </a:solidFill>
              <a:latin typeface="Lato"/>
              <a:ea typeface="Lato"/>
              <a:cs typeface="Lato"/>
              <a:sym typeface="Lato"/>
            </a:endParaRPr>
          </a:p>
        </p:txBody>
      </p:sp>
      <p:sp>
        <p:nvSpPr>
          <p:cNvPr id="344" name="Google Shape;344;g13006ba591b_0_168"/>
          <p:cNvSpPr txBox="1"/>
          <p:nvPr>
            <p:ph idx="1" type="body"/>
          </p:nvPr>
        </p:nvSpPr>
        <p:spPr>
          <a:xfrm>
            <a:off x="310900" y="1351825"/>
            <a:ext cx="11547600" cy="520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1828800" rtl="0" algn="l">
              <a:lnSpc>
                <a:spcPct val="90000"/>
              </a:lnSpc>
              <a:spcBef>
                <a:spcPts val="0"/>
              </a:spcBef>
              <a:spcAft>
                <a:spcPts val="0"/>
              </a:spcAft>
              <a:buNone/>
            </a:pPr>
            <a:r>
              <a:t/>
            </a:r>
            <a:endParaRPr sz="1800">
              <a:solidFill>
                <a:schemeClr val="lt1"/>
              </a:solidFill>
            </a:endParaRPr>
          </a:p>
          <a:p>
            <a:pPr indent="0" lvl="0" marL="0" rtl="0" algn="l">
              <a:lnSpc>
                <a:spcPct val="90000"/>
              </a:lnSpc>
              <a:spcBef>
                <a:spcPts val="0"/>
              </a:spcBef>
              <a:spcAft>
                <a:spcPts val="0"/>
              </a:spcAft>
              <a:buNone/>
            </a:pPr>
            <a:r>
              <a:t/>
            </a:r>
            <a:endParaRPr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r>
              <a:t/>
            </a:r>
            <a:endParaRPr b="1" sz="1800">
              <a:solidFill>
                <a:schemeClr val="lt1"/>
              </a:solidFill>
            </a:endParaRPr>
          </a:p>
          <a:p>
            <a:pPr indent="0" lvl="0" marL="914400" rtl="0" algn="l">
              <a:lnSpc>
                <a:spcPct val="90000"/>
              </a:lnSpc>
              <a:spcBef>
                <a:spcPts val="0"/>
              </a:spcBef>
              <a:spcAft>
                <a:spcPts val="0"/>
              </a:spcAft>
              <a:buNone/>
            </a:pPr>
            <a:br>
              <a:rPr b="1" lang="en-US" sz="1800">
                <a:solidFill>
                  <a:schemeClr val="lt1"/>
                </a:solidFill>
              </a:rPr>
            </a:br>
            <a:endParaRPr b="1"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45720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0" rtl="0" algn="l">
              <a:lnSpc>
                <a:spcPct val="90000"/>
              </a:lnSpc>
              <a:spcBef>
                <a:spcPts val="0"/>
              </a:spcBef>
              <a:spcAft>
                <a:spcPts val="0"/>
              </a:spcAft>
              <a:buNone/>
            </a:pPr>
            <a:r>
              <a:t/>
            </a:r>
            <a:endParaRPr b="1"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highlight>
                <a:srgbClr val="FFFFFF"/>
              </a:highlight>
            </a:endParaRPr>
          </a:p>
          <a:p>
            <a:pPr indent="0" lvl="0" marL="1371600" rtl="0" algn="l">
              <a:lnSpc>
                <a:spcPct val="90000"/>
              </a:lnSpc>
              <a:spcBef>
                <a:spcPts val="1600"/>
              </a:spcBef>
              <a:spcAft>
                <a:spcPts val="0"/>
              </a:spcAft>
              <a:buNone/>
            </a:pPr>
            <a:r>
              <a:t/>
            </a:r>
            <a:endParaRPr sz="1800">
              <a:solidFill>
                <a:schemeClr val="lt1"/>
              </a:solidFill>
              <a:highlight>
                <a:srgbClr val="FFFFFF"/>
              </a:highlight>
            </a:endParaRPr>
          </a:p>
          <a:p>
            <a:pPr indent="0" lvl="0" marL="914400" rtl="0" algn="l">
              <a:lnSpc>
                <a:spcPct val="90000"/>
              </a:lnSpc>
              <a:spcBef>
                <a:spcPts val="0"/>
              </a:spcBef>
              <a:spcAft>
                <a:spcPts val="0"/>
              </a:spcAft>
              <a:buNone/>
            </a:pPr>
            <a:r>
              <a:t/>
            </a:r>
            <a:endParaRPr sz="1800">
              <a:solidFill>
                <a:schemeClr val="lt1"/>
              </a:solidFill>
            </a:endParaRPr>
          </a:p>
          <a:p>
            <a:pPr indent="0" lvl="0" marL="914400" rtl="0" algn="l">
              <a:lnSpc>
                <a:spcPct val="90000"/>
              </a:lnSpc>
              <a:spcBef>
                <a:spcPts val="0"/>
              </a:spcBef>
              <a:spcAft>
                <a:spcPts val="0"/>
              </a:spcAft>
              <a:buNone/>
            </a:pPr>
            <a:r>
              <a:t/>
            </a:r>
            <a:endParaRPr sz="1800">
              <a:solidFill>
                <a:schemeClr val="lt1"/>
              </a:solidFill>
            </a:endParaRPr>
          </a:p>
          <a:p>
            <a:pPr indent="0" lvl="0" marL="914400" rtl="0" algn="l">
              <a:lnSpc>
                <a:spcPct val="90000"/>
              </a:lnSpc>
              <a:spcBef>
                <a:spcPts val="0"/>
              </a:spcBef>
              <a:spcAft>
                <a:spcPts val="0"/>
              </a:spcAft>
              <a:buNone/>
            </a:pPr>
            <a:r>
              <a:t/>
            </a:r>
            <a:endParaRPr sz="1800">
              <a:solidFill>
                <a:schemeClr val="lt1"/>
              </a:solidFill>
            </a:endParaRPr>
          </a:p>
        </p:txBody>
      </p:sp>
      <p:graphicFrame>
        <p:nvGraphicFramePr>
          <p:cNvPr id="345" name="Google Shape;345;g13006ba591b_0_168"/>
          <p:cNvGraphicFramePr/>
          <p:nvPr/>
        </p:nvGraphicFramePr>
        <p:xfrm>
          <a:off x="126800" y="1945300"/>
          <a:ext cx="3000000" cy="3000000"/>
        </p:xfrm>
        <a:graphic>
          <a:graphicData uri="http://schemas.openxmlformats.org/drawingml/2006/table">
            <a:tbl>
              <a:tblPr>
                <a:noFill/>
                <a:tableStyleId>{0949ADBE-54F8-4B51-AEEE-8A44AFAE56E9}</a:tableStyleId>
              </a:tblPr>
              <a:tblGrid>
                <a:gridCol w="6134100"/>
                <a:gridCol w="5781675"/>
              </a:tblGrid>
              <a:tr h="100000">
                <a:tc>
                  <a:txBody>
                    <a:bodyPr/>
                    <a:lstStyle/>
                    <a:p>
                      <a:pPr indent="0" lvl="0" marL="0" rtl="0" algn="l">
                        <a:lnSpc>
                          <a:spcPct val="115000"/>
                        </a:lnSpc>
                        <a:spcBef>
                          <a:spcPts val="0"/>
                        </a:spcBef>
                        <a:spcAft>
                          <a:spcPts val="0"/>
                        </a:spcAft>
                        <a:buNone/>
                      </a:pPr>
                      <a:r>
                        <a:rPr b="1" lang="en-US" sz="1800">
                          <a:solidFill>
                            <a:schemeClr val="lt1"/>
                          </a:solidFill>
                          <a:latin typeface="Lato"/>
                          <a:ea typeface="Lato"/>
                          <a:cs typeface="Lato"/>
                          <a:sym typeface="Lato"/>
                        </a:rPr>
                        <a:t>Black Box Testing</a:t>
                      </a:r>
                      <a:endParaRPr b="1"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solidFill>
                            <a:schemeClr val="lt1"/>
                          </a:solidFill>
                          <a:latin typeface="Lato"/>
                          <a:ea typeface="Lato"/>
                          <a:cs typeface="Lato"/>
                          <a:sym typeface="Lato"/>
                        </a:rPr>
                        <a:t>White Box Testing</a:t>
                      </a:r>
                      <a:endParaRPr b="1"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It is a testing method without having knowledge about the actual code or internal structure of the application.</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It is a testing method having knowledge about the actual code and internal structure of the application.</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This is a higher level testing such as functional testing.</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This type of testing is performed at a lower level of testing such as Unit Testing, Integration Testing.</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It concentrates on the functionality of the system under test.</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It concentrates on the actual code – program and its syntax's.</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Black box testing requires Requirement specification to test.</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White Box testing requires Design documents with data flow diagrams, flowcharts etc.</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Black box testing is done by the testers.</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chemeClr val="lt1"/>
                          </a:solidFill>
                          <a:latin typeface="Lato"/>
                          <a:ea typeface="Lato"/>
                          <a:cs typeface="Lato"/>
                          <a:sym typeface="Lato"/>
                        </a:rPr>
                        <a:t>White box testing is done by Developers or testers with programming knowledge.</a:t>
                      </a:r>
                      <a:endParaRPr sz="1800">
                        <a:solidFill>
                          <a:schemeClr val="lt1"/>
                        </a:solidFill>
                        <a:latin typeface="Lato"/>
                        <a:ea typeface="Lato"/>
                        <a:cs typeface="Lato"/>
                        <a:sym typeface="Lato"/>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30054767d9_1_1"/>
          <p:cNvSpPr txBox="1"/>
          <p:nvPr>
            <p:ph type="title"/>
          </p:nvPr>
        </p:nvSpPr>
        <p:spPr>
          <a:xfrm>
            <a:off x="464400" y="570933"/>
            <a:ext cx="3135300" cy="5866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Benefits of </a:t>
            </a:r>
            <a:r>
              <a:rPr lang="en-US"/>
              <a:t>Software Testing</a:t>
            </a:r>
            <a:endParaRPr/>
          </a:p>
        </p:txBody>
      </p:sp>
      <p:sp>
        <p:nvSpPr>
          <p:cNvPr id="187" name="Google Shape;187;g130054767d9_1_1"/>
          <p:cNvSpPr txBox="1"/>
          <p:nvPr>
            <p:ph idx="1" type="body"/>
          </p:nvPr>
        </p:nvSpPr>
        <p:spPr>
          <a:xfrm>
            <a:off x="4719100" y="791867"/>
            <a:ext cx="6787200" cy="5348700"/>
          </a:xfrm>
          <a:prstGeom prst="rect">
            <a:avLst/>
          </a:prstGeom>
        </p:spPr>
        <p:txBody>
          <a:bodyPr anchorCtr="0" anchor="t" bIns="45700" lIns="91425" spcFirstLastPara="1" rIns="91425" wrap="square" tIns="45700">
            <a:normAutofit/>
          </a:bodyPr>
          <a:lstStyle/>
          <a:p>
            <a:pPr indent="-349250" lvl="0" marL="457200" rtl="0" algn="l">
              <a:spcBef>
                <a:spcPts val="0"/>
              </a:spcBef>
              <a:spcAft>
                <a:spcPts val="0"/>
              </a:spcAft>
              <a:buSzPts val="1900"/>
              <a:buChar char="❏"/>
            </a:pPr>
            <a:r>
              <a:rPr b="1" lang="en-US"/>
              <a:t>Cost-Effective: </a:t>
            </a:r>
            <a:r>
              <a:rPr lang="en-US"/>
              <a:t>It is one of the important advantages of software testing. Testing any IT project on time helps you to save your money for the long term. In case if the bugs caught in the earlier stage of software testing, it costs less to fix.</a:t>
            </a:r>
            <a:endParaRPr/>
          </a:p>
          <a:p>
            <a:pPr indent="-349250" lvl="0" marL="457200" rtl="0" algn="l">
              <a:spcBef>
                <a:spcPts val="0"/>
              </a:spcBef>
              <a:spcAft>
                <a:spcPts val="0"/>
              </a:spcAft>
              <a:buSzPts val="1900"/>
              <a:buChar char="❏"/>
            </a:pPr>
            <a:r>
              <a:rPr b="1" lang="en-US"/>
              <a:t>Security:</a:t>
            </a:r>
            <a:r>
              <a:rPr lang="en-US"/>
              <a:t> It is the most vulnerable and sensitive benefit of software testing. People are looking for trusted products. It helps in removing risks and problems earlier.</a:t>
            </a:r>
            <a:endParaRPr/>
          </a:p>
          <a:p>
            <a:pPr indent="-349250" lvl="0" marL="457200" rtl="0" algn="l">
              <a:spcBef>
                <a:spcPts val="0"/>
              </a:spcBef>
              <a:spcAft>
                <a:spcPts val="0"/>
              </a:spcAft>
              <a:buSzPts val="1900"/>
              <a:buChar char="❏"/>
            </a:pPr>
            <a:r>
              <a:rPr b="1" lang="en-US"/>
              <a:t>Product quality: </a:t>
            </a:r>
            <a:r>
              <a:rPr lang="en-US"/>
              <a:t>It is an essential requirement of any software product. Testing ensures a quality product is delivered to customers.</a:t>
            </a:r>
            <a:endParaRPr/>
          </a:p>
          <a:p>
            <a:pPr indent="-349250" lvl="0" marL="457200" rtl="0" algn="l">
              <a:spcBef>
                <a:spcPts val="0"/>
              </a:spcBef>
              <a:spcAft>
                <a:spcPts val="0"/>
              </a:spcAft>
              <a:buSzPts val="1900"/>
              <a:buChar char="❏"/>
            </a:pPr>
            <a:r>
              <a:rPr b="1" lang="en-US"/>
              <a:t>Customer Satisfaction:</a:t>
            </a:r>
            <a:r>
              <a:rPr lang="en-US"/>
              <a:t> The main aim of any product is to give satisfaction to their customers. UI/UX Testing ensures the best user experience.</a:t>
            </a:r>
            <a:endParaRPr/>
          </a:p>
          <a:p>
            <a:pPr indent="0" lvl="0" marL="0" rtl="0" algn="l">
              <a:spcBef>
                <a:spcPts val="2100"/>
              </a:spcBef>
              <a:spcAft>
                <a:spcPts val="21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1"/>
          <p:cNvSpPr txBox="1"/>
          <p:nvPr>
            <p:ph type="title"/>
          </p:nvPr>
        </p:nvSpPr>
        <p:spPr>
          <a:xfrm>
            <a:off x="4025900" y="2216200"/>
            <a:ext cx="4140300" cy="2425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
          <p:cNvSpPr txBox="1"/>
          <p:nvPr>
            <p:ph type="title"/>
          </p:nvPr>
        </p:nvSpPr>
        <p:spPr>
          <a:xfrm>
            <a:off x="411700" y="1027367"/>
            <a:ext cx="3822300" cy="5004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Types of Software Testing</a:t>
            </a:r>
            <a:endParaRPr/>
          </a:p>
        </p:txBody>
      </p:sp>
      <p:sp>
        <p:nvSpPr>
          <p:cNvPr id="193" name="Google Shape;193;p2"/>
          <p:cNvSpPr txBox="1"/>
          <p:nvPr>
            <p:ph idx="1" type="body"/>
          </p:nvPr>
        </p:nvSpPr>
        <p:spPr>
          <a:xfrm>
            <a:off x="5363800" y="1027367"/>
            <a:ext cx="6559200" cy="5082300"/>
          </a:xfrm>
          <a:prstGeom prst="rect">
            <a:avLst/>
          </a:prstGeom>
        </p:spPr>
        <p:txBody>
          <a:bodyPr anchorCtr="0" anchor="t" bIns="45700" lIns="91425" spcFirstLastPara="1" rIns="91425" wrap="square" tIns="45700">
            <a:normAutofit lnSpcReduction="10000"/>
          </a:bodyPr>
          <a:lstStyle/>
          <a:p>
            <a:pPr indent="0" lvl="0" marL="0" rtl="0" algn="l">
              <a:spcBef>
                <a:spcPts val="0"/>
              </a:spcBef>
              <a:spcAft>
                <a:spcPts val="0"/>
              </a:spcAft>
              <a:buNone/>
            </a:pPr>
            <a:r>
              <a:rPr b="1" lang="en-US"/>
              <a:t>Functional Testing</a:t>
            </a:r>
            <a:endParaRPr b="1"/>
          </a:p>
          <a:p>
            <a:pPr indent="-349250" lvl="0" marL="457200" rtl="0" algn="l">
              <a:spcBef>
                <a:spcPts val="2100"/>
              </a:spcBef>
              <a:spcAft>
                <a:spcPts val="0"/>
              </a:spcAft>
              <a:buSzPts val="1900"/>
              <a:buAutoNum type="arabicPeriod"/>
            </a:pPr>
            <a:r>
              <a:rPr lang="en-US"/>
              <a:t>Unit Testing</a:t>
            </a:r>
            <a:endParaRPr/>
          </a:p>
          <a:p>
            <a:pPr indent="-349250" lvl="0" marL="457200" rtl="0" algn="l">
              <a:spcBef>
                <a:spcPts val="0"/>
              </a:spcBef>
              <a:spcAft>
                <a:spcPts val="0"/>
              </a:spcAft>
              <a:buSzPts val="1900"/>
              <a:buAutoNum type="arabicPeriod"/>
            </a:pPr>
            <a:r>
              <a:rPr lang="en-US"/>
              <a:t>Integration Testing</a:t>
            </a:r>
            <a:endParaRPr/>
          </a:p>
          <a:p>
            <a:pPr indent="-349250" lvl="0" marL="457200" rtl="0" algn="l">
              <a:spcBef>
                <a:spcPts val="0"/>
              </a:spcBef>
              <a:spcAft>
                <a:spcPts val="0"/>
              </a:spcAft>
              <a:buSzPts val="1900"/>
              <a:buAutoNum type="arabicPeriod"/>
            </a:pPr>
            <a:r>
              <a:rPr lang="en-US"/>
              <a:t>System Testing</a:t>
            </a:r>
            <a:endParaRPr/>
          </a:p>
          <a:p>
            <a:pPr indent="-349250" lvl="0" marL="457200" rtl="0" algn="l">
              <a:spcBef>
                <a:spcPts val="0"/>
              </a:spcBef>
              <a:spcAft>
                <a:spcPts val="0"/>
              </a:spcAft>
              <a:buSzPts val="1900"/>
              <a:buAutoNum type="arabicPeriod"/>
            </a:pPr>
            <a:r>
              <a:rPr lang="en-US"/>
              <a:t>Acceptance Testing</a:t>
            </a:r>
            <a:endParaRPr/>
          </a:p>
          <a:p>
            <a:pPr indent="0" lvl="0" marL="0" rtl="0" algn="l">
              <a:spcBef>
                <a:spcPts val="2100"/>
              </a:spcBef>
              <a:spcAft>
                <a:spcPts val="0"/>
              </a:spcAft>
              <a:buNone/>
            </a:pPr>
            <a:r>
              <a:rPr b="1" lang="en-US"/>
              <a:t>Non-Functional Testing</a:t>
            </a:r>
            <a:endParaRPr b="1"/>
          </a:p>
          <a:p>
            <a:pPr indent="-349250" lvl="0" marL="457200" rtl="0" algn="l">
              <a:spcBef>
                <a:spcPts val="2100"/>
              </a:spcBef>
              <a:spcAft>
                <a:spcPts val="0"/>
              </a:spcAft>
              <a:buSzPts val="1900"/>
              <a:buAutoNum type="arabicPeriod"/>
            </a:pPr>
            <a:r>
              <a:rPr lang="en-US"/>
              <a:t>Security Testing</a:t>
            </a:r>
            <a:endParaRPr/>
          </a:p>
          <a:p>
            <a:pPr indent="-349250" lvl="0" marL="457200" rtl="0" algn="l">
              <a:spcBef>
                <a:spcPts val="0"/>
              </a:spcBef>
              <a:spcAft>
                <a:spcPts val="0"/>
              </a:spcAft>
              <a:buSzPts val="1900"/>
              <a:buAutoNum type="arabicPeriod"/>
            </a:pPr>
            <a:r>
              <a:rPr lang="en-US"/>
              <a:t>Performance Testing</a:t>
            </a:r>
            <a:endParaRPr/>
          </a:p>
          <a:p>
            <a:pPr indent="-349250" lvl="0" marL="457200" rtl="0" algn="l">
              <a:spcBef>
                <a:spcPts val="0"/>
              </a:spcBef>
              <a:spcAft>
                <a:spcPts val="0"/>
              </a:spcAft>
              <a:buSzPts val="1900"/>
              <a:buAutoNum type="arabicPeriod"/>
            </a:pPr>
            <a:r>
              <a:rPr lang="en-US"/>
              <a:t>Usability Testing</a:t>
            </a:r>
            <a:endParaRPr/>
          </a:p>
          <a:p>
            <a:pPr indent="-349250" lvl="0" marL="457200" rtl="0" algn="l">
              <a:spcBef>
                <a:spcPts val="0"/>
              </a:spcBef>
              <a:spcAft>
                <a:spcPts val="0"/>
              </a:spcAft>
              <a:buSzPts val="1900"/>
              <a:buAutoNum type="arabicPeriod"/>
            </a:pPr>
            <a:r>
              <a:rPr lang="en-US"/>
              <a:t>Compatibility testing</a:t>
            </a:r>
            <a:endParaRPr/>
          </a:p>
          <a:p>
            <a:pPr indent="0" lvl="0" marL="0" rtl="0" algn="l">
              <a:spcBef>
                <a:spcPts val="2100"/>
              </a:spcBef>
              <a:spcAft>
                <a:spcPts val="0"/>
              </a:spcAft>
              <a:buNone/>
            </a:pPr>
            <a:r>
              <a:rPr b="1" lang="en-US"/>
              <a:t>Other Types of Testing</a:t>
            </a:r>
            <a:endParaRPr b="1"/>
          </a:p>
          <a:p>
            <a:pPr indent="0" lvl="0" marL="0" rtl="0" algn="l">
              <a:spcBef>
                <a:spcPts val="2100"/>
              </a:spcBef>
              <a:spcAft>
                <a:spcPts val="21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0054767d9_0_1107"/>
          <p:cNvSpPr txBox="1"/>
          <p:nvPr>
            <p:ph type="title"/>
          </p:nvPr>
        </p:nvSpPr>
        <p:spPr>
          <a:xfrm>
            <a:off x="3867912" y="1298448"/>
            <a:ext cx="7315200" cy="3255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g130054767d9_0_1107"/>
          <p:cNvSpPr txBox="1"/>
          <p:nvPr>
            <p:ph idx="1" type="body"/>
          </p:nvPr>
        </p:nvSpPr>
        <p:spPr>
          <a:xfrm>
            <a:off x="3886200" y="4672584"/>
            <a:ext cx="7315200" cy="914400"/>
          </a:xfrm>
          <a:prstGeom prst="rect">
            <a:avLst/>
          </a:prstGeom>
        </p:spPr>
        <p:txBody>
          <a:bodyPr anchorCtr="0" anchor="t" bIns="45700" lIns="91425" spcFirstLastPara="1" rIns="91425" wrap="square" tIns="45700">
            <a:normAutofit/>
          </a:bodyPr>
          <a:lstStyle/>
          <a:p>
            <a:pPr indent="0" lvl="0" marL="0" rtl="0" algn="l">
              <a:spcBef>
                <a:spcPts val="1200"/>
              </a:spcBef>
              <a:spcAft>
                <a:spcPts val="1600"/>
              </a:spcAft>
              <a:buNone/>
            </a:pPr>
            <a:r>
              <a:t/>
            </a:r>
            <a:endParaRPr/>
          </a:p>
        </p:txBody>
      </p:sp>
      <p:pic>
        <p:nvPicPr>
          <p:cNvPr id="200" name="Google Shape;200;g130054767d9_0_1107"/>
          <p:cNvPicPr preferRelativeResize="0"/>
          <p:nvPr/>
        </p:nvPicPr>
        <p:blipFill>
          <a:blip r:embed="rId3">
            <a:alphaModFix/>
          </a:blip>
          <a:stretch>
            <a:fillRect/>
          </a:stretch>
        </p:blipFill>
        <p:spPr>
          <a:xfrm>
            <a:off x="0" y="361600"/>
            <a:ext cx="12192000" cy="57829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310896" y="329184"/>
            <a:ext cx="11475720" cy="8503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a:t>
            </a:r>
            <a:r>
              <a:rPr lang="en-US" sz="4000">
                <a:solidFill>
                  <a:schemeClr val="lt1"/>
                </a:solidFill>
              </a:rPr>
              <a:t>Functional Testing</a:t>
            </a:r>
            <a:endParaRPr/>
          </a:p>
        </p:txBody>
      </p:sp>
      <p:sp>
        <p:nvSpPr>
          <p:cNvPr id="206" name="Google Shape;206;p3"/>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AutoNum type="arabicPeriod"/>
            </a:pPr>
            <a:r>
              <a:rPr lang="en-US" sz="1800">
                <a:solidFill>
                  <a:schemeClr val="lt1"/>
                </a:solidFill>
              </a:rPr>
              <a:t>Unit Testing</a:t>
            </a:r>
            <a:endParaRPr sz="1800">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White Box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Gorilla Testing</a:t>
            </a:r>
            <a:endParaRPr>
              <a:solidFill>
                <a:schemeClr val="lt1"/>
              </a:solidFill>
            </a:endParaRPr>
          </a:p>
          <a:p>
            <a:pPr indent="0" lvl="0" marL="914400" rtl="0" algn="l">
              <a:lnSpc>
                <a:spcPct val="90000"/>
              </a:lnSpc>
              <a:spcBef>
                <a:spcPts val="0"/>
              </a:spcBef>
              <a:spcAft>
                <a:spcPts val="0"/>
              </a:spcAft>
              <a:buNone/>
            </a:pPr>
            <a:r>
              <a:t/>
            </a:r>
            <a:endParaRPr sz="1800">
              <a:solidFill>
                <a:schemeClr val="lt1"/>
              </a:solidFill>
            </a:endParaRPr>
          </a:p>
          <a:p>
            <a:pPr indent="-342900" lvl="0" marL="457200" rtl="0" algn="l">
              <a:lnSpc>
                <a:spcPct val="90000"/>
              </a:lnSpc>
              <a:spcBef>
                <a:spcPts val="0"/>
              </a:spcBef>
              <a:spcAft>
                <a:spcPts val="0"/>
              </a:spcAft>
              <a:buSzPts val="1800"/>
              <a:buAutoNum type="arabicPeriod"/>
            </a:pPr>
            <a:r>
              <a:rPr lang="en-US" sz="1800">
                <a:solidFill>
                  <a:schemeClr val="lt1"/>
                </a:solidFill>
              </a:rPr>
              <a:t>Integration Testing</a:t>
            </a:r>
            <a:endParaRPr sz="1800">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Gray Box Testing</a:t>
            </a:r>
            <a:br>
              <a:rPr lang="en-US">
                <a:solidFill>
                  <a:schemeClr val="lt1"/>
                </a:solidFill>
              </a:rPr>
            </a:br>
            <a:endParaRPr>
              <a:solidFill>
                <a:schemeClr val="lt1"/>
              </a:solidFill>
            </a:endParaRPr>
          </a:p>
          <a:p>
            <a:pPr indent="-342900" lvl="0" marL="457200" rtl="0" algn="l">
              <a:lnSpc>
                <a:spcPct val="90000"/>
              </a:lnSpc>
              <a:spcBef>
                <a:spcPts val="0"/>
              </a:spcBef>
              <a:spcAft>
                <a:spcPts val="0"/>
              </a:spcAft>
              <a:buSzPts val="1800"/>
              <a:buAutoNum type="arabicPeriod"/>
            </a:pPr>
            <a:r>
              <a:rPr lang="en-US" sz="1800">
                <a:solidFill>
                  <a:schemeClr val="lt1"/>
                </a:solidFill>
              </a:rPr>
              <a:t>System Testing</a:t>
            </a:r>
            <a:endParaRPr sz="1800">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End to End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Black Box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Smoke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Sanity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Happy Path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Monkey Testing</a:t>
            </a:r>
            <a:br>
              <a:rPr lang="en-US">
                <a:solidFill>
                  <a:schemeClr val="lt1"/>
                </a:solidFill>
              </a:rPr>
            </a:br>
            <a:endParaRPr>
              <a:solidFill>
                <a:schemeClr val="lt1"/>
              </a:solidFill>
            </a:endParaRPr>
          </a:p>
          <a:p>
            <a:pPr indent="-342900" lvl="0" marL="457200" rtl="0" algn="l">
              <a:lnSpc>
                <a:spcPct val="90000"/>
              </a:lnSpc>
              <a:spcBef>
                <a:spcPts val="0"/>
              </a:spcBef>
              <a:spcAft>
                <a:spcPts val="0"/>
              </a:spcAft>
              <a:buSzPts val="1800"/>
              <a:buAutoNum type="arabicPeriod"/>
            </a:pPr>
            <a:r>
              <a:rPr lang="en-US" sz="1800">
                <a:solidFill>
                  <a:schemeClr val="lt1"/>
                </a:solidFill>
              </a:rPr>
              <a:t>Acceptance Testing</a:t>
            </a:r>
            <a:endParaRPr sz="1800">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Alpha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Beta Testing</a:t>
            </a:r>
            <a:endParaRPr>
              <a:solidFill>
                <a:schemeClr val="lt1"/>
              </a:solidFill>
            </a:endParaRPr>
          </a:p>
          <a:p>
            <a:pPr indent="-342900" lvl="1" marL="914400" rtl="0" algn="l">
              <a:lnSpc>
                <a:spcPct val="90000"/>
              </a:lnSpc>
              <a:spcBef>
                <a:spcPts val="0"/>
              </a:spcBef>
              <a:spcAft>
                <a:spcPts val="0"/>
              </a:spcAft>
              <a:buSzPts val="1800"/>
              <a:buAutoNum type="alphaLcPeriod"/>
            </a:pPr>
            <a:r>
              <a:rPr lang="en-US">
                <a:solidFill>
                  <a:schemeClr val="lt1"/>
                </a:solidFill>
              </a:rPr>
              <a:t>UAT/OAT Testing</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3006ba591b_0_1"/>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12" name="Google Shape;212;g13006ba591b_0_1"/>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AutoNum type="arabicPeriod"/>
            </a:pPr>
            <a:r>
              <a:rPr lang="en-US" sz="1800">
                <a:solidFill>
                  <a:schemeClr val="lt1"/>
                </a:solidFill>
              </a:rPr>
              <a:t>Unit Testing</a:t>
            </a:r>
            <a:br>
              <a:rPr lang="en-US" sz="1800">
                <a:solidFill>
                  <a:schemeClr val="lt1"/>
                </a:solidFill>
              </a:rPr>
            </a:b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testing which is done on an individual unit or component to test its corrections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done by the developer at the application development phase</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each unit in unit testing can be viewed as a method, function, procedure, or object.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developers often use test automation tools such as NUnit, Xunit, JUnit for the test execution.</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Important: because we can find more defects at the unit test level.</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Arial"/>
              <a:buChar char="❏"/>
            </a:pPr>
            <a:r>
              <a:rPr b="1" lang="en-US" sz="1800">
                <a:solidFill>
                  <a:schemeClr val="lt1"/>
                </a:solidFill>
              </a:rPr>
              <a:t>For example,</a:t>
            </a:r>
            <a:r>
              <a:rPr lang="en-US" sz="1800">
                <a:solidFill>
                  <a:schemeClr val="lt1"/>
                </a:solidFill>
              </a:rPr>
              <a:t> there is a simple calculator application. The developer can write the unit test to check if the user can enter two numbers and get the correct sum for addition functionality.</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3006ba591b_0_11"/>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18" name="Google Shape;218;g13006ba591b_0_11"/>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342900" lvl="0" marL="514350" rtl="0" algn="l">
              <a:lnSpc>
                <a:spcPct val="90000"/>
              </a:lnSpc>
              <a:spcBef>
                <a:spcPts val="0"/>
              </a:spcBef>
              <a:spcAft>
                <a:spcPts val="0"/>
              </a:spcAft>
              <a:buClr>
                <a:schemeClr val="lt1"/>
              </a:buClr>
              <a:buSzPts val="1800"/>
              <a:buAutoNum type="alphaLcPeriod"/>
            </a:pPr>
            <a:r>
              <a:rPr b="1" lang="en-US" sz="1800">
                <a:solidFill>
                  <a:schemeClr val="lt1"/>
                </a:solidFill>
              </a:rPr>
              <a:t>White Box Testing</a:t>
            </a:r>
            <a:endParaRPr sz="1800">
              <a:solidFill>
                <a:schemeClr val="lt1"/>
              </a:solidFill>
            </a:endParaRPr>
          </a:p>
          <a:p>
            <a:pPr indent="0" lvl="0" marL="514350" rtl="0" algn="l">
              <a:lnSpc>
                <a:spcPct val="90000"/>
              </a:lnSpc>
              <a:spcBef>
                <a:spcPts val="0"/>
              </a:spcBef>
              <a:spcAft>
                <a:spcPts val="0"/>
              </a:spcAft>
              <a:buNone/>
            </a:pPr>
            <a:r>
              <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a test technique in which the internal structure or code of an application is visible and accessible to the tester</a:t>
            </a:r>
            <a:endParaRPr sz="1800">
              <a:solidFill>
                <a:schemeClr val="lt1"/>
              </a:solidFill>
            </a:endParaRPr>
          </a:p>
          <a:p>
            <a:pPr indent="-342900" lvl="0" marL="457200" rtl="0" algn="l">
              <a:lnSpc>
                <a:spcPct val="115000"/>
              </a:lnSpc>
              <a:spcBef>
                <a:spcPts val="0"/>
              </a:spcBef>
              <a:spcAft>
                <a:spcPts val="0"/>
              </a:spcAft>
              <a:buSzPts val="1800"/>
              <a:buChar char="❏"/>
            </a:pPr>
            <a:r>
              <a:rPr lang="en-US" sz="1800">
                <a:solidFill>
                  <a:schemeClr val="lt1"/>
                </a:solidFill>
              </a:rPr>
              <a:t>it is easy to find loopholes in the design of an application or fault in business logic</a:t>
            </a:r>
            <a:br>
              <a:rPr lang="en-US" sz="1800">
                <a:solidFill>
                  <a:schemeClr val="lt1"/>
                </a:solidFill>
              </a:rPr>
            </a:br>
            <a:endParaRPr sz="1800">
              <a:solidFill>
                <a:schemeClr val="lt1"/>
              </a:solidFill>
            </a:endParaRPr>
          </a:p>
          <a:p>
            <a:pPr indent="-342900" lvl="0" marL="514350" rtl="0" algn="l">
              <a:lnSpc>
                <a:spcPct val="115000"/>
              </a:lnSpc>
              <a:spcBef>
                <a:spcPts val="0"/>
              </a:spcBef>
              <a:spcAft>
                <a:spcPts val="0"/>
              </a:spcAft>
              <a:buClr>
                <a:schemeClr val="lt1"/>
              </a:buClr>
              <a:buSzPts val="1800"/>
              <a:buAutoNum type="alphaLcPeriod"/>
            </a:pPr>
            <a:r>
              <a:rPr b="1" lang="en-US" sz="1800">
                <a:solidFill>
                  <a:schemeClr val="lt1"/>
                </a:solidFill>
              </a:rPr>
              <a:t>Gorilla Testing</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a test technique in which the tester and/or developer test the module of the application thoroughly in all aspects.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US" sz="1800">
                <a:solidFill>
                  <a:schemeClr val="lt1"/>
                </a:solidFill>
              </a:rPr>
              <a:t>Gorilla testing is done to check how robust your application is.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For example,</a:t>
            </a:r>
            <a:r>
              <a:rPr lang="en-US" sz="1800">
                <a:solidFill>
                  <a:schemeClr val="lt1"/>
                </a:solidFill>
              </a:rPr>
              <a:t> the tester is testing the pet insurance company’s website, which provides the service of buying an insurance policy, tag for the pet, Lifetime membership. The tester can focus on any one module, let’s say, the insurance policy module, and test it thoroughly with positive and negative test scenarios.</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3006ba591b_0_19"/>
          <p:cNvSpPr txBox="1"/>
          <p:nvPr>
            <p:ph type="title"/>
          </p:nvPr>
        </p:nvSpPr>
        <p:spPr>
          <a:xfrm>
            <a:off x="310896" y="329184"/>
            <a:ext cx="11475600" cy="850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rbel"/>
              <a:buNone/>
            </a:pPr>
            <a:r>
              <a:rPr lang="en-US" sz="4000">
                <a:solidFill>
                  <a:schemeClr val="lt1"/>
                </a:solidFill>
              </a:rPr>
              <a:t>  Functional Testing</a:t>
            </a:r>
            <a:endParaRPr/>
          </a:p>
        </p:txBody>
      </p:sp>
      <p:sp>
        <p:nvSpPr>
          <p:cNvPr id="224" name="Google Shape;224;g13006ba591b_0_19"/>
          <p:cNvSpPr txBox="1"/>
          <p:nvPr>
            <p:ph idx="1" type="body"/>
          </p:nvPr>
        </p:nvSpPr>
        <p:spPr>
          <a:xfrm>
            <a:off x="310900" y="1351825"/>
            <a:ext cx="11475600" cy="50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chemeClr val="lt1"/>
                </a:solidFill>
              </a:rPr>
              <a:t>2. Integration Testing</a:t>
            </a:r>
            <a:endParaRPr b="1" sz="1800">
              <a:solidFill>
                <a:schemeClr val="lt1"/>
              </a:solidFill>
            </a:endParaRPr>
          </a:p>
          <a:p>
            <a:pPr indent="-342900" lvl="0" marL="914400" rtl="0" algn="l">
              <a:lnSpc>
                <a:spcPct val="115000"/>
              </a:lnSpc>
              <a:spcBef>
                <a:spcPts val="1200"/>
              </a:spcBef>
              <a:spcAft>
                <a:spcPts val="0"/>
              </a:spcAft>
              <a:buSzPts val="1800"/>
              <a:buChar char="❏"/>
            </a:pPr>
            <a:r>
              <a:rPr lang="en-US" sz="1800">
                <a:solidFill>
                  <a:schemeClr val="lt1"/>
                </a:solidFill>
              </a:rPr>
              <a:t>a type of software testing where two or more modules of an application are logically grouped together and tested as a whole. </a:t>
            </a:r>
            <a:endParaRPr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The focus of this type of testing is to find the defect on interface, communication, and data flow among modules.</a:t>
            </a:r>
            <a:endParaRPr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This type of testing is done on integrating modules of a system or between systems</a:t>
            </a:r>
            <a:endParaRPr sz="1800">
              <a:solidFill>
                <a:schemeClr val="lt1"/>
              </a:solidFill>
            </a:endParaRPr>
          </a:p>
          <a:p>
            <a:pPr indent="-342900" lvl="0" marL="914400" rtl="0" algn="l">
              <a:lnSpc>
                <a:spcPct val="115000"/>
              </a:lnSpc>
              <a:spcBef>
                <a:spcPts val="0"/>
              </a:spcBef>
              <a:spcAft>
                <a:spcPts val="0"/>
              </a:spcAft>
              <a:buSzPts val="1800"/>
              <a:buFont typeface="Arial"/>
              <a:buChar char="❏"/>
            </a:pPr>
            <a:r>
              <a:rPr b="1" lang="en-US" sz="1800">
                <a:solidFill>
                  <a:schemeClr val="lt1"/>
                </a:solidFill>
              </a:rPr>
              <a:t>For example,</a:t>
            </a:r>
            <a:r>
              <a:rPr lang="en-US" sz="1800">
                <a:solidFill>
                  <a:schemeClr val="lt1"/>
                </a:solidFill>
              </a:rPr>
              <a:t> a user is buying a flight ticket from any airline website. Users can see flight details and payment information while buying a ticket, but flight details and payment processing are two different systems. Integration testing should be done while integrating of airline website and payment processing system.</a:t>
            </a:r>
            <a:br>
              <a:rPr lang="en-US" sz="1800">
                <a:solidFill>
                  <a:schemeClr val="lt1"/>
                </a:solidFill>
              </a:rPr>
            </a:br>
            <a:endParaRPr sz="1800">
              <a:solidFill>
                <a:schemeClr val="lt1"/>
              </a:solidFill>
            </a:endParaRPr>
          </a:p>
          <a:p>
            <a:pPr indent="-342900" lvl="0" marL="514350" rtl="0" algn="l">
              <a:lnSpc>
                <a:spcPct val="115000"/>
              </a:lnSpc>
              <a:spcBef>
                <a:spcPts val="0"/>
              </a:spcBef>
              <a:spcAft>
                <a:spcPts val="0"/>
              </a:spcAft>
              <a:buClr>
                <a:schemeClr val="lt1"/>
              </a:buClr>
              <a:buSzPts val="1800"/>
              <a:buAutoNum type="alphaLcPeriod"/>
            </a:pPr>
            <a:r>
              <a:rPr b="1" lang="en-US" sz="1800">
                <a:solidFill>
                  <a:schemeClr val="lt1"/>
                </a:solidFill>
              </a:rPr>
              <a:t>Gray Box</a:t>
            </a:r>
            <a:r>
              <a:rPr b="1" lang="en-US" sz="1800">
                <a:solidFill>
                  <a:schemeClr val="lt1"/>
                </a:solidFill>
              </a:rPr>
              <a:t> Testing</a:t>
            </a:r>
            <a:endParaRPr sz="1800">
              <a:solidFill>
                <a:schemeClr val="lt1"/>
              </a:solidFill>
            </a:endParaRPr>
          </a:p>
          <a:p>
            <a:pPr indent="-342900" lvl="0" marL="914400" rtl="0" algn="l">
              <a:lnSpc>
                <a:spcPct val="115000"/>
              </a:lnSpc>
              <a:spcBef>
                <a:spcPts val="0"/>
              </a:spcBef>
              <a:spcAft>
                <a:spcPts val="0"/>
              </a:spcAft>
              <a:buSzPts val="1800"/>
              <a:buChar char="❏"/>
            </a:pPr>
            <a:r>
              <a:rPr lang="en-US" sz="1800">
                <a:solidFill>
                  <a:schemeClr val="lt1"/>
                </a:solidFill>
              </a:rPr>
              <a:t>gray box testing is a combination of white-box testing and black-box testing. Testers have partial knowledge of the internal structure or code of an application.</a:t>
            </a:r>
            <a:endParaRPr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51435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150">
              <a:solidFill>
                <a:srgbClr val="3A3A3A"/>
              </a:solidFill>
              <a:highlight>
                <a:srgbClr val="FFFFFF"/>
              </a:highlight>
              <a:latin typeface="Arial"/>
              <a:ea typeface="Arial"/>
              <a:cs typeface="Arial"/>
              <a:sym typeface="Arial"/>
            </a:endParaRPr>
          </a:p>
          <a:p>
            <a:pPr indent="0" lvl="0" marL="1371600" rtl="0" algn="l">
              <a:lnSpc>
                <a:spcPct val="90000"/>
              </a:lnSpc>
              <a:spcBef>
                <a:spcPts val="1600"/>
              </a:spcBef>
              <a:spcAft>
                <a:spcPts val="0"/>
              </a:spcAft>
              <a:buNone/>
            </a:pPr>
            <a:r>
              <a:t/>
            </a:r>
            <a:endParaRPr sz="1150">
              <a:solidFill>
                <a:srgbClr val="3A3A3A"/>
              </a:solidFill>
              <a:highlight>
                <a:srgbClr val="FFFFFF"/>
              </a:highlight>
              <a:latin typeface="Arial"/>
              <a:ea typeface="Arial"/>
              <a:cs typeface="Arial"/>
              <a:sym typeface="Arial"/>
            </a:endParaRPr>
          </a:p>
          <a:p>
            <a:pPr indent="0" lvl="0" marL="914400" rtl="0" algn="l">
              <a:lnSpc>
                <a:spcPct val="90000"/>
              </a:lnSpc>
              <a:spcBef>
                <a:spcPts val="0"/>
              </a:spcBef>
              <a:spcAft>
                <a:spcPts val="0"/>
              </a:spcAft>
              <a:buNone/>
            </a:pPr>
            <a:r>
              <a:t/>
            </a:r>
            <a:endParaRPr>
              <a:solidFill>
                <a:schemeClr val="lt1"/>
              </a:solidFill>
            </a:endParaRPr>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2020-02-02T15:02:04Z</dcterms:created>
  <dc:creator>subee maharjan</dc:creator>
</cp:coreProperties>
</file>