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Proxima Nova"/>
      <p:regular r:id="rId26"/>
      <p:bold r:id="rId27"/>
      <p:italic r:id="rId28"/>
      <p:boldItalic r:id="rId29"/>
    </p:embeddedFon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0E2LIhQXUD5N4e1Pfwwrpz0C8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7.xml"/><Relationship Id="rId33" Type="http://schemas.openxmlformats.org/officeDocument/2006/relationships/font" Target="fonts/Corbel-boldItalic.fntdata"/><Relationship Id="rId10" Type="http://schemas.openxmlformats.org/officeDocument/2006/relationships/slide" Target="slides/slide6.xml"/><Relationship Id="rId32" Type="http://schemas.openxmlformats.org/officeDocument/2006/relationships/font" Target="fonts/Corbel-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b54d15b56982fd9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4b54d15b56982fd9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b54d15b56982fd9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4b54d15b56982fd9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b54d15b56982fd9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b54d15b56982fd9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4b54d15b56982fd9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4b54d15b56982fd9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b54d15b56982fd9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4b54d15b56982fd9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90a63ad7b_1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e90a63ad7b_1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e90a63ad7b_1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c597fa8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ec597fa8a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ec597fa8a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b54d15b56982fd9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4b54d15b56982fd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b54d15b56982fd9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4b54d15b56982fd9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cxnSp>
        <p:nvCxnSpPr>
          <p:cNvPr id="14" name="Google Shape;14;g4b54d15b56982fd9_185"/>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15" name="Google Shape;15;g4b54d15b56982fd9_185"/>
          <p:cNvSpPr txBox="1"/>
          <p:nvPr>
            <p:ph type="ctrTitle"/>
          </p:nvPr>
        </p:nvSpPr>
        <p:spPr>
          <a:xfrm>
            <a:off x="680600" y="1676400"/>
            <a:ext cx="10830900" cy="21180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16" name="Google Shape;16;g4b54d15b56982fd9_185"/>
          <p:cNvSpPr txBox="1"/>
          <p:nvPr>
            <p:ph idx="1" type="subTitle"/>
          </p:nvPr>
        </p:nvSpPr>
        <p:spPr>
          <a:xfrm>
            <a:off x="680600" y="4243083"/>
            <a:ext cx="10830900" cy="84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3200"/>
              <a:buNone/>
              <a:defRPr sz="3200">
                <a:solidFill>
                  <a:schemeClr val="lt1"/>
                </a:solidFill>
              </a:defRPr>
            </a:lvl1pPr>
            <a:lvl2pPr lvl="1">
              <a:lnSpc>
                <a:spcPct val="100000"/>
              </a:lnSpc>
              <a:spcBef>
                <a:spcPts val="0"/>
              </a:spcBef>
              <a:spcAft>
                <a:spcPts val="0"/>
              </a:spcAft>
              <a:buClr>
                <a:schemeClr val="lt1"/>
              </a:buClr>
              <a:buSzPts val="3200"/>
              <a:buNone/>
              <a:defRPr sz="3200">
                <a:solidFill>
                  <a:schemeClr val="lt1"/>
                </a:solidFill>
              </a:defRPr>
            </a:lvl2pPr>
            <a:lvl3pPr lvl="2">
              <a:lnSpc>
                <a:spcPct val="100000"/>
              </a:lnSpc>
              <a:spcBef>
                <a:spcPts val="0"/>
              </a:spcBef>
              <a:spcAft>
                <a:spcPts val="0"/>
              </a:spcAft>
              <a:buClr>
                <a:schemeClr val="lt1"/>
              </a:buClr>
              <a:buSzPts val="3200"/>
              <a:buNone/>
              <a:defRPr sz="3200">
                <a:solidFill>
                  <a:schemeClr val="lt1"/>
                </a:solidFill>
              </a:defRPr>
            </a:lvl3pPr>
            <a:lvl4pPr lvl="3">
              <a:lnSpc>
                <a:spcPct val="100000"/>
              </a:lnSpc>
              <a:spcBef>
                <a:spcPts val="0"/>
              </a:spcBef>
              <a:spcAft>
                <a:spcPts val="0"/>
              </a:spcAft>
              <a:buClr>
                <a:schemeClr val="lt1"/>
              </a:buClr>
              <a:buSzPts val="3200"/>
              <a:buNone/>
              <a:defRPr sz="3200">
                <a:solidFill>
                  <a:schemeClr val="lt1"/>
                </a:solidFill>
              </a:defRPr>
            </a:lvl4pPr>
            <a:lvl5pPr lvl="4">
              <a:lnSpc>
                <a:spcPct val="100000"/>
              </a:lnSpc>
              <a:spcBef>
                <a:spcPts val="0"/>
              </a:spcBef>
              <a:spcAft>
                <a:spcPts val="0"/>
              </a:spcAft>
              <a:buClr>
                <a:schemeClr val="lt1"/>
              </a:buClr>
              <a:buSzPts val="3200"/>
              <a:buNone/>
              <a:defRPr sz="3200">
                <a:solidFill>
                  <a:schemeClr val="lt1"/>
                </a:solidFill>
              </a:defRPr>
            </a:lvl5pPr>
            <a:lvl6pPr lvl="5">
              <a:lnSpc>
                <a:spcPct val="100000"/>
              </a:lnSpc>
              <a:spcBef>
                <a:spcPts val="0"/>
              </a:spcBef>
              <a:spcAft>
                <a:spcPts val="0"/>
              </a:spcAft>
              <a:buClr>
                <a:schemeClr val="lt1"/>
              </a:buClr>
              <a:buSzPts val="3200"/>
              <a:buNone/>
              <a:defRPr sz="3200">
                <a:solidFill>
                  <a:schemeClr val="lt1"/>
                </a:solidFill>
              </a:defRPr>
            </a:lvl6pPr>
            <a:lvl7pPr lvl="6">
              <a:lnSpc>
                <a:spcPct val="100000"/>
              </a:lnSpc>
              <a:spcBef>
                <a:spcPts val="0"/>
              </a:spcBef>
              <a:spcAft>
                <a:spcPts val="0"/>
              </a:spcAft>
              <a:buClr>
                <a:schemeClr val="lt1"/>
              </a:buClr>
              <a:buSzPts val="3200"/>
              <a:buNone/>
              <a:defRPr sz="3200">
                <a:solidFill>
                  <a:schemeClr val="lt1"/>
                </a:solidFill>
              </a:defRPr>
            </a:lvl7pPr>
            <a:lvl8pPr lvl="7">
              <a:lnSpc>
                <a:spcPct val="100000"/>
              </a:lnSpc>
              <a:spcBef>
                <a:spcPts val="0"/>
              </a:spcBef>
              <a:spcAft>
                <a:spcPts val="0"/>
              </a:spcAft>
              <a:buClr>
                <a:schemeClr val="lt1"/>
              </a:buClr>
              <a:buSzPts val="3200"/>
              <a:buNone/>
              <a:defRPr sz="3200">
                <a:solidFill>
                  <a:schemeClr val="lt1"/>
                </a:solidFill>
              </a:defRPr>
            </a:lvl8pPr>
            <a:lvl9pPr lvl="8">
              <a:lnSpc>
                <a:spcPct val="100000"/>
              </a:lnSpc>
              <a:spcBef>
                <a:spcPts val="0"/>
              </a:spcBef>
              <a:spcAft>
                <a:spcPts val="0"/>
              </a:spcAft>
              <a:buClr>
                <a:schemeClr val="lt1"/>
              </a:buClr>
              <a:buSzPts val="3200"/>
              <a:buNone/>
              <a:defRPr sz="3200">
                <a:solidFill>
                  <a:schemeClr val="lt1"/>
                </a:solidFill>
              </a:defRPr>
            </a:lvl9pPr>
          </a:lstStyle>
          <a:p/>
        </p:txBody>
      </p:sp>
      <p:sp>
        <p:nvSpPr>
          <p:cNvPr id="17" name="Google Shape;17;g4b54d15b56982fd9_1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4b54d15b56982fd9_22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4b54d15b56982fd9_224"/>
          <p:cNvSpPr txBox="1"/>
          <p:nvPr>
            <p:ph hasCustomPrompt="1" type="title"/>
          </p:nvPr>
        </p:nvSpPr>
        <p:spPr>
          <a:xfrm>
            <a:off x="415600" y="1321967"/>
            <a:ext cx="11360700" cy="25572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5" name="Google Shape;55;g4b54d15b56982fd9_224"/>
          <p:cNvSpPr txBox="1"/>
          <p:nvPr>
            <p:ph idx="1" type="body"/>
          </p:nvPr>
        </p:nvSpPr>
        <p:spPr>
          <a:xfrm>
            <a:off x="415600" y="4095067"/>
            <a:ext cx="11360700" cy="12024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g4b54d15b56982fd9_2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4b54d15b56982fd9_2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9" name="Shape 59"/>
        <p:cNvGrpSpPr/>
        <p:nvPr/>
      </p:nvGrpSpPr>
      <p:grpSpPr>
        <a:xfrm>
          <a:off x="0" y="0"/>
          <a:ext cx="0" cy="0"/>
          <a:chOff x="0" y="0"/>
          <a:chExt cx="0" cy="0"/>
        </a:xfrm>
      </p:grpSpPr>
      <p:sp>
        <p:nvSpPr>
          <p:cNvPr id="60" name="Google Shape;60;g4b54d15b56982fd9_23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4b54d15b56982fd9_23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62" name="Google Shape;62;g4b54d15b56982fd9_2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4b54d15b56982fd9_2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4b54d15b56982fd9_2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g4b54d15b56982fd9_2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4b54d15b56982fd9_2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8" name="Google Shape;68;g4b54d15b56982fd9_2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g4b54d15b56982fd9_2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g4b54d15b56982fd9_2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cxnSp>
        <p:nvCxnSpPr>
          <p:cNvPr id="19" name="Google Shape;19;g4b54d15b56982fd9_190"/>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20" name="Google Shape;20;g4b54d15b56982fd9_190"/>
          <p:cNvSpPr txBox="1"/>
          <p:nvPr>
            <p:ph type="title"/>
          </p:nvPr>
        </p:nvSpPr>
        <p:spPr>
          <a:xfrm>
            <a:off x="680600" y="2743200"/>
            <a:ext cx="10830900" cy="10383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1" name="Google Shape;21;g4b54d15b56982fd9_1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g4b54d15b56982fd9_19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4b54d15b56982fd9_19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5" name="Google Shape;25;g4b54d15b56982fd9_19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6" name="Google Shape;26;g4b54d15b56982fd9_1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4b54d15b56982fd9_19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9" name="Google Shape;29;g4b54d15b56982fd9_199"/>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g4b54d15b56982fd9_199"/>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4b54d15b56982fd9_1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4b54d15b56982fd9_20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4" name="Google Shape;34;g4b54d15b56982fd9_2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4b54d15b56982fd9_20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g4b54d15b56982fd9_20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g4b54d15b56982fd9_2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9" name="Shape 39"/>
        <p:cNvGrpSpPr/>
        <p:nvPr/>
      </p:nvGrpSpPr>
      <p:grpSpPr>
        <a:xfrm>
          <a:off x="0" y="0"/>
          <a:ext cx="0" cy="0"/>
          <a:chOff x="0" y="0"/>
          <a:chExt cx="0" cy="0"/>
        </a:xfrm>
      </p:grpSpPr>
      <p:sp>
        <p:nvSpPr>
          <p:cNvPr id="40" name="Google Shape;40;g4b54d15b56982fd9_211"/>
          <p:cNvSpPr txBox="1"/>
          <p:nvPr>
            <p:ph type="title"/>
          </p:nvPr>
        </p:nvSpPr>
        <p:spPr>
          <a:xfrm>
            <a:off x="653667" y="701800"/>
            <a:ext cx="77301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g4b54d15b56982fd9_2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4b54d15b56982fd9_214"/>
          <p:cNvSpPr/>
          <p:nvPr/>
        </p:nvSpPr>
        <p:spPr>
          <a:xfrm>
            <a:off x="6096000" y="10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g4b54d15b56982fd9_214"/>
          <p:cNvCxnSpPr/>
          <p:nvPr/>
        </p:nvCxnSpPr>
        <p:spPr>
          <a:xfrm>
            <a:off x="6706233" y="5994000"/>
            <a:ext cx="624300" cy="0"/>
          </a:xfrm>
          <a:prstGeom prst="straightConnector1">
            <a:avLst/>
          </a:prstGeom>
          <a:noFill/>
          <a:ln cap="flat" cmpd="sng" w="19050">
            <a:solidFill>
              <a:schemeClr val="lt2"/>
            </a:solidFill>
            <a:prstDash val="solid"/>
            <a:round/>
            <a:headEnd len="sm" w="sm" type="none"/>
            <a:tailEnd len="sm" w="sm" type="none"/>
          </a:ln>
        </p:spPr>
      </p:cxnSp>
      <p:sp>
        <p:nvSpPr>
          <p:cNvPr id="45" name="Google Shape;45;g4b54d15b56982fd9_214"/>
          <p:cNvSpPr txBox="1"/>
          <p:nvPr>
            <p:ph type="title"/>
          </p:nvPr>
        </p:nvSpPr>
        <p:spPr>
          <a:xfrm>
            <a:off x="354000" y="1607767"/>
            <a:ext cx="5393700" cy="2012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6" name="Google Shape;46;g4b54d15b56982fd9_214"/>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7" name="Google Shape;47;g4b54d15b56982fd9_214"/>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8" name="Google Shape;48;g4b54d15b56982fd9_2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4b54d15b56982fd9_221"/>
          <p:cNvSpPr txBox="1"/>
          <p:nvPr>
            <p:ph idx="1" type="body"/>
          </p:nvPr>
        </p:nvSpPr>
        <p:spPr>
          <a:xfrm>
            <a:off x="415600" y="5649100"/>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800"/>
              <a:buNone/>
              <a:defRPr sz="2800"/>
            </a:lvl1pPr>
          </a:lstStyle>
          <a:p/>
        </p:txBody>
      </p:sp>
      <p:sp>
        <p:nvSpPr>
          <p:cNvPr id="51" name="Google Shape;51;g4b54d15b56982fd9_2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9" name="Shape 9"/>
        <p:cNvGrpSpPr/>
        <p:nvPr/>
      </p:nvGrpSpPr>
      <p:grpSpPr>
        <a:xfrm>
          <a:off x="0" y="0"/>
          <a:ext cx="0" cy="0"/>
          <a:chOff x="0" y="0"/>
          <a:chExt cx="0" cy="0"/>
        </a:xfrm>
      </p:grpSpPr>
      <p:sp>
        <p:nvSpPr>
          <p:cNvPr id="10" name="Google Shape;10;g4b54d15b56982fd9_18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3700"/>
              <a:buFont typeface="Proxima Nova"/>
              <a:buNone/>
              <a:defRPr sz="3700">
                <a:solidFill>
                  <a:schemeClr val="dk1"/>
                </a:solidFill>
                <a:latin typeface="Proxima Nova"/>
                <a:ea typeface="Proxima Nova"/>
                <a:cs typeface="Proxima Nova"/>
                <a:sym typeface="Proxima Nova"/>
              </a:defRPr>
            </a:lvl9pPr>
          </a:lstStyle>
          <a:p/>
        </p:txBody>
      </p:sp>
      <p:sp>
        <p:nvSpPr>
          <p:cNvPr id="11" name="Google Shape;11;g4b54d15b56982fd9_18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sym typeface="Proxima Nova"/>
              </a:defRPr>
            </a:lvl1pPr>
            <a:lvl2pPr indent="-349250" lvl="1" marL="9144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2pPr>
            <a:lvl3pPr indent="-349250" lvl="2" marL="13716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3pPr>
            <a:lvl4pPr indent="-349250" lvl="3" marL="18288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4pPr>
            <a:lvl5pPr indent="-349250" lvl="4" marL="22860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5pPr>
            <a:lvl6pPr indent="-349250" lvl="5" marL="27432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6pPr>
            <a:lvl7pPr indent="-349250" lvl="6" marL="32004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7pPr>
            <a:lvl8pPr indent="-349250" lvl="7" marL="36576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8pPr>
            <a:lvl9pPr indent="-349250" lvl="8" marL="4114800">
              <a:lnSpc>
                <a:spcPct val="115000"/>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sym typeface="Proxima Nova"/>
              </a:defRPr>
            </a:lvl9pPr>
          </a:lstStyle>
          <a:p/>
        </p:txBody>
      </p:sp>
      <p:sp>
        <p:nvSpPr>
          <p:cNvPr id="12" name="Google Shape;12;g4b54d15b56982fd9_18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Proxima Nova"/>
                <a:ea typeface="Proxima Nova"/>
                <a:cs typeface="Proxima Nova"/>
                <a:sym typeface="Proxima Nova"/>
              </a:defRPr>
            </a:lvl1pPr>
            <a:lvl2pPr lvl="1" algn="r">
              <a:buNone/>
              <a:defRPr sz="1300">
                <a:solidFill>
                  <a:schemeClr val="dk1"/>
                </a:solidFill>
                <a:latin typeface="Proxima Nova"/>
                <a:ea typeface="Proxima Nova"/>
                <a:cs typeface="Proxima Nova"/>
                <a:sym typeface="Proxima Nova"/>
              </a:defRPr>
            </a:lvl2pPr>
            <a:lvl3pPr lvl="2" algn="r">
              <a:buNone/>
              <a:defRPr sz="1300">
                <a:solidFill>
                  <a:schemeClr val="dk1"/>
                </a:solidFill>
                <a:latin typeface="Proxima Nova"/>
                <a:ea typeface="Proxima Nova"/>
                <a:cs typeface="Proxima Nova"/>
                <a:sym typeface="Proxima Nova"/>
              </a:defRPr>
            </a:lvl3pPr>
            <a:lvl4pPr lvl="3" algn="r">
              <a:buNone/>
              <a:defRPr sz="1300">
                <a:solidFill>
                  <a:schemeClr val="dk1"/>
                </a:solidFill>
                <a:latin typeface="Proxima Nova"/>
                <a:ea typeface="Proxima Nova"/>
                <a:cs typeface="Proxima Nova"/>
                <a:sym typeface="Proxima Nova"/>
              </a:defRPr>
            </a:lvl4pPr>
            <a:lvl5pPr lvl="4" algn="r">
              <a:buNone/>
              <a:defRPr sz="1300">
                <a:solidFill>
                  <a:schemeClr val="dk1"/>
                </a:solidFill>
                <a:latin typeface="Proxima Nova"/>
                <a:ea typeface="Proxima Nova"/>
                <a:cs typeface="Proxima Nova"/>
                <a:sym typeface="Proxima Nova"/>
              </a:defRPr>
            </a:lvl5pPr>
            <a:lvl6pPr lvl="5" algn="r">
              <a:buNone/>
              <a:defRPr sz="1300">
                <a:solidFill>
                  <a:schemeClr val="dk1"/>
                </a:solidFill>
                <a:latin typeface="Proxima Nova"/>
                <a:ea typeface="Proxima Nova"/>
                <a:cs typeface="Proxima Nova"/>
                <a:sym typeface="Proxima Nova"/>
              </a:defRPr>
            </a:lvl6pPr>
            <a:lvl7pPr lvl="6" algn="r">
              <a:buNone/>
              <a:defRPr sz="1300">
                <a:solidFill>
                  <a:schemeClr val="dk1"/>
                </a:solidFill>
                <a:latin typeface="Proxima Nova"/>
                <a:ea typeface="Proxima Nova"/>
                <a:cs typeface="Proxima Nova"/>
                <a:sym typeface="Proxima Nova"/>
              </a:defRPr>
            </a:lvl7pPr>
            <a:lvl8pPr lvl="7" algn="r">
              <a:buNone/>
              <a:defRPr sz="1300">
                <a:solidFill>
                  <a:schemeClr val="dk1"/>
                </a:solidFill>
                <a:latin typeface="Proxima Nova"/>
                <a:ea typeface="Proxima Nova"/>
                <a:cs typeface="Proxima Nova"/>
                <a:sym typeface="Proxima Nova"/>
              </a:defRPr>
            </a:lvl8pPr>
            <a:lvl9pPr lvl="8" algn="r">
              <a:buNone/>
              <a:defRPr sz="13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docs.google.com/spreadsheets/d/1vJSzURPhZYIOLhkMaB0jqFzN9Io8nCA1/edit?usp=sharing&amp;ouid=103632836884347460799&amp;rtpof=true&amp;sd=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docs.google.com/spreadsheets/d/1lc2NVzzwLV_qL5DLdCOeAVItV_E5n8Ae/edit?usp=sharing&amp;ouid=103632836884347460799&amp;rtpof=true&amp;sd=true" TargetMode="External"/><Relationship Id="rId4" Type="http://schemas.openxmlformats.org/officeDocument/2006/relationships/hyperlink" Target="https://docs.google.com/spreadsheets/d/1lc2NVzzwLV_qL5DLdCOeAVItV_E5n8Ae/edit?usp=sharing&amp;ouid=103632836884347460799&amp;rtpof=true&amp;sd=true" TargetMode="External"/><Relationship Id="rId5" Type="http://schemas.openxmlformats.org/officeDocument/2006/relationships/hyperlink" Target="https://docs.google.com/spreadsheets/d/10Sutfl97T4JwGmSQeeqfUsgNzwApPM7j/edit?usp=sharing&amp;ouid=103632836884347460799&amp;rtpof=true&amp;sd=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guru99.com/traceability-matri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www.demoblaze.com/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demoblaze.com/index.html" TargetMode="External"/><Relationship Id="rId4" Type="http://schemas.openxmlformats.org/officeDocument/2006/relationships/hyperlink" Target="https://www.applause.com/blog/functional-testing-types-examples" TargetMode="External"/><Relationship Id="rId5" Type="http://schemas.openxmlformats.org/officeDocument/2006/relationships/hyperlink" Target="https://www.parasoft.com/blog/how-to-write-test-cases-for-software-examples-tutorial/" TargetMode="External"/><Relationship Id="rId6" Type="http://schemas.openxmlformats.org/officeDocument/2006/relationships/hyperlink" Target="https://bambooagile.eu/insights/what-is-stlc/" TargetMode="External"/><Relationship Id="rId7" Type="http://schemas.openxmlformats.org/officeDocument/2006/relationships/hyperlink" Target="https://medium.com/@concisesoftware/everything-you-should-know-about-qa-in-software-development-the-beginners-guide-3e7afacf607c" TargetMode="External"/><Relationship Id="rId8" Type="http://schemas.openxmlformats.org/officeDocument/2006/relationships/hyperlink" Target="https://www.guru99.com/test-scenario.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guru99.com/what-everybody-ought-to-know-about-test-planing.html" TargetMode="External"/><Relationship Id="rId4" Type="http://schemas.openxmlformats.org/officeDocument/2006/relationships/hyperlink" Target="https://docs.google.com/document/d/1uQTle2ZOzgbS3OpUftaAQJ9PD95Sjg0i/edit?usp=sharing&amp;ouid=103632836884347460799&amp;rtpof=true&amp;sd=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guru99.com/regression-testing.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title"/>
          </p:nvPr>
        </p:nvSpPr>
        <p:spPr>
          <a:xfrm>
            <a:off x="831850" y="1709738"/>
            <a:ext cx="10515600" cy="231362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solidFill>
                  <a:schemeClr val="dk2"/>
                </a:solidFill>
                <a:latin typeface="Arial"/>
                <a:ea typeface="Arial"/>
                <a:cs typeface="Arial"/>
                <a:sym typeface="Arial"/>
              </a:rPr>
              <a:t>Chapter 5</a:t>
            </a:r>
            <a:br>
              <a:rPr b="1" lang="en-US">
                <a:solidFill>
                  <a:schemeClr val="dk2"/>
                </a:solidFill>
                <a:latin typeface="Arial"/>
                <a:ea typeface="Arial"/>
                <a:cs typeface="Arial"/>
                <a:sym typeface="Arial"/>
              </a:rPr>
            </a:br>
            <a:endParaRPr b="1">
              <a:solidFill>
                <a:schemeClr val="dk2"/>
              </a:solidFill>
              <a:latin typeface="Arial"/>
              <a:ea typeface="Arial"/>
              <a:cs typeface="Arial"/>
              <a:sym typeface="Arial"/>
            </a:endParaRPr>
          </a:p>
          <a:p>
            <a:pPr indent="0" lvl="0" marL="0" rtl="0" algn="l">
              <a:lnSpc>
                <a:spcPct val="90000"/>
              </a:lnSpc>
              <a:spcBef>
                <a:spcPts val="0"/>
              </a:spcBef>
              <a:spcAft>
                <a:spcPts val="0"/>
              </a:spcAft>
              <a:buClr>
                <a:schemeClr val="dk1"/>
              </a:buClr>
              <a:buSzPct val="100000"/>
              <a:buFont typeface="Calibri"/>
              <a:buNone/>
            </a:pPr>
            <a:r>
              <a:rPr b="1" lang="en-US" sz="6000">
                <a:solidFill>
                  <a:schemeClr val="dk2"/>
                </a:solidFill>
                <a:latin typeface="Arial"/>
                <a:ea typeface="Arial"/>
                <a:cs typeface="Arial"/>
                <a:sym typeface="Arial"/>
              </a:rPr>
              <a:t>QA</a:t>
            </a:r>
            <a:r>
              <a:rPr b="1" lang="en-US" sz="6000">
                <a:solidFill>
                  <a:schemeClr val="accent1"/>
                </a:solidFill>
                <a:latin typeface="Arial"/>
                <a:ea typeface="Arial"/>
                <a:cs typeface="Arial"/>
                <a:sym typeface="Arial"/>
              </a:rPr>
              <a:t> T</a:t>
            </a:r>
            <a:r>
              <a:rPr b="1" lang="en-US">
                <a:solidFill>
                  <a:schemeClr val="accent1"/>
                </a:solidFill>
                <a:latin typeface="Arial"/>
                <a:ea typeface="Arial"/>
                <a:cs typeface="Arial"/>
                <a:sym typeface="Arial"/>
              </a:rPr>
              <a:t>est Plan</a:t>
            </a:r>
            <a:r>
              <a:rPr b="1" lang="en-US" sz="6000">
                <a:solidFill>
                  <a:schemeClr val="accent1"/>
                </a:solidFill>
                <a:latin typeface="Arial"/>
                <a:ea typeface="Arial"/>
                <a:cs typeface="Arial"/>
                <a:sym typeface="Arial"/>
              </a:rPr>
              <a:t> </a:t>
            </a:r>
            <a:r>
              <a:rPr b="1" lang="en-US" sz="6000">
                <a:solidFill>
                  <a:schemeClr val="dk2"/>
                </a:solidFill>
                <a:latin typeface="Arial"/>
                <a:ea typeface="Arial"/>
                <a:cs typeface="Arial"/>
                <a:sym typeface="Arial"/>
              </a:rPr>
              <a:t>and</a:t>
            </a:r>
            <a:r>
              <a:rPr b="1" lang="en-US" sz="6000">
                <a:solidFill>
                  <a:schemeClr val="accent1"/>
                </a:solidFill>
                <a:latin typeface="Arial"/>
                <a:ea typeface="Arial"/>
                <a:cs typeface="Arial"/>
                <a:sym typeface="Arial"/>
              </a:rPr>
              <a:t> </a:t>
            </a:r>
            <a:r>
              <a:rPr b="1" lang="en-US">
                <a:solidFill>
                  <a:schemeClr val="accent1"/>
                </a:solidFill>
                <a:latin typeface="Arial"/>
                <a:ea typeface="Arial"/>
                <a:cs typeface="Arial"/>
                <a:sym typeface="Arial"/>
              </a:rPr>
              <a:t>T</a:t>
            </a:r>
            <a:r>
              <a:rPr b="1" lang="en-US" sz="6000">
                <a:solidFill>
                  <a:schemeClr val="accent1"/>
                </a:solidFill>
                <a:latin typeface="Arial"/>
                <a:ea typeface="Arial"/>
                <a:cs typeface="Arial"/>
                <a:sym typeface="Arial"/>
              </a:rPr>
              <a:t>est </a:t>
            </a:r>
            <a:r>
              <a:rPr b="1" lang="en-US">
                <a:solidFill>
                  <a:schemeClr val="accent1"/>
                </a:solidFill>
                <a:latin typeface="Arial"/>
                <a:ea typeface="Arial"/>
                <a:cs typeface="Arial"/>
                <a:sym typeface="Arial"/>
              </a:rPr>
              <a:t>C</a:t>
            </a:r>
            <a:r>
              <a:rPr b="1" lang="en-US" sz="6000">
                <a:solidFill>
                  <a:schemeClr val="accent1"/>
                </a:solidFill>
                <a:latin typeface="Arial"/>
                <a:ea typeface="Arial"/>
                <a:cs typeface="Arial"/>
                <a:sym typeface="Arial"/>
              </a:rPr>
              <a:t>ases</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4b54d15b56982fd9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How to create a Test Scenario</a:t>
            </a:r>
            <a:endParaRPr>
              <a:solidFill>
                <a:schemeClr val="accent1"/>
              </a:solidFill>
            </a:endParaRPr>
          </a:p>
        </p:txBody>
      </p:sp>
      <p:sp>
        <p:nvSpPr>
          <p:cNvPr id="129" name="Google Shape;129;g4b54d15b56982fd9_5"/>
          <p:cNvSpPr txBox="1"/>
          <p:nvPr>
            <p:ph idx="1" type="body"/>
          </p:nvPr>
        </p:nvSpPr>
        <p:spPr>
          <a:xfrm>
            <a:off x="838200" y="1464775"/>
            <a:ext cx="11031600" cy="51567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1000"/>
              </a:spcBef>
              <a:spcAft>
                <a:spcPts val="0"/>
              </a:spcAft>
              <a:buClr>
                <a:schemeClr val="dk1"/>
              </a:buClr>
              <a:buSzPts val="2200"/>
              <a:buChar char="•"/>
            </a:pPr>
            <a:r>
              <a:rPr b="1" lang="en-US" sz="2200">
                <a:solidFill>
                  <a:schemeClr val="accent1"/>
                </a:solidFill>
                <a:latin typeface="Arial"/>
                <a:ea typeface="Arial"/>
                <a:cs typeface="Arial"/>
                <a:sym typeface="Arial"/>
              </a:rPr>
              <a:t>Step 1</a:t>
            </a:r>
            <a:r>
              <a:rPr b="1" lang="en-US" sz="2200">
                <a:latin typeface="Arial"/>
                <a:ea typeface="Arial"/>
                <a:cs typeface="Arial"/>
                <a:sym typeface="Arial"/>
              </a:rPr>
              <a:t>. </a:t>
            </a:r>
            <a:r>
              <a:rPr lang="en-US" sz="2200">
                <a:latin typeface="Arial"/>
                <a:ea typeface="Arial"/>
                <a:cs typeface="Arial"/>
                <a:sym typeface="Arial"/>
              </a:rPr>
              <a:t>Carefully study the Requirement Document – Business Requirement Specification (BRS), Software Requirement Specification (SRS), Functional Requirement Specification (FRS)</a:t>
            </a:r>
            <a:endParaRPr sz="2200"/>
          </a:p>
          <a:p>
            <a:pPr indent="-368300" lvl="0" marL="457200" rtl="0" algn="l">
              <a:lnSpc>
                <a:spcPct val="90000"/>
              </a:lnSpc>
              <a:spcBef>
                <a:spcPts val="1000"/>
              </a:spcBef>
              <a:spcAft>
                <a:spcPts val="0"/>
              </a:spcAft>
              <a:buClr>
                <a:schemeClr val="dk1"/>
              </a:buClr>
              <a:buSzPts val="2200"/>
              <a:buChar char="•"/>
            </a:pPr>
            <a:r>
              <a:rPr b="1" lang="en-US" sz="2200">
                <a:solidFill>
                  <a:schemeClr val="accent1"/>
                </a:solidFill>
                <a:latin typeface="Arial"/>
                <a:ea typeface="Arial"/>
                <a:cs typeface="Arial"/>
                <a:sym typeface="Arial"/>
              </a:rPr>
              <a:t>Step 2.</a:t>
            </a:r>
            <a:r>
              <a:rPr b="1" lang="en-US" sz="2200">
                <a:latin typeface="Arial"/>
                <a:ea typeface="Arial"/>
                <a:cs typeface="Arial"/>
                <a:sym typeface="Arial"/>
              </a:rPr>
              <a:t> </a:t>
            </a:r>
            <a:r>
              <a:rPr lang="en-US" sz="2200">
                <a:latin typeface="Arial"/>
                <a:ea typeface="Arial"/>
                <a:cs typeface="Arial"/>
                <a:sym typeface="Arial"/>
              </a:rPr>
              <a:t>identify what possible user actions need to be tested for it. Figure out the technical issues associated with the requirement. Also, remember to analyze and frame possible positive and negative scenarios.</a:t>
            </a:r>
            <a:endParaRPr sz="2200"/>
          </a:p>
          <a:p>
            <a:pPr indent="-368300" lvl="0" marL="457200" rtl="0" algn="l">
              <a:lnSpc>
                <a:spcPct val="90000"/>
              </a:lnSpc>
              <a:spcBef>
                <a:spcPts val="1000"/>
              </a:spcBef>
              <a:spcAft>
                <a:spcPts val="0"/>
              </a:spcAft>
              <a:buClr>
                <a:schemeClr val="dk1"/>
              </a:buClr>
              <a:buSzPts val="2200"/>
              <a:buChar char="•"/>
            </a:pPr>
            <a:r>
              <a:rPr b="1" lang="en-US" sz="2200">
                <a:solidFill>
                  <a:schemeClr val="accent1"/>
                </a:solidFill>
                <a:latin typeface="Arial"/>
                <a:ea typeface="Arial"/>
                <a:cs typeface="Arial"/>
                <a:sym typeface="Arial"/>
              </a:rPr>
              <a:t>Step 3.</a:t>
            </a:r>
            <a:r>
              <a:rPr b="1" lang="en-US" sz="2200">
                <a:latin typeface="Arial"/>
                <a:ea typeface="Arial"/>
                <a:cs typeface="Arial"/>
                <a:sym typeface="Arial"/>
              </a:rPr>
              <a:t> </a:t>
            </a:r>
            <a:r>
              <a:rPr lang="en-US" sz="2200">
                <a:latin typeface="Arial"/>
                <a:ea typeface="Arial"/>
                <a:cs typeface="Arial"/>
                <a:sym typeface="Arial"/>
              </a:rPr>
              <a:t>Enumerate test scenarios that cover every possible feature of the software. Ensure that these scenarios cover every user flow and business flow involved in the operation of the website or app.</a:t>
            </a:r>
            <a:endParaRPr sz="2200"/>
          </a:p>
          <a:p>
            <a:pPr indent="-368300" lvl="0" marL="457200" rtl="0" algn="l">
              <a:lnSpc>
                <a:spcPct val="90000"/>
              </a:lnSpc>
              <a:spcBef>
                <a:spcPts val="1000"/>
              </a:spcBef>
              <a:spcAft>
                <a:spcPts val="0"/>
              </a:spcAft>
              <a:buClr>
                <a:schemeClr val="dk1"/>
              </a:buClr>
              <a:buSzPts val="2200"/>
              <a:buChar char="•"/>
            </a:pPr>
            <a:r>
              <a:rPr b="1" lang="en-US" sz="2200">
                <a:solidFill>
                  <a:schemeClr val="accent1"/>
                </a:solidFill>
                <a:latin typeface="Arial"/>
                <a:ea typeface="Arial"/>
                <a:cs typeface="Arial"/>
                <a:sym typeface="Arial"/>
              </a:rPr>
              <a:t>Step4.</a:t>
            </a:r>
            <a:r>
              <a:rPr b="1" lang="en-US" sz="2200">
                <a:latin typeface="Arial"/>
                <a:ea typeface="Arial"/>
                <a:cs typeface="Arial"/>
                <a:sym typeface="Arial"/>
              </a:rPr>
              <a:t> </a:t>
            </a:r>
            <a:r>
              <a:rPr lang="en-US" sz="2200">
                <a:latin typeface="Arial"/>
                <a:ea typeface="Arial"/>
                <a:cs typeface="Arial"/>
                <a:sym typeface="Arial"/>
              </a:rPr>
              <a:t>After listing the test scenarios, create a Traceability Matrix to ensure that every requirement is mapped to a test scenario.</a:t>
            </a:r>
            <a:endParaRPr sz="2200"/>
          </a:p>
          <a:p>
            <a:pPr indent="-368300" lvl="0" marL="457200" rtl="0" algn="l">
              <a:lnSpc>
                <a:spcPct val="90000"/>
              </a:lnSpc>
              <a:spcBef>
                <a:spcPts val="1000"/>
              </a:spcBef>
              <a:spcAft>
                <a:spcPts val="0"/>
              </a:spcAft>
              <a:buClr>
                <a:schemeClr val="dk1"/>
              </a:buClr>
              <a:buSzPts val="2200"/>
              <a:buChar char="•"/>
            </a:pPr>
            <a:r>
              <a:rPr b="1" lang="en-US" sz="2200">
                <a:solidFill>
                  <a:schemeClr val="accent1"/>
                </a:solidFill>
                <a:latin typeface="Arial"/>
                <a:ea typeface="Arial"/>
                <a:cs typeface="Arial"/>
                <a:sym typeface="Arial"/>
              </a:rPr>
              <a:t>Step 5. </a:t>
            </a:r>
            <a:r>
              <a:rPr lang="en-US" sz="2200">
                <a:latin typeface="Arial"/>
                <a:ea typeface="Arial"/>
                <a:cs typeface="Arial"/>
                <a:sym typeface="Arial"/>
              </a:rPr>
              <a:t>Get the scenarios reviewed by a supervisor, and then push them to be reviewed by other stakeholders involved in the project.</a:t>
            </a:r>
            <a:endParaRPr sz="2200"/>
          </a:p>
          <a:p>
            <a:pPr indent="-228600" lvl="0" marL="457200" rtl="0" algn="l">
              <a:lnSpc>
                <a:spcPct val="90000"/>
              </a:lnSpc>
              <a:spcBef>
                <a:spcPts val="1000"/>
              </a:spcBef>
              <a:spcAft>
                <a:spcPts val="0"/>
              </a:spcAft>
              <a:buClr>
                <a:schemeClr val="dk1"/>
              </a:buClr>
              <a:buSzPts val="2118"/>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What is Test Case?</a:t>
            </a:r>
            <a:endParaRPr>
              <a:solidFill>
                <a:schemeClr val="accent1"/>
              </a:solidFill>
            </a:endParaRPr>
          </a:p>
        </p:txBody>
      </p:sp>
      <p:sp>
        <p:nvSpPr>
          <p:cNvPr id="135" name="Google Shape;135;p10"/>
          <p:cNvSpPr txBox="1"/>
          <p:nvPr>
            <p:ph idx="1" type="body"/>
          </p:nvPr>
        </p:nvSpPr>
        <p:spPr>
          <a:xfrm>
            <a:off x="772250" y="1429975"/>
            <a:ext cx="10965900" cy="49938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A Test Case is a set of actions executed to verify a particular feature or functionality of your software application.</a:t>
            </a:r>
            <a:endParaRPr sz="2200">
              <a:latin typeface="Arial"/>
              <a:ea typeface="Arial"/>
              <a:cs typeface="Arial"/>
              <a:sym typeface="Arial"/>
            </a:endParaRPr>
          </a:p>
          <a:p>
            <a:pPr indent="-342900" lvl="0" marL="457200" rtl="0" algn="l">
              <a:lnSpc>
                <a:spcPct val="90000"/>
              </a:lnSpc>
              <a:spcBef>
                <a:spcPts val="1000"/>
              </a:spcBef>
              <a:spcAft>
                <a:spcPts val="0"/>
              </a:spcAft>
              <a:buClr>
                <a:schemeClr val="dk1"/>
              </a:buClr>
              <a:buSzPts val="1800"/>
              <a:buChar char="•"/>
            </a:pPr>
            <a:r>
              <a:rPr lang="en-US" sz="2200">
                <a:latin typeface="Arial"/>
                <a:ea typeface="Arial"/>
                <a:cs typeface="Arial"/>
                <a:sym typeface="Arial"/>
              </a:rPr>
              <a:t>Compares Expected and Actual results</a:t>
            </a:r>
            <a:br>
              <a:rPr lang="en-US" sz="2800">
                <a:latin typeface="Arial"/>
                <a:ea typeface="Arial"/>
                <a:cs typeface="Arial"/>
                <a:sym typeface="Arial"/>
              </a:rPr>
            </a:br>
            <a:endParaRPr/>
          </a:p>
          <a:p>
            <a:pPr indent="-228600" lvl="0" marL="457200" rtl="0" algn="l">
              <a:lnSpc>
                <a:spcPct val="90000"/>
              </a:lnSpc>
              <a:spcBef>
                <a:spcPts val="1000"/>
              </a:spcBef>
              <a:spcAft>
                <a:spcPts val="0"/>
              </a:spcAft>
              <a:buClr>
                <a:schemeClr val="dk1"/>
              </a:buClr>
              <a:buSzPts val="1800"/>
              <a:buNone/>
            </a:pPr>
            <a:r>
              <a:t/>
            </a:r>
            <a:endParaRPr/>
          </a:p>
        </p:txBody>
      </p:sp>
      <p:pic>
        <p:nvPicPr>
          <p:cNvPr id="136" name="Google Shape;136;p10"/>
          <p:cNvPicPr preferRelativeResize="0"/>
          <p:nvPr/>
        </p:nvPicPr>
        <p:blipFill rotWithShape="1">
          <a:blip r:embed="rId3">
            <a:alphaModFix/>
          </a:blip>
          <a:srcRect b="0" l="0" r="0" t="0"/>
          <a:stretch/>
        </p:blipFill>
        <p:spPr>
          <a:xfrm>
            <a:off x="5790000" y="2922575"/>
            <a:ext cx="5420449" cy="350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A typical Test Case contains:</a:t>
            </a:r>
            <a:endParaRPr>
              <a:solidFill>
                <a:schemeClr val="accent1"/>
              </a:solidFill>
            </a:endParaRPr>
          </a:p>
        </p:txBody>
      </p:sp>
      <p:sp>
        <p:nvSpPr>
          <p:cNvPr id="142" name="Google Shape;14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TC_Name</a:t>
            </a:r>
            <a:endParaRPr sz="2200">
              <a:latin typeface="Arial"/>
              <a:ea typeface="Arial"/>
              <a:cs typeface="Arial"/>
              <a:sym typeface="Arial"/>
            </a:endParaRPr>
          </a:p>
          <a:p>
            <a:pPr indent="0" lvl="0" marL="0" rtl="0" algn="l">
              <a:lnSpc>
                <a:spcPct val="90000"/>
              </a:lnSpc>
              <a:spcBef>
                <a:spcPts val="1000"/>
              </a:spcBef>
              <a:spcAft>
                <a:spcPts val="0"/>
              </a:spcAft>
              <a:buSzPts val="2118"/>
              <a:buNone/>
            </a:pPr>
            <a:r>
              <a:rPr lang="en-US" sz="2200">
                <a:latin typeface="Arial"/>
                <a:ea typeface="Arial"/>
                <a:cs typeface="Arial"/>
                <a:sym typeface="Arial"/>
              </a:rPr>
              <a:t>       Format:TC_Module_SubmoduleName_Functionality</a:t>
            </a:r>
            <a:endParaRPr sz="2200">
              <a:latin typeface="Arial"/>
              <a:ea typeface="Arial"/>
              <a:cs typeface="Arial"/>
              <a:sym typeface="Arial"/>
            </a:endParaRPr>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Test Scenario</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Type </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Steps</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Description</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Expected result</a:t>
            </a:r>
            <a:endParaRPr sz="2200"/>
          </a:p>
          <a:p>
            <a:pPr indent="0" lvl="0" marL="0" rtl="0" algn="l">
              <a:lnSpc>
                <a:spcPct val="90000"/>
              </a:lnSpc>
              <a:spcBef>
                <a:spcPts val="1000"/>
              </a:spcBef>
              <a:spcAft>
                <a:spcPts val="0"/>
              </a:spcAft>
              <a:buSzPts val="2118"/>
              <a:buNone/>
            </a:pPr>
            <a:r>
              <a:rPr lang="en-US" sz="2200">
                <a:latin typeface="Arial"/>
                <a:ea typeface="Arial"/>
                <a:cs typeface="Arial"/>
                <a:sym typeface="Arial"/>
              </a:rPr>
              <a:t>Execute</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Actual Result</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Status </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(Pass/ Fail)</a:t>
            </a:r>
            <a:endParaRPr sz="2200"/>
          </a:p>
          <a:p>
            <a:pPr indent="-228600" lvl="0" marL="457200" rtl="0" algn="l">
              <a:lnSpc>
                <a:spcPct val="90000"/>
              </a:lnSpc>
              <a:spcBef>
                <a:spcPts val="1000"/>
              </a:spcBef>
              <a:spcAft>
                <a:spcPts val="0"/>
              </a:spcAft>
              <a:buClr>
                <a:schemeClr val="dk1"/>
              </a:buClr>
              <a:buSzPts val="2118"/>
              <a:buNone/>
            </a:pPr>
            <a:r>
              <a:t/>
            </a:r>
            <a:endParaRPr sz="2200">
              <a:latin typeface="Arial"/>
              <a:ea typeface="Arial"/>
              <a:cs typeface="Arial"/>
              <a:sym typeface="Arial"/>
            </a:endParaRPr>
          </a:p>
          <a:p>
            <a:pPr indent="-228600" lvl="0" marL="457200" rtl="0" algn="l">
              <a:lnSpc>
                <a:spcPct val="90000"/>
              </a:lnSpc>
              <a:spcBef>
                <a:spcPts val="1000"/>
              </a:spcBef>
              <a:spcAft>
                <a:spcPts val="0"/>
              </a:spcAft>
              <a:buClr>
                <a:schemeClr val="dk1"/>
              </a:buClr>
              <a:buSzPts val="2118"/>
              <a:buNone/>
            </a:pPr>
            <a:r>
              <a:t/>
            </a:r>
            <a:endParaRPr sz="2200">
              <a:latin typeface="Arial"/>
              <a:ea typeface="Arial"/>
              <a:cs typeface="Arial"/>
              <a:sym typeface="Arial"/>
            </a:endParaRPr>
          </a:p>
          <a:p>
            <a:pPr indent="-228600" lvl="0" marL="457200" rtl="0" algn="l">
              <a:lnSpc>
                <a:spcPct val="90000"/>
              </a:lnSpc>
              <a:spcBef>
                <a:spcPts val="1000"/>
              </a:spcBef>
              <a:spcAft>
                <a:spcPts val="0"/>
              </a:spcAft>
              <a:buClr>
                <a:schemeClr val="dk1"/>
              </a:buClr>
              <a:buSzPts val="2118"/>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000">
                <a:solidFill>
                  <a:srgbClr val="222222"/>
                </a:solidFill>
                <a:highlight>
                  <a:srgbClr val="FFFFFF"/>
                </a:highlight>
                <a:latin typeface="Arial"/>
                <a:ea typeface="Arial"/>
                <a:cs typeface="Arial"/>
                <a:sym typeface="Arial"/>
              </a:rPr>
              <a:t>Example 1: Test Scenario for eCommerce Application</a:t>
            </a:r>
            <a:endParaRPr b="1" sz="3000">
              <a:solidFill>
                <a:srgbClr val="222222"/>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ts val="1800"/>
              <a:buNone/>
            </a:pPr>
            <a:r>
              <a:t/>
            </a:r>
            <a:endParaRPr b="1" sz="3000">
              <a:solidFill>
                <a:schemeClr val="accent1"/>
              </a:solidFill>
              <a:latin typeface="Arial"/>
              <a:ea typeface="Arial"/>
              <a:cs typeface="Arial"/>
              <a:sym typeface="Arial"/>
            </a:endParaRPr>
          </a:p>
        </p:txBody>
      </p:sp>
      <p:sp>
        <p:nvSpPr>
          <p:cNvPr id="148" name="Google Shape;148;p9"/>
          <p:cNvSpPr txBox="1"/>
          <p:nvPr>
            <p:ph idx="1" type="body"/>
          </p:nvPr>
        </p:nvSpPr>
        <p:spPr>
          <a:xfrm>
            <a:off x="631575" y="1427900"/>
            <a:ext cx="10722300" cy="50538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chemeClr val="accent3"/>
              </a:buClr>
              <a:buSzPts val="2000"/>
              <a:buFont typeface="Arial"/>
              <a:buAutoNum type="arabicPeriod"/>
            </a:pPr>
            <a:r>
              <a:rPr b="1" lang="en-US" sz="2000">
                <a:highlight>
                  <a:srgbClr val="FFFFFF"/>
                </a:highlight>
                <a:latin typeface="Arial"/>
                <a:ea typeface="Arial"/>
                <a:cs typeface="Arial"/>
                <a:sym typeface="Arial"/>
              </a:rPr>
              <a:t>Test Scenario 1: </a:t>
            </a:r>
            <a:r>
              <a:rPr lang="en-US" sz="2000">
                <a:highlight>
                  <a:srgbClr val="FFFFFF"/>
                </a:highlight>
                <a:latin typeface="Arial"/>
                <a:ea typeface="Arial"/>
                <a:cs typeface="Arial"/>
                <a:sym typeface="Arial"/>
              </a:rPr>
              <a:t>Check the Login Functionality</a:t>
            </a:r>
            <a:endParaRPr sz="2000">
              <a:highlight>
                <a:srgbClr val="FFFFFF"/>
              </a:highlight>
              <a:latin typeface="Arial"/>
              <a:ea typeface="Arial"/>
              <a:cs typeface="Arial"/>
              <a:sym typeface="Arial"/>
            </a:endParaRPr>
          </a:p>
          <a:p>
            <a:pPr indent="457200" lvl="0" marL="457200" rtl="0" algn="l">
              <a:lnSpc>
                <a:spcPct val="115000"/>
              </a:lnSpc>
              <a:spcBef>
                <a:spcPts val="0"/>
              </a:spcBef>
              <a:spcAft>
                <a:spcPts val="0"/>
              </a:spcAft>
              <a:buNone/>
            </a:pPr>
            <a:r>
              <a:rPr b="1" lang="en-US" sz="2000">
                <a:highlight>
                  <a:srgbClr val="FFFFFF"/>
                </a:highlight>
                <a:latin typeface="Arial"/>
                <a:ea typeface="Arial"/>
                <a:cs typeface="Arial"/>
                <a:sym typeface="Arial"/>
              </a:rPr>
              <a:t>Specific Test Cases</a:t>
            </a:r>
            <a:r>
              <a:rPr lang="en-US" sz="2000">
                <a:highlight>
                  <a:srgbClr val="FFFFFF"/>
                </a:highlight>
                <a:latin typeface="Arial"/>
                <a:ea typeface="Arial"/>
                <a:cs typeface="Arial"/>
                <a:sym typeface="Arial"/>
              </a:rPr>
              <a:t> for this Test Scenario would be</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system behavior when valid email id and password is entered.</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system behavior when </a:t>
            </a:r>
            <a:r>
              <a:rPr i="1" lang="en-US" sz="2000">
                <a:highlight>
                  <a:srgbClr val="FFFFFF"/>
                </a:highlight>
                <a:latin typeface="Arial"/>
                <a:ea typeface="Arial"/>
                <a:cs typeface="Arial"/>
                <a:sym typeface="Arial"/>
              </a:rPr>
              <a:t>invalid</a:t>
            </a:r>
            <a:r>
              <a:rPr lang="en-US" sz="2000">
                <a:highlight>
                  <a:srgbClr val="FFFFFF"/>
                </a:highlight>
                <a:latin typeface="Arial"/>
                <a:ea typeface="Arial"/>
                <a:cs typeface="Arial"/>
                <a:sym typeface="Arial"/>
              </a:rPr>
              <a:t> email id and </a:t>
            </a:r>
            <a:r>
              <a:rPr i="1" lang="en-US" sz="2000">
                <a:highlight>
                  <a:srgbClr val="FFFFFF"/>
                </a:highlight>
                <a:latin typeface="Arial"/>
                <a:ea typeface="Arial"/>
                <a:cs typeface="Arial"/>
                <a:sym typeface="Arial"/>
              </a:rPr>
              <a:t>valid</a:t>
            </a:r>
            <a:r>
              <a:rPr lang="en-US" sz="2000">
                <a:highlight>
                  <a:srgbClr val="FFFFFF"/>
                </a:highlight>
                <a:latin typeface="Arial"/>
                <a:ea typeface="Arial"/>
                <a:cs typeface="Arial"/>
                <a:sym typeface="Arial"/>
              </a:rPr>
              <a:t> password is entered.</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system behavior when </a:t>
            </a:r>
            <a:r>
              <a:rPr i="1" lang="en-US" sz="2000">
                <a:highlight>
                  <a:srgbClr val="FFFFFF"/>
                </a:highlight>
                <a:latin typeface="Arial"/>
                <a:ea typeface="Arial"/>
                <a:cs typeface="Arial"/>
                <a:sym typeface="Arial"/>
              </a:rPr>
              <a:t>valid</a:t>
            </a:r>
            <a:r>
              <a:rPr lang="en-US" sz="2000">
                <a:highlight>
                  <a:srgbClr val="FFFFFF"/>
                </a:highlight>
                <a:latin typeface="Arial"/>
                <a:ea typeface="Arial"/>
                <a:cs typeface="Arial"/>
                <a:sym typeface="Arial"/>
              </a:rPr>
              <a:t> email id and </a:t>
            </a:r>
            <a:r>
              <a:rPr i="1" lang="en-US" sz="2000">
                <a:highlight>
                  <a:srgbClr val="FFFFFF"/>
                </a:highlight>
                <a:latin typeface="Arial"/>
                <a:ea typeface="Arial"/>
                <a:cs typeface="Arial"/>
                <a:sym typeface="Arial"/>
              </a:rPr>
              <a:t>invalid </a:t>
            </a:r>
            <a:r>
              <a:rPr lang="en-US" sz="2000">
                <a:highlight>
                  <a:srgbClr val="FFFFFF"/>
                </a:highlight>
                <a:latin typeface="Arial"/>
                <a:ea typeface="Arial"/>
                <a:cs typeface="Arial"/>
                <a:sym typeface="Arial"/>
              </a:rPr>
              <a:t>password is entered.</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system behavior when </a:t>
            </a:r>
            <a:r>
              <a:rPr i="1" lang="en-US" sz="2000">
                <a:highlight>
                  <a:srgbClr val="FFFFFF"/>
                </a:highlight>
                <a:latin typeface="Arial"/>
                <a:ea typeface="Arial"/>
                <a:cs typeface="Arial"/>
                <a:sym typeface="Arial"/>
              </a:rPr>
              <a:t>invalid</a:t>
            </a:r>
            <a:r>
              <a:rPr lang="en-US" sz="2000">
                <a:highlight>
                  <a:srgbClr val="FFFFFF"/>
                </a:highlight>
                <a:latin typeface="Arial"/>
                <a:ea typeface="Arial"/>
                <a:cs typeface="Arial"/>
                <a:sym typeface="Arial"/>
              </a:rPr>
              <a:t> email id and </a:t>
            </a:r>
            <a:r>
              <a:rPr i="1" lang="en-US" sz="2000">
                <a:highlight>
                  <a:srgbClr val="FFFFFF"/>
                </a:highlight>
                <a:latin typeface="Arial"/>
                <a:ea typeface="Arial"/>
                <a:cs typeface="Arial"/>
                <a:sym typeface="Arial"/>
              </a:rPr>
              <a:t>invalid </a:t>
            </a:r>
            <a:r>
              <a:rPr lang="en-US" sz="2000">
                <a:highlight>
                  <a:srgbClr val="FFFFFF"/>
                </a:highlight>
                <a:latin typeface="Arial"/>
                <a:ea typeface="Arial"/>
                <a:cs typeface="Arial"/>
                <a:sym typeface="Arial"/>
              </a:rPr>
              <a:t>password is entered.</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system behavior when email id and password are left blank and Sign in entered.</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Forgot your password is working as expected</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system behavior when valid/invalid phone number and password is entered.</a:t>
            </a:r>
            <a:endParaRPr sz="2000">
              <a:highlight>
                <a:srgbClr val="FFFFFF"/>
              </a:highlight>
              <a:latin typeface="Arial"/>
              <a:ea typeface="Arial"/>
              <a:cs typeface="Arial"/>
              <a:sym typeface="Arial"/>
            </a:endParaRPr>
          </a:p>
          <a:p>
            <a:pPr indent="-355600" lvl="1" marL="1828800" rtl="0" algn="l">
              <a:lnSpc>
                <a:spcPct val="115000"/>
              </a:lnSpc>
              <a:spcBef>
                <a:spcPts val="0"/>
              </a:spcBef>
              <a:spcAft>
                <a:spcPts val="0"/>
              </a:spcAft>
              <a:buClr>
                <a:schemeClr val="accent3"/>
              </a:buClr>
              <a:buSzPts val="2000"/>
              <a:buAutoNum type="alphaLcPeriod"/>
            </a:pPr>
            <a:r>
              <a:rPr lang="en-US" sz="2000">
                <a:highlight>
                  <a:srgbClr val="FFFFFF"/>
                </a:highlight>
                <a:latin typeface="Arial"/>
                <a:ea typeface="Arial"/>
                <a:cs typeface="Arial"/>
                <a:sym typeface="Arial"/>
              </a:rPr>
              <a:t>Check system behavior when “Keep me signed” is checked</a:t>
            </a:r>
            <a:endParaRPr sz="2000">
              <a:highlight>
                <a:srgbClr val="FFFFFF"/>
              </a:highlight>
              <a:latin typeface="Arial"/>
              <a:ea typeface="Arial"/>
              <a:cs typeface="Arial"/>
              <a:sym typeface="Arial"/>
            </a:endParaRPr>
          </a:p>
          <a:p>
            <a:pPr indent="0" lvl="0" marL="1828800" rtl="0" algn="l">
              <a:lnSpc>
                <a:spcPct val="115000"/>
              </a:lnSpc>
              <a:spcBef>
                <a:spcPts val="0"/>
              </a:spcBef>
              <a:spcAft>
                <a:spcPts val="0"/>
              </a:spcAft>
              <a:buNone/>
            </a:pPr>
            <a:r>
              <a:rPr b="1" lang="en-US" sz="2000">
                <a:highlight>
                  <a:srgbClr val="FFFFFF"/>
                </a:highlight>
                <a:latin typeface="Arial"/>
                <a:ea typeface="Arial"/>
                <a:cs typeface="Arial"/>
                <a:sym typeface="Arial"/>
              </a:rPr>
              <a:t>Note: As evident, Test Cases are more specific.</a:t>
            </a:r>
            <a:endParaRPr b="1" sz="20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2000">
              <a:highlight>
                <a:srgbClr val="FFFFFF"/>
              </a:highlight>
              <a:latin typeface="Arial"/>
              <a:ea typeface="Arial"/>
              <a:cs typeface="Arial"/>
              <a:sym typeface="Arial"/>
            </a:endParaRPr>
          </a:p>
          <a:p>
            <a:pPr indent="-228600" lvl="0" marL="457200" rtl="0" algn="l">
              <a:lnSpc>
                <a:spcPct val="90000"/>
              </a:lnSpc>
              <a:spcBef>
                <a:spcPts val="1000"/>
              </a:spcBef>
              <a:spcAft>
                <a:spcPts val="0"/>
              </a:spcAft>
              <a:buClr>
                <a:schemeClr val="dk1"/>
              </a:buClr>
              <a:buSzPts val="2323"/>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4b54d15b56982fd9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000">
                <a:solidFill>
                  <a:srgbClr val="222222"/>
                </a:solidFill>
                <a:highlight>
                  <a:srgbClr val="FFFFFF"/>
                </a:highlight>
                <a:latin typeface="Arial"/>
                <a:ea typeface="Arial"/>
                <a:cs typeface="Arial"/>
                <a:sym typeface="Arial"/>
              </a:rPr>
              <a:t>Test Scenario &amp; Test Cases</a:t>
            </a:r>
            <a:endParaRPr b="1" sz="3000">
              <a:solidFill>
                <a:srgbClr val="222222"/>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ts val="1800"/>
              <a:buNone/>
            </a:pPr>
            <a:r>
              <a:t/>
            </a:r>
            <a:endParaRPr b="1" sz="3000">
              <a:solidFill>
                <a:schemeClr val="accent1"/>
              </a:solidFill>
              <a:latin typeface="Arial"/>
              <a:ea typeface="Arial"/>
              <a:cs typeface="Arial"/>
              <a:sym typeface="Arial"/>
            </a:endParaRPr>
          </a:p>
        </p:txBody>
      </p:sp>
      <p:sp>
        <p:nvSpPr>
          <p:cNvPr id="154" name="Google Shape;154;g4b54d15b56982fd9_22"/>
          <p:cNvSpPr txBox="1"/>
          <p:nvPr>
            <p:ph idx="1" type="body"/>
          </p:nvPr>
        </p:nvSpPr>
        <p:spPr>
          <a:xfrm>
            <a:off x="698700" y="1891850"/>
            <a:ext cx="10655100" cy="45897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None/>
            </a:pPr>
            <a:r>
              <a:rPr b="1" lang="en-US" sz="2000">
                <a:highlight>
                  <a:srgbClr val="FFFFFF"/>
                </a:highlight>
                <a:latin typeface="Arial"/>
                <a:ea typeface="Arial"/>
                <a:cs typeface="Arial"/>
                <a:sym typeface="Arial"/>
              </a:rPr>
              <a:t>2. </a:t>
            </a:r>
            <a:r>
              <a:rPr b="1" lang="en-US" sz="2000">
                <a:highlight>
                  <a:srgbClr val="FFFFFF"/>
                </a:highlight>
                <a:latin typeface="Arial"/>
                <a:ea typeface="Arial"/>
                <a:cs typeface="Arial"/>
                <a:sym typeface="Arial"/>
              </a:rPr>
              <a:t>Test Scenario 2:</a:t>
            </a:r>
            <a:r>
              <a:rPr lang="en-US" sz="2000">
                <a:highlight>
                  <a:srgbClr val="FFFFFF"/>
                </a:highlight>
                <a:latin typeface="Arial"/>
                <a:ea typeface="Arial"/>
                <a:cs typeface="Arial"/>
                <a:sym typeface="Arial"/>
              </a:rPr>
              <a:t>Check the Search Functionality</a:t>
            </a:r>
            <a:endParaRPr sz="2000">
              <a:highlight>
                <a:srgbClr val="FFFFFF"/>
              </a:highlight>
              <a:latin typeface="Arial"/>
              <a:ea typeface="Arial"/>
              <a:cs typeface="Arial"/>
              <a:sym typeface="Arial"/>
            </a:endParaRPr>
          </a:p>
          <a:p>
            <a:pPr indent="0" lvl="0" marL="457200" rtl="0" algn="l">
              <a:lnSpc>
                <a:spcPct val="90000"/>
              </a:lnSpc>
              <a:spcBef>
                <a:spcPts val="1000"/>
              </a:spcBef>
              <a:spcAft>
                <a:spcPts val="0"/>
              </a:spcAft>
              <a:buNone/>
            </a:pPr>
            <a:r>
              <a:rPr b="1" lang="en-US" sz="2000">
                <a:highlight>
                  <a:srgbClr val="FFFFFF"/>
                </a:highlight>
                <a:latin typeface="Arial"/>
                <a:ea typeface="Arial"/>
                <a:cs typeface="Arial"/>
                <a:sym typeface="Arial"/>
              </a:rPr>
              <a:t>3.  Test Scenario 3: </a:t>
            </a:r>
            <a:r>
              <a:rPr lang="en-US" sz="2000">
                <a:highlight>
                  <a:srgbClr val="FFFFFF"/>
                </a:highlight>
                <a:latin typeface="Arial"/>
                <a:ea typeface="Arial"/>
                <a:cs typeface="Arial"/>
                <a:sym typeface="Arial"/>
              </a:rPr>
              <a:t>Check the Product Description Page</a:t>
            </a:r>
            <a:endParaRPr sz="2000">
              <a:highlight>
                <a:srgbClr val="FFFFFF"/>
              </a:highlight>
              <a:latin typeface="Arial"/>
              <a:ea typeface="Arial"/>
              <a:cs typeface="Arial"/>
              <a:sym typeface="Arial"/>
            </a:endParaRPr>
          </a:p>
          <a:p>
            <a:pPr indent="0" lvl="0" marL="457200" rtl="0" algn="l">
              <a:lnSpc>
                <a:spcPct val="90000"/>
              </a:lnSpc>
              <a:spcBef>
                <a:spcPts val="1000"/>
              </a:spcBef>
              <a:spcAft>
                <a:spcPts val="0"/>
              </a:spcAft>
              <a:buNone/>
            </a:pPr>
            <a:r>
              <a:rPr lang="en-US" sz="2000">
                <a:highlight>
                  <a:srgbClr val="FFFFFF"/>
                </a:highlight>
                <a:latin typeface="Arial"/>
                <a:ea typeface="Arial"/>
                <a:cs typeface="Arial"/>
                <a:sym typeface="Arial"/>
              </a:rPr>
              <a:t>4. </a:t>
            </a:r>
            <a:r>
              <a:rPr b="1" lang="en-US" sz="2000">
                <a:highlight>
                  <a:srgbClr val="FFFFFF"/>
                </a:highlight>
                <a:latin typeface="Arial"/>
                <a:ea typeface="Arial"/>
                <a:cs typeface="Arial"/>
                <a:sym typeface="Arial"/>
              </a:rPr>
              <a:t>Test Scenario 4: </a:t>
            </a:r>
            <a:r>
              <a:rPr lang="en-US" sz="2000">
                <a:highlight>
                  <a:srgbClr val="FFFFFF"/>
                </a:highlight>
                <a:latin typeface="Arial"/>
                <a:ea typeface="Arial"/>
                <a:cs typeface="Arial"/>
                <a:sym typeface="Arial"/>
              </a:rPr>
              <a:t>Check the Payments Functionality</a:t>
            </a:r>
            <a:endParaRPr sz="2000">
              <a:highlight>
                <a:srgbClr val="FFFFFF"/>
              </a:highlight>
              <a:latin typeface="Arial"/>
              <a:ea typeface="Arial"/>
              <a:cs typeface="Arial"/>
              <a:sym typeface="Arial"/>
            </a:endParaRPr>
          </a:p>
          <a:p>
            <a:pPr indent="0" lvl="0" marL="457200" rtl="0" algn="l">
              <a:lnSpc>
                <a:spcPct val="90000"/>
              </a:lnSpc>
              <a:spcBef>
                <a:spcPts val="1000"/>
              </a:spcBef>
              <a:spcAft>
                <a:spcPts val="0"/>
              </a:spcAft>
              <a:buNone/>
            </a:pPr>
            <a:r>
              <a:rPr lang="en-US" sz="2000">
                <a:highlight>
                  <a:srgbClr val="FFFFFF"/>
                </a:highlight>
                <a:latin typeface="Arial"/>
                <a:ea typeface="Arial"/>
                <a:cs typeface="Arial"/>
                <a:sym typeface="Arial"/>
              </a:rPr>
              <a:t>5. </a:t>
            </a:r>
            <a:r>
              <a:rPr b="1" lang="en-US" sz="2000">
                <a:highlight>
                  <a:srgbClr val="FFFFFF"/>
                </a:highlight>
                <a:latin typeface="Arial"/>
                <a:ea typeface="Arial"/>
                <a:cs typeface="Arial"/>
                <a:sym typeface="Arial"/>
              </a:rPr>
              <a:t>Test Scenario 5: </a:t>
            </a:r>
            <a:r>
              <a:rPr lang="en-US" sz="2000">
                <a:highlight>
                  <a:srgbClr val="FFFFFF"/>
                </a:highlight>
                <a:latin typeface="Arial"/>
                <a:ea typeface="Arial"/>
                <a:cs typeface="Arial"/>
                <a:sym typeface="Arial"/>
              </a:rPr>
              <a:t>Check the Order History</a:t>
            </a:r>
            <a:endParaRPr sz="2000">
              <a:highlight>
                <a:srgbClr val="FFFFFF"/>
              </a:highlight>
              <a:latin typeface="Arial"/>
              <a:ea typeface="Arial"/>
              <a:cs typeface="Arial"/>
              <a:sym typeface="Arial"/>
            </a:endParaRPr>
          </a:p>
          <a:p>
            <a:pPr indent="0" lvl="0" marL="457200" rtl="0" algn="l">
              <a:lnSpc>
                <a:spcPct val="90000"/>
              </a:lnSpc>
              <a:spcBef>
                <a:spcPts val="1000"/>
              </a:spcBef>
              <a:spcAft>
                <a:spcPts val="0"/>
              </a:spcAft>
              <a:buNone/>
            </a:pPr>
            <a:r>
              <a:rPr lang="en-US" sz="2000">
                <a:highlight>
                  <a:srgbClr val="FFFFFF"/>
                </a:highlight>
                <a:latin typeface="Arial"/>
                <a:ea typeface="Arial"/>
                <a:cs typeface="Arial"/>
                <a:sym typeface="Arial"/>
              </a:rPr>
              <a:t>6. </a:t>
            </a:r>
            <a:r>
              <a:rPr b="1" lang="en-US" sz="2000">
                <a:highlight>
                  <a:srgbClr val="FFFFFF"/>
                </a:highlight>
                <a:latin typeface="Arial"/>
                <a:ea typeface="Arial"/>
                <a:cs typeface="Arial"/>
                <a:sym typeface="Arial"/>
              </a:rPr>
              <a:t>Test Scenario 6 </a:t>
            </a:r>
            <a:r>
              <a:rPr lang="en-US" sz="2000">
                <a:highlight>
                  <a:srgbClr val="FFFFFF"/>
                </a:highlight>
                <a:latin typeface="Arial"/>
                <a:ea typeface="Arial"/>
                <a:cs typeface="Arial"/>
                <a:sym typeface="Arial"/>
              </a:rPr>
              <a:t>:Check Home Page behavior for returning customers</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US" sz="2000">
                <a:highlight>
                  <a:srgbClr val="FFFFFF"/>
                </a:highlight>
                <a:latin typeface="Arial"/>
                <a:ea typeface="Arial"/>
                <a:cs typeface="Arial"/>
                <a:sym typeface="Arial"/>
              </a:rPr>
              <a:t>7. </a:t>
            </a:r>
            <a:r>
              <a:rPr b="1" lang="en-US" sz="2000">
                <a:highlight>
                  <a:srgbClr val="FFFFFF"/>
                </a:highlight>
                <a:latin typeface="Arial"/>
                <a:ea typeface="Arial"/>
                <a:cs typeface="Arial"/>
                <a:sym typeface="Arial"/>
              </a:rPr>
              <a:t>Test Scenario 7:</a:t>
            </a:r>
            <a:r>
              <a:rPr lang="en-US" sz="2000">
                <a:highlight>
                  <a:srgbClr val="FFFFFF"/>
                </a:highlight>
                <a:latin typeface="Arial"/>
                <a:ea typeface="Arial"/>
                <a:cs typeface="Arial"/>
                <a:sym typeface="Arial"/>
              </a:rPr>
              <a:t> Check Category/Product Pages</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US" sz="2000">
                <a:highlight>
                  <a:srgbClr val="FFFFFF"/>
                </a:highlight>
                <a:latin typeface="Arial"/>
                <a:ea typeface="Arial"/>
                <a:cs typeface="Arial"/>
                <a:sym typeface="Arial"/>
              </a:rPr>
              <a:t>8.</a:t>
            </a:r>
            <a:r>
              <a:rPr b="1" lang="en-US" sz="2000">
                <a:highlight>
                  <a:srgbClr val="FFFFFF"/>
                </a:highlight>
                <a:latin typeface="Arial"/>
                <a:ea typeface="Arial"/>
                <a:cs typeface="Arial"/>
                <a:sym typeface="Arial"/>
              </a:rPr>
              <a:t> Test Scenario 8: </a:t>
            </a:r>
            <a:r>
              <a:rPr lang="en-US" sz="2000">
                <a:highlight>
                  <a:srgbClr val="FFFFFF"/>
                </a:highlight>
                <a:latin typeface="Arial"/>
                <a:ea typeface="Arial"/>
                <a:cs typeface="Arial"/>
                <a:sym typeface="Arial"/>
              </a:rPr>
              <a:t>Check Customer Service/Contact Pages</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US" sz="2000">
                <a:highlight>
                  <a:srgbClr val="FFFFFF"/>
                </a:highlight>
                <a:latin typeface="Arial"/>
                <a:ea typeface="Arial"/>
                <a:cs typeface="Arial"/>
                <a:sym typeface="Arial"/>
              </a:rPr>
              <a:t>9. </a:t>
            </a:r>
            <a:r>
              <a:rPr b="1" lang="en-US" sz="2000">
                <a:highlight>
                  <a:srgbClr val="FFFFFF"/>
                </a:highlight>
                <a:latin typeface="Arial"/>
                <a:ea typeface="Arial"/>
                <a:cs typeface="Arial"/>
                <a:sym typeface="Arial"/>
              </a:rPr>
              <a:t>Test Scenario 9: </a:t>
            </a:r>
            <a:r>
              <a:rPr lang="en-US" sz="2000">
                <a:highlight>
                  <a:srgbClr val="FFFFFF"/>
                </a:highlight>
                <a:latin typeface="Arial"/>
                <a:ea typeface="Arial"/>
                <a:cs typeface="Arial"/>
                <a:sym typeface="Arial"/>
              </a:rPr>
              <a:t>Check Daily Deals pages</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20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rPr lang="en-US" sz="2000" u="sng">
                <a:highlight>
                  <a:srgbClr val="FFFFFF"/>
                </a:highlight>
                <a:latin typeface="Arial"/>
                <a:ea typeface="Arial"/>
                <a:cs typeface="Arial"/>
                <a:sym typeface="Arial"/>
                <a:hlinkClick r:id="rId3"/>
              </a:rPr>
              <a:t>Test Scenario Template</a:t>
            </a:r>
            <a:endParaRPr sz="2000">
              <a:highlight>
                <a:srgbClr val="FFFFFF"/>
              </a:highlight>
              <a:latin typeface="Arial"/>
              <a:ea typeface="Arial"/>
              <a:cs typeface="Arial"/>
              <a:sym typeface="Arial"/>
            </a:endParaRPr>
          </a:p>
          <a:p>
            <a:pPr indent="0" lvl="0" marL="457200" rtl="0" algn="l">
              <a:lnSpc>
                <a:spcPct val="90000"/>
              </a:lnSpc>
              <a:spcBef>
                <a:spcPts val="1000"/>
              </a:spcBef>
              <a:spcAft>
                <a:spcPts val="0"/>
              </a:spcAft>
              <a:buNone/>
            </a:pPr>
            <a:r>
              <a:t/>
            </a:r>
            <a:endParaRPr sz="2000">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2000">
              <a:highlight>
                <a:srgbClr val="FFFFFF"/>
              </a:highlight>
              <a:latin typeface="Arial"/>
              <a:ea typeface="Arial"/>
              <a:cs typeface="Arial"/>
              <a:sym typeface="Arial"/>
            </a:endParaRPr>
          </a:p>
          <a:p>
            <a:pPr indent="-228600" lvl="0" marL="457200" rtl="0" algn="l">
              <a:lnSpc>
                <a:spcPct val="90000"/>
              </a:lnSpc>
              <a:spcBef>
                <a:spcPts val="1000"/>
              </a:spcBef>
              <a:spcAft>
                <a:spcPts val="0"/>
              </a:spcAft>
              <a:buClr>
                <a:schemeClr val="dk1"/>
              </a:buClr>
              <a:buSzPts val="2323"/>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Example of Test case</a:t>
            </a:r>
            <a:endParaRPr>
              <a:solidFill>
                <a:schemeClr val="accent1"/>
              </a:solidFill>
            </a:endParaRPr>
          </a:p>
        </p:txBody>
      </p:sp>
      <p:sp>
        <p:nvSpPr>
          <p:cNvPr id="160" name="Google Shape;16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chemeClr val="dk1"/>
              </a:buClr>
              <a:buSzPts val="2400"/>
              <a:buChar char="•"/>
            </a:pPr>
            <a:r>
              <a:rPr lang="en-US" u="sng">
                <a:solidFill>
                  <a:schemeClr val="hlink"/>
                </a:solidFill>
                <a:latin typeface="Arial"/>
                <a:ea typeface="Arial"/>
                <a:cs typeface="Arial"/>
                <a:sym typeface="Arial"/>
                <a:hlinkClick r:id="rId3"/>
              </a:rPr>
              <a:t>Test Case Example</a:t>
            </a:r>
            <a:r>
              <a:rPr lang="en-US" u="sng">
                <a:solidFill>
                  <a:schemeClr val="hlink"/>
                </a:solidFill>
                <a:latin typeface="Arial"/>
                <a:ea typeface="Arial"/>
                <a:cs typeface="Arial"/>
                <a:sym typeface="Arial"/>
                <a:hlinkClick r:id="rId4"/>
              </a:rPr>
              <a:t> 1</a:t>
            </a:r>
            <a:endParaRPr>
              <a:latin typeface="Arial"/>
              <a:ea typeface="Arial"/>
              <a:cs typeface="Arial"/>
              <a:sym typeface="Arial"/>
            </a:endParaRPr>
          </a:p>
          <a:p>
            <a:pPr indent="-381000" lvl="0" marL="457200" rtl="0" algn="l">
              <a:lnSpc>
                <a:spcPct val="90000"/>
              </a:lnSpc>
              <a:spcBef>
                <a:spcPts val="1000"/>
              </a:spcBef>
              <a:spcAft>
                <a:spcPts val="0"/>
              </a:spcAft>
              <a:buSzPts val="2400"/>
              <a:buFont typeface="Arial"/>
              <a:buChar char="•"/>
            </a:pPr>
            <a:r>
              <a:rPr lang="en-US" u="sng">
                <a:solidFill>
                  <a:schemeClr val="hlink"/>
                </a:solidFill>
                <a:latin typeface="Arial"/>
                <a:ea typeface="Arial"/>
                <a:cs typeface="Arial"/>
                <a:sym typeface="Arial"/>
                <a:hlinkClick r:id="rId5"/>
              </a:rPr>
              <a:t>Test Case Example 2</a:t>
            </a:r>
            <a:endParaRPr>
              <a:latin typeface="Arial"/>
              <a:ea typeface="Arial"/>
              <a:cs typeface="Arial"/>
              <a:sym typeface="Arial"/>
            </a:endParaRPr>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Test case covering login page</a:t>
            </a:r>
            <a:endParaRPr b="1">
              <a:solidFill>
                <a:schemeClr val="accent1"/>
              </a:solidFill>
            </a:endParaRPr>
          </a:p>
        </p:txBody>
      </p:sp>
      <p:sp>
        <p:nvSpPr>
          <p:cNvPr id="166" name="Google Shape;16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a:p>
            <a:pPr indent="-228600" lvl="0" marL="457200" rtl="0" algn="l">
              <a:lnSpc>
                <a:spcPct val="90000"/>
              </a:lnSpc>
              <a:spcBef>
                <a:spcPts val="1000"/>
              </a:spcBef>
              <a:spcAft>
                <a:spcPts val="0"/>
              </a:spcAft>
              <a:buClr>
                <a:schemeClr val="dk1"/>
              </a:buClr>
              <a:buSzPts val="1800"/>
              <a:buNone/>
            </a:pPr>
            <a:r>
              <a:t/>
            </a:r>
            <a:endParaRPr sz="2800">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sz="2800">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a:p>
        </p:txBody>
      </p:sp>
      <p:pic>
        <p:nvPicPr>
          <p:cNvPr id="167" name="Google Shape;167;p13"/>
          <p:cNvPicPr preferRelativeResize="0"/>
          <p:nvPr/>
        </p:nvPicPr>
        <p:blipFill rotWithShape="1">
          <a:blip r:embed="rId3">
            <a:alphaModFix/>
          </a:blip>
          <a:srcRect b="0" l="0" r="0" t="0"/>
          <a:stretch/>
        </p:blipFill>
        <p:spPr>
          <a:xfrm>
            <a:off x="704850" y="1516675"/>
            <a:ext cx="10294600" cy="497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4b54d15b56982fd9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8510"/>
              </a:lnSpc>
              <a:spcBef>
                <a:spcPts val="2400"/>
              </a:spcBef>
              <a:spcAft>
                <a:spcPts val="0"/>
              </a:spcAft>
              <a:buNone/>
            </a:pPr>
            <a:r>
              <a:rPr b="1" lang="en-US" sz="2350">
                <a:solidFill>
                  <a:srgbClr val="222222"/>
                </a:solidFill>
                <a:highlight>
                  <a:srgbClr val="FFFFFF"/>
                </a:highlight>
                <a:latin typeface="Arial"/>
                <a:ea typeface="Arial"/>
                <a:cs typeface="Arial"/>
                <a:sym typeface="Arial"/>
              </a:rPr>
              <a:t>What is Requirements Traceability Matrix (RTM)?</a:t>
            </a:r>
            <a:endParaRPr/>
          </a:p>
        </p:txBody>
      </p:sp>
      <p:sp>
        <p:nvSpPr>
          <p:cNvPr id="174" name="Google Shape;174;g4b54d15b56982fd9_34"/>
          <p:cNvSpPr txBox="1"/>
          <p:nvPr>
            <p:ph idx="1" type="body"/>
          </p:nvPr>
        </p:nvSpPr>
        <p:spPr>
          <a:xfrm>
            <a:off x="767375" y="1518725"/>
            <a:ext cx="10989300" cy="47844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accent3"/>
              </a:buClr>
              <a:buSzPts val="2000"/>
              <a:buFont typeface="Arial"/>
              <a:buChar char="•"/>
            </a:pPr>
            <a:r>
              <a:rPr lang="en-US" sz="2000">
                <a:highlight>
                  <a:srgbClr val="FFFFFF"/>
                </a:highlight>
                <a:latin typeface="Arial"/>
                <a:ea typeface="Arial"/>
                <a:cs typeface="Arial"/>
                <a:sym typeface="Arial"/>
              </a:rPr>
              <a:t>A Traceability Matrix is a document that co-relates any two-baseline documents that require a many-to-many relationship to check the completeness of the relationship.</a:t>
            </a:r>
            <a:endParaRPr sz="2000">
              <a:highlight>
                <a:srgbClr val="FFFFFF"/>
              </a:highlight>
              <a:latin typeface="Arial"/>
              <a:ea typeface="Arial"/>
              <a:cs typeface="Arial"/>
              <a:sym typeface="Arial"/>
            </a:endParaRPr>
          </a:p>
          <a:p>
            <a:pPr indent="-355600" lvl="0" marL="457200" rtl="0" algn="l">
              <a:lnSpc>
                <a:spcPct val="115000"/>
              </a:lnSpc>
              <a:spcBef>
                <a:spcPts val="0"/>
              </a:spcBef>
              <a:spcAft>
                <a:spcPts val="0"/>
              </a:spcAft>
              <a:buClr>
                <a:schemeClr val="accent3"/>
              </a:buClr>
              <a:buSzPts val="2000"/>
              <a:buFont typeface="Arial"/>
              <a:buChar char="•"/>
            </a:pPr>
            <a:r>
              <a:rPr lang="en-US" sz="2000">
                <a:highlight>
                  <a:srgbClr val="FFFFFF"/>
                </a:highlight>
                <a:latin typeface="Arial"/>
                <a:ea typeface="Arial"/>
                <a:cs typeface="Arial"/>
                <a:sym typeface="Arial"/>
              </a:rPr>
              <a:t>It is used to track the requirements and to check the current project requirements are met.</a:t>
            </a:r>
            <a:endParaRPr sz="2000">
              <a:latin typeface="Arial"/>
              <a:ea typeface="Arial"/>
              <a:cs typeface="Arial"/>
              <a:sym typeface="Arial"/>
            </a:endParaRPr>
          </a:p>
          <a:p>
            <a:pPr indent="0" lvl="0" marL="0" rtl="0" algn="l">
              <a:lnSpc>
                <a:spcPct val="153846"/>
              </a:lnSpc>
              <a:spcBef>
                <a:spcPts val="1800"/>
              </a:spcBef>
              <a:spcAft>
                <a:spcPts val="0"/>
              </a:spcAft>
              <a:buNone/>
            </a:pPr>
            <a:r>
              <a:rPr b="1" lang="en-US" sz="2000">
                <a:highlight>
                  <a:srgbClr val="FFFFFF"/>
                </a:highlight>
                <a:latin typeface="Arial"/>
                <a:ea typeface="Arial"/>
                <a:cs typeface="Arial"/>
                <a:sym typeface="Arial"/>
              </a:rPr>
              <a:t>Requirement Traceability Matrix?</a:t>
            </a:r>
            <a:endParaRPr b="1" sz="2000">
              <a:highlight>
                <a:srgbClr val="FFFFFF"/>
              </a:highlight>
              <a:latin typeface="Arial"/>
              <a:ea typeface="Arial"/>
              <a:cs typeface="Arial"/>
              <a:sym typeface="Arial"/>
            </a:endParaRPr>
          </a:p>
          <a:p>
            <a:pPr indent="-355600" lvl="0" marL="457200" rtl="0" algn="l">
              <a:lnSpc>
                <a:spcPct val="153846"/>
              </a:lnSpc>
              <a:spcBef>
                <a:spcPts val="1800"/>
              </a:spcBef>
              <a:spcAft>
                <a:spcPts val="0"/>
              </a:spcAft>
              <a:buClr>
                <a:schemeClr val="accent3"/>
              </a:buClr>
              <a:buSzPts val="2000"/>
              <a:buFont typeface="Arial"/>
              <a:buChar char="•"/>
            </a:pPr>
            <a:r>
              <a:rPr b="1" lang="en-US" sz="2000">
                <a:highlight>
                  <a:srgbClr val="FFFFFF"/>
                </a:highlight>
                <a:latin typeface="Arial"/>
                <a:ea typeface="Arial"/>
                <a:cs typeface="Arial"/>
                <a:sym typeface="Arial"/>
              </a:rPr>
              <a:t>RTM</a:t>
            </a:r>
            <a:r>
              <a:rPr lang="en-US" sz="2000">
                <a:highlight>
                  <a:srgbClr val="FFFFFF"/>
                </a:highlight>
                <a:latin typeface="Arial"/>
                <a:ea typeface="Arial"/>
                <a:cs typeface="Arial"/>
                <a:sym typeface="Arial"/>
              </a:rPr>
              <a:t> is a document that maps and traces user requirement with test cases.</a:t>
            </a:r>
            <a:endParaRPr sz="2000">
              <a:highlight>
                <a:srgbClr val="FFFFFF"/>
              </a:highlight>
              <a:latin typeface="Arial"/>
              <a:ea typeface="Arial"/>
              <a:cs typeface="Arial"/>
              <a:sym typeface="Arial"/>
            </a:endParaRPr>
          </a:p>
          <a:p>
            <a:pPr indent="-355600" lvl="0" marL="457200" rtl="0" algn="l">
              <a:lnSpc>
                <a:spcPct val="153846"/>
              </a:lnSpc>
              <a:spcBef>
                <a:spcPts val="0"/>
              </a:spcBef>
              <a:spcAft>
                <a:spcPts val="0"/>
              </a:spcAft>
              <a:buClr>
                <a:schemeClr val="accent3"/>
              </a:buClr>
              <a:buSzPts val="2000"/>
              <a:buFont typeface="Arial"/>
              <a:buChar char="•"/>
            </a:pPr>
            <a:r>
              <a:rPr lang="en-US" sz="2000">
                <a:highlight>
                  <a:srgbClr val="FFFFFF"/>
                </a:highlight>
                <a:latin typeface="Arial"/>
                <a:ea typeface="Arial"/>
                <a:cs typeface="Arial"/>
                <a:sym typeface="Arial"/>
              </a:rPr>
              <a:t> It captures all requirements proposed by the client and requirement traceability in a single document, delivered at the conclusion of the Software </a:t>
            </a:r>
            <a:r>
              <a:rPr lang="en-US" sz="2000">
                <a:highlight>
                  <a:srgbClr val="FFFFFF"/>
                </a:highlight>
                <a:latin typeface="Arial"/>
                <a:ea typeface="Arial"/>
                <a:cs typeface="Arial"/>
                <a:sym typeface="Arial"/>
              </a:rPr>
              <a:t>development</a:t>
            </a:r>
            <a:r>
              <a:rPr lang="en-US" sz="2000">
                <a:highlight>
                  <a:srgbClr val="FFFFFF"/>
                </a:highlight>
                <a:latin typeface="Arial"/>
                <a:ea typeface="Arial"/>
                <a:cs typeface="Arial"/>
                <a:sym typeface="Arial"/>
              </a:rPr>
              <a:t> life cycle. </a:t>
            </a:r>
            <a:endParaRPr sz="2000">
              <a:highlight>
                <a:srgbClr val="FFFFFF"/>
              </a:highlight>
              <a:latin typeface="Arial"/>
              <a:ea typeface="Arial"/>
              <a:cs typeface="Arial"/>
              <a:sym typeface="Arial"/>
            </a:endParaRPr>
          </a:p>
          <a:p>
            <a:pPr indent="-355600" lvl="0" marL="457200" rtl="0" algn="l">
              <a:lnSpc>
                <a:spcPct val="153846"/>
              </a:lnSpc>
              <a:spcBef>
                <a:spcPts val="0"/>
              </a:spcBef>
              <a:spcAft>
                <a:spcPts val="0"/>
              </a:spcAft>
              <a:buClr>
                <a:schemeClr val="accent3"/>
              </a:buClr>
              <a:buSzPts val="2000"/>
              <a:buFont typeface="Arial"/>
              <a:buChar char="•"/>
            </a:pPr>
            <a:r>
              <a:rPr lang="en-US" sz="2000">
                <a:highlight>
                  <a:srgbClr val="FFFFFF"/>
                </a:highlight>
                <a:latin typeface="Arial"/>
                <a:ea typeface="Arial"/>
                <a:cs typeface="Arial"/>
                <a:sym typeface="Arial"/>
              </a:rPr>
              <a:t>The main purpose of RTM is to validate that all requirements are checked via test cases such that no functionality is unchecked during Software testing.</a:t>
            </a:r>
            <a:endParaRPr sz="2000">
              <a:highlight>
                <a:srgbClr val="FFFFFF"/>
              </a:highlight>
              <a:latin typeface="Arial"/>
              <a:ea typeface="Arial"/>
              <a:cs typeface="Arial"/>
              <a:sym typeface="Arial"/>
            </a:endParaRPr>
          </a:p>
          <a:p>
            <a:pPr indent="0" lvl="0" marL="0" rtl="0" algn="l">
              <a:spcBef>
                <a:spcPts val="100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4b54d15b56982fd9_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8510"/>
              </a:lnSpc>
              <a:spcBef>
                <a:spcPts val="2400"/>
              </a:spcBef>
              <a:spcAft>
                <a:spcPts val="0"/>
              </a:spcAft>
              <a:buNone/>
            </a:pPr>
            <a:r>
              <a:rPr b="1" lang="en-US" sz="2350">
                <a:solidFill>
                  <a:srgbClr val="222222"/>
                </a:solidFill>
                <a:highlight>
                  <a:srgbClr val="FFFFFF"/>
                </a:highlight>
                <a:latin typeface="Arial"/>
                <a:ea typeface="Arial"/>
                <a:cs typeface="Arial"/>
                <a:sym typeface="Arial"/>
              </a:rPr>
              <a:t>What is Requirements Traceability Matrix (RTM)?</a:t>
            </a:r>
            <a:endParaRPr/>
          </a:p>
        </p:txBody>
      </p:sp>
      <p:sp>
        <p:nvSpPr>
          <p:cNvPr id="181" name="Google Shape;181;g4b54d15b56982fd9_45"/>
          <p:cNvSpPr txBox="1"/>
          <p:nvPr>
            <p:ph idx="1" type="body"/>
          </p:nvPr>
        </p:nvSpPr>
        <p:spPr>
          <a:xfrm>
            <a:off x="767375" y="1518725"/>
            <a:ext cx="10989300" cy="4784400"/>
          </a:xfrm>
          <a:prstGeom prst="rect">
            <a:avLst/>
          </a:prstGeom>
        </p:spPr>
        <p:txBody>
          <a:bodyPr anchorCtr="0" anchor="t" bIns="45700" lIns="91425" spcFirstLastPara="1" rIns="91425" wrap="square" tIns="45700">
            <a:noAutofit/>
          </a:bodyPr>
          <a:lstStyle/>
          <a:p>
            <a:pPr indent="0" lvl="0" marL="457200" rtl="0" algn="l">
              <a:lnSpc>
                <a:spcPct val="153846"/>
              </a:lnSpc>
              <a:spcBef>
                <a:spcPts val="1800"/>
              </a:spcBef>
              <a:spcAft>
                <a:spcPts val="0"/>
              </a:spcAft>
              <a:buNone/>
            </a:pPr>
            <a:r>
              <a:rPr b="1" lang="en-US" sz="2200">
                <a:highlight>
                  <a:srgbClr val="FFFFFF"/>
                </a:highlight>
                <a:latin typeface="Arial"/>
                <a:ea typeface="Arial"/>
                <a:cs typeface="Arial"/>
                <a:sym typeface="Arial"/>
              </a:rPr>
              <a:t>Importance:</a:t>
            </a:r>
            <a:endParaRPr b="1" sz="2200">
              <a:highlight>
                <a:srgbClr val="FFFFFF"/>
              </a:highlight>
              <a:latin typeface="Arial"/>
              <a:ea typeface="Arial"/>
              <a:cs typeface="Arial"/>
              <a:sym typeface="Arial"/>
            </a:endParaRPr>
          </a:p>
          <a:p>
            <a:pPr indent="-368300" lvl="0" marL="457200" rtl="0" algn="l">
              <a:lnSpc>
                <a:spcPct val="153846"/>
              </a:lnSpc>
              <a:spcBef>
                <a:spcPts val="1800"/>
              </a:spcBef>
              <a:spcAft>
                <a:spcPts val="0"/>
              </a:spcAft>
              <a:buClr>
                <a:schemeClr val="accent3"/>
              </a:buClr>
              <a:buSzPts val="2200"/>
              <a:buFont typeface="Arial"/>
              <a:buChar char="•"/>
            </a:pPr>
            <a:r>
              <a:rPr lang="en-US" sz="2200">
                <a:highlight>
                  <a:srgbClr val="FFFFFF"/>
                </a:highlight>
                <a:latin typeface="Arial"/>
                <a:ea typeface="Arial"/>
                <a:cs typeface="Arial"/>
                <a:sym typeface="Arial"/>
              </a:rPr>
              <a:t>A simple way is to trace the requirement with its corresponding test scenarios and test cases. </a:t>
            </a:r>
            <a:endParaRPr sz="2200">
              <a:highlight>
                <a:srgbClr val="FFFFFF"/>
              </a:highlight>
              <a:latin typeface="Arial"/>
              <a:ea typeface="Arial"/>
              <a:cs typeface="Arial"/>
              <a:sym typeface="Arial"/>
            </a:endParaRPr>
          </a:p>
          <a:p>
            <a:pPr indent="0" lvl="0" marL="457200" rtl="0" algn="l">
              <a:lnSpc>
                <a:spcPct val="153846"/>
              </a:lnSpc>
              <a:spcBef>
                <a:spcPts val="1800"/>
              </a:spcBef>
              <a:spcAft>
                <a:spcPts val="0"/>
              </a:spcAft>
              <a:buNone/>
            </a:pPr>
            <a:r>
              <a:rPr b="1" lang="en-US" sz="1800" u="sng">
                <a:solidFill>
                  <a:schemeClr val="hlink"/>
                </a:solidFill>
                <a:highlight>
                  <a:srgbClr val="FFFFFF"/>
                </a:highlight>
                <a:latin typeface="Arial"/>
                <a:ea typeface="Arial"/>
                <a:cs typeface="Arial"/>
                <a:sym typeface="Arial"/>
                <a:hlinkClick r:id="rId3"/>
              </a:rPr>
              <a:t>Types and How to Create RTM</a:t>
            </a:r>
            <a:endParaRPr b="1" sz="1800">
              <a:solidFill>
                <a:srgbClr val="222222"/>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e90a63ad7b_13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latin typeface="Arial"/>
                <a:ea typeface="Arial"/>
                <a:cs typeface="Arial"/>
                <a:sym typeface="Arial"/>
              </a:rPr>
              <a:t>Assignment</a:t>
            </a:r>
            <a:endParaRPr sz="4000">
              <a:latin typeface="Arial"/>
              <a:ea typeface="Arial"/>
              <a:cs typeface="Arial"/>
              <a:sym typeface="Arial"/>
            </a:endParaRPr>
          </a:p>
        </p:txBody>
      </p:sp>
      <p:sp>
        <p:nvSpPr>
          <p:cNvPr id="188" name="Google Shape;188;ge90a63ad7b_13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AutoNum type="arabicPeriod"/>
            </a:pPr>
            <a:r>
              <a:rPr lang="en-US">
                <a:latin typeface="Arial"/>
                <a:ea typeface="Arial"/>
                <a:cs typeface="Arial"/>
                <a:sym typeface="Arial"/>
              </a:rPr>
              <a:t>Write scenarios and test case of the test site(atleast 10 scenarios) (</a:t>
            </a:r>
            <a:r>
              <a:rPr lang="en-US" sz="2000" u="sng">
                <a:solidFill>
                  <a:srgbClr val="5597D3"/>
                </a:solidFill>
                <a:latin typeface="Arial"/>
                <a:ea typeface="Arial"/>
                <a:cs typeface="Arial"/>
                <a:sym typeface="Arial"/>
                <a:hlinkClick r:id="rId3">
                  <a:extLst>
                    <a:ext uri="{A12FA001-AC4F-418D-AE19-62706E023703}">
                      <ahyp:hlinkClr val="tx"/>
                    </a:ext>
                  </a:extLst>
                </a:hlinkClick>
              </a:rPr>
              <a:t>https://www.demoblaze.com/index.html</a:t>
            </a:r>
            <a:r>
              <a:rPr lang="en-US">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Contents</a:t>
            </a:r>
            <a:endParaRPr>
              <a:solidFill>
                <a:schemeClr val="accent1"/>
              </a:solidFill>
            </a:endParaRPr>
          </a:p>
        </p:txBody>
      </p:sp>
      <p:sp>
        <p:nvSpPr>
          <p:cNvPr id="81" name="Google Shape;8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1000"/>
              </a:spcBef>
              <a:spcAft>
                <a:spcPts val="0"/>
              </a:spcAft>
              <a:buClr>
                <a:schemeClr val="accent1"/>
              </a:buClr>
              <a:buSzPts val="2000"/>
              <a:buFont typeface="Arial"/>
              <a:buChar char="•"/>
            </a:pPr>
            <a:r>
              <a:rPr lang="en-US" sz="2000">
                <a:solidFill>
                  <a:schemeClr val="accent1"/>
                </a:solidFill>
                <a:latin typeface="Arial"/>
                <a:ea typeface="Arial"/>
                <a:cs typeface="Arial"/>
                <a:sym typeface="Arial"/>
              </a:rPr>
              <a:t>Test Plan Document</a:t>
            </a:r>
            <a:endParaRPr sz="2000">
              <a:solidFill>
                <a:schemeClr val="accent1"/>
              </a:solidFill>
              <a:latin typeface="Arial"/>
              <a:ea typeface="Arial"/>
              <a:cs typeface="Arial"/>
              <a:sym typeface="Arial"/>
            </a:endParaRPr>
          </a:p>
          <a:p>
            <a:pPr indent="-355600" lvl="0" marL="457200" rtl="0" algn="l">
              <a:lnSpc>
                <a:spcPct val="90000"/>
              </a:lnSpc>
              <a:spcBef>
                <a:spcPts val="1000"/>
              </a:spcBef>
              <a:spcAft>
                <a:spcPts val="0"/>
              </a:spcAft>
              <a:buClr>
                <a:schemeClr val="accent1"/>
              </a:buClr>
              <a:buSzPts val="2000"/>
              <a:buFont typeface="Arial"/>
              <a:buChar char="•"/>
            </a:pPr>
            <a:r>
              <a:rPr lang="en-US" sz="2000">
                <a:solidFill>
                  <a:schemeClr val="accent1"/>
                </a:solidFill>
                <a:latin typeface="Arial"/>
                <a:ea typeface="Arial"/>
                <a:cs typeface="Arial"/>
                <a:sym typeface="Arial"/>
              </a:rPr>
              <a:t>How to write Test Plan</a:t>
            </a:r>
            <a:endParaRPr sz="2000">
              <a:solidFill>
                <a:schemeClr val="accent1"/>
              </a:solidFill>
              <a:latin typeface="Arial"/>
              <a:ea typeface="Arial"/>
              <a:cs typeface="Arial"/>
              <a:sym typeface="Arial"/>
            </a:endParaRPr>
          </a:p>
          <a:p>
            <a:pPr indent="-355600" lvl="0" marL="457200" rtl="0" algn="l">
              <a:lnSpc>
                <a:spcPct val="90000"/>
              </a:lnSpc>
              <a:spcBef>
                <a:spcPts val="1000"/>
              </a:spcBef>
              <a:spcAft>
                <a:spcPts val="0"/>
              </a:spcAft>
              <a:buClr>
                <a:schemeClr val="accent1"/>
              </a:buClr>
              <a:buSzPts val="2000"/>
              <a:buChar char="•"/>
            </a:pPr>
            <a:r>
              <a:rPr lang="en-US" sz="2000">
                <a:solidFill>
                  <a:schemeClr val="accent1"/>
                </a:solidFill>
                <a:latin typeface="Arial"/>
                <a:ea typeface="Arial"/>
                <a:cs typeface="Arial"/>
                <a:sym typeface="Arial"/>
              </a:rPr>
              <a:t>What is a Scenario?</a:t>
            </a:r>
            <a:endParaRPr sz="2000">
              <a:solidFill>
                <a:schemeClr val="accent1"/>
              </a:solidFill>
            </a:endParaRPr>
          </a:p>
          <a:p>
            <a:pPr indent="-355600" lvl="0" marL="457200" rtl="0" algn="l">
              <a:lnSpc>
                <a:spcPct val="90000"/>
              </a:lnSpc>
              <a:spcBef>
                <a:spcPts val="1000"/>
              </a:spcBef>
              <a:spcAft>
                <a:spcPts val="0"/>
              </a:spcAft>
              <a:buClr>
                <a:schemeClr val="accent1"/>
              </a:buClr>
              <a:buSzPts val="2000"/>
              <a:buChar char="•"/>
            </a:pPr>
            <a:r>
              <a:rPr lang="en-US" sz="2000">
                <a:solidFill>
                  <a:schemeClr val="accent1"/>
                </a:solidFill>
                <a:latin typeface="Arial"/>
                <a:ea typeface="Arial"/>
                <a:cs typeface="Arial"/>
                <a:sym typeface="Arial"/>
              </a:rPr>
              <a:t>What is a Test Case? </a:t>
            </a:r>
            <a:endParaRPr sz="2000">
              <a:solidFill>
                <a:schemeClr val="accent1"/>
              </a:solidFill>
              <a:latin typeface="Arial"/>
              <a:ea typeface="Arial"/>
              <a:cs typeface="Arial"/>
              <a:sym typeface="Arial"/>
            </a:endParaRPr>
          </a:p>
          <a:p>
            <a:pPr indent="-355600" lvl="0" marL="457200" rtl="0" algn="l">
              <a:lnSpc>
                <a:spcPct val="90000"/>
              </a:lnSpc>
              <a:spcBef>
                <a:spcPts val="1000"/>
              </a:spcBef>
              <a:spcAft>
                <a:spcPts val="0"/>
              </a:spcAft>
              <a:buClr>
                <a:schemeClr val="accent1"/>
              </a:buClr>
              <a:buSzPts val="2000"/>
              <a:buChar char="•"/>
            </a:pPr>
            <a:r>
              <a:rPr lang="en-US" sz="2000">
                <a:solidFill>
                  <a:schemeClr val="accent1"/>
                </a:solidFill>
                <a:latin typeface="Arial"/>
                <a:ea typeface="Arial"/>
                <a:cs typeface="Arial"/>
                <a:sym typeface="Arial"/>
              </a:rPr>
              <a:t>What is the Test case format?</a:t>
            </a:r>
            <a:endParaRPr sz="2000">
              <a:solidFill>
                <a:schemeClr val="accent1"/>
              </a:solidFill>
            </a:endParaRPr>
          </a:p>
          <a:p>
            <a:pPr indent="-355600" lvl="0" marL="457200" rtl="0" algn="l">
              <a:lnSpc>
                <a:spcPct val="90000"/>
              </a:lnSpc>
              <a:spcBef>
                <a:spcPts val="1000"/>
              </a:spcBef>
              <a:spcAft>
                <a:spcPts val="0"/>
              </a:spcAft>
              <a:buClr>
                <a:schemeClr val="accent1"/>
              </a:buClr>
              <a:buSzPts val="2000"/>
              <a:buChar char="•"/>
            </a:pPr>
            <a:r>
              <a:rPr lang="en-US" sz="2000">
                <a:solidFill>
                  <a:schemeClr val="accent1"/>
                </a:solidFill>
                <a:latin typeface="Arial"/>
                <a:ea typeface="Arial"/>
                <a:cs typeface="Arial"/>
                <a:sym typeface="Arial"/>
              </a:rPr>
              <a:t>Types of Testing and when to do it?</a:t>
            </a:r>
            <a:endParaRPr sz="2000">
              <a:solidFill>
                <a:schemeClr val="accent1"/>
              </a:solidFill>
              <a:latin typeface="Arial"/>
              <a:ea typeface="Arial"/>
              <a:cs typeface="Arial"/>
              <a:sym typeface="Arial"/>
            </a:endParaRPr>
          </a:p>
          <a:p>
            <a:pPr indent="-355600" lvl="0" marL="457200" rtl="0" algn="l">
              <a:lnSpc>
                <a:spcPct val="90000"/>
              </a:lnSpc>
              <a:spcBef>
                <a:spcPts val="1000"/>
              </a:spcBef>
              <a:spcAft>
                <a:spcPts val="0"/>
              </a:spcAft>
              <a:buClr>
                <a:schemeClr val="accent1"/>
              </a:buClr>
              <a:buSzPts val="2000"/>
              <a:buFont typeface="Arial"/>
              <a:buChar char="•"/>
            </a:pPr>
            <a:r>
              <a:rPr lang="en-US" sz="2000">
                <a:solidFill>
                  <a:schemeClr val="accent1"/>
                </a:solidFill>
                <a:latin typeface="Arial"/>
                <a:ea typeface="Arial"/>
                <a:cs typeface="Arial"/>
                <a:sym typeface="Arial"/>
              </a:rPr>
              <a:t>What is RTM?</a:t>
            </a:r>
            <a:endParaRPr sz="2000">
              <a:solidFill>
                <a:schemeClr val="accent1"/>
              </a:solidFill>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c597fa8a7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rgbClr val="3E6EC2"/>
                </a:solidFill>
              </a:rPr>
              <a:t>Link for Practice and Learning</a:t>
            </a:r>
            <a:endParaRPr>
              <a:solidFill>
                <a:srgbClr val="3E6EC2"/>
              </a:solidFill>
            </a:endParaRPr>
          </a:p>
        </p:txBody>
      </p:sp>
      <p:sp>
        <p:nvSpPr>
          <p:cNvPr id="195" name="Google Shape;195;gec597fa8a7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1000"/>
              </a:spcBef>
              <a:spcAft>
                <a:spcPts val="0"/>
              </a:spcAft>
              <a:buClr>
                <a:srgbClr val="3E6EC2"/>
              </a:buClr>
              <a:buSzPts val="2000"/>
              <a:buChar char="•"/>
            </a:pPr>
            <a:r>
              <a:rPr lang="en-US" sz="2000" u="sng">
                <a:solidFill>
                  <a:srgbClr val="3E6EC2"/>
                </a:solidFill>
                <a:latin typeface="Arial"/>
                <a:ea typeface="Arial"/>
                <a:cs typeface="Arial"/>
                <a:sym typeface="Arial"/>
                <a:hlinkClick r:id="rId3">
                  <a:extLst>
                    <a:ext uri="{A12FA001-AC4F-418D-AE19-62706E023703}">
                      <ahyp:hlinkClr val="tx"/>
                    </a:ext>
                  </a:extLst>
                </a:hlinkClick>
              </a:rPr>
              <a:t>https://www.demoblaze.com/index.html</a:t>
            </a:r>
            <a:endParaRPr sz="2000" u="sng">
              <a:solidFill>
                <a:srgbClr val="3E6EC2"/>
              </a:solidFill>
              <a:latin typeface="Arial"/>
              <a:ea typeface="Arial"/>
              <a:cs typeface="Arial"/>
              <a:sym typeface="Arial"/>
            </a:endParaRPr>
          </a:p>
          <a:p>
            <a:pPr indent="-355600" lvl="0" marL="457200" rtl="0" algn="l">
              <a:lnSpc>
                <a:spcPct val="90000"/>
              </a:lnSpc>
              <a:spcBef>
                <a:spcPts val="0"/>
              </a:spcBef>
              <a:spcAft>
                <a:spcPts val="0"/>
              </a:spcAft>
              <a:buClr>
                <a:srgbClr val="3E6EC2"/>
              </a:buClr>
              <a:buSzPts val="2000"/>
              <a:buChar char="•"/>
            </a:pPr>
            <a:r>
              <a:rPr lang="en-US" sz="2000" u="sng">
                <a:solidFill>
                  <a:srgbClr val="3E6EC2"/>
                </a:solidFill>
                <a:latin typeface="Arial"/>
                <a:ea typeface="Arial"/>
                <a:cs typeface="Arial"/>
                <a:sym typeface="Arial"/>
                <a:hlinkClick r:id="rId4">
                  <a:extLst>
                    <a:ext uri="{A12FA001-AC4F-418D-AE19-62706E023703}">
                      <ahyp:hlinkClr val="tx"/>
                    </a:ext>
                  </a:extLst>
                </a:hlinkClick>
              </a:rPr>
              <a:t>https://www.applause.com/blog/functional-testing-types-examples</a:t>
            </a:r>
            <a:endParaRPr sz="2000" u="sng">
              <a:solidFill>
                <a:srgbClr val="3E6EC2"/>
              </a:solidFill>
              <a:latin typeface="Arial"/>
              <a:ea typeface="Arial"/>
              <a:cs typeface="Arial"/>
              <a:sym typeface="Arial"/>
            </a:endParaRPr>
          </a:p>
          <a:p>
            <a:pPr indent="-355600" lvl="0" marL="457200" rtl="0" algn="l">
              <a:lnSpc>
                <a:spcPct val="90000"/>
              </a:lnSpc>
              <a:spcBef>
                <a:spcPts val="0"/>
              </a:spcBef>
              <a:spcAft>
                <a:spcPts val="0"/>
              </a:spcAft>
              <a:buClr>
                <a:srgbClr val="3E6EC2"/>
              </a:buClr>
              <a:buSzPts val="2000"/>
              <a:buFont typeface="Arial"/>
              <a:buChar char="•"/>
            </a:pPr>
            <a:r>
              <a:rPr lang="en-US" sz="2000" u="sng">
                <a:solidFill>
                  <a:srgbClr val="3E6EC2"/>
                </a:solidFill>
                <a:latin typeface="Arial"/>
                <a:ea typeface="Arial"/>
                <a:cs typeface="Arial"/>
                <a:sym typeface="Arial"/>
                <a:hlinkClick r:id="rId5">
                  <a:extLst>
                    <a:ext uri="{A12FA001-AC4F-418D-AE19-62706E023703}">
                      <ahyp:hlinkClr val="tx"/>
                    </a:ext>
                  </a:extLst>
                </a:hlinkClick>
              </a:rPr>
              <a:t>https://www.parasoft.com/blog/how-to-write-test-cases-for-software-examples-tutorial/</a:t>
            </a:r>
            <a:endParaRPr sz="2000" u="sng">
              <a:solidFill>
                <a:srgbClr val="3E6EC2"/>
              </a:solidFill>
              <a:latin typeface="Arial"/>
              <a:ea typeface="Arial"/>
              <a:cs typeface="Arial"/>
              <a:sym typeface="Arial"/>
            </a:endParaRPr>
          </a:p>
          <a:p>
            <a:pPr indent="-355600" lvl="0" marL="457200" rtl="0" algn="l">
              <a:lnSpc>
                <a:spcPct val="90000"/>
              </a:lnSpc>
              <a:spcBef>
                <a:spcPts val="0"/>
              </a:spcBef>
              <a:spcAft>
                <a:spcPts val="0"/>
              </a:spcAft>
              <a:buClr>
                <a:srgbClr val="3E6EC2"/>
              </a:buClr>
              <a:buSzPts val="2000"/>
              <a:buFont typeface="Arial"/>
              <a:buChar char="•"/>
            </a:pPr>
            <a:r>
              <a:rPr lang="en-US" sz="2000" u="sng">
                <a:solidFill>
                  <a:srgbClr val="3E6EC2"/>
                </a:solidFill>
                <a:latin typeface="Arial"/>
                <a:ea typeface="Arial"/>
                <a:cs typeface="Arial"/>
                <a:sym typeface="Arial"/>
                <a:hlinkClick r:id="rId6">
                  <a:extLst>
                    <a:ext uri="{A12FA001-AC4F-418D-AE19-62706E023703}">
                      <ahyp:hlinkClr val="tx"/>
                    </a:ext>
                  </a:extLst>
                </a:hlinkClick>
              </a:rPr>
              <a:t>https://bambooagile.eu/insights/what-is-stlc/</a:t>
            </a:r>
            <a:endParaRPr sz="2000" u="sng">
              <a:solidFill>
                <a:srgbClr val="3E6EC2"/>
              </a:solidFill>
              <a:latin typeface="Arial"/>
              <a:ea typeface="Arial"/>
              <a:cs typeface="Arial"/>
              <a:sym typeface="Arial"/>
            </a:endParaRPr>
          </a:p>
          <a:p>
            <a:pPr indent="-355600" lvl="0" marL="457200" rtl="0" algn="l">
              <a:lnSpc>
                <a:spcPct val="90000"/>
              </a:lnSpc>
              <a:spcBef>
                <a:spcPts val="0"/>
              </a:spcBef>
              <a:spcAft>
                <a:spcPts val="0"/>
              </a:spcAft>
              <a:buClr>
                <a:srgbClr val="3E6EC2"/>
              </a:buClr>
              <a:buSzPts val="2000"/>
              <a:buFont typeface="Arial"/>
              <a:buChar char="•"/>
            </a:pPr>
            <a:r>
              <a:rPr lang="en-US" sz="2000" u="sng">
                <a:solidFill>
                  <a:srgbClr val="3E6EC2"/>
                </a:solidFill>
                <a:latin typeface="Arial"/>
                <a:ea typeface="Arial"/>
                <a:cs typeface="Arial"/>
                <a:sym typeface="Arial"/>
                <a:hlinkClick r:id="rId7">
                  <a:extLst>
                    <a:ext uri="{A12FA001-AC4F-418D-AE19-62706E023703}">
                      <ahyp:hlinkClr val="tx"/>
                    </a:ext>
                  </a:extLst>
                </a:hlinkClick>
              </a:rPr>
              <a:t>https://medium.com/@concisesoftware/everything-you-should-know-about-qa-in-software-development-the-beginners-guide-3e7afacf607c</a:t>
            </a:r>
            <a:endParaRPr sz="2000" u="sng">
              <a:solidFill>
                <a:srgbClr val="3E6EC2"/>
              </a:solidFill>
              <a:latin typeface="Arial"/>
              <a:ea typeface="Arial"/>
              <a:cs typeface="Arial"/>
              <a:sym typeface="Arial"/>
            </a:endParaRPr>
          </a:p>
          <a:p>
            <a:pPr indent="-355600" lvl="0" marL="457200" rtl="0" algn="l">
              <a:lnSpc>
                <a:spcPct val="90000"/>
              </a:lnSpc>
              <a:spcBef>
                <a:spcPts val="0"/>
              </a:spcBef>
              <a:spcAft>
                <a:spcPts val="0"/>
              </a:spcAft>
              <a:buClr>
                <a:srgbClr val="3E6EC2"/>
              </a:buClr>
              <a:buSzPts val="2000"/>
              <a:buFont typeface="Arial"/>
              <a:buChar char="•"/>
            </a:pPr>
            <a:r>
              <a:rPr lang="en-US" sz="2000" u="sng">
                <a:solidFill>
                  <a:srgbClr val="3E6EC2"/>
                </a:solidFill>
                <a:latin typeface="Arial"/>
                <a:ea typeface="Arial"/>
                <a:cs typeface="Arial"/>
                <a:sym typeface="Arial"/>
              </a:rPr>
              <a:t>https://www.guru99.com/what-everybody-ought-to-know-about-test-planing.html</a:t>
            </a:r>
            <a:endParaRPr sz="2000" u="sng">
              <a:solidFill>
                <a:srgbClr val="3E6EC2"/>
              </a:solidFill>
              <a:latin typeface="Arial"/>
              <a:ea typeface="Arial"/>
              <a:cs typeface="Arial"/>
              <a:sym typeface="Arial"/>
            </a:endParaRPr>
          </a:p>
          <a:p>
            <a:pPr indent="-355600" lvl="0" marL="457200" rtl="0" algn="l">
              <a:lnSpc>
                <a:spcPct val="90000"/>
              </a:lnSpc>
              <a:spcBef>
                <a:spcPts val="0"/>
              </a:spcBef>
              <a:spcAft>
                <a:spcPts val="0"/>
              </a:spcAft>
              <a:buClr>
                <a:srgbClr val="3E6EC2"/>
              </a:buClr>
              <a:buSzPts val="2000"/>
              <a:buFont typeface="Arial"/>
              <a:buChar char="•"/>
            </a:pPr>
            <a:r>
              <a:rPr lang="en-US" sz="2000" u="sng">
                <a:solidFill>
                  <a:srgbClr val="3E6EC2"/>
                </a:solidFill>
                <a:latin typeface="Arial"/>
                <a:ea typeface="Arial"/>
                <a:cs typeface="Arial"/>
                <a:sym typeface="Arial"/>
                <a:hlinkClick r:id="rId8">
                  <a:extLst>
                    <a:ext uri="{A12FA001-AC4F-418D-AE19-62706E023703}">
                      <ahyp:hlinkClr val="tx"/>
                    </a:ext>
                  </a:extLst>
                </a:hlinkClick>
              </a:rPr>
              <a:t>https://www.guru99.com/test-scenario.html</a:t>
            </a:r>
            <a:endParaRPr sz="2000" u="sng">
              <a:solidFill>
                <a:srgbClr val="3E6EC2"/>
              </a:solidFill>
              <a:latin typeface="Arial"/>
              <a:ea typeface="Arial"/>
              <a:cs typeface="Arial"/>
              <a:sym typeface="Arial"/>
            </a:endParaRPr>
          </a:p>
          <a:p>
            <a:pPr indent="-355600" lvl="0" marL="457200" rtl="0" algn="l">
              <a:lnSpc>
                <a:spcPct val="90000"/>
              </a:lnSpc>
              <a:spcBef>
                <a:spcPts val="0"/>
              </a:spcBef>
              <a:spcAft>
                <a:spcPts val="0"/>
              </a:spcAft>
              <a:buClr>
                <a:srgbClr val="3E6EC2"/>
              </a:buClr>
              <a:buSzPts val="2000"/>
              <a:buFont typeface="Arial"/>
              <a:buChar char="•"/>
            </a:pPr>
            <a:r>
              <a:rPr lang="en-US" sz="2000" u="sng">
                <a:solidFill>
                  <a:srgbClr val="3E6EC2"/>
                </a:solidFill>
                <a:latin typeface="Arial"/>
                <a:ea typeface="Arial"/>
                <a:cs typeface="Arial"/>
                <a:sym typeface="Arial"/>
              </a:rPr>
              <a:t>https://www.guru99.com/traceability-matrix.html</a:t>
            </a:r>
            <a:endParaRPr sz="2000" u="sng">
              <a:solidFill>
                <a:srgbClr val="3E6EC2"/>
              </a:solidFill>
              <a:latin typeface="Arial"/>
              <a:ea typeface="Arial"/>
              <a:cs typeface="Arial"/>
              <a:sym typeface="Arial"/>
            </a:endParaRPr>
          </a:p>
          <a:p>
            <a:pPr indent="0" lvl="0" marL="457200" rtl="0" algn="l">
              <a:lnSpc>
                <a:spcPct val="90000"/>
              </a:lnSpc>
              <a:spcBef>
                <a:spcPts val="0"/>
              </a:spcBef>
              <a:spcAft>
                <a:spcPts val="0"/>
              </a:spcAft>
              <a:buNone/>
            </a:pPr>
            <a:r>
              <a:t/>
            </a:r>
            <a:endParaRPr sz="2000" u="sng">
              <a:solidFill>
                <a:srgbClr val="5597D3"/>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p:nvPr/>
        </p:nvSpPr>
        <p:spPr>
          <a:xfrm>
            <a:off x="0" y="0"/>
            <a:ext cx="12192000" cy="6858000"/>
          </a:xfrm>
          <a:prstGeom prst="rect">
            <a:avLst/>
          </a:prstGeom>
          <a:solidFill>
            <a:srgbClr val="447A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highlight>
                <a:schemeClr val="dk2"/>
              </a:highlight>
              <a:latin typeface="Calibri"/>
              <a:ea typeface="Calibri"/>
              <a:cs typeface="Calibri"/>
              <a:sym typeface="Calibri"/>
            </a:endParaRPr>
          </a:p>
        </p:txBody>
      </p:sp>
      <p:sp>
        <p:nvSpPr>
          <p:cNvPr id="201" name="Google Shape;201;p14"/>
          <p:cNvSpPr/>
          <p:nvPr/>
        </p:nvSpPr>
        <p:spPr>
          <a:xfrm>
            <a:off x="1631852" y="2166425"/>
            <a:ext cx="9678573" cy="1927273"/>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ANY QUERIES?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solidFill>
                  <a:schemeClr val="accent1"/>
                </a:solidFill>
                <a:latin typeface="Arial"/>
                <a:ea typeface="Arial"/>
                <a:cs typeface="Arial"/>
                <a:sym typeface="Arial"/>
              </a:rPr>
              <a:t>What is a Test Plan Document?</a:t>
            </a:r>
            <a:endParaRPr b="1" sz="3600">
              <a:solidFill>
                <a:schemeClr val="accent1"/>
              </a:solidFill>
            </a:endParaRPr>
          </a:p>
        </p:txBody>
      </p:sp>
      <p:sp>
        <p:nvSpPr>
          <p:cNvPr id="87" name="Google Shape;8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1200"/>
              </a:spcBef>
              <a:spcAft>
                <a:spcPts val="0"/>
              </a:spcAft>
              <a:buSzPts val="2200"/>
              <a:buFont typeface="Arial"/>
              <a:buChar char="•"/>
            </a:pPr>
            <a:r>
              <a:rPr lang="en-US" sz="2200">
                <a:latin typeface="Arial"/>
                <a:ea typeface="Arial"/>
                <a:cs typeface="Arial"/>
                <a:sym typeface="Arial"/>
              </a:rPr>
              <a:t>a detailed document that describes the test strategy, objectives, schedule, estimation and deliverables and resources required for testing.</a:t>
            </a:r>
            <a:endParaRPr sz="2200">
              <a:latin typeface="Arial"/>
              <a:ea typeface="Arial"/>
              <a:cs typeface="Arial"/>
              <a:sym typeface="Arial"/>
            </a:endParaRPr>
          </a:p>
          <a:p>
            <a:pPr indent="-368300" lvl="0" marL="457200" rtl="0" algn="l">
              <a:lnSpc>
                <a:spcPct val="90000"/>
              </a:lnSpc>
              <a:spcBef>
                <a:spcPts val="0"/>
              </a:spcBef>
              <a:spcAft>
                <a:spcPts val="0"/>
              </a:spcAft>
              <a:buSzPts val="2200"/>
              <a:buFont typeface="Arial"/>
              <a:buChar char="•"/>
            </a:pPr>
            <a:r>
              <a:rPr lang="en-US" sz="2200">
                <a:latin typeface="Arial"/>
                <a:ea typeface="Arial"/>
                <a:cs typeface="Arial"/>
                <a:sym typeface="Arial"/>
              </a:rPr>
              <a:t>helps us determine the effort needed to validate the quality of the application under test.</a:t>
            </a:r>
            <a:endParaRPr sz="2200">
              <a:latin typeface="Arial"/>
              <a:ea typeface="Arial"/>
              <a:cs typeface="Arial"/>
              <a:sym typeface="Arial"/>
            </a:endParaRPr>
          </a:p>
          <a:p>
            <a:pPr indent="-368300" lvl="0" marL="457200" rtl="0" algn="l">
              <a:lnSpc>
                <a:spcPct val="90000"/>
              </a:lnSpc>
              <a:spcBef>
                <a:spcPts val="0"/>
              </a:spcBef>
              <a:spcAft>
                <a:spcPts val="0"/>
              </a:spcAft>
              <a:buSzPts val="2200"/>
              <a:buFont typeface="Arial"/>
              <a:buChar char="•"/>
            </a:pPr>
            <a:r>
              <a:rPr lang="en-US" sz="2200">
                <a:latin typeface="Arial"/>
                <a:ea typeface="Arial"/>
                <a:cs typeface="Arial"/>
                <a:sym typeface="Arial"/>
              </a:rPr>
              <a:t>serves as a blueprint to conduct software testing activities as a defined process which is minutely monitored and controlled by the test manager.</a:t>
            </a:r>
            <a:endParaRPr sz="2200">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Importance of  Test Plan</a:t>
            </a:r>
            <a:endParaRPr b="1">
              <a:solidFill>
                <a:schemeClr val="accent1"/>
              </a:solidFill>
              <a:latin typeface="Arial"/>
              <a:ea typeface="Arial"/>
              <a:cs typeface="Arial"/>
              <a:sym typeface="Arial"/>
            </a:endParaRPr>
          </a:p>
        </p:txBody>
      </p:sp>
      <p:sp>
        <p:nvSpPr>
          <p:cNvPr id="93" name="Google Shape;9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Help define project requirements, identify weaknesses and inconsistencies, </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Provide data about the level of quality and test a product during all stages of software dev. lifecycle. </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Only code-based tests aren’t enough, QA provides a creative human element, enhancing the success of coded tests. </a:t>
            </a:r>
            <a:endParaRPr sz="2200"/>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b="1" lang="en-US">
                <a:solidFill>
                  <a:schemeClr val="accent1"/>
                </a:solidFill>
                <a:latin typeface="Arial"/>
                <a:ea typeface="Arial"/>
                <a:cs typeface="Arial"/>
                <a:sym typeface="Arial"/>
              </a:rPr>
              <a:t>How to write a Test Plan</a:t>
            </a:r>
            <a:endParaRPr b="1">
              <a:solidFill>
                <a:schemeClr val="accent1"/>
              </a:solidFill>
              <a:latin typeface="Arial"/>
              <a:ea typeface="Arial"/>
              <a:cs typeface="Arial"/>
              <a:sym typeface="Arial"/>
            </a:endParaRPr>
          </a:p>
        </p:txBody>
      </p:sp>
      <p:sp>
        <p:nvSpPr>
          <p:cNvPr id="99" name="Google Shape;99;p5"/>
          <p:cNvSpPr txBox="1"/>
          <p:nvPr/>
        </p:nvSpPr>
        <p:spPr>
          <a:xfrm>
            <a:off x="778100" y="1690700"/>
            <a:ext cx="10880700" cy="41466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90000"/>
              </a:lnSpc>
              <a:spcBef>
                <a:spcPts val="120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Analyze the product (Architechture, users, purpose, workflow, S</a:t>
            </a:r>
            <a:r>
              <a:rPr lang="en-US" sz="2200">
                <a:solidFill>
                  <a:schemeClr val="dk1"/>
                </a:solidFill>
              </a:rPr>
              <a:t>R</a:t>
            </a:r>
            <a:r>
              <a:rPr b="0" i="0" lang="en-US" sz="2200" u="none" cap="none" strike="noStrike">
                <a:solidFill>
                  <a:schemeClr val="dk1"/>
                </a:solidFill>
                <a:latin typeface="Arial"/>
                <a:ea typeface="Arial"/>
                <a:cs typeface="Arial"/>
                <a:sym typeface="Arial"/>
              </a:rPr>
              <a:t>/H</a:t>
            </a:r>
            <a:r>
              <a:rPr lang="en-US" sz="2200">
                <a:solidFill>
                  <a:schemeClr val="dk1"/>
                </a:solidFill>
              </a:rPr>
              <a:t>R</a:t>
            </a:r>
            <a:r>
              <a:rPr b="0" i="0" lang="en-US" sz="2200" u="none" cap="none" strike="noStrike">
                <a:solidFill>
                  <a:schemeClr val="dk1"/>
                </a:solidFill>
                <a:latin typeface="Arial"/>
                <a:ea typeface="Arial"/>
                <a:cs typeface="Arial"/>
                <a:sym typeface="Arial"/>
              </a:rPr>
              <a:t> requirements)</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Design the Test Strategy (scope, types, issues, Logistics)</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Define the Test Objectives</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Define Test Criteria (80%-100% of test cases coverage)</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Resource Planning (HR, SR)</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Plan Test Environment (Test team-Dev Team)</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Schedule &amp; Estimation (Include test-time In timeline)</a:t>
            </a:r>
            <a:endParaRPr b="0" i="0" sz="2200" u="none" cap="none" strike="noStrike">
              <a:solidFill>
                <a:schemeClr val="dk1"/>
              </a:solidFill>
              <a:latin typeface="Arial"/>
              <a:ea typeface="Arial"/>
              <a:cs typeface="Arial"/>
              <a:sym typeface="Arial"/>
            </a:endParaRPr>
          </a:p>
          <a:p>
            <a:pPr indent="-368300" lvl="0" marL="457200" marR="0" rtl="0" algn="l">
              <a:lnSpc>
                <a:spcPct val="90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Determine Test Deliverables (documents, tools, components )</a:t>
            </a:r>
            <a:br>
              <a:rPr b="0" i="0" lang="en-US" sz="2200" u="none" cap="none" strike="noStrike">
                <a:solidFill>
                  <a:schemeClr val="dk1"/>
                </a:solidFill>
                <a:latin typeface="Arial"/>
                <a:ea typeface="Arial"/>
                <a:cs typeface="Arial"/>
                <a:sym typeface="Arial"/>
              </a:rPr>
            </a:br>
            <a:br>
              <a:rPr b="0" i="0" lang="en-US" sz="2200" u="none" cap="none" strike="noStrike">
                <a:solidFill>
                  <a:schemeClr val="dk1"/>
                </a:solidFill>
                <a:latin typeface="Arial"/>
                <a:ea typeface="Arial"/>
                <a:cs typeface="Arial"/>
                <a:sym typeface="Arial"/>
              </a:rPr>
            </a:br>
            <a:r>
              <a:rPr b="1" i="0" lang="en-US" sz="2200" u="none" cap="none" strike="noStrike">
                <a:solidFill>
                  <a:schemeClr val="dk1"/>
                </a:solidFill>
              </a:rPr>
              <a:t>Important </a:t>
            </a:r>
            <a:r>
              <a:rPr b="1" lang="en-US" sz="2200">
                <a:solidFill>
                  <a:schemeClr val="dk1"/>
                </a:solidFill>
              </a:rPr>
              <a:t>Link</a:t>
            </a:r>
            <a:r>
              <a:rPr lang="en-US" sz="2200">
                <a:solidFill>
                  <a:schemeClr val="dk1"/>
                </a:solidFill>
              </a:rPr>
              <a:t>: </a:t>
            </a:r>
            <a:r>
              <a:rPr b="1" lang="en-US" sz="2200" u="sng">
                <a:solidFill>
                  <a:schemeClr val="hlink"/>
                </a:solidFill>
                <a:hlinkClick r:id="rId3"/>
              </a:rPr>
              <a:t>Detailed briefing for each of the points above</a:t>
            </a:r>
            <a:br>
              <a:rPr lang="en-US" sz="2200">
                <a:solidFill>
                  <a:schemeClr val="dk1"/>
                </a:solidFill>
              </a:rPr>
            </a:br>
            <a:endParaRPr sz="2200">
              <a:solidFill>
                <a:schemeClr val="dk1"/>
              </a:solidFill>
            </a:endParaRPr>
          </a:p>
          <a:p>
            <a:pPr indent="0" lvl="0" marL="457200" marR="0" rtl="0" algn="l">
              <a:lnSpc>
                <a:spcPct val="90000"/>
              </a:lnSpc>
              <a:spcBef>
                <a:spcPts val="0"/>
              </a:spcBef>
              <a:spcAft>
                <a:spcPts val="0"/>
              </a:spcAft>
              <a:buNone/>
            </a:pPr>
            <a:r>
              <a:rPr b="1" lang="en-US" sz="2200" u="sng">
                <a:solidFill>
                  <a:schemeClr val="hlink"/>
                </a:solidFill>
                <a:hlinkClick r:id="rId4"/>
              </a:rPr>
              <a:t>TEST PLAN SAMPLE</a:t>
            </a:r>
            <a:endParaRPr b="1"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4b54d15b56982fd9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orbel"/>
              <a:buNone/>
            </a:pPr>
            <a:r>
              <a:rPr b="1" lang="en-US" sz="3600">
                <a:solidFill>
                  <a:schemeClr val="accent1"/>
                </a:solidFill>
                <a:latin typeface="Corbel"/>
                <a:ea typeface="Corbel"/>
                <a:cs typeface="Corbel"/>
                <a:sym typeface="Corbel"/>
              </a:rPr>
              <a:t>Test Deliverable Components</a:t>
            </a:r>
            <a:endParaRPr b="1" sz="3600">
              <a:solidFill>
                <a:schemeClr val="accent1"/>
              </a:solidFill>
              <a:latin typeface="Corbel"/>
              <a:ea typeface="Corbel"/>
              <a:cs typeface="Corbel"/>
              <a:sym typeface="Corbel"/>
            </a:endParaRPr>
          </a:p>
          <a:p>
            <a:pPr indent="0" lvl="0" marL="0" rtl="0" algn="l">
              <a:lnSpc>
                <a:spcPct val="90000"/>
              </a:lnSpc>
              <a:spcBef>
                <a:spcPts val="0"/>
              </a:spcBef>
              <a:spcAft>
                <a:spcPts val="0"/>
              </a:spcAft>
              <a:buClr>
                <a:schemeClr val="dk1"/>
              </a:buClr>
              <a:buSzPts val="1100"/>
              <a:buNone/>
            </a:pPr>
            <a:r>
              <a:t/>
            </a:r>
            <a:endParaRPr b="1">
              <a:solidFill>
                <a:schemeClr val="accent1"/>
              </a:solidFill>
              <a:latin typeface="Arial"/>
              <a:ea typeface="Arial"/>
              <a:cs typeface="Arial"/>
              <a:sym typeface="Arial"/>
            </a:endParaRPr>
          </a:p>
        </p:txBody>
      </p:sp>
      <p:sp>
        <p:nvSpPr>
          <p:cNvPr id="105" name="Google Shape;105;g4b54d15b56982fd9_0"/>
          <p:cNvSpPr txBox="1"/>
          <p:nvPr/>
        </p:nvSpPr>
        <p:spPr>
          <a:xfrm>
            <a:off x="486300" y="1276850"/>
            <a:ext cx="11219400" cy="5535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2200"/>
              <a:buFont typeface="Arial"/>
              <a:buNone/>
            </a:pPr>
            <a:r>
              <a:rPr b="1" lang="en-US" sz="2200">
                <a:solidFill>
                  <a:schemeClr val="dk1"/>
                </a:solidFill>
                <a:latin typeface="Corbel"/>
                <a:ea typeface="Corbel"/>
                <a:cs typeface="Corbel"/>
                <a:sym typeface="Corbel"/>
              </a:rPr>
              <a:t>1. Test deliverables are provided before testing phase.</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Test plans document.</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Test cases documents</a:t>
            </a:r>
            <a:endParaRPr sz="2200">
              <a:solidFill>
                <a:schemeClr val="dk1"/>
              </a:solidFill>
              <a:latin typeface="Corbel"/>
              <a:ea typeface="Corbel"/>
              <a:cs typeface="Corbel"/>
              <a:sym typeface="Corbel"/>
            </a:endParaRPr>
          </a:p>
          <a:p>
            <a:pPr indent="0" lvl="0" marL="0" rtl="0" algn="l">
              <a:lnSpc>
                <a:spcPct val="90000"/>
              </a:lnSpc>
              <a:spcBef>
                <a:spcPts val="1200"/>
              </a:spcBef>
              <a:spcAft>
                <a:spcPts val="0"/>
              </a:spcAft>
              <a:buClr>
                <a:schemeClr val="dk1"/>
              </a:buClr>
              <a:buSzPts val="2200"/>
              <a:buFont typeface="Arial"/>
              <a:buNone/>
            </a:pPr>
            <a:r>
              <a:rPr b="1" lang="en-US" sz="2200">
                <a:solidFill>
                  <a:schemeClr val="dk1"/>
                </a:solidFill>
                <a:latin typeface="Corbel"/>
                <a:ea typeface="Corbel"/>
                <a:cs typeface="Corbel"/>
                <a:sym typeface="Corbel"/>
              </a:rPr>
              <a:t>2. Test deliverables are provided during the testing</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Test Scripts</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Test Data</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Error logs and execution logs.</a:t>
            </a:r>
            <a:endParaRPr sz="2200">
              <a:solidFill>
                <a:schemeClr val="dk1"/>
              </a:solidFill>
              <a:latin typeface="Corbel"/>
              <a:ea typeface="Corbel"/>
              <a:cs typeface="Corbel"/>
              <a:sym typeface="Corbel"/>
            </a:endParaRPr>
          </a:p>
          <a:p>
            <a:pPr indent="0" lvl="0" marL="0" rtl="0" algn="l">
              <a:lnSpc>
                <a:spcPct val="90000"/>
              </a:lnSpc>
              <a:spcBef>
                <a:spcPts val="1200"/>
              </a:spcBef>
              <a:spcAft>
                <a:spcPts val="0"/>
              </a:spcAft>
              <a:buClr>
                <a:schemeClr val="dk1"/>
              </a:buClr>
              <a:buSzPts val="2200"/>
              <a:buFont typeface="Arial"/>
              <a:buNone/>
            </a:pPr>
            <a:r>
              <a:rPr lang="en-US" sz="2200">
                <a:solidFill>
                  <a:schemeClr val="dk1"/>
                </a:solidFill>
                <a:latin typeface="Corbel"/>
                <a:ea typeface="Corbel"/>
                <a:cs typeface="Corbel"/>
                <a:sym typeface="Corbel"/>
              </a:rPr>
              <a:t>3. </a:t>
            </a:r>
            <a:r>
              <a:rPr b="1" lang="en-US" sz="2200">
                <a:solidFill>
                  <a:schemeClr val="dk1"/>
                </a:solidFill>
                <a:latin typeface="Corbel"/>
                <a:ea typeface="Corbel"/>
                <a:cs typeface="Corbel"/>
                <a:sym typeface="Corbel"/>
              </a:rPr>
              <a:t>Test deliverables are provided after the testing cycles is over.</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Test Results/reports</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Defect Report</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Installation/ Test procedures guidelines</a:t>
            </a:r>
            <a:endParaRPr sz="2200">
              <a:solidFill>
                <a:schemeClr val="dk1"/>
              </a:solidFill>
              <a:latin typeface="Corbel"/>
              <a:ea typeface="Corbel"/>
              <a:cs typeface="Corbel"/>
              <a:sym typeface="Corbel"/>
            </a:endParaRPr>
          </a:p>
          <a:p>
            <a:pPr indent="-342900" lvl="0" marL="342900" rtl="0" algn="l">
              <a:lnSpc>
                <a:spcPct val="90000"/>
              </a:lnSpc>
              <a:spcBef>
                <a:spcPts val="1200"/>
              </a:spcBef>
              <a:spcAft>
                <a:spcPts val="0"/>
              </a:spcAft>
              <a:buClr>
                <a:schemeClr val="dk1"/>
              </a:buClr>
              <a:buSzPts val="2200"/>
              <a:buFont typeface="Arial"/>
              <a:buChar char="•"/>
            </a:pPr>
            <a:r>
              <a:rPr lang="en-US" sz="2200">
                <a:solidFill>
                  <a:schemeClr val="dk1"/>
                </a:solidFill>
                <a:latin typeface="Corbel"/>
                <a:ea typeface="Corbel"/>
                <a:cs typeface="Corbel"/>
                <a:sym typeface="Corbel"/>
              </a:rPr>
              <a:t>Release notes</a:t>
            </a:r>
            <a:endParaRPr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What is a Scenario</a:t>
            </a:r>
            <a:endParaRPr>
              <a:solidFill>
                <a:schemeClr val="accent1"/>
              </a:solidFill>
            </a:endParaRPr>
          </a:p>
        </p:txBody>
      </p:sp>
      <p:sp>
        <p:nvSpPr>
          <p:cNvPr id="111" name="Google Shape;1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An action the user may undertake with a website or app</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A situation the user may find themselves in while using that software.</a:t>
            </a:r>
            <a:endParaRPr sz="2200"/>
          </a:p>
          <a:p>
            <a:pPr indent="-368300" lvl="0" marL="457200" rtl="0" algn="l">
              <a:lnSpc>
                <a:spcPct val="90000"/>
              </a:lnSpc>
              <a:spcBef>
                <a:spcPts val="1000"/>
              </a:spcBef>
              <a:spcAft>
                <a:spcPts val="0"/>
              </a:spcAft>
              <a:buClr>
                <a:schemeClr val="dk1"/>
              </a:buClr>
              <a:buSzPts val="2200"/>
              <a:buChar char="•"/>
            </a:pPr>
            <a:r>
              <a:rPr lang="en-US" sz="2200">
                <a:latin typeface="Arial"/>
                <a:ea typeface="Arial"/>
                <a:cs typeface="Arial"/>
                <a:sym typeface="Arial"/>
              </a:rPr>
              <a:t>Created to ensure that every single functionality offered by a website or app is working as expected.</a:t>
            </a:r>
            <a:endParaRPr sz="2200"/>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Why</a:t>
            </a:r>
            <a:r>
              <a:rPr b="1" lang="en-US">
                <a:solidFill>
                  <a:schemeClr val="accent1"/>
                </a:solidFill>
                <a:latin typeface="Arial"/>
                <a:ea typeface="Arial"/>
                <a:cs typeface="Arial"/>
                <a:sym typeface="Arial"/>
              </a:rPr>
              <a:t> create a Test Scenario</a:t>
            </a:r>
            <a:endParaRPr>
              <a:solidFill>
                <a:schemeClr val="accent1"/>
              </a:solidFill>
            </a:endParaRPr>
          </a:p>
        </p:txBody>
      </p:sp>
      <p:sp>
        <p:nvSpPr>
          <p:cNvPr id="117" name="Google Shape;117;p8"/>
          <p:cNvSpPr txBox="1"/>
          <p:nvPr>
            <p:ph idx="1" type="body"/>
          </p:nvPr>
        </p:nvSpPr>
        <p:spPr>
          <a:xfrm>
            <a:off x="838200" y="1464775"/>
            <a:ext cx="11031600" cy="51567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Creating Test Scenarios ensures complete Test Coverage</a:t>
            </a:r>
            <a:endParaRPr sz="2200">
              <a:highlight>
                <a:srgbClr val="FFFFFF"/>
              </a:highlight>
              <a:latin typeface="Arial"/>
              <a:ea typeface="Arial"/>
              <a:cs typeface="Arial"/>
              <a:sym typeface="Arial"/>
            </a:endParaRPr>
          </a:p>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Customers to ensure the Application Under Test is thoroughly tested. It ensures that the software is working for the most common use cases.</a:t>
            </a:r>
            <a:endParaRPr sz="2200">
              <a:highlight>
                <a:srgbClr val="FFFFFF"/>
              </a:highlight>
              <a:latin typeface="Arial"/>
              <a:ea typeface="Arial"/>
              <a:cs typeface="Arial"/>
              <a:sym typeface="Arial"/>
            </a:endParaRPr>
          </a:p>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They serve as a quick tool to determine the testing work effort and accordingly create a proposal for the client or organize the workforce.</a:t>
            </a:r>
            <a:endParaRPr sz="2200">
              <a:highlight>
                <a:srgbClr val="FFFFFF"/>
              </a:highlight>
              <a:latin typeface="Arial"/>
              <a:ea typeface="Arial"/>
              <a:cs typeface="Arial"/>
              <a:sym typeface="Arial"/>
            </a:endParaRPr>
          </a:p>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They help determine the most important end-to-end transactions or the real use of the software applications.</a:t>
            </a:r>
            <a:endParaRPr sz="2200">
              <a:highlight>
                <a:srgbClr val="FFFFFF"/>
              </a:highlight>
              <a:latin typeface="Arial"/>
              <a:ea typeface="Arial"/>
              <a:cs typeface="Arial"/>
              <a:sym typeface="Arial"/>
            </a:endParaRPr>
          </a:p>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For studying the end-to-end functioning of the program, Test Scenario is critical.</a:t>
            </a:r>
            <a:endParaRPr sz="2200">
              <a:highlight>
                <a:srgbClr val="FFFFFF"/>
              </a:highlight>
              <a:latin typeface="Arial"/>
              <a:ea typeface="Arial"/>
              <a:cs typeface="Arial"/>
              <a:sym typeface="Arial"/>
            </a:endParaRPr>
          </a:p>
          <a:p>
            <a:pPr indent="-228600" lvl="0" marL="457200" rtl="0" algn="l">
              <a:lnSpc>
                <a:spcPct val="90000"/>
              </a:lnSpc>
              <a:spcBef>
                <a:spcPts val="1000"/>
              </a:spcBef>
              <a:spcAft>
                <a:spcPts val="0"/>
              </a:spcAft>
              <a:buClr>
                <a:schemeClr val="dk1"/>
              </a:buClr>
              <a:buSzPts val="2118"/>
              <a:buNone/>
            </a:pPr>
            <a:r>
              <a:t/>
            </a:r>
            <a:endParaRPr b="1">
              <a:solidFill>
                <a:schemeClr val="accen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4b54d15b56982fd9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solidFill>
                  <a:schemeClr val="accent1"/>
                </a:solidFill>
                <a:latin typeface="Arial"/>
                <a:ea typeface="Arial"/>
                <a:cs typeface="Arial"/>
                <a:sym typeface="Arial"/>
              </a:rPr>
              <a:t>When Not to</a:t>
            </a:r>
            <a:r>
              <a:rPr b="1" lang="en-US">
                <a:solidFill>
                  <a:schemeClr val="accent1"/>
                </a:solidFill>
                <a:latin typeface="Arial"/>
                <a:ea typeface="Arial"/>
                <a:cs typeface="Arial"/>
                <a:sym typeface="Arial"/>
              </a:rPr>
              <a:t> Create Test Scenarios</a:t>
            </a:r>
            <a:endParaRPr>
              <a:solidFill>
                <a:schemeClr val="accent1"/>
              </a:solidFill>
            </a:endParaRPr>
          </a:p>
        </p:txBody>
      </p:sp>
      <p:sp>
        <p:nvSpPr>
          <p:cNvPr id="123" name="Google Shape;123;g4b54d15b56982fd9_11"/>
          <p:cNvSpPr txBox="1"/>
          <p:nvPr>
            <p:ph idx="1" type="body"/>
          </p:nvPr>
        </p:nvSpPr>
        <p:spPr>
          <a:xfrm>
            <a:off x="838200" y="1757400"/>
            <a:ext cx="11031600" cy="48642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The Application Under Test is complicated, unstable and there is a time crunch in the project.</a:t>
            </a:r>
            <a:endParaRPr sz="2200">
              <a:highlight>
                <a:srgbClr val="FFFFFF"/>
              </a:highlight>
              <a:latin typeface="Arial"/>
              <a:ea typeface="Arial"/>
              <a:cs typeface="Arial"/>
              <a:sym typeface="Arial"/>
            </a:endParaRPr>
          </a:p>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Projects that follow Agile Methodology like Scrum, Kanban may not create Test Scenarios.</a:t>
            </a:r>
            <a:endParaRPr sz="2200">
              <a:highlight>
                <a:srgbClr val="FFFFFF"/>
              </a:highlight>
              <a:latin typeface="Arial"/>
              <a:ea typeface="Arial"/>
              <a:cs typeface="Arial"/>
              <a:sym typeface="Arial"/>
            </a:endParaRPr>
          </a:p>
          <a:p>
            <a:pPr indent="-368300" lvl="0" marL="457200" rtl="0" algn="l">
              <a:lnSpc>
                <a:spcPct val="115000"/>
              </a:lnSpc>
              <a:spcBef>
                <a:spcPts val="0"/>
              </a:spcBef>
              <a:spcAft>
                <a:spcPts val="0"/>
              </a:spcAft>
              <a:buClr>
                <a:schemeClr val="accent3"/>
              </a:buClr>
              <a:buSzPts val="2200"/>
              <a:buChar char="●"/>
            </a:pPr>
            <a:r>
              <a:rPr lang="en-US" sz="2200">
                <a:highlight>
                  <a:srgbClr val="FFFFFF"/>
                </a:highlight>
                <a:latin typeface="Arial"/>
                <a:ea typeface="Arial"/>
                <a:cs typeface="Arial"/>
                <a:sym typeface="Arial"/>
              </a:rPr>
              <a:t>Test Scenario may not be created for a new bug fix or </a:t>
            </a:r>
            <a:r>
              <a:rPr lang="en-US" sz="2200">
                <a:highlight>
                  <a:srgbClr val="FFFFFF"/>
                </a:highlight>
                <a:uFill>
                  <a:noFill/>
                </a:uFill>
                <a:latin typeface="Arial"/>
                <a:ea typeface="Arial"/>
                <a:cs typeface="Arial"/>
                <a:sym typeface="Arial"/>
                <a:hlinkClick r:id="rId3"/>
              </a:rPr>
              <a:t>Regression Testing</a:t>
            </a:r>
            <a:r>
              <a:rPr lang="en-US" sz="2200">
                <a:highlight>
                  <a:srgbClr val="FFFFFF"/>
                </a:highlight>
                <a:latin typeface="Arial"/>
                <a:ea typeface="Arial"/>
                <a:cs typeface="Arial"/>
                <a:sym typeface="Arial"/>
              </a:rPr>
              <a:t>. In such cases, Test Scenarios must be already heavily documented in the previous test cycles. This is especially true for Maintenance projects.</a:t>
            </a:r>
            <a:endParaRPr sz="2200">
              <a:highlight>
                <a:srgbClr val="FFFFFF"/>
              </a:highlight>
              <a:latin typeface="Arial"/>
              <a:ea typeface="Arial"/>
              <a:cs typeface="Arial"/>
              <a:sym typeface="Arial"/>
            </a:endParaRPr>
          </a:p>
          <a:p>
            <a:pPr indent="-228600" lvl="0" marL="457200" rtl="0" algn="l">
              <a:lnSpc>
                <a:spcPct val="90000"/>
              </a:lnSpc>
              <a:spcBef>
                <a:spcPts val="1000"/>
              </a:spcBef>
              <a:spcAft>
                <a:spcPts val="0"/>
              </a:spcAft>
              <a:buClr>
                <a:schemeClr val="dk1"/>
              </a:buClr>
              <a:buSzPts val="2118"/>
              <a:buNone/>
            </a:pPr>
            <a:r>
              <a:t/>
            </a:r>
            <a:endParaRPr sz="1800">
              <a:solidFill>
                <a:srgbClr val="2222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