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71" r:id="rId5"/>
    <p:sldId id="290" r:id="rId6"/>
    <p:sldId id="291" r:id="rId7"/>
    <p:sldId id="293" r:id="rId8"/>
    <p:sldId id="292" r:id="rId9"/>
    <p:sldId id="294" r:id="rId10"/>
    <p:sldId id="295" r:id="rId11"/>
    <p:sldId id="297" r:id="rId12"/>
    <p:sldId id="296" r:id="rId13"/>
    <p:sldId id="298" r:id="rId14"/>
    <p:sldId id="299" r:id="rId15"/>
    <p:sldId id="302" r:id="rId16"/>
    <p:sldId id="300" r:id="rId17"/>
    <p:sldId id="303" r:id="rId18"/>
    <p:sldId id="305" r:id="rId19"/>
    <p:sldId id="304" r:id="rId20"/>
    <p:sldId id="301" r:id="rId21"/>
    <p:sldId id="306" r:id="rId22"/>
    <p:sldId id="307" r:id="rId23"/>
    <p:sldId id="309" r:id="rId24"/>
    <p:sldId id="311" r:id="rId25"/>
    <p:sldId id="310" r:id="rId26"/>
    <p:sldId id="314" r:id="rId27"/>
    <p:sldId id="315" r:id="rId28"/>
    <p:sldId id="318" r:id="rId29"/>
    <p:sldId id="319" r:id="rId30"/>
    <p:sldId id="320" r:id="rId31"/>
    <p:sldId id="321" r:id="rId32"/>
    <p:sldId id="324" r:id="rId33"/>
    <p:sldId id="322" r:id="rId34"/>
    <p:sldId id="316" r:id="rId35"/>
    <p:sldId id="317" r:id="rId36"/>
    <p:sldId id="32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6CE"/>
    <a:srgbClr val="BDCCD1"/>
    <a:srgbClr val="E3E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53940F-761D-4970-AFFF-4ED12E3FABF3}" type="datetimeFigureOut">
              <a:rPr lang="en-US" smtClean="0"/>
              <a:t>5/3/23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B78897F-59B6-477C-AA05-242D5B26D4D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98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50025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2469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765533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53940F-761D-4970-AFFF-4ED12E3FABF3}"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98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53940F-761D-4970-AFFF-4ED12E3FABF3}"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322420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53940F-761D-4970-AFFF-4ED12E3FABF3}" type="datetimeFigureOut">
              <a:rPr lang="en-US" smtClean="0"/>
              <a:t>5/3/23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72010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53940F-761D-4970-AFFF-4ED12E3FABF3}" type="datetimeFigureOut">
              <a:rPr lang="en-US" smtClean="0"/>
              <a:t>5/3/23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93992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3940F-761D-4970-AFFF-4ED12E3FABF3}" type="datetimeFigureOut">
              <a:rPr lang="en-US" smtClean="0"/>
              <a:t>5/3/23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0055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940F-761D-4970-AFFF-4ED12E3FABF3}"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940F-761D-4970-AFFF-4ED12E3FABF3}"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3782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53940F-761D-4970-AFFF-4ED12E3FABF3}" type="datetimeFigureOut">
              <a:rPr lang="en-US" smtClean="0"/>
              <a:t>5/3/23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B78897F-59B6-477C-AA05-242D5B26D4DD}" type="slidenum">
              <a:rPr lang="en-US" smtClean="0"/>
              <a:t>‹#›</a:t>
            </a:fld>
            <a:endParaRPr lang="en-US"/>
          </a:p>
        </p:txBody>
      </p:sp>
    </p:spTree>
    <p:extLst>
      <p:ext uri="{BB962C8B-B14F-4D97-AF65-F5344CB8AC3E}">
        <p14:creationId xmlns:p14="http://schemas.microsoft.com/office/powerpoint/2010/main" val="3265718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6744" y="660705"/>
            <a:ext cx="9966960" cy="2926080"/>
          </a:xfrm>
        </p:spPr>
        <p:txBody>
          <a:bodyPr anchor="ctr">
            <a:normAutofit fontScale="90000"/>
          </a:bodyPr>
          <a:lstStyle/>
          <a:p>
            <a:r>
              <a:rPr lang="en-US" b="1" dirty="0" err="1">
                <a:latin typeface="Calibri" panose="020F0502020204030204" pitchFamily="34" charset="0"/>
                <a:cs typeface="Calibri" panose="020F0502020204030204" pitchFamily="34" charset="0"/>
              </a:rPr>
              <a:t>Technoprenuership</a:t>
            </a:r>
            <a:br>
              <a:rPr lang="en-US"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TCP231</a:t>
            </a: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sz="4400" dirty="0">
                <a:latin typeface="Calibri" panose="020F0502020204030204" pitchFamily="34" charset="0"/>
                <a:cs typeface="Calibri" panose="020F0502020204030204" pitchFamily="34" charset="0"/>
              </a:rPr>
              <a:t>Module 2: Idea, Innovation &amp; Creativity</a:t>
            </a:r>
            <a:endParaRPr lang="en-US" sz="4400"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709530" y="5047270"/>
            <a:ext cx="8767860" cy="1388165"/>
          </a:xfrm>
        </p:spPr>
        <p:txBody>
          <a:bodyPr/>
          <a:lstStyle/>
          <a:p>
            <a:r>
              <a:rPr lang="en-US" dirty="0">
                <a:latin typeface="Calibri" panose="020F0502020204030204" pitchFamily="34" charset="0"/>
                <a:cs typeface="Calibri" panose="020F0502020204030204" pitchFamily="34" charset="0"/>
              </a:rPr>
              <a:t>Lecture by: </a:t>
            </a:r>
            <a:r>
              <a:rPr lang="en-US" dirty="0" err="1">
                <a:latin typeface="Calibri" panose="020F0502020204030204" pitchFamily="34" charset="0"/>
                <a:cs typeface="Calibri" panose="020F0502020204030204" pitchFamily="34" charset="0"/>
              </a:rPr>
              <a:t>Ashitosh</a:t>
            </a:r>
            <a:r>
              <a:rPr lang="en-US">
                <a:latin typeface="Calibri" panose="020F0502020204030204" pitchFamily="34" charset="0"/>
                <a:cs typeface="Calibri" panose="020F0502020204030204" pitchFamily="34" charset="0"/>
              </a:rPr>
              <a:t> Sah</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798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solidFill>
                  <a:srgbClr val="FFC000"/>
                </a:solidFill>
                <a:latin typeface="Campton SemiBold" panose="020B0004020102020203" pitchFamily="34" charset="0"/>
              </a:rPr>
              <a:t>INNOVATION</a:t>
            </a:r>
            <a:br>
              <a:rPr lang="en-US" sz="6000" b="1" dirty="0">
                <a:solidFill>
                  <a:srgbClr val="FFC000"/>
                </a:solidFill>
                <a:latin typeface="Campton SemiBold" panose="020B0004020102020203" pitchFamily="34" charset="0"/>
              </a:rPr>
            </a:br>
            <a:r>
              <a:rPr lang="en-US" sz="3200" b="1" i="1" dirty="0">
                <a:solidFill>
                  <a:schemeClr val="tx1"/>
                </a:solidFill>
                <a:latin typeface="Bradley Hand ITC" panose="03070402050302030203" pitchFamily="66" charset="0"/>
              </a:rPr>
              <a:t>from the experts</a:t>
            </a:r>
          </a:p>
        </p:txBody>
      </p:sp>
      <p:pic>
        <p:nvPicPr>
          <p:cNvPr id="5" name="Picture 2" descr="47,354 Innovation Logo Illustrations &amp; Clip Art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l="70534" t="33697" r="4748" b="36832"/>
          <a:stretch/>
        </p:blipFill>
        <p:spPr bwMode="auto">
          <a:xfrm>
            <a:off x="1143000" y="339436"/>
            <a:ext cx="1440874" cy="17179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47,354 Innovation Logo Illustrations &amp; Clip Art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l="70534" t="33697" r="4748" b="36832"/>
          <a:stretch/>
        </p:blipFill>
        <p:spPr bwMode="auto">
          <a:xfrm>
            <a:off x="9574997" y="339436"/>
            <a:ext cx="1440874" cy="17179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43000" y="3666448"/>
            <a:ext cx="3162300" cy="369332"/>
          </a:xfrm>
          <a:prstGeom prst="rect">
            <a:avLst/>
          </a:prstGeom>
          <a:noFill/>
        </p:spPr>
        <p:txBody>
          <a:bodyPr wrap="square" rtlCol="0">
            <a:spAutoFit/>
          </a:bodyPr>
          <a:lstStyle/>
          <a:p>
            <a:r>
              <a:rPr lang="en-US" b="1" dirty="0"/>
              <a:t>An ancient Chinese proverb </a:t>
            </a:r>
            <a:endParaRPr lang="en-US" dirty="0"/>
          </a:p>
        </p:txBody>
      </p:sp>
      <p:sp>
        <p:nvSpPr>
          <p:cNvPr id="8" name="TextBox 7"/>
          <p:cNvSpPr txBox="1"/>
          <p:nvPr/>
        </p:nvSpPr>
        <p:spPr>
          <a:xfrm>
            <a:off x="6259828" y="3574715"/>
            <a:ext cx="5666564" cy="1200329"/>
          </a:xfrm>
          <a:prstGeom prst="rect">
            <a:avLst/>
          </a:prstGeom>
          <a:noFill/>
        </p:spPr>
        <p:txBody>
          <a:bodyPr wrap="square" rtlCol="0">
            <a:spAutoFit/>
          </a:bodyPr>
          <a:lstStyle/>
          <a:p>
            <a:pPr algn="ctr"/>
            <a:r>
              <a:rPr lang="en-US" sz="2400" b="1" dirty="0">
                <a:latin typeface="Bradley Hand ITC" panose="03070402050302030203" pitchFamily="66" charset="0"/>
              </a:rPr>
              <a:t>“ When the winds of change blow, some people build walls and others build windmills.”</a:t>
            </a:r>
            <a:endParaRPr lang="en-US" sz="2400" dirty="0">
              <a:latin typeface="Bradley Hand ITC" panose="03070402050302030203" pitchFamily="66" charset="0"/>
            </a:endParaRPr>
          </a:p>
        </p:txBody>
      </p:sp>
      <p:sp>
        <p:nvSpPr>
          <p:cNvPr id="9" name="TextBox 8"/>
          <p:cNvSpPr txBox="1"/>
          <p:nvPr/>
        </p:nvSpPr>
        <p:spPr>
          <a:xfrm>
            <a:off x="6583493" y="2447172"/>
            <a:ext cx="3335051" cy="646331"/>
          </a:xfrm>
          <a:prstGeom prst="rect">
            <a:avLst/>
          </a:prstGeom>
          <a:noFill/>
        </p:spPr>
        <p:txBody>
          <a:bodyPr wrap="square" rtlCol="0">
            <a:spAutoFit/>
          </a:bodyPr>
          <a:lstStyle/>
          <a:p>
            <a:r>
              <a:rPr lang="en-US" b="1" dirty="0"/>
              <a:t>Bob </a:t>
            </a:r>
            <a:r>
              <a:rPr lang="en-US" b="1" dirty="0" err="1"/>
              <a:t>Iger</a:t>
            </a:r>
            <a:r>
              <a:rPr lang="en-US" b="1" dirty="0"/>
              <a:t> (born 1951) </a:t>
            </a:r>
          </a:p>
          <a:p>
            <a:r>
              <a:rPr lang="en-US" b="1" dirty="0"/>
              <a:t>Media executive &amp; businessman </a:t>
            </a:r>
            <a:endParaRPr lang="en-US" dirty="0"/>
          </a:p>
        </p:txBody>
      </p:sp>
      <p:sp>
        <p:nvSpPr>
          <p:cNvPr id="10" name="TextBox 9"/>
          <p:cNvSpPr txBox="1"/>
          <p:nvPr/>
        </p:nvSpPr>
        <p:spPr>
          <a:xfrm>
            <a:off x="-24247" y="2376361"/>
            <a:ext cx="5805055" cy="830997"/>
          </a:xfrm>
          <a:prstGeom prst="rect">
            <a:avLst/>
          </a:prstGeom>
          <a:noFill/>
        </p:spPr>
        <p:txBody>
          <a:bodyPr wrap="square" rtlCol="0">
            <a:spAutoFit/>
          </a:bodyPr>
          <a:lstStyle/>
          <a:p>
            <a:pPr algn="ctr"/>
            <a:r>
              <a:rPr lang="en-US" sz="2400" b="1" dirty="0">
                <a:latin typeface="Bradley Hand ITC" panose="03070402050302030203" pitchFamily="66" charset="0"/>
              </a:rPr>
              <a:t>“ The riskiest thing we can do is just maintain the status quo.”</a:t>
            </a:r>
            <a:endParaRPr lang="en-US" sz="2400" dirty="0">
              <a:latin typeface="Bradley Hand ITC" panose="03070402050302030203" pitchFamily="66" charset="0"/>
            </a:endParaRPr>
          </a:p>
        </p:txBody>
      </p:sp>
      <p:sp>
        <p:nvSpPr>
          <p:cNvPr id="11" name="AutoShape 2" descr="Tom Freston from www.newamerica.or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6583493" y="5043055"/>
            <a:ext cx="3162300" cy="923330"/>
          </a:xfrm>
          <a:prstGeom prst="rect">
            <a:avLst/>
          </a:prstGeom>
          <a:noFill/>
        </p:spPr>
        <p:txBody>
          <a:bodyPr wrap="square" rtlCol="0">
            <a:spAutoFit/>
          </a:bodyPr>
          <a:lstStyle/>
          <a:p>
            <a:r>
              <a:rPr lang="en-US" b="1" dirty="0"/>
              <a:t>Warren Bennis (1925 – 2014) Scholar and organizational consultant </a:t>
            </a:r>
            <a:endParaRPr lang="en-US" dirty="0"/>
          </a:p>
        </p:txBody>
      </p:sp>
      <p:grpSp>
        <p:nvGrpSpPr>
          <p:cNvPr id="17" name="Group 16"/>
          <p:cNvGrpSpPr/>
          <p:nvPr/>
        </p:nvGrpSpPr>
        <p:grpSpPr>
          <a:xfrm>
            <a:off x="5915893" y="2590798"/>
            <a:ext cx="600940" cy="3054390"/>
            <a:chOff x="5694213" y="2590798"/>
            <a:chExt cx="600940" cy="3054390"/>
          </a:xfrm>
        </p:grpSpPr>
        <p:sp>
          <p:nvSpPr>
            <p:cNvPr id="15" name="Oval 14"/>
            <p:cNvSpPr/>
            <p:nvPr/>
          </p:nvSpPr>
          <p:spPr>
            <a:xfrm>
              <a:off x="5694213" y="2590798"/>
              <a:ext cx="540327" cy="497501"/>
            </a:xfrm>
            <a:prstGeom prst="ellipse">
              <a:avLst/>
            </a:prstGeom>
            <a:ln w="57150">
              <a:solidFill>
                <a:schemeClr val="tx1">
                  <a:lumMod val="75000"/>
                  <a:lumOff val="25000"/>
                </a:schemeClr>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p:cNvSpPr/>
            <p:nvPr/>
          </p:nvSpPr>
          <p:spPr>
            <a:xfrm>
              <a:off x="5754826" y="3695950"/>
              <a:ext cx="540327" cy="497501"/>
            </a:xfrm>
            <a:prstGeom prst="ellipse">
              <a:avLst/>
            </a:prstGeom>
            <a:ln w="57150">
              <a:solidFill>
                <a:schemeClr val="tx1">
                  <a:lumMod val="75000"/>
                  <a:lumOff val="25000"/>
                </a:schemeClr>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8" name="Straight Connector 17"/>
            <p:cNvCxnSpPr>
              <a:stCxn id="15" idx="4"/>
            </p:cNvCxnSpPr>
            <p:nvPr/>
          </p:nvCxnSpPr>
          <p:spPr>
            <a:xfrm>
              <a:off x="5964377" y="3088299"/>
              <a:ext cx="8308" cy="578149"/>
            </a:xfrm>
            <a:prstGeom prst="line">
              <a:avLst/>
            </a:prstGeom>
            <a:ln w="57150">
              <a:prstDash val="sysDot"/>
            </a:ln>
          </p:spPr>
          <p:style>
            <a:lnRef idx="2">
              <a:schemeClr val="accent3"/>
            </a:lnRef>
            <a:fillRef idx="0">
              <a:schemeClr val="accent3"/>
            </a:fillRef>
            <a:effectRef idx="1">
              <a:schemeClr val="accent3"/>
            </a:effectRef>
            <a:fontRef idx="minor">
              <a:schemeClr val="tx1"/>
            </a:fontRef>
          </p:style>
        </p:cxnSp>
        <p:sp>
          <p:nvSpPr>
            <p:cNvPr id="21" name="Oval 20"/>
            <p:cNvSpPr/>
            <p:nvPr/>
          </p:nvSpPr>
          <p:spPr>
            <a:xfrm>
              <a:off x="5702521" y="5147687"/>
              <a:ext cx="540327" cy="497501"/>
            </a:xfrm>
            <a:prstGeom prst="ellipse">
              <a:avLst/>
            </a:prstGeom>
            <a:ln w="57150">
              <a:solidFill>
                <a:schemeClr val="tx1">
                  <a:lumMod val="75000"/>
                  <a:lumOff val="25000"/>
                </a:schemeClr>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2" name="Straight Connector 21"/>
            <p:cNvCxnSpPr/>
            <p:nvPr/>
          </p:nvCxnSpPr>
          <p:spPr>
            <a:xfrm>
              <a:off x="6020835" y="4198395"/>
              <a:ext cx="0" cy="844660"/>
            </a:xfrm>
            <a:prstGeom prst="line">
              <a:avLst/>
            </a:prstGeom>
            <a:ln w="57150">
              <a:prstDash val="sysDot"/>
            </a:ln>
          </p:spPr>
          <p:style>
            <a:lnRef idx="2">
              <a:schemeClr val="accent3"/>
            </a:lnRef>
            <a:fillRef idx="0">
              <a:schemeClr val="accent3"/>
            </a:fillRef>
            <a:effectRef idx="1">
              <a:schemeClr val="accent3"/>
            </a:effectRef>
            <a:fontRef idx="minor">
              <a:schemeClr val="tx1"/>
            </a:fontRef>
          </p:style>
        </p:cxnSp>
      </p:grpSp>
      <p:sp>
        <p:nvSpPr>
          <p:cNvPr id="24" name="TextBox 23"/>
          <p:cNvSpPr txBox="1"/>
          <p:nvPr/>
        </p:nvSpPr>
        <p:spPr>
          <a:xfrm>
            <a:off x="202272" y="4126493"/>
            <a:ext cx="5805055" cy="2677656"/>
          </a:xfrm>
          <a:prstGeom prst="rect">
            <a:avLst/>
          </a:prstGeom>
          <a:noFill/>
        </p:spPr>
        <p:txBody>
          <a:bodyPr wrap="square" rtlCol="0">
            <a:spAutoFit/>
          </a:bodyPr>
          <a:lstStyle/>
          <a:p>
            <a:pPr algn="ctr"/>
            <a:r>
              <a:rPr lang="en-US" sz="2400" b="1" dirty="0">
                <a:latin typeface="Bradley Hand ITC" panose="03070402050302030203" pitchFamily="66" charset="0"/>
              </a:rPr>
              <a:t>“Innovation – any new idea-by definition will not be accepted at first. It takes repeated attempts, endless demonstrations, monotonous rehearsals before innovation can be accepted and internalized by an organization. This requires our courageous patience.”</a:t>
            </a:r>
          </a:p>
        </p:txBody>
      </p:sp>
      <p:pic>
        <p:nvPicPr>
          <p:cNvPr id="4" name="Picture 3"/>
          <p:cNvPicPr>
            <a:picLocks noChangeAspect="1"/>
          </p:cNvPicPr>
          <p:nvPr/>
        </p:nvPicPr>
        <p:blipFill>
          <a:blip r:embed="rId3"/>
          <a:stretch>
            <a:fillRect/>
          </a:stretch>
        </p:blipFill>
        <p:spPr>
          <a:xfrm>
            <a:off x="10089142" y="2007648"/>
            <a:ext cx="1455593" cy="1455593"/>
          </a:xfrm>
          <a:prstGeom prst="rect">
            <a:avLst/>
          </a:prstGeom>
        </p:spPr>
      </p:pic>
      <p:pic>
        <p:nvPicPr>
          <p:cNvPr id="14" name="Picture 13"/>
          <p:cNvPicPr>
            <a:picLocks noChangeAspect="1"/>
          </p:cNvPicPr>
          <p:nvPr/>
        </p:nvPicPr>
        <p:blipFill rotWithShape="1">
          <a:blip r:embed="rId4"/>
          <a:srcRect r="18091"/>
          <a:stretch/>
        </p:blipFill>
        <p:spPr>
          <a:xfrm>
            <a:off x="9574997" y="4775044"/>
            <a:ext cx="2145505" cy="1743075"/>
          </a:xfrm>
          <a:prstGeom prst="rect">
            <a:avLst/>
          </a:prstGeom>
        </p:spPr>
      </p:pic>
    </p:spTree>
    <p:extLst>
      <p:ext uri="{BB962C8B-B14F-4D97-AF65-F5344CB8AC3E}">
        <p14:creationId xmlns:p14="http://schemas.microsoft.com/office/powerpoint/2010/main" val="379588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solidFill>
                  <a:srgbClr val="FFC000"/>
                </a:solidFill>
                <a:latin typeface="Campton SemiBold" panose="020B0004020102020203" pitchFamily="34" charset="0"/>
              </a:rPr>
              <a:t>INNOVATION</a:t>
            </a:r>
            <a:br>
              <a:rPr lang="en-US" sz="6000" b="1" dirty="0">
                <a:solidFill>
                  <a:srgbClr val="FFC000"/>
                </a:solidFill>
                <a:latin typeface="Campton SemiBold" panose="020B0004020102020203" pitchFamily="34" charset="0"/>
              </a:rPr>
            </a:br>
            <a:r>
              <a:rPr lang="en-US" sz="3200" b="1" i="1" dirty="0">
                <a:solidFill>
                  <a:schemeClr val="tx1"/>
                </a:solidFill>
                <a:latin typeface="Bradley Hand ITC" panose="03070402050302030203" pitchFamily="66" charset="0"/>
              </a:rPr>
              <a:t>from the experts</a:t>
            </a:r>
          </a:p>
        </p:txBody>
      </p:sp>
      <p:pic>
        <p:nvPicPr>
          <p:cNvPr id="5" name="Picture 2" descr="47,354 Innovation Logo Illustrations &amp; Clip Art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l="70534" t="33697" r="4748" b="36832"/>
          <a:stretch/>
        </p:blipFill>
        <p:spPr bwMode="auto">
          <a:xfrm>
            <a:off x="1143000" y="339436"/>
            <a:ext cx="1440874" cy="17179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47,354 Innovation Logo Illustrations &amp; Clip Art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l="70534" t="33697" r="4748" b="36832"/>
          <a:stretch/>
        </p:blipFill>
        <p:spPr bwMode="auto">
          <a:xfrm>
            <a:off x="9574997" y="339436"/>
            <a:ext cx="1440874" cy="1717964"/>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2" descr="Tom Freston from www.newamerica.or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3420197" y="4600076"/>
            <a:ext cx="5321125" cy="646331"/>
          </a:xfrm>
          <a:prstGeom prst="rect">
            <a:avLst/>
          </a:prstGeom>
          <a:noFill/>
        </p:spPr>
        <p:txBody>
          <a:bodyPr wrap="square" rtlCol="0">
            <a:spAutoFit/>
          </a:bodyPr>
          <a:lstStyle/>
          <a:p>
            <a:pPr algn="ctr"/>
            <a:r>
              <a:rPr lang="en-US" b="1" dirty="0"/>
              <a:t>Oslo Manual  </a:t>
            </a:r>
          </a:p>
          <a:p>
            <a:pPr algn="ctr"/>
            <a:r>
              <a:rPr lang="en-US" b="1" dirty="0"/>
              <a:t>An international reference guide for innovation</a:t>
            </a:r>
            <a:endParaRPr lang="en-US" dirty="0"/>
          </a:p>
        </p:txBody>
      </p:sp>
      <p:sp>
        <p:nvSpPr>
          <p:cNvPr id="15" name="Oval 14"/>
          <p:cNvSpPr/>
          <p:nvPr/>
        </p:nvSpPr>
        <p:spPr>
          <a:xfrm>
            <a:off x="872836" y="3182205"/>
            <a:ext cx="540327" cy="497501"/>
          </a:xfrm>
          <a:prstGeom prst="ellipse">
            <a:avLst/>
          </a:prstGeom>
          <a:ln w="57150">
            <a:solidFill>
              <a:schemeClr val="tx1">
                <a:lumMod val="75000"/>
                <a:lumOff val="25000"/>
              </a:schemeClr>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TextBox 23"/>
          <p:cNvSpPr txBox="1"/>
          <p:nvPr/>
        </p:nvSpPr>
        <p:spPr>
          <a:xfrm>
            <a:off x="1814945" y="2498188"/>
            <a:ext cx="9200925" cy="1569660"/>
          </a:xfrm>
          <a:prstGeom prst="rect">
            <a:avLst/>
          </a:prstGeom>
          <a:noFill/>
        </p:spPr>
        <p:txBody>
          <a:bodyPr wrap="square" rtlCol="0">
            <a:spAutoFit/>
          </a:bodyPr>
          <a:lstStyle/>
          <a:p>
            <a:pPr algn="ctr"/>
            <a:r>
              <a:rPr lang="en-US" sz="2400" b="1" dirty="0">
                <a:latin typeface="Bradley Hand ITC" panose="03070402050302030203" pitchFamily="66" charset="0"/>
              </a:rPr>
              <a:t>“(..) a new or improved product or process ( or a combination thereof) that differs significantly from the unit’s previous products or processes and that has been made available to potential users (product) or brought into use by the unit(process).” </a:t>
            </a:r>
          </a:p>
        </p:txBody>
      </p:sp>
    </p:spTree>
    <p:extLst>
      <p:ext uri="{BB962C8B-B14F-4D97-AF65-F5344CB8AC3E}">
        <p14:creationId xmlns:p14="http://schemas.microsoft.com/office/powerpoint/2010/main" val="2188187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solidFill>
                  <a:srgbClr val="FFC000"/>
                </a:solidFill>
                <a:latin typeface="Campton SemiBold" panose="020B0004020102020203" pitchFamily="34" charset="0"/>
              </a:rPr>
              <a:t>INNOVATION</a:t>
            </a:r>
            <a:br>
              <a:rPr lang="en-US" sz="6000" b="1" dirty="0">
                <a:solidFill>
                  <a:srgbClr val="FFC000"/>
                </a:solidFill>
                <a:latin typeface="Campton SemiBold" panose="020B0004020102020203" pitchFamily="34" charset="0"/>
              </a:rPr>
            </a:br>
            <a:r>
              <a:rPr lang="en-US" sz="3200" b="1" i="1" dirty="0">
                <a:solidFill>
                  <a:schemeClr val="tx1"/>
                </a:solidFill>
                <a:latin typeface="Bradley Hand ITC" panose="03070402050302030203" pitchFamily="66" charset="0"/>
              </a:rPr>
              <a:t>from the experts</a:t>
            </a:r>
          </a:p>
        </p:txBody>
      </p:sp>
      <p:pic>
        <p:nvPicPr>
          <p:cNvPr id="5" name="Picture 2" descr="47,354 Innovation Logo Illustrations &amp; Clip Art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l="70534" t="33697" r="4748" b="36832"/>
          <a:stretch/>
        </p:blipFill>
        <p:spPr bwMode="auto">
          <a:xfrm>
            <a:off x="1143000" y="339436"/>
            <a:ext cx="1440874" cy="17179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47,354 Innovation Logo Illustrations &amp; Clip Art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l="70534" t="33697" r="4748" b="36832"/>
          <a:stretch/>
        </p:blipFill>
        <p:spPr bwMode="auto">
          <a:xfrm>
            <a:off x="9574997" y="339436"/>
            <a:ext cx="1440874" cy="17179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43000" y="3666448"/>
            <a:ext cx="3162300" cy="369332"/>
          </a:xfrm>
          <a:prstGeom prst="rect">
            <a:avLst/>
          </a:prstGeom>
          <a:noFill/>
        </p:spPr>
        <p:txBody>
          <a:bodyPr wrap="square" rtlCol="0">
            <a:spAutoFit/>
          </a:bodyPr>
          <a:lstStyle/>
          <a:p>
            <a:r>
              <a:rPr lang="en-US" b="1" dirty="0"/>
              <a:t>An ancient Chinese proverb </a:t>
            </a:r>
            <a:endParaRPr lang="en-US" dirty="0"/>
          </a:p>
        </p:txBody>
      </p:sp>
      <p:sp>
        <p:nvSpPr>
          <p:cNvPr id="8" name="TextBox 7"/>
          <p:cNvSpPr txBox="1"/>
          <p:nvPr/>
        </p:nvSpPr>
        <p:spPr>
          <a:xfrm>
            <a:off x="6259828" y="3574715"/>
            <a:ext cx="5666564" cy="1200329"/>
          </a:xfrm>
          <a:prstGeom prst="rect">
            <a:avLst/>
          </a:prstGeom>
          <a:noFill/>
        </p:spPr>
        <p:txBody>
          <a:bodyPr wrap="square" rtlCol="0">
            <a:spAutoFit/>
          </a:bodyPr>
          <a:lstStyle/>
          <a:p>
            <a:pPr algn="ctr"/>
            <a:r>
              <a:rPr lang="en-US" sz="2400" b="1" dirty="0">
                <a:latin typeface="Bradley Hand ITC" panose="03070402050302030203" pitchFamily="66" charset="0"/>
              </a:rPr>
              <a:t>“ When the winds of change blow, some people build walls and others build windmills.”</a:t>
            </a:r>
            <a:endParaRPr lang="en-US" sz="2400" dirty="0">
              <a:latin typeface="Bradley Hand ITC" panose="03070402050302030203" pitchFamily="66" charset="0"/>
            </a:endParaRPr>
          </a:p>
        </p:txBody>
      </p:sp>
      <p:sp>
        <p:nvSpPr>
          <p:cNvPr id="9" name="TextBox 8"/>
          <p:cNvSpPr txBox="1"/>
          <p:nvPr/>
        </p:nvSpPr>
        <p:spPr>
          <a:xfrm>
            <a:off x="6583493" y="2447172"/>
            <a:ext cx="3335051" cy="646331"/>
          </a:xfrm>
          <a:prstGeom prst="rect">
            <a:avLst/>
          </a:prstGeom>
          <a:noFill/>
        </p:spPr>
        <p:txBody>
          <a:bodyPr wrap="square" rtlCol="0">
            <a:spAutoFit/>
          </a:bodyPr>
          <a:lstStyle/>
          <a:p>
            <a:r>
              <a:rPr lang="en-US" b="1" dirty="0"/>
              <a:t>Bob </a:t>
            </a:r>
            <a:r>
              <a:rPr lang="en-US" b="1" dirty="0" err="1"/>
              <a:t>Iger</a:t>
            </a:r>
            <a:r>
              <a:rPr lang="en-US" b="1" dirty="0"/>
              <a:t> (born 1951) </a:t>
            </a:r>
          </a:p>
          <a:p>
            <a:r>
              <a:rPr lang="en-US" b="1" dirty="0"/>
              <a:t>Media executive &amp; businessman </a:t>
            </a:r>
            <a:endParaRPr lang="en-US" dirty="0"/>
          </a:p>
        </p:txBody>
      </p:sp>
      <p:sp>
        <p:nvSpPr>
          <p:cNvPr id="10" name="TextBox 9"/>
          <p:cNvSpPr txBox="1"/>
          <p:nvPr/>
        </p:nvSpPr>
        <p:spPr>
          <a:xfrm>
            <a:off x="-24247" y="2376361"/>
            <a:ext cx="5805055" cy="830997"/>
          </a:xfrm>
          <a:prstGeom prst="rect">
            <a:avLst/>
          </a:prstGeom>
          <a:noFill/>
        </p:spPr>
        <p:txBody>
          <a:bodyPr wrap="square" rtlCol="0">
            <a:spAutoFit/>
          </a:bodyPr>
          <a:lstStyle/>
          <a:p>
            <a:pPr algn="ctr"/>
            <a:r>
              <a:rPr lang="en-US" sz="2400" b="1" dirty="0">
                <a:latin typeface="Bradley Hand ITC" panose="03070402050302030203" pitchFamily="66" charset="0"/>
              </a:rPr>
              <a:t>“ The riskiest thing we can do is just maintain the status quo.”</a:t>
            </a:r>
            <a:endParaRPr lang="en-US" sz="2400" dirty="0">
              <a:latin typeface="Bradley Hand ITC" panose="03070402050302030203" pitchFamily="66" charset="0"/>
            </a:endParaRPr>
          </a:p>
        </p:txBody>
      </p:sp>
      <p:sp>
        <p:nvSpPr>
          <p:cNvPr id="11" name="AutoShape 2" descr="Tom Freston from www.newamerica.or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6583493" y="5043055"/>
            <a:ext cx="3162300" cy="923330"/>
          </a:xfrm>
          <a:prstGeom prst="rect">
            <a:avLst/>
          </a:prstGeom>
          <a:noFill/>
        </p:spPr>
        <p:txBody>
          <a:bodyPr wrap="square" rtlCol="0">
            <a:spAutoFit/>
          </a:bodyPr>
          <a:lstStyle/>
          <a:p>
            <a:r>
              <a:rPr lang="en-US" b="1" dirty="0"/>
              <a:t>Warren Bennis (1925 – 2014) Scholar and organizational consultant </a:t>
            </a:r>
            <a:endParaRPr lang="en-US" dirty="0"/>
          </a:p>
        </p:txBody>
      </p:sp>
      <p:grpSp>
        <p:nvGrpSpPr>
          <p:cNvPr id="17" name="Group 16"/>
          <p:cNvGrpSpPr/>
          <p:nvPr/>
        </p:nvGrpSpPr>
        <p:grpSpPr>
          <a:xfrm>
            <a:off x="5915893" y="2590798"/>
            <a:ext cx="600940" cy="3054390"/>
            <a:chOff x="5694213" y="2590798"/>
            <a:chExt cx="600940" cy="3054390"/>
          </a:xfrm>
        </p:grpSpPr>
        <p:sp>
          <p:nvSpPr>
            <p:cNvPr id="15" name="Oval 14"/>
            <p:cNvSpPr/>
            <p:nvPr/>
          </p:nvSpPr>
          <p:spPr>
            <a:xfrm>
              <a:off x="5694213" y="2590798"/>
              <a:ext cx="540327" cy="497501"/>
            </a:xfrm>
            <a:prstGeom prst="ellipse">
              <a:avLst/>
            </a:prstGeom>
            <a:ln w="57150">
              <a:solidFill>
                <a:schemeClr val="tx1">
                  <a:lumMod val="75000"/>
                  <a:lumOff val="25000"/>
                </a:schemeClr>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p:cNvSpPr/>
            <p:nvPr/>
          </p:nvSpPr>
          <p:spPr>
            <a:xfrm>
              <a:off x="5754826" y="3695950"/>
              <a:ext cx="540327" cy="497501"/>
            </a:xfrm>
            <a:prstGeom prst="ellipse">
              <a:avLst/>
            </a:prstGeom>
            <a:ln w="57150">
              <a:solidFill>
                <a:schemeClr val="tx1">
                  <a:lumMod val="75000"/>
                  <a:lumOff val="25000"/>
                </a:schemeClr>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8" name="Straight Connector 17"/>
            <p:cNvCxnSpPr>
              <a:stCxn id="15" idx="4"/>
            </p:cNvCxnSpPr>
            <p:nvPr/>
          </p:nvCxnSpPr>
          <p:spPr>
            <a:xfrm>
              <a:off x="5964377" y="3088299"/>
              <a:ext cx="8308" cy="578149"/>
            </a:xfrm>
            <a:prstGeom prst="line">
              <a:avLst/>
            </a:prstGeom>
            <a:ln w="57150">
              <a:prstDash val="sysDot"/>
            </a:ln>
          </p:spPr>
          <p:style>
            <a:lnRef idx="2">
              <a:schemeClr val="accent3"/>
            </a:lnRef>
            <a:fillRef idx="0">
              <a:schemeClr val="accent3"/>
            </a:fillRef>
            <a:effectRef idx="1">
              <a:schemeClr val="accent3"/>
            </a:effectRef>
            <a:fontRef idx="minor">
              <a:schemeClr val="tx1"/>
            </a:fontRef>
          </p:style>
        </p:cxnSp>
        <p:sp>
          <p:nvSpPr>
            <p:cNvPr id="21" name="Oval 20"/>
            <p:cNvSpPr/>
            <p:nvPr/>
          </p:nvSpPr>
          <p:spPr>
            <a:xfrm>
              <a:off x="5702521" y="5147687"/>
              <a:ext cx="540327" cy="497501"/>
            </a:xfrm>
            <a:prstGeom prst="ellipse">
              <a:avLst/>
            </a:prstGeom>
            <a:ln w="57150">
              <a:solidFill>
                <a:schemeClr val="tx1">
                  <a:lumMod val="75000"/>
                  <a:lumOff val="25000"/>
                </a:schemeClr>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2" name="Straight Connector 21"/>
            <p:cNvCxnSpPr/>
            <p:nvPr/>
          </p:nvCxnSpPr>
          <p:spPr>
            <a:xfrm>
              <a:off x="6020835" y="4198395"/>
              <a:ext cx="0" cy="844660"/>
            </a:xfrm>
            <a:prstGeom prst="line">
              <a:avLst/>
            </a:prstGeom>
            <a:ln w="57150">
              <a:prstDash val="sysDot"/>
            </a:ln>
          </p:spPr>
          <p:style>
            <a:lnRef idx="2">
              <a:schemeClr val="accent3"/>
            </a:lnRef>
            <a:fillRef idx="0">
              <a:schemeClr val="accent3"/>
            </a:fillRef>
            <a:effectRef idx="1">
              <a:schemeClr val="accent3"/>
            </a:effectRef>
            <a:fontRef idx="minor">
              <a:schemeClr val="tx1"/>
            </a:fontRef>
          </p:style>
        </p:cxnSp>
      </p:grpSp>
      <p:sp>
        <p:nvSpPr>
          <p:cNvPr id="24" name="TextBox 23"/>
          <p:cNvSpPr txBox="1"/>
          <p:nvPr/>
        </p:nvSpPr>
        <p:spPr>
          <a:xfrm>
            <a:off x="202272" y="4126493"/>
            <a:ext cx="5805055" cy="2677656"/>
          </a:xfrm>
          <a:prstGeom prst="rect">
            <a:avLst/>
          </a:prstGeom>
          <a:noFill/>
        </p:spPr>
        <p:txBody>
          <a:bodyPr wrap="square" rtlCol="0">
            <a:spAutoFit/>
          </a:bodyPr>
          <a:lstStyle/>
          <a:p>
            <a:pPr algn="ctr"/>
            <a:r>
              <a:rPr lang="en-US" sz="2400" b="1" dirty="0">
                <a:latin typeface="Bradley Hand ITC" panose="03070402050302030203" pitchFamily="66" charset="0"/>
              </a:rPr>
              <a:t>“Innovation – any new idea-by definition will not be accepted at first. It takes repeated attempts, endless demonstrations, monotonous rehearsals before innovation can be accepted and internalized by an organization. This requires our courageous patience.”</a:t>
            </a:r>
          </a:p>
        </p:txBody>
      </p:sp>
      <p:pic>
        <p:nvPicPr>
          <p:cNvPr id="4" name="Picture 3"/>
          <p:cNvPicPr>
            <a:picLocks noChangeAspect="1"/>
          </p:cNvPicPr>
          <p:nvPr/>
        </p:nvPicPr>
        <p:blipFill>
          <a:blip r:embed="rId3"/>
          <a:stretch>
            <a:fillRect/>
          </a:stretch>
        </p:blipFill>
        <p:spPr>
          <a:xfrm>
            <a:off x="10089142" y="2007648"/>
            <a:ext cx="1455593" cy="1455593"/>
          </a:xfrm>
          <a:prstGeom prst="rect">
            <a:avLst/>
          </a:prstGeom>
        </p:spPr>
      </p:pic>
      <p:pic>
        <p:nvPicPr>
          <p:cNvPr id="14" name="Picture 13"/>
          <p:cNvPicPr>
            <a:picLocks noChangeAspect="1"/>
          </p:cNvPicPr>
          <p:nvPr/>
        </p:nvPicPr>
        <p:blipFill rotWithShape="1">
          <a:blip r:embed="rId4"/>
          <a:srcRect r="18091"/>
          <a:stretch/>
        </p:blipFill>
        <p:spPr>
          <a:xfrm>
            <a:off x="9574997" y="4775044"/>
            <a:ext cx="2145505" cy="1743075"/>
          </a:xfrm>
          <a:prstGeom prst="rect">
            <a:avLst/>
          </a:prstGeom>
        </p:spPr>
      </p:pic>
    </p:spTree>
    <p:extLst>
      <p:ext uri="{BB962C8B-B14F-4D97-AF65-F5344CB8AC3E}">
        <p14:creationId xmlns:p14="http://schemas.microsoft.com/office/powerpoint/2010/main" val="1579959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17" y="609600"/>
            <a:ext cx="10879717" cy="1356360"/>
          </a:xfrm>
        </p:spPr>
        <p:txBody>
          <a:bodyPr>
            <a:noAutofit/>
          </a:bodyPr>
          <a:lstStyle/>
          <a:p>
            <a:pPr algn="ctr"/>
            <a:r>
              <a:rPr lang="en-US" sz="4800" b="1" dirty="0">
                <a:solidFill>
                  <a:srgbClr val="FFC000"/>
                </a:solidFill>
                <a:latin typeface="Campton SemiBold" panose="020B0004020102020203" pitchFamily="34" charset="0"/>
              </a:rPr>
              <a:t>Characteristics of an Innovative or a creative Individual</a:t>
            </a:r>
            <a:endParaRPr lang="en-US" sz="2800" b="1" i="1" dirty="0">
              <a:solidFill>
                <a:schemeClr val="tx1"/>
              </a:solidFill>
              <a:latin typeface="Bradley Hand ITC" panose="03070402050302030203" pitchFamily="66" charset="0"/>
            </a:endParaRPr>
          </a:p>
        </p:txBody>
      </p:sp>
      <p:sp>
        <p:nvSpPr>
          <p:cNvPr id="7" name="TextBox 6"/>
          <p:cNvSpPr txBox="1"/>
          <p:nvPr/>
        </p:nvSpPr>
        <p:spPr>
          <a:xfrm>
            <a:off x="1143000" y="3666448"/>
            <a:ext cx="3162300" cy="369332"/>
          </a:xfrm>
          <a:prstGeom prst="rect">
            <a:avLst/>
          </a:prstGeom>
          <a:noFill/>
        </p:spPr>
        <p:txBody>
          <a:bodyPr wrap="square" rtlCol="0">
            <a:spAutoFit/>
          </a:bodyPr>
          <a:lstStyle/>
          <a:p>
            <a:r>
              <a:rPr lang="en-US" b="1" dirty="0"/>
              <a:t>An ancient Chinese proverb </a:t>
            </a:r>
            <a:endParaRPr lang="en-US" dirty="0"/>
          </a:p>
        </p:txBody>
      </p:sp>
      <p:sp>
        <p:nvSpPr>
          <p:cNvPr id="8" name="TextBox 7"/>
          <p:cNvSpPr txBox="1"/>
          <p:nvPr/>
        </p:nvSpPr>
        <p:spPr>
          <a:xfrm>
            <a:off x="6259828" y="3574715"/>
            <a:ext cx="5666564" cy="1200329"/>
          </a:xfrm>
          <a:prstGeom prst="rect">
            <a:avLst/>
          </a:prstGeom>
          <a:noFill/>
        </p:spPr>
        <p:txBody>
          <a:bodyPr wrap="square" rtlCol="0">
            <a:spAutoFit/>
          </a:bodyPr>
          <a:lstStyle/>
          <a:p>
            <a:pPr algn="ctr"/>
            <a:r>
              <a:rPr lang="en-US" sz="2400" b="1" dirty="0">
                <a:latin typeface="Bradley Hand ITC" panose="03070402050302030203" pitchFamily="66" charset="0"/>
              </a:rPr>
              <a:t>“ When the winds of change blow, some people build walls and others build windmills.”</a:t>
            </a:r>
            <a:endParaRPr lang="en-US" sz="2400" dirty="0">
              <a:latin typeface="Bradley Hand ITC" panose="03070402050302030203" pitchFamily="66" charset="0"/>
            </a:endParaRPr>
          </a:p>
        </p:txBody>
      </p:sp>
      <p:sp>
        <p:nvSpPr>
          <p:cNvPr id="9" name="TextBox 8"/>
          <p:cNvSpPr txBox="1"/>
          <p:nvPr/>
        </p:nvSpPr>
        <p:spPr>
          <a:xfrm>
            <a:off x="6583493" y="2447172"/>
            <a:ext cx="3335051" cy="646331"/>
          </a:xfrm>
          <a:prstGeom prst="rect">
            <a:avLst/>
          </a:prstGeom>
          <a:noFill/>
        </p:spPr>
        <p:txBody>
          <a:bodyPr wrap="square" rtlCol="0">
            <a:spAutoFit/>
          </a:bodyPr>
          <a:lstStyle/>
          <a:p>
            <a:r>
              <a:rPr lang="en-US" b="1" dirty="0"/>
              <a:t>Bob </a:t>
            </a:r>
            <a:r>
              <a:rPr lang="en-US" b="1" dirty="0" err="1"/>
              <a:t>Iger</a:t>
            </a:r>
            <a:r>
              <a:rPr lang="en-US" b="1" dirty="0"/>
              <a:t> (born 1951) </a:t>
            </a:r>
          </a:p>
          <a:p>
            <a:r>
              <a:rPr lang="en-US" b="1" dirty="0"/>
              <a:t>Media executive &amp; businessman </a:t>
            </a:r>
            <a:endParaRPr lang="en-US" dirty="0"/>
          </a:p>
        </p:txBody>
      </p:sp>
      <p:sp>
        <p:nvSpPr>
          <p:cNvPr id="10" name="TextBox 9"/>
          <p:cNvSpPr txBox="1"/>
          <p:nvPr/>
        </p:nvSpPr>
        <p:spPr>
          <a:xfrm>
            <a:off x="-24247" y="2376361"/>
            <a:ext cx="5805055" cy="830997"/>
          </a:xfrm>
          <a:prstGeom prst="rect">
            <a:avLst/>
          </a:prstGeom>
          <a:noFill/>
        </p:spPr>
        <p:txBody>
          <a:bodyPr wrap="square" rtlCol="0">
            <a:spAutoFit/>
          </a:bodyPr>
          <a:lstStyle/>
          <a:p>
            <a:pPr algn="ctr"/>
            <a:r>
              <a:rPr lang="en-US" sz="2400" b="1" dirty="0">
                <a:latin typeface="Bradley Hand ITC" panose="03070402050302030203" pitchFamily="66" charset="0"/>
              </a:rPr>
              <a:t>“ The riskiest thing we can do is just maintain the status quo.”</a:t>
            </a:r>
            <a:endParaRPr lang="en-US" sz="2400" dirty="0">
              <a:latin typeface="Bradley Hand ITC" panose="03070402050302030203" pitchFamily="66" charset="0"/>
            </a:endParaRPr>
          </a:p>
        </p:txBody>
      </p:sp>
      <p:sp>
        <p:nvSpPr>
          <p:cNvPr id="11" name="AutoShape 2" descr="Tom Freston from www.newamerica.or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6583493" y="5043055"/>
            <a:ext cx="3162300" cy="923330"/>
          </a:xfrm>
          <a:prstGeom prst="rect">
            <a:avLst/>
          </a:prstGeom>
          <a:noFill/>
        </p:spPr>
        <p:txBody>
          <a:bodyPr wrap="square" rtlCol="0">
            <a:spAutoFit/>
          </a:bodyPr>
          <a:lstStyle/>
          <a:p>
            <a:r>
              <a:rPr lang="en-US" b="1" dirty="0"/>
              <a:t>Warren Bennis (1925 – 2014) Scholar and organizational consultant </a:t>
            </a:r>
            <a:endParaRPr lang="en-US" dirty="0"/>
          </a:p>
        </p:txBody>
      </p:sp>
      <p:grpSp>
        <p:nvGrpSpPr>
          <p:cNvPr id="17" name="Group 16"/>
          <p:cNvGrpSpPr/>
          <p:nvPr/>
        </p:nvGrpSpPr>
        <p:grpSpPr>
          <a:xfrm>
            <a:off x="5915893" y="2590798"/>
            <a:ext cx="600940" cy="3054390"/>
            <a:chOff x="5694213" y="2590798"/>
            <a:chExt cx="600940" cy="3054390"/>
          </a:xfrm>
        </p:grpSpPr>
        <p:sp>
          <p:nvSpPr>
            <p:cNvPr id="15" name="Oval 14"/>
            <p:cNvSpPr/>
            <p:nvPr/>
          </p:nvSpPr>
          <p:spPr>
            <a:xfrm>
              <a:off x="5694213" y="2590798"/>
              <a:ext cx="540327" cy="497501"/>
            </a:xfrm>
            <a:prstGeom prst="ellipse">
              <a:avLst/>
            </a:prstGeom>
            <a:ln w="57150">
              <a:solidFill>
                <a:schemeClr val="tx1">
                  <a:lumMod val="75000"/>
                  <a:lumOff val="25000"/>
                </a:schemeClr>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p:cNvSpPr/>
            <p:nvPr/>
          </p:nvSpPr>
          <p:spPr>
            <a:xfrm>
              <a:off x="5754826" y="3695950"/>
              <a:ext cx="540327" cy="497501"/>
            </a:xfrm>
            <a:prstGeom prst="ellipse">
              <a:avLst/>
            </a:prstGeom>
            <a:ln w="57150">
              <a:solidFill>
                <a:schemeClr val="tx1">
                  <a:lumMod val="75000"/>
                  <a:lumOff val="25000"/>
                </a:schemeClr>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8" name="Straight Connector 17"/>
            <p:cNvCxnSpPr>
              <a:stCxn id="15" idx="4"/>
            </p:cNvCxnSpPr>
            <p:nvPr/>
          </p:nvCxnSpPr>
          <p:spPr>
            <a:xfrm>
              <a:off x="5964377" y="3088299"/>
              <a:ext cx="8308" cy="578149"/>
            </a:xfrm>
            <a:prstGeom prst="line">
              <a:avLst/>
            </a:prstGeom>
            <a:ln w="57150">
              <a:prstDash val="sysDot"/>
            </a:ln>
          </p:spPr>
          <p:style>
            <a:lnRef idx="2">
              <a:schemeClr val="accent3"/>
            </a:lnRef>
            <a:fillRef idx="0">
              <a:schemeClr val="accent3"/>
            </a:fillRef>
            <a:effectRef idx="1">
              <a:schemeClr val="accent3"/>
            </a:effectRef>
            <a:fontRef idx="minor">
              <a:schemeClr val="tx1"/>
            </a:fontRef>
          </p:style>
        </p:cxnSp>
        <p:sp>
          <p:nvSpPr>
            <p:cNvPr id="21" name="Oval 20"/>
            <p:cNvSpPr/>
            <p:nvPr/>
          </p:nvSpPr>
          <p:spPr>
            <a:xfrm>
              <a:off x="5702521" y="5147687"/>
              <a:ext cx="540327" cy="497501"/>
            </a:xfrm>
            <a:prstGeom prst="ellipse">
              <a:avLst/>
            </a:prstGeom>
            <a:ln w="57150">
              <a:solidFill>
                <a:schemeClr val="tx1">
                  <a:lumMod val="75000"/>
                  <a:lumOff val="25000"/>
                </a:schemeClr>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2" name="Straight Connector 21"/>
            <p:cNvCxnSpPr/>
            <p:nvPr/>
          </p:nvCxnSpPr>
          <p:spPr>
            <a:xfrm>
              <a:off x="6020835" y="4198395"/>
              <a:ext cx="0" cy="844660"/>
            </a:xfrm>
            <a:prstGeom prst="line">
              <a:avLst/>
            </a:prstGeom>
            <a:ln w="57150">
              <a:prstDash val="sysDot"/>
            </a:ln>
          </p:spPr>
          <p:style>
            <a:lnRef idx="2">
              <a:schemeClr val="accent3"/>
            </a:lnRef>
            <a:fillRef idx="0">
              <a:schemeClr val="accent3"/>
            </a:fillRef>
            <a:effectRef idx="1">
              <a:schemeClr val="accent3"/>
            </a:effectRef>
            <a:fontRef idx="minor">
              <a:schemeClr val="tx1"/>
            </a:fontRef>
          </p:style>
        </p:cxnSp>
      </p:grpSp>
      <p:sp>
        <p:nvSpPr>
          <p:cNvPr id="24" name="TextBox 23"/>
          <p:cNvSpPr txBox="1"/>
          <p:nvPr/>
        </p:nvSpPr>
        <p:spPr>
          <a:xfrm>
            <a:off x="202272" y="4126493"/>
            <a:ext cx="5805055" cy="2677656"/>
          </a:xfrm>
          <a:prstGeom prst="rect">
            <a:avLst/>
          </a:prstGeom>
          <a:noFill/>
        </p:spPr>
        <p:txBody>
          <a:bodyPr wrap="square" rtlCol="0">
            <a:spAutoFit/>
          </a:bodyPr>
          <a:lstStyle/>
          <a:p>
            <a:pPr algn="ctr"/>
            <a:r>
              <a:rPr lang="en-US" sz="2400" b="1" dirty="0">
                <a:latin typeface="Bradley Hand ITC" panose="03070402050302030203" pitchFamily="66" charset="0"/>
              </a:rPr>
              <a:t>“Innovation – any new idea-by definition will not be accepted at first. It takes repeated attempts, endless demonstrations, monotonous rehearsals before innovation can be accepted and internalized by an organization. This requires our courageous patience.”</a:t>
            </a:r>
          </a:p>
        </p:txBody>
      </p:sp>
      <p:pic>
        <p:nvPicPr>
          <p:cNvPr id="4" name="Picture 3"/>
          <p:cNvPicPr>
            <a:picLocks noChangeAspect="1"/>
          </p:cNvPicPr>
          <p:nvPr/>
        </p:nvPicPr>
        <p:blipFill>
          <a:blip r:embed="rId2"/>
          <a:stretch>
            <a:fillRect/>
          </a:stretch>
        </p:blipFill>
        <p:spPr>
          <a:xfrm>
            <a:off x="10089142" y="2007648"/>
            <a:ext cx="1455593" cy="1455593"/>
          </a:xfrm>
          <a:prstGeom prst="rect">
            <a:avLst/>
          </a:prstGeom>
        </p:spPr>
      </p:pic>
      <p:pic>
        <p:nvPicPr>
          <p:cNvPr id="14" name="Picture 13"/>
          <p:cNvPicPr>
            <a:picLocks noChangeAspect="1"/>
          </p:cNvPicPr>
          <p:nvPr/>
        </p:nvPicPr>
        <p:blipFill rotWithShape="1">
          <a:blip r:embed="rId3"/>
          <a:srcRect r="18091"/>
          <a:stretch/>
        </p:blipFill>
        <p:spPr>
          <a:xfrm>
            <a:off x="9574997" y="4775044"/>
            <a:ext cx="2145505" cy="1743075"/>
          </a:xfrm>
          <a:prstGeom prst="rect">
            <a:avLst/>
          </a:prstGeom>
        </p:spPr>
      </p:pic>
    </p:spTree>
    <p:extLst>
      <p:ext uri="{BB962C8B-B14F-4D97-AF65-F5344CB8AC3E}">
        <p14:creationId xmlns:p14="http://schemas.microsoft.com/office/powerpoint/2010/main" val="1567497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a:solidFill>
                  <a:srgbClr val="FFC000"/>
                </a:solidFill>
                <a:latin typeface="Campton SemiBold" panose="020B0004020102020203" pitchFamily="34" charset="0"/>
              </a:rPr>
              <a:t>Characteristics of an Innovative or a creative Individual</a:t>
            </a:r>
          </a:p>
        </p:txBody>
      </p:sp>
      <p:sp>
        <p:nvSpPr>
          <p:cNvPr id="3" name="Content Placeholder 2"/>
          <p:cNvSpPr>
            <a:spLocks noGrp="1"/>
          </p:cNvSpPr>
          <p:nvPr>
            <p:ph idx="1"/>
          </p:nvPr>
        </p:nvSpPr>
        <p:spPr/>
        <p:txBody>
          <a:bodyPr/>
          <a:lstStyle/>
          <a:p>
            <a:pPr marL="502920" indent="-457200">
              <a:buAutoNum type="arabicPeriod"/>
            </a:pPr>
            <a:r>
              <a:rPr lang="en-US" dirty="0"/>
              <a:t>Continuous reflection</a:t>
            </a:r>
          </a:p>
          <a:p>
            <a:pPr marL="502920" indent="-457200">
              <a:buAutoNum type="arabicPeriod"/>
            </a:pPr>
            <a:r>
              <a:rPr lang="en-US" dirty="0"/>
              <a:t>Unattached exploration</a:t>
            </a:r>
          </a:p>
          <a:p>
            <a:pPr marL="502920" indent="-457200">
              <a:buAutoNum type="arabicPeriod"/>
            </a:pPr>
            <a:r>
              <a:rPr lang="en-US" dirty="0"/>
              <a:t>Iterating between abstract and concrete thinking</a:t>
            </a:r>
          </a:p>
          <a:p>
            <a:pPr marL="502920" indent="-457200">
              <a:buAutoNum type="arabicPeriod"/>
            </a:pPr>
            <a:r>
              <a:rPr lang="en-US" dirty="0"/>
              <a:t>Action-oriented</a:t>
            </a:r>
          </a:p>
          <a:p>
            <a:pPr marL="502920" indent="-457200">
              <a:buAutoNum type="arabicPeriod"/>
            </a:pPr>
            <a:r>
              <a:rPr lang="en-US" dirty="0"/>
              <a:t>Opportunity-focused</a:t>
            </a:r>
          </a:p>
          <a:p>
            <a:pPr marL="502920" indent="-457200">
              <a:buAutoNum type="arabicPeriod"/>
            </a:pPr>
            <a:r>
              <a:rPr lang="en-US" dirty="0"/>
              <a:t>Mental resilience</a:t>
            </a:r>
          </a:p>
          <a:p>
            <a:pPr marL="502920" indent="-457200">
              <a:buAutoNum type="arabicPeriod"/>
            </a:pPr>
            <a:r>
              <a:rPr lang="en-US" dirty="0"/>
              <a:t>Intellectual humility</a:t>
            </a:r>
          </a:p>
          <a:p>
            <a:pPr marL="502920" indent="-457200">
              <a:buAutoNum type="arabicPeriod"/>
            </a:pPr>
            <a:r>
              <a:rPr lang="en-US" dirty="0"/>
              <a:t>Courage</a:t>
            </a:r>
          </a:p>
          <a:p>
            <a:endParaRPr lang="en-US" dirty="0"/>
          </a:p>
          <a:p>
            <a:endParaRPr lang="en-US" dirty="0"/>
          </a:p>
        </p:txBody>
      </p:sp>
    </p:spTree>
    <p:extLst>
      <p:ext uri="{BB962C8B-B14F-4D97-AF65-F5344CB8AC3E}">
        <p14:creationId xmlns:p14="http://schemas.microsoft.com/office/powerpoint/2010/main" val="3580800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a:solidFill>
                  <a:srgbClr val="FFC000"/>
                </a:solidFill>
                <a:latin typeface="Campton SemiBold" panose="020B0004020102020203" pitchFamily="34" charset="0"/>
              </a:rPr>
              <a:t>Characteristics of an Innovative or a creative Individual</a:t>
            </a:r>
          </a:p>
        </p:txBody>
      </p:sp>
      <p:sp>
        <p:nvSpPr>
          <p:cNvPr id="3" name="Content Placeholder 2"/>
          <p:cNvSpPr>
            <a:spLocks noGrp="1"/>
          </p:cNvSpPr>
          <p:nvPr>
            <p:ph idx="1"/>
          </p:nvPr>
        </p:nvSpPr>
        <p:spPr/>
        <p:txBody>
          <a:bodyPr/>
          <a:lstStyle/>
          <a:p>
            <a:pPr marL="502920" indent="-457200">
              <a:buFont typeface="+mj-lt"/>
              <a:buAutoNum type="arabicPeriod" startAt="9"/>
            </a:pPr>
            <a:r>
              <a:rPr lang="en-US" dirty="0"/>
              <a:t>Sensitivity towards uncertainties</a:t>
            </a:r>
          </a:p>
          <a:p>
            <a:pPr marL="502920" indent="-457200">
              <a:buFont typeface="+mj-lt"/>
              <a:buAutoNum type="arabicPeriod" startAt="9"/>
            </a:pPr>
            <a:r>
              <a:rPr lang="en-US" dirty="0"/>
              <a:t>Designing valuable experiments</a:t>
            </a:r>
          </a:p>
          <a:p>
            <a:pPr marL="502920" indent="-457200">
              <a:buFont typeface="+mj-lt"/>
              <a:buAutoNum type="arabicPeriod" startAt="9"/>
            </a:pPr>
            <a:r>
              <a:rPr lang="en-US" dirty="0"/>
              <a:t>Extracting learning</a:t>
            </a:r>
          </a:p>
          <a:p>
            <a:pPr marL="502920" indent="-457200">
              <a:buFont typeface="+mj-lt"/>
              <a:buAutoNum type="arabicPeriod" startAt="9"/>
            </a:pPr>
            <a:r>
              <a:rPr lang="en-US" dirty="0"/>
              <a:t>Implementing learning and idea adaptation</a:t>
            </a:r>
          </a:p>
          <a:p>
            <a:endParaRPr lang="en-US" dirty="0"/>
          </a:p>
        </p:txBody>
      </p:sp>
    </p:spTree>
    <p:extLst>
      <p:ext uri="{BB962C8B-B14F-4D97-AF65-F5344CB8AC3E}">
        <p14:creationId xmlns:p14="http://schemas.microsoft.com/office/powerpoint/2010/main" val="91630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rgbClr val="FFC000"/>
                </a:solidFill>
                <a:latin typeface="Campton SemiBold" panose="020B0004020102020203" pitchFamily="34" charset="0"/>
              </a:rPr>
              <a:t>Principles of Innovation</a:t>
            </a:r>
          </a:p>
        </p:txBody>
      </p:sp>
      <p:sp>
        <p:nvSpPr>
          <p:cNvPr id="3" name="Content Placeholder 2"/>
          <p:cNvSpPr>
            <a:spLocks noGrp="1"/>
          </p:cNvSpPr>
          <p:nvPr>
            <p:ph idx="1"/>
          </p:nvPr>
        </p:nvSpPr>
        <p:spPr/>
        <p:txBody>
          <a:bodyPr/>
          <a:lstStyle/>
          <a:p>
            <a:pPr marL="45720" indent="0">
              <a:buNone/>
            </a:pPr>
            <a:r>
              <a:rPr lang="en-US" dirty="0"/>
              <a:t>The great researcher and professor in the field of management and entrepreneurship Peter F. Drucker (1993, pp. 134–138) lists several principles which should be respected by innovators.</a:t>
            </a:r>
          </a:p>
          <a:p>
            <a:pPr marL="45720" indent="0">
              <a:buNone/>
            </a:pPr>
            <a:endParaRPr lang="en-US" dirty="0"/>
          </a:p>
          <a:p>
            <a:pPr marL="45720" indent="0">
              <a:buNone/>
            </a:pPr>
            <a:r>
              <a:rPr lang="en-US" dirty="0"/>
              <a:t>He has grouped these principles in ‘Do’s’ and ‘Don’ts’ in the process of innovation.</a:t>
            </a:r>
          </a:p>
          <a:p>
            <a:endParaRPr lang="en-US" dirty="0"/>
          </a:p>
        </p:txBody>
      </p:sp>
    </p:spTree>
    <p:extLst>
      <p:ext uri="{BB962C8B-B14F-4D97-AF65-F5344CB8AC3E}">
        <p14:creationId xmlns:p14="http://schemas.microsoft.com/office/powerpoint/2010/main" val="929673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rgbClr val="FFC000"/>
                </a:solidFill>
                <a:latin typeface="Campton SemiBold" panose="020B0004020102020203" pitchFamily="34" charset="0"/>
              </a:rPr>
              <a:t>Principles of Innovation</a:t>
            </a:r>
          </a:p>
        </p:txBody>
      </p:sp>
      <p:sp>
        <p:nvSpPr>
          <p:cNvPr id="3" name="Content Placeholder 2"/>
          <p:cNvSpPr>
            <a:spLocks noGrp="1"/>
          </p:cNvSpPr>
          <p:nvPr>
            <p:ph idx="1"/>
          </p:nvPr>
        </p:nvSpPr>
        <p:spPr/>
        <p:txBody>
          <a:bodyPr>
            <a:normAutofit fontScale="92500" lnSpcReduction="10000"/>
          </a:bodyPr>
          <a:lstStyle/>
          <a:p>
            <a:pPr marL="45720" indent="0">
              <a:buNone/>
            </a:pPr>
            <a:r>
              <a:rPr lang="en-US" dirty="0"/>
              <a:t>The ‘Do’s’</a:t>
            </a:r>
          </a:p>
          <a:p>
            <a:pPr marL="45720" indent="0">
              <a:buNone/>
            </a:pPr>
            <a:r>
              <a:rPr lang="en-US" b="1" dirty="0"/>
              <a:t>1. Innovation starts with analysis of opportunities</a:t>
            </a:r>
            <a:r>
              <a:rPr lang="en-US" dirty="0"/>
              <a:t>.</a:t>
            </a:r>
          </a:p>
          <a:p>
            <a:pPr marL="45720" indent="0">
              <a:buNone/>
            </a:pPr>
            <a:r>
              <a:rPr lang="en-US" dirty="0"/>
              <a:t> It starts with the seven opportunities for innovation. They are unexpected events, disagreements in the process, requirements of the process (the need for a new process), and unexpected changes in industry or market structure, demographic changes, changes in perception, importance and new knowledge.</a:t>
            </a:r>
          </a:p>
          <a:p>
            <a:pPr marL="45720" indent="0">
              <a:buNone/>
            </a:pPr>
            <a:r>
              <a:rPr lang="en-US" b="1" dirty="0"/>
              <a:t>2. Innovation is a conceptual and perceptual activity. </a:t>
            </a:r>
          </a:p>
          <a:p>
            <a:pPr marL="45720" indent="0">
              <a:buNone/>
            </a:pPr>
            <a:r>
              <a:rPr lang="en-US" dirty="0"/>
              <a:t>The second imperative of the innovation is to go out and see, ask and hear. Successful innovators work analytically on the question regarding what should the innovation be in order to satisfy an opportunity. </a:t>
            </a:r>
          </a:p>
          <a:p>
            <a:pPr marL="45720" indent="0">
              <a:buNone/>
            </a:pPr>
            <a:r>
              <a:rPr lang="en-US" dirty="0"/>
              <a:t>Afterwards, they go out and see the customers/users and find out what their expectations, their values, and their needs are</a:t>
            </a:r>
          </a:p>
          <a:p>
            <a:pPr marL="45720" indent="0">
              <a:buNone/>
            </a:pPr>
            <a:endParaRPr lang="en-US" dirty="0"/>
          </a:p>
        </p:txBody>
      </p:sp>
    </p:spTree>
    <p:extLst>
      <p:ext uri="{BB962C8B-B14F-4D97-AF65-F5344CB8AC3E}">
        <p14:creationId xmlns:p14="http://schemas.microsoft.com/office/powerpoint/2010/main" val="4179733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rgbClr val="FFC000"/>
                </a:solidFill>
                <a:latin typeface="Campton SemiBold" panose="020B0004020102020203" pitchFamily="34" charset="0"/>
              </a:rPr>
              <a:t>Principles of Innovation</a:t>
            </a:r>
          </a:p>
        </p:txBody>
      </p:sp>
      <p:sp>
        <p:nvSpPr>
          <p:cNvPr id="3" name="Content Placeholder 2"/>
          <p:cNvSpPr>
            <a:spLocks noGrp="1"/>
          </p:cNvSpPr>
          <p:nvPr>
            <p:ph idx="1"/>
          </p:nvPr>
        </p:nvSpPr>
        <p:spPr/>
        <p:txBody>
          <a:bodyPr>
            <a:normAutofit/>
          </a:bodyPr>
          <a:lstStyle/>
          <a:p>
            <a:pPr marL="45720" indent="0">
              <a:buNone/>
            </a:pPr>
            <a:r>
              <a:rPr lang="en-US" b="1" dirty="0"/>
              <a:t>3. Innovation, in order to be successful, should be simple and focused. </a:t>
            </a:r>
          </a:p>
          <a:p>
            <a:pPr marL="45720" indent="0">
              <a:buNone/>
            </a:pPr>
            <a:r>
              <a:rPr lang="en-US" dirty="0"/>
              <a:t>If the innovation is not simple, it will not succeed. Everything new gets into trouble: if it is complicated, then it cannot be corrected or solved. All the successful innovations are surprisingly simple. In fact, the greatest acknowledgment for an innovation is when people say: ‘This is so obvious. Why didn’t I think of this?</a:t>
            </a:r>
          </a:p>
          <a:p>
            <a:pPr marL="45720" indent="0">
              <a:buNone/>
            </a:pPr>
            <a:r>
              <a:rPr lang="en-US" b="1" dirty="0"/>
              <a:t>4. Innovation should start as ‘small’. </a:t>
            </a:r>
            <a:r>
              <a:rPr lang="en-US" dirty="0"/>
              <a:t>Innovation should not be grandiose. It should hold up to something specific and concrete. In the beginning, it should only require a small amount of money, some people and a small limited market.</a:t>
            </a:r>
          </a:p>
          <a:p>
            <a:pPr marL="45720" indent="0">
              <a:buNone/>
            </a:pPr>
            <a:r>
              <a:rPr lang="en-US" b="1" dirty="0"/>
              <a:t>5. A successful innovation aims towards leadership</a:t>
            </a:r>
            <a:r>
              <a:rPr lang="en-US" dirty="0"/>
              <a:t>. If an innovation at the very beginning does not aim towards leadership, it is highly probable that it will not be ‘innovative’ enough.</a:t>
            </a:r>
          </a:p>
        </p:txBody>
      </p:sp>
    </p:spTree>
    <p:extLst>
      <p:ext uri="{BB962C8B-B14F-4D97-AF65-F5344CB8AC3E}">
        <p14:creationId xmlns:p14="http://schemas.microsoft.com/office/powerpoint/2010/main" val="148886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rgbClr val="FFC000"/>
                </a:solidFill>
                <a:latin typeface="Campton SemiBold" panose="020B0004020102020203" pitchFamily="34" charset="0"/>
              </a:rPr>
              <a:t>Principles of Innovation</a:t>
            </a:r>
          </a:p>
        </p:txBody>
      </p:sp>
      <p:sp>
        <p:nvSpPr>
          <p:cNvPr id="3" name="Content Placeholder 2"/>
          <p:cNvSpPr>
            <a:spLocks noGrp="1"/>
          </p:cNvSpPr>
          <p:nvPr>
            <p:ph idx="1"/>
          </p:nvPr>
        </p:nvSpPr>
        <p:spPr/>
        <p:txBody>
          <a:bodyPr>
            <a:normAutofit fontScale="92500"/>
          </a:bodyPr>
          <a:lstStyle/>
          <a:p>
            <a:pPr marL="45720" indent="0">
              <a:buNone/>
            </a:pPr>
            <a:r>
              <a:rPr lang="en-US" b="1" dirty="0"/>
              <a:t>Don’ts</a:t>
            </a:r>
          </a:p>
          <a:p>
            <a:pPr marL="45720" indent="0">
              <a:buNone/>
            </a:pPr>
            <a:r>
              <a:rPr lang="en-US" b="1" dirty="0"/>
              <a:t>1. Innovations should not be very ‘smart’. </a:t>
            </a:r>
          </a:p>
          <a:p>
            <a:pPr marL="45720" indent="0">
              <a:buNone/>
            </a:pPr>
            <a:r>
              <a:rPr lang="en-US" dirty="0"/>
              <a:t>Innovations should be led by simple people. Everything that is done in a very ‘smart’ way, either for the designing or the completion, is set to failure by high probability.</a:t>
            </a:r>
          </a:p>
          <a:p>
            <a:pPr marL="45720" indent="0">
              <a:buNone/>
            </a:pPr>
            <a:r>
              <a:rPr lang="en-US" b="1" dirty="0"/>
              <a:t>2. Many things should not be done at a time. </a:t>
            </a:r>
          </a:p>
          <a:p>
            <a:pPr marL="45720" indent="0">
              <a:buNone/>
            </a:pPr>
            <a:r>
              <a:rPr lang="en-US" dirty="0"/>
              <a:t>Innovations have a need for concentrated energy and common effort. They also require that people who effectuate the innovation should have mutual understanding.</a:t>
            </a:r>
          </a:p>
          <a:p>
            <a:pPr marL="45720" indent="0">
              <a:buNone/>
            </a:pPr>
            <a:r>
              <a:rPr lang="en-US" b="1" dirty="0"/>
              <a:t>3. Don’t innovate for the future, but for the present. </a:t>
            </a:r>
          </a:p>
          <a:p>
            <a:pPr marL="45720" indent="0">
              <a:buNone/>
            </a:pPr>
            <a:r>
              <a:rPr lang="en-US" dirty="0"/>
              <a:t>One innovation can have a long-term impact, but it demands a longer time to reach its maturity. It should be a </a:t>
            </a:r>
            <a:r>
              <a:rPr lang="en-US" dirty="0" err="1"/>
              <a:t>solu-tion</a:t>
            </a:r>
            <a:r>
              <a:rPr lang="en-US" dirty="0"/>
              <a:t> for the problems in the present.</a:t>
            </a:r>
          </a:p>
        </p:txBody>
      </p:sp>
    </p:spTree>
    <p:extLst>
      <p:ext uri="{BB962C8B-B14F-4D97-AF65-F5344CB8AC3E}">
        <p14:creationId xmlns:p14="http://schemas.microsoft.com/office/powerpoint/2010/main" val="81016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2. Idea, Innovation &amp; Creativity</a:t>
            </a:r>
          </a:p>
        </p:txBody>
      </p:sp>
      <p:sp>
        <p:nvSpPr>
          <p:cNvPr id="3" name="Content Placeholder 2"/>
          <p:cNvSpPr>
            <a:spLocks noGrp="1"/>
          </p:cNvSpPr>
          <p:nvPr>
            <p:ph idx="1"/>
          </p:nvPr>
        </p:nvSpPr>
        <p:spPr/>
        <p:txBody>
          <a:bodyPr>
            <a:normAutofit fontScale="92500" lnSpcReduction="20000"/>
          </a:bodyPr>
          <a:lstStyle/>
          <a:p>
            <a:r>
              <a:rPr lang="en-US" dirty="0"/>
              <a:t>Basic concepts in Idea, innovation &amp; creativity</a:t>
            </a:r>
          </a:p>
          <a:p>
            <a:r>
              <a:rPr lang="en-US" dirty="0"/>
              <a:t>Characteristics of an Innovative or a creative Individual</a:t>
            </a:r>
          </a:p>
          <a:p>
            <a:r>
              <a:rPr lang="en-US" dirty="0"/>
              <a:t>Process involved and techniques</a:t>
            </a:r>
          </a:p>
          <a:p>
            <a:r>
              <a:rPr lang="en-US" dirty="0"/>
              <a:t>Principles of Innovation</a:t>
            </a:r>
          </a:p>
          <a:p>
            <a:r>
              <a:rPr lang="en-US" dirty="0"/>
              <a:t>Research vs development – translational research</a:t>
            </a:r>
          </a:p>
          <a:p>
            <a:r>
              <a:rPr lang="en-US" dirty="0"/>
              <a:t>Types of innovation: product, process, and business model</a:t>
            </a:r>
          </a:p>
          <a:p>
            <a:r>
              <a:rPr lang="en-US" dirty="0"/>
              <a:t>Innovation‐driven vs small‐medium enterprise</a:t>
            </a:r>
          </a:p>
          <a:p>
            <a:r>
              <a:rPr lang="en-US" dirty="0"/>
              <a:t>Organization‐driven vs market‐driven ideas</a:t>
            </a:r>
          </a:p>
          <a:p>
            <a:r>
              <a:rPr lang="en-US" dirty="0"/>
              <a:t>Importance of Creativity and Innovation</a:t>
            </a:r>
          </a:p>
          <a:p>
            <a:r>
              <a:rPr lang="en-US" dirty="0"/>
              <a:t>Factors that impact innovation and creativity</a:t>
            </a:r>
          </a:p>
          <a:p>
            <a:endParaRPr lang="en-US" dirty="0"/>
          </a:p>
        </p:txBody>
      </p:sp>
    </p:spTree>
    <p:extLst>
      <p:ext uri="{BB962C8B-B14F-4D97-AF65-F5344CB8AC3E}">
        <p14:creationId xmlns:p14="http://schemas.microsoft.com/office/powerpoint/2010/main" val="638055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FFC000"/>
                </a:solidFill>
                <a:latin typeface="Campton SemiBold" panose="020B0004020102020203" pitchFamily="34" charset="0"/>
              </a:rPr>
              <a:t>Process involved and techniques</a:t>
            </a:r>
          </a:p>
        </p:txBody>
      </p:sp>
      <p:sp>
        <p:nvSpPr>
          <p:cNvPr id="3" name="Content Placeholder 2"/>
          <p:cNvSpPr>
            <a:spLocks noGrp="1"/>
          </p:cNvSpPr>
          <p:nvPr>
            <p:ph idx="1"/>
          </p:nvPr>
        </p:nvSpPr>
        <p:spPr/>
        <p:txBody>
          <a:bodyPr>
            <a:normAutofit lnSpcReduction="10000"/>
          </a:bodyPr>
          <a:lstStyle/>
          <a:p>
            <a:pPr marL="45720" indent="0">
              <a:buNone/>
            </a:pPr>
            <a:r>
              <a:rPr lang="en-US" dirty="0"/>
              <a:t>Process of innovation (Ambler, 2007)</a:t>
            </a:r>
          </a:p>
          <a:p>
            <a:pPr marL="502920" indent="-457200">
              <a:buAutoNum type="arabicPeriod"/>
            </a:pPr>
            <a:r>
              <a:rPr lang="en-US" b="1" dirty="0"/>
              <a:t>Innovation starts when people convert problems to ideas. </a:t>
            </a:r>
          </a:p>
          <a:p>
            <a:pPr marL="45720" indent="0">
              <a:buNone/>
            </a:pPr>
            <a:r>
              <a:rPr lang="en-US" dirty="0"/>
              <a:t>New ideas are born through questions, problems and obstacles. The process of innovation is indebted to the trouble that comes about when we are surrounded by that which is not solved, not smooth, and not simple. Therefore, in order for the innovation process to flourish, it needs a climate that encourages inquiry and welcomes problems.</a:t>
            </a:r>
          </a:p>
          <a:p>
            <a:pPr marL="45720" indent="0">
              <a:buNone/>
            </a:pPr>
            <a:r>
              <a:rPr lang="en-US" b="1" dirty="0"/>
              <a:t>2. Innovation needs a system.</a:t>
            </a:r>
          </a:p>
          <a:p>
            <a:pPr marL="45720" indent="0">
              <a:buNone/>
            </a:pPr>
            <a:r>
              <a:rPr lang="en-US" dirty="0"/>
              <a:t>All organizations have innovation systems. Some are formal, designed by the leadership, and some are informal, taking place outside established channels. Informal channels are untidy and inefficient, yet innovation is always associated with them.</a:t>
            </a:r>
          </a:p>
        </p:txBody>
      </p:sp>
    </p:spTree>
    <p:extLst>
      <p:ext uri="{BB962C8B-B14F-4D97-AF65-F5344CB8AC3E}">
        <p14:creationId xmlns:p14="http://schemas.microsoft.com/office/powerpoint/2010/main" val="2795783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FFC000"/>
                </a:solidFill>
                <a:latin typeface="Campton SemiBold" panose="020B0004020102020203" pitchFamily="34" charset="0"/>
              </a:rPr>
              <a:t>Process involved and techniques</a:t>
            </a:r>
          </a:p>
        </p:txBody>
      </p:sp>
      <p:sp>
        <p:nvSpPr>
          <p:cNvPr id="3" name="Content Placeholder 2"/>
          <p:cNvSpPr>
            <a:spLocks noGrp="1"/>
          </p:cNvSpPr>
          <p:nvPr>
            <p:ph idx="1"/>
          </p:nvPr>
        </p:nvSpPr>
        <p:spPr/>
        <p:txBody>
          <a:bodyPr>
            <a:normAutofit lnSpcReduction="10000"/>
          </a:bodyPr>
          <a:lstStyle/>
          <a:p>
            <a:pPr marL="45720" indent="0">
              <a:buNone/>
            </a:pPr>
            <a:r>
              <a:rPr lang="en-US" b="1" dirty="0"/>
              <a:t>3. Passion is the fuel, and pain is the hidden ingredient.</a:t>
            </a:r>
          </a:p>
          <a:p>
            <a:pPr marL="45720" indent="0">
              <a:buNone/>
            </a:pPr>
            <a:r>
              <a:rPr lang="en-US" dirty="0"/>
              <a:t>Ideas do not propel themselves; passion makes them go. Passion, in addition to talent and skill, is a valuable company asset. Passion is what transforms other resources into profits, but it never shows up on a balance sheet. Unfortunately, there seems to be some universal law that says when pursuing a passion or following a dream, pain is part of the process. Innovation leaders need to take the pain with the passion and learn to manage both effectively.</a:t>
            </a:r>
          </a:p>
          <a:p>
            <a:pPr marL="45720" indent="0">
              <a:buNone/>
            </a:pPr>
            <a:r>
              <a:rPr lang="en-US" b="1" dirty="0"/>
              <a:t>4. Co-locating drives effective exchange. </a:t>
            </a:r>
          </a:p>
          <a:p>
            <a:pPr marL="45720" indent="0">
              <a:buNone/>
            </a:pPr>
            <a:r>
              <a:rPr lang="en-US" dirty="0"/>
              <a:t>Co-location refers to physical proximity between people. It is a key for building the trust that is essential to the innovation process. It also increases the possibility for greater exchange of information, cross-fertilization of ideas, and stimulation of creative thinking in one another and critique of ideas during their formative stage.</a:t>
            </a:r>
          </a:p>
        </p:txBody>
      </p:sp>
    </p:spTree>
    <p:extLst>
      <p:ext uri="{BB962C8B-B14F-4D97-AF65-F5344CB8AC3E}">
        <p14:creationId xmlns:p14="http://schemas.microsoft.com/office/powerpoint/2010/main" val="2136768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FFC000"/>
                </a:solidFill>
                <a:latin typeface="Campton SemiBold" panose="020B0004020102020203" pitchFamily="34" charset="0"/>
              </a:rPr>
              <a:t>Process involved and techniques</a:t>
            </a:r>
          </a:p>
        </p:txBody>
      </p:sp>
      <p:sp>
        <p:nvSpPr>
          <p:cNvPr id="3" name="Content Placeholder 2"/>
          <p:cNvSpPr>
            <a:spLocks noGrp="1"/>
          </p:cNvSpPr>
          <p:nvPr>
            <p:ph idx="1"/>
          </p:nvPr>
        </p:nvSpPr>
        <p:spPr/>
        <p:txBody>
          <a:bodyPr>
            <a:normAutofit/>
          </a:bodyPr>
          <a:lstStyle/>
          <a:p>
            <a:pPr marL="45720" indent="0">
              <a:buNone/>
            </a:pPr>
            <a:r>
              <a:rPr lang="en-US" b="1" dirty="0"/>
              <a:t>5. Differences should be leveraged. </a:t>
            </a:r>
          </a:p>
          <a:p>
            <a:pPr marL="45720" indent="0">
              <a:buNone/>
            </a:pPr>
            <a:r>
              <a:rPr lang="en-US" dirty="0"/>
              <a:t>The differences that normally divide people — such as language, culture, race, gender and thinking and problem solving styles — can be a boon to innovation. When differences are used constructively and people move beyond fear, suspicion, mistrust and prejudice, differences can be leveraged to enhance and sustain the innovation process.</a:t>
            </a:r>
          </a:p>
        </p:txBody>
      </p:sp>
    </p:spTree>
    <p:extLst>
      <p:ext uri="{BB962C8B-B14F-4D97-AF65-F5344CB8AC3E}">
        <p14:creationId xmlns:p14="http://schemas.microsoft.com/office/powerpoint/2010/main" val="925569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Research vs development – translational research</a:t>
            </a:r>
          </a:p>
        </p:txBody>
      </p:sp>
      <p:sp>
        <p:nvSpPr>
          <p:cNvPr id="3" name="Content Placeholder 2"/>
          <p:cNvSpPr>
            <a:spLocks noGrp="1"/>
          </p:cNvSpPr>
          <p:nvPr>
            <p:ph idx="1"/>
          </p:nvPr>
        </p:nvSpPr>
        <p:spPr/>
        <p:txBody>
          <a:bodyPr/>
          <a:lstStyle/>
          <a:p>
            <a:pPr marL="45720" indent="0">
              <a:buNone/>
            </a:pPr>
            <a:r>
              <a:rPr lang="en-US" b="1" dirty="0"/>
              <a:t>Research</a:t>
            </a:r>
            <a:endParaRPr lang="en-US" dirty="0"/>
          </a:p>
          <a:p>
            <a:pPr marL="45720" indent="0">
              <a:buNone/>
            </a:pPr>
            <a:r>
              <a:rPr lang="en-US" dirty="0"/>
              <a:t>Research is a </a:t>
            </a:r>
            <a:r>
              <a:rPr lang="en-US" b="1" dirty="0"/>
              <a:t>Learning process</a:t>
            </a:r>
            <a:r>
              <a:rPr lang="en-US" dirty="0"/>
              <a:t>. This when we try to </a:t>
            </a:r>
            <a:r>
              <a:rPr lang="en-US" b="1" dirty="0"/>
              <a:t>define</a:t>
            </a:r>
            <a:r>
              <a:rPr lang="en-US" dirty="0"/>
              <a:t> the ways that things work and truly </a:t>
            </a:r>
            <a:r>
              <a:rPr lang="en-US" b="1" dirty="0"/>
              <a:t>understand</a:t>
            </a:r>
            <a:r>
              <a:rPr lang="en-US" dirty="0"/>
              <a:t> them. This is the time for wide open questions.</a:t>
            </a:r>
          </a:p>
          <a:p>
            <a:pPr marL="45720" indent="0">
              <a:buNone/>
            </a:pPr>
            <a:r>
              <a:rPr lang="en-US" b="1" dirty="0"/>
              <a:t>Is it possible?</a:t>
            </a:r>
          </a:p>
          <a:p>
            <a:pPr marL="45720" indent="0">
              <a:buNone/>
            </a:pPr>
            <a:endParaRPr lang="en-US" dirty="0"/>
          </a:p>
          <a:p>
            <a:pPr marL="45720" indent="0">
              <a:buNone/>
            </a:pPr>
            <a:r>
              <a:rPr lang="en-US" b="1" dirty="0"/>
              <a:t>Why does this happen?</a:t>
            </a:r>
            <a:endParaRPr lang="en-US" dirty="0"/>
          </a:p>
          <a:p>
            <a:pPr marL="45720" indent="0">
              <a:buNone/>
            </a:pPr>
            <a:r>
              <a:rPr lang="en-US" dirty="0"/>
              <a:t>But, it’s the first step. For without understanding, without some idea of how and why things in the world happen as they do, we are often unable to make use of these phenomena for any useful purpose.</a:t>
            </a:r>
          </a:p>
          <a:p>
            <a:endParaRPr lang="en-US" dirty="0"/>
          </a:p>
        </p:txBody>
      </p:sp>
    </p:spTree>
    <p:extLst>
      <p:ext uri="{BB962C8B-B14F-4D97-AF65-F5344CB8AC3E}">
        <p14:creationId xmlns:p14="http://schemas.microsoft.com/office/powerpoint/2010/main" val="38949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Research vs development – translational research</a:t>
            </a:r>
          </a:p>
        </p:txBody>
      </p:sp>
      <p:sp>
        <p:nvSpPr>
          <p:cNvPr id="3" name="Content Placeholder 2"/>
          <p:cNvSpPr>
            <a:spLocks noGrp="1"/>
          </p:cNvSpPr>
          <p:nvPr>
            <p:ph idx="1"/>
          </p:nvPr>
        </p:nvSpPr>
        <p:spPr/>
        <p:txBody>
          <a:bodyPr/>
          <a:lstStyle/>
          <a:p>
            <a:pPr marL="45720" indent="0">
              <a:buNone/>
            </a:pPr>
            <a:r>
              <a:rPr lang="en-US" b="1" dirty="0"/>
              <a:t>Research</a:t>
            </a:r>
            <a:endParaRPr lang="en-US" dirty="0"/>
          </a:p>
          <a:p>
            <a:pPr marL="45720" indent="0">
              <a:buNone/>
            </a:pPr>
            <a:r>
              <a:rPr lang="en-US" dirty="0"/>
              <a:t>Research is a </a:t>
            </a:r>
            <a:r>
              <a:rPr lang="en-US" b="1" dirty="0"/>
              <a:t>Learning process</a:t>
            </a:r>
            <a:r>
              <a:rPr lang="en-US" dirty="0"/>
              <a:t>. This when we try to </a:t>
            </a:r>
            <a:r>
              <a:rPr lang="en-US" b="1" dirty="0"/>
              <a:t>define</a:t>
            </a:r>
            <a:r>
              <a:rPr lang="en-US" dirty="0"/>
              <a:t> the ways that things work and truly </a:t>
            </a:r>
            <a:r>
              <a:rPr lang="en-US" b="1" dirty="0"/>
              <a:t>understand</a:t>
            </a:r>
            <a:r>
              <a:rPr lang="en-US" dirty="0"/>
              <a:t> them. This is the time for wide open questions.</a:t>
            </a:r>
          </a:p>
          <a:p>
            <a:pPr marL="45720" indent="0">
              <a:buNone/>
            </a:pPr>
            <a:r>
              <a:rPr lang="en-US" b="1" dirty="0"/>
              <a:t>Is it possible?</a:t>
            </a:r>
          </a:p>
          <a:p>
            <a:pPr marL="45720" indent="0">
              <a:buNone/>
            </a:pPr>
            <a:endParaRPr lang="en-US" dirty="0"/>
          </a:p>
          <a:p>
            <a:pPr marL="45720" indent="0">
              <a:buNone/>
            </a:pPr>
            <a:r>
              <a:rPr lang="en-US" b="1" dirty="0"/>
              <a:t>Why does this happen?</a:t>
            </a:r>
            <a:endParaRPr lang="en-US" dirty="0"/>
          </a:p>
          <a:p>
            <a:pPr marL="45720" indent="0">
              <a:buNone/>
            </a:pPr>
            <a:r>
              <a:rPr lang="en-US" dirty="0"/>
              <a:t>But, it’s the first step. For without understanding, without some idea of how and why things in the world happen as they do, we are often unable to make use of these phenomena for any useful purpose.</a:t>
            </a:r>
          </a:p>
          <a:p>
            <a:endParaRPr lang="en-US" dirty="0"/>
          </a:p>
        </p:txBody>
      </p:sp>
    </p:spTree>
    <p:extLst>
      <p:ext uri="{BB962C8B-B14F-4D97-AF65-F5344CB8AC3E}">
        <p14:creationId xmlns:p14="http://schemas.microsoft.com/office/powerpoint/2010/main" val="3336960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Research vs development – translational research</a:t>
            </a:r>
          </a:p>
        </p:txBody>
      </p:sp>
      <p:sp>
        <p:nvSpPr>
          <p:cNvPr id="3" name="Content Placeholder 2"/>
          <p:cNvSpPr>
            <a:spLocks noGrp="1"/>
          </p:cNvSpPr>
          <p:nvPr>
            <p:ph idx="1"/>
          </p:nvPr>
        </p:nvSpPr>
        <p:spPr/>
        <p:txBody>
          <a:bodyPr>
            <a:normAutofit lnSpcReduction="10000"/>
          </a:bodyPr>
          <a:lstStyle/>
          <a:p>
            <a:pPr marL="45720" indent="0">
              <a:buNone/>
            </a:pPr>
            <a:r>
              <a:rPr lang="en-US" b="1" dirty="0"/>
              <a:t>Development</a:t>
            </a:r>
            <a:endParaRPr lang="en-US" dirty="0"/>
          </a:p>
          <a:p>
            <a:pPr marL="45720" indent="0">
              <a:buNone/>
            </a:pPr>
            <a:r>
              <a:rPr lang="en-US" dirty="0"/>
              <a:t>Development is about </a:t>
            </a:r>
            <a:r>
              <a:rPr lang="en-US" b="1" dirty="0"/>
              <a:t>achieving function</a:t>
            </a:r>
            <a:r>
              <a:rPr lang="en-US" dirty="0"/>
              <a:t>. This is when we consider how we can bend the natural order of the universe to our will, to serve our purpose. This is the time for narrow focus.</a:t>
            </a:r>
          </a:p>
          <a:p>
            <a:pPr marL="45720" indent="0">
              <a:buNone/>
            </a:pPr>
            <a:r>
              <a:rPr lang="en-US" dirty="0"/>
              <a:t> </a:t>
            </a:r>
          </a:p>
          <a:p>
            <a:pPr marL="45720" indent="0">
              <a:buNone/>
            </a:pPr>
            <a:r>
              <a:rPr lang="en-US" b="1" dirty="0"/>
              <a:t>Can I make this happen in a reliable way for an acceptable cost?</a:t>
            </a:r>
            <a:endParaRPr lang="en-US" dirty="0"/>
          </a:p>
          <a:p>
            <a:pPr marL="45720" indent="0">
              <a:buNone/>
            </a:pPr>
            <a:r>
              <a:rPr lang="en-US" dirty="0"/>
              <a:t>This is all about utility and applying known concepts to problems of particular interest. This is the </a:t>
            </a:r>
            <a:r>
              <a:rPr lang="en-US" b="1" dirty="0"/>
              <a:t>glory zone</a:t>
            </a:r>
            <a:r>
              <a:rPr lang="en-US" dirty="0"/>
              <a:t>, the </a:t>
            </a:r>
            <a:r>
              <a:rPr lang="en-US" b="1" dirty="0"/>
              <a:t>money making area</a:t>
            </a:r>
            <a:r>
              <a:rPr lang="en-US" dirty="0"/>
              <a:t>, the thing where it’s easy to see the importance of the work.</a:t>
            </a:r>
          </a:p>
          <a:p>
            <a:pPr marL="45720" indent="0" algn="ctr">
              <a:buNone/>
            </a:pPr>
            <a:r>
              <a:rPr lang="en-US" b="1" dirty="0">
                <a:latin typeface="Campton SemiBold" panose="020B0004020102020203" pitchFamily="34" charset="0"/>
              </a:rPr>
              <a:t>Without research, however, development is slower, more cumbersome, and less effective.</a:t>
            </a:r>
          </a:p>
        </p:txBody>
      </p:sp>
    </p:spTree>
    <p:extLst>
      <p:ext uri="{BB962C8B-B14F-4D97-AF65-F5344CB8AC3E}">
        <p14:creationId xmlns:p14="http://schemas.microsoft.com/office/powerpoint/2010/main" val="35220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48145" y="1173575"/>
            <a:ext cx="10325239" cy="4742316"/>
          </a:xfrm>
          <a:prstGeom prst="rect">
            <a:avLst/>
          </a:prstGeom>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6000" b="1" dirty="0"/>
              <a:t>Innovation Driven Enterprises (IDEs)</a:t>
            </a:r>
            <a:br>
              <a:rPr lang="en-US" sz="6000" b="1" dirty="0"/>
            </a:br>
            <a:r>
              <a:rPr lang="en-US" sz="6000" b="1" dirty="0"/>
              <a:t>&amp;</a:t>
            </a:r>
            <a:br>
              <a:rPr lang="en-US" sz="6000" b="1" dirty="0"/>
            </a:br>
            <a:r>
              <a:rPr lang="en-US" sz="6000" b="1" dirty="0"/>
              <a:t>Small and Medium Enterprises  (SMEs)</a:t>
            </a:r>
            <a:br>
              <a:rPr lang="en-US" sz="6000" b="1" dirty="0"/>
            </a:br>
            <a:endParaRPr lang="en-US" sz="6000" b="1" dirty="0"/>
          </a:p>
        </p:txBody>
      </p:sp>
    </p:spTree>
    <p:extLst>
      <p:ext uri="{BB962C8B-B14F-4D97-AF65-F5344CB8AC3E}">
        <p14:creationId xmlns:p14="http://schemas.microsoft.com/office/powerpoint/2010/main" val="107094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900172"/>
            <a:ext cx="9875520" cy="863539"/>
          </a:xfrm>
        </p:spPr>
        <p:txBody>
          <a:bodyPr>
            <a:normAutofit/>
          </a:bodyPr>
          <a:lstStyle/>
          <a:p>
            <a:pPr algn="ctr"/>
            <a:r>
              <a:rPr lang="en-US" sz="2400" b="1" i="1" dirty="0"/>
              <a:t>The primary difference between IDEs and SMEs is their purpose:</a:t>
            </a:r>
            <a:endParaRPr lang="en-US" sz="4000" i="1" dirty="0"/>
          </a:p>
        </p:txBody>
      </p:sp>
      <p:sp>
        <p:nvSpPr>
          <p:cNvPr id="3" name="Text Placeholder 2"/>
          <p:cNvSpPr>
            <a:spLocks noGrp="1"/>
          </p:cNvSpPr>
          <p:nvPr>
            <p:ph type="body" idx="1"/>
          </p:nvPr>
        </p:nvSpPr>
        <p:spPr>
          <a:xfrm>
            <a:off x="1143000" y="1080704"/>
            <a:ext cx="4754880" cy="777240"/>
          </a:xfrm>
        </p:spPr>
        <p:txBody>
          <a:bodyPr>
            <a:normAutofit/>
          </a:bodyPr>
          <a:lstStyle/>
          <a:p>
            <a:pPr algn="ctr"/>
            <a:r>
              <a:rPr lang="en-US" sz="3200" dirty="0">
                <a:solidFill>
                  <a:srgbClr val="FFC000"/>
                </a:solidFill>
              </a:rPr>
              <a:t>IDEs</a:t>
            </a:r>
          </a:p>
        </p:txBody>
      </p:sp>
      <p:sp>
        <p:nvSpPr>
          <p:cNvPr id="4" name="Content Placeholder 3"/>
          <p:cNvSpPr>
            <a:spLocks noGrp="1"/>
          </p:cNvSpPr>
          <p:nvPr>
            <p:ph sz="half" idx="2"/>
          </p:nvPr>
        </p:nvSpPr>
        <p:spPr/>
        <p:txBody>
          <a:bodyPr>
            <a:normAutofit fontScale="92500" lnSpcReduction="20000"/>
          </a:bodyPr>
          <a:lstStyle/>
          <a:p>
            <a:pPr lvl="0">
              <a:buFont typeface="Wingdings" panose="05000000000000000000" pitchFamily="2" charset="2"/>
              <a:buChar char="ü"/>
            </a:pPr>
            <a:r>
              <a:rPr lang="en-US" dirty="0"/>
              <a:t>Seeks to bring innovations to global markets</a:t>
            </a:r>
          </a:p>
          <a:p>
            <a:pPr lvl="0">
              <a:buFont typeface="Wingdings" panose="05000000000000000000" pitchFamily="2" charset="2"/>
              <a:buChar char="ü"/>
            </a:pPr>
            <a:r>
              <a:rPr lang="en-US" dirty="0"/>
              <a:t>More risky</a:t>
            </a:r>
          </a:p>
          <a:p>
            <a:pPr lvl="0">
              <a:buFont typeface="Wingdings" panose="05000000000000000000" pitchFamily="2" charset="2"/>
              <a:buChar char="ü"/>
            </a:pPr>
            <a:r>
              <a:rPr lang="en-US" dirty="0"/>
              <a:t>Bringing new and un-tested ideas into the market</a:t>
            </a:r>
          </a:p>
          <a:p>
            <a:pPr lvl="0">
              <a:buFont typeface="Wingdings" panose="05000000000000000000" pitchFamily="2" charset="2"/>
              <a:buChar char="ü"/>
            </a:pPr>
            <a:r>
              <a:rPr lang="en-US" dirty="0"/>
              <a:t>The potential for high growth is significant</a:t>
            </a:r>
          </a:p>
          <a:p>
            <a:pPr lvl="0">
              <a:buFont typeface="Wingdings" panose="05000000000000000000" pitchFamily="2" charset="2"/>
              <a:buChar char="ü"/>
            </a:pPr>
            <a:r>
              <a:rPr lang="en-US" dirty="0"/>
              <a:t>A successful IDE has the potential to create many jobs and have an impact on the market itself, and the economy overall.</a:t>
            </a:r>
          </a:p>
          <a:p>
            <a:endParaRPr lang="en-US" dirty="0"/>
          </a:p>
        </p:txBody>
      </p:sp>
      <p:sp>
        <p:nvSpPr>
          <p:cNvPr id="5" name="Text Placeholder 4"/>
          <p:cNvSpPr>
            <a:spLocks noGrp="1"/>
          </p:cNvSpPr>
          <p:nvPr>
            <p:ph type="body" sz="quarter" idx="3"/>
          </p:nvPr>
        </p:nvSpPr>
        <p:spPr>
          <a:xfrm>
            <a:off x="6269173" y="1122932"/>
            <a:ext cx="4754880" cy="777240"/>
          </a:xfrm>
        </p:spPr>
        <p:txBody>
          <a:bodyPr>
            <a:normAutofit/>
          </a:bodyPr>
          <a:lstStyle/>
          <a:p>
            <a:pPr algn="ctr"/>
            <a:r>
              <a:rPr lang="en-US" sz="3200" dirty="0">
                <a:solidFill>
                  <a:srgbClr val="FFC000"/>
                </a:solidFill>
              </a:rPr>
              <a:t>SMEs</a:t>
            </a:r>
          </a:p>
        </p:txBody>
      </p:sp>
      <p:sp>
        <p:nvSpPr>
          <p:cNvPr id="6" name="Content Placeholder 5"/>
          <p:cNvSpPr>
            <a:spLocks noGrp="1"/>
          </p:cNvSpPr>
          <p:nvPr>
            <p:ph sz="quarter" idx="4"/>
          </p:nvPr>
        </p:nvSpPr>
        <p:spPr/>
        <p:txBody>
          <a:bodyPr>
            <a:normAutofit fontScale="92500" lnSpcReduction="10000"/>
          </a:bodyPr>
          <a:lstStyle/>
          <a:p>
            <a:pPr lvl="0">
              <a:buFont typeface="Wingdings" panose="05000000000000000000" pitchFamily="2" charset="2"/>
              <a:buChar char="ü"/>
            </a:pPr>
            <a:r>
              <a:rPr lang="en-US" dirty="0"/>
              <a:t>Seeks to build traditional and well understood businesses that serve local demand</a:t>
            </a:r>
          </a:p>
          <a:p>
            <a:pPr lvl="0">
              <a:buFont typeface="Wingdings" panose="05000000000000000000" pitchFamily="2" charset="2"/>
              <a:buChar char="ü"/>
            </a:pPr>
            <a:r>
              <a:rPr lang="en-US" dirty="0"/>
              <a:t>Success is based on their business acumen, execution of their idea, and local demand</a:t>
            </a:r>
          </a:p>
          <a:p>
            <a:pPr lvl="0">
              <a:buFont typeface="Wingdings" panose="05000000000000000000" pitchFamily="2" charset="2"/>
              <a:buChar char="ü"/>
            </a:pPr>
            <a:r>
              <a:rPr lang="en-US" dirty="0"/>
              <a:t>Linear, as they are unlikely to take off the way that successful IDEs</a:t>
            </a:r>
          </a:p>
          <a:p>
            <a:pPr lvl="0">
              <a:buFont typeface="Wingdings" panose="05000000000000000000" pitchFamily="2" charset="2"/>
              <a:buChar char="ü"/>
            </a:pPr>
            <a:r>
              <a:rPr lang="en-US" dirty="0"/>
              <a:t>Backbone for many local economies</a:t>
            </a:r>
          </a:p>
          <a:p>
            <a:pPr lvl="0">
              <a:buFont typeface="Wingdings" panose="05000000000000000000" pitchFamily="2" charset="2"/>
              <a:buChar char="ü"/>
            </a:pPr>
            <a:r>
              <a:rPr lang="en-US" dirty="0"/>
              <a:t>Helps provide jobs at local level</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764113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48145" y="2563091"/>
            <a:ext cx="10325239" cy="3352800"/>
          </a:xfrm>
          <a:prstGeom prst="rect">
            <a:avLst/>
          </a:prstGeom>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6000" b="1" dirty="0"/>
              <a:t>Types of Innovation</a:t>
            </a:r>
          </a:p>
        </p:txBody>
      </p:sp>
    </p:spTree>
    <p:extLst>
      <p:ext uri="{BB962C8B-B14F-4D97-AF65-F5344CB8AC3E}">
        <p14:creationId xmlns:p14="http://schemas.microsoft.com/office/powerpoint/2010/main" val="2346393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Innovation</a:t>
            </a:r>
            <a:endParaRPr lang="en-US" dirty="0"/>
          </a:p>
        </p:txBody>
      </p:sp>
      <p:sp>
        <p:nvSpPr>
          <p:cNvPr id="3" name="Content Placeholder 2"/>
          <p:cNvSpPr>
            <a:spLocks noGrp="1"/>
          </p:cNvSpPr>
          <p:nvPr>
            <p:ph idx="1"/>
          </p:nvPr>
        </p:nvSpPr>
        <p:spPr/>
        <p:txBody>
          <a:bodyPr/>
          <a:lstStyle/>
          <a:p>
            <a:pPr marL="45720" indent="0">
              <a:buNone/>
            </a:pPr>
            <a:r>
              <a:rPr lang="en-US" dirty="0"/>
              <a:t>Product innovation is the introduction of a </a:t>
            </a:r>
            <a:r>
              <a:rPr lang="en-US" b="1" dirty="0"/>
              <a:t>new or improved goods or service</a:t>
            </a:r>
            <a:r>
              <a:rPr lang="en-US" dirty="0"/>
              <a:t>. These inventions or changes may have to do with improving technical </a:t>
            </a:r>
            <a:r>
              <a:rPr lang="en-US" b="1" dirty="0"/>
              <a:t>specifications</a:t>
            </a:r>
            <a:r>
              <a:rPr lang="en-US" dirty="0"/>
              <a:t>, the </a:t>
            </a:r>
            <a:r>
              <a:rPr lang="en-US" b="1" dirty="0"/>
              <a:t>materials</a:t>
            </a:r>
            <a:r>
              <a:rPr lang="en-US" dirty="0"/>
              <a:t> or the </a:t>
            </a:r>
            <a:r>
              <a:rPr lang="en-US" b="1" dirty="0"/>
              <a:t>software</a:t>
            </a:r>
            <a:r>
              <a:rPr lang="en-US" dirty="0"/>
              <a:t> used or even advancing on </a:t>
            </a:r>
            <a:r>
              <a:rPr lang="en-US" b="1" dirty="0"/>
              <a:t>UX </a:t>
            </a:r>
            <a:r>
              <a:rPr lang="en-US" dirty="0"/>
              <a:t>(user experience). (add available to potential users but doesn’t necessarily need to generate sales)</a:t>
            </a:r>
          </a:p>
          <a:p>
            <a:pPr marL="45720" indent="0">
              <a:buNone/>
            </a:pPr>
            <a:endParaRPr lang="en-US" dirty="0"/>
          </a:p>
          <a:p>
            <a:pPr lvl="0">
              <a:buFont typeface="Wingdings" panose="05000000000000000000" pitchFamily="2" charset="2"/>
              <a:buChar char="ü"/>
            </a:pPr>
            <a:r>
              <a:rPr lang="en-US" dirty="0"/>
              <a:t>Lego has been changing the materials of its famous bricks to biodegradable oil based plastics</a:t>
            </a:r>
          </a:p>
          <a:p>
            <a:pPr>
              <a:buFont typeface="Wingdings" panose="05000000000000000000" pitchFamily="2" charset="2"/>
              <a:buChar char="ü"/>
            </a:pPr>
            <a:r>
              <a:rPr lang="en-US" dirty="0"/>
              <a:t>Electric vehicles</a:t>
            </a:r>
          </a:p>
          <a:p>
            <a:pPr lvl="0">
              <a:buFont typeface="Wingdings" panose="05000000000000000000" pitchFamily="2" charset="2"/>
              <a:buChar char="ü"/>
            </a:pPr>
            <a:r>
              <a:rPr lang="en-US" dirty="0"/>
              <a:t>New batteries with longer ranges</a:t>
            </a:r>
          </a:p>
          <a:p>
            <a:pPr marL="45720" indent="0">
              <a:buNone/>
            </a:pPr>
            <a:endParaRPr lang="en-US" dirty="0"/>
          </a:p>
        </p:txBody>
      </p:sp>
    </p:spTree>
    <p:extLst>
      <p:ext uri="{BB962C8B-B14F-4D97-AF65-F5344CB8AC3E}">
        <p14:creationId xmlns:p14="http://schemas.microsoft.com/office/powerpoint/2010/main" val="1416536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Overview</a:t>
            </a:r>
          </a:p>
        </p:txBody>
      </p:sp>
      <p:sp>
        <p:nvSpPr>
          <p:cNvPr id="3" name="Content Placeholder 2"/>
          <p:cNvSpPr>
            <a:spLocks noGrp="1"/>
          </p:cNvSpPr>
          <p:nvPr>
            <p:ph idx="1"/>
          </p:nvPr>
        </p:nvSpPr>
        <p:spPr/>
        <p:txBody>
          <a:bodyPr/>
          <a:lstStyle/>
          <a:p>
            <a:pPr marL="45720" indent="0">
              <a:buNone/>
            </a:pPr>
            <a:r>
              <a:rPr lang="en-US" sz="3200" b="1" dirty="0"/>
              <a:t>Welcome! </a:t>
            </a:r>
            <a:r>
              <a:rPr lang="en-US" sz="3200" dirty="0"/>
              <a:t>To the second module of this course.</a:t>
            </a:r>
          </a:p>
          <a:p>
            <a:pPr marL="45720" indent="0">
              <a:buNone/>
            </a:pPr>
            <a:r>
              <a:rPr lang="en-US" sz="3200" dirty="0"/>
              <a:t>For this lesson, we will be discussing what is innovation and its type. It is also important that you understand the difference between research and development and organization-driven and market driven ideas.</a:t>
            </a:r>
          </a:p>
          <a:p>
            <a:endParaRPr lang="en-US" dirty="0"/>
          </a:p>
        </p:txBody>
      </p:sp>
    </p:spTree>
    <p:extLst>
      <p:ext uri="{BB962C8B-B14F-4D97-AF65-F5344CB8AC3E}">
        <p14:creationId xmlns:p14="http://schemas.microsoft.com/office/powerpoint/2010/main" val="551944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Innovation</a:t>
            </a:r>
            <a:endParaRPr lang="en-US" dirty="0"/>
          </a:p>
        </p:txBody>
      </p:sp>
      <p:sp>
        <p:nvSpPr>
          <p:cNvPr id="3" name="Content Placeholder 2"/>
          <p:cNvSpPr>
            <a:spLocks noGrp="1"/>
          </p:cNvSpPr>
          <p:nvPr>
            <p:ph idx="1"/>
          </p:nvPr>
        </p:nvSpPr>
        <p:spPr/>
        <p:txBody>
          <a:bodyPr>
            <a:normAutofit lnSpcReduction="10000"/>
          </a:bodyPr>
          <a:lstStyle/>
          <a:p>
            <a:pPr marL="45720" indent="0">
              <a:buNone/>
            </a:pPr>
            <a:r>
              <a:rPr lang="en-US" dirty="0"/>
              <a:t>Process innovation is about implementing a </a:t>
            </a:r>
            <a:r>
              <a:rPr lang="en-US" b="1" dirty="0"/>
              <a:t>new or improved production or delivery approach</a:t>
            </a:r>
            <a:r>
              <a:rPr lang="en-US" dirty="0"/>
              <a:t>, including changes in operational methods, the techniques used and the equipment or software.</a:t>
            </a:r>
          </a:p>
          <a:p>
            <a:pPr marL="45720" indent="0">
              <a:buNone/>
            </a:pPr>
            <a:endParaRPr lang="en-US" dirty="0"/>
          </a:p>
          <a:p>
            <a:pPr marL="45720" lvl="0" indent="0">
              <a:buNone/>
            </a:pPr>
            <a:r>
              <a:rPr lang="en-US" b="1" dirty="0"/>
              <a:t>Examples of Process innovations:</a:t>
            </a:r>
          </a:p>
          <a:p>
            <a:pPr lvl="0">
              <a:buFont typeface="Wingdings" panose="05000000000000000000" pitchFamily="2" charset="2"/>
              <a:buChar char="ü"/>
            </a:pPr>
            <a:r>
              <a:rPr lang="en-US" dirty="0"/>
              <a:t>Henry Ford’s invention of the world’s first vehicle assembly line. This process changed the vehicle assembly and shortened the time necessary to produce a single vehicle from 12 hours to 90 minutes.</a:t>
            </a:r>
          </a:p>
          <a:p>
            <a:pPr lvl="0">
              <a:buFont typeface="Wingdings" panose="05000000000000000000" pitchFamily="2" charset="2"/>
              <a:buChar char="ü"/>
            </a:pPr>
            <a:r>
              <a:rPr lang="en-US" dirty="0"/>
              <a:t>The Differential company built a mobile sales dashboard for the leading </a:t>
            </a:r>
            <a:r>
              <a:rPr lang="en-US" dirty="0" err="1"/>
              <a:t>Grupo</a:t>
            </a:r>
            <a:r>
              <a:rPr lang="en-US" dirty="0"/>
              <a:t> Bimbo. Having a mobile sales dashboard gives the team quick access to the sales information and other KPI’s for each country. </a:t>
            </a:r>
          </a:p>
        </p:txBody>
      </p:sp>
    </p:spTree>
    <p:extLst>
      <p:ext uri="{BB962C8B-B14F-4D97-AF65-F5344CB8AC3E}">
        <p14:creationId xmlns:p14="http://schemas.microsoft.com/office/powerpoint/2010/main" val="2445382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Model Innovation</a:t>
            </a:r>
            <a:endParaRPr lang="en-US" dirty="0"/>
          </a:p>
        </p:txBody>
      </p:sp>
      <p:sp>
        <p:nvSpPr>
          <p:cNvPr id="3" name="Content Placeholder 2"/>
          <p:cNvSpPr>
            <a:spLocks noGrp="1"/>
          </p:cNvSpPr>
          <p:nvPr>
            <p:ph idx="1"/>
          </p:nvPr>
        </p:nvSpPr>
        <p:spPr/>
        <p:txBody>
          <a:bodyPr/>
          <a:lstStyle/>
          <a:p>
            <a:pPr marL="45720" indent="0">
              <a:buNone/>
            </a:pPr>
            <a:r>
              <a:rPr lang="en-US" dirty="0"/>
              <a:t>Business model innovation is usually </a:t>
            </a:r>
            <a:r>
              <a:rPr lang="en-US" b="1" dirty="0"/>
              <a:t>not about incremental change </a:t>
            </a:r>
            <a:r>
              <a:rPr lang="en-US" dirty="0"/>
              <a:t>but </a:t>
            </a:r>
            <a:r>
              <a:rPr lang="en-US" b="1" dirty="0"/>
              <a:t>more holistic and organization-wide transformation</a:t>
            </a:r>
            <a:r>
              <a:rPr lang="en-US" dirty="0"/>
              <a:t>.  </a:t>
            </a:r>
          </a:p>
          <a:p>
            <a:pPr marL="45720" indent="0">
              <a:buNone/>
            </a:pPr>
            <a:r>
              <a:rPr lang="en-US" dirty="0"/>
              <a:t>It can impact everything from product to marketing channels to pricing. It is most often seen in startups that </a:t>
            </a:r>
            <a:r>
              <a:rPr lang="en-US" b="1" dirty="0"/>
              <a:t>do not have a established business structure </a:t>
            </a:r>
            <a:r>
              <a:rPr lang="en-US" dirty="0"/>
              <a:t>and </a:t>
            </a:r>
            <a:r>
              <a:rPr lang="en-US" b="1" dirty="0"/>
              <a:t>who have the ability to experiment</a:t>
            </a:r>
            <a:r>
              <a:rPr lang="en-US" dirty="0"/>
              <a:t> with the way they operate their business. </a:t>
            </a:r>
          </a:p>
          <a:p>
            <a:pPr marL="45720" indent="0">
              <a:buNone/>
            </a:pPr>
            <a:r>
              <a:rPr lang="en-US" dirty="0"/>
              <a:t>But there are also several well-established organizations that have </a:t>
            </a:r>
            <a:r>
              <a:rPr lang="en-US" b="1" dirty="0"/>
              <a:t>leveraged</a:t>
            </a:r>
            <a:r>
              <a:rPr lang="en-US" dirty="0"/>
              <a:t> their large customer base and  resources to change their existing business model.</a:t>
            </a:r>
          </a:p>
          <a:p>
            <a:pPr marL="45720" indent="0">
              <a:buNone/>
            </a:pPr>
            <a:endParaRPr lang="en-US" dirty="0"/>
          </a:p>
        </p:txBody>
      </p:sp>
    </p:spTree>
    <p:extLst>
      <p:ext uri="{BB962C8B-B14F-4D97-AF65-F5344CB8AC3E}">
        <p14:creationId xmlns:p14="http://schemas.microsoft.com/office/powerpoint/2010/main" val="2374052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Model Innovation</a:t>
            </a:r>
            <a:endParaRPr lang="en-US" dirty="0"/>
          </a:p>
        </p:txBody>
      </p:sp>
      <p:sp>
        <p:nvSpPr>
          <p:cNvPr id="3" name="Content Placeholder 2"/>
          <p:cNvSpPr>
            <a:spLocks noGrp="1"/>
          </p:cNvSpPr>
          <p:nvPr>
            <p:ph idx="1"/>
          </p:nvPr>
        </p:nvSpPr>
        <p:spPr/>
        <p:txBody>
          <a:bodyPr/>
          <a:lstStyle/>
          <a:p>
            <a:pPr marL="45720" indent="0">
              <a:buNone/>
            </a:pPr>
            <a:r>
              <a:rPr lang="en-US" b="1" dirty="0"/>
              <a:t>Amazon</a:t>
            </a:r>
            <a:r>
              <a:rPr lang="en-US" dirty="0"/>
              <a:t> found a new channel through technology by eliminating the traditional retail distribution channel and developing direct relationships.</a:t>
            </a:r>
          </a:p>
          <a:p>
            <a:pPr marL="45720" indent="0">
              <a:buNone/>
            </a:pPr>
            <a:endParaRPr lang="en-US" dirty="0"/>
          </a:p>
          <a:p>
            <a:pPr marL="45720" indent="0">
              <a:buNone/>
            </a:pPr>
            <a:r>
              <a:rPr lang="en-US" b="1" dirty="0"/>
              <a:t>IBM</a:t>
            </a:r>
            <a:r>
              <a:rPr lang="en-US" dirty="0"/>
              <a:t> has managed changes in customer offers from mainframes to personal computers to technology services.</a:t>
            </a:r>
          </a:p>
        </p:txBody>
      </p:sp>
    </p:spTree>
    <p:extLst>
      <p:ext uri="{BB962C8B-B14F-4D97-AF65-F5344CB8AC3E}">
        <p14:creationId xmlns:p14="http://schemas.microsoft.com/office/powerpoint/2010/main" val="343064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Model Innovation</a:t>
            </a:r>
            <a:endParaRPr lang="en-US" dirty="0"/>
          </a:p>
        </p:txBody>
      </p:sp>
      <p:sp>
        <p:nvSpPr>
          <p:cNvPr id="3" name="Content Placeholder 2"/>
          <p:cNvSpPr>
            <a:spLocks noGrp="1"/>
          </p:cNvSpPr>
          <p:nvPr>
            <p:ph idx="1"/>
          </p:nvPr>
        </p:nvSpPr>
        <p:spPr/>
        <p:txBody>
          <a:bodyPr>
            <a:normAutofit/>
          </a:bodyPr>
          <a:lstStyle/>
          <a:p>
            <a:pPr marL="45720" indent="0">
              <a:buNone/>
            </a:pPr>
            <a:r>
              <a:rPr lang="en-US" dirty="0"/>
              <a:t>The type of innovation that is most relevant for an organization at a </a:t>
            </a:r>
            <a:r>
              <a:rPr lang="en-US" b="1" dirty="0"/>
              <a:t>particular point </a:t>
            </a:r>
            <a:r>
              <a:rPr lang="en-US" dirty="0"/>
              <a:t>in time is a function of the most important questions that the organization is asking itself or is addressing.  Questions such as:</a:t>
            </a:r>
          </a:p>
          <a:p>
            <a:pPr lvl="0">
              <a:buFont typeface="Wingdings" panose="05000000000000000000" pitchFamily="2" charset="2"/>
              <a:buChar char="ü"/>
            </a:pPr>
            <a:r>
              <a:rPr lang="en-US" i="1" dirty="0"/>
              <a:t>How can we reach our customers more effectively?</a:t>
            </a:r>
            <a:endParaRPr lang="en-US" dirty="0"/>
          </a:p>
          <a:p>
            <a:pPr lvl="0">
              <a:buFont typeface="Wingdings" panose="05000000000000000000" pitchFamily="2" charset="2"/>
              <a:buChar char="ü"/>
            </a:pPr>
            <a:r>
              <a:rPr lang="en-US" i="1" dirty="0"/>
              <a:t>How do we make our service more affordable for a larger customer segment?</a:t>
            </a:r>
            <a:endParaRPr lang="en-US" dirty="0"/>
          </a:p>
          <a:p>
            <a:pPr lvl="0">
              <a:buFont typeface="Wingdings" panose="05000000000000000000" pitchFamily="2" charset="2"/>
              <a:buChar char="ü"/>
            </a:pPr>
            <a:r>
              <a:rPr lang="en-US" i="1" dirty="0"/>
              <a:t>Is our product easy to use?</a:t>
            </a:r>
            <a:endParaRPr lang="en-US" dirty="0"/>
          </a:p>
          <a:p>
            <a:pPr lvl="0">
              <a:buFont typeface="Wingdings" panose="05000000000000000000" pitchFamily="2" charset="2"/>
              <a:buChar char="ü"/>
            </a:pPr>
            <a:r>
              <a:rPr lang="en-US" i="1" dirty="0"/>
              <a:t>What issues are clients facing with delivery?</a:t>
            </a:r>
            <a:endParaRPr lang="en-US" dirty="0"/>
          </a:p>
          <a:p>
            <a:pPr marL="45720" indent="0">
              <a:buNone/>
            </a:pPr>
            <a:r>
              <a:rPr lang="en-US" dirty="0"/>
              <a:t>will help to research answers that will point to what type of innovation may be </a:t>
            </a:r>
            <a:r>
              <a:rPr lang="en-US" dirty="0" err="1"/>
              <a:t>be</a:t>
            </a:r>
            <a:r>
              <a:rPr lang="en-US" dirty="0"/>
              <a:t> most appropriate.</a:t>
            </a:r>
          </a:p>
          <a:p>
            <a:pPr marL="45720" indent="0">
              <a:buNone/>
            </a:pPr>
            <a:endParaRPr lang="en-US" dirty="0"/>
          </a:p>
        </p:txBody>
      </p:sp>
    </p:spTree>
    <p:extLst>
      <p:ext uri="{BB962C8B-B14F-4D97-AF65-F5344CB8AC3E}">
        <p14:creationId xmlns:p14="http://schemas.microsoft.com/office/powerpoint/2010/main" val="2389774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48145" y="1173575"/>
            <a:ext cx="10325239" cy="4742316"/>
          </a:xfrm>
          <a:prstGeom prst="rect">
            <a:avLst/>
          </a:prstGeom>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6000" b="1" dirty="0"/>
              <a:t>Organization –Driven Ideas (ODI) </a:t>
            </a:r>
          </a:p>
          <a:p>
            <a:pPr algn="ctr"/>
            <a:r>
              <a:rPr lang="en-US" sz="6000" b="1" dirty="0"/>
              <a:t>&amp;</a:t>
            </a:r>
          </a:p>
          <a:p>
            <a:pPr algn="ctr"/>
            <a:r>
              <a:rPr lang="en-US" sz="6000" b="1" dirty="0"/>
              <a:t> Market-Driven Ideas(MDI)</a:t>
            </a:r>
          </a:p>
        </p:txBody>
      </p:sp>
    </p:spTree>
    <p:extLst>
      <p:ext uri="{BB962C8B-B14F-4D97-AF65-F5344CB8AC3E}">
        <p14:creationId xmlns:p14="http://schemas.microsoft.com/office/powerpoint/2010/main" val="916499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1080704"/>
            <a:ext cx="4754880" cy="777240"/>
          </a:xfrm>
        </p:spPr>
        <p:txBody>
          <a:bodyPr>
            <a:normAutofit/>
          </a:bodyPr>
          <a:lstStyle/>
          <a:p>
            <a:pPr algn="ctr"/>
            <a:r>
              <a:rPr lang="en-US" sz="4400" dirty="0">
                <a:solidFill>
                  <a:srgbClr val="FFC000"/>
                </a:solidFill>
              </a:rPr>
              <a:t>ODI</a:t>
            </a:r>
          </a:p>
        </p:txBody>
      </p:sp>
      <p:sp>
        <p:nvSpPr>
          <p:cNvPr id="4" name="Content Placeholder 3"/>
          <p:cNvSpPr>
            <a:spLocks noGrp="1"/>
          </p:cNvSpPr>
          <p:nvPr>
            <p:ph sz="half" idx="2"/>
          </p:nvPr>
        </p:nvSpPr>
        <p:spPr/>
        <p:txBody>
          <a:bodyPr>
            <a:normAutofit/>
          </a:bodyPr>
          <a:lstStyle/>
          <a:p>
            <a:pPr lvl="0">
              <a:buFont typeface="Wingdings" panose="05000000000000000000" pitchFamily="2" charset="2"/>
              <a:buChar char="ü"/>
            </a:pPr>
            <a:r>
              <a:rPr lang="en-US" b="1" dirty="0"/>
              <a:t>Directed for the top but the ideas are driven from the bottom</a:t>
            </a:r>
          </a:p>
          <a:p>
            <a:pPr lvl="0">
              <a:buFont typeface="Wingdings" panose="05000000000000000000" pitchFamily="2" charset="2"/>
              <a:buChar char="ü"/>
            </a:pPr>
            <a:r>
              <a:rPr lang="en-US" b="1" dirty="0"/>
              <a:t>Demonstrating the correlation between bottom-up ideas</a:t>
            </a:r>
          </a:p>
          <a:p>
            <a:pPr lvl="0">
              <a:buFont typeface="Wingdings" panose="05000000000000000000" pitchFamily="2" charset="2"/>
              <a:buChar char="ü"/>
            </a:pPr>
            <a:r>
              <a:rPr lang="en-US" b="1" dirty="0"/>
              <a:t>Ideas Are Free</a:t>
            </a:r>
          </a:p>
          <a:p>
            <a:pPr lvl="0">
              <a:buFont typeface="Wingdings" panose="05000000000000000000" pitchFamily="2" charset="2"/>
              <a:buChar char="ü"/>
            </a:pPr>
            <a:r>
              <a:rPr lang="en-US" b="1" dirty="0"/>
              <a:t>Clear relationship between the frontline ideas and innovation</a:t>
            </a:r>
          </a:p>
        </p:txBody>
      </p:sp>
      <p:sp>
        <p:nvSpPr>
          <p:cNvPr id="5" name="Text Placeholder 4"/>
          <p:cNvSpPr>
            <a:spLocks noGrp="1"/>
          </p:cNvSpPr>
          <p:nvPr>
            <p:ph type="body" sz="quarter" idx="3"/>
          </p:nvPr>
        </p:nvSpPr>
        <p:spPr>
          <a:xfrm>
            <a:off x="6269173" y="1122932"/>
            <a:ext cx="4754880" cy="777240"/>
          </a:xfrm>
        </p:spPr>
        <p:txBody>
          <a:bodyPr>
            <a:normAutofit/>
          </a:bodyPr>
          <a:lstStyle/>
          <a:p>
            <a:pPr algn="ctr"/>
            <a:r>
              <a:rPr lang="en-US" sz="4000" dirty="0">
                <a:solidFill>
                  <a:srgbClr val="FFC000"/>
                </a:solidFill>
              </a:rPr>
              <a:t>MDI</a:t>
            </a:r>
          </a:p>
        </p:txBody>
      </p:sp>
      <p:sp>
        <p:nvSpPr>
          <p:cNvPr id="6" name="Content Placeholder 5"/>
          <p:cNvSpPr>
            <a:spLocks noGrp="1"/>
          </p:cNvSpPr>
          <p:nvPr>
            <p:ph sz="quarter" idx="4"/>
          </p:nvPr>
        </p:nvSpPr>
        <p:spPr/>
        <p:txBody>
          <a:bodyPr>
            <a:normAutofit/>
          </a:bodyPr>
          <a:lstStyle/>
          <a:p>
            <a:pPr lvl="0">
              <a:buFont typeface="Wingdings" panose="05000000000000000000" pitchFamily="2" charset="2"/>
              <a:buChar char="ü"/>
            </a:pPr>
            <a:r>
              <a:rPr lang="en-US" b="1" dirty="0"/>
              <a:t>Value of customer feedback</a:t>
            </a:r>
          </a:p>
          <a:p>
            <a:pPr lvl="0">
              <a:buFont typeface="Wingdings" panose="05000000000000000000" pitchFamily="2" charset="2"/>
              <a:buChar char="ü"/>
            </a:pPr>
            <a:r>
              <a:rPr lang="en-US" b="1" dirty="0"/>
              <a:t>To get closer to customers, stay ahead of competitors, and make decisions based on their markets</a:t>
            </a:r>
          </a:p>
          <a:p>
            <a:pPr lvl="0">
              <a:buFont typeface="Wingdings" panose="05000000000000000000" pitchFamily="2" charset="2"/>
              <a:buChar char="ü"/>
            </a:pPr>
            <a:r>
              <a:rPr lang="en-US" b="1" dirty="0"/>
              <a:t>Continuous, evolving process focused on the customer.</a:t>
            </a:r>
          </a:p>
        </p:txBody>
      </p:sp>
    </p:spTree>
    <p:extLst>
      <p:ext uri="{BB962C8B-B14F-4D97-AF65-F5344CB8AC3E}">
        <p14:creationId xmlns:p14="http://schemas.microsoft.com/office/powerpoint/2010/main" val="1852566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Importance of Creativity and Innovation</a:t>
            </a:r>
          </a:p>
        </p:txBody>
      </p:sp>
      <p:sp>
        <p:nvSpPr>
          <p:cNvPr id="3" name="Content Placeholder 2"/>
          <p:cNvSpPr>
            <a:spLocks noGrp="1"/>
          </p:cNvSpPr>
          <p:nvPr>
            <p:ph idx="1"/>
          </p:nvPr>
        </p:nvSpPr>
        <p:spPr/>
        <p:txBody>
          <a:bodyPr>
            <a:normAutofit fontScale="92500" lnSpcReduction="10000"/>
          </a:bodyPr>
          <a:lstStyle/>
          <a:p>
            <a:pPr marL="45720" indent="0">
              <a:buNone/>
            </a:pPr>
            <a:r>
              <a:rPr lang="en-US" dirty="0"/>
              <a:t>Creativity and innovation are key to generation of new ideas and methods of improving goods and services for customer satisfaction. They are key to the success of a business particularly when strategizing during strategic planning, and when designing new products and services. Creative thinking and innovation are particularly useful during planning and setting out strategies to compete.  </a:t>
            </a:r>
          </a:p>
          <a:p>
            <a:pPr marL="45720" indent="0">
              <a:buNone/>
            </a:pPr>
            <a:r>
              <a:rPr lang="en-US" dirty="0"/>
              <a:t>Thus creativity and innovation: </a:t>
            </a:r>
          </a:p>
          <a:p>
            <a:pPr lvl="0"/>
            <a:r>
              <a:rPr lang="en-US" dirty="0"/>
              <a:t>Leads to increased productivity </a:t>
            </a:r>
          </a:p>
          <a:p>
            <a:pPr lvl="0"/>
            <a:r>
              <a:rPr lang="en-US" dirty="0"/>
              <a:t>Helps in profit maximization </a:t>
            </a:r>
          </a:p>
          <a:p>
            <a:pPr lvl="0"/>
            <a:r>
              <a:rPr lang="en-US" dirty="0"/>
              <a:t>Motivates employees to become more creative </a:t>
            </a:r>
          </a:p>
          <a:p>
            <a:pPr lvl="0"/>
            <a:r>
              <a:rPr lang="en-US" dirty="0"/>
              <a:t>Leads to diversification of products and services </a:t>
            </a:r>
          </a:p>
          <a:p>
            <a:pPr lvl="0"/>
            <a:r>
              <a:rPr lang="en-US" dirty="0"/>
              <a:t>Introduces a variety of goods and services </a:t>
            </a:r>
          </a:p>
          <a:p>
            <a:pPr marL="45720" indent="0">
              <a:buNone/>
            </a:pPr>
            <a:endParaRPr lang="en-US" dirty="0"/>
          </a:p>
        </p:txBody>
      </p:sp>
    </p:spTree>
    <p:extLst>
      <p:ext uri="{BB962C8B-B14F-4D97-AF65-F5344CB8AC3E}">
        <p14:creationId xmlns:p14="http://schemas.microsoft.com/office/powerpoint/2010/main" val="10370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Basic concepts in Idea, innovation &amp; creativity</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sz="2400" dirty="0"/>
              <a:t>Idea is an opinion, whether intentionally or unintentionally thought of, and something that we can imagine or picture in our minds.</a:t>
            </a:r>
          </a:p>
          <a:p>
            <a:pPr marL="45720" indent="0">
              <a:buNone/>
            </a:pPr>
            <a:r>
              <a:rPr lang="en-US" sz="2400" dirty="0"/>
              <a:t>Ideas are essential when dealing with creativity and innovation as without them hence creativity and innovation are non-existent. </a:t>
            </a:r>
          </a:p>
        </p:txBody>
      </p:sp>
    </p:spTree>
    <p:extLst>
      <p:ext uri="{BB962C8B-B14F-4D97-AF65-F5344CB8AC3E}">
        <p14:creationId xmlns:p14="http://schemas.microsoft.com/office/powerpoint/2010/main" val="289947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Basic concepts in Idea, innovation &amp; creativity</a:t>
            </a:r>
          </a:p>
        </p:txBody>
      </p:sp>
      <p:sp>
        <p:nvSpPr>
          <p:cNvPr id="3" name="Content Placeholder 2"/>
          <p:cNvSpPr>
            <a:spLocks noGrp="1"/>
          </p:cNvSpPr>
          <p:nvPr>
            <p:ph idx="1"/>
          </p:nvPr>
        </p:nvSpPr>
        <p:spPr>
          <a:xfrm>
            <a:off x="1143000" y="2057400"/>
            <a:ext cx="9875520" cy="4038600"/>
          </a:xfrm>
        </p:spPr>
        <p:txBody>
          <a:bodyPr>
            <a:normAutofit fontScale="92500" lnSpcReduction="10000"/>
          </a:bodyPr>
          <a:lstStyle/>
          <a:p>
            <a:pPr marL="45720" indent="0">
              <a:buNone/>
            </a:pPr>
            <a:r>
              <a:rPr lang="en-US" sz="2400" dirty="0"/>
              <a:t>“Creativity is the process through which invention occurs – enabling process by which something new comes into existence.” </a:t>
            </a:r>
          </a:p>
          <a:p>
            <a:pPr marL="45720" indent="0">
              <a:buNone/>
            </a:pPr>
            <a:r>
              <a:rPr lang="en-US" sz="2400" dirty="0"/>
              <a:t>Whether it is used in our everyday dealings or for entrepreneurial purposes, creativity is essential to individuals and teams in order for us to think beyond existing boundaries and explore imaginations. In contrast, innovation is a multidimensional concept about introducing something new/unique or change an already known system. It is about putting your creative ideas into work. </a:t>
            </a:r>
          </a:p>
          <a:p>
            <a:pPr marL="45720" indent="0">
              <a:buNone/>
            </a:pPr>
            <a:r>
              <a:rPr lang="en-US" sz="2400" dirty="0"/>
              <a:t>Creativity and innovation complements each other, as without creativity there is no innovation. The main difference between the two is purpose. ‘Too often there is an assumption that creativity automatically leads to actual innovation, but this is not true.’1 Ideas need to be intensively analyzed and assessed first before it either becomes an asset or not.</a:t>
            </a:r>
          </a:p>
        </p:txBody>
      </p:sp>
    </p:spTree>
    <p:extLst>
      <p:ext uri="{BB962C8B-B14F-4D97-AF65-F5344CB8AC3E}">
        <p14:creationId xmlns:p14="http://schemas.microsoft.com/office/powerpoint/2010/main" val="308448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31B6CE"/>
                </a:solidFill>
              </a:rPr>
              <a:t>Basic concepts in Idea, innovation &amp; creativity</a:t>
            </a:r>
          </a:p>
        </p:txBody>
      </p:sp>
      <p:grpSp>
        <p:nvGrpSpPr>
          <p:cNvPr id="5" name="Group 4"/>
          <p:cNvGrpSpPr/>
          <p:nvPr/>
        </p:nvGrpSpPr>
        <p:grpSpPr>
          <a:xfrm>
            <a:off x="961852" y="1991592"/>
            <a:ext cx="2791691" cy="4545676"/>
            <a:chOff x="4468090" y="1977044"/>
            <a:chExt cx="2791691" cy="4545676"/>
          </a:xfrm>
          <a:solidFill>
            <a:srgbClr val="31B6CE"/>
          </a:solidFill>
        </p:grpSpPr>
        <p:sp>
          <p:nvSpPr>
            <p:cNvPr id="4" name="Rounded Rectangle 3"/>
            <p:cNvSpPr/>
            <p:nvPr/>
          </p:nvSpPr>
          <p:spPr>
            <a:xfrm>
              <a:off x="4468090" y="1977044"/>
              <a:ext cx="2791691" cy="454567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latin typeface="Campton SemiBold" panose="020B0004020102020203" pitchFamily="34" charset="0"/>
              </a:endParaRPr>
            </a:p>
            <a:p>
              <a:pPr algn="ctr"/>
              <a:endParaRPr lang="en-US" sz="2800" b="1" dirty="0">
                <a:latin typeface="Campton SemiBold" panose="020B0004020102020203" pitchFamily="34" charset="0"/>
              </a:endParaRPr>
            </a:p>
            <a:p>
              <a:pPr algn="ctr"/>
              <a:endParaRPr lang="en-US" sz="2800" b="1" dirty="0">
                <a:latin typeface="Campton SemiBold" panose="020B0004020102020203" pitchFamily="34" charset="0"/>
              </a:endParaRPr>
            </a:p>
            <a:p>
              <a:pPr algn="ctr"/>
              <a:r>
                <a:rPr lang="en-US" sz="2400" b="1" dirty="0">
                  <a:latin typeface="Campton SemiBold" panose="020B0004020102020203" pitchFamily="34" charset="0"/>
                </a:rPr>
                <a:t>IDEA</a:t>
              </a:r>
            </a:p>
            <a:p>
              <a:pPr algn="ctr"/>
              <a:endParaRPr lang="en-US" dirty="0">
                <a:latin typeface="Avenir Black" panose="020B0803020203020204" pitchFamily="34" charset="0"/>
              </a:endParaRPr>
            </a:p>
            <a:p>
              <a:pPr algn="ctr"/>
              <a:r>
                <a:rPr lang="en-US" sz="2000" dirty="0">
                  <a:latin typeface="Campton SemiBold" panose="020B0004020102020203" pitchFamily="34" charset="0"/>
                </a:rPr>
                <a:t>A thought, belief, opinion or plan</a:t>
              </a:r>
              <a:endParaRPr lang="en-US" sz="3200" b="1" dirty="0">
                <a:latin typeface="Campton SemiBold" panose="020B0004020102020203" pitchFamily="34" charset="0"/>
              </a:endParaRPr>
            </a:p>
          </p:txBody>
        </p:sp>
        <p:pic>
          <p:nvPicPr>
            <p:cNvPr id="1028" name="Picture 4" descr="idea, innovation, business, inspiration, lightbulb, imagination, solution, creative, creativity, invention"/>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30742" b="65466" l="39093" r="59297"/>
                      </a14:imgEffect>
                    </a14:imgLayer>
                  </a14:imgProps>
                </a:ext>
                <a:ext uri="{28A0092B-C50C-407E-A947-70E740481C1C}">
                  <a14:useLocalDpi xmlns:a14="http://schemas.microsoft.com/office/drawing/2010/main" val="0"/>
                </a:ext>
              </a:extLst>
            </a:blip>
            <a:srcRect l="36567" t="26401" r="38178" b="30193"/>
            <a:stretch/>
          </p:blipFill>
          <p:spPr bwMode="auto">
            <a:xfrm>
              <a:off x="4875065" y="2037971"/>
              <a:ext cx="1977739" cy="2267331"/>
            </a:xfrm>
            <a:prstGeom prst="rect">
              <a:avLst/>
            </a:prstGeom>
            <a:grpFill/>
          </p:spPr>
        </p:pic>
      </p:grpSp>
      <p:grpSp>
        <p:nvGrpSpPr>
          <p:cNvPr id="7" name="Group 6"/>
          <p:cNvGrpSpPr/>
          <p:nvPr/>
        </p:nvGrpSpPr>
        <p:grpSpPr>
          <a:xfrm>
            <a:off x="8226655" y="1965960"/>
            <a:ext cx="2791691" cy="4545676"/>
            <a:chOff x="6677543" y="3839094"/>
            <a:chExt cx="2791691" cy="4545676"/>
          </a:xfrm>
        </p:grpSpPr>
        <p:sp>
          <p:nvSpPr>
            <p:cNvPr id="12" name="Rounded Rectangle 11"/>
            <p:cNvSpPr/>
            <p:nvPr/>
          </p:nvSpPr>
          <p:spPr>
            <a:xfrm>
              <a:off x="6677543" y="3839094"/>
              <a:ext cx="2791691" cy="4545676"/>
            </a:xfrm>
            <a:prstGeom prst="roundRect">
              <a:avLst/>
            </a:prstGeom>
            <a:solidFill>
              <a:srgbClr val="BDCC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latin typeface="Campton SemiBold" panose="020B0004020102020203" pitchFamily="34" charset="0"/>
              </a:endParaRPr>
            </a:p>
            <a:p>
              <a:pPr algn="ctr"/>
              <a:endParaRPr lang="en-US" sz="2800" b="1" dirty="0">
                <a:latin typeface="Campton SemiBold" panose="020B0004020102020203" pitchFamily="34" charset="0"/>
              </a:endParaRPr>
            </a:p>
            <a:p>
              <a:pPr algn="ctr"/>
              <a:endParaRPr lang="en-US" sz="2800" b="1" dirty="0">
                <a:latin typeface="Campton SemiBold" panose="020B0004020102020203" pitchFamily="34" charset="0"/>
              </a:endParaRPr>
            </a:p>
            <a:p>
              <a:pPr algn="ctr"/>
              <a:endParaRPr lang="en-US" sz="2800" b="1" dirty="0">
                <a:latin typeface="Campton SemiBold" panose="020B0004020102020203" pitchFamily="34" charset="0"/>
              </a:endParaRPr>
            </a:p>
            <a:p>
              <a:pPr algn="ctr"/>
              <a:endParaRPr lang="en-US" sz="2800" b="1" dirty="0">
                <a:latin typeface="Campton SemiBold" panose="020B0004020102020203" pitchFamily="34" charset="0"/>
              </a:endParaRPr>
            </a:p>
            <a:p>
              <a:pPr algn="ctr"/>
              <a:r>
                <a:rPr lang="en-US" sz="2400" b="1" dirty="0">
                  <a:latin typeface="Campton SemiBold" panose="020B0004020102020203" pitchFamily="34" charset="0"/>
                </a:rPr>
                <a:t>INNOVATION</a:t>
              </a:r>
            </a:p>
            <a:p>
              <a:pPr algn="ctr"/>
              <a:endParaRPr lang="en-US" dirty="0">
                <a:latin typeface="Avenir Black" panose="020B0803020203020204" pitchFamily="34" charset="0"/>
              </a:endParaRPr>
            </a:p>
            <a:p>
              <a:pPr algn="ctr"/>
              <a:r>
                <a:rPr lang="en-US" sz="2000" dirty="0">
                  <a:latin typeface="Campton SemiBold" panose="020B0004020102020203" pitchFamily="34" charset="0"/>
                </a:rPr>
                <a:t>Turning a new concept into commercial success or widespread use.</a:t>
              </a:r>
              <a:endParaRPr lang="en-US" sz="3200" b="1" dirty="0">
                <a:latin typeface="Campton SemiBold" panose="020B0004020102020203" pitchFamily="34" charset="0"/>
              </a:endParaRPr>
            </a:p>
          </p:txBody>
        </p:sp>
        <p:pic>
          <p:nvPicPr>
            <p:cNvPr id="14" name="Picture 2" descr="Innovation, Invention, and Creativity: definition, difference, and  examples. – innoway"/>
            <p:cNvPicPr>
              <a:picLocks noChangeAspect="1" noChangeArrowheads="1"/>
            </p:cNvPicPr>
            <p:nvPr/>
          </p:nvPicPr>
          <p:blipFill rotWithShape="1">
            <a:blip r:embed="rId4">
              <a:extLst>
                <a:ext uri="{28A0092B-C50C-407E-A947-70E740481C1C}">
                  <a14:useLocalDpi xmlns:a14="http://schemas.microsoft.com/office/drawing/2010/main" val="0"/>
                </a:ext>
              </a:extLst>
            </a:blip>
            <a:srcRect l="74062" t="7589" r="13731" b="64981"/>
            <a:stretch/>
          </p:blipFill>
          <p:spPr bwMode="auto">
            <a:xfrm>
              <a:off x="7394515" y="4264430"/>
              <a:ext cx="1357746" cy="1454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4594253" y="1991592"/>
            <a:ext cx="2791691" cy="4545676"/>
            <a:chOff x="1368136" y="2312324"/>
            <a:chExt cx="2791691" cy="4545676"/>
          </a:xfrm>
        </p:grpSpPr>
        <p:sp>
          <p:nvSpPr>
            <p:cNvPr id="9" name="Rounded Rectangle 8"/>
            <p:cNvSpPr/>
            <p:nvPr/>
          </p:nvSpPr>
          <p:spPr>
            <a:xfrm>
              <a:off x="1368136" y="2312324"/>
              <a:ext cx="2791691" cy="4545676"/>
            </a:xfrm>
            <a:prstGeom prst="roundRect">
              <a:avLst/>
            </a:prstGeom>
            <a:solidFill>
              <a:srgbClr val="E3E0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latin typeface="Campton SemiBold" panose="020B0004020102020203" pitchFamily="34" charset="0"/>
              </a:endParaRPr>
            </a:p>
            <a:p>
              <a:pPr algn="ctr"/>
              <a:endParaRPr lang="en-US" sz="2800" b="1" dirty="0">
                <a:latin typeface="Campton SemiBold" panose="020B0004020102020203" pitchFamily="34" charset="0"/>
              </a:endParaRPr>
            </a:p>
            <a:p>
              <a:pPr algn="ctr"/>
              <a:endParaRPr lang="en-US" sz="2800" b="1" dirty="0">
                <a:latin typeface="Campton SemiBold" panose="020B0004020102020203" pitchFamily="34" charset="0"/>
              </a:endParaRPr>
            </a:p>
            <a:p>
              <a:pPr algn="ctr"/>
              <a:endParaRPr lang="en-US" sz="2800" b="1" dirty="0">
                <a:latin typeface="Campton SemiBold" panose="020B0004020102020203" pitchFamily="34" charset="0"/>
              </a:endParaRPr>
            </a:p>
            <a:p>
              <a:pPr algn="ctr"/>
              <a:endParaRPr lang="en-US" sz="2800" b="1" dirty="0">
                <a:latin typeface="Campton SemiBold" panose="020B0004020102020203" pitchFamily="34" charset="0"/>
              </a:endParaRPr>
            </a:p>
            <a:p>
              <a:pPr algn="ctr"/>
              <a:r>
                <a:rPr lang="en-US" sz="2400" b="1" dirty="0">
                  <a:latin typeface="Campton SemiBold" panose="020B0004020102020203" pitchFamily="34" charset="0"/>
                </a:rPr>
                <a:t>CREATIVITY</a:t>
              </a:r>
            </a:p>
            <a:p>
              <a:pPr algn="ctr"/>
              <a:endParaRPr lang="en-US" dirty="0">
                <a:latin typeface="Avenir Black" panose="020B0803020203020204" pitchFamily="34" charset="0"/>
              </a:endParaRPr>
            </a:p>
            <a:p>
              <a:pPr algn="ctr"/>
              <a:r>
                <a:rPr lang="en-US" sz="2000" dirty="0">
                  <a:latin typeface="Campton SemiBold" panose="020B0004020102020203" pitchFamily="34" charset="0"/>
                </a:rPr>
                <a:t>The act of turning new and imaginative ideas into reality.</a:t>
              </a:r>
              <a:endParaRPr lang="en-US" sz="3200" b="1" dirty="0">
                <a:latin typeface="Campton SemiBold" panose="020B0004020102020203" pitchFamily="34" charset="0"/>
              </a:endParaRPr>
            </a:p>
          </p:txBody>
        </p:sp>
        <p:pic>
          <p:nvPicPr>
            <p:cNvPr id="15" name="Picture 2" descr="Innovation, Invention, and Creativity: definition, difference, and  examples. – innoway"/>
            <p:cNvPicPr>
              <a:picLocks noChangeAspect="1" noChangeArrowheads="1"/>
            </p:cNvPicPr>
            <p:nvPr/>
          </p:nvPicPr>
          <p:blipFill rotWithShape="1">
            <a:blip r:embed="rId4">
              <a:extLst>
                <a:ext uri="{28A0092B-C50C-407E-A947-70E740481C1C}">
                  <a14:useLocalDpi xmlns:a14="http://schemas.microsoft.com/office/drawing/2010/main" val="0"/>
                </a:ext>
              </a:extLst>
            </a:blip>
            <a:srcRect l="9247" t="4441" r="78296" b="63949"/>
            <a:stretch/>
          </p:blipFill>
          <p:spPr bwMode="auto">
            <a:xfrm>
              <a:off x="2071253" y="2661459"/>
              <a:ext cx="1385455" cy="16764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5307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37855" y="2691877"/>
            <a:ext cx="9243236" cy="1717964"/>
            <a:chOff x="2064327" y="2470205"/>
            <a:chExt cx="9243236" cy="1717964"/>
          </a:xfrm>
        </p:grpSpPr>
        <p:sp>
          <p:nvSpPr>
            <p:cNvPr id="2" name="TextBox 1"/>
            <p:cNvSpPr txBox="1"/>
            <p:nvPr/>
          </p:nvSpPr>
          <p:spPr>
            <a:xfrm>
              <a:off x="2064327" y="2618509"/>
              <a:ext cx="9243236" cy="1569660"/>
            </a:xfrm>
            <a:prstGeom prst="rect">
              <a:avLst/>
            </a:prstGeom>
            <a:noFill/>
          </p:spPr>
          <p:txBody>
            <a:bodyPr wrap="none" rtlCol="0">
              <a:spAutoFit/>
            </a:bodyPr>
            <a:lstStyle/>
            <a:p>
              <a:r>
                <a:rPr lang="en-US" sz="9600" b="1" dirty="0">
                  <a:solidFill>
                    <a:srgbClr val="FFC000"/>
                  </a:solidFill>
                  <a:latin typeface="Campton SemiBold" panose="020B0004020102020203" pitchFamily="34" charset="0"/>
                </a:rPr>
                <a:t>INN OVATI    N</a:t>
              </a:r>
            </a:p>
          </p:txBody>
        </p:sp>
        <p:pic>
          <p:nvPicPr>
            <p:cNvPr id="2050" name="Picture 2" descr="47,354 Innovation Logo Illustrations &amp; Clip Art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l="70534" t="33697" r="4748" b="36832"/>
            <a:stretch/>
          </p:blipFill>
          <p:spPr bwMode="auto">
            <a:xfrm>
              <a:off x="8542453" y="2470205"/>
              <a:ext cx="1440874" cy="17179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47,354 Innovation Logo Illustrations &amp; Clip Art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l="70534" t="33697" r="4748" b="36832"/>
            <a:stretch/>
          </p:blipFill>
          <p:spPr bwMode="auto">
            <a:xfrm>
              <a:off x="4225636" y="2470205"/>
              <a:ext cx="1440874" cy="1717964"/>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p:cNvSpPr txBox="1"/>
          <p:nvPr/>
        </p:nvSpPr>
        <p:spPr>
          <a:xfrm>
            <a:off x="789709" y="1330036"/>
            <a:ext cx="1967345" cy="769441"/>
          </a:xfrm>
          <a:prstGeom prst="rect">
            <a:avLst/>
          </a:prstGeom>
          <a:noFill/>
        </p:spPr>
        <p:txBody>
          <a:bodyPr wrap="square" rtlCol="0">
            <a:spAutoFit/>
          </a:bodyPr>
          <a:lstStyle/>
          <a:p>
            <a:r>
              <a:rPr lang="en-US" sz="4400" b="1" dirty="0">
                <a:latin typeface="Ink Free" panose="03080402000500000000" pitchFamily="66" charset="0"/>
              </a:rPr>
              <a:t>novel</a:t>
            </a:r>
          </a:p>
        </p:txBody>
      </p:sp>
      <p:sp>
        <p:nvSpPr>
          <p:cNvPr id="8" name="TextBox 7"/>
          <p:cNvSpPr txBox="1"/>
          <p:nvPr/>
        </p:nvSpPr>
        <p:spPr>
          <a:xfrm>
            <a:off x="4419601" y="692727"/>
            <a:ext cx="2369126" cy="1446550"/>
          </a:xfrm>
          <a:prstGeom prst="rect">
            <a:avLst/>
          </a:prstGeom>
          <a:noFill/>
        </p:spPr>
        <p:txBody>
          <a:bodyPr wrap="square" rtlCol="0">
            <a:spAutoFit/>
          </a:bodyPr>
          <a:lstStyle/>
          <a:p>
            <a:pPr algn="ctr"/>
            <a:r>
              <a:rPr lang="en-US" sz="4400" b="1" dirty="0">
                <a:latin typeface="Ink Free" panose="03080402000500000000" pitchFamily="66" charset="0"/>
              </a:rPr>
              <a:t>Creates value</a:t>
            </a:r>
          </a:p>
        </p:txBody>
      </p:sp>
      <p:sp>
        <p:nvSpPr>
          <p:cNvPr id="9" name="TextBox 8"/>
          <p:cNvSpPr txBox="1"/>
          <p:nvPr/>
        </p:nvSpPr>
        <p:spPr>
          <a:xfrm>
            <a:off x="8853055" y="1077447"/>
            <a:ext cx="2382981" cy="769441"/>
          </a:xfrm>
          <a:prstGeom prst="rect">
            <a:avLst/>
          </a:prstGeom>
          <a:noFill/>
        </p:spPr>
        <p:txBody>
          <a:bodyPr wrap="square" rtlCol="0">
            <a:spAutoFit/>
          </a:bodyPr>
          <a:lstStyle/>
          <a:p>
            <a:r>
              <a:rPr lang="en-US" sz="4400" b="1" dirty="0">
                <a:latin typeface="Ink Free" panose="03080402000500000000" pitchFamily="66" charset="0"/>
              </a:rPr>
              <a:t>changes</a:t>
            </a:r>
          </a:p>
        </p:txBody>
      </p:sp>
      <p:sp>
        <p:nvSpPr>
          <p:cNvPr id="10" name="TextBox 9"/>
          <p:cNvSpPr txBox="1"/>
          <p:nvPr/>
        </p:nvSpPr>
        <p:spPr>
          <a:xfrm>
            <a:off x="928254" y="5403134"/>
            <a:ext cx="1967345" cy="769441"/>
          </a:xfrm>
          <a:prstGeom prst="rect">
            <a:avLst/>
          </a:prstGeom>
          <a:noFill/>
        </p:spPr>
        <p:txBody>
          <a:bodyPr wrap="square" rtlCol="0">
            <a:spAutoFit/>
          </a:bodyPr>
          <a:lstStyle/>
          <a:p>
            <a:r>
              <a:rPr lang="en-US" sz="4400" b="1" dirty="0">
                <a:latin typeface="Ink Free" panose="03080402000500000000" pitchFamily="66" charset="0"/>
              </a:rPr>
              <a:t>ideas</a:t>
            </a:r>
          </a:p>
        </p:txBody>
      </p:sp>
      <p:sp>
        <p:nvSpPr>
          <p:cNvPr id="11" name="TextBox 10"/>
          <p:cNvSpPr txBox="1"/>
          <p:nvPr/>
        </p:nvSpPr>
        <p:spPr>
          <a:xfrm>
            <a:off x="5541819" y="5403133"/>
            <a:ext cx="1967345" cy="769441"/>
          </a:xfrm>
          <a:prstGeom prst="rect">
            <a:avLst/>
          </a:prstGeom>
          <a:noFill/>
        </p:spPr>
        <p:txBody>
          <a:bodyPr wrap="square" rtlCol="0">
            <a:spAutoFit/>
          </a:bodyPr>
          <a:lstStyle/>
          <a:p>
            <a:r>
              <a:rPr lang="en-US" sz="4400" b="1" dirty="0">
                <a:latin typeface="Ink Free" panose="03080402000500000000" pitchFamily="66" charset="0"/>
              </a:rPr>
              <a:t>new</a:t>
            </a:r>
          </a:p>
        </p:txBody>
      </p:sp>
      <p:sp>
        <p:nvSpPr>
          <p:cNvPr id="7" name="Freeform 6"/>
          <p:cNvSpPr/>
          <p:nvPr/>
        </p:nvSpPr>
        <p:spPr>
          <a:xfrm>
            <a:off x="5660094" y="1537855"/>
            <a:ext cx="1257507" cy="1440872"/>
          </a:xfrm>
          <a:custGeom>
            <a:avLst/>
            <a:gdLst>
              <a:gd name="connsiteX0" fmla="*/ 1184051 w 1257507"/>
              <a:gd name="connsiteY0" fmla="*/ 0 h 1440872"/>
              <a:gd name="connsiteX1" fmla="*/ 1170197 w 1257507"/>
              <a:gd name="connsiteY1" fmla="*/ 748145 h 1440872"/>
              <a:gd name="connsiteX2" fmla="*/ 311215 w 1257507"/>
              <a:gd name="connsiteY2" fmla="*/ 886690 h 1440872"/>
              <a:gd name="connsiteX3" fmla="*/ 20270 w 1257507"/>
              <a:gd name="connsiteY3" fmla="*/ 1343890 h 1440872"/>
              <a:gd name="connsiteX4" fmla="*/ 47979 w 1257507"/>
              <a:gd name="connsiteY4" fmla="*/ 1440872 h 1440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507" h="1440872">
                <a:moveTo>
                  <a:pt x="1184051" y="0"/>
                </a:moveTo>
                <a:cubicBezTo>
                  <a:pt x="1249860" y="300181"/>
                  <a:pt x="1315670" y="600363"/>
                  <a:pt x="1170197" y="748145"/>
                </a:cubicBezTo>
                <a:cubicBezTo>
                  <a:pt x="1024724" y="895927"/>
                  <a:pt x="502869" y="787399"/>
                  <a:pt x="311215" y="886690"/>
                </a:cubicBezTo>
                <a:cubicBezTo>
                  <a:pt x="119560" y="985981"/>
                  <a:pt x="64143" y="1251526"/>
                  <a:pt x="20270" y="1343890"/>
                </a:cubicBezTo>
                <a:cubicBezTo>
                  <a:pt x="-23603" y="1436254"/>
                  <a:pt x="12188" y="1438563"/>
                  <a:pt x="47979" y="1440872"/>
                </a:cubicBezTo>
              </a:path>
            </a:pathLst>
          </a:custGeom>
          <a:ln w="38100">
            <a:prstDash val="lgDashDot"/>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3" name="Freeform 12"/>
          <p:cNvSpPr/>
          <p:nvPr/>
        </p:nvSpPr>
        <p:spPr>
          <a:xfrm>
            <a:off x="10569042" y="1911927"/>
            <a:ext cx="1015046" cy="1657126"/>
          </a:xfrm>
          <a:custGeom>
            <a:avLst/>
            <a:gdLst>
              <a:gd name="connsiteX0" fmla="*/ 292922 w 1015046"/>
              <a:gd name="connsiteY0" fmla="*/ 0 h 1657126"/>
              <a:gd name="connsiteX1" fmla="*/ 1013358 w 1015046"/>
              <a:gd name="connsiteY1" fmla="*/ 872837 h 1657126"/>
              <a:gd name="connsiteX2" fmla="*/ 112813 w 1015046"/>
              <a:gd name="connsiteY2" fmla="*/ 1579418 h 1657126"/>
              <a:gd name="connsiteX3" fmla="*/ 43540 w 1015046"/>
              <a:gd name="connsiteY3" fmla="*/ 1607128 h 1657126"/>
            </a:gdLst>
            <a:ahLst/>
            <a:cxnLst>
              <a:cxn ang="0">
                <a:pos x="connsiteX0" y="connsiteY0"/>
              </a:cxn>
              <a:cxn ang="0">
                <a:pos x="connsiteX1" y="connsiteY1"/>
              </a:cxn>
              <a:cxn ang="0">
                <a:pos x="connsiteX2" y="connsiteY2"/>
              </a:cxn>
              <a:cxn ang="0">
                <a:pos x="connsiteX3" y="connsiteY3"/>
              </a:cxn>
            </a:cxnLst>
            <a:rect l="l" t="t" r="r" b="b"/>
            <a:pathLst>
              <a:path w="1015046" h="1657126">
                <a:moveTo>
                  <a:pt x="292922" y="0"/>
                </a:moveTo>
                <a:cubicBezTo>
                  <a:pt x="668149" y="304800"/>
                  <a:pt x="1043376" y="609601"/>
                  <a:pt x="1013358" y="872837"/>
                </a:cubicBezTo>
                <a:cubicBezTo>
                  <a:pt x="983340" y="1136073"/>
                  <a:pt x="274449" y="1457036"/>
                  <a:pt x="112813" y="1579418"/>
                </a:cubicBezTo>
                <a:cubicBezTo>
                  <a:pt x="-48823" y="1701800"/>
                  <a:pt x="-2642" y="1654464"/>
                  <a:pt x="43540" y="1607128"/>
                </a:cubicBezTo>
              </a:path>
            </a:pathLst>
          </a:custGeom>
          <a:ln w="38100">
            <a:prstDash val="lgDashDot"/>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4" name="Freeform 13"/>
          <p:cNvSpPr/>
          <p:nvPr/>
        </p:nvSpPr>
        <p:spPr>
          <a:xfrm>
            <a:off x="6497782" y="4336473"/>
            <a:ext cx="1515254" cy="1510145"/>
          </a:xfrm>
          <a:custGeom>
            <a:avLst/>
            <a:gdLst>
              <a:gd name="connsiteX0" fmla="*/ 0 w 1515254"/>
              <a:gd name="connsiteY0" fmla="*/ 0 h 1510145"/>
              <a:gd name="connsiteX1" fmla="*/ 1510145 w 1515254"/>
              <a:gd name="connsiteY1" fmla="*/ 706582 h 1510145"/>
              <a:gd name="connsiteX2" fmla="*/ 526473 w 1515254"/>
              <a:gd name="connsiteY2" fmla="*/ 1440872 h 1510145"/>
              <a:gd name="connsiteX3" fmla="*/ 526473 w 1515254"/>
              <a:gd name="connsiteY3" fmla="*/ 1440872 h 1510145"/>
              <a:gd name="connsiteX4" fmla="*/ 471054 w 1515254"/>
              <a:gd name="connsiteY4" fmla="*/ 1496291 h 1510145"/>
              <a:gd name="connsiteX5" fmla="*/ 471054 w 1515254"/>
              <a:gd name="connsiteY5" fmla="*/ 1496291 h 1510145"/>
              <a:gd name="connsiteX6" fmla="*/ 498763 w 1515254"/>
              <a:gd name="connsiteY6" fmla="*/ 1510145 h 1510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5254" h="1510145">
                <a:moveTo>
                  <a:pt x="0" y="0"/>
                </a:moveTo>
                <a:cubicBezTo>
                  <a:pt x="711200" y="233218"/>
                  <a:pt x="1422400" y="466437"/>
                  <a:pt x="1510145" y="706582"/>
                </a:cubicBezTo>
                <a:cubicBezTo>
                  <a:pt x="1597891" y="946727"/>
                  <a:pt x="526473" y="1440872"/>
                  <a:pt x="526473" y="1440872"/>
                </a:cubicBezTo>
                <a:lnTo>
                  <a:pt x="526473" y="1440872"/>
                </a:lnTo>
                <a:lnTo>
                  <a:pt x="471054" y="1496291"/>
                </a:lnTo>
                <a:lnTo>
                  <a:pt x="471054" y="1496291"/>
                </a:lnTo>
                <a:lnTo>
                  <a:pt x="498763" y="1510145"/>
                </a:lnTo>
              </a:path>
            </a:pathLst>
          </a:custGeom>
          <a:ln w="38100">
            <a:prstDash val="lgDashDot"/>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5" name="Freeform 14"/>
          <p:cNvSpPr/>
          <p:nvPr/>
        </p:nvSpPr>
        <p:spPr>
          <a:xfrm>
            <a:off x="671841" y="2161309"/>
            <a:ext cx="727468" cy="1302327"/>
          </a:xfrm>
          <a:custGeom>
            <a:avLst/>
            <a:gdLst>
              <a:gd name="connsiteX0" fmla="*/ 422668 w 727468"/>
              <a:gd name="connsiteY0" fmla="*/ 0 h 1302327"/>
              <a:gd name="connsiteX1" fmla="*/ 7032 w 727468"/>
              <a:gd name="connsiteY1" fmla="*/ 817418 h 1302327"/>
              <a:gd name="connsiteX2" fmla="*/ 727468 w 727468"/>
              <a:gd name="connsiteY2" fmla="*/ 1302327 h 1302327"/>
              <a:gd name="connsiteX3" fmla="*/ 727468 w 727468"/>
              <a:gd name="connsiteY3" fmla="*/ 1302327 h 1302327"/>
              <a:gd name="connsiteX4" fmla="*/ 727468 w 727468"/>
              <a:gd name="connsiteY4" fmla="*/ 1302327 h 13023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468" h="1302327">
                <a:moveTo>
                  <a:pt x="422668" y="0"/>
                </a:moveTo>
                <a:cubicBezTo>
                  <a:pt x="189450" y="300182"/>
                  <a:pt x="-43768" y="600364"/>
                  <a:pt x="7032" y="817418"/>
                </a:cubicBezTo>
                <a:cubicBezTo>
                  <a:pt x="57832" y="1034472"/>
                  <a:pt x="727468" y="1302327"/>
                  <a:pt x="727468" y="1302327"/>
                </a:cubicBezTo>
                <a:lnTo>
                  <a:pt x="727468" y="1302327"/>
                </a:lnTo>
                <a:lnTo>
                  <a:pt x="727468" y="1302327"/>
                </a:lnTo>
              </a:path>
            </a:pathLst>
          </a:custGeom>
          <a:ln w="38100">
            <a:prstDash val="lgDashDot"/>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6" name="Freeform 15"/>
          <p:cNvSpPr/>
          <p:nvPr/>
        </p:nvSpPr>
        <p:spPr>
          <a:xfrm>
            <a:off x="2507673" y="4281055"/>
            <a:ext cx="753533" cy="1510145"/>
          </a:xfrm>
          <a:custGeom>
            <a:avLst/>
            <a:gdLst>
              <a:gd name="connsiteX0" fmla="*/ 277091 w 753533"/>
              <a:gd name="connsiteY0" fmla="*/ 0 h 1510145"/>
              <a:gd name="connsiteX1" fmla="*/ 748145 w 753533"/>
              <a:gd name="connsiteY1" fmla="*/ 886690 h 1510145"/>
              <a:gd name="connsiteX2" fmla="*/ 0 w 753533"/>
              <a:gd name="connsiteY2" fmla="*/ 1510145 h 1510145"/>
            </a:gdLst>
            <a:ahLst/>
            <a:cxnLst>
              <a:cxn ang="0">
                <a:pos x="connsiteX0" y="connsiteY0"/>
              </a:cxn>
              <a:cxn ang="0">
                <a:pos x="connsiteX1" y="connsiteY1"/>
              </a:cxn>
              <a:cxn ang="0">
                <a:pos x="connsiteX2" y="connsiteY2"/>
              </a:cxn>
            </a:cxnLst>
            <a:rect l="l" t="t" r="r" b="b"/>
            <a:pathLst>
              <a:path w="753533" h="1510145">
                <a:moveTo>
                  <a:pt x="277091" y="0"/>
                </a:moveTo>
                <a:cubicBezTo>
                  <a:pt x="535709" y="317499"/>
                  <a:pt x="794327" y="634999"/>
                  <a:pt x="748145" y="886690"/>
                </a:cubicBezTo>
                <a:cubicBezTo>
                  <a:pt x="701963" y="1138381"/>
                  <a:pt x="350981" y="1324263"/>
                  <a:pt x="0" y="1510145"/>
                </a:cubicBezTo>
              </a:path>
            </a:pathLst>
          </a:custGeom>
          <a:ln w="38100">
            <a:prstDash val="lgDashDot"/>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8" name="TextBox 17"/>
          <p:cNvSpPr txBox="1"/>
          <p:nvPr/>
        </p:nvSpPr>
        <p:spPr>
          <a:xfrm>
            <a:off x="8126678" y="5712167"/>
            <a:ext cx="3835734" cy="769441"/>
          </a:xfrm>
          <a:prstGeom prst="rect">
            <a:avLst/>
          </a:prstGeom>
          <a:noFill/>
        </p:spPr>
        <p:txBody>
          <a:bodyPr wrap="square" rtlCol="0">
            <a:spAutoFit/>
          </a:bodyPr>
          <a:lstStyle/>
          <a:p>
            <a:r>
              <a:rPr lang="en-US" sz="4400" b="1" dirty="0">
                <a:latin typeface="Ink Free" panose="03080402000500000000" pitchFamily="66" charset="0"/>
              </a:rPr>
              <a:t>improvements</a:t>
            </a:r>
          </a:p>
        </p:txBody>
      </p:sp>
      <p:sp>
        <p:nvSpPr>
          <p:cNvPr id="17" name="Freeform 16"/>
          <p:cNvSpPr/>
          <p:nvPr/>
        </p:nvSpPr>
        <p:spPr>
          <a:xfrm>
            <a:off x="9668376" y="4128655"/>
            <a:ext cx="1456829" cy="1565563"/>
          </a:xfrm>
          <a:custGeom>
            <a:avLst/>
            <a:gdLst>
              <a:gd name="connsiteX0" fmla="*/ 112933 w 1456829"/>
              <a:gd name="connsiteY0" fmla="*/ 0 h 1565563"/>
              <a:gd name="connsiteX1" fmla="*/ 1456824 w 1456829"/>
              <a:gd name="connsiteY1" fmla="*/ 415636 h 1565563"/>
              <a:gd name="connsiteX2" fmla="*/ 99079 w 1456829"/>
              <a:gd name="connsiteY2" fmla="*/ 942109 h 1565563"/>
              <a:gd name="connsiteX3" fmla="*/ 209915 w 1456829"/>
              <a:gd name="connsiteY3" fmla="*/ 1565563 h 1565563"/>
            </a:gdLst>
            <a:ahLst/>
            <a:cxnLst>
              <a:cxn ang="0">
                <a:pos x="connsiteX0" y="connsiteY0"/>
              </a:cxn>
              <a:cxn ang="0">
                <a:pos x="connsiteX1" y="connsiteY1"/>
              </a:cxn>
              <a:cxn ang="0">
                <a:pos x="connsiteX2" y="connsiteY2"/>
              </a:cxn>
              <a:cxn ang="0">
                <a:pos x="connsiteX3" y="connsiteY3"/>
              </a:cxn>
            </a:cxnLst>
            <a:rect l="l" t="t" r="r" b="b"/>
            <a:pathLst>
              <a:path w="1456829" h="1565563">
                <a:moveTo>
                  <a:pt x="112933" y="0"/>
                </a:moveTo>
                <a:cubicBezTo>
                  <a:pt x="786033" y="129309"/>
                  <a:pt x="1459133" y="258618"/>
                  <a:pt x="1456824" y="415636"/>
                </a:cubicBezTo>
                <a:cubicBezTo>
                  <a:pt x="1454515" y="572654"/>
                  <a:pt x="306897" y="750455"/>
                  <a:pt x="99079" y="942109"/>
                </a:cubicBezTo>
                <a:cubicBezTo>
                  <a:pt x="-108739" y="1133764"/>
                  <a:pt x="50588" y="1349663"/>
                  <a:pt x="209915" y="1565563"/>
                </a:cubicBezTo>
              </a:path>
            </a:pathLst>
          </a:custGeom>
          <a:ln w="38100">
            <a:prstDash val="lgDashDot"/>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3169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7" grpId="0" animBg="1"/>
      <p:bldP spid="13" grpId="0" animBg="1"/>
      <p:bldP spid="14" grpId="0" animBg="1"/>
      <p:bldP spid="15" grpId="0" animBg="1"/>
      <p:bldP spid="16" grpId="0" animBg="1"/>
      <p:bldP spid="18"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solidFill>
                  <a:srgbClr val="FFC000"/>
                </a:solidFill>
                <a:latin typeface="Campton SemiBold" panose="020B0004020102020203" pitchFamily="34" charset="0"/>
              </a:rPr>
              <a:t>INNOVATION</a:t>
            </a:r>
            <a:br>
              <a:rPr lang="en-US" sz="6000" b="1" dirty="0">
                <a:solidFill>
                  <a:srgbClr val="FFC000"/>
                </a:solidFill>
                <a:latin typeface="Campton SemiBold" panose="020B0004020102020203" pitchFamily="34" charset="0"/>
              </a:rPr>
            </a:br>
            <a:r>
              <a:rPr lang="en-US" sz="3200" b="1" i="1" dirty="0">
                <a:solidFill>
                  <a:schemeClr val="tx1"/>
                </a:solidFill>
                <a:latin typeface="Bradley Hand ITC" panose="03070402050302030203" pitchFamily="66" charset="0"/>
              </a:rPr>
              <a:t>from the experts</a:t>
            </a:r>
          </a:p>
        </p:txBody>
      </p:sp>
      <p:pic>
        <p:nvPicPr>
          <p:cNvPr id="5" name="Picture 2" descr="47,354 Innovation Logo Illustrations &amp; Clip Art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l="70534" t="33697" r="4748" b="36832"/>
          <a:stretch/>
        </p:blipFill>
        <p:spPr bwMode="auto">
          <a:xfrm>
            <a:off x="1143000" y="339436"/>
            <a:ext cx="1440874" cy="17179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47,354 Innovation Logo Illustrations &amp; Clip Art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l="70534" t="33697" r="4748" b="36832"/>
          <a:stretch/>
        </p:blipFill>
        <p:spPr bwMode="auto">
          <a:xfrm>
            <a:off x="9574997" y="339436"/>
            <a:ext cx="1440874" cy="17179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68237" y="2590798"/>
            <a:ext cx="2611582" cy="646331"/>
          </a:xfrm>
          <a:prstGeom prst="rect">
            <a:avLst/>
          </a:prstGeom>
          <a:noFill/>
        </p:spPr>
        <p:txBody>
          <a:bodyPr wrap="square" rtlCol="0">
            <a:spAutoFit/>
          </a:bodyPr>
          <a:lstStyle/>
          <a:p>
            <a:r>
              <a:rPr lang="en-US" b="1" dirty="0"/>
              <a:t>Tom </a:t>
            </a:r>
            <a:r>
              <a:rPr lang="en-US" b="1" dirty="0" err="1"/>
              <a:t>Freston</a:t>
            </a:r>
            <a:r>
              <a:rPr lang="en-US" b="1" dirty="0"/>
              <a:t> (born 1945) Co-founder of MTV</a:t>
            </a:r>
            <a:r>
              <a:rPr lang="en-US" dirty="0"/>
              <a:t> </a:t>
            </a:r>
          </a:p>
        </p:txBody>
      </p:sp>
      <p:sp>
        <p:nvSpPr>
          <p:cNvPr id="8" name="TextBox 7"/>
          <p:cNvSpPr txBox="1"/>
          <p:nvPr/>
        </p:nvSpPr>
        <p:spPr>
          <a:xfrm>
            <a:off x="6851072" y="2244437"/>
            <a:ext cx="4441889" cy="1200329"/>
          </a:xfrm>
          <a:prstGeom prst="rect">
            <a:avLst/>
          </a:prstGeom>
          <a:noFill/>
        </p:spPr>
        <p:txBody>
          <a:bodyPr wrap="square" rtlCol="0">
            <a:spAutoFit/>
          </a:bodyPr>
          <a:lstStyle/>
          <a:p>
            <a:pPr algn="ctr"/>
            <a:r>
              <a:rPr lang="en-US" sz="2400" b="1" dirty="0">
                <a:latin typeface="Bradley Hand ITC" panose="03070402050302030203" pitchFamily="66" charset="0"/>
              </a:rPr>
              <a:t>“ Innovation is taking two things that exist and putting them together in a new way.”</a:t>
            </a:r>
            <a:endParaRPr lang="en-US" sz="2400" dirty="0">
              <a:latin typeface="Bradley Hand ITC" panose="03070402050302030203" pitchFamily="66" charset="0"/>
            </a:endParaRPr>
          </a:p>
        </p:txBody>
      </p:sp>
      <p:sp>
        <p:nvSpPr>
          <p:cNvPr id="9" name="TextBox 8"/>
          <p:cNvSpPr txBox="1"/>
          <p:nvPr/>
        </p:nvSpPr>
        <p:spPr>
          <a:xfrm>
            <a:off x="7072746" y="4821380"/>
            <a:ext cx="2833254" cy="646331"/>
          </a:xfrm>
          <a:prstGeom prst="rect">
            <a:avLst/>
          </a:prstGeom>
          <a:noFill/>
        </p:spPr>
        <p:txBody>
          <a:bodyPr wrap="square" rtlCol="0">
            <a:spAutoFit/>
          </a:bodyPr>
          <a:lstStyle/>
          <a:p>
            <a:r>
              <a:rPr lang="en-US" b="1" dirty="0"/>
              <a:t>William Brody (Born 1944) Scientist </a:t>
            </a:r>
            <a:endParaRPr lang="en-US" dirty="0"/>
          </a:p>
        </p:txBody>
      </p:sp>
      <p:sp>
        <p:nvSpPr>
          <p:cNvPr id="10" name="TextBox 9"/>
          <p:cNvSpPr txBox="1"/>
          <p:nvPr/>
        </p:nvSpPr>
        <p:spPr>
          <a:xfrm>
            <a:off x="138545" y="4498215"/>
            <a:ext cx="5805055" cy="1938992"/>
          </a:xfrm>
          <a:prstGeom prst="rect">
            <a:avLst/>
          </a:prstGeom>
          <a:noFill/>
        </p:spPr>
        <p:txBody>
          <a:bodyPr wrap="square" rtlCol="0">
            <a:spAutoFit/>
          </a:bodyPr>
          <a:lstStyle/>
          <a:p>
            <a:pPr algn="ctr"/>
            <a:r>
              <a:rPr lang="en-US" sz="2400" b="1" dirty="0">
                <a:latin typeface="Bradley Hand ITC" panose="03070402050302030203" pitchFamily="66" charset="0"/>
              </a:rPr>
              <a:t>“ what is the calculus of innovation? The calculus of innovation is really quite simple: Knowledge drives innovation, innovation drives productivity, productivity drives economic growth.”</a:t>
            </a:r>
            <a:endParaRPr lang="en-US" sz="2400" dirty="0">
              <a:latin typeface="Bradley Hand ITC" panose="03070402050302030203" pitchFamily="66" charset="0"/>
            </a:endParaRPr>
          </a:p>
        </p:txBody>
      </p:sp>
      <p:sp>
        <p:nvSpPr>
          <p:cNvPr id="11" name="AutoShape 2" descr="Tom Freston from www.newamerica.or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3"/>
          <a:stretch>
            <a:fillRect/>
          </a:stretch>
        </p:blipFill>
        <p:spPr>
          <a:xfrm>
            <a:off x="460375" y="2307105"/>
            <a:ext cx="1562389" cy="1562389"/>
          </a:xfrm>
          <a:prstGeom prst="rect">
            <a:avLst/>
          </a:prstGeom>
        </p:spPr>
      </p:pic>
      <p:pic>
        <p:nvPicPr>
          <p:cNvPr id="14" name="Picture 13"/>
          <p:cNvPicPr>
            <a:picLocks noChangeAspect="1"/>
          </p:cNvPicPr>
          <p:nvPr/>
        </p:nvPicPr>
        <p:blipFill>
          <a:blip r:embed="rId4"/>
          <a:stretch>
            <a:fillRect/>
          </a:stretch>
        </p:blipFill>
        <p:spPr>
          <a:xfrm>
            <a:off x="9906000" y="3869494"/>
            <a:ext cx="1812122" cy="1812122"/>
          </a:xfrm>
          <a:prstGeom prst="rect">
            <a:avLst/>
          </a:prstGeom>
        </p:spPr>
      </p:pic>
      <p:sp>
        <p:nvSpPr>
          <p:cNvPr id="15" name="Oval 14"/>
          <p:cNvSpPr/>
          <p:nvPr/>
        </p:nvSpPr>
        <p:spPr>
          <a:xfrm>
            <a:off x="5943600" y="2590798"/>
            <a:ext cx="540327" cy="497501"/>
          </a:xfrm>
          <a:prstGeom prst="ellipse">
            <a:avLst/>
          </a:prstGeom>
          <a:ln w="57150">
            <a:solidFill>
              <a:schemeClr val="tx1">
                <a:lumMod val="75000"/>
                <a:lumOff val="25000"/>
              </a:schemeClr>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p:cNvSpPr/>
          <p:nvPr/>
        </p:nvSpPr>
        <p:spPr>
          <a:xfrm>
            <a:off x="5967845" y="4775555"/>
            <a:ext cx="540327" cy="497501"/>
          </a:xfrm>
          <a:prstGeom prst="ellipse">
            <a:avLst/>
          </a:prstGeom>
          <a:ln w="57150">
            <a:solidFill>
              <a:schemeClr val="tx1">
                <a:lumMod val="75000"/>
                <a:lumOff val="25000"/>
              </a:schemeClr>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8" name="Straight Connector 17"/>
          <p:cNvCxnSpPr>
            <a:stCxn id="15" idx="4"/>
            <a:endCxn id="16" idx="0"/>
          </p:cNvCxnSpPr>
          <p:nvPr/>
        </p:nvCxnSpPr>
        <p:spPr>
          <a:xfrm>
            <a:off x="6213764" y="3088299"/>
            <a:ext cx="24245" cy="1687256"/>
          </a:xfrm>
          <a:prstGeom prst="line">
            <a:avLst/>
          </a:prstGeom>
          <a:ln w="57150">
            <a:prstDash val="sysDot"/>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00019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solidFill>
                  <a:srgbClr val="FFC000"/>
                </a:solidFill>
                <a:latin typeface="Campton SemiBold" panose="020B0004020102020203" pitchFamily="34" charset="0"/>
              </a:rPr>
              <a:t>INNOVATION</a:t>
            </a:r>
            <a:br>
              <a:rPr lang="en-US" sz="6000" b="1" dirty="0">
                <a:solidFill>
                  <a:srgbClr val="FFC000"/>
                </a:solidFill>
                <a:latin typeface="Campton SemiBold" panose="020B0004020102020203" pitchFamily="34" charset="0"/>
              </a:rPr>
            </a:br>
            <a:r>
              <a:rPr lang="en-US" sz="3200" b="1" i="1" dirty="0">
                <a:solidFill>
                  <a:schemeClr val="tx1"/>
                </a:solidFill>
                <a:latin typeface="Bradley Hand ITC" panose="03070402050302030203" pitchFamily="66" charset="0"/>
              </a:rPr>
              <a:t>from the experts</a:t>
            </a:r>
          </a:p>
        </p:txBody>
      </p:sp>
      <p:pic>
        <p:nvPicPr>
          <p:cNvPr id="5" name="Picture 2" descr="47,354 Innovation Logo Illustrations &amp; Clip Art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l="70534" t="33697" r="4748" b="36832"/>
          <a:stretch/>
        </p:blipFill>
        <p:spPr bwMode="auto">
          <a:xfrm>
            <a:off x="1143000" y="339436"/>
            <a:ext cx="1440874" cy="17179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47,354 Innovation Logo Illustrations &amp; Clip Art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l="70534" t="33697" r="4748" b="36832"/>
          <a:stretch/>
        </p:blipFill>
        <p:spPr bwMode="auto">
          <a:xfrm>
            <a:off x="9574997" y="339436"/>
            <a:ext cx="1440874" cy="17179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22319" y="2516382"/>
            <a:ext cx="3162300" cy="646331"/>
          </a:xfrm>
          <a:prstGeom prst="rect">
            <a:avLst/>
          </a:prstGeom>
          <a:noFill/>
        </p:spPr>
        <p:txBody>
          <a:bodyPr wrap="square" rtlCol="0">
            <a:spAutoFit/>
          </a:bodyPr>
          <a:lstStyle/>
          <a:p>
            <a:r>
              <a:rPr lang="en-US" b="1" dirty="0"/>
              <a:t>Theodore Levitt (1925 – 2006) Renown economist </a:t>
            </a:r>
            <a:endParaRPr lang="en-US" dirty="0"/>
          </a:p>
        </p:txBody>
      </p:sp>
      <p:sp>
        <p:nvSpPr>
          <p:cNvPr id="8" name="TextBox 7"/>
          <p:cNvSpPr txBox="1"/>
          <p:nvPr/>
        </p:nvSpPr>
        <p:spPr>
          <a:xfrm>
            <a:off x="6546563" y="2244437"/>
            <a:ext cx="5271363" cy="830997"/>
          </a:xfrm>
          <a:prstGeom prst="rect">
            <a:avLst/>
          </a:prstGeom>
          <a:noFill/>
        </p:spPr>
        <p:txBody>
          <a:bodyPr wrap="square" rtlCol="0">
            <a:spAutoFit/>
          </a:bodyPr>
          <a:lstStyle/>
          <a:p>
            <a:pPr algn="ctr"/>
            <a:r>
              <a:rPr lang="en-US" sz="2400" b="1" dirty="0">
                <a:latin typeface="Bradley Hand ITC" panose="03070402050302030203" pitchFamily="66" charset="0"/>
              </a:rPr>
              <a:t>“ Creativity is thinking up new things. Innovation is doing new things.”</a:t>
            </a:r>
            <a:endParaRPr lang="en-US" sz="2400" dirty="0">
              <a:latin typeface="Bradley Hand ITC" panose="03070402050302030203" pitchFamily="66" charset="0"/>
            </a:endParaRPr>
          </a:p>
        </p:txBody>
      </p:sp>
      <p:sp>
        <p:nvSpPr>
          <p:cNvPr id="9" name="TextBox 8"/>
          <p:cNvSpPr txBox="1"/>
          <p:nvPr/>
        </p:nvSpPr>
        <p:spPr>
          <a:xfrm>
            <a:off x="6657110" y="3608611"/>
            <a:ext cx="2978727" cy="646331"/>
          </a:xfrm>
          <a:prstGeom prst="rect">
            <a:avLst/>
          </a:prstGeom>
          <a:noFill/>
        </p:spPr>
        <p:txBody>
          <a:bodyPr wrap="square" rtlCol="0">
            <a:spAutoFit/>
          </a:bodyPr>
          <a:lstStyle/>
          <a:p>
            <a:r>
              <a:rPr lang="de-DE" b="1" dirty="0"/>
              <a:t>Albert Einstein (1879 – 1955) Mathematician </a:t>
            </a:r>
            <a:endParaRPr lang="en-US" dirty="0"/>
          </a:p>
        </p:txBody>
      </p:sp>
      <p:sp>
        <p:nvSpPr>
          <p:cNvPr id="10" name="TextBox 9"/>
          <p:cNvSpPr txBox="1"/>
          <p:nvPr/>
        </p:nvSpPr>
        <p:spPr>
          <a:xfrm>
            <a:off x="199158" y="3787551"/>
            <a:ext cx="5805055" cy="830997"/>
          </a:xfrm>
          <a:prstGeom prst="rect">
            <a:avLst/>
          </a:prstGeom>
          <a:noFill/>
        </p:spPr>
        <p:txBody>
          <a:bodyPr wrap="square" rtlCol="0">
            <a:spAutoFit/>
          </a:bodyPr>
          <a:lstStyle/>
          <a:p>
            <a:pPr algn="ctr"/>
            <a:r>
              <a:rPr lang="en-US" sz="2400" b="1" dirty="0">
                <a:latin typeface="Bradley Hand ITC" panose="03070402050302030203" pitchFamily="66" charset="0"/>
              </a:rPr>
              <a:t>“You can’t wait for inspiration; you have to go after it with a club.”</a:t>
            </a:r>
            <a:endParaRPr lang="en-US" sz="2400" dirty="0">
              <a:latin typeface="Bradley Hand ITC" panose="03070402050302030203" pitchFamily="66" charset="0"/>
            </a:endParaRPr>
          </a:p>
        </p:txBody>
      </p:sp>
      <p:sp>
        <p:nvSpPr>
          <p:cNvPr id="11" name="AutoShape 2" descr="Tom Freston from www.newamerica.or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Oval 14"/>
          <p:cNvSpPr/>
          <p:nvPr/>
        </p:nvSpPr>
        <p:spPr>
          <a:xfrm>
            <a:off x="5943600" y="2590798"/>
            <a:ext cx="540327" cy="497501"/>
          </a:xfrm>
          <a:prstGeom prst="ellipse">
            <a:avLst/>
          </a:prstGeom>
          <a:ln w="57150">
            <a:solidFill>
              <a:schemeClr val="tx1">
                <a:lumMod val="75000"/>
                <a:lumOff val="25000"/>
              </a:schemeClr>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p:cNvSpPr/>
          <p:nvPr/>
        </p:nvSpPr>
        <p:spPr>
          <a:xfrm>
            <a:off x="6004213" y="3695950"/>
            <a:ext cx="540327" cy="497501"/>
          </a:xfrm>
          <a:prstGeom prst="ellipse">
            <a:avLst/>
          </a:prstGeom>
          <a:ln w="57150">
            <a:solidFill>
              <a:schemeClr val="tx1">
                <a:lumMod val="75000"/>
                <a:lumOff val="25000"/>
              </a:schemeClr>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8" name="Straight Connector 17"/>
          <p:cNvCxnSpPr>
            <a:stCxn id="15" idx="4"/>
          </p:cNvCxnSpPr>
          <p:nvPr/>
        </p:nvCxnSpPr>
        <p:spPr>
          <a:xfrm>
            <a:off x="6213764" y="3088299"/>
            <a:ext cx="8308" cy="578149"/>
          </a:xfrm>
          <a:prstGeom prst="line">
            <a:avLst/>
          </a:prstGeom>
          <a:ln w="57150">
            <a:prstDash val="sysDot"/>
          </a:ln>
        </p:spPr>
        <p:style>
          <a:lnRef idx="2">
            <a:schemeClr val="accent3"/>
          </a:lnRef>
          <a:fillRef idx="0">
            <a:schemeClr val="accent3"/>
          </a:fillRef>
          <a:effectRef idx="1">
            <a:schemeClr val="accent3"/>
          </a:effectRef>
          <a:fontRef idx="minor">
            <a:schemeClr val="tx1"/>
          </a:fontRef>
        </p:style>
      </p:cxnSp>
      <p:pic>
        <p:nvPicPr>
          <p:cNvPr id="3" name="Picture 2"/>
          <p:cNvPicPr>
            <a:picLocks noChangeAspect="1"/>
          </p:cNvPicPr>
          <p:nvPr/>
        </p:nvPicPr>
        <p:blipFill>
          <a:blip r:embed="rId3"/>
          <a:stretch>
            <a:fillRect/>
          </a:stretch>
        </p:blipFill>
        <p:spPr>
          <a:xfrm>
            <a:off x="460375" y="2102462"/>
            <a:ext cx="1284433" cy="1563986"/>
          </a:xfrm>
          <a:prstGeom prst="rect">
            <a:avLst/>
          </a:prstGeom>
        </p:spPr>
      </p:pic>
      <p:pic>
        <p:nvPicPr>
          <p:cNvPr id="13" name="Picture 12"/>
          <p:cNvPicPr>
            <a:picLocks noChangeAspect="1"/>
          </p:cNvPicPr>
          <p:nvPr/>
        </p:nvPicPr>
        <p:blipFill>
          <a:blip r:embed="rId4"/>
          <a:stretch>
            <a:fillRect/>
          </a:stretch>
        </p:blipFill>
        <p:spPr>
          <a:xfrm>
            <a:off x="10118148" y="3162713"/>
            <a:ext cx="1287006" cy="1538129"/>
          </a:xfrm>
          <a:prstGeom prst="rect">
            <a:avLst/>
          </a:prstGeom>
        </p:spPr>
      </p:pic>
      <p:pic>
        <p:nvPicPr>
          <p:cNvPr id="19" name="Picture 18"/>
          <p:cNvPicPr>
            <a:picLocks noChangeAspect="1"/>
          </p:cNvPicPr>
          <p:nvPr/>
        </p:nvPicPr>
        <p:blipFill>
          <a:blip r:embed="rId5"/>
          <a:stretch>
            <a:fillRect/>
          </a:stretch>
        </p:blipFill>
        <p:spPr>
          <a:xfrm>
            <a:off x="1846120" y="4700842"/>
            <a:ext cx="1913660" cy="1308606"/>
          </a:xfrm>
          <a:prstGeom prst="rect">
            <a:avLst/>
          </a:prstGeom>
        </p:spPr>
      </p:pic>
      <p:sp>
        <p:nvSpPr>
          <p:cNvPr id="20" name="TextBox 19"/>
          <p:cNvSpPr txBox="1"/>
          <p:nvPr/>
        </p:nvSpPr>
        <p:spPr>
          <a:xfrm>
            <a:off x="1328303" y="6025533"/>
            <a:ext cx="3162300" cy="646331"/>
          </a:xfrm>
          <a:prstGeom prst="rect">
            <a:avLst/>
          </a:prstGeom>
          <a:noFill/>
        </p:spPr>
        <p:txBody>
          <a:bodyPr wrap="square" rtlCol="0">
            <a:spAutoFit/>
          </a:bodyPr>
          <a:lstStyle/>
          <a:p>
            <a:r>
              <a:rPr lang="en-US" b="1" dirty="0"/>
              <a:t>Thomas Edison (1847 – 1931) Inventor </a:t>
            </a:r>
            <a:endParaRPr lang="en-US" dirty="0"/>
          </a:p>
        </p:txBody>
      </p:sp>
      <p:sp>
        <p:nvSpPr>
          <p:cNvPr id="21" name="Oval 20"/>
          <p:cNvSpPr/>
          <p:nvPr/>
        </p:nvSpPr>
        <p:spPr>
          <a:xfrm>
            <a:off x="5951908" y="5147687"/>
            <a:ext cx="540327" cy="497501"/>
          </a:xfrm>
          <a:prstGeom prst="ellipse">
            <a:avLst/>
          </a:prstGeom>
          <a:ln w="57150">
            <a:solidFill>
              <a:schemeClr val="tx1">
                <a:lumMod val="75000"/>
                <a:lumOff val="25000"/>
              </a:schemeClr>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2" name="Straight Connector 21"/>
          <p:cNvCxnSpPr/>
          <p:nvPr/>
        </p:nvCxnSpPr>
        <p:spPr>
          <a:xfrm>
            <a:off x="6270222" y="4198395"/>
            <a:ext cx="0" cy="844660"/>
          </a:xfrm>
          <a:prstGeom prst="line">
            <a:avLst/>
          </a:prstGeom>
          <a:ln w="57150">
            <a:prstDash val="sysDot"/>
          </a:ln>
        </p:spPr>
        <p:style>
          <a:lnRef idx="2">
            <a:schemeClr val="accent3"/>
          </a:lnRef>
          <a:fillRef idx="0">
            <a:schemeClr val="accent3"/>
          </a:fillRef>
          <a:effectRef idx="1">
            <a:schemeClr val="accent3"/>
          </a:effectRef>
          <a:fontRef idx="minor">
            <a:schemeClr val="tx1"/>
          </a:fontRef>
        </p:style>
      </p:cxnSp>
      <p:sp>
        <p:nvSpPr>
          <p:cNvPr id="24" name="TextBox 23"/>
          <p:cNvSpPr txBox="1"/>
          <p:nvPr/>
        </p:nvSpPr>
        <p:spPr>
          <a:xfrm>
            <a:off x="6265629" y="4784081"/>
            <a:ext cx="5805055" cy="1569660"/>
          </a:xfrm>
          <a:prstGeom prst="rect">
            <a:avLst/>
          </a:prstGeom>
          <a:noFill/>
        </p:spPr>
        <p:txBody>
          <a:bodyPr wrap="square" rtlCol="0">
            <a:spAutoFit/>
          </a:bodyPr>
          <a:lstStyle/>
          <a:p>
            <a:pPr algn="ctr"/>
            <a:r>
              <a:rPr lang="en-US" sz="2400" b="1" dirty="0">
                <a:latin typeface="Bradley Hand ITC" panose="03070402050302030203" pitchFamily="66" charset="0"/>
              </a:rPr>
              <a:t>“ I have not failed. I’ve just found 10,000 ways that won’t work.”</a:t>
            </a:r>
          </a:p>
          <a:p>
            <a:pPr algn="ctr"/>
            <a:endParaRPr lang="en-US" sz="2400" b="1" dirty="0">
              <a:latin typeface="Bradley Hand ITC" panose="03070402050302030203" pitchFamily="66" charset="0"/>
            </a:endParaRPr>
          </a:p>
          <a:p>
            <a:pPr algn="ctr"/>
            <a:r>
              <a:rPr lang="en-US" sz="2400" b="1" dirty="0">
                <a:latin typeface="Bradley Hand ITC" panose="03070402050302030203" pitchFamily="66" charset="0"/>
              </a:rPr>
              <a:t>“There’s a way to do it better. Find it.”</a:t>
            </a:r>
          </a:p>
        </p:txBody>
      </p:sp>
    </p:spTree>
    <p:extLst>
      <p:ext uri="{BB962C8B-B14F-4D97-AF65-F5344CB8AC3E}">
        <p14:creationId xmlns:p14="http://schemas.microsoft.com/office/powerpoint/2010/main" val="422271706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791</TotalTime>
  <Words>2842</Words>
  <Application>Microsoft Macintosh PowerPoint</Application>
  <PresentationFormat>Widescreen</PresentationFormat>
  <Paragraphs>230</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Avenir Black</vt:lpstr>
      <vt:lpstr>Bradley Hand ITC</vt:lpstr>
      <vt:lpstr>Calibri</vt:lpstr>
      <vt:lpstr>Campton SemiBold</vt:lpstr>
      <vt:lpstr>Corbel</vt:lpstr>
      <vt:lpstr>Ink Free</vt:lpstr>
      <vt:lpstr>Wingdings</vt:lpstr>
      <vt:lpstr>Basis</vt:lpstr>
      <vt:lpstr>Technoprenuership  TCP231  Module 2: Idea, Innovation &amp; Creativity</vt:lpstr>
      <vt:lpstr>2. Idea, Innovation &amp; Creativity</vt:lpstr>
      <vt:lpstr>Overview</vt:lpstr>
      <vt:lpstr>Basic concepts in Idea, innovation &amp; creativity</vt:lpstr>
      <vt:lpstr>Basic concepts in Idea, innovation &amp; creativity</vt:lpstr>
      <vt:lpstr>Basic concepts in Idea, innovation &amp; creativity</vt:lpstr>
      <vt:lpstr>PowerPoint Presentation</vt:lpstr>
      <vt:lpstr>INNOVATION from the experts</vt:lpstr>
      <vt:lpstr>INNOVATION from the experts</vt:lpstr>
      <vt:lpstr>INNOVATION from the experts</vt:lpstr>
      <vt:lpstr>INNOVATION from the experts</vt:lpstr>
      <vt:lpstr>INNOVATION from the experts</vt:lpstr>
      <vt:lpstr>Characteristics of an Innovative or a creative Individual</vt:lpstr>
      <vt:lpstr>Characteristics of an Innovative or a creative Individual</vt:lpstr>
      <vt:lpstr>Characteristics of an Innovative or a creative Individual</vt:lpstr>
      <vt:lpstr>Principles of Innovation</vt:lpstr>
      <vt:lpstr>Principles of Innovation</vt:lpstr>
      <vt:lpstr>Principles of Innovation</vt:lpstr>
      <vt:lpstr>Principles of Innovation</vt:lpstr>
      <vt:lpstr>Process involved and techniques</vt:lpstr>
      <vt:lpstr>Process involved and techniques</vt:lpstr>
      <vt:lpstr>Process involved and techniques</vt:lpstr>
      <vt:lpstr>Research vs development – translational research</vt:lpstr>
      <vt:lpstr>Research vs development – translational research</vt:lpstr>
      <vt:lpstr>Research vs development – translational research</vt:lpstr>
      <vt:lpstr>PowerPoint Presentation</vt:lpstr>
      <vt:lpstr>The primary difference between IDEs and SMEs is their purpose:</vt:lpstr>
      <vt:lpstr>PowerPoint Presentation</vt:lpstr>
      <vt:lpstr>Product Innovation</vt:lpstr>
      <vt:lpstr>Process Innovation</vt:lpstr>
      <vt:lpstr>Business Model Innovation</vt:lpstr>
      <vt:lpstr>Business Model Innovation</vt:lpstr>
      <vt:lpstr>Business Model Innovation</vt:lpstr>
      <vt:lpstr>PowerPoint Presentation</vt:lpstr>
      <vt:lpstr>PowerPoint Presentation</vt:lpstr>
      <vt:lpstr>Importance of Creativity and Innovation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Technoprenuership</dc:title>
  <dc:creator>debesh pradhan</dc:creator>
  <cp:lastModifiedBy>Microsoft Office User</cp:lastModifiedBy>
  <cp:revision>36</cp:revision>
  <dcterms:created xsi:type="dcterms:W3CDTF">2022-05-16T19:05:06Z</dcterms:created>
  <dcterms:modified xsi:type="dcterms:W3CDTF">2023-05-03T02:55:35Z</dcterms:modified>
</cp:coreProperties>
</file>