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50" r:id="rId2"/>
    <p:sldId id="351" r:id="rId3"/>
    <p:sldId id="509" r:id="rId4"/>
    <p:sldId id="521" r:id="rId5"/>
    <p:sldId id="520" r:id="rId6"/>
    <p:sldId id="510" r:id="rId7"/>
    <p:sldId id="511" r:id="rId8"/>
    <p:sldId id="512" r:id="rId9"/>
    <p:sldId id="513" r:id="rId10"/>
    <p:sldId id="514" r:id="rId11"/>
    <p:sldId id="517" r:id="rId12"/>
    <p:sldId id="515" r:id="rId13"/>
    <p:sldId id="516" r:id="rId14"/>
    <p:sldId id="407" r:id="rId15"/>
    <p:sldId id="469" r:id="rId16"/>
    <p:sldId id="470" r:id="rId17"/>
    <p:sldId id="471" r:id="rId18"/>
    <p:sldId id="472" r:id="rId19"/>
    <p:sldId id="473" r:id="rId20"/>
    <p:sldId id="408" r:id="rId21"/>
    <p:sldId id="482" r:id="rId22"/>
    <p:sldId id="483" r:id="rId23"/>
    <p:sldId id="484" r:id="rId24"/>
    <p:sldId id="485" r:id="rId25"/>
    <p:sldId id="486" r:id="rId26"/>
    <p:sldId id="487" r:id="rId27"/>
    <p:sldId id="488" r:id="rId28"/>
    <p:sldId id="489" r:id="rId29"/>
    <p:sldId id="490" r:id="rId30"/>
    <p:sldId id="409"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06" r:id="rId47"/>
    <p:sldId id="507" r:id="rId48"/>
    <p:sldId id="5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CE"/>
    <a:srgbClr val="3A7DA2"/>
    <a:srgbClr val="BDCCD1"/>
    <a:srgbClr val="9DB8CE"/>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93" autoAdjust="0"/>
    <p:restoredTop sz="94648"/>
  </p:normalViewPr>
  <p:slideViewPr>
    <p:cSldViewPr snapToGrid="0">
      <p:cViewPr varScale="1">
        <p:scale>
          <a:sx n="103" d="100"/>
          <a:sy n="103" d="100"/>
        </p:scale>
        <p:origin x="16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8216-5A19-4686-B331-B91899C03692}" type="datetimeFigureOut">
              <a:rPr lang="en-US" smtClean="0"/>
              <a:t>5/24/23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2D894-CAFD-4CDE-8B4E-88D3C38445A4}" type="slidenum">
              <a:rPr lang="en-US" smtClean="0"/>
              <a:t>‹#›</a:t>
            </a:fld>
            <a:endParaRPr lang="en-US"/>
          </a:p>
        </p:txBody>
      </p:sp>
    </p:spTree>
    <p:extLst>
      <p:ext uri="{BB962C8B-B14F-4D97-AF65-F5344CB8AC3E}">
        <p14:creationId xmlns:p14="http://schemas.microsoft.com/office/powerpoint/2010/main" val="404431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https://quickbooks.intuit.com/r/accounting/time-value-of-money/</a:t>
            </a:r>
          </a:p>
        </p:txBody>
      </p:sp>
      <p:sp>
        <p:nvSpPr>
          <p:cNvPr id="4" name="Slide Number Placeholder 3"/>
          <p:cNvSpPr>
            <a:spLocks noGrp="1"/>
          </p:cNvSpPr>
          <p:nvPr>
            <p:ph type="sldNum" sz="quarter" idx="10"/>
          </p:nvPr>
        </p:nvSpPr>
        <p:spPr/>
        <p:txBody>
          <a:bodyPr/>
          <a:lstStyle/>
          <a:p>
            <a:fld id="{2352D894-CAFD-4CDE-8B4E-88D3C38445A4}" type="slidenum">
              <a:rPr lang="en-US" smtClean="0"/>
              <a:t>19</a:t>
            </a:fld>
            <a:endParaRPr lang="en-US"/>
          </a:p>
        </p:txBody>
      </p:sp>
    </p:spTree>
    <p:extLst>
      <p:ext uri="{BB962C8B-B14F-4D97-AF65-F5344CB8AC3E}">
        <p14:creationId xmlns:p14="http://schemas.microsoft.com/office/powerpoint/2010/main" val="83045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11: IT Business Model and GLOBALIZATION</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665356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 marketplace company acts as an intermediary in the sale of a good or service between sellers and buyers, generally collecting a percentage of the total transaction value.</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Airbnb, eBay</a:t>
            </a:r>
          </a:p>
        </p:txBody>
      </p:sp>
    </p:spTree>
    <p:extLst>
      <p:ext uri="{BB962C8B-B14F-4D97-AF65-F5344CB8AC3E}">
        <p14:creationId xmlns:p14="http://schemas.microsoft.com/office/powerpoint/2010/main" val="2894868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 e-commerce company sells physical goods online. Generally, e-commerce companies manufacture and inventory those goods.</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a:t>
            </a:r>
            <a:r>
              <a:rPr lang="en-US" sz="2800" dirty="0" err="1">
                <a:solidFill>
                  <a:srgbClr val="00B050"/>
                </a:solidFill>
              </a:rPr>
              <a:t>Warby</a:t>
            </a:r>
            <a:r>
              <a:rPr lang="en-US" sz="2800" dirty="0">
                <a:solidFill>
                  <a:srgbClr val="00B050"/>
                </a:solidFill>
              </a:rPr>
              <a:t> Parker, Bonobos, </a:t>
            </a:r>
            <a:r>
              <a:rPr lang="en-US" sz="2800" dirty="0" err="1">
                <a:solidFill>
                  <a:srgbClr val="00B050"/>
                </a:solidFill>
              </a:rPr>
              <a:t>Memebox</a:t>
            </a:r>
            <a:endParaRPr lang="en-US" sz="2800" dirty="0">
              <a:solidFill>
                <a:srgbClr val="00B050"/>
              </a:solidFill>
            </a:endParaRPr>
          </a:p>
        </p:txBody>
      </p:sp>
    </p:spTree>
    <p:extLst>
      <p:ext uri="{BB962C8B-B14F-4D97-AF65-F5344CB8AC3E}">
        <p14:creationId xmlns:p14="http://schemas.microsoft.com/office/powerpoint/2010/main" val="35668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An advertising company offers a free service to consumers and derives revenue entirely or predominantly from advertisers. Common advertising companies include social networks and content sites</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Snapchat, Twitter, </a:t>
            </a:r>
            <a:r>
              <a:rPr lang="en-US" sz="2800" dirty="0" err="1">
                <a:solidFill>
                  <a:srgbClr val="00B050"/>
                </a:solidFill>
              </a:rPr>
              <a:t>Reddit</a:t>
            </a:r>
            <a:endParaRPr lang="en-US" sz="2800" dirty="0">
              <a:solidFill>
                <a:srgbClr val="00B050"/>
              </a:solidFill>
            </a:endParaRPr>
          </a:p>
        </p:txBody>
      </p:sp>
    </p:spTree>
    <p:extLst>
      <p:ext uri="{BB962C8B-B14F-4D97-AF65-F5344CB8AC3E}">
        <p14:creationId xmlns:p14="http://schemas.microsoft.com/office/powerpoint/2010/main" val="135652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 hardware company sells physical devices to consumers or businesses.</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Fitbit, GoPro, Xiaomi</a:t>
            </a:r>
          </a:p>
        </p:txBody>
      </p:sp>
    </p:spTree>
    <p:extLst>
      <p:ext uri="{BB962C8B-B14F-4D97-AF65-F5344CB8AC3E}">
        <p14:creationId xmlns:p14="http://schemas.microsoft.com/office/powerpoint/2010/main" val="336726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is Time Value of Money ?</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The </a:t>
            </a:r>
            <a:r>
              <a:rPr lang="en-US" sz="2800" b="1" dirty="0">
                <a:solidFill>
                  <a:schemeClr val="accent3"/>
                </a:solidFill>
              </a:rPr>
              <a:t>time value of money </a:t>
            </a:r>
            <a:r>
              <a:rPr lang="en-US" sz="2800" dirty="0">
                <a:solidFill>
                  <a:srgbClr val="00B050"/>
                </a:solidFill>
              </a:rPr>
              <a:t>(TVM) states that a </a:t>
            </a:r>
            <a:r>
              <a:rPr lang="en-US" sz="2800" b="1" dirty="0">
                <a:solidFill>
                  <a:schemeClr val="accent3"/>
                </a:solidFill>
              </a:rPr>
              <a:t>sum of money held today is more valuable than a future payment</a:t>
            </a:r>
            <a:r>
              <a:rPr lang="en-US" sz="2800" dirty="0">
                <a:solidFill>
                  <a:srgbClr val="00B050"/>
                </a:solidFill>
              </a:rPr>
              <a:t>. </a:t>
            </a:r>
          </a:p>
          <a:p>
            <a:pPr marL="45720" indent="0" algn="just">
              <a:lnSpc>
                <a:spcPct val="80000"/>
              </a:lnSpc>
              <a:buNone/>
            </a:pPr>
            <a:r>
              <a:rPr lang="en-US" sz="2800" dirty="0">
                <a:solidFill>
                  <a:srgbClr val="00B050"/>
                </a:solidFill>
              </a:rPr>
              <a:t>This money concept is true because </a:t>
            </a:r>
            <a:r>
              <a:rPr lang="en-US" sz="2800" b="1" dirty="0">
                <a:solidFill>
                  <a:schemeClr val="accent3"/>
                </a:solidFill>
              </a:rPr>
              <a:t>dollars held today </a:t>
            </a:r>
            <a:r>
              <a:rPr lang="en-US" sz="2800" dirty="0">
                <a:solidFill>
                  <a:srgbClr val="00B050"/>
                </a:solidFill>
              </a:rPr>
              <a:t>can be </a:t>
            </a:r>
            <a:r>
              <a:rPr lang="en-US" sz="2800" b="1" dirty="0">
                <a:solidFill>
                  <a:schemeClr val="accent3"/>
                </a:solidFill>
              </a:rPr>
              <a:t>invested to earn a rate of return</a:t>
            </a:r>
            <a:r>
              <a:rPr lang="en-US" sz="2800" dirty="0">
                <a:solidFill>
                  <a:srgbClr val="00B050"/>
                </a:solidFill>
              </a:rPr>
              <a:t>. The time value of money is also referred to as the net present value of money.</a:t>
            </a:r>
          </a:p>
        </p:txBody>
      </p:sp>
    </p:spTree>
    <p:extLst>
      <p:ext uri="{BB962C8B-B14F-4D97-AF65-F5344CB8AC3E}">
        <p14:creationId xmlns:p14="http://schemas.microsoft.com/office/powerpoint/2010/main" val="200018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Why is the time value of money important?</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There’s an </a:t>
            </a:r>
            <a:r>
              <a:rPr lang="en-US" sz="2800" b="1" dirty="0">
                <a:solidFill>
                  <a:schemeClr val="accent3"/>
                </a:solidFill>
              </a:rPr>
              <a:t>opportunity cost </a:t>
            </a:r>
            <a:r>
              <a:rPr lang="en-US" sz="2800" dirty="0">
                <a:solidFill>
                  <a:srgbClr val="00B050"/>
                </a:solidFill>
              </a:rPr>
              <a:t>related to </a:t>
            </a:r>
            <a:r>
              <a:rPr lang="en-US" sz="2800" b="1" dirty="0">
                <a:solidFill>
                  <a:schemeClr val="accent3"/>
                </a:solidFill>
              </a:rPr>
              <a:t>future cash flows</a:t>
            </a:r>
            <a:r>
              <a:rPr lang="en-US" sz="2800" dirty="0">
                <a:solidFill>
                  <a:srgbClr val="00B050"/>
                </a:solidFill>
              </a:rPr>
              <a:t>. If your business </a:t>
            </a:r>
            <a:r>
              <a:rPr lang="en-US" sz="2800" b="1" dirty="0">
                <a:solidFill>
                  <a:schemeClr val="accent3"/>
                </a:solidFill>
              </a:rPr>
              <a:t>receives a payment in 3 years</a:t>
            </a:r>
            <a:r>
              <a:rPr lang="en-US" sz="2800" dirty="0">
                <a:solidFill>
                  <a:srgbClr val="00B050"/>
                </a:solidFill>
              </a:rPr>
              <a:t>, rather than today, you </a:t>
            </a:r>
            <a:r>
              <a:rPr lang="en-US" sz="2800" b="1" dirty="0">
                <a:solidFill>
                  <a:schemeClr val="accent3"/>
                </a:solidFill>
              </a:rPr>
              <a:t>lose the opportunity to invest</a:t>
            </a:r>
            <a:r>
              <a:rPr lang="en-US" sz="2800" dirty="0">
                <a:solidFill>
                  <a:srgbClr val="00B050"/>
                </a:solidFill>
              </a:rPr>
              <a:t> that money and </a:t>
            </a:r>
            <a:r>
              <a:rPr lang="en-US" sz="2800" b="1" dirty="0">
                <a:solidFill>
                  <a:schemeClr val="accent3"/>
                </a:solidFill>
              </a:rPr>
              <a:t>earn a return</a:t>
            </a:r>
            <a:r>
              <a:rPr lang="en-US" sz="2800" dirty="0">
                <a:solidFill>
                  <a:srgbClr val="00B050"/>
                </a:solidFill>
              </a:rPr>
              <a:t>. A </a:t>
            </a:r>
            <a:r>
              <a:rPr lang="en-US" sz="2800" b="1" dirty="0">
                <a:solidFill>
                  <a:schemeClr val="accent3"/>
                </a:solidFill>
              </a:rPr>
              <a:t>future</a:t>
            </a:r>
            <a:r>
              <a:rPr lang="en-US" sz="2800" dirty="0">
                <a:solidFill>
                  <a:srgbClr val="00B050"/>
                </a:solidFill>
              </a:rPr>
              <a:t> sum of </a:t>
            </a:r>
            <a:r>
              <a:rPr lang="en-US" sz="2800" b="1" dirty="0">
                <a:solidFill>
                  <a:schemeClr val="accent3"/>
                </a:solidFill>
              </a:rPr>
              <a:t>money is worth less</a:t>
            </a:r>
            <a:r>
              <a:rPr lang="en-US" sz="2800" dirty="0">
                <a:solidFill>
                  <a:srgbClr val="00B050"/>
                </a:solidFill>
              </a:rPr>
              <a:t> due to </a:t>
            </a:r>
            <a:r>
              <a:rPr lang="en-US" sz="2800" b="1" dirty="0">
                <a:solidFill>
                  <a:schemeClr val="accent3"/>
                </a:solidFill>
              </a:rPr>
              <a:t>inflation</a:t>
            </a:r>
            <a:r>
              <a:rPr lang="en-US" sz="2800" dirty="0">
                <a:solidFill>
                  <a:srgbClr val="00B050"/>
                </a:solidFill>
              </a:rPr>
              <a:t>.</a:t>
            </a:r>
          </a:p>
        </p:txBody>
      </p:sp>
    </p:spTree>
    <p:extLst>
      <p:ext uri="{BB962C8B-B14F-4D97-AF65-F5344CB8AC3E}">
        <p14:creationId xmlns:p14="http://schemas.microsoft.com/office/powerpoint/2010/main" val="227459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Time value of money formula</a:t>
            </a:r>
          </a:p>
        </p:txBody>
      </p:sp>
      <p:sp>
        <p:nvSpPr>
          <p:cNvPr id="3" name="Content Placeholder 2"/>
          <p:cNvSpPr>
            <a:spLocks noGrp="1"/>
          </p:cNvSpPr>
          <p:nvPr>
            <p:ph idx="1"/>
          </p:nvPr>
        </p:nvSpPr>
        <p:spPr>
          <a:xfrm>
            <a:off x="1143000" y="4114800"/>
            <a:ext cx="9872871" cy="1981200"/>
          </a:xfrm>
        </p:spPr>
        <p:txBody>
          <a:bodyPr>
            <a:normAutofit fontScale="92500" lnSpcReduction="10000"/>
          </a:bodyPr>
          <a:lstStyle/>
          <a:p>
            <a:pPr marL="45720" indent="0" algn="just">
              <a:lnSpc>
                <a:spcPct val="80000"/>
              </a:lnSpc>
              <a:buNone/>
            </a:pPr>
            <a:r>
              <a:rPr lang="en-US" sz="2800" dirty="0">
                <a:solidFill>
                  <a:srgbClr val="00B050"/>
                </a:solidFill>
              </a:rPr>
              <a:t>In this formula, FV is the future value of money, PV is the present value of money, and </a:t>
            </a:r>
            <a:r>
              <a:rPr lang="en-US" sz="2800" dirty="0" err="1">
                <a:solidFill>
                  <a:srgbClr val="00B050"/>
                </a:solidFill>
              </a:rPr>
              <a:t>i</a:t>
            </a:r>
            <a:r>
              <a:rPr lang="en-US" sz="2800" dirty="0">
                <a:solidFill>
                  <a:srgbClr val="00B050"/>
                </a:solidFill>
              </a:rPr>
              <a:t> is the interest rate. The number of compounding periods per year is given by n.</a:t>
            </a:r>
          </a:p>
          <a:p>
            <a:pPr marL="45720" indent="0" algn="just">
              <a:lnSpc>
                <a:spcPct val="80000"/>
              </a:lnSpc>
              <a:buNone/>
            </a:pPr>
            <a:r>
              <a:rPr lang="en-US" sz="2800" dirty="0">
                <a:solidFill>
                  <a:srgbClr val="00B050"/>
                </a:solidFill>
              </a:rPr>
              <a:t>The future value of money is based on a growth rate. That rate depends on the interest rate and the period of time involved (typically a number of years).</a:t>
            </a:r>
          </a:p>
        </p:txBody>
      </p:sp>
      <p:pic>
        <p:nvPicPr>
          <p:cNvPr id="4" name="Picture 3"/>
          <p:cNvPicPr>
            <a:picLocks noChangeAspect="1"/>
          </p:cNvPicPr>
          <p:nvPr/>
        </p:nvPicPr>
        <p:blipFill>
          <a:blip r:embed="rId2"/>
          <a:stretch>
            <a:fillRect/>
          </a:stretch>
        </p:blipFill>
        <p:spPr>
          <a:xfrm>
            <a:off x="369197" y="1619250"/>
            <a:ext cx="11420475" cy="2495550"/>
          </a:xfrm>
          <a:prstGeom prst="rect">
            <a:avLst/>
          </a:prstGeom>
        </p:spPr>
      </p:pic>
    </p:spTree>
    <p:extLst>
      <p:ext uri="{BB962C8B-B14F-4D97-AF65-F5344CB8AC3E}">
        <p14:creationId xmlns:p14="http://schemas.microsoft.com/office/powerpoint/2010/main" val="182890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Present value of a single sum</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This method takes a future payment and uses discounting to determine the future payment’s present value. Note that this present value method assumes compounding interest annually.</a:t>
            </a:r>
          </a:p>
          <a:p>
            <a:pPr marL="45720" indent="0" algn="just">
              <a:lnSpc>
                <a:spcPct val="80000"/>
              </a:lnSpc>
              <a:buNone/>
            </a:pPr>
            <a:r>
              <a:rPr lang="en-US" sz="2800" dirty="0">
                <a:solidFill>
                  <a:srgbClr val="00B050"/>
                </a:solidFill>
              </a:rPr>
              <a:t>Assume that your business will receive a $10,000 payment 3 years from now. You assume an interest rate, also called a discount rate, of 5%.</a:t>
            </a:r>
          </a:p>
          <a:p>
            <a:pPr marL="45720" indent="0" algn="just">
              <a:lnSpc>
                <a:spcPct val="80000"/>
              </a:lnSpc>
              <a:buNone/>
            </a:pPr>
            <a:r>
              <a:rPr lang="en-US" sz="2800" dirty="0">
                <a:solidFill>
                  <a:srgbClr val="00B050"/>
                </a:solidFill>
              </a:rPr>
              <a:t>Find the present value formula for a single sum ($10,000) for 3 years at 5%. This table reports that the present value factor is 0.864 (with rounding). The $10,000 received 3 years from now is worth ($10,000 X 0.864), or $8,640 today.</a:t>
            </a:r>
          </a:p>
        </p:txBody>
      </p:sp>
    </p:spTree>
    <p:extLst>
      <p:ext uri="{BB962C8B-B14F-4D97-AF65-F5344CB8AC3E}">
        <p14:creationId xmlns:p14="http://schemas.microsoft.com/office/powerpoint/2010/main" val="58863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Future value of a single sum</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You can also take a single sum held today and use future value tables to determine the payment’s future value. This future value method also assumes compounding interest annually.</a:t>
            </a:r>
          </a:p>
          <a:p>
            <a:pPr marL="45720" indent="0" algn="just">
              <a:lnSpc>
                <a:spcPct val="80000"/>
              </a:lnSpc>
              <a:buNone/>
            </a:pPr>
            <a:r>
              <a:rPr lang="en-US" sz="2800" dirty="0">
                <a:solidFill>
                  <a:srgbClr val="00B050"/>
                </a:solidFill>
              </a:rPr>
              <a:t>For this example, assume that you have $3,000 today and expect to earn a 7% return for 6 years. This future value table  factor for 6 years at 7% is 1.5, and the future value of the $3,000 payment is $4,500.</a:t>
            </a:r>
          </a:p>
          <a:p>
            <a:pPr marL="45720" indent="0" algn="just">
              <a:lnSpc>
                <a:spcPct val="80000"/>
              </a:lnSpc>
              <a:buNone/>
            </a:pPr>
            <a:r>
              <a:rPr lang="en-US" sz="2800" dirty="0">
                <a:solidFill>
                  <a:srgbClr val="00B050"/>
                </a:solidFill>
              </a:rPr>
              <a:t>By calculating compound interest manually, you get a better idea of how compounding increases the return on an invested amount.</a:t>
            </a:r>
          </a:p>
          <a:p>
            <a:pPr marL="45720" indent="0" algn="just">
              <a:lnSpc>
                <a:spcPct val="80000"/>
              </a:lnSpc>
              <a:buNone/>
            </a:pPr>
            <a:endParaRPr lang="en-US" sz="2800" dirty="0">
              <a:solidFill>
                <a:srgbClr val="00B050"/>
              </a:solidFill>
            </a:endParaRPr>
          </a:p>
        </p:txBody>
      </p:sp>
    </p:spTree>
    <p:extLst>
      <p:ext uri="{BB962C8B-B14F-4D97-AF65-F5344CB8AC3E}">
        <p14:creationId xmlns:p14="http://schemas.microsoft.com/office/powerpoint/2010/main" val="157135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How compound interest builds future value</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Compounding interest is defined as earning “interest on interest,” and when you compound interest, your total earnings can be much higher. The number of time periods determines how much more money you earn using compounding.</a:t>
            </a:r>
          </a:p>
        </p:txBody>
      </p:sp>
      <p:pic>
        <p:nvPicPr>
          <p:cNvPr id="4" name="Picture 3"/>
          <p:cNvPicPr>
            <a:picLocks noChangeAspect="1"/>
          </p:cNvPicPr>
          <p:nvPr/>
        </p:nvPicPr>
        <p:blipFill>
          <a:blip r:embed="rId3"/>
          <a:stretch>
            <a:fillRect/>
          </a:stretch>
        </p:blipFill>
        <p:spPr>
          <a:xfrm>
            <a:off x="2071256" y="3465108"/>
            <a:ext cx="6961908" cy="3185073"/>
          </a:xfrm>
          <a:prstGeom prst="rect">
            <a:avLst/>
          </a:prstGeom>
        </p:spPr>
      </p:pic>
    </p:spTree>
    <p:extLst>
      <p:ext uri="{BB962C8B-B14F-4D97-AF65-F5344CB8AC3E}">
        <p14:creationId xmlns:p14="http://schemas.microsoft.com/office/powerpoint/2010/main" val="160380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IT Business Model and Globalization</a:t>
            </a:r>
          </a:p>
        </p:txBody>
      </p:sp>
      <p:sp>
        <p:nvSpPr>
          <p:cNvPr id="3" name="Content Placeholder 2"/>
          <p:cNvSpPr>
            <a:spLocks noGrp="1"/>
          </p:cNvSpPr>
          <p:nvPr>
            <p:ph idx="1"/>
          </p:nvPr>
        </p:nvSpPr>
        <p:spPr/>
        <p:txBody>
          <a:bodyPr>
            <a:normAutofit/>
          </a:bodyPr>
          <a:lstStyle/>
          <a:p>
            <a:r>
              <a:rPr lang="en-US" dirty="0"/>
              <a:t>Time value of Money</a:t>
            </a:r>
          </a:p>
          <a:p>
            <a:r>
              <a:rPr lang="en-US" dirty="0"/>
              <a:t>Revenue Generation</a:t>
            </a:r>
          </a:p>
          <a:p>
            <a:r>
              <a:rPr lang="en-US" dirty="0"/>
              <a:t>Pricing Structure and Price Elasticity</a:t>
            </a:r>
          </a:p>
          <a:p>
            <a:r>
              <a:rPr lang="en-US" dirty="0"/>
              <a:t>Channels of distribution</a:t>
            </a:r>
          </a:p>
          <a:p>
            <a:r>
              <a:rPr lang="en-US" dirty="0"/>
              <a:t>Strategic Partners</a:t>
            </a:r>
          </a:p>
          <a:p>
            <a:r>
              <a:rPr lang="en-US" dirty="0"/>
              <a:t>Cultural Differences in communication</a:t>
            </a:r>
          </a:p>
          <a:p>
            <a:endParaRPr lang="en-US" dirty="0"/>
          </a:p>
          <a:p>
            <a:endParaRPr lang="en-US" dirty="0"/>
          </a:p>
        </p:txBody>
      </p:sp>
    </p:spTree>
    <p:extLst>
      <p:ext uri="{BB962C8B-B14F-4D97-AF65-F5344CB8AC3E}">
        <p14:creationId xmlns:p14="http://schemas.microsoft.com/office/powerpoint/2010/main" val="192589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What Is a Revenue Model?</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dirty="0">
                <a:solidFill>
                  <a:srgbClr val="00B050"/>
                </a:solidFill>
              </a:rPr>
              <a:t>A revenue model is a blueprint that shows how a startup business will earn revenue or gross income from its standard business operations, and how it will pay for operating costs and expenses. This model is one of the key performance indicators (KPIs) for a company to measure the profitability of its pricing strategy and product sales.</a:t>
            </a:r>
          </a:p>
          <a:p>
            <a:pPr marL="45720" indent="0">
              <a:lnSpc>
                <a:spcPct val="80000"/>
              </a:lnSpc>
              <a:buNone/>
            </a:pPr>
            <a:endParaRPr lang="en-US" sz="2400" dirty="0">
              <a:solidFill>
                <a:srgbClr val="00B050"/>
              </a:solidFill>
            </a:endParaRPr>
          </a:p>
          <a:p>
            <a:pPr marL="45720" indent="0">
              <a:lnSpc>
                <a:spcPct val="80000"/>
              </a:lnSpc>
              <a:buNone/>
            </a:pPr>
            <a:r>
              <a:rPr lang="en-US" sz="2400" b="1" dirty="0">
                <a:solidFill>
                  <a:schemeClr val="accent3"/>
                </a:solidFill>
              </a:rPr>
              <a:t>Revenue model </a:t>
            </a:r>
            <a:r>
              <a:rPr lang="en-US" sz="2400" dirty="0">
                <a:solidFill>
                  <a:srgbClr val="00B050"/>
                </a:solidFill>
              </a:rPr>
              <a:t>is sometimes used as </a:t>
            </a:r>
            <a:r>
              <a:rPr lang="en-US" sz="2400" b="1" dirty="0">
                <a:solidFill>
                  <a:schemeClr val="accent3"/>
                </a:solidFill>
              </a:rPr>
              <a:t>another term for a business model</a:t>
            </a:r>
            <a:r>
              <a:rPr lang="en-US" sz="2400" dirty="0">
                <a:solidFill>
                  <a:srgbClr val="00B050"/>
                </a:solidFill>
              </a:rPr>
              <a:t>, which is a structure for generating value for customers. However, these terms are </a:t>
            </a:r>
            <a:r>
              <a:rPr lang="en-US" sz="2400" b="1" dirty="0">
                <a:solidFill>
                  <a:schemeClr val="accent3"/>
                </a:solidFill>
              </a:rPr>
              <a:t>not interchangeable but there is a connection between them</a:t>
            </a:r>
            <a:r>
              <a:rPr lang="en-US" sz="2400" dirty="0">
                <a:solidFill>
                  <a:srgbClr val="00B050"/>
                </a:solidFill>
              </a:rPr>
              <a:t>. A revenue model is part of a business model, serving to </a:t>
            </a:r>
            <a:r>
              <a:rPr lang="en-US" sz="2400" b="1" dirty="0">
                <a:solidFill>
                  <a:schemeClr val="accent3"/>
                </a:solidFill>
              </a:rPr>
              <a:t>explain how a company’s goods or services are made, distributed, and sold for profit</a:t>
            </a:r>
            <a:r>
              <a:rPr lang="en-US" sz="2400" dirty="0">
                <a:solidFill>
                  <a:srgbClr val="00B050"/>
                </a:solidFill>
              </a:rPr>
              <a:t>.</a:t>
            </a:r>
          </a:p>
        </p:txBody>
      </p:sp>
    </p:spTree>
    <p:extLst>
      <p:ext uri="{BB962C8B-B14F-4D97-AF65-F5344CB8AC3E}">
        <p14:creationId xmlns:p14="http://schemas.microsoft.com/office/powerpoint/2010/main" val="396387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What Is the Purpose of a Revenue Model?</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dirty="0">
                <a:solidFill>
                  <a:srgbClr val="00B050"/>
                </a:solidFill>
              </a:rPr>
              <a:t>The purpose of a revenue model is to manage a company’s revenue streams, which are its sources of income from target customers in different demographics and locations.</a:t>
            </a:r>
          </a:p>
          <a:p>
            <a:pPr marL="45720" indent="0">
              <a:lnSpc>
                <a:spcPct val="80000"/>
              </a:lnSpc>
              <a:buNone/>
            </a:pPr>
            <a:r>
              <a:rPr lang="en-US" sz="2400" dirty="0">
                <a:solidFill>
                  <a:srgbClr val="00B050"/>
                </a:solidFill>
              </a:rPr>
              <a:t>With a revenue model, a business can determine crucial factors that can help it thrive and grow. Companies use the information from a revenue model to determine how much money they will have to focus their sales and marketing on a target audience, develop new goods and services for customers, and ultimately determine their place and future in their particular market. Without a revenue model, companies, and especially startups, can generate costs that can make their business unsustainable.</a:t>
            </a:r>
          </a:p>
        </p:txBody>
      </p:sp>
    </p:spTree>
    <p:extLst>
      <p:ext uri="{BB962C8B-B14F-4D97-AF65-F5344CB8AC3E}">
        <p14:creationId xmlns:p14="http://schemas.microsoft.com/office/powerpoint/2010/main" val="419110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6 Types of Revenue Models</a:t>
            </a:r>
          </a:p>
        </p:txBody>
      </p:sp>
      <p:sp>
        <p:nvSpPr>
          <p:cNvPr id="3" name="Content Placeholder 2"/>
          <p:cNvSpPr>
            <a:spLocks noGrp="1"/>
          </p:cNvSpPr>
          <p:nvPr>
            <p:ph idx="1"/>
          </p:nvPr>
        </p:nvSpPr>
        <p:spPr>
          <a:xfrm>
            <a:off x="1143000" y="2164773"/>
            <a:ext cx="9872871" cy="3931227"/>
          </a:xfrm>
        </p:spPr>
        <p:txBody>
          <a:bodyPr>
            <a:normAutofit lnSpcReduction="10000"/>
          </a:bodyPr>
          <a:lstStyle/>
          <a:p>
            <a:pPr marL="45720" indent="0">
              <a:lnSpc>
                <a:spcPct val="80000"/>
              </a:lnSpc>
              <a:buNone/>
            </a:pPr>
            <a:r>
              <a:rPr lang="en-US" sz="2400" dirty="0">
                <a:solidFill>
                  <a:srgbClr val="00B050"/>
                </a:solidFill>
              </a:rPr>
              <a:t>There are many different types of revenue models for businesses, including:</a:t>
            </a:r>
          </a:p>
          <a:p>
            <a:pPr marL="45720" indent="0">
              <a:lnSpc>
                <a:spcPct val="80000"/>
              </a:lnSpc>
              <a:buNone/>
            </a:pPr>
            <a:endParaRPr lang="en-US" sz="2400" dirty="0">
              <a:solidFill>
                <a:srgbClr val="00B050"/>
              </a:solidFill>
            </a:endParaRPr>
          </a:p>
          <a:p>
            <a:pPr marL="502920" indent="-457200">
              <a:lnSpc>
                <a:spcPct val="80000"/>
              </a:lnSpc>
              <a:buAutoNum type="arabicPeriod"/>
            </a:pPr>
            <a:r>
              <a:rPr lang="en-US" sz="2400" b="1" dirty="0">
                <a:solidFill>
                  <a:schemeClr val="accent3"/>
                </a:solidFill>
              </a:rPr>
              <a:t>Advertising model. </a:t>
            </a:r>
            <a:r>
              <a:rPr lang="en-US" sz="2400" dirty="0">
                <a:solidFill>
                  <a:srgbClr val="00B050"/>
                </a:solidFill>
              </a:rPr>
              <a:t>The advertising model is frequently used by media companies whose platforms include content with advertising, such as newspapers, search engines, and social media sites. Revenue is generated by charging advertisers based on various criteria, including the size of the ad space or number of clicks.</a:t>
            </a:r>
          </a:p>
          <a:p>
            <a:pPr marL="502920" indent="-457200">
              <a:lnSpc>
                <a:spcPct val="80000"/>
              </a:lnSpc>
              <a:buAutoNum type="arabicPeriod"/>
            </a:pPr>
            <a:r>
              <a:rPr lang="en-US" sz="2400" b="1" dirty="0">
                <a:solidFill>
                  <a:schemeClr val="accent3"/>
                </a:solidFill>
              </a:rPr>
              <a:t>Freemium model. </a:t>
            </a:r>
            <a:r>
              <a:rPr lang="en-US" sz="2400" dirty="0">
                <a:solidFill>
                  <a:srgbClr val="00B050"/>
                </a:solidFill>
              </a:rPr>
              <a:t>“Freemium” is a business plan in which a company offers access to its product or services, such as a software product, for no charge to customers, but sets a licensing fee for premium features and functionality within a tier format. This model is often used as a monetization strategy for apps.</a:t>
            </a:r>
          </a:p>
        </p:txBody>
      </p:sp>
    </p:spTree>
    <p:extLst>
      <p:ext uri="{BB962C8B-B14F-4D97-AF65-F5344CB8AC3E}">
        <p14:creationId xmlns:p14="http://schemas.microsoft.com/office/powerpoint/2010/main" val="2549900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6 Types of Revenue Models</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b="1" dirty="0">
                <a:solidFill>
                  <a:schemeClr val="accent3"/>
                </a:solidFill>
              </a:rPr>
              <a:t>3. Licensing model. </a:t>
            </a:r>
            <a:r>
              <a:rPr lang="en-US" sz="2400" dirty="0">
                <a:solidFill>
                  <a:srgbClr val="00B050"/>
                </a:solidFill>
              </a:rPr>
              <a:t>In the licensing model, a company rents content that they own to third parties. This model is frequently used by software companies in place of transactional sales of their product, and for intellectual property, such as trademarks and patents.</a:t>
            </a:r>
          </a:p>
          <a:p>
            <a:pPr marL="45720" indent="0">
              <a:lnSpc>
                <a:spcPct val="80000"/>
              </a:lnSpc>
              <a:buNone/>
            </a:pPr>
            <a:endParaRPr lang="en-US" sz="2400" dirty="0">
              <a:solidFill>
                <a:srgbClr val="00B050"/>
              </a:solidFill>
            </a:endParaRPr>
          </a:p>
          <a:p>
            <a:pPr marL="45720" indent="0">
              <a:lnSpc>
                <a:spcPct val="80000"/>
              </a:lnSpc>
              <a:buNone/>
            </a:pPr>
            <a:r>
              <a:rPr lang="en-US" sz="2400" b="1" dirty="0">
                <a:solidFill>
                  <a:schemeClr val="accent3"/>
                </a:solidFill>
              </a:rPr>
              <a:t>4.  Markup model. </a:t>
            </a:r>
            <a:r>
              <a:rPr lang="en-US" sz="2400" dirty="0">
                <a:solidFill>
                  <a:srgbClr val="00B050"/>
                </a:solidFill>
              </a:rPr>
              <a:t>The markup model is a common revenue model, especially among retailers and wholesalers, as well as e-commerce sites. Here, revenue generation is created by buying a product and then increasing or marking up the price before selling it to customers.</a:t>
            </a:r>
          </a:p>
        </p:txBody>
      </p:sp>
    </p:spTree>
    <p:extLst>
      <p:ext uri="{BB962C8B-B14F-4D97-AF65-F5344CB8AC3E}">
        <p14:creationId xmlns:p14="http://schemas.microsoft.com/office/powerpoint/2010/main" val="425501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6 Types of Revenue Models</a:t>
            </a:r>
          </a:p>
        </p:txBody>
      </p:sp>
      <p:sp>
        <p:nvSpPr>
          <p:cNvPr id="3" name="Content Placeholder 2"/>
          <p:cNvSpPr>
            <a:spLocks noGrp="1"/>
          </p:cNvSpPr>
          <p:nvPr>
            <p:ph idx="1"/>
          </p:nvPr>
        </p:nvSpPr>
        <p:spPr>
          <a:xfrm>
            <a:off x="1143000" y="2164773"/>
            <a:ext cx="9872871" cy="3931227"/>
          </a:xfrm>
        </p:spPr>
        <p:txBody>
          <a:bodyPr>
            <a:normAutofit lnSpcReduction="10000"/>
          </a:bodyPr>
          <a:lstStyle/>
          <a:p>
            <a:pPr marL="45720" indent="0">
              <a:lnSpc>
                <a:spcPct val="80000"/>
              </a:lnSpc>
              <a:buNone/>
            </a:pPr>
            <a:r>
              <a:rPr lang="en-US" sz="2400" b="1" dirty="0">
                <a:solidFill>
                  <a:schemeClr val="accent3"/>
                </a:solidFill>
              </a:rPr>
              <a:t>5. Production model. </a:t>
            </a:r>
            <a:r>
              <a:rPr lang="en-US" sz="2400" dirty="0">
                <a:solidFill>
                  <a:srgbClr val="00B050"/>
                </a:solidFill>
              </a:rPr>
              <a:t>Also known as a transactional revenue model, the production model is also one of the most common revenue models. Using the production model, a company produces or manufactures a new product for sale, and generates revenue when the customer pays for it.</a:t>
            </a:r>
          </a:p>
          <a:p>
            <a:pPr marL="45720" indent="0">
              <a:lnSpc>
                <a:spcPct val="80000"/>
              </a:lnSpc>
              <a:buNone/>
            </a:pPr>
            <a:endParaRPr lang="en-US" sz="2400" dirty="0">
              <a:solidFill>
                <a:srgbClr val="00B050"/>
              </a:solidFill>
            </a:endParaRPr>
          </a:p>
          <a:p>
            <a:pPr marL="45720" indent="0">
              <a:lnSpc>
                <a:spcPct val="80000"/>
              </a:lnSpc>
              <a:buNone/>
            </a:pPr>
            <a:r>
              <a:rPr lang="en-US" sz="2400" b="1" dirty="0">
                <a:solidFill>
                  <a:schemeClr val="accent3"/>
                </a:solidFill>
              </a:rPr>
              <a:t>6. Subscription model. </a:t>
            </a:r>
            <a:r>
              <a:rPr lang="en-US" sz="2400" dirty="0">
                <a:solidFill>
                  <a:srgbClr val="00B050"/>
                </a:solidFill>
              </a:rPr>
              <a:t>The subscription revenue model allows a company’s target audience to use a product or service for a predetermined and contracted rate and period of time. It’s a popular source of revenue for cloud-based or software-as-a-service (SaaS) companies, and online entertainment hosting companies. This model differs from the licensing model in that the subscription has a fixed term, while licensing continues in perpetuity until the licensee or property owner terminates the deal.</a:t>
            </a:r>
          </a:p>
        </p:txBody>
      </p:sp>
    </p:spTree>
    <p:extLst>
      <p:ext uri="{BB962C8B-B14F-4D97-AF65-F5344CB8AC3E}">
        <p14:creationId xmlns:p14="http://schemas.microsoft.com/office/powerpoint/2010/main" val="2908120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3 Factors to Consider When Choosing a Revenue Model</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b="1" dirty="0">
                <a:solidFill>
                  <a:schemeClr val="accent3"/>
                </a:solidFill>
              </a:rPr>
              <a:t>1. Product value. </a:t>
            </a:r>
            <a:r>
              <a:rPr lang="en-US" sz="2400" dirty="0">
                <a:solidFill>
                  <a:srgbClr val="00B050"/>
                </a:solidFill>
              </a:rPr>
              <a:t>The revenue model you choose should connect to your value proposition, which is a statement that clearly expresses your product or service's distinct selling points to potential customers. Is your product something that is sold or licensed? Does it involve a tier structure for payments? Does it generate income from a per-user arrangement? The value that your product delivers to the consumer should be reflected in your revenue model.</a:t>
            </a:r>
          </a:p>
        </p:txBody>
      </p:sp>
    </p:spTree>
    <p:extLst>
      <p:ext uri="{BB962C8B-B14F-4D97-AF65-F5344CB8AC3E}">
        <p14:creationId xmlns:p14="http://schemas.microsoft.com/office/powerpoint/2010/main" val="1601405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3 Factors to Consider When Choosing a Revenue Model</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dirty="0">
                <a:solidFill>
                  <a:schemeClr val="accent3"/>
                </a:solidFill>
              </a:rPr>
              <a:t>2. Customers. </a:t>
            </a:r>
            <a:r>
              <a:rPr lang="en-US" sz="2400" dirty="0">
                <a:solidFill>
                  <a:srgbClr val="00B050"/>
                </a:solidFill>
              </a:rPr>
              <a:t>An understanding of the customer segments that use your business will also help you determine your revenue model. Single customers may benefit from a subscription model, but larger companies may require a different approach, such as licensing.</a:t>
            </a:r>
          </a:p>
          <a:p>
            <a:pPr marL="45720" indent="0">
              <a:lnSpc>
                <a:spcPct val="80000"/>
              </a:lnSpc>
              <a:buNone/>
            </a:pPr>
            <a:endParaRPr lang="en-US" sz="2400" dirty="0">
              <a:solidFill>
                <a:srgbClr val="00B050"/>
              </a:solidFill>
            </a:endParaRPr>
          </a:p>
          <a:p>
            <a:pPr marL="45720" indent="0">
              <a:lnSpc>
                <a:spcPct val="80000"/>
              </a:lnSpc>
              <a:buNone/>
            </a:pPr>
            <a:r>
              <a:rPr lang="en-US" sz="2400" b="1" dirty="0">
                <a:solidFill>
                  <a:schemeClr val="accent3"/>
                </a:solidFill>
              </a:rPr>
              <a:t>3. Competition. </a:t>
            </a:r>
            <a:r>
              <a:rPr lang="en-US" sz="2400" dirty="0">
                <a:solidFill>
                  <a:srgbClr val="00B050"/>
                </a:solidFill>
              </a:rPr>
              <a:t>How does your competition in the financial market generate revenue? Studying their strategies will help you determine if your current model is more successful than that of other companies in the marketplace, or if you should consider adopting a different approach.</a:t>
            </a:r>
          </a:p>
        </p:txBody>
      </p:sp>
    </p:spTree>
    <p:extLst>
      <p:ext uri="{BB962C8B-B14F-4D97-AF65-F5344CB8AC3E}">
        <p14:creationId xmlns:p14="http://schemas.microsoft.com/office/powerpoint/2010/main" val="1012344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What is Price Elasticity of Demand?</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dirty="0">
                <a:solidFill>
                  <a:srgbClr val="00B050"/>
                </a:solidFill>
              </a:rPr>
              <a:t>Price elasticity of demand (PED) is a critical concept in the law of demand. It is a measurement of how demand for a good will be affected by changes in its price. In other words, PED is a way to figure out the responsiveness of consumers to fluctuations in price, as opposed to price elasticity of supply, which determines the responsiveness of supply to price.</a:t>
            </a:r>
          </a:p>
          <a:p>
            <a:pPr marL="45720" indent="0">
              <a:lnSpc>
                <a:spcPct val="80000"/>
              </a:lnSpc>
              <a:buNone/>
            </a:pPr>
            <a:endParaRPr lang="en-US" sz="2400" dirty="0">
              <a:solidFill>
                <a:srgbClr val="00B050"/>
              </a:solidFill>
            </a:endParaRPr>
          </a:p>
          <a:p>
            <a:pPr marL="45720" indent="0">
              <a:lnSpc>
                <a:spcPct val="80000"/>
              </a:lnSpc>
              <a:buNone/>
            </a:pPr>
            <a:r>
              <a:rPr lang="en-US" sz="2400" dirty="0">
                <a:solidFill>
                  <a:srgbClr val="00B050"/>
                </a:solidFill>
              </a:rPr>
              <a:t>While equations can sometimes be complicated, this one is super simple and easy.</a:t>
            </a:r>
          </a:p>
        </p:txBody>
      </p:sp>
    </p:spTree>
    <p:extLst>
      <p:ext uri="{BB962C8B-B14F-4D97-AF65-F5344CB8AC3E}">
        <p14:creationId xmlns:p14="http://schemas.microsoft.com/office/powerpoint/2010/main" val="360077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How to Calculate Price Elasticity of Demand</a:t>
            </a:r>
          </a:p>
        </p:txBody>
      </p:sp>
      <p:sp>
        <p:nvSpPr>
          <p:cNvPr id="3" name="Content Placeholder 2"/>
          <p:cNvSpPr>
            <a:spLocks noGrp="1"/>
          </p:cNvSpPr>
          <p:nvPr>
            <p:ph idx="1"/>
          </p:nvPr>
        </p:nvSpPr>
        <p:spPr>
          <a:xfrm>
            <a:off x="1143000" y="2164773"/>
            <a:ext cx="9872871" cy="3931227"/>
          </a:xfrm>
        </p:spPr>
        <p:txBody>
          <a:bodyPr>
            <a:normAutofit/>
          </a:bodyPr>
          <a:lstStyle/>
          <a:p>
            <a:pPr marL="45720" indent="0">
              <a:lnSpc>
                <a:spcPct val="80000"/>
              </a:lnSpc>
              <a:buNone/>
            </a:pPr>
            <a:r>
              <a:rPr lang="en-US" sz="2400" dirty="0">
                <a:solidFill>
                  <a:srgbClr val="00B050"/>
                </a:solidFill>
              </a:rPr>
              <a:t>Here’s the basic price elasticity of demand formula you can use:</a:t>
            </a:r>
          </a:p>
          <a:p>
            <a:pPr marL="45720" indent="0">
              <a:lnSpc>
                <a:spcPct val="80000"/>
              </a:lnSpc>
              <a:buNone/>
            </a:pPr>
            <a:r>
              <a:rPr lang="en-US" sz="2400" dirty="0">
                <a:solidFill>
                  <a:srgbClr val="FFC000"/>
                </a:solidFill>
              </a:rPr>
              <a:t>Price Elasticity of Demand = (% Change in Quantity Demanded)/(% Change in Price)</a:t>
            </a:r>
          </a:p>
          <a:p>
            <a:pPr marL="45720" indent="0">
              <a:lnSpc>
                <a:spcPct val="80000"/>
              </a:lnSpc>
              <a:buNone/>
            </a:pPr>
            <a:r>
              <a:rPr lang="en-US" sz="2400" dirty="0">
                <a:solidFill>
                  <a:srgbClr val="00B050"/>
                </a:solidFill>
              </a:rPr>
              <a:t>When the price elasticity of a good is less than 1, it’s considered inelastic. That means a one-unit increase in price resulted in a less than one unit decrease in demand. On the other hand, if the coefficient (the absolute value) is more than 1, the good is elastic. That means a unit increase in price will cause an even greater drop in demand. Theoretically, total revenue will be maximized when the price elasticity of a good equals 1, or in other words, when demand is unit elastic.</a:t>
            </a:r>
          </a:p>
        </p:txBody>
      </p:sp>
    </p:spTree>
    <p:extLst>
      <p:ext uri="{BB962C8B-B14F-4D97-AF65-F5344CB8AC3E}">
        <p14:creationId xmlns:p14="http://schemas.microsoft.com/office/powerpoint/2010/main" val="426136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785263" y="1367443"/>
            <a:ext cx="3993573" cy="4093412"/>
          </a:xfrm>
          <a:prstGeom prst="rect">
            <a:avLst/>
          </a:prstGeom>
        </p:spPr>
      </p:pic>
      <p:pic>
        <p:nvPicPr>
          <p:cNvPr id="7" name="Picture 6"/>
          <p:cNvPicPr>
            <a:picLocks noChangeAspect="1"/>
          </p:cNvPicPr>
          <p:nvPr/>
        </p:nvPicPr>
        <p:blipFill>
          <a:blip r:embed="rId3"/>
          <a:stretch>
            <a:fillRect/>
          </a:stretch>
        </p:blipFill>
        <p:spPr>
          <a:xfrm>
            <a:off x="924790" y="1367443"/>
            <a:ext cx="3993573" cy="4093412"/>
          </a:xfrm>
          <a:prstGeom prst="rect">
            <a:avLst/>
          </a:prstGeom>
        </p:spPr>
      </p:pic>
    </p:spTree>
    <p:extLst>
      <p:ext uri="{BB962C8B-B14F-4D97-AF65-F5344CB8AC3E}">
        <p14:creationId xmlns:p14="http://schemas.microsoft.com/office/powerpoint/2010/main" val="202839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Characteristics of Digital Business Model</a:t>
            </a:r>
          </a:p>
        </p:txBody>
      </p:sp>
      <p:sp>
        <p:nvSpPr>
          <p:cNvPr id="3" name="Content Placeholder 2"/>
          <p:cNvSpPr>
            <a:spLocks noGrp="1"/>
          </p:cNvSpPr>
          <p:nvPr>
            <p:ph idx="1"/>
          </p:nvPr>
        </p:nvSpPr>
        <p:spPr/>
        <p:txBody>
          <a:bodyPr>
            <a:normAutofit fontScale="92500" lnSpcReduction="20000"/>
          </a:bodyPr>
          <a:lstStyle/>
          <a:p>
            <a:pPr marL="45720" indent="0">
              <a:buNone/>
            </a:pPr>
            <a:r>
              <a:rPr lang="en-US" dirty="0">
                <a:solidFill>
                  <a:srgbClr val="00B050"/>
                </a:solidFill>
              </a:rPr>
              <a:t>There is often a confusion about </a:t>
            </a:r>
            <a:r>
              <a:rPr lang="en-US" b="1" dirty="0">
                <a:solidFill>
                  <a:srgbClr val="00B050"/>
                </a:solidFill>
              </a:rPr>
              <a:t>digital offerings </a:t>
            </a:r>
            <a:r>
              <a:rPr lang="en-US" dirty="0">
                <a:solidFill>
                  <a:srgbClr val="00B050"/>
                </a:solidFill>
              </a:rPr>
              <a:t>vs. </a:t>
            </a:r>
            <a:r>
              <a:rPr lang="en-US" b="1" dirty="0">
                <a:solidFill>
                  <a:srgbClr val="00B050"/>
                </a:solidFill>
              </a:rPr>
              <a:t>digital business models</a:t>
            </a:r>
            <a:r>
              <a:rPr lang="en-US" dirty="0">
                <a:solidFill>
                  <a:srgbClr val="00B050"/>
                </a:solidFill>
              </a:rPr>
              <a:t>. In generally a digital offering is just an addition to existing services or products like an app for your product, a Chabot for contacting the support or a interface to control the product. Digital business models on the other side have certain characteristics that help to distinguish them from digital offerings:</a:t>
            </a:r>
          </a:p>
          <a:p>
            <a:pPr marL="45720" indent="0">
              <a:buNone/>
            </a:pPr>
            <a:r>
              <a:rPr lang="en-US" b="1" dirty="0">
                <a:solidFill>
                  <a:srgbClr val="00B050"/>
                </a:solidFill>
              </a:rPr>
              <a:t>1. The value is created using digital technologies</a:t>
            </a:r>
          </a:p>
          <a:p>
            <a:pPr marL="45720" indent="0">
              <a:buNone/>
            </a:pPr>
            <a:r>
              <a:rPr lang="en-US" dirty="0">
                <a:solidFill>
                  <a:srgbClr val="00B050"/>
                </a:solidFill>
              </a:rPr>
              <a:t>When the value proposition of the offered service is (solely) based on digital technologies, then we have one big indicator for a digital business model. Amazon, Alibaba, Facebook, Google, etc. wouldn’t be possible without the use of the Internet.</a:t>
            </a:r>
          </a:p>
          <a:p>
            <a:pPr marL="45720" indent="0">
              <a:buNone/>
            </a:pPr>
            <a:r>
              <a:rPr lang="en-US" b="1" dirty="0">
                <a:solidFill>
                  <a:srgbClr val="00B050"/>
                </a:solidFill>
              </a:rPr>
              <a:t>2. Digital business models are new to the market</a:t>
            </a:r>
          </a:p>
          <a:p>
            <a:pPr marL="45720" indent="0">
              <a:buNone/>
            </a:pPr>
            <a:r>
              <a:rPr lang="en-US" dirty="0">
                <a:solidFill>
                  <a:srgbClr val="00B050"/>
                </a:solidFill>
              </a:rPr>
              <a:t>One of the best examples is the difference between digital offerings and digital business models. When you are reading your energy consumption via an app, then it is a digital offering of your electricity provider. When you order transportation via an app that matches your request with a driver, then this is a digital business model.</a:t>
            </a:r>
          </a:p>
        </p:txBody>
      </p:sp>
    </p:spTree>
    <p:extLst>
      <p:ext uri="{BB962C8B-B14F-4D97-AF65-F5344CB8AC3E}">
        <p14:creationId xmlns:p14="http://schemas.microsoft.com/office/powerpoint/2010/main" val="4010232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How to determine the price elasticity of demand for your product</a:t>
            </a:r>
          </a:p>
        </p:txBody>
      </p:sp>
      <p:sp>
        <p:nvSpPr>
          <p:cNvPr id="3" name="Content Placeholder 2"/>
          <p:cNvSpPr>
            <a:spLocks noGrp="1"/>
          </p:cNvSpPr>
          <p:nvPr>
            <p:ph idx="1"/>
          </p:nvPr>
        </p:nvSpPr>
        <p:spPr>
          <a:xfrm>
            <a:off x="1001486" y="2036621"/>
            <a:ext cx="10238017" cy="4170218"/>
          </a:xfrm>
        </p:spPr>
        <p:txBody>
          <a:bodyPr>
            <a:normAutofit/>
          </a:bodyPr>
          <a:lstStyle/>
          <a:p>
            <a:pPr marL="502920" indent="-457200">
              <a:lnSpc>
                <a:spcPct val="80000"/>
              </a:lnSpc>
              <a:buClr>
                <a:srgbClr val="00B050"/>
              </a:buClr>
              <a:buFont typeface="+mj-lt"/>
              <a:buAutoNum type="arabicPeriod"/>
            </a:pPr>
            <a:r>
              <a:rPr lang="en-US" sz="2400" dirty="0">
                <a:solidFill>
                  <a:srgbClr val="00B050"/>
                </a:solidFill>
              </a:rPr>
              <a:t>Is the product a necessity or a luxury good?</a:t>
            </a:r>
          </a:p>
          <a:p>
            <a:pPr marL="502920" indent="-457200">
              <a:lnSpc>
                <a:spcPct val="80000"/>
              </a:lnSpc>
              <a:buClr>
                <a:srgbClr val="00B050"/>
              </a:buClr>
              <a:buFont typeface="+mj-lt"/>
              <a:buAutoNum type="arabicPeriod"/>
            </a:pPr>
            <a:r>
              <a:rPr lang="en-US" sz="2400" dirty="0">
                <a:solidFill>
                  <a:srgbClr val="00B050"/>
                </a:solidFill>
              </a:rPr>
              <a:t>How available are close substitutes?</a:t>
            </a:r>
          </a:p>
          <a:p>
            <a:pPr marL="502920" indent="-457200">
              <a:lnSpc>
                <a:spcPct val="80000"/>
              </a:lnSpc>
              <a:buClr>
                <a:srgbClr val="00B050"/>
              </a:buClr>
              <a:buFont typeface="+mj-lt"/>
              <a:buAutoNum type="arabicPeriod"/>
            </a:pPr>
            <a:r>
              <a:rPr lang="en-US" sz="2400" dirty="0">
                <a:solidFill>
                  <a:srgbClr val="00B050"/>
                </a:solidFill>
              </a:rPr>
              <a:t>How much does your product actually cost?</a:t>
            </a:r>
          </a:p>
          <a:p>
            <a:pPr marL="502920" indent="-457200">
              <a:lnSpc>
                <a:spcPct val="80000"/>
              </a:lnSpc>
              <a:buClr>
                <a:srgbClr val="00B050"/>
              </a:buClr>
              <a:buFont typeface="+mj-lt"/>
              <a:buAutoNum type="arabicPeriod"/>
            </a:pPr>
            <a:r>
              <a:rPr lang="en-US" sz="2400" dirty="0">
                <a:solidFill>
                  <a:srgbClr val="00B050"/>
                </a:solidFill>
              </a:rPr>
              <a:t>How long will this price change last?</a:t>
            </a:r>
          </a:p>
        </p:txBody>
      </p:sp>
    </p:spTree>
    <p:extLst>
      <p:ext uri="{BB962C8B-B14F-4D97-AF65-F5344CB8AC3E}">
        <p14:creationId xmlns:p14="http://schemas.microsoft.com/office/powerpoint/2010/main" val="3930231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What are the types of price elasticity?</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There are two types of price elasticity of demand: </a:t>
            </a:r>
          </a:p>
          <a:p>
            <a:pPr marL="45720" indent="0">
              <a:lnSpc>
                <a:spcPct val="80000"/>
              </a:lnSpc>
              <a:buClr>
                <a:srgbClr val="00B050"/>
              </a:buClr>
              <a:buNone/>
            </a:pPr>
            <a:r>
              <a:rPr lang="en-US" sz="2400" b="1" dirty="0">
                <a:solidFill>
                  <a:srgbClr val="FFC000"/>
                </a:solidFill>
              </a:rPr>
              <a:t>elastic demand </a:t>
            </a:r>
            <a:r>
              <a:rPr lang="en-US" sz="2400" dirty="0">
                <a:solidFill>
                  <a:srgbClr val="00B050"/>
                </a:solidFill>
              </a:rPr>
              <a:t>and </a:t>
            </a:r>
          </a:p>
          <a:p>
            <a:pPr marL="45720" indent="0">
              <a:lnSpc>
                <a:spcPct val="80000"/>
              </a:lnSpc>
              <a:buClr>
                <a:srgbClr val="00B050"/>
              </a:buClr>
              <a:buNone/>
            </a:pPr>
            <a:r>
              <a:rPr lang="en-US" sz="2400" b="1" dirty="0">
                <a:solidFill>
                  <a:srgbClr val="FFC000"/>
                </a:solidFill>
              </a:rPr>
              <a:t>inelastic demand</a:t>
            </a:r>
            <a:r>
              <a:rPr lang="en-US" sz="2400" dirty="0">
                <a:solidFill>
                  <a:srgbClr val="00B050"/>
                </a:solidFill>
              </a:rPr>
              <a:t>.. </a:t>
            </a:r>
          </a:p>
          <a:p>
            <a:pPr marL="45720" indent="0">
              <a:lnSpc>
                <a:spcPct val="80000"/>
              </a:lnSpc>
              <a:buClr>
                <a:srgbClr val="00B050"/>
              </a:buClr>
              <a:buNone/>
            </a:pPr>
            <a:r>
              <a:rPr lang="en-US" sz="2400" dirty="0">
                <a:solidFill>
                  <a:srgbClr val="00B050"/>
                </a:solidFill>
              </a:rPr>
              <a:t>Elastic demand happens when the demand changes for goods is sensitive to price changes. </a:t>
            </a:r>
          </a:p>
          <a:p>
            <a:pPr marL="45720" indent="0">
              <a:lnSpc>
                <a:spcPct val="80000"/>
              </a:lnSpc>
              <a:buClr>
                <a:srgbClr val="00B050"/>
              </a:buClr>
              <a:buNone/>
            </a:pPr>
            <a:r>
              <a:rPr lang="en-US" sz="2400" dirty="0">
                <a:solidFill>
                  <a:srgbClr val="00B050"/>
                </a:solidFill>
              </a:rPr>
              <a:t>Inelastic demand is when the demand for goods is not affected much by price changes. Common goods typically have elastic demand, while necessities have inelastic demand.</a:t>
            </a:r>
          </a:p>
        </p:txBody>
      </p:sp>
    </p:spTree>
    <p:extLst>
      <p:ext uri="{BB962C8B-B14F-4D97-AF65-F5344CB8AC3E}">
        <p14:creationId xmlns:p14="http://schemas.microsoft.com/office/powerpoint/2010/main" val="2456459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Example</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Elastic demand is used to describe the scenario where the change in demand is sensitive to a small change in price. For example, if we see a large change in the price of Lays chips, consumers are more likely to shift to a different brand, driving the demand down and vice versa. This means that chips have elastic demand due to the availability of close substitutes.</a:t>
            </a:r>
          </a:p>
          <a:p>
            <a:pPr marL="45720" indent="0">
              <a:lnSpc>
                <a:spcPct val="80000"/>
              </a:lnSpc>
              <a:buClr>
                <a:srgbClr val="00B050"/>
              </a:buClr>
              <a:buNone/>
            </a:pPr>
            <a:endParaRPr lang="en-US" sz="2400" dirty="0">
              <a:solidFill>
                <a:srgbClr val="00B050"/>
              </a:solidFill>
            </a:endParaRPr>
          </a:p>
          <a:p>
            <a:pPr marL="45720" indent="0">
              <a:lnSpc>
                <a:spcPct val="80000"/>
              </a:lnSpc>
              <a:buClr>
                <a:srgbClr val="00B050"/>
              </a:buClr>
              <a:buNone/>
            </a:pPr>
            <a:r>
              <a:rPr lang="en-US" sz="2400" dirty="0">
                <a:solidFill>
                  <a:srgbClr val="00B050"/>
                </a:solidFill>
              </a:rPr>
              <a:t>Inelastic demand describes the scenario where fluctuations in price do not change the demand for a good. For example, gas is required for cars to run and there are no substitutes for the gas availability. This means that anyone who has a car will have to pay for gas regardless of how high the prices are, making demand inelastic.</a:t>
            </a:r>
          </a:p>
        </p:txBody>
      </p:sp>
    </p:spTree>
    <p:extLst>
      <p:ext uri="{BB962C8B-B14F-4D97-AF65-F5344CB8AC3E}">
        <p14:creationId xmlns:p14="http://schemas.microsoft.com/office/powerpoint/2010/main" val="330236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Why is price elasticity of demand important?</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A distribution channel is the set of steps it takes for a product to get in the hands of the key customer or consumer. </a:t>
            </a:r>
          </a:p>
          <a:p>
            <a:pPr marL="45720" indent="0">
              <a:lnSpc>
                <a:spcPct val="80000"/>
              </a:lnSpc>
              <a:buClr>
                <a:srgbClr val="00B050"/>
              </a:buClr>
              <a:buNone/>
            </a:pPr>
            <a:r>
              <a:rPr lang="en-US" sz="2400" dirty="0">
                <a:solidFill>
                  <a:srgbClr val="00B050"/>
                </a:solidFill>
              </a:rPr>
              <a:t>Distribution channels can be direct or indirect. </a:t>
            </a:r>
          </a:p>
          <a:p>
            <a:pPr marL="45720" indent="0">
              <a:lnSpc>
                <a:spcPct val="80000"/>
              </a:lnSpc>
              <a:buClr>
                <a:srgbClr val="00B050"/>
              </a:buClr>
              <a:buNone/>
            </a:pPr>
            <a:r>
              <a:rPr lang="en-US" sz="2400" dirty="0">
                <a:solidFill>
                  <a:srgbClr val="00B050"/>
                </a:solidFill>
              </a:rPr>
              <a:t>Distribution can also be physical or digital, depending on the kind of business and industry.</a:t>
            </a:r>
          </a:p>
        </p:txBody>
      </p:sp>
    </p:spTree>
    <p:extLst>
      <p:ext uri="{BB962C8B-B14F-4D97-AF65-F5344CB8AC3E}">
        <p14:creationId xmlns:p14="http://schemas.microsoft.com/office/powerpoint/2010/main" val="2050153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Distribution Channels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Knowing the price elasticity can offer </a:t>
            </a:r>
          </a:p>
          <a:p>
            <a:pPr>
              <a:lnSpc>
                <a:spcPct val="80000"/>
              </a:lnSpc>
              <a:buClr>
                <a:srgbClr val="00B050"/>
              </a:buClr>
              <a:buFontTx/>
              <a:buChar char="-"/>
            </a:pPr>
            <a:r>
              <a:rPr lang="en-US" sz="2400" dirty="0">
                <a:solidFill>
                  <a:srgbClr val="00B050"/>
                </a:solidFill>
              </a:rPr>
              <a:t>insight into how a market will react to price changes. This </a:t>
            </a:r>
          </a:p>
          <a:p>
            <a:pPr>
              <a:lnSpc>
                <a:spcPct val="80000"/>
              </a:lnSpc>
              <a:buClr>
                <a:srgbClr val="00B050"/>
              </a:buClr>
              <a:buFontTx/>
              <a:buChar char="-"/>
            </a:pPr>
            <a:r>
              <a:rPr lang="en-US" sz="2400" dirty="0">
                <a:solidFill>
                  <a:srgbClr val="00B050"/>
                </a:solidFill>
              </a:rPr>
              <a:t>is important for businesses that are making pricing decisions as raising or lowering prices will directly impact the number of sales. </a:t>
            </a:r>
          </a:p>
          <a:p>
            <a:pPr>
              <a:lnSpc>
                <a:spcPct val="80000"/>
              </a:lnSpc>
              <a:buClr>
                <a:srgbClr val="00B050"/>
              </a:buClr>
              <a:buFontTx/>
              <a:buChar char="-"/>
            </a:pPr>
            <a:r>
              <a:rPr lang="en-US" sz="2400" dirty="0">
                <a:solidFill>
                  <a:srgbClr val="00B050"/>
                </a:solidFill>
              </a:rPr>
              <a:t>Factoring price elasticity of demand is a key step for companies to determine the right pricing objectives within their niche.</a:t>
            </a:r>
          </a:p>
          <a:p>
            <a:pPr marL="45720" indent="0">
              <a:lnSpc>
                <a:spcPct val="80000"/>
              </a:lnSpc>
              <a:buClr>
                <a:srgbClr val="00B050"/>
              </a:buClr>
              <a:buNone/>
            </a:pPr>
            <a:endParaRPr lang="en-US" sz="2400" dirty="0">
              <a:solidFill>
                <a:srgbClr val="00B050"/>
              </a:solidFill>
            </a:endParaRPr>
          </a:p>
        </p:txBody>
      </p:sp>
    </p:spTree>
    <p:extLst>
      <p:ext uri="{BB962C8B-B14F-4D97-AF65-F5344CB8AC3E}">
        <p14:creationId xmlns:p14="http://schemas.microsoft.com/office/powerpoint/2010/main" val="3588011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Types of distribution channels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At a higher level, distribution channels can be broken down, in direct channels, and indirect channels. This primarily depends on how long is a chain between who makes the product and the final consumer.</a:t>
            </a:r>
          </a:p>
          <a:p>
            <a:pPr marL="45720" indent="0">
              <a:lnSpc>
                <a:spcPct val="80000"/>
              </a:lnSpc>
              <a:buClr>
                <a:srgbClr val="00B050"/>
              </a:buClr>
              <a:buNone/>
            </a:pPr>
            <a:r>
              <a:rPr lang="en-US" sz="2400" dirty="0">
                <a:solidFill>
                  <a:srgbClr val="00B050"/>
                </a:solidFill>
              </a:rPr>
              <a:t>The number of steps it takes will make the distribution channel direct or indirect. </a:t>
            </a:r>
          </a:p>
        </p:txBody>
      </p:sp>
      <p:pic>
        <p:nvPicPr>
          <p:cNvPr id="4" name="Picture 3"/>
          <p:cNvPicPr>
            <a:picLocks noChangeAspect="1"/>
          </p:cNvPicPr>
          <p:nvPr/>
        </p:nvPicPr>
        <p:blipFill>
          <a:blip r:embed="rId2"/>
          <a:stretch>
            <a:fillRect/>
          </a:stretch>
        </p:blipFill>
        <p:spPr>
          <a:xfrm>
            <a:off x="1935555" y="3761797"/>
            <a:ext cx="7568663" cy="2292644"/>
          </a:xfrm>
          <a:prstGeom prst="rect">
            <a:avLst/>
          </a:prstGeom>
        </p:spPr>
      </p:pic>
    </p:spTree>
    <p:extLst>
      <p:ext uri="{BB962C8B-B14F-4D97-AF65-F5344CB8AC3E}">
        <p14:creationId xmlns:p14="http://schemas.microsoft.com/office/powerpoint/2010/main" val="676937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Types of distribution channels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direct distribution strategy a producer can access the consumer, in an indirect distribution strategy, the producer will meet its consumer demands via third-parties wholesalers or retailers</a:t>
            </a:r>
          </a:p>
          <a:p>
            <a:pPr marL="45720" indent="0">
              <a:lnSpc>
                <a:spcPct val="80000"/>
              </a:lnSpc>
              <a:buClr>
                <a:srgbClr val="00B050"/>
              </a:buClr>
              <a:buNone/>
            </a:pPr>
            <a:r>
              <a:rPr lang="en-US" sz="2400" dirty="0">
                <a:solidFill>
                  <a:srgbClr val="00B050"/>
                </a:solidFill>
              </a:rPr>
              <a:t>a direct approach makes the value chain shorter and at the same time allows more control by the producer on how the final customer experiences the product or service offered.</a:t>
            </a:r>
          </a:p>
          <a:p>
            <a:pPr marL="45720" indent="0">
              <a:lnSpc>
                <a:spcPct val="80000"/>
              </a:lnSpc>
              <a:buClr>
                <a:srgbClr val="00B050"/>
              </a:buClr>
              <a:buNone/>
            </a:pPr>
            <a:r>
              <a:rPr lang="en-US" sz="2400" dirty="0">
                <a:solidFill>
                  <a:srgbClr val="00B050"/>
                </a:solidFill>
              </a:rPr>
              <a:t>At the same time, a direct-to-consumer strategy is quite expensive and not always effective enough to allow proper distribution. Therefore, companies often use a mixture of direct and indirect distribution strategies, which determine their marketing mix.</a:t>
            </a:r>
          </a:p>
        </p:txBody>
      </p:sp>
    </p:spTree>
    <p:extLst>
      <p:ext uri="{BB962C8B-B14F-4D97-AF65-F5344CB8AC3E}">
        <p14:creationId xmlns:p14="http://schemas.microsoft.com/office/powerpoint/2010/main" val="1485784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What are strategic business partnerships?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A strategic business partnership is a long-term business relationship focused on creating joint value for two or more organizations. The more value created by the partnership, the more strategic it is.</a:t>
            </a:r>
          </a:p>
          <a:p>
            <a:pPr marL="45720" indent="0">
              <a:lnSpc>
                <a:spcPct val="80000"/>
              </a:lnSpc>
              <a:buClr>
                <a:srgbClr val="00B050"/>
              </a:buClr>
              <a:buNone/>
            </a:pPr>
            <a:endParaRPr lang="en-US" sz="2400" dirty="0">
              <a:solidFill>
                <a:srgbClr val="00B050"/>
              </a:solidFill>
            </a:endParaRPr>
          </a:p>
          <a:p>
            <a:pPr marL="45720" indent="0">
              <a:lnSpc>
                <a:spcPct val="80000"/>
              </a:lnSpc>
              <a:buClr>
                <a:srgbClr val="00B050"/>
              </a:buClr>
              <a:buNone/>
            </a:pPr>
            <a:r>
              <a:rPr lang="en-US" sz="2400" dirty="0">
                <a:solidFill>
                  <a:srgbClr val="00B050"/>
                </a:solidFill>
              </a:rPr>
              <a:t>A strategic business partnership is not a business relationship that looks to exchange or extract value for your business from the other organization.</a:t>
            </a:r>
          </a:p>
        </p:txBody>
      </p:sp>
    </p:spTree>
    <p:extLst>
      <p:ext uri="{BB962C8B-B14F-4D97-AF65-F5344CB8AC3E}">
        <p14:creationId xmlns:p14="http://schemas.microsoft.com/office/powerpoint/2010/main" val="3391542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What are strategic business partnerships?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A small business, for example, might partner with an industry-specific organization or association in order to reach a specific target market. Access to that member base allows the small business to promote its products or services and show its relevance to that audience.</a:t>
            </a:r>
          </a:p>
          <a:p>
            <a:pPr marL="45720" indent="0">
              <a:lnSpc>
                <a:spcPct val="80000"/>
              </a:lnSpc>
              <a:buClr>
                <a:srgbClr val="00B050"/>
              </a:buClr>
              <a:buNone/>
            </a:pPr>
            <a:endParaRPr lang="en-US" sz="2400" dirty="0">
              <a:solidFill>
                <a:srgbClr val="00B050"/>
              </a:solidFill>
            </a:endParaRPr>
          </a:p>
          <a:p>
            <a:pPr marL="45720" indent="0">
              <a:lnSpc>
                <a:spcPct val="80000"/>
              </a:lnSpc>
              <a:buClr>
                <a:srgbClr val="00B050"/>
              </a:buClr>
              <a:buNone/>
            </a:pPr>
            <a:r>
              <a:rPr lang="en-US" sz="2400" dirty="0">
                <a:solidFill>
                  <a:srgbClr val="00B050"/>
                </a:solidFill>
              </a:rPr>
              <a:t>Another example is partnering with an organization or association so your business can share high-value thought leadership content with its audience or network to further establish your authority and expertise in your market niche.</a:t>
            </a:r>
          </a:p>
        </p:txBody>
      </p:sp>
    </p:spTree>
    <p:extLst>
      <p:ext uri="{BB962C8B-B14F-4D97-AF65-F5344CB8AC3E}">
        <p14:creationId xmlns:p14="http://schemas.microsoft.com/office/powerpoint/2010/main" val="1064035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Benefits of strategic partnerships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Overcome business fears</a:t>
            </a:r>
          </a:p>
          <a:p>
            <a:pPr marL="45720" indent="0">
              <a:lnSpc>
                <a:spcPct val="80000"/>
              </a:lnSpc>
              <a:buClr>
                <a:srgbClr val="00B050"/>
              </a:buClr>
              <a:buNone/>
            </a:pPr>
            <a:r>
              <a:rPr lang="en-US" sz="2400" dirty="0">
                <a:solidFill>
                  <a:srgbClr val="00B050"/>
                </a:solidFill>
              </a:rPr>
              <a:t>Increase your expertise and resources</a:t>
            </a:r>
          </a:p>
          <a:p>
            <a:pPr marL="45720" indent="0">
              <a:lnSpc>
                <a:spcPct val="80000"/>
              </a:lnSpc>
              <a:buClr>
                <a:srgbClr val="00B050"/>
              </a:buClr>
              <a:buNone/>
            </a:pPr>
            <a:r>
              <a:rPr lang="en-US" sz="2400" dirty="0">
                <a:solidFill>
                  <a:srgbClr val="00B050"/>
                </a:solidFill>
              </a:rPr>
              <a:t>Decrease your cost of acquisition</a:t>
            </a:r>
          </a:p>
          <a:p>
            <a:pPr marL="45720" indent="0">
              <a:lnSpc>
                <a:spcPct val="80000"/>
              </a:lnSpc>
              <a:buClr>
                <a:srgbClr val="00B050"/>
              </a:buClr>
              <a:buNone/>
            </a:pPr>
            <a:r>
              <a:rPr lang="en-US" sz="2400" dirty="0">
                <a:solidFill>
                  <a:srgbClr val="00B050"/>
                </a:solidFill>
              </a:rPr>
              <a:t>Create predictable revenue streams</a:t>
            </a:r>
          </a:p>
          <a:p>
            <a:pPr marL="45720" indent="0">
              <a:lnSpc>
                <a:spcPct val="80000"/>
              </a:lnSpc>
              <a:buClr>
                <a:srgbClr val="00B050"/>
              </a:buClr>
              <a:buNone/>
            </a:pPr>
            <a:r>
              <a:rPr lang="en-US" sz="2400" dirty="0">
                <a:solidFill>
                  <a:srgbClr val="00B050"/>
                </a:solidFill>
              </a:rPr>
              <a:t>Provide incremental lift to sales and revenue</a:t>
            </a:r>
          </a:p>
        </p:txBody>
      </p:sp>
    </p:spTree>
    <p:extLst>
      <p:ext uri="{BB962C8B-B14F-4D97-AF65-F5344CB8AC3E}">
        <p14:creationId xmlns:p14="http://schemas.microsoft.com/office/powerpoint/2010/main" val="3049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Characteristics of Digital Business Model</a:t>
            </a:r>
          </a:p>
        </p:txBody>
      </p:sp>
      <p:sp>
        <p:nvSpPr>
          <p:cNvPr id="3" name="Content Placeholder 2"/>
          <p:cNvSpPr>
            <a:spLocks noGrp="1"/>
          </p:cNvSpPr>
          <p:nvPr>
            <p:ph idx="1"/>
          </p:nvPr>
        </p:nvSpPr>
        <p:spPr/>
        <p:txBody>
          <a:bodyPr>
            <a:normAutofit/>
          </a:bodyPr>
          <a:lstStyle/>
          <a:p>
            <a:pPr marL="45720" indent="0">
              <a:buNone/>
            </a:pPr>
            <a:r>
              <a:rPr lang="en-US" b="1" dirty="0">
                <a:solidFill>
                  <a:srgbClr val="00B050"/>
                </a:solidFill>
              </a:rPr>
              <a:t>3. Digital customer acquisition and distribution</a:t>
            </a:r>
          </a:p>
          <a:p>
            <a:pPr marL="45720" indent="0">
              <a:buNone/>
            </a:pPr>
            <a:r>
              <a:rPr lang="en-US" dirty="0">
                <a:solidFill>
                  <a:srgbClr val="00B050"/>
                </a:solidFill>
              </a:rPr>
              <a:t>To become a customer and to use a service you need to use digital channels. Digital business models are sometimes solely based on digital channels. This is especially important for business models that rely on early onboarding (Freemium Model) or on marketplaces (e.g. Amazon puts advertisements when you search online).</a:t>
            </a:r>
          </a:p>
          <a:p>
            <a:pPr marL="45720" indent="0">
              <a:buNone/>
            </a:pPr>
            <a:r>
              <a:rPr lang="en-US" b="1" dirty="0">
                <a:solidFill>
                  <a:srgbClr val="00B050"/>
                </a:solidFill>
              </a:rPr>
              <a:t>4. USP is created digitally</a:t>
            </a:r>
          </a:p>
          <a:p>
            <a:pPr marL="45720" indent="0">
              <a:buNone/>
            </a:pPr>
            <a:r>
              <a:rPr lang="en-US" dirty="0">
                <a:solidFill>
                  <a:srgbClr val="00B050"/>
                </a:solidFill>
              </a:rPr>
              <a:t>When the customer is willing to pay for your services and offerings which are created online, then there is a strong indicator of a digital business model as the customer value can be created digitally and also monetized.</a:t>
            </a:r>
          </a:p>
        </p:txBody>
      </p:sp>
    </p:spTree>
    <p:extLst>
      <p:ext uri="{BB962C8B-B14F-4D97-AF65-F5344CB8AC3E}">
        <p14:creationId xmlns:p14="http://schemas.microsoft.com/office/powerpoint/2010/main" val="2646712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316182"/>
          </a:xfrm>
        </p:spPr>
        <p:txBody>
          <a:bodyPr>
            <a:normAutofit/>
          </a:bodyPr>
          <a:lstStyle/>
          <a:p>
            <a:r>
              <a:rPr lang="en-US" b="1" dirty="0">
                <a:solidFill>
                  <a:srgbClr val="31B6CE"/>
                </a:solidFill>
              </a:rPr>
              <a:t>Common strategic business partnerships</a:t>
            </a:r>
          </a:p>
        </p:txBody>
      </p:sp>
      <p:sp>
        <p:nvSpPr>
          <p:cNvPr id="3" name="Content Placeholder 2"/>
          <p:cNvSpPr>
            <a:spLocks noGrp="1"/>
          </p:cNvSpPr>
          <p:nvPr>
            <p:ph idx="1"/>
          </p:nvPr>
        </p:nvSpPr>
        <p:spPr>
          <a:xfrm>
            <a:off x="1001486" y="2036621"/>
            <a:ext cx="10238017" cy="4170218"/>
          </a:xfrm>
        </p:spPr>
        <p:txBody>
          <a:bodyPr>
            <a:normAutofit/>
          </a:bodyPr>
          <a:lstStyle/>
          <a:p>
            <a:pPr marL="45720" indent="0">
              <a:lnSpc>
                <a:spcPct val="80000"/>
              </a:lnSpc>
              <a:buClr>
                <a:srgbClr val="00B050"/>
              </a:buClr>
              <a:buNone/>
            </a:pPr>
            <a:r>
              <a:rPr lang="en-US" sz="2400" dirty="0">
                <a:solidFill>
                  <a:srgbClr val="00B050"/>
                </a:solidFill>
              </a:rPr>
              <a:t>Research, development and big data</a:t>
            </a:r>
          </a:p>
          <a:p>
            <a:pPr marL="45720" indent="0">
              <a:lnSpc>
                <a:spcPct val="80000"/>
              </a:lnSpc>
              <a:buClr>
                <a:srgbClr val="00B050"/>
              </a:buClr>
              <a:buNone/>
            </a:pPr>
            <a:r>
              <a:rPr lang="en-US" sz="2400" dirty="0">
                <a:solidFill>
                  <a:srgbClr val="00B050"/>
                </a:solidFill>
              </a:rPr>
              <a:t>Subject matter experts and content developers</a:t>
            </a:r>
          </a:p>
          <a:p>
            <a:pPr marL="45720" indent="0">
              <a:lnSpc>
                <a:spcPct val="80000"/>
              </a:lnSpc>
              <a:buClr>
                <a:srgbClr val="00B050"/>
              </a:buClr>
              <a:buNone/>
            </a:pPr>
            <a:r>
              <a:rPr lang="en-US" sz="2400" dirty="0">
                <a:solidFill>
                  <a:srgbClr val="00B050"/>
                </a:solidFill>
              </a:rPr>
              <a:t>Market engagement and co-promoters</a:t>
            </a:r>
          </a:p>
          <a:p>
            <a:pPr marL="45720" indent="0">
              <a:lnSpc>
                <a:spcPct val="80000"/>
              </a:lnSpc>
              <a:buClr>
                <a:srgbClr val="00B050"/>
              </a:buClr>
              <a:buNone/>
            </a:pPr>
            <a:r>
              <a:rPr lang="en-US" sz="2400" dirty="0">
                <a:solidFill>
                  <a:srgbClr val="00B050"/>
                </a:solidFill>
              </a:rPr>
              <a:t>Solution integrators and co-sellers</a:t>
            </a:r>
          </a:p>
          <a:p>
            <a:pPr marL="45720" indent="0">
              <a:lnSpc>
                <a:spcPct val="80000"/>
              </a:lnSpc>
              <a:buClr>
                <a:srgbClr val="00B050"/>
              </a:buClr>
              <a:buNone/>
            </a:pPr>
            <a:r>
              <a:rPr lang="en-US" sz="2400" dirty="0">
                <a:solidFill>
                  <a:srgbClr val="00B050"/>
                </a:solidFill>
              </a:rPr>
              <a:t>Peer group communities</a:t>
            </a:r>
          </a:p>
        </p:txBody>
      </p:sp>
    </p:spTree>
    <p:extLst>
      <p:ext uri="{BB962C8B-B14F-4D97-AF65-F5344CB8AC3E}">
        <p14:creationId xmlns:p14="http://schemas.microsoft.com/office/powerpoint/2010/main" val="3774995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is GLOBALIZATION?</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b="1" dirty="0">
                <a:solidFill>
                  <a:schemeClr val="accent3"/>
                </a:solidFill>
              </a:rPr>
              <a:t>Globalization</a:t>
            </a:r>
            <a:r>
              <a:rPr lang="en-US" sz="2800" dirty="0">
                <a:solidFill>
                  <a:srgbClr val="00B050"/>
                </a:solidFill>
              </a:rPr>
              <a:t> is the increase in the flow of goods, services, capital, people, and ideas across international boundaries.</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“We live in an age of globalization,” says Harvard Business School Professor Forest Reinhardt, who teaches Global Business. “That is, national economies are ever more tightly connected with one another than ever before.”</a:t>
            </a:r>
          </a:p>
        </p:txBody>
      </p:sp>
    </p:spTree>
    <p:extLst>
      <p:ext uri="{BB962C8B-B14F-4D97-AF65-F5344CB8AC3E}">
        <p14:creationId xmlns:p14="http://schemas.microsoft.com/office/powerpoint/2010/main" val="2808985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DOES IT MEAN TO BE AN INTERNATIONAL BUSINESS?</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An international business is any company that operates and produces or sells goods between two or more countries. There are three ways a business can be considered international:</a:t>
            </a:r>
          </a:p>
          <a:p>
            <a:pPr marL="45720" indent="0" algn="just">
              <a:lnSpc>
                <a:spcPct val="80000"/>
              </a:lnSpc>
              <a:buNone/>
            </a:pPr>
            <a:endParaRPr lang="en-US" sz="2800" dirty="0">
              <a:solidFill>
                <a:srgbClr val="00B050"/>
              </a:solidFill>
            </a:endParaRPr>
          </a:p>
          <a:p>
            <a:pPr algn="just">
              <a:lnSpc>
                <a:spcPct val="80000"/>
              </a:lnSpc>
            </a:pPr>
            <a:r>
              <a:rPr lang="en-US" sz="2800" dirty="0">
                <a:solidFill>
                  <a:srgbClr val="00B050"/>
                </a:solidFill>
              </a:rPr>
              <a:t>It produces goods domestically and sells domestically and internationally.</a:t>
            </a:r>
          </a:p>
          <a:p>
            <a:pPr algn="just">
              <a:lnSpc>
                <a:spcPct val="80000"/>
              </a:lnSpc>
            </a:pPr>
            <a:r>
              <a:rPr lang="en-US" sz="2800" dirty="0">
                <a:solidFill>
                  <a:srgbClr val="00B050"/>
                </a:solidFill>
              </a:rPr>
              <a:t>It produces goods in a different country but sells domestically.</a:t>
            </a:r>
          </a:p>
          <a:p>
            <a:pPr algn="just">
              <a:lnSpc>
                <a:spcPct val="80000"/>
              </a:lnSpc>
            </a:pPr>
            <a:r>
              <a:rPr lang="en-US" sz="2800" dirty="0">
                <a:solidFill>
                  <a:srgbClr val="00B050"/>
                </a:solidFill>
              </a:rPr>
              <a:t>It produces goods in a different country and sells domestically and internationally.</a:t>
            </a:r>
          </a:p>
        </p:txBody>
      </p:sp>
    </p:spTree>
    <p:extLst>
      <p:ext uri="{BB962C8B-B14F-4D97-AF65-F5344CB8AC3E}">
        <p14:creationId xmlns:p14="http://schemas.microsoft.com/office/powerpoint/2010/main" val="1764291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DOES IT MEAN TO BE AN INTERNATIONAL BUSINESS?</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If your business falls into one of these categories, there are two types of international business models to consider: </a:t>
            </a:r>
            <a:r>
              <a:rPr lang="en-US" sz="2800" b="1" dirty="0">
                <a:solidFill>
                  <a:schemeClr val="accent3"/>
                </a:solidFill>
              </a:rPr>
              <a:t>transnational</a:t>
            </a:r>
            <a:r>
              <a:rPr lang="en-US" sz="2800" dirty="0">
                <a:solidFill>
                  <a:srgbClr val="00B050"/>
                </a:solidFill>
              </a:rPr>
              <a:t> and </a:t>
            </a:r>
            <a:r>
              <a:rPr lang="en-US" sz="2800" b="1" dirty="0">
                <a:solidFill>
                  <a:schemeClr val="accent3"/>
                </a:solidFill>
              </a:rPr>
              <a:t>multinational</a:t>
            </a:r>
            <a:r>
              <a:rPr lang="en-US" sz="2800" dirty="0">
                <a:solidFill>
                  <a:srgbClr val="00B050"/>
                </a:solidFill>
              </a:rPr>
              <a:t>.</a:t>
            </a:r>
          </a:p>
          <a:p>
            <a:pPr marL="45720" indent="0" algn="just">
              <a:lnSpc>
                <a:spcPct val="80000"/>
              </a:lnSpc>
              <a:buNone/>
            </a:pPr>
            <a:r>
              <a:rPr lang="en-US" sz="2800" dirty="0">
                <a:solidFill>
                  <a:srgbClr val="00B050"/>
                </a:solidFill>
              </a:rPr>
              <a:t>Transnational corporations have offices in multiple countries, each responsible for a different facet of the organization. For instance, marketing may be based in London, research and development in Bogota, and software development in New York.</a:t>
            </a:r>
          </a:p>
        </p:txBody>
      </p:sp>
    </p:spTree>
    <p:extLst>
      <p:ext uri="{BB962C8B-B14F-4D97-AF65-F5344CB8AC3E}">
        <p14:creationId xmlns:p14="http://schemas.microsoft.com/office/powerpoint/2010/main" val="1631275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DOES IT MEAN TO BE AN INTERNATIONAL BUSINESS?</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An example of a successful transnational corporation is Nestlé, which splits business operations for each of its brands by region. There are over 100 Nestlé offices worldwide with distinct responsibilities. For instance, the Nestlé Research Center is located in Switzerland, which acts as the hub that oversees each brand-specific research and development center, of which there are 23. All Nestlé offices operate under the company’s headquarters in Switzerland.</a:t>
            </a:r>
          </a:p>
        </p:txBody>
      </p:sp>
    </p:spTree>
    <p:extLst>
      <p:ext uri="{BB962C8B-B14F-4D97-AF65-F5344CB8AC3E}">
        <p14:creationId xmlns:p14="http://schemas.microsoft.com/office/powerpoint/2010/main" val="2805904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WHAT DOES IT MEAN TO BE AN INTERNATIONAL BUSINESS?</a:t>
            </a: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Multinational corporations also have offices in multiple countries, but unlike transnational corporations, each is a microcosm of the larger organization. This means each office has, for example, its own leadership, marketing, sales, research and development, technology, and human resources teams. An example of a multinational corporation is PepsiCo, which has 32 offices across 24 countries.</a:t>
            </a:r>
          </a:p>
        </p:txBody>
      </p:sp>
    </p:spTree>
    <p:extLst>
      <p:ext uri="{BB962C8B-B14F-4D97-AF65-F5344CB8AC3E}">
        <p14:creationId xmlns:p14="http://schemas.microsoft.com/office/powerpoint/2010/main" val="6764947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FACETS OF GLOBAL BUSINESS TO CONSIDER</a:t>
            </a:r>
          </a:p>
        </p:txBody>
      </p:sp>
      <p:sp>
        <p:nvSpPr>
          <p:cNvPr id="3" name="Content Placeholder 2"/>
          <p:cNvSpPr>
            <a:spLocks noGrp="1"/>
          </p:cNvSpPr>
          <p:nvPr>
            <p:ph idx="1"/>
          </p:nvPr>
        </p:nvSpPr>
        <p:spPr/>
        <p:txBody>
          <a:bodyPr>
            <a:normAutofit fontScale="92500"/>
          </a:bodyPr>
          <a:lstStyle/>
          <a:p>
            <a:pPr marL="45720" indent="0" algn="just">
              <a:lnSpc>
                <a:spcPct val="80000"/>
              </a:lnSpc>
              <a:buNone/>
            </a:pPr>
            <a:r>
              <a:rPr lang="en-US" sz="2800" dirty="0">
                <a:solidFill>
                  <a:srgbClr val="00B050"/>
                </a:solidFill>
              </a:rPr>
              <a:t>Globalization doesn’t just refer to the location of a firm’s offices and customers—it also encompasses the nuances and economic factors of conducting business internationally and existing in a global economy. Even if your company operates domestically, globalization can influence the way you do business. Here are a few factors to consider when thinking about how global business impacts your organization:</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b="1" dirty="0">
                <a:solidFill>
                  <a:schemeClr val="accent3"/>
                </a:solidFill>
              </a:rPr>
              <a:t>Politics and laws: </a:t>
            </a:r>
            <a:r>
              <a:rPr lang="en-US" sz="2800" dirty="0">
                <a:solidFill>
                  <a:srgbClr val="00B050"/>
                </a:solidFill>
              </a:rPr>
              <a:t>International politics can color relationships between nations and regulate what products are allowed in and out of their borders. Keeping up with current events can help you prepare for the business impacts of shifts in policy and foreign affairs.</a:t>
            </a:r>
          </a:p>
        </p:txBody>
      </p:sp>
    </p:spTree>
    <p:extLst>
      <p:ext uri="{BB962C8B-B14F-4D97-AF65-F5344CB8AC3E}">
        <p14:creationId xmlns:p14="http://schemas.microsoft.com/office/powerpoint/2010/main" val="27908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FACETS OF GLOBAL BUSINESS TO CONSIDER</a:t>
            </a:r>
          </a:p>
        </p:txBody>
      </p:sp>
      <p:sp>
        <p:nvSpPr>
          <p:cNvPr id="3" name="Content Placeholder 2"/>
          <p:cNvSpPr>
            <a:spLocks noGrp="1"/>
          </p:cNvSpPr>
          <p:nvPr>
            <p:ph idx="1"/>
          </p:nvPr>
        </p:nvSpPr>
        <p:spPr/>
        <p:txBody>
          <a:bodyPr>
            <a:normAutofit fontScale="85000" lnSpcReduction="20000"/>
          </a:bodyPr>
          <a:lstStyle/>
          <a:p>
            <a:pPr marL="45720" indent="0" algn="just">
              <a:lnSpc>
                <a:spcPct val="80000"/>
              </a:lnSpc>
              <a:buNone/>
            </a:pPr>
            <a:r>
              <a:rPr lang="en-US" sz="2800" b="1" dirty="0">
                <a:solidFill>
                  <a:schemeClr val="accent3"/>
                </a:solidFill>
              </a:rPr>
              <a:t>The environment: </a:t>
            </a:r>
            <a:r>
              <a:rPr lang="en-US" sz="2800" dirty="0">
                <a:solidFill>
                  <a:srgbClr val="00B050"/>
                </a:solidFill>
              </a:rPr>
              <a:t>There’s no global issue more pressing than climate change. Unfortunately, globalization can contribute significantly to its negative effects due to increased transportation of materials and products, business travel, and the number of factories. If you’re engaging in global business, keep sustainability in mind to avoid contributing to climate change.</a:t>
            </a:r>
          </a:p>
          <a:p>
            <a:pPr marL="45720" indent="0" algn="just">
              <a:lnSpc>
                <a:spcPct val="80000"/>
              </a:lnSpc>
              <a:buNone/>
            </a:pPr>
            <a:r>
              <a:rPr lang="en-US" sz="2800" b="1" dirty="0">
                <a:solidFill>
                  <a:schemeClr val="accent3"/>
                </a:solidFill>
              </a:rPr>
              <a:t>Macroeconomics: </a:t>
            </a:r>
            <a:r>
              <a:rPr lang="en-US" sz="2800" dirty="0">
                <a:solidFill>
                  <a:srgbClr val="00B050"/>
                </a:solidFill>
              </a:rPr>
              <a:t>Principles of macroeconomics can allow you to compare countries’ financial health on a one-to-one basis and draw connections between trends. Some metrics to know include:</a:t>
            </a:r>
          </a:p>
          <a:p>
            <a:pPr algn="just">
              <a:lnSpc>
                <a:spcPct val="80000"/>
              </a:lnSpc>
            </a:pPr>
            <a:r>
              <a:rPr lang="en-US" sz="2800" dirty="0">
                <a:solidFill>
                  <a:srgbClr val="00B050"/>
                </a:solidFill>
              </a:rPr>
              <a:t>Gross domestic product (GDP)</a:t>
            </a:r>
          </a:p>
          <a:p>
            <a:pPr algn="just">
              <a:lnSpc>
                <a:spcPct val="80000"/>
              </a:lnSpc>
            </a:pPr>
            <a:r>
              <a:rPr lang="en-US" sz="2800" dirty="0">
                <a:solidFill>
                  <a:srgbClr val="00B050"/>
                </a:solidFill>
              </a:rPr>
              <a:t>Unemployment rate</a:t>
            </a:r>
          </a:p>
          <a:p>
            <a:pPr algn="just">
              <a:lnSpc>
                <a:spcPct val="80000"/>
              </a:lnSpc>
            </a:pPr>
            <a:r>
              <a:rPr lang="en-US" sz="2800" dirty="0">
                <a:solidFill>
                  <a:srgbClr val="00B050"/>
                </a:solidFill>
              </a:rPr>
              <a:t>Inflation rate</a:t>
            </a:r>
          </a:p>
          <a:p>
            <a:pPr algn="just">
              <a:lnSpc>
                <a:spcPct val="80000"/>
              </a:lnSpc>
            </a:pPr>
            <a:r>
              <a:rPr lang="en-US" sz="2800" dirty="0">
                <a:solidFill>
                  <a:srgbClr val="00B050"/>
                </a:solidFill>
              </a:rPr>
              <a:t>Degree of income inequality</a:t>
            </a:r>
          </a:p>
          <a:p>
            <a:pPr algn="just">
              <a:lnSpc>
                <a:spcPct val="80000"/>
              </a:lnSpc>
            </a:pPr>
            <a:r>
              <a:rPr lang="en-US" sz="2800" dirty="0">
                <a:solidFill>
                  <a:srgbClr val="00B050"/>
                </a:solidFill>
              </a:rPr>
              <a:t>Currency exchange rate</a:t>
            </a:r>
          </a:p>
        </p:txBody>
      </p:sp>
    </p:spTree>
    <p:extLst>
      <p:ext uri="{BB962C8B-B14F-4D97-AF65-F5344CB8AC3E}">
        <p14:creationId xmlns:p14="http://schemas.microsoft.com/office/powerpoint/2010/main" val="39456833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FACETS OF GLOBAL BUSINESS TO CONSIDER</a:t>
            </a:r>
          </a:p>
        </p:txBody>
      </p:sp>
      <p:sp>
        <p:nvSpPr>
          <p:cNvPr id="3" name="Content Placeholder 2"/>
          <p:cNvSpPr>
            <a:spLocks noGrp="1"/>
          </p:cNvSpPr>
          <p:nvPr>
            <p:ph idx="1"/>
          </p:nvPr>
        </p:nvSpPr>
        <p:spPr/>
        <p:txBody>
          <a:bodyPr>
            <a:normAutofit fontScale="92500" lnSpcReduction="10000"/>
          </a:bodyPr>
          <a:lstStyle/>
          <a:p>
            <a:pPr marL="45720" indent="0" algn="just">
              <a:lnSpc>
                <a:spcPct val="80000"/>
              </a:lnSpc>
              <a:buNone/>
            </a:pPr>
            <a:r>
              <a:rPr lang="en-US" sz="2800" b="1" dirty="0">
                <a:solidFill>
                  <a:schemeClr val="accent3"/>
                </a:solidFill>
              </a:rPr>
              <a:t>Human rights: </a:t>
            </a:r>
            <a:r>
              <a:rPr lang="en-US" sz="2800" dirty="0">
                <a:solidFill>
                  <a:srgbClr val="00B050"/>
                </a:solidFill>
              </a:rPr>
              <a:t>Because laws dictating human rights—including labor laws—differ from country to country, operating as a global business requires research and critical thought to ensure you’re not exploiting people for labor, even if it’s technically legal. Ethics are required for making decisions that may cost your business money at the expense of protecting human rights.</a:t>
            </a:r>
          </a:p>
          <a:p>
            <a:pPr marL="45720" indent="0" algn="just">
              <a:lnSpc>
                <a:spcPct val="80000"/>
              </a:lnSpc>
              <a:buNone/>
            </a:pPr>
            <a:r>
              <a:rPr lang="en-US" sz="2800" b="1" dirty="0">
                <a:solidFill>
                  <a:schemeClr val="accent3"/>
                </a:solidFill>
              </a:rPr>
              <a:t>Cultural differences and language barriers: </a:t>
            </a:r>
            <a:r>
              <a:rPr lang="en-US" sz="2800" dirty="0">
                <a:solidFill>
                  <a:srgbClr val="00B050"/>
                </a:solidFill>
              </a:rPr>
              <a:t>Operating a global business requires knowing and respecting other cultures. Without understanding the areas you do business in, you could unintentionally offend someone and harm your working relationships. In the case of language barriers, this may require you to hire translators and multilingual employees to bridge the gap.</a:t>
            </a:r>
          </a:p>
          <a:p>
            <a:pPr marL="45720" indent="0" algn="just">
              <a:lnSpc>
                <a:spcPct val="80000"/>
              </a:lnSpc>
              <a:buNone/>
            </a:pPr>
            <a:endParaRPr lang="en-US" sz="2800" dirty="0">
              <a:solidFill>
                <a:srgbClr val="00B050"/>
              </a:solidFill>
            </a:endParaRPr>
          </a:p>
          <a:p>
            <a:pPr marL="45720" indent="0" algn="just">
              <a:lnSpc>
                <a:spcPct val="80000"/>
              </a:lnSpc>
              <a:buNone/>
            </a:pPr>
            <a:endParaRPr lang="en-US" sz="2800" dirty="0">
              <a:solidFill>
                <a:srgbClr val="00B050"/>
              </a:solidFill>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0" rIns="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rade Gothic W01 Bold 2"/>
              </a:rPr>
              <a:t>Human rights:</a:t>
            </a:r>
            <a:r>
              <a:rPr kumimoji="0" lang="en-US" altLang="en-US" sz="18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panose="020B0604020202020204" pitchFamily="34" charset="0"/>
              </a:rPr>
              <a:t>Because laws dictating human rights—including labor laws—differ from country to country, operating as a global business requires research and critical thought to ensure you’re not exploiting people for labor, even if it’s technically legal. Ethics are required for making decisions that may cost your business money at the expense of protecting human rights.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Trade Gothic W01 Bold 2"/>
              </a:rPr>
              <a:t>Cultural differences and language barriers:</a:t>
            </a:r>
            <a:r>
              <a:rPr kumimoji="0" lang="en-US" altLang="en-US" sz="18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panose="020B0604020202020204" pitchFamily="34" charset="0"/>
              </a:rPr>
              <a:t>Operating a global business requires knowing and respecting other cultures. Without understanding the areas you do business in, you could unintentionally offend someone and harm your working relationships. In the case of language barriers, this may require you to hire translators and multilingual employees to bridge the gap.</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10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Types of Business Model</a:t>
            </a:r>
          </a:p>
        </p:txBody>
      </p:sp>
      <p:sp>
        <p:nvSpPr>
          <p:cNvPr id="3" name="Content Placeholder 2"/>
          <p:cNvSpPr>
            <a:spLocks noGrp="1"/>
          </p:cNvSpPr>
          <p:nvPr>
            <p:ph idx="1"/>
          </p:nvPr>
        </p:nvSpPr>
        <p:spPr/>
        <p:txBody>
          <a:bodyPr>
            <a:normAutofit fontScale="85000" lnSpcReduction="20000"/>
          </a:bodyPr>
          <a:lstStyle/>
          <a:p>
            <a:pPr marL="45720" indent="0" algn="just">
              <a:lnSpc>
                <a:spcPct val="80000"/>
              </a:lnSpc>
              <a:buNone/>
            </a:pPr>
            <a:r>
              <a:rPr lang="en-US" sz="2800" dirty="0">
                <a:solidFill>
                  <a:srgbClr val="00B050"/>
                </a:solidFill>
              </a:rPr>
              <a:t>Nine “ Verticals” based on common business models, not industry</a:t>
            </a:r>
          </a:p>
          <a:p>
            <a:pPr marL="45720" indent="0" algn="just">
              <a:lnSpc>
                <a:spcPct val="80000"/>
              </a:lnSpc>
              <a:buNone/>
            </a:pPr>
            <a:r>
              <a:rPr lang="en-US" sz="2800" dirty="0">
                <a:solidFill>
                  <a:srgbClr val="00B050"/>
                </a:solidFill>
              </a:rPr>
              <a:t>-ENTERPRISE</a:t>
            </a:r>
          </a:p>
          <a:p>
            <a:pPr marL="45720" indent="0" algn="just">
              <a:lnSpc>
                <a:spcPct val="80000"/>
              </a:lnSpc>
              <a:buNone/>
            </a:pPr>
            <a:r>
              <a:rPr lang="en-US" sz="2800" dirty="0">
                <a:solidFill>
                  <a:srgbClr val="00B050"/>
                </a:solidFill>
              </a:rPr>
              <a:t>-SAAS</a:t>
            </a:r>
          </a:p>
          <a:p>
            <a:pPr marL="45720" indent="0" algn="just">
              <a:lnSpc>
                <a:spcPct val="80000"/>
              </a:lnSpc>
              <a:buNone/>
            </a:pPr>
            <a:r>
              <a:rPr lang="en-US" sz="2800" dirty="0">
                <a:solidFill>
                  <a:srgbClr val="00B050"/>
                </a:solidFill>
              </a:rPr>
              <a:t>-USAGE </a:t>
            </a:r>
            <a:r>
              <a:rPr lang="en-150" sz="2800" dirty="0">
                <a:solidFill>
                  <a:srgbClr val="00B050"/>
                </a:solidFill>
              </a:rPr>
              <a:t>–</a:t>
            </a:r>
            <a:r>
              <a:rPr lang="en-US" sz="2800" dirty="0">
                <a:solidFill>
                  <a:srgbClr val="00B050"/>
                </a:solidFill>
              </a:rPr>
              <a:t>BASED</a:t>
            </a:r>
          </a:p>
          <a:p>
            <a:pPr marL="45720" indent="0" algn="just">
              <a:lnSpc>
                <a:spcPct val="80000"/>
              </a:lnSpc>
              <a:buNone/>
            </a:pPr>
            <a:r>
              <a:rPr lang="en-US" sz="2800" dirty="0">
                <a:solidFill>
                  <a:srgbClr val="00B050"/>
                </a:solidFill>
              </a:rPr>
              <a:t>-SUBSCRIPTION</a:t>
            </a:r>
          </a:p>
          <a:p>
            <a:pPr marL="45720" indent="0" algn="just">
              <a:lnSpc>
                <a:spcPct val="80000"/>
              </a:lnSpc>
              <a:buNone/>
            </a:pPr>
            <a:r>
              <a:rPr lang="en-US" sz="2800" dirty="0">
                <a:solidFill>
                  <a:srgbClr val="00B050"/>
                </a:solidFill>
              </a:rPr>
              <a:t>-TRANSACTIONAL</a:t>
            </a:r>
          </a:p>
          <a:p>
            <a:pPr marL="45720" indent="0" algn="just">
              <a:lnSpc>
                <a:spcPct val="80000"/>
              </a:lnSpc>
              <a:buNone/>
            </a:pPr>
            <a:r>
              <a:rPr lang="en-US" sz="2800" dirty="0">
                <a:solidFill>
                  <a:srgbClr val="00B050"/>
                </a:solidFill>
              </a:rPr>
              <a:t>-MARKETPLACE</a:t>
            </a:r>
          </a:p>
          <a:p>
            <a:pPr marL="45720" indent="0" algn="just">
              <a:lnSpc>
                <a:spcPct val="80000"/>
              </a:lnSpc>
              <a:buNone/>
            </a:pPr>
            <a:r>
              <a:rPr lang="en-US" sz="2800" dirty="0">
                <a:solidFill>
                  <a:srgbClr val="00B050"/>
                </a:solidFill>
              </a:rPr>
              <a:t>-E-COMMERCE</a:t>
            </a:r>
          </a:p>
          <a:p>
            <a:pPr marL="45720" indent="0" algn="just">
              <a:lnSpc>
                <a:spcPct val="80000"/>
              </a:lnSpc>
              <a:buNone/>
            </a:pPr>
            <a:r>
              <a:rPr lang="en-US" sz="2800" dirty="0">
                <a:solidFill>
                  <a:srgbClr val="00B050"/>
                </a:solidFill>
              </a:rPr>
              <a:t>-ADVERTISING</a:t>
            </a:r>
          </a:p>
          <a:p>
            <a:pPr marL="45720" indent="0" algn="just">
              <a:lnSpc>
                <a:spcPct val="80000"/>
              </a:lnSpc>
              <a:buNone/>
            </a:pPr>
            <a:r>
              <a:rPr lang="en-US" sz="2800" dirty="0">
                <a:solidFill>
                  <a:srgbClr val="00B050"/>
                </a:solidFill>
              </a:rPr>
              <a:t>-HARDWARE</a:t>
            </a:r>
          </a:p>
        </p:txBody>
      </p:sp>
    </p:spTree>
    <p:extLst>
      <p:ext uri="{BB962C8B-B14F-4D97-AF65-F5344CB8AC3E}">
        <p14:creationId xmlns:p14="http://schemas.microsoft.com/office/powerpoint/2010/main" val="16657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An </a:t>
            </a:r>
            <a:r>
              <a:rPr lang="en-US" sz="2800" b="1" dirty="0">
                <a:solidFill>
                  <a:srgbClr val="00B050"/>
                </a:solidFill>
              </a:rPr>
              <a:t>enterprise </a:t>
            </a:r>
            <a:r>
              <a:rPr lang="en-US" sz="2800" dirty="0">
                <a:solidFill>
                  <a:srgbClr val="00B050"/>
                </a:solidFill>
              </a:rPr>
              <a:t>company sells services or software to other businesses on a single-license basis. These contracts have fixed terms, designated contract values, and come up for renewal at the end of the term.</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Docker, </a:t>
            </a:r>
            <a:r>
              <a:rPr lang="en-US" sz="2800" dirty="0" err="1">
                <a:solidFill>
                  <a:srgbClr val="00B050"/>
                </a:solidFill>
              </a:rPr>
              <a:t>Cloudera,FireEye</a:t>
            </a:r>
            <a:endParaRPr lang="en-US" sz="2800" dirty="0">
              <a:solidFill>
                <a:srgbClr val="00B050"/>
              </a:solidFill>
            </a:endParaRPr>
          </a:p>
        </p:txBody>
      </p:sp>
    </p:spTree>
    <p:extLst>
      <p:ext uri="{BB962C8B-B14F-4D97-AF65-F5344CB8AC3E}">
        <p14:creationId xmlns:p14="http://schemas.microsoft.com/office/powerpoint/2010/main" val="7009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 SaaS(software-as-a-service) company sells subscription-based licenses for a cloud hosted software solution.</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Segment, </a:t>
            </a:r>
            <a:r>
              <a:rPr lang="en-US" sz="2800" dirty="0" err="1">
                <a:solidFill>
                  <a:srgbClr val="00B050"/>
                </a:solidFill>
              </a:rPr>
              <a:t>Ironnclad</a:t>
            </a:r>
            <a:r>
              <a:rPr lang="en-US" sz="2800" dirty="0">
                <a:solidFill>
                  <a:srgbClr val="00B050"/>
                </a:solidFill>
              </a:rPr>
              <a:t>, </a:t>
            </a:r>
            <a:r>
              <a:rPr lang="en-US" sz="2800" dirty="0" err="1">
                <a:solidFill>
                  <a:srgbClr val="00B050"/>
                </a:solidFill>
              </a:rPr>
              <a:t>Sendbird</a:t>
            </a:r>
            <a:endParaRPr lang="en-US" sz="2800" dirty="0">
              <a:solidFill>
                <a:srgbClr val="00B050"/>
              </a:solidFill>
            </a:endParaRPr>
          </a:p>
        </p:txBody>
      </p:sp>
    </p:spTree>
    <p:extLst>
      <p:ext uri="{BB962C8B-B14F-4D97-AF65-F5344CB8AC3E}">
        <p14:creationId xmlns:p14="http://schemas.microsoft.com/office/powerpoint/2010/main" val="76213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 subscription company sells a product or service, usually to a consumer, on a recurring basis.</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The Athletic, Dollar Shave Club, Blue Apron</a:t>
            </a:r>
          </a:p>
        </p:txBody>
      </p:sp>
    </p:spTree>
    <p:extLst>
      <p:ext uri="{BB962C8B-B14F-4D97-AF65-F5344CB8AC3E}">
        <p14:creationId xmlns:p14="http://schemas.microsoft.com/office/powerpoint/2010/main" val="355165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 algn="just">
              <a:lnSpc>
                <a:spcPct val="80000"/>
              </a:lnSpc>
            </a:pPr>
            <a:r>
              <a:rPr lang="en-US" b="1" dirty="0">
                <a:solidFill>
                  <a:srgbClr val="31B6CE"/>
                </a:solidFill>
              </a:rPr>
              <a:t>Types of Business Model</a:t>
            </a:r>
            <a:endParaRPr lang="en-US" dirty="0">
              <a:solidFill>
                <a:srgbClr val="00B050"/>
              </a:solidFill>
            </a:endParaRPr>
          </a:p>
        </p:txBody>
      </p:sp>
      <p:sp>
        <p:nvSpPr>
          <p:cNvPr id="3" name="Content Placeholder 2"/>
          <p:cNvSpPr>
            <a:spLocks noGrp="1"/>
          </p:cNvSpPr>
          <p:nvPr>
            <p:ph idx="1"/>
          </p:nvPr>
        </p:nvSpPr>
        <p:spPr/>
        <p:txBody>
          <a:bodyPr>
            <a:normAutofit/>
          </a:bodyPr>
          <a:lstStyle/>
          <a:p>
            <a:pPr marL="45720" indent="0" algn="just">
              <a:lnSpc>
                <a:spcPct val="80000"/>
              </a:lnSpc>
              <a:buNone/>
            </a:pPr>
            <a:r>
              <a:rPr lang="en-US" sz="2800" dirty="0">
                <a:solidFill>
                  <a:srgbClr val="00B050"/>
                </a:solidFill>
              </a:rPr>
              <a:t>A transactional company enables a financial transaction on behalf of a customer and collects  a fee ( usually a percentage of the underlying transaction).</a:t>
            </a:r>
          </a:p>
          <a:p>
            <a:pPr marL="45720" indent="0" algn="just">
              <a:lnSpc>
                <a:spcPct val="80000"/>
              </a:lnSpc>
              <a:buNone/>
            </a:pPr>
            <a:endParaRPr lang="en-US" sz="2800" dirty="0">
              <a:solidFill>
                <a:srgbClr val="00B050"/>
              </a:solidFill>
            </a:endParaRPr>
          </a:p>
          <a:p>
            <a:pPr marL="45720" indent="0" algn="just">
              <a:lnSpc>
                <a:spcPct val="80000"/>
              </a:lnSpc>
              <a:buNone/>
            </a:pPr>
            <a:r>
              <a:rPr lang="en-US" sz="2800" dirty="0">
                <a:solidFill>
                  <a:srgbClr val="00B050"/>
                </a:solidFill>
              </a:rPr>
              <a:t>Examples: Stripe, PayPal, </a:t>
            </a:r>
            <a:r>
              <a:rPr lang="en-US" sz="2800" dirty="0" err="1">
                <a:solidFill>
                  <a:srgbClr val="00B050"/>
                </a:solidFill>
              </a:rPr>
              <a:t>Coinbase</a:t>
            </a:r>
            <a:r>
              <a:rPr lang="en-US" sz="2800" dirty="0">
                <a:solidFill>
                  <a:srgbClr val="00B050"/>
                </a:solidFill>
              </a:rPr>
              <a:t>, </a:t>
            </a:r>
            <a:r>
              <a:rPr lang="en-US" sz="2800" dirty="0" err="1">
                <a:solidFill>
                  <a:srgbClr val="00B050"/>
                </a:solidFill>
              </a:rPr>
              <a:t>Brex</a:t>
            </a:r>
            <a:endParaRPr lang="en-US" sz="2800" dirty="0">
              <a:solidFill>
                <a:srgbClr val="00B050"/>
              </a:solidFill>
            </a:endParaRPr>
          </a:p>
        </p:txBody>
      </p:sp>
    </p:spTree>
    <p:extLst>
      <p:ext uri="{BB962C8B-B14F-4D97-AF65-F5344CB8AC3E}">
        <p14:creationId xmlns:p14="http://schemas.microsoft.com/office/powerpoint/2010/main" val="411270388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3567</TotalTime>
  <Words>3820</Words>
  <Application>Microsoft Macintosh PowerPoint</Application>
  <PresentationFormat>Widescreen</PresentationFormat>
  <Paragraphs>204</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Corbel</vt:lpstr>
      <vt:lpstr>Trade Gothic W01 Bold 2</vt:lpstr>
      <vt:lpstr>Basis</vt:lpstr>
      <vt:lpstr>Technoprenuership  TCP231  Module 11: IT Business Model and GLOBALIZATION</vt:lpstr>
      <vt:lpstr>IT Business Model and Globalization</vt:lpstr>
      <vt:lpstr>Characteristics of Digital Business Model</vt:lpstr>
      <vt:lpstr>Characteristics of Digital Business Model</vt:lpstr>
      <vt:lpstr>Types of Business Model</vt:lpstr>
      <vt:lpstr>Types of Business Model</vt:lpstr>
      <vt:lpstr>Types of Business Model</vt:lpstr>
      <vt:lpstr>Types of Business Model</vt:lpstr>
      <vt:lpstr>Types of Business Model</vt:lpstr>
      <vt:lpstr>Types of Business Model</vt:lpstr>
      <vt:lpstr>Types of Business Model</vt:lpstr>
      <vt:lpstr>Types of Business Model</vt:lpstr>
      <vt:lpstr>Types of Business Model</vt:lpstr>
      <vt:lpstr>What is Time Value of Money ?</vt:lpstr>
      <vt:lpstr>Why is the time value of money important?</vt:lpstr>
      <vt:lpstr>Time value of money formula</vt:lpstr>
      <vt:lpstr>Present value of a single sum</vt:lpstr>
      <vt:lpstr>Future value of a single sum</vt:lpstr>
      <vt:lpstr>How compound interest builds future value</vt:lpstr>
      <vt:lpstr>What Is a Revenue Model?</vt:lpstr>
      <vt:lpstr>What Is the Purpose of a Revenue Model?</vt:lpstr>
      <vt:lpstr>6 Types of Revenue Models</vt:lpstr>
      <vt:lpstr>6 Types of Revenue Models</vt:lpstr>
      <vt:lpstr>6 Types of Revenue Models</vt:lpstr>
      <vt:lpstr>3 Factors to Consider When Choosing a Revenue Model</vt:lpstr>
      <vt:lpstr>3 Factors to Consider When Choosing a Revenue Model</vt:lpstr>
      <vt:lpstr>What is Price Elasticity of Demand?</vt:lpstr>
      <vt:lpstr>How to Calculate Price Elasticity of Demand</vt:lpstr>
      <vt:lpstr>PowerPoint Presentation</vt:lpstr>
      <vt:lpstr>How to determine the price elasticity of demand for your product</vt:lpstr>
      <vt:lpstr>What are the types of price elasticity?</vt:lpstr>
      <vt:lpstr>Example</vt:lpstr>
      <vt:lpstr>Why is price elasticity of demand important?</vt:lpstr>
      <vt:lpstr>Distribution Channels</vt:lpstr>
      <vt:lpstr>Types of distribution channels</vt:lpstr>
      <vt:lpstr>Types of distribution channels</vt:lpstr>
      <vt:lpstr>What are strategic business partnerships?</vt:lpstr>
      <vt:lpstr>What are strategic business partnerships?</vt:lpstr>
      <vt:lpstr>Benefits of strategic partnerships</vt:lpstr>
      <vt:lpstr>Common strategic business partnerships</vt:lpstr>
      <vt:lpstr>What is GLOBALIZATION?</vt:lpstr>
      <vt:lpstr>WHAT DOES IT MEAN TO BE AN INTERNATIONAL BUSINESS?</vt:lpstr>
      <vt:lpstr>WHAT DOES IT MEAN TO BE AN INTERNATIONAL BUSINESS?</vt:lpstr>
      <vt:lpstr>WHAT DOES IT MEAN TO BE AN INTERNATIONAL BUSINESS?</vt:lpstr>
      <vt:lpstr>WHAT DOES IT MEAN TO BE AN INTERNATIONAL BUSINESS?</vt:lpstr>
      <vt:lpstr>FACETS OF GLOBAL BUSINESS TO CONSIDER</vt:lpstr>
      <vt:lpstr>FACETS OF GLOBAL BUSINESS TO CONSIDER</vt:lpstr>
      <vt:lpstr>FACETS OF GLOBAL BUSINESS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202</cp:revision>
  <dcterms:created xsi:type="dcterms:W3CDTF">2022-05-16T19:05:06Z</dcterms:created>
  <dcterms:modified xsi:type="dcterms:W3CDTF">2023-05-24T03:07:17Z</dcterms:modified>
</cp:coreProperties>
</file>