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518" r:id="rId2"/>
    <p:sldId id="519" r:id="rId3"/>
    <p:sldId id="520" r:id="rId4"/>
    <p:sldId id="521" r:id="rId5"/>
    <p:sldId id="522" r:id="rId6"/>
    <p:sldId id="523" r:id="rId7"/>
    <p:sldId id="524" r:id="rId8"/>
    <p:sldId id="525" r:id="rId9"/>
    <p:sldId id="527" r:id="rId10"/>
    <p:sldId id="528" r:id="rId11"/>
    <p:sldId id="529" r:id="rId12"/>
    <p:sldId id="530" r:id="rId13"/>
    <p:sldId id="526" r:id="rId14"/>
    <p:sldId id="531" r:id="rId15"/>
    <p:sldId id="532" r:id="rId16"/>
    <p:sldId id="533" r:id="rId17"/>
    <p:sldId id="534" r:id="rId18"/>
    <p:sldId id="535" r:id="rId19"/>
    <p:sldId id="536" r:id="rId20"/>
    <p:sldId id="537" r:id="rId21"/>
    <p:sldId id="538" r:id="rId22"/>
    <p:sldId id="53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3A7DA2"/>
    <a:srgbClr val="BDCCD1"/>
    <a:srgbClr val="9DB8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93" autoAdjust="0"/>
    <p:restoredTop sz="94648"/>
  </p:normalViewPr>
  <p:slideViewPr>
    <p:cSldViewPr snapToGrid="0">
      <p:cViewPr varScale="1">
        <p:scale>
          <a:sx n="103" d="100"/>
          <a:sy n="103" d="100"/>
        </p:scale>
        <p:origin x="16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8216-5A19-4686-B331-B91899C03692}"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2D894-CAFD-4CDE-8B4E-88D3C38445A4}" type="slidenum">
              <a:rPr lang="en-US" smtClean="0"/>
              <a:t>‹#›</a:t>
            </a:fld>
            <a:endParaRPr lang="en-US"/>
          </a:p>
        </p:txBody>
      </p:sp>
    </p:spTree>
    <p:extLst>
      <p:ext uri="{BB962C8B-B14F-4D97-AF65-F5344CB8AC3E}">
        <p14:creationId xmlns:p14="http://schemas.microsoft.com/office/powerpoint/2010/main" val="404431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12: Ethics and Social Responsibility</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28555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ii. The Principle of Utilitarianism:</a:t>
            </a:r>
          </a:p>
          <a:p>
            <a:pPr marL="45720" indent="0">
              <a:buNone/>
            </a:pPr>
            <a:endParaRPr lang="en-US" b="1" dirty="0">
              <a:solidFill>
                <a:srgbClr val="00B050"/>
              </a:solidFill>
            </a:endParaRPr>
          </a:p>
          <a:p>
            <a:pPr marL="45720" indent="0">
              <a:buNone/>
            </a:pPr>
            <a:r>
              <a:rPr lang="en-US" b="1" dirty="0">
                <a:solidFill>
                  <a:srgbClr val="00B050"/>
                </a:solidFill>
              </a:rPr>
              <a:t>John Stuart Mill (1806-1873) modified the principle of utility by </a:t>
            </a:r>
            <a:r>
              <a:rPr lang="en-US" b="1" dirty="0" err="1">
                <a:solidFill>
                  <a:srgbClr val="00B050"/>
                </a:solidFill>
              </a:rPr>
              <a:t>recognising</a:t>
            </a:r>
            <a:r>
              <a:rPr lang="en-US" b="1" dirty="0">
                <a:solidFill>
                  <a:srgbClr val="00B050"/>
                </a:solidFill>
              </a:rPr>
              <a:t> that pleasures differ in their quality which is an important as the quantity of pleasure. Mill concluded, “It is better to be a human being dissatisfied than a pig satisfied; better to be Socrates dissatisfied than a fool satisfied. And if the fools, or the pig, are of a different opinion, it is because they know only their side of the question.”</a:t>
            </a:r>
            <a:endParaRPr lang="en-US" dirty="0">
              <a:solidFill>
                <a:srgbClr val="00B050"/>
              </a:solidFill>
            </a:endParaRPr>
          </a:p>
        </p:txBody>
      </p:sp>
    </p:spTree>
    <p:extLst>
      <p:ext uri="{BB962C8B-B14F-4D97-AF65-F5344CB8AC3E}">
        <p14:creationId xmlns:p14="http://schemas.microsoft.com/office/powerpoint/2010/main" val="280113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lnSpcReduction="10000"/>
          </a:bodyPr>
          <a:lstStyle/>
          <a:p>
            <a:pPr marL="45720" indent="0">
              <a:buNone/>
            </a:pPr>
            <a:r>
              <a:rPr lang="en-US" b="1" dirty="0">
                <a:solidFill>
                  <a:srgbClr val="00B050"/>
                </a:solidFill>
              </a:rPr>
              <a:t>Thus, there are two forms of utilitarianism:</a:t>
            </a:r>
          </a:p>
          <a:p>
            <a:pPr marL="45720" indent="0">
              <a:buNone/>
            </a:pPr>
            <a:endParaRPr lang="en-US" b="1" dirty="0">
              <a:solidFill>
                <a:srgbClr val="00B050"/>
              </a:solidFill>
            </a:endParaRPr>
          </a:p>
          <a:p>
            <a:pPr marL="45720" indent="0">
              <a:buNone/>
            </a:pPr>
            <a:r>
              <a:rPr lang="en-US" b="1" dirty="0">
                <a:solidFill>
                  <a:srgbClr val="00B050"/>
                </a:solidFill>
              </a:rPr>
              <a:t>(a) Action utilitarianism under which an action is right if and only if it produces the greatest balance of pleasure over pain for everyone. For example, telling a lie or breaking a promise is right if its consequences are better than those of any alternative course of action. Thus, classical utilitarianism does not require observing rules such as “Tell the Truth.”</a:t>
            </a:r>
          </a:p>
          <a:p>
            <a:pPr marL="45720" indent="0">
              <a:buNone/>
            </a:pPr>
            <a:endParaRPr lang="en-US" b="1" dirty="0">
              <a:solidFill>
                <a:srgbClr val="00B050"/>
              </a:solidFill>
            </a:endParaRPr>
          </a:p>
          <a:p>
            <a:pPr marL="45720" indent="0">
              <a:buNone/>
            </a:pPr>
            <a:r>
              <a:rPr lang="en-US" b="1" dirty="0">
                <a:solidFill>
                  <a:srgbClr val="00B050"/>
                </a:solidFill>
              </a:rPr>
              <a:t>(b) Rule Utilitarianism under which an action is right if and only if it confirms to generally accepted rules and produces the greatest balance of pleasure over pain.</a:t>
            </a:r>
            <a:endParaRPr lang="en-US" dirty="0">
              <a:solidFill>
                <a:srgbClr val="00B050"/>
              </a:solidFill>
            </a:endParaRPr>
          </a:p>
        </p:txBody>
      </p:sp>
    </p:spTree>
    <p:extLst>
      <p:ext uri="{BB962C8B-B14F-4D97-AF65-F5344CB8AC3E}">
        <p14:creationId xmlns:p14="http://schemas.microsoft.com/office/powerpoint/2010/main" val="285000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fontScale="92500"/>
          </a:bodyPr>
          <a:lstStyle/>
          <a:p>
            <a:pPr marL="45720" indent="0">
              <a:buNone/>
            </a:pPr>
            <a:r>
              <a:rPr lang="en-US" b="1" dirty="0">
                <a:solidFill>
                  <a:srgbClr val="00B050"/>
                </a:solidFill>
              </a:rPr>
              <a:t>The principle of utilitarianism consists of the following elements:</a:t>
            </a:r>
          </a:p>
          <a:p>
            <a:pPr marL="45720" indent="0">
              <a:buNone/>
            </a:pPr>
            <a:endParaRPr lang="en-US" b="1" dirty="0">
              <a:solidFill>
                <a:srgbClr val="00B050"/>
              </a:solidFill>
            </a:endParaRPr>
          </a:p>
          <a:p>
            <a:pPr marL="45720" indent="0">
              <a:buNone/>
            </a:pPr>
            <a:r>
              <a:rPr lang="en-US" b="1" dirty="0">
                <a:solidFill>
                  <a:srgbClr val="00B050"/>
                </a:solidFill>
              </a:rPr>
              <a:t>(1) Consequentialism – The Tightness of any action depends solely on its consequences.</a:t>
            </a:r>
          </a:p>
          <a:p>
            <a:pPr marL="45720" indent="0">
              <a:buNone/>
            </a:pPr>
            <a:endParaRPr lang="en-US" b="1" dirty="0">
              <a:solidFill>
                <a:srgbClr val="00B050"/>
              </a:solidFill>
            </a:endParaRPr>
          </a:p>
          <a:p>
            <a:pPr marL="45720" indent="0">
              <a:buNone/>
            </a:pPr>
            <a:r>
              <a:rPr lang="en-US" b="1" dirty="0">
                <a:solidFill>
                  <a:srgbClr val="00B050"/>
                </a:solidFill>
              </a:rPr>
              <a:t>(2) Hedonism – Pleasure alone is good.</a:t>
            </a:r>
          </a:p>
          <a:p>
            <a:pPr marL="45720" indent="0">
              <a:buNone/>
            </a:pPr>
            <a:endParaRPr lang="en-US" b="1" dirty="0">
              <a:solidFill>
                <a:srgbClr val="00B050"/>
              </a:solidFill>
            </a:endParaRPr>
          </a:p>
          <a:p>
            <a:pPr marL="45720" indent="0">
              <a:buNone/>
            </a:pPr>
            <a:r>
              <a:rPr lang="en-US" b="1" dirty="0">
                <a:solidFill>
                  <a:srgbClr val="00B050"/>
                </a:solidFill>
              </a:rPr>
              <a:t>(3) Maximization – A right action is one that creates greatest amount of net pleasure.</a:t>
            </a:r>
          </a:p>
          <a:p>
            <a:pPr marL="45720" indent="0">
              <a:buNone/>
            </a:pPr>
            <a:endParaRPr lang="en-US" b="1" dirty="0">
              <a:solidFill>
                <a:srgbClr val="00B050"/>
              </a:solidFill>
            </a:endParaRPr>
          </a:p>
          <a:p>
            <a:pPr marL="45720" indent="0">
              <a:buNone/>
            </a:pPr>
            <a:r>
              <a:rPr lang="en-US" b="1" dirty="0">
                <a:solidFill>
                  <a:srgbClr val="00B050"/>
                </a:solidFill>
              </a:rPr>
              <a:t>(4) Universalism – Everyone’s consequences are alike.</a:t>
            </a:r>
            <a:endParaRPr lang="en-US" dirty="0">
              <a:solidFill>
                <a:srgbClr val="00B050"/>
              </a:solidFill>
            </a:endParaRPr>
          </a:p>
        </p:txBody>
      </p:sp>
    </p:spTree>
    <p:extLst>
      <p:ext uri="{BB962C8B-B14F-4D97-AF65-F5344CB8AC3E}">
        <p14:creationId xmlns:p14="http://schemas.microsoft.com/office/powerpoint/2010/main" val="209878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2. Deontological Theories:</a:t>
            </a:r>
          </a:p>
          <a:p>
            <a:pPr marL="45720" indent="0">
              <a:buNone/>
            </a:pPr>
            <a:r>
              <a:rPr lang="en-US" dirty="0">
                <a:solidFill>
                  <a:srgbClr val="00B050"/>
                </a:solidFill>
              </a:rPr>
              <a:t>The term ‘deontological’ is derived from the Greek word ‘</a:t>
            </a:r>
            <a:r>
              <a:rPr lang="en-US" dirty="0" err="1">
                <a:solidFill>
                  <a:srgbClr val="00B050"/>
                </a:solidFill>
              </a:rPr>
              <a:t>deon</a:t>
            </a:r>
            <a:r>
              <a:rPr lang="en-US" dirty="0">
                <a:solidFill>
                  <a:srgbClr val="00B050"/>
                </a:solidFill>
              </a:rPr>
              <a:t>’ which means duty. Duty or obligation is the fundamental concept in deontological theories.</a:t>
            </a:r>
          </a:p>
          <a:p>
            <a:pPr marL="45720" indent="0">
              <a:buNone/>
            </a:pPr>
            <a:endParaRPr lang="en-US" dirty="0">
              <a:solidFill>
                <a:srgbClr val="00B050"/>
              </a:solidFill>
            </a:endParaRPr>
          </a:p>
          <a:p>
            <a:pPr marL="45720" indent="0">
              <a:buNone/>
            </a:pPr>
            <a:r>
              <a:rPr lang="en-US" dirty="0">
                <a:solidFill>
                  <a:srgbClr val="00B050"/>
                </a:solidFill>
              </a:rPr>
              <a:t>According to deontological theories certain actions are right not due to some benefit to self or others but due to their basic nature or the rules underlying them. For example, bribery by its very nature is wrong irrespective of its consequences.</a:t>
            </a:r>
          </a:p>
          <a:p>
            <a:pPr marL="45720" indent="0">
              <a:buNone/>
            </a:pPr>
            <a:endParaRPr lang="en-US" dirty="0">
              <a:solidFill>
                <a:srgbClr val="00B050"/>
              </a:solidFill>
            </a:endParaRPr>
          </a:p>
          <a:p>
            <a:pPr marL="45720" indent="0">
              <a:buNone/>
            </a:pPr>
            <a:r>
              <a:rPr lang="en-US" dirty="0">
                <a:solidFill>
                  <a:srgbClr val="00B050"/>
                </a:solidFill>
              </a:rPr>
              <a:t>Similarly, the Golden Rule “Do unto others as you want them do unto you” appeals to human dignity and respect for others.</a:t>
            </a:r>
          </a:p>
        </p:txBody>
      </p:sp>
    </p:spTree>
    <p:extLst>
      <p:ext uri="{BB962C8B-B14F-4D97-AF65-F5344CB8AC3E}">
        <p14:creationId xmlns:p14="http://schemas.microsoft.com/office/powerpoint/2010/main" val="148173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Corporate Social Responsibility ( CSR)</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Corporate Social responsibility is a form of corporate self-regulation integrated into a business model.</a:t>
            </a:r>
          </a:p>
          <a:p>
            <a:pPr marL="45720" indent="0">
              <a:buNone/>
            </a:pPr>
            <a:r>
              <a:rPr lang="en-US" b="1" dirty="0">
                <a:solidFill>
                  <a:srgbClr val="00B050"/>
                </a:solidFill>
              </a:rPr>
              <a:t>CSR policy functions as a built-in, self regulating mechanism whereby a business monitors and ensures it active compliance with the sprit of the law, ethical standards, and international norms. In some models, a firm’s implementation of CSR goes beyond compliance and engages in “ actions that appear to further some social good, beyond the interests of the firm and that which is required by Law”</a:t>
            </a:r>
            <a:endParaRPr lang="en-US" dirty="0">
              <a:solidFill>
                <a:srgbClr val="00B050"/>
              </a:solidFill>
            </a:endParaRPr>
          </a:p>
        </p:txBody>
      </p:sp>
    </p:spTree>
    <p:extLst>
      <p:ext uri="{BB962C8B-B14F-4D97-AF65-F5344CB8AC3E}">
        <p14:creationId xmlns:p14="http://schemas.microsoft.com/office/powerpoint/2010/main" val="376736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What is Corporate Social Responsibility ( CSR)?</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Corporate Social responsibility is the continuing commitment by business to behave ethically and contribute to economic development while improving the quality of life of the workforce and their families as well as of the local community and society at large.</a:t>
            </a:r>
          </a:p>
          <a:p>
            <a:pPr marL="45720" indent="0">
              <a:buNone/>
            </a:pPr>
            <a:r>
              <a:rPr lang="en-US" b="1" dirty="0">
                <a:solidFill>
                  <a:srgbClr val="00B050"/>
                </a:solidFill>
              </a:rPr>
              <a:t>- The World Business Council for Sustainable Development</a:t>
            </a:r>
            <a:endParaRPr lang="en-US" dirty="0">
              <a:solidFill>
                <a:srgbClr val="00B050"/>
              </a:solidFill>
            </a:endParaRPr>
          </a:p>
        </p:txBody>
      </p:sp>
    </p:spTree>
    <p:extLst>
      <p:ext uri="{BB962C8B-B14F-4D97-AF65-F5344CB8AC3E}">
        <p14:creationId xmlns:p14="http://schemas.microsoft.com/office/powerpoint/2010/main" val="331390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5 Key Dimensions of CSR</a:t>
            </a:r>
          </a:p>
        </p:txBody>
      </p:sp>
      <p:sp>
        <p:nvSpPr>
          <p:cNvPr id="3" name="Content Placeholder 2"/>
          <p:cNvSpPr>
            <a:spLocks noGrp="1"/>
          </p:cNvSpPr>
          <p:nvPr>
            <p:ph idx="1"/>
          </p:nvPr>
        </p:nvSpPr>
        <p:spPr/>
        <p:txBody>
          <a:bodyPr>
            <a:normAutofit/>
          </a:bodyPr>
          <a:lstStyle/>
          <a:p>
            <a:pPr>
              <a:buFontTx/>
              <a:buChar char="-"/>
            </a:pPr>
            <a:r>
              <a:rPr lang="en-US" b="1" dirty="0">
                <a:solidFill>
                  <a:srgbClr val="00B050"/>
                </a:solidFill>
              </a:rPr>
              <a:t>Responsibility towards shareholders</a:t>
            </a:r>
          </a:p>
          <a:p>
            <a:pPr>
              <a:buFontTx/>
              <a:buChar char="-"/>
            </a:pPr>
            <a:r>
              <a:rPr lang="en-US" b="1" dirty="0">
                <a:solidFill>
                  <a:srgbClr val="00B050"/>
                </a:solidFill>
              </a:rPr>
              <a:t>Responsibility towards employees</a:t>
            </a:r>
          </a:p>
          <a:p>
            <a:pPr>
              <a:buFontTx/>
              <a:buChar char="-"/>
            </a:pPr>
            <a:r>
              <a:rPr lang="en-US" b="1" dirty="0">
                <a:solidFill>
                  <a:srgbClr val="00B050"/>
                </a:solidFill>
              </a:rPr>
              <a:t>Responsibility towards consumers</a:t>
            </a:r>
          </a:p>
          <a:p>
            <a:pPr>
              <a:buFontTx/>
              <a:buChar char="-"/>
            </a:pPr>
            <a:r>
              <a:rPr lang="en-US" b="1" dirty="0">
                <a:solidFill>
                  <a:srgbClr val="00B050"/>
                </a:solidFill>
              </a:rPr>
              <a:t>Responsibility towards community</a:t>
            </a:r>
          </a:p>
          <a:p>
            <a:pPr>
              <a:buFontTx/>
              <a:buChar char="-"/>
            </a:pPr>
            <a:r>
              <a:rPr lang="en-US" b="1" dirty="0">
                <a:solidFill>
                  <a:srgbClr val="00B050"/>
                </a:solidFill>
              </a:rPr>
              <a:t>Responsibility towards </a:t>
            </a:r>
            <a:r>
              <a:rPr lang="en-US" b="1" dirty="0" err="1">
                <a:solidFill>
                  <a:srgbClr val="00B050"/>
                </a:solidFill>
              </a:rPr>
              <a:t>goverment</a:t>
            </a:r>
            <a:endParaRPr lang="en-US" b="1" dirty="0">
              <a:solidFill>
                <a:srgbClr val="00B050"/>
              </a:solidFill>
            </a:endParaRPr>
          </a:p>
          <a:p>
            <a:pPr>
              <a:buFontTx/>
              <a:buChar char="-"/>
            </a:pPr>
            <a:endParaRPr lang="en-US" dirty="0">
              <a:solidFill>
                <a:srgbClr val="00B050"/>
              </a:solidFill>
            </a:endParaRPr>
          </a:p>
        </p:txBody>
      </p:sp>
    </p:spTree>
    <p:extLst>
      <p:ext uri="{BB962C8B-B14F-4D97-AF65-F5344CB8AC3E}">
        <p14:creationId xmlns:p14="http://schemas.microsoft.com/office/powerpoint/2010/main" val="1919815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The Pros and Cons of CSR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1338427"/>
              </p:ext>
            </p:extLst>
          </p:nvPr>
        </p:nvGraphicFramePr>
        <p:xfrm>
          <a:off x="1143000" y="2057400"/>
          <a:ext cx="9872664" cy="2763520"/>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3072033818"/>
                    </a:ext>
                  </a:extLst>
                </a:gridCol>
                <a:gridCol w="4936332">
                  <a:extLst>
                    <a:ext uri="{9D8B030D-6E8A-4147-A177-3AD203B41FA5}">
                      <a16:colId xmlns:a16="http://schemas.microsoft.com/office/drawing/2014/main" val="2673421223"/>
                    </a:ext>
                  </a:extLst>
                </a:gridCol>
              </a:tblGrid>
              <a:tr h="370840">
                <a:tc>
                  <a:txBody>
                    <a:bodyPr/>
                    <a:lstStyle/>
                    <a:p>
                      <a:r>
                        <a:rPr lang="en-US" dirty="0"/>
                        <a:t>Arguments for corporate social</a:t>
                      </a:r>
                      <a:r>
                        <a:rPr lang="en-US" baseline="0" dirty="0"/>
                        <a:t> responsibility</a:t>
                      </a:r>
                      <a:endParaRPr lang="en-US" dirty="0"/>
                    </a:p>
                  </a:txBody>
                  <a:tcPr/>
                </a:tc>
                <a:tc>
                  <a:txBody>
                    <a:bodyPr/>
                    <a:lstStyle/>
                    <a:p>
                      <a:r>
                        <a:rPr lang="en-US" dirty="0"/>
                        <a:t>Arguments against corporate social responsibility</a:t>
                      </a:r>
                    </a:p>
                  </a:txBody>
                  <a:tcPr/>
                </a:tc>
                <a:extLst>
                  <a:ext uri="{0D108BD9-81ED-4DB2-BD59-A6C34878D82A}">
                    <a16:rowId xmlns:a16="http://schemas.microsoft.com/office/drawing/2014/main" val="468300030"/>
                  </a:ext>
                </a:extLst>
              </a:tr>
              <a:tr h="370840">
                <a:tc>
                  <a:txBody>
                    <a:bodyPr/>
                    <a:lstStyle/>
                    <a:p>
                      <a:r>
                        <a:rPr lang="en-US" dirty="0"/>
                        <a:t>Balances corporate power with responsibility</a:t>
                      </a:r>
                    </a:p>
                  </a:txBody>
                  <a:tcPr/>
                </a:tc>
                <a:tc>
                  <a:txBody>
                    <a:bodyPr/>
                    <a:lstStyle/>
                    <a:p>
                      <a:r>
                        <a:rPr lang="en-US" dirty="0"/>
                        <a:t>Lowers economic efficiency</a:t>
                      </a:r>
                      <a:r>
                        <a:rPr lang="en-US" baseline="0" dirty="0"/>
                        <a:t> and profit</a:t>
                      </a:r>
                      <a:endParaRPr lang="en-US" dirty="0"/>
                    </a:p>
                  </a:txBody>
                  <a:tcPr/>
                </a:tc>
                <a:extLst>
                  <a:ext uri="{0D108BD9-81ED-4DB2-BD59-A6C34878D82A}">
                    <a16:rowId xmlns:a16="http://schemas.microsoft.com/office/drawing/2014/main" val="3779635019"/>
                  </a:ext>
                </a:extLst>
              </a:tr>
              <a:tr h="370840">
                <a:tc>
                  <a:txBody>
                    <a:bodyPr/>
                    <a:lstStyle/>
                    <a:p>
                      <a:r>
                        <a:rPr lang="en-US" dirty="0"/>
                        <a:t>Discourages government regulation</a:t>
                      </a:r>
                    </a:p>
                  </a:txBody>
                  <a:tcPr/>
                </a:tc>
                <a:tc>
                  <a:txBody>
                    <a:bodyPr/>
                    <a:lstStyle/>
                    <a:p>
                      <a:r>
                        <a:rPr lang="en-US" dirty="0"/>
                        <a:t>Imposes unequal costs among competitors</a:t>
                      </a:r>
                    </a:p>
                  </a:txBody>
                  <a:tcPr/>
                </a:tc>
                <a:extLst>
                  <a:ext uri="{0D108BD9-81ED-4DB2-BD59-A6C34878D82A}">
                    <a16:rowId xmlns:a16="http://schemas.microsoft.com/office/drawing/2014/main" val="4137662511"/>
                  </a:ext>
                </a:extLst>
              </a:tr>
              <a:tr h="370840">
                <a:tc>
                  <a:txBody>
                    <a:bodyPr/>
                    <a:lstStyle/>
                    <a:p>
                      <a:r>
                        <a:rPr lang="en-US" dirty="0"/>
                        <a:t>Promotes long-term profits for business</a:t>
                      </a:r>
                    </a:p>
                  </a:txBody>
                  <a:tcPr/>
                </a:tc>
                <a:tc>
                  <a:txBody>
                    <a:bodyPr/>
                    <a:lstStyle/>
                    <a:p>
                      <a:r>
                        <a:rPr lang="en-US" dirty="0"/>
                        <a:t>Imposes hidden costs passed on to stakeholders</a:t>
                      </a:r>
                    </a:p>
                  </a:txBody>
                  <a:tcPr/>
                </a:tc>
                <a:extLst>
                  <a:ext uri="{0D108BD9-81ED-4DB2-BD59-A6C34878D82A}">
                    <a16:rowId xmlns:a16="http://schemas.microsoft.com/office/drawing/2014/main" val="2599807816"/>
                  </a:ext>
                </a:extLst>
              </a:tr>
              <a:tr h="370840">
                <a:tc>
                  <a:txBody>
                    <a:bodyPr/>
                    <a:lstStyle/>
                    <a:p>
                      <a:r>
                        <a:rPr lang="en-US" dirty="0"/>
                        <a:t>Responds to changing</a:t>
                      </a:r>
                      <a:r>
                        <a:rPr lang="en-US" baseline="0" dirty="0"/>
                        <a:t> stakeholders’ demand</a:t>
                      </a:r>
                      <a:endParaRPr lang="en-US" dirty="0"/>
                    </a:p>
                  </a:txBody>
                  <a:tcPr/>
                </a:tc>
                <a:tc>
                  <a:txBody>
                    <a:bodyPr/>
                    <a:lstStyle/>
                    <a:p>
                      <a:r>
                        <a:rPr lang="en-US" dirty="0"/>
                        <a:t>Requires</a:t>
                      </a:r>
                      <a:r>
                        <a:rPr lang="en-US" baseline="0" dirty="0"/>
                        <a:t> social skills business may lack</a:t>
                      </a:r>
                      <a:endParaRPr lang="en-US" dirty="0"/>
                    </a:p>
                  </a:txBody>
                  <a:tcPr/>
                </a:tc>
                <a:extLst>
                  <a:ext uri="{0D108BD9-81ED-4DB2-BD59-A6C34878D82A}">
                    <a16:rowId xmlns:a16="http://schemas.microsoft.com/office/drawing/2014/main" val="1660414691"/>
                  </a:ext>
                </a:extLst>
              </a:tr>
              <a:tr h="370840">
                <a:tc>
                  <a:txBody>
                    <a:bodyPr/>
                    <a:lstStyle/>
                    <a:p>
                      <a:r>
                        <a:rPr lang="en-US" dirty="0"/>
                        <a:t>Corrects social problems caused by business</a:t>
                      </a:r>
                    </a:p>
                  </a:txBody>
                  <a:tcPr/>
                </a:tc>
                <a:tc>
                  <a:txBody>
                    <a:bodyPr/>
                    <a:lstStyle/>
                    <a:p>
                      <a:r>
                        <a:rPr lang="en-US" dirty="0"/>
                        <a:t>Places responsibility on business rather than</a:t>
                      </a:r>
                      <a:r>
                        <a:rPr lang="en-US" baseline="0" dirty="0"/>
                        <a:t> </a:t>
                      </a:r>
                      <a:r>
                        <a:rPr lang="en-US" baseline="0" dirty="0" err="1"/>
                        <a:t>individusals</a:t>
                      </a:r>
                      <a:endParaRPr lang="en-US" dirty="0"/>
                    </a:p>
                  </a:txBody>
                  <a:tcPr/>
                </a:tc>
                <a:extLst>
                  <a:ext uri="{0D108BD9-81ED-4DB2-BD59-A6C34878D82A}">
                    <a16:rowId xmlns:a16="http://schemas.microsoft.com/office/drawing/2014/main" val="1492328420"/>
                  </a:ext>
                </a:extLst>
              </a:tr>
            </a:tbl>
          </a:graphicData>
        </a:graphic>
      </p:graphicFrame>
    </p:spTree>
    <p:extLst>
      <p:ext uri="{BB962C8B-B14F-4D97-AF65-F5344CB8AC3E}">
        <p14:creationId xmlns:p14="http://schemas.microsoft.com/office/powerpoint/2010/main" val="352333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CSR Activity of Starbucks Coffee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9694357"/>
              </p:ext>
            </p:extLst>
          </p:nvPr>
        </p:nvGraphicFramePr>
        <p:xfrm>
          <a:off x="1142999" y="2057400"/>
          <a:ext cx="9899073" cy="2225040"/>
        </p:xfrm>
        <a:graphic>
          <a:graphicData uri="http://schemas.openxmlformats.org/drawingml/2006/table">
            <a:tbl>
              <a:tblPr firstRow="1" bandRow="1">
                <a:tableStyleId>{5C22544A-7EE6-4342-B048-85BDC9FD1C3A}</a:tableStyleId>
              </a:tblPr>
              <a:tblGrid>
                <a:gridCol w="9899073">
                  <a:extLst>
                    <a:ext uri="{9D8B030D-6E8A-4147-A177-3AD203B41FA5}">
                      <a16:colId xmlns:a16="http://schemas.microsoft.com/office/drawing/2014/main" val="3072033818"/>
                    </a:ext>
                  </a:extLst>
                </a:gridCol>
              </a:tblGrid>
              <a:tr h="370840">
                <a:tc>
                  <a:txBody>
                    <a:bodyPr/>
                    <a:lstStyle/>
                    <a:p>
                      <a:r>
                        <a:rPr lang="en-US" dirty="0"/>
                        <a:t>CSR Activities</a:t>
                      </a:r>
                    </a:p>
                  </a:txBody>
                  <a:tcPr/>
                </a:tc>
                <a:extLst>
                  <a:ext uri="{0D108BD9-81ED-4DB2-BD59-A6C34878D82A}">
                    <a16:rowId xmlns:a16="http://schemas.microsoft.com/office/drawing/2014/main" val="468300030"/>
                  </a:ext>
                </a:extLst>
              </a:tr>
              <a:tr h="370840">
                <a:tc>
                  <a:txBody>
                    <a:bodyPr/>
                    <a:lstStyle/>
                    <a:p>
                      <a:r>
                        <a:rPr lang="en-US" dirty="0"/>
                        <a:t>Grounds for your Garden : leftover coffee grounds given</a:t>
                      </a:r>
                      <a:r>
                        <a:rPr lang="en-US" baseline="0" dirty="0"/>
                        <a:t> for composting</a:t>
                      </a:r>
                      <a:endParaRPr lang="en-US" dirty="0"/>
                    </a:p>
                  </a:txBody>
                  <a:tcPr>
                    <a:lnR w="38100" cmpd="sng">
                      <a:noFill/>
                    </a:lnR>
                  </a:tcPr>
                </a:tc>
                <a:extLst>
                  <a:ext uri="{0D108BD9-81ED-4DB2-BD59-A6C34878D82A}">
                    <a16:rowId xmlns:a16="http://schemas.microsoft.com/office/drawing/2014/main" val="3779635019"/>
                  </a:ext>
                </a:extLst>
              </a:tr>
              <a:tr h="370840">
                <a:tc>
                  <a:txBody>
                    <a:bodyPr/>
                    <a:lstStyle/>
                    <a:p>
                      <a:r>
                        <a:rPr lang="en-US" dirty="0"/>
                        <a:t>Reduced</a:t>
                      </a:r>
                      <a:r>
                        <a:rPr lang="en-US" baseline="0" dirty="0"/>
                        <a:t> size of paper napkins and store garbage bags</a:t>
                      </a:r>
                      <a:endParaRPr lang="en-US" dirty="0"/>
                    </a:p>
                  </a:txBody>
                  <a:tcPr>
                    <a:lnR w="38100" cmpd="sng">
                      <a:noFill/>
                    </a:lnR>
                  </a:tcPr>
                </a:tc>
                <a:extLst>
                  <a:ext uri="{0D108BD9-81ED-4DB2-BD59-A6C34878D82A}">
                    <a16:rowId xmlns:a16="http://schemas.microsoft.com/office/drawing/2014/main" val="4137662511"/>
                  </a:ext>
                </a:extLst>
              </a:tr>
              <a:tr h="370840">
                <a:tc>
                  <a:txBody>
                    <a:bodyPr/>
                    <a:lstStyle/>
                    <a:p>
                      <a:r>
                        <a:rPr lang="en-US" dirty="0"/>
                        <a:t>New</a:t>
                      </a:r>
                      <a:r>
                        <a:rPr lang="en-US" baseline="0" dirty="0"/>
                        <a:t> water saving solutions implemented to meet government standards</a:t>
                      </a:r>
                      <a:endParaRPr lang="en-US" dirty="0"/>
                    </a:p>
                  </a:txBody>
                  <a:tcPr>
                    <a:lnR w="38100" cmpd="sng">
                      <a:noFill/>
                    </a:lnR>
                  </a:tcPr>
                </a:tc>
                <a:extLst>
                  <a:ext uri="{0D108BD9-81ED-4DB2-BD59-A6C34878D82A}">
                    <a16:rowId xmlns:a16="http://schemas.microsoft.com/office/drawing/2014/main" val="2599807816"/>
                  </a:ext>
                </a:extLst>
              </a:tr>
              <a:tr h="370840">
                <a:tc>
                  <a:txBody>
                    <a:bodyPr/>
                    <a:lstStyle/>
                    <a:p>
                      <a:r>
                        <a:rPr lang="en-US" dirty="0"/>
                        <a:t>Coffee And Farmer Utility Practices</a:t>
                      </a:r>
                      <a:r>
                        <a:rPr lang="en-US" baseline="0" dirty="0"/>
                        <a:t> (C.A.F.E)</a:t>
                      </a:r>
                      <a:endParaRPr lang="en-US" dirty="0"/>
                    </a:p>
                  </a:txBody>
                  <a:tcPr>
                    <a:lnR w="38100" cmpd="sng">
                      <a:noFill/>
                    </a:lnR>
                  </a:tcPr>
                </a:tc>
                <a:extLst>
                  <a:ext uri="{0D108BD9-81ED-4DB2-BD59-A6C34878D82A}">
                    <a16:rowId xmlns:a16="http://schemas.microsoft.com/office/drawing/2014/main" val="1660414691"/>
                  </a:ext>
                </a:extLst>
              </a:tr>
              <a:tr h="370840">
                <a:tc>
                  <a:txBody>
                    <a:bodyPr/>
                    <a:lstStyle/>
                    <a:p>
                      <a:r>
                        <a:rPr lang="en-US" dirty="0"/>
                        <a:t>Funds clean drinking water campaign</a:t>
                      </a:r>
                    </a:p>
                  </a:txBody>
                  <a:tcPr/>
                </a:tc>
                <a:extLst>
                  <a:ext uri="{0D108BD9-81ED-4DB2-BD59-A6C34878D82A}">
                    <a16:rowId xmlns:a16="http://schemas.microsoft.com/office/drawing/2014/main" val="1492328420"/>
                  </a:ext>
                </a:extLst>
              </a:tr>
            </a:tbl>
          </a:graphicData>
        </a:graphic>
      </p:graphicFrame>
    </p:spTree>
    <p:extLst>
      <p:ext uri="{BB962C8B-B14F-4D97-AF65-F5344CB8AC3E}">
        <p14:creationId xmlns:p14="http://schemas.microsoft.com/office/powerpoint/2010/main" val="346420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CSR Activity of Standard Chartered Bank Nepal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7086203"/>
              </p:ext>
            </p:extLst>
          </p:nvPr>
        </p:nvGraphicFramePr>
        <p:xfrm>
          <a:off x="1142999" y="2057400"/>
          <a:ext cx="9899073" cy="1483360"/>
        </p:xfrm>
        <a:graphic>
          <a:graphicData uri="http://schemas.openxmlformats.org/drawingml/2006/table">
            <a:tbl>
              <a:tblPr firstRow="1" bandRow="1">
                <a:tableStyleId>{5C22544A-7EE6-4342-B048-85BDC9FD1C3A}</a:tableStyleId>
              </a:tblPr>
              <a:tblGrid>
                <a:gridCol w="9899073">
                  <a:extLst>
                    <a:ext uri="{9D8B030D-6E8A-4147-A177-3AD203B41FA5}">
                      <a16:colId xmlns:a16="http://schemas.microsoft.com/office/drawing/2014/main" val="3072033818"/>
                    </a:ext>
                  </a:extLst>
                </a:gridCol>
              </a:tblGrid>
              <a:tr h="370840">
                <a:tc>
                  <a:txBody>
                    <a:bodyPr/>
                    <a:lstStyle/>
                    <a:p>
                      <a:r>
                        <a:rPr lang="en-US" dirty="0"/>
                        <a:t>CSR Activities</a:t>
                      </a:r>
                    </a:p>
                  </a:txBody>
                  <a:tcPr/>
                </a:tc>
                <a:extLst>
                  <a:ext uri="{0D108BD9-81ED-4DB2-BD59-A6C34878D82A}">
                    <a16:rowId xmlns:a16="http://schemas.microsoft.com/office/drawing/2014/main" val="468300030"/>
                  </a:ext>
                </a:extLst>
              </a:tr>
              <a:tr h="370840">
                <a:tc>
                  <a:txBody>
                    <a:bodyPr/>
                    <a:lstStyle/>
                    <a:p>
                      <a:r>
                        <a:rPr lang="en-US" dirty="0"/>
                        <a:t>Seeing in Believing</a:t>
                      </a:r>
                    </a:p>
                  </a:txBody>
                  <a:tcPr>
                    <a:lnR w="38100" cmpd="sng">
                      <a:noFill/>
                    </a:lnR>
                  </a:tcPr>
                </a:tc>
                <a:extLst>
                  <a:ext uri="{0D108BD9-81ED-4DB2-BD59-A6C34878D82A}">
                    <a16:rowId xmlns:a16="http://schemas.microsoft.com/office/drawing/2014/main" val="3779635019"/>
                  </a:ext>
                </a:extLst>
              </a:tr>
              <a:tr h="370840">
                <a:tc>
                  <a:txBody>
                    <a:bodyPr/>
                    <a:lstStyle/>
                    <a:p>
                      <a:r>
                        <a:rPr lang="en-US" dirty="0"/>
                        <a:t>Funded USD </a:t>
                      </a:r>
                      <a:r>
                        <a:rPr lang="en-US" baseline="0" dirty="0"/>
                        <a:t> 1 million  to </a:t>
                      </a:r>
                      <a:r>
                        <a:rPr lang="en-US" baseline="0" dirty="0" err="1"/>
                        <a:t>Tilganga</a:t>
                      </a:r>
                      <a:r>
                        <a:rPr lang="en-US" baseline="0" dirty="0"/>
                        <a:t> Institute of Ophthalmology(TIO)</a:t>
                      </a:r>
                      <a:endParaRPr lang="en-US" dirty="0"/>
                    </a:p>
                  </a:txBody>
                  <a:tcPr>
                    <a:lnR w="38100" cmpd="sng">
                      <a:noFill/>
                    </a:lnR>
                  </a:tcPr>
                </a:tc>
                <a:extLst>
                  <a:ext uri="{0D108BD9-81ED-4DB2-BD59-A6C34878D82A}">
                    <a16:rowId xmlns:a16="http://schemas.microsoft.com/office/drawing/2014/main" val="4137662511"/>
                  </a:ext>
                </a:extLst>
              </a:tr>
              <a:tr h="370840">
                <a:tc>
                  <a:txBody>
                    <a:bodyPr/>
                    <a:lstStyle/>
                    <a:p>
                      <a:r>
                        <a:rPr lang="en-US" dirty="0"/>
                        <a:t>Bank has helped to restore the eyesight of over 7,000 </a:t>
                      </a:r>
                      <a:r>
                        <a:rPr lang="en-US" dirty="0" err="1"/>
                        <a:t>Nepalis</a:t>
                      </a:r>
                      <a:endParaRPr lang="en-US" dirty="0"/>
                    </a:p>
                  </a:txBody>
                  <a:tcPr>
                    <a:lnR w="38100" cmpd="sng">
                      <a:noFill/>
                    </a:lnR>
                  </a:tcPr>
                </a:tc>
                <a:extLst>
                  <a:ext uri="{0D108BD9-81ED-4DB2-BD59-A6C34878D82A}">
                    <a16:rowId xmlns:a16="http://schemas.microsoft.com/office/drawing/2014/main" val="2599807816"/>
                  </a:ext>
                </a:extLst>
              </a:tr>
            </a:tbl>
          </a:graphicData>
        </a:graphic>
      </p:graphicFrame>
    </p:spTree>
    <p:extLst>
      <p:ext uri="{BB962C8B-B14F-4D97-AF65-F5344CB8AC3E}">
        <p14:creationId xmlns:p14="http://schemas.microsoft.com/office/powerpoint/2010/main" val="369593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Ethics and Social Responsibility</a:t>
            </a:r>
          </a:p>
        </p:txBody>
      </p:sp>
      <p:sp>
        <p:nvSpPr>
          <p:cNvPr id="3" name="Content Placeholder 2"/>
          <p:cNvSpPr>
            <a:spLocks noGrp="1"/>
          </p:cNvSpPr>
          <p:nvPr>
            <p:ph idx="1"/>
          </p:nvPr>
        </p:nvSpPr>
        <p:spPr/>
        <p:txBody>
          <a:bodyPr>
            <a:normAutofit/>
          </a:bodyPr>
          <a:lstStyle/>
          <a:p>
            <a:r>
              <a:rPr lang="en-US" dirty="0">
                <a:solidFill>
                  <a:srgbClr val="00B050"/>
                </a:solidFill>
              </a:rPr>
              <a:t>Ethics. Code of ethics</a:t>
            </a:r>
          </a:p>
          <a:p>
            <a:r>
              <a:rPr lang="en-US" dirty="0">
                <a:solidFill>
                  <a:srgbClr val="00B050"/>
                </a:solidFill>
              </a:rPr>
              <a:t>Theoretical frameworks</a:t>
            </a:r>
          </a:p>
          <a:p>
            <a:r>
              <a:rPr lang="en-US" b="1" dirty="0">
                <a:solidFill>
                  <a:srgbClr val="00B050"/>
                </a:solidFill>
              </a:rPr>
              <a:t>Broader</a:t>
            </a:r>
            <a:r>
              <a:rPr lang="en-US" dirty="0">
                <a:solidFill>
                  <a:srgbClr val="00B050"/>
                </a:solidFill>
              </a:rPr>
              <a:t> ethical considerations</a:t>
            </a:r>
          </a:p>
          <a:p>
            <a:r>
              <a:rPr lang="en-US" dirty="0">
                <a:solidFill>
                  <a:srgbClr val="00B050"/>
                </a:solidFill>
              </a:rPr>
              <a:t>Ethical issues and Social businesses</a:t>
            </a:r>
          </a:p>
          <a:p>
            <a:endParaRPr lang="en-US" dirty="0">
              <a:solidFill>
                <a:srgbClr val="00B050"/>
              </a:solidFill>
            </a:endParaRPr>
          </a:p>
          <a:p>
            <a:endParaRPr lang="en-US" dirty="0">
              <a:solidFill>
                <a:srgbClr val="00B050"/>
              </a:solidFill>
            </a:endParaRPr>
          </a:p>
        </p:txBody>
      </p:sp>
    </p:spTree>
    <p:extLst>
      <p:ext uri="{BB962C8B-B14F-4D97-AF65-F5344CB8AC3E}">
        <p14:creationId xmlns:p14="http://schemas.microsoft.com/office/powerpoint/2010/main" val="272041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Ethical Issues in Business</a:t>
            </a:r>
          </a:p>
        </p:txBody>
      </p:sp>
      <p:sp>
        <p:nvSpPr>
          <p:cNvPr id="3" name="Content Placeholder 2"/>
          <p:cNvSpPr>
            <a:spLocks noGrp="1"/>
          </p:cNvSpPr>
          <p:nvPr>
            <p:ph idx="1"/>
          </p:nvPr>
        </p:nvSpPr>
        <p:spPr/>
        <p:txBody>
          <a:bodyPr>
            <a:normAutofit lnSpcReduction="10000"/>
          </a:bodyPr>
          <a:lstStyle/>
          <a:p>
            <a:pPr marL="45720" indent="0">
              <a:buNone/>
            </a:pPr>
            <a:r>
              <a:rPr lang="en-US" dirty="0">
                <a:solidFill>
                  <a:srgbClr val="00B050"/>
                </a:solidFill>
              </a:rPr>
              <a:t>Ethical issues in business affect a variety of aspects related to a business’s general operating standards. The topic of ethical problems in business is focused on what actions a business takes and/or what policies a business creates in its efforts to resolve ethical questions that come up.</a:t>
            </a:r>
          </a:p>
          <a:p>
            <a:pPr marL="45720" indent="0">
              <a:buNone/>
            </a:pPr>
            <a:r>
              <a:rPr lang="en-US" dirty="0">
                <a:solidFill>
                  <a:srgbClr val="00B050"/>
                </a:solidFill>
              </a:rPr>
              <a:t>The importance of ethical issues in business cannot be overstated, particularly in today’s day and age of social movements and political correctness. All personal feelings set aside, it remains a fact that current events have reshaped current ethical issues in business and, to a large degree, have increased the focus placed on ethics in the workplace.</a:t>
            </a:r>
          </a:p>
          <a:p>
            <a:pPr marL="45720" indent="0">
              <a:buNone/>
            </a:pPr>
            <a:r>
              <a:rPr lang="en-US" dirty="0">
                <a:solidFill>
                  <a:srgbClr val="00B050"/>
                </a:solidFill>
              </a:rPr>
              <a:t>Establishing a code of ethics for your business to operate by will help you lay a firm foundation of basic trust between you and your employees, clients, partners, suppliers, and so on.</a:t>
            </a:r>
          </a:p>
        </p:txBody>
      </p:sp>
    </p:spTree>
    <p:extLst>
      <p:ext uri="{BB962C8B-B14F-4D97-AF65-F5344CB8AC3E}">
        <p14:creationId xmlns:p14="http://schemas.microsoft.com/office/powerpoint/2010/main" val="232818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8 Common ethical issues in business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solidFill>
                  <a:srgbClr val="00B050"/>
                </a:solidFill>
              </a:rPr>
              <a:t>Sexual Harassment</a:t>
            </a:r>
          </a:p>
          <a:p>
            <a:pPr>
              <a:buFont typeface="Wingdings" panose="05000000000000000000" pitchFamily="2" charset="2"/>
              <a:buChar char="§"/>
            </a:pPr>
            <a:r>
              <a:rPr lang="en-US" dirty="0">
                <a:solidFill>
                  <a:srgbClr val="00B050"/>
                </a:solidFill>
              </a:rPr>
              <a:t>Diversity &amp; Discrimination</a:t>
            </a:r>
          </a:p>
          <a:p>
            <a:pPr>
              <a:buFont typeface="Wingdings" panose="05000000000000000000" pitchFamily="2" charset="2"/>
              <a:buChar char="§"/>
            </a:pPr>
            <a:r>
              <a:rPr lang="en-US" dirty="0">
                <a:solidFill>
                  <a:srgbClr val="00B050"/>
                </a:solidFill>
              </a:rPr>
              <a:t>Social Media</a:t>
            </a:r>
          </a:p>
          <a:p>
            <a:pPr>
              <a:buFont typeface="Wingdings" panose="05000000000000000000" pitchFamily="2" charset="2"/>
              <a:buChar char="§"/>
            </a:pPr>
            <a:r>
              <a:rPr lang="en-US" dirty="0">
                <a:solidFill>
                  <a:srgbClr val="00B050"/>
                </a:solidFill>
              </a:rPr>
              <a:t>Health &amp; Safety</a:t>
            </a:r>
          </a:p>
          <a:p>
            <a:pPr>
              <a:buFont typeface="Wingdings" panose="05000000000000000000" pitchFamily="2" charset="2"/>
              <a:buChar char="§"/>
            </a:pPr>
            <a:r>
              <a:rPr lang="en-US" dirty="0">
                <a:solidFill>
                  <a:srgbClr val="00B050"/>
                </a:solidFill>
              </a:rPr>
              <a:t>Environmental Responsibility</a:t>
            </a:r>
          </a:p>
          <a:p>
            <a:pPr>
              <a:buFont typeface="Wingdings" panose="05000000000000000000" pitchFamily="2" charset="2"/>
              <a:buChar char="§"/>
            </a:pPr>
            <a:r>
              <a:rPr lang="en-US" dirty="0">
                <a:solidFill>
                  <a:srgbClr val="00B050"/>
                </a:solidFill>
              </a:rPr>
              <a:t>Accounting Practices</a:t>
            </a:r>
          </a:p>
          <a:p>
            <a:pPr>
              <a:buFont typeface="Wingdings" panose="05000000000000000000" pitchFamily="2" charset="2"/>
              <a:buChar char="§"/>
            </a:pPr>
            <a:r>
              <a:rPr lang="en-US" dirty="0">
                <a:solidFill>
                  <a:srgbClr val="00B050"/>
                </a:solidFill>
              </a:rPr>
              <a:t>Data Privacy</a:t>
            </a:r>
          </a:p>
          <a:p>
            <a:pPr>
              <a:buFont typeface="Wingdings" panose="05000000000000000000" pitchFamily="2" charset="2"/>
              <a:buChar char="§"/>
            </a:pPr>
            <a:r>
              <a:rPr lang="en-US" dirty="0">
                <a:solidFill>
                  <a:srgbClr val="00B050"/>
                </a:solidFill>
              </a:rPr>
              <a:t>Nepotism</a:t>
            </a:r>
          </a:p>
        </p:txBody>
      </p:sp>
    </p:spTree>
    <p:extLst>
      <p:ext uri="{BB962C8B-B14F-4D97-AF65-F5344CB8AC3E}">
        <p14:creationId xmlns:p14="http://schemas.microsoft.com/office/powerpoint/2010/main" val="51759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Social Entrepreneurship</a:t>
            </a:r>
          </a:p>
        </p:txBody>
      </p:sp>
      <p:sp>
        <p:nvSpPr>
          <p:cNvPr id="3" name="Content Placeholder 2"/>
          <p:cNvSpPr>
            <a:spLocks noGrp="1"/>
          </p:cNvSpPr>
          <p:nvPr>
            <p:ph idx="1"/>
          </p:nvPr>
        </p:nvSpPr>
        <p:spPr/>
        <p:txBody>
          <a:bodyPr>
            <a:normAutofit/>
          </a:bodyPr>
          <a:lstStyle/>
          <a:p>
            <a:pPr marL="45720" indent="0">
              <a:buNone/>
            </a:pPr>
            <a:r>
              <a:rPr lang="en-US" dirty="0">
                <a:solidFill>
                  <a:srgbClr val="00B050"/>
                </a:solidFill>
              </a:rPr>
              <a:t>Social entrepreneurship describes ventures launched by entrepreneurs who are first and foremost advocates or champions for a social cause.</a:t>
            </a:r>
          </a:p>
          <a:p>
            <a:pPr marL="45720" indent="0">
              <a:buNone/>
            </a:pPr>
            <a:r>
              <a:rPr lang="en-US" dirty="0">
                <a:solidFill>
                  <a:srgbClr val="00B050"/>
                </a:solidFill>
              </a:rPr>
              <a:t>They are able to leverage that cause as a platform to develop and maintain an economically viable organization. These individuals are primarily driven and motivated by a higher vision or grander purpose. This new breed of entrepreneur leverages the power of their position, their standing in the community, and the potential synergy and wealth-creation power of an enterprise as a vehicle or platform to advance their social goals and personal agenda.</a:t>
            </a:r>
          </a:p>
          <a:p>
            <a:pPr marL="45720" indent="0">
              <a:buNone/>
            </a:pPr>
            <a:r>
              <a:rPr lang="en-US" dirty="0">
                <a:solidFill>
                  <a:srgbClr val="00B050"/>
                </a:solidFill>
              </a:rPr>
              <a:t>These social causes often include a solution for a costly and chronic social problem or pain, a social wrong or injustice that must be corrected, or a global issue that has been either overlooked or marginalized by society or organizations.</a:t>
            </a:r>
          </a:p>
        </p:txBody>
      </p:sp>
    </p:spTree>
    <p:extLst>
      <p:ext uri="{BB962C8B-B14F-4D97-AF65-F5344CB8AC3E}">
        <p14:creationId xmlns:p14="http://schemas.microsoft.com/office/powerpoint/2010/main" val="180568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What is a Code of Ethics?</a:t>
            </a:r>
          </a:p>
        </p:txBody>
      </p:sp>
      <p:sp>
        <p:nvSpPr>
          <p:cNvPr id="3" name="Content Placeholder 2"/>
          <p:cNvSpPr>
            <a:spLocks noGrp="1"/>
          </p:cNvSpPr>
          <p:nvPr>
            <p:ph idx="1"/>
          </p:nvPr>
        </p:nvSpPr>
        <p:spPr/>
        <p:txBody>
          <a:bodyPr>
            <a:normAutofit/>
          </a:bodyPr>
          <a:lstStyle/>
          <a:p>
            <a:pPr marL="45720" indent="0">
              <a:buNone/>
            </a:pPr>
            <a:r>
              <a:rPr lang="en-US" dirty="0">
                <a:solidFill>
                  <a:srgbClr val="00B050"/>
                </a:solidFill>
              </a:rPr>
              <a:t>A code of ethics or ethical code refers to a set of guidelines, standards, and principles that a company adopts and that must be adhered to by its workers. </a:t>
            </a:r>
          </a:p>
          <a:p>
            <a:pPr marL="45720" indent="0">
              <a:buNone/>
            </a:pPr>
            <a:r>
              <a:rPr lang="en-US" dirty="0">
                <a:solidFill>
                  <a:srgbClr val="00B050"/>
                </a:solidFill>
              </a:rPr>
              <a:t>A code of ethics is usually in a written form. It is a document that outlines the core values and ethics of a business that professionals must live by. </a:t>
            </a:r>
          </a:p>
          <a:p>
            <a:pPr marL="45720" indent="0">
              <a:buNone/>
            </a:pPr>
            <a:r>
              <a:rPr lang="en-US" dirty="0">
                <a:solidFill>
                  <a:srgbClr val="00B050"/>
                </a:solidFill>
              </a:rPr>
              <a:t>Codes of ethics are often determined by the professional body, company management or the association</a:t>
            </a:r>
          </a:p>
        </p:txBody>
      </p:sp>
    </p:spTree>
    <p:extLst>
      <p:ext uri="{BB962C8B-B14F-4D97-AF65-F5344CB8AC3E}">
        <p14:creationId xmlns:p14="http://schemas.microsoft.com/office/powerpoint/2010/main" val="120558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What is a Compliance-Based Code of Ethics?</a:t>
            </a:r>
          </a:p>
        </p:txBody>
      </p:sp>
      <p:sp>
        <p:nvSpPr>
          <p:cNvPr id="3" name="Content Placeholder 2"/>
          <p:cNvSpPr>
            <a:spLocks noGrp="1"/>
          </p:cNvSpPr>
          <p:nvPr>
            <p:ph idx="1"/>
          </p:nvPr>
        </p:nvSpPr>
        <p:spPr/>
        <p:txBody>
          <a:bodyPr>
            <a:normAutofit fontScale="85000" lnSpcReduction="20000"/>
          </a:bodyPr>
          <a:lstStyle/>
          <a:p>
            <a:r>
              <a:rPr lang="en-US" dirty="0">
                <a:solidFill>
                  <a:srgbClr val="00B050"/>
                </a:solidFill>
              </a:rPr>
              <a:t>There are certain codes of ethics that businesses must adhere to as stipulated by the governing or oversight bodies. </a:t>
            </a:r>
          </a:p>
          <a:p>
            <a:r>
              <a:rPr lang="en-US" dirty="0">
                <a:solidFill>
                  <a:srgbClr val="00B050"/>
                </a:solidFill>
              </a:rPr>
              <a:t>For instance, guidelines guiding how companies hire their employees, employee compensation, safety and health standards, among others are compliance-based code of ethics. </a:t>
            </a:r>
          </a:p>
          <a:p>
            <a:r>
              <a:rPr lang="en-US" dirty="0">
                <a:solidFill>
                  <a:srgbClr val="00B050"/>
                </a:solidFill>
              </a:rPr>
              <a:t>Failure to comply by these ethical codes attract penalties.</a:t>
            </a:r>
          </a:p>
          <a:p>
            <a:r>
              <a:rPr lang="en-US" dirty="0">
                <a:solidFill>
                  <a:srgbClr val="00B050"/>
                </a:solidFill>
              </a:rPr>
              <a:t>In many organizations and industries, the management hire compliance officers who has the responsibility of ensuring that the company and its workers comply with the codes of ethics. </a:t>
            </a:r>
          </a:p>
          <a:p>
            <a:r>
              <a:rPr lang="en-US" dirty="0">
                <a:solidFill>
                  <a:srgbClr val="00B050"/>
                </a:solidFill>
              </a:rPr>
              <a:t>The officer is in charge of compliance trainings for workers and also keeps tabs on changes in the codes as determined by the regulatory bodies. </a:t>
            </a:r>
          </a:p>
          <a:p>
            <a:r>
              <a:rPr lang="en-US" dirty="0">
                <a:solidFill>
                  <a:srgbClr val="00B050"/>
                </a:solidFill>
              </a:rPr>
              <a:t>The regulatory bodies for many industries have clear penalties and consequences for violation of compliance-based codes of ethics. </a:t>
            </a:r>
          </a:p>
          <a:p>
            <a:r>
              <a:rPr lang="en-US" dirty="0">
                <a:solidFill>
                  <a:srgbClr val="00B050"/>
                </a:solidFill>
              </a:rPr>
              <a:t>To avoid the consequences, many organizations recruit a compliance officer to ensure strict adherence to the ethics.</a:t>
            </a:r>
          </a:p>
        </p:txBody>
      </p:sp>
    </p:spTree>
    <p:extLst>
      <p:ext uri="{BB962C8B-B14F-4D97-AF65-F5344CB8AC3E}">
        <p14:creationId xmlns:p14="http://schemas.microsoft.com/office/powerpoint/2010/main" val="424089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What is a Value-Based Code of Ethics?</a:t>
            </a:r>
          </a:p>
        </p:txBody>
      </p:sp>
      <p:sp>
        <p:nvSpPr>
          <p:cNvPr id="3" name="Content Placeholder 2"/>
          <p:cNvSpPr>
            <a:spLocks noGrp="1"/>
          </p:cNvSpPr>
          <p:nvPr>
            <p:ph idx="1"/>
          </p:nvPr>
        </p:nvSpPr>
        <p:spPr/>
        <p:txBody>
          <a:bodyPr>
            <a:normAutofit lnSpcReduction="10000"/>
          </a:bodyPr>
          <a:lstStyle/>
          <a:p>
            <a:r>
              <a:rPr lang="en-US" dirty="0">
                <a:solidFill>
                  <a:srgbClr val="00B050"/>
                </a:solidFill>
              </a:rPr>
              <a:t>Aside from compliance-based code of ethics outlined by governing bodies which organizations and industries must adhere to, there are other forms of codes of ethics. </a:t>
            </a:r>
          </a:p>
          <a:p>
            <a:r>
              <a:rPr lang="en-US" dirty="0">
                <a:solidFill>
                  <a:srgbClr val="00B050"/>
                </a:solidFill>
              </a:rPr>
              <a:t>Every company has its core values which differ from the values of other companies in the same industry. The core values of a company are in line with its mission and vision. </a:t>
            </a:r>
          </a:p>
          <a:p>
            <a:r>
              <a:rPr lang="en-US" dirty="0">
                <a:solidFill>
                  <a:srgbClr val="00B050"/>
                </a:solidFill>
              </a:rPr>
              <a:t>A value-based code of ethics refer to those ethics that align with the value system of the company which its employees must adhere to. </a:t>
            </a:r>
          </a:p>
          <a:p>
            <a:r>
              <a:rPr lang="en-US" dirty="0">
                <a:solidFill>
                  <a:srgbClr val="00B050"/>
                </a:solidFill>
              </a:rPr>
              <a:t>Oftentimes, many companies have codes of ethics that are combination of both companies and values. </a:t>
            </a:r>
          </a:p>
          <a:p>
            <a:r>
              <a:rPr lang="en-US" dirty="0">
                <a:solidFill>
                  <a:srgbClr val="00B050"/>
                </a:solidFill>
              </a:rPr>
              <a:t>It is hard to come by a company that has only value-based code of ethics without some element of compliance-based code of ethics</a:t>
            </a:r>
          </a:p>
        </p:txBody>
      </p:sp>
    </p:spTree>
    <p:extLst>
      <p:ext uri="{BB962C8B-B14F-4D97-AF65-F5344CB8AC3E}">
        <p14:creationId xmlns:p14="http://schemas.microsoft.com/office/powerpoint/2010/main" val="17220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What is a Code of Ethics Among Professionals?</a:t>
            </a:r>
          </a:p>
        </p:txBody>
      </p:sp>
      <p:sp>
        <p:nvSpPr>
          <p:cNvPr id="3" name="Content Placeholder 2"/>
          <p:cNvSpPr>
            <a:spLocks noGrp="1"/>
          </p:cNvSpPr>
          <p:nvPr>
            <p:ph idx="1"/>
          </p:nvPr>
        </p:nvSpPr>
        <p:spPr/>
        <p:txBody>
          <a:bodyPr>
            <a:normAutofit/>
          </a:bodyPr>
          <a:lstStyle/>
          <a:p>
            <a:r>
              <a:rPr lang="en-US" dirty="0">
                <a:solidFill>
                  <a:srgbClr val="00B050"/>
                </a:solidFill>
              </a:rPr>
              <a:t>Professionals such as accountants, lawyers, financial advisers, estate managers, broker dealers and others have codes of ethics that guide the way they conduct business with their client or function at their workplaces. </a:t>
            </a:r>
          </a:p>
          <a:p>
            <a:r>
              <a:rPr lang="en-US" dirty="0">
                <a:solidFill>
                  <a:srgbClr val="00B050"/>
                </a:solidFill>
              </a:rPr>
              <a:t>In the United States, the American Institute of Certified Public Accountants (AICPA) expects that all Certified Public Accountants (CPAs), uphold the code of ethics which are truthfulness, integrity, objectivity and avoidance of conflicts of interest. </a:t>
            </a:r>
          </a:p>
          <a:p>
            <a:r>
              <a:rPr lang="en-US" dirty="0">
                <a:solidFill>
                  <a:srgbClr val="00B050"/>
                </a:solidFill>
              </a:rPr>
              <a:t>The mortgage industry also has a code of ethics that mortgage administrators and estate managers must adhere to when transacting on behalf of their clients. </a:t>
            </a:r>
          </a:p>
          <a:p>
            <a:r>
              <a:rPr lang="en-US" dirty="0">
                <a:solidFill>
                  <a:srgbClr val="00B050"/>
                </a:solidFill>
              </a:rPr>
              <a:t>Aside that they must act in the best interest of their clients, they must have honesty, integrity and avoid fraudulent practices.</a:t>
            </a:r>
          </a:p>
        </p:txBody>
      </p:sp>
    </p:spTree>
    <p:extLst>
      <p:ext uri="{BB962C8B-B14F-4D97-AF65-F5344CB8AC3E}">
        <p14:creationId xmlns:p14="http://schemas.microsoft.com/office/powerpoint/2010/main" val="427332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a:bodyPr>
          <a:lstStyle/>
          <a:p>
            <a:pPr marL="45720" indent="0">
              <a:buNone/>
            </a:pPr>
            <a:r>
              <a:rPr lang="en-US" dirty="0">
                <a:solidFill>
                  <a:srgbClr val="00B050"/>
                </a:solidFill>
              </a:rPr>
              <a:t>The theories of business ethics can be divided into two categories:</a:t>
            </a:r>
          </a:p>
          <a:p>
            <a:endParaRPr lang="en-US" dirty="0">
              <a:solidFill>
                <a:srgbClr val="00B050"/>
              </a:solidFill>
            </a:endParaRPr>
          </a:p>
          <a:p>
            <a:pPr marL="45720" indent="0">
              <a:buNone/>
            </a:pPr>
            <a:r>
              <a:rPr lang="en-US" dirty="0">
                <a:solidFill>
                  <a:srgbClr val="00B050"/>
                </a:solidFill>
              </a:rPr>
              <a:t>1. Teleological theories, and</a:t>
            </a:r>
          </a:p>
          <a:p>
            <a:endParaRPr lang="en-US" dirty="0">
              <a:solidFill>
                <a:srgbClr val="00B050"/>
              </a:solidFill>
            </a:endParaRPr>
          </a:p>
          <a:p>
            <a:pPr marL="45720" indent="0">
              <a:buNone/>
            </a:pPr>
            <a:r>
              <a:rPr lang="en-US" dirty="0">
                <a:solidFill>
                  <a:srgbClr val="00B050"/>
                </a:solidFill>
              </a:rPr>
              <a:t>2. Deontological theories.</a:t>
            </a:r>
          </a:p>
        </p:txBody>
      </p:sp>
    </p:spTree>
    <p:extLst>
      <p:ext uri="{BB962C8B-B14F-4D97-AF65-F5344CB8AC3E}">
        <p14:creationId xmlns:p14="http://schemas.microsoft.com/office/powerpoint/2010/main" val="5063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1. Teleological Theories:</a:t>
            </a:r>
          </a:p>
          <a:p>
            <a:pPr marL="45720" indent="0">
              <a:buNone/>
            </a:pPr>
            <a:r>
              <a:rPr lang="en-US" dirty="0">
                <a:solidFill>
                  <a:srgbClr val="00B050"/>
                </a:solidFill>
              </a:rPr>
              <a:t>The term ‘teleological’ is derived from the Greek word ‘telos’ which means an end. According to teleological theories the Tightness of an action is determined solely by its consequences rather than by any feature of the action itself. Actions that result in greatest possible balance of good or evil are considered ethical. Thus, teleological theories are based on the concept of goodness.</a:t>
            </a:r>
          </a:p>
          <a:p>
            <a:pPr marL="45720" indent="0">
              <a:buNone/>
            </a:pPr>
            <a:endParaRPr lang="en-US" dirty="0">
              <a:solidFill>
                <a:srgbClr val="00B050"/>
              </a:solidFill>
            </a:endParaRPr>
          </a:p>
          <a:p>
            <a:pPr marL="45720" indent="0">
              <a:buNone/>
            </a:pPr>
            <a:r>
              <a:rPr lang="en-US" dirty="0">
                <a:solidFill>
                  <a:srgbClr val="00B050"/>
                </a:solidFill>
              </a:rPr>
              <a:t>Now the question is which is good and what is evil. In classical </a:t>
            </a:r>
            <a:r>
              <a:rPr lang="en-US" b="1" dirty="0">
                <a:solidFill>
                  <a:srgbClr val="00B050"/>
                </a:solidFill>
              </a:rPr>
              <a:t>utilitarianism</a:t>
            </a:r>
            <a:r>
              <a:rPr lang="en-US" dirty="0">
                <a:solidFill>
                  <a:srgbClr val="00B050"/>
                </a:solidFill>
              </a:rPr>
              <a:t>, pleasure is regarded good, and pain is considered evil. In broader terms, goodness is human well-being.</a:t>
            </a:r>
          </a:p>
        </p:txBody>
      </p:sp>
    </p:spTree>
    <p:extLst>
      <p:ext uri="{BB962C8B-B14F-4D97-AF65-F5344CB8AC3E}">
        <p14:creationId xmlns:p14="http://schemas.microsoft.com/office/powerpoint/2010/main" val="193457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Business Ethics – Theories of Business Ethics</a:t>
            </a:r>
          </a:p>
        </p:txBody>
      </p:sp>
      <p:sp>
        <p:nvSpPr>
          <p:cNvPr id="3" name="Content Placeholder 2"/>
          <p:cNvSpPr>
            <a:spLocks noGrp="1"/>
          </p:cNvSpPr>
          <p:nvPr>
            <p:ph idx="1"/>
          </p:nvPr>
        </p:nvSpPr>
        <p:spPr/>
        <p:txBody>
          <a:bodyPr>
            <a:normAutofit lnSpcReduction="10000"/>
          </a:bodyPr>
          <a:lstStyle/>
          <a:p>
            <a:pPr marL="45720" indent="0">
              <a:buNone/>
            </a:pPr>
            <a:r>
              <a:rPr lang="en-US" b="1" dirty="0">
                <a:solidFill>
                  <a:srgbClr val="00B050"/>
                </a:solidFill>
              </a:rPr>
              <a:t>Bentham and Mill explained the doctrine of utilitarianism:</a:t>
            </a:r>
          </a:p>
          <a:p>
            <a:pPr marL="45720" indent="0">
              <a:buNone/>
            </a:pPr>
            <a:r>
              <a:rPr lang="en-US" b="1" dirty="0" err="1">
                <a:solidFill>
                  <a:srgbClr val="00B050"/>
                </a:solidFill>
              </a:rPr>
              <a:t>i</a:t>
            </a:r>
            <a:r>
              <a:rPr lang="en-US" b="1" dirty="0">
                <a:solidFill>
                  <a:srgbClr val="00B050"/>
                </a:solidFill>
              </a:rPr>
              <a:t>. The Principle of Utility:</a:t>
            </a:r>
          </a:p>
          <a:p>
            <a:pPr marL="45720" indent="0">
              <a:buNone/>
            </a:pPr>
            <a:r>
              <a:rPr lang="en-US" b="1" dirty="0">
                <a:solidFill>
                  <a:srgbClr val="00B050"/>
                </a:solidFill>
              </a:rPr>
              <a:t>Jeremy Bentham (1748-1832) explains this principle as follows:</a:t>
            </a:r>
          </a:p>
          <a:p>
            <a:pPr marL="45720" indent="0">
              <a:buNone/>
            </a:pPr>
            <a:r>
              <a:rPr lang="en-US" b="1" dirty="0">
                <a:solidFill>
                  <a:srgbClr val="00B050"/>
                </a:solidFill>
              </a:rPr>
              <a:t>“By the principle of utility is meant that principle which approves or disapproves of every action whatsoever, according to the tendency which it appear to have to augment or diminish the happiness of the party whose interest is in question – or, what is the same thing in other words, to promote or to oppose that happiness.”</a:t>
            </a:r>
          </a:p>
          <a:p>
            <a:pPr marL="45720" indent="0">
              <a:buNone/>
            </a:pPr>
            <a:r>
              <a:rPr lang="en-US" b="1" dirty="0">
                <a:solidFill>
                  <a:srgbClr val="00B050"/>
                </a:solidFill>
              </a:rPr>
              <a:t>Thus, the consequences of an action are measured in terms of the pleasure and pain caused to different individuals. Bentham suggested a procedure called hedonistic calculus for this purpose.</a:t>
            </a:r>
            <a:endParaRPr lang="en-US" dirty="0">
              <a:solidFill>
                <a:srgbClr val="00B050"/>
              </a:solidFill>
            </a:endParaRPr>
          </a:p>
        </p:txBody>
      </p:sp>
    </p:spTree>
    <p:extLst>
      <p:ext uri="{BB962C8B-B14F-4D97-AF65-F5344CB8AC3E}">
        <p14:creationId xmlns:p14="http://schemas.microsoft.com/office/powerpoint/2010/main" val="39346243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4852</TotalTime>
  <Words>1877</Words>
  <Application>Microsoft Macintosh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Corbel</vt:lpstr>
      <vt:lpstr>Wingdings</vt:lpstr>
      <vt:lpstr>Basis</vt:lpstr>
      <vt:lpstr>Technoprenuership  TCP231  Module 12: Ethics and Social Responsibility</vt:lpstr>
      <vt:lpstr>Ethics and Social Responsibility</vt:lpstr>
      <vt:lpstr>What is a Code of Ethics?</vt:lpstr>
      <vt:lpstr>What is a Compliance-Based Code of Ethics?</vt:lpstr>
      <vt:lpstr>What is a Value-Based Code of Ethics?</vt:lpstr>
      <vt:lpstr>What is a Code of Ethics Among Professionals?</vt:lpstr>
      <vt:lpstr>Business Ethics – Theories of Business Ethics</vt:lpstr>
      <vt:lpstr>Business Ethics – Theories of Business Ethics</vt:lpstr>
      <vt:lpstr>Business Ethics – Theories of Business Ethics</vt:lpstr>
      <vt:lpstr>Business Ethics – Theories of Business Ethics</vt:lpstr>
      <vt:lpstr>Business Ethics – Theories of Business Ethics</vt:lpstr>
      <vt:lpstr>Business Ethics – Theories of Business Ethics</vt:lpstr>
      <vt:lpstr>Business Ethics – Theories of Business Ethics</vt:lpstr>
      <vt:lpstr>Corporate Social Responsibility ( CSR)</vt:lpstr>
      <vt:lpstr>What is Corporate Social Responsibility ( CSR)?</vt:lpstr>
      <vt:lpstr>5 Key Dimensions of CSR</vt:lpstr>
      <vt:lpstr>The Pros and Cons of CSR</vt:lpstr>
      <vt:lpstr>CSR Activity of Starbucks Coffee</vt:lpstr>
      <vt:lpstr>CSR Activity of Standard Chartered Bank Nepal</vt:lpstr>
      <vt:lpstr>Ethical Issues in Business</vt:lpstr>
      <vt:lpstr>8 Common ethical issues in business</vt:lpstr>
      <vt:lpstr>Social Entrepreneurship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210</cp:revision>
  <dcterms:created xsi:type="dcterms:W3CDTF">2022-05-16T19:05:06Z</dcterms:created>
  <dcterms:modified xsi:type="dcterms:W3CDTF">2023-05-24T03:07:41Z</dcterms:modified>
</cp:coreProperties>
</file>