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1" r:id="rId4"/>
    <p:sldId id="355" r:id="rId5"/>
    <p:sldId id="354" r:id="rId6"/>
    <p:sldId id="356" r:id="rId7"/>
    <p:sldId id="357" r:id="rId8"/>
    <p:sldId id="358" r:id="rId9"/>
    <p:sldId id="359" r:id="rId10"/>
    <p:sldId id="360" r:id="rId11"/>
    <p:sldId id="361" r:id="rId12"/>
    <p:sldId id="362" r:id="rId13"/>
    <p:sldId id="368" r:id="rId14"/>
    <p:sldId id="290" r:id="rId15"/>
    <p:sldId id="363" r:id="rId16"/>
    <p:sldId id="326" r:id="rId17"/>
    <p:sldId id="365" r:id="rId18"/>
    <p:sldId id="366" r:id="rId19"/>
    <p:sldId id="367" r:id="rId20"/>
    <p:sldId id="364" r:id="rId21"/>
    <p:sldId id="369" r:id="rId22"/>
    <p:sldId id="327" r:id="rId23"/>
    <p:sldId id="370" r:id="rId24"/>
    <p:sldId id="332" r:id="rId25"/>
    <p:sldId id="328" r:id="rId26"/>
    <p:sldId id="371" r:id="rId27"/>
    <p:sldId id="372" r:id="rId28"/>
    <p:sldId id="373" r:id="rId29"/>
    <p:sldId id="374" r:id="rId30"/>
    <p:sldId id="375" r:id="rId31"/>
    <p:sldId id="37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6CE"/>
    <a:srgbClr val="BDCCD1"/>
    <a:srgbClr val="E3E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78897F-59B6-477C-AA05-242D5B26D4D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98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5002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2469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76553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3940F-761D-4970-AFFF-4ED12E3FABF3}" type="datetimeFigureOut">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322420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3940F-761D-4970-AFFF-4ED12E3FABF3}" type="datetimeFigureOut">
              <a:rPr lang="en-US" smtClean="0"/>
              <a:t>5/10/23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7201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3940F-761D-4970-AFFF-4ED12E3FABF3}" type="datetimeFigureOut">
              <a:rPr lang="en-US" smtClean="0"/>
              <a:t>5/10/23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9399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940F-761D-4970-AFFF-4ED12E3FABF3}" type="datetimeFigureOut">
              <a:rPr lang="en-US" smtClean="0"/>
              <a:t>5/10/23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0055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78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53940F-761D-4970-AFFF-4ED12E3FABF3}" type="datetimeFigureOut">
              <a:rPr lang="en-US" smtClean="0"/>
              <a:t>5/10/23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78897F-59B6-477C-AA05-242D5B26D4DD}" type="slidenum">
              <a:rPr lang="en-US" smtClean="0"/>
              <a:t>‹#›</a:t>
            </a:fld>
            <a:endParaRPr lang="en-US"/>
          </a:p>
        </p:txBody>
      </p:sp>
    </p:spTree>
    <p:extLst>
      <p:ext uri="{BB962C8B-B14F-4D97-AF65-F5344CB8AC3E}">
        <p14:creationId xmlns:p14="http://schemas.microsoft.com/office/powerpoint/2010/main" val="3265718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hbs.edu/blog/post/disruptive-strategy-skills" TargetMode="External"/><Relationship Id="rId2" Type="http://schemas.openxmlformats.org/officeDocument/2006/relationships/hyperlink" Target="https://online.hbs.edu/blog/post/disruptive-technology-examp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744" y="660705"/>
            <a:ext cx="9966960" cy="2926080"/>
          </a:xfrm>
        </p:spPr>
        <p:txBody>
          <a:bodyPr anchor="ctr">
            <a:normAutofit fontScale="90000"/>
          </a:bodyPr>
          <a:lstStyle/>
          <a:p>
            <a:r>
              <a:rPr lang="en-US" b="1" dirty="0" err="1">
                <a:latin typeface="Calibri" panose="020F0502020204030204" pitchFamily="34" charset="0"/>
                <a:cs typeface="Calibri" panose="020F0502020204030204" pitchFamily="34" charset="0"/>
              </a:rPr>
              <a:t>Technoprenuership</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TCP231</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Module 4: Market Research &amp; Customers Identification</a:t>
            </a:r>
            <a:endParaRPr lang="en-US" sz="44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09530" y="5047270"/>
            <a:ext cx="8767860" cy="1388165"/>
          </a:xfrm>
        </p:spPr>
        <p:txBody>
          <a:bodyPr/>
          <a:lstStyle/>
          <a:p>
            <a:r>
              <a:rPr lang="en-US" dirty="0">
                <a:latin typeface="Calibri" panose="020F0502020204030204" pitchFamily="34" charset="0"/>
                <a:cs typeface="Calibri" panose="020F0502020204030204" pitchFamily="34" charset="0"/>
              </a:rPr>
              <a:t>Lecture by: </a:t>
            </a:r>
            <a:r>
              <a:rPr lang="en-US" dirty="0" err="1">
                <a:latin typeface="Calibri" panose="020F0502020204030204" pitchFamily="34" charset="0"/>
                <a:cs typeface="Calibri" panose="020F0502020204030204" pitchFamily="34" charset="0"/>
              </a:rPr>
              <a:t>Ashitosh</a:t>
            </a:r>
            <a:r>
              <a:rPr lang="en-US" dirty="0">
                <a:latin typeface="Calibri" panose="020F0502020204030204" pitchFamily="34" charset="0"/>
                <a:cs typeface="Calibri" panose="020F0502020204030204" pitchFamily="34" charset="0"/>
              </a:rPr>
              <a:t> Sah</a:t>
            </a:r>
          </a:p>
        </p:txBody>
      </p:sp>
    </p:spTree>
    <p:extLst>
      <p:ext uri="{BB962C8B-B14F-4D97-AF65-F5344CB8AC3E}">
        <p14:creationId xmlns:p14="http://schemas.microsoft.com/office/powerpoint/2010/main" val="315798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SOCIAL NEEDS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lgn="just">
              <a:buNone/>
            </a:pPr>
            <a:r>
              <a:rPr lang="en-US" b="1" dirty="0">
                <a:solidFill>
                  <a:srgbClr val="FFC000"/>
                </a:solidFill>
              </a:rPr>
              <a:t>For example, </a:t>
            </a:r>
            <a:r>
              <a:rPr lang="en-US" dirty="0"/>
              <a:t>imagine the customer is a member of a gardening association. Members of this association have an affinity for high-tech gardening tools and regularly discuss new products they’ve tried. The customer may decide, either consciously or unconsciously, to purchase a hose with advanced features—for example, one that connects to a smart water controller—to bond with other association members.</a:t>
            </a:r>
          </a:p>
          <a:p>
            <a:pPr marL="45720" indent="0" algn="just">
              <a:buNone/>
            </a:pPr>
            <a:endParaRPr lang="en-US" dirty="0"/>
          </a:p>
          <a:p>
            <a:pPr marL="45720" indent="0" algn="just">
              <a:buNone/>
            </a:pPr>
            <a:r>
              <a:rPr lang="en-US" dirty="0"/>
              <a:t>On the other hand, the customer is an environmentalist who’s active in various communities, they might be more concerned about whether a hose is made from sustainable materials that their fellow environmentalists use.</a:t>
            </a:r>
          </a:p>
          <a:p>
            <a:pPr marL="45720" indent="0">
              <a:buNone/>
            </a:pPr>
            <a:endParaRPr lang="en-US" b="1" dirty="0">
              <a:solidFill>
                <a:srgbClr val="FFC000"/>
              </a:solidFill>
            </a:endParaRPr>
          </a:p>
        </p:txBody>
      </p:sp>
    </p:spTree>
    <p:extLst>
      <p:ext uri="{BB962C8B-B14F-4D97-AF65-F5344CB8AC3E}">
        <p14:creationId xmlns:p14="http://schemas.microsoft.com/office/powerpoint/2010/main" val="259572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EMOTIONAL NEEDS</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indent="0">
              <a:buNone/>
            </a:pPr>
            <a:r>
              <a:rPr lang="en-US" dirty="0"/>
              <a:t>Emotional needs are similar to social needs in that they’re typically secondary to functional needs. Whereas social needs refer to how a customer wants to be perceived by others when using a product, emotional needs refer to </a:t>
            </a:r>
            <a:r>
              <a:rPr lang="en-US" b="1" dirty="0">
                <a:solidFill>
                  <a:srgbClr val="FFC000"/>
                </a:solidFill>
              </a:rPr>
              <a:t>how a customer wants to feel</a:t>
            </a:r>
            <a:r>
              <a:rPr lang="en-US" dirty="0"/>
              <a:t>.</a:t>
            </a:r>
          </a:p>
          <a:p>
            <a:pPr marL="45720" indent="0" algn="just">
              <a:buNone/>
            </a:pPr>
            <a:endParaRPr lang="en-US" dirty="0"/>
          </a:p>
          <a:p>
            <a:pPr marL="45720" indent="0" algn="just">
              <a:buNone/>
            </a:pPr>
            <a:r>
              <a:rPr lang="en-US" b="1" dirty="0">
                <a:solidFill>
                  <a:srgbClr val="FFC000"/>
                </a:solidFill>
              </a:rPr>
              <a:t>Example, </a:t>
            </a:r>
            <a:r>
              <a:rPr lang="en-US" dirty="0"/>
              <a:t>consider the reasons why the customer gardens. If they find gardening to be a relaxing hobby, they may be more likely to choose a basic hose over a high-tech option. Alternatively, if gardening triggers memories of the customer’s grandparents, they might opt for a brand that evokes that nostalgia.</a:t>
            </a:r>
          </a:p>
          <a:p>
            <a:pPr marL="45720" indent="0" algn="just">
              <a:buNone/>
            </a:pPr>
            <a:r>
              <a:rPr lang="en-US" dirty="0"/>
              <a:t>While emotional needs can be difficult to pinpoint, companies that identify those of their customers can use the information to tailor and optimize their product messaging.</a:t>
            </a:r>
          </a:p>
          <a:p>
            <a:pPr marL="45720" indent="0">
              <a:buNone/>
            </a:pPr>
            <a:endParaRPr lang="en-US" b="1" dirty="0">
              <a:solidFill>
                <a:srgbClr val="FFC000"/>
              </a:solidFill>
            </a:endParaRPr>
          </a:p>
        </p:txBody>
      </p:sp>
    </p:spTree>
    <p:extLst>
      <p:ext uri="{BB962C8B-B14F-4D97-AF65-F5344CB8AC3E}">
        <p14:creationId xmlns:p14="http://schemas.microsoft.com/office/powerpoint/2010/main" val="358131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IDENTIFYING CUSTOMER NEEDS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There are several strategies you can use to identify those needs. </a:t>
            </a:r>
          </a:p>
          <a:p>
            <a:r>
              <a:rPr lang="en-US" dirty="0"/>
              <a:t>Reflecting on your experiences </a:t>
            </a:r>
          </a:p>
          <a:p>
            <a:r>
              <a:rPr lang="en-US" dirty="0"/>
              <a:t>observing others' behaviors </a:t>
            </a:r>
          </a:p>
          <a:p>
            <a:r>
              <a:rPr lang="en-US" dirty="0"/>
              <a:t>conducting customer interviews </a:t>
            </a:r>
          </a:p>
          <a:p>
            <a:pPr marL="45720" indent="0">
              <a:buNone/>
            </a:pPr>
            <a:r>
              <a:rPr lang="en-US" dirty="0"/>
              <a:t>By understanding your customers’ needs and the jobs they hire your products or services to perform, it’s possible to not just </a:t>
            </a:r>
            <a:r>
              <a:rPr lang="en-US" b="1" dirty="0">
                <a:solidFill>
                  <a:srgbClr val="FFC000"/>
                </a:solidFill>
              </a:rPr>
              <a:t>avoid disruption</a:t>
            </a:r>
            <a:r>
              <a:rPr lang="en-US" dirty="0"/>
              <a:t>, but </a:t>
            </a:r>
            <a:r>
              <a:rPr lang="en-US" b="1" dirty="0">
                <a:solidFill>
                  <a:srgbClr val="FFC000"/>
                </a:solidFill>
              </a:rPr>
              <a:t>drive innovation </a:t>
            </a:r>
            <a:r>
              <a:rPr lang="en-US" dirty="0"/>
              <a:t>within your organization and industry.</a:t>
            </a:r>
          </a:p>
          <a:p>
            <a:pPr marL="45720" indent="0">
              <a:buNone/>
            </a:pPr>
            <a:endParaRPr lang="en-US" b="1" dirty="0">
              <a:solidFill>
                <a:srgbClr val="FFC000"/>
              </a:solidFill>
            </a:endParaRPr>
          </a:p>
        </p:txBody>
      </p:sp>
    </p:spTree>
    <p:extLst>
      <p:ext uri="{BB962C8B-B14F-4D97-AF65-F5344CB8AC3E}">
        <p14:creationId xmlns:p14="http://schemas.microsoft.com/office/powerpoint/2010/main" val="737461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6182" y="320818"/>
            <a:ext cx="9337963" cy="6221714"/>
          </a:xfrm>
          <a:prstGeom prst="rect">
            <a:avLst/>
          </a:prstGeom>
        </p:spPr>
      </p:pic>
    </p:spTree>
    <p:extLst>
      <p:ext uri="{BB962C8B-B14F-4D97-AF65-F5344CB8AC3E}">
        <p14:creationId xmlns:p14="http://schemas.microsoft.com/office/powerpoint/2010/main" val="26342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are Customer Pain Points?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Pain points are the specific challenges and problems that customers experience in your industry or within your market.</a:t>
            </a:r>
          </a:p>
          <a:p>
            <a:pPr marL="45720" indent="0">
              <a:buNone/>
            </a:pPr>
            <a:r>
              <a:rPr lang="en-US" dirty="0"/>
              <a:t>There are an endless number of pain points that your customers could be experiencing, but </a:t>
            </a:r>
            <a:r>
              <a:rPr lang="en-US" b="1" dirty="0">
                <a:solidFill>
                  <a:srgbClr val="FFC000"/>
                </a:solidFill>
              </a:rPr>
              <a:t>they are all persistent problems that drive customers to seek out solutions.</a:t>
            </a:r>
            <a:endParaRPr lang="en-US" dirty="0">
              <a:solidFill>
                <a:srgbClr val="FFC000"/>
              </a:solidFill>
            </a:endParaRPr>
          </a:p>
          <a:p>
            <a:pPr marL="45720" indent="0">
              <a:buNone/>
            </a:pPr>
            <a:r>
              <a:rPr lang="en-US" dirty="0"/>
              <a:t>While a pain point could be something like physical pain or emotional pain, they are most commonly struggles or inconveniences that they face when dealing with other businesses. </a:t>
            </a:r>
          </a:p>
          <a:p>
            <a:pPr marL="45720" indent="0">
              <a:buNone/>
            </a:pPr>
            <a:r>
              <a:rPr lang="en-US" dirty="0"/>
              <a:t>When a customer has pain points, what they really have are </a:t>
            </a:r>
            <a:r>
              <a:rPr lang="en-US" b="1" dirty="0">
                <a:solidFill>
                  <a:srgbClr val="FFC000"/>
                </a:solidFill>
              </a:rPr>
              <a:t>unmet needs that need to be satisfied</a:t>
            </a:r>
            <a:r>
              <a:rPr lang="en-US" b="1" dirty="0"/>
              <a:t> </a:t>
            </a:r>
            <a:r>
              <a:rPr lang="en-US" dirty="0"/>
              <a:t>in the form of products or services that your brand can provide.</a:t>
            </a:r>
          </a:p>
        </p:txBody>
      </p:sp>
    </p:spTree>
    <p:extLst>
      <p:ext uri="{BB962C8B-B14F-4D97-AF65-F5344CB8AC3E}">
        <p14:creationId xmlns:p14="http://schemas.microsoft.com/office/powerpoint/2010/main" val="308448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Types of Customer Pain Points</a:t>
            </a:r>
          </a:p>
        </p:txBody>
      </p:sp>
      <p:sp>
        <p:nvSpPr>
          <p:cNvPr id="4" name="AutoShape 2" descr="8 Ways to Identify and Fix Customer Pain Poin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557251" y="1780309"/>
            <a:ext cx="9047018" cy="4523509"/>
          </a:xfrm>
          <a:prstGeom prst="rect">
            <a:avLst/>
          </a:prstGeom>
        </p:spPr>
      </p:pic>
    </p:spTree>
    <p:extLst>
      <p:ext uri="{BB962C8B-B14F-4D97-AF65-F5344CB8AC3E}">
        <p14:creationId xmlns:p14="http://schemas.microsoft.com/office/powerpoint/2010/main" val="1599547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Types of Customer Pain Points</a:t>
            </a:r>
          </a:p>
        </p:txBody>
      </p:sp>
      <p:sp>
        <p:nvSpPr>
          <p:cNvPr id="3" name="Content Placeholder 2"/>
          <p:cNvSpPr>
            <a:spLocks noGrp="1"/>
          </p:cNvSpPr>
          <p:nvPr>
            <p:ph idx="1"/>
          </p:nvPr>
        </p:nvSpPr>
        <p:spPr>
          <a:xfrm>
            <a:off x="1143000" y="2057400"/>
            <a:ext cx="9875520" cy="4038600"/>
          </a:xfrm>
        </p:spPr>
        <p:txBody>
          <a:bodyPr>
            <a:normAutofit fontScale="92500" lnSpcReduction="20000"/>
          </a:bodyPr>
          <a:lstStyle/>
          <a:p>
            <a:r>
              <a:rPr lang="en-US" b="1" dirty="0"/>
              <a:t>Financial Pain Points</a:t>
            </a:r>
          </a:p>
          <a:p>
            <a:pPr marL="45720" indent="0">
              <a:buNone/>
            </a:pPr>
            <a:r>
              <a:rPr lang="en-US" dirty="0"/>
              <a:t>Issues a customer has that involve money, like overpriced products and services or unclear spending.</a:t>
            </a:r>
          </a:p>
          <a:p>
            <a:r>
              <a:rPr lang="en-US" b="1" dirty="0"/>
              <a:t>Process Pain Points</a:t>
            </a:r>
          </a:p>
          <a:p>
            <a:pPr marL="45720" indent="0">
              <a:buNone/>
            </a:pPr>
            <a:r>
              <a:rPr lang="en-US" dirty="0"/>
              <a:t>Issues a customer has that deal with the processes within their daily lives, like time-consuming tasks and complicated methods.</a:t>
            </a:r>
          </a:p>
          <a:p>
            <a:r>
              <a:rPr lang="en-US" b="1" dirty="0"/>
              <a:t>Productivity Pain Points</a:t>
            </a:r>
          </a:p>
          <a:p>
            <a:pPr marL="45720" indent="0">
              <a:buNone/>
            </a:pPr>
            <a:r>
              <a:rPr lang="en-US" dirty="0"/>
              <a:t>Issues a customer has that come from a lack of streamlined experiences or efficiencies where time and resources aren’t utilized properly.</a:t>
            </a:r>
          </a:p>
          <a:p>
            <a:r>
              <a:rPr lang="en-US" b="1" dirty="0"/>
              <a:t>Support Pain Points</a:t>
            </a:r>
          </a:p>
          <a:p>
            <a:pPr marL="45720" indent="0">
              <a:buNone/>
            </a:pPr>
            <a:r>
              <a:rPr lang="en-US" dirty="0"/>
              <a:t>Issues a customer has that make them feel like they don’t have the help they need, like confusing tasks and processes or a lack of guidance.</a:t>
            </a:r>
          </a:p>
        </p:txBody>
      </p:sp>
    </p:spTree>
    <p:extLst>
      <p:ext uri="{BB962C8B-B14F-4D97-AF65-F5344CB8AC3E}">
        <p14:creationId xmlns:p14="http://schemas.microsoft.com/office/powerpoint/2010/main" val="43166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How Do You Find Customer Pain Points?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Identifying these pain points is key to building solutions that address customer needs. </a:t>
            </a:r>
          </a:p>
          <a:p>
            <a:pPr marL="45720" indent="0">
              <a:buNone/>
            </a:pPr>
            <a:r>
              <a:rPr lang="en-US" dirty="0"/>
              <a:t>There are a few ways you can go about determining what your customer pain points are, including:</a:t>
            </a:r>
          </a:p>
          <a:p>
            <a:pPr marL="502920" indent="-457200">
              <a:buFont typeface="Corbel" pitchFamily="34" charset="0"/>
              <a:buAutoNum type="arabicPeriod"/>
            </a:pPr>
            <a:r>
              <a:rPr lang="en-US" b="1" dirty="0"/>
              <a:t>Conduct Customer Research and Surveys</a:t>
            </a:r>
          </a:p>
          <a:p>
            <a:pPr marL="502920" indent="-457200">
              <a:buFont typeface="Corbel" pitchFamily="34" charset="0"/>
              <a:buAutoNum type="arabicPeriod"/>
            </a:pPr>
            <a:r>
              <a:rPr lang="en-US" b="1" dirty="0"/>
              <a:t>Apply Social Listening Tactics</a:t>
            </a:r>
          </a:p>
          <a:p>
            <a:pPr marL="502920" indent="-457200">
              <a:buFont typeface="Corbel" pitchFamily="34" charset="0"/>
              <a:buAutoNum type="arabicPeriod"/>
            </a:pPr>
            <a:r>
              <a:rPr lang="en-US" b="1" dirty="0"/>
              <a:t>Set Up a Live Chat Feature</a:t>
            </a:r>
          </a:p>
          <a:p>
            <a:pPr marL="502920" indent="-457200">
              <a:buAutoNum type="arabicPeriod"/>
            </a:pPr>
            <a:endParaRPr lang="en-US" b="1" dirty="0"/>
          </a:p>
        </p:txBody>
      </p:sp>
    </p:spTree>
    <p:extLst>
      <p:ext uri="{BB962C8B-B14F-4D97-AF65-F5344CB8AC3E}">
        <p14:creationId xmlns:p14="http://schemas.microsoft.com/office/powerpoint/2010/main" val="2775799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are the Most Common Customer Pain Points?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Some of the most common issues include:</a:t>
            </a:r>
          </a:p>
          <a:p>
            <a:pPr marL="502920" indent="-457200">
              <a:buFont typeface="Corbel" pitchFamily="34" charset="0"/>
              <a:buAutoNum type="arabicPeriod"/>
            </a:pPr>
            <a:r>
              <a:rPr lang="en-US" b="1" dirty="0"/>
              <a:t>Delayed Support Responses</a:t>
            </a:r>
          </a:p>
          <a:p>
            <a:pPr marL="502920" indent="-457200">
              <a:buFont typeface="Corbel" pitchFamily="34" charset="0"/>
              <a:buAutoNum type="arabicPeriod"/>
            </a:pPr>
            <a:r>
              <a:rPr lang="en-US" b="1" dirty="0"/>
              <a:t>Inconsistent Experience</a:t>
            </a:r>
          </a:p>
          <a:p>
            <a:pPr marL="502920" indent="-457200">
              <a:buFont typeface="Corbel" pitchFamily="34" charset="0"/>
              <a:buAutoNum type="arabicPeriod"/>
            </a:pPr>
            <a:r>
              <a:rPr lang="en-US" b="1" dirty="0"/>
              <a:t>Lack of Communication</a:t>
            </a:r>
          </a:p>
          <a:p>
            <a:pPr marL="502920" indent="-457200">
              <a:buFont typeface="Corbel" pitchFamily="34" charset="0"/>
              <a:buAutoNum type="arabicPeriod"/>
            </a:pPr>
            <a:r>
              <a:rPr lang="en-US" b="1" dirty="0"/>
              <a:t>Poor Quality Products and Services</a:t>
            </a:r>
          </a:p>
          <a:p>
            <a:pPr marL="502920" indent="-457200">
              <a:buFont typeface="Corbel" pitchFamily="34" charset="0"/>
              <a:buAutoNum type="arabicPeriod"/>
            </a:pPr>
            <a:r>
              <a:rPr lang="en-US" b="1" dirty="0"/>
              <a:t>Lack of Knowledge and Experience</a:t>
            </a:r>
          </a:p>
          <a:p>
            <a:pPr marL="502920" indent="-457200">
              <a:buFont typeface="Corbel" pitchFamily="34" charset="0"/>
              <a:buAutoNum type="arabicPeriod"/>
            </a:pPr>
            <a:r>
              <a:rPr lang="en-US" b="1" dirty="0"/>
              <a:t>Complicated Buyer Processes</a:t>
            </a:r>
          </a:p>
        </p:txBody>
      </p:sp>
    </p:spTree>
    <p:extLst>
      <p:ext uri="{BB962C8B-B14F-4D97-AF65-F5344CB8AC3E}">
        <p14:creationId xmlns:p14="http://schemas.microsoft.com/office/powerpoint/2010/main" val="333968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How Do You Solve Customer Problems?</a:t>
            </a:r>
          </a:p>
        </p:txBody>
      </p:sp>
      <p:sp>
        <p:nvSpPr>
          <p:cNvPr id="3" name="Content Placeholder 2"/>
          <p:cNvSpPr>
            <a:spLocks noGrp="1"/>
          </p:cNvSpPr>
          <p:nvPr>
            <p:ph idx="1"/>
          </p:nvPr>
        </p:nvSpPr>
        <p:spPr>
          <a:xfrm>
            <a:off x="1143000" y="2057400"/>
            <a:ext cx="9875520" cy="4038600"/>
          </a:xfrm>
        </p:spPr>
        <p:txBody>
          <a:bodyPr>
            <a:normAutofit fontScale="92500" lnSpcReduction="10000"/>
          </a:bodyPr>
          <a:lstStyle/>
          <a:p>
            <a:pPr marL="45720" indent="0">
              <a:buNone/>
            </a:pPr>
            <a:r>
              <a:rPr lang="en-US" dirty="0"/>
              <a:t>Some of the most common issues include:</a:t>
            </a:r>
          </a:p>
          <a:p>
            <a:pPr marL="502920" indent="-457200">
              <a:buFont typeface="Corbel" pitchFamily="34" charset="0"/>
              <a:buAutoNum type="arabicPeriod"/>
            </a:pPr>
            <a:r>
              <a:rPr lang="en-US" b="1" dirty="0"/>
              <a:t>Ask Customers About Their Needs</a:t>
            </a:r>
          </a:p>
          <a:p>
            <a:pPr marL="502920" indent="-457200">
              <a:buFont typeface="Corbel" pitchFamily="34" charset="0"/>
              <a:buAutoNum type="arabicPeriod"/>
            </a:pPr>
            <a:r>
              <a:rPr lang="en-US" b="1" dirty="0"/>
              <a:t>Offer Solutions and Give Options</a:t>
            </a:r>
          </a:p>
          <a:p>
            <a:pPr marL="502920" indent="-457200">
              <a:buFont typeface="Corbel" pitchFamily="34" charset="0"/>
              <a:buAutoNum type="arabicPeriod"/>
            </a:pPr>
            <a:r>
              <a:rPr lang="en-US" b="1" dirty="0"/>
              <a:t>Follow Up with Customers</a:t>
            </a:r>
          </a:p>
          <a:p>
            <a:pPr marL="502920" indent="-457200">
              <a:buFont typeface="Corbel" pitchFamily="34" charset="0"/>
              <a:buAutoNum type="arabicPeriod"/>
            </a:pPr>
            <a:r>
              <a:rPr lang="en-US" b="1" dirty="0"/>
              <a:t>Align Your Solutions to Customer Needs</a:t>
            </a:r>
          </a:p>
          <a:p>
            <a:pPr marL="45720" indent="0">
              <a:buNone/>
            </a:pPr>
            <a:endParaRPr lang="en-US" dirty="0"/>
          </a:p>
          <a:p>
            <a:pPr marL="45720" indent="0">
              <a:buNone/>
            </a:pPr>
            <a:r>
              <a:rPr lang="en-US" dirty="0"/>
              <a:t>When you understand what the common pain points are in your industry or market, you can leverage </a:t>
            </a:r>
            <a:r>
              <a:rPr lang="en-US" b="1" dirty="0">
                <a:solidFill>
                  <a:srgbClr val="FFC000"/>
                </a:solidFill>
              </a:rPr>
              <a:t>your own brand solutions as an alternative </a:t>
            </a:r>
            <a:r>
              <a:rPr lang="en-US" dirty="0"/>
              <a:t>that brings in new business and establishes your brand reputation. </a:t>
            </a:r>
          </a:p>
          <a:p>
            <a:pPr marL="45720" indent="0">
              <a:buNone/>
            </a:pPr>
            <a:r>
              <a:rPr lang="en-US" dirty="0"/>
              <a:t>Solving customer pain points is just one step in the customer journey, which is the </a:t>
            </a:r>
            <a:r>
              <a:rPr lang="en-US" b="1" dirty="0">
                <a:solidFill>
                  <a:srgbClr val="FFC000"/>
                </a:solidFill>
              </a:rPr>
              <a:t>process that a lead</a:t>
            </a:r>
            <a:r>
              <a:rPr lang="en-US" dirty="0"/>
              <a:t> takes in order to become a </a:t>
            </a:r>
            <a:r>
              <a:rPr lang="en-US" b="1" dirty="0">
                <a:solidFill>
                  <a:srgbClr val="FFC000"/>
                </a:solidFill>
              </a:rPr>
              <a:t>customer</a:t>
            </a:r>
            <a:r>
              <a:rPr lang="en-US" dirty="0"/>
              <a:t> of your brand. </a:t>
            </a:r>
          </a:p>
          <a:p>
            <a:pPr marL="45720" indent="0">
              <a:buNone/>
            </a:pPr>
            <a:endParaRPr lang="en-US" b="1" dirty="0"/>
          </a:p>
        </p:txBody>
      </p:sp>
    </p:spTree>
    <p:extLst>
      <p:ext uri="{BB962C8B-B14F-4D97-AF65-F5344CB8AC3E}">
        <p14:creationId xmlns:p14="http://schemas.microsoft.com/office/powerpoint/2010/main" val="390128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4. Market Research &amp; Customers Identification</a:t>
            </a:r>
          </a:p>
        </p:txBody>
      </p:sp>
      <p:sp>
        <p:nvSpPr>
          <p:cNvPr id="3" name="Content Placeholder 2"/>
          <p:cNvSpPr>
            <a:spLocks noGrp="1"/>
          </p:cNvSpPr>
          <p:nvPr>
            <p:ph idx="1"/>
          </p:nvPr>
        </p:nvSpPr>
        <p:spPr/>
        <p:txBody>
          <a:bodyPr>
            <a:normAutofit/>
          </a:bodyPr>
          <a:lstStyle/>
          <a:p>
            <a:r>
              <a:rPr lang="en-US" dirty="0"/>
              <a:t>Customer needs, pain points and demographics</a:t>
            </a:r>
          </a:p>
          <a:p>
            <a:r>
              <a:rPr lang="en-US" dirty="0"/>
              <a:t>Market research and validation</a:t>
            </a:r>
          </a:p>
          <a:p>
            <a:r>
              <a:rPr lang="en-US" dirty="0"/>
              <a:t>The decision-making process</a:t>
            </a:r>
          </a:p>
          <a:p>
            <a:r>
              <a:rPr lang="en-US" dirty="0"/>
              <a:t>Target customer profile, persona</a:t>
            </a:r>
          </a:p>
        </p:txBody>
      </p:sp>
    </p:spTree>
    <p:extLst>
      <p:ext uri="{BB962C8B-B14F-4D97-AF65-F5344CB8AC3E}">
        <p14:creationId xmlns:p14="http://schemas.microsoft.com/office/powerpoint/2010/main" val="638055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Customer Demographics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Customer demographics are </a:t>
            </a:r>
            <a:r>
              <a:rPr lang="en-US" b="1" dirty="0">
                <a:solidFill>
                  <a:srgbClr val="FFC000"/>
                </a:solidFill>
              </a:rPr>
              <a:t>categories of consumer populations </a:t>
            </a:r>
            <a:r>
              <a:rPr lang="en-US" dirty="0"/>
              <a:t>that are </a:t>
            </a:r>
            <a:r>
              <a:rPr lang="en-US" b="1" dirty="0">
                <a:solidFill>
                  <a:srgbClr val="FFC000"/>
                </a:solidFill>
              </a:rPr>
              <a:t>relevant to a business' purposes</a:t>
            </a:r>
            <a:r>
              <a:rPr lang="en-US" dirty="0"/>
              <a:t>, such as marketing and product design. The term also refers to the study of such categories in a business context.</a:t>
            </a:r>
          </a:p>
          <a:p>
            <a:pPr marL="45720" indent="0">
              <a:buNone/>
            </a:pPr>
            <a:r>
              <a:rPr lang="en-US" dirty="0"/>
              <a:t>Customers (and potential customers) can be categorized according to an almost endless number of variables. Some of the most </a:t>
            </a:r>
            <a:r>
              <a:rPr lang="en-US" b="1" dirty="0">
                <a:solidFill>
                  <a:srgbClr val="FFC000"/>
                </a:solidFill>
              </a:rPr>
              <a:t>common customer demographics </a:t>
            </a:r>
            <a:r>
              <a:rPr lang="en-US" dirty="0"/>
              <a:t>for business purposes include </a:t>
            </a:r>
            <a:r>
              <a:rPr lang="en-US" b="1" dirty="0">
                <a:solidFill>
                  <a:srgbClr val="FFC000"/>
                </a:solidFill>
              </a:rPr>
              <a:t>age, gender, geographical location, education level, marital status, household income, occupation and hobbies</a:t>
            </a:r>
            <a:r>
              <a:rPr lang="en-US" dirty="0"/>
              <a:t>. </a:t>
            </a:r>
          </a:p>
          <a:p>
            <a:pPr marL="45720" indent="0">
              <a:buNone/>
            </a:pPr>
            <a:endParaRPr lang="en-US" dirty="0"/>
          </a:p>
        </p:txBody>
      </p:sp>
    </p:spTree>
    <p:extLst>
      <p:ext uri="{BB962C8B-B14F-4D97-AF65-F5344CB8AC3E}">
        <p14:creationId xmlns:p14="http://schemas.microsoft.com/office/powerpoint/2010/main" val="92836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Customer Demographics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solidFill>
                  <a:srgbClr val="FFC000"/>
                </a:solidFill>
              </a:rPr>
              <a:t>Demographics</a:t>
            </a:r>
            <a:r>
              <a:rPr lang="en-US" dirty="0"/>
              <a:t> are one of the </a:t>
            </a:r>
            <a:r>
              <a:rPr lang="en-US" b="1" dirty="0">
                <a:solidFill>
                  <a:srgbClr val="FFC000"/>
                </a:solidFill>
              </a:rPr>
              <a:t>key elements of customer segmentation</a:t>
            </a:r>
            <a:r>
              <a:rPr lang="en-US" dirty="0"/>
              <a:t>. Targeting specific groups of customers enables more </a:t>
            </a:r>
            <a:r>
              <a:rPr lang="en-US" b="1" dirty="0">
                <a:solidFill>
                  <a:srgbClr val="FFC000"/>
                </a:solidFill>
              </a:rPr>
              <a:t>efficient allocation of marketing resources</a:t>
            </a:r>
            <a:r>
              <a:rPr lang="en-US" dirty="0"/>
              <a:t> and </a:t>
            </a:r>
            <a:r>
              <a:rPr lang="en-US" b="1" dirty="0">
                <a:solidFill>
                  <a:srgbClr val="FFC000"/>
                </a:solidFill>
              </a:rPr>
              <a:t>increases the opportunities </a:t>
            </a:r>
            <a:r>
              <a:rPr lang="en-US" dirty="0"/>
              <a:t>for cross- and up-selling. </a:t>
            </a:r>
          </a:p>
          <a:p>
            <a:r>
              <a:rPr lang="en-US" dirty="0"/>
              <a:t>makes more personalized interaction possible, </a:t>
            </a:r>
          </a:p>
          <a:p>
            <a:r>
              <a:rPr lang="en-US" dirty="0"/>
              <a:t>improving customer service and </a:t>
            </a:r>
          </a:p>
          <a:p>
            <a:r>
              <a:rPr lang="en-US" dirty="0"/>
              <a:t>fostering customer loyalty and retention. </a:t>
            </a:r>
          </a:p>
          <a:p>
            <a:pPr marL="45720" indent="0">
              <a:buNone/>
            </a:pPr>
            <a:r>
              <a:rPr lang="en-US" dirty="0"/>
              <a:t>More appropriately targeted marketing efforts are typically more relevant to the customer’s needs and, as a result, more welcome.</a:t>
            </a:r>
          </a:p>
        </p:txBody>
      </p:sp>
    </p:spTree>
    <p:extLst>
      <p:ext uri="{BB962C8B-B14F-4D97-AF65-F5344CB8AC3E}">
        <p14:creationId xmlns:p14="http://schemas.microsoft.com/office/powerpoint/2010/main" val="375577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Research and Validation</a:t>
            </a:r>
          </a:p>
        </p:txBody>
      </p:sp>
      <p:sp>
        <p:nvSpPr>
          <p:cNvPr id="3" name="Content Placeholder 2"/>
          <p:cNvSpPr>
            <a:spLocks noGrp="1"/>
          </p:cNvSpPr>
          <p:nvPr>
            <p:ph idx="1"/>
          </p:nvPr>
        </p:nvSpPr>
        <p:spPr>
          <a:xfrm>
            <a:off x="1143000" y="2057400"/>
            <a:ext cx="9875520" cy="4038600"/>
          </a:xfrm>
        </p:spPr>
        <p:txBody>
          <a:bodyPr>
            <a:normAutofit/>
          </a:bodyPr>
          <a:lstStyle/>
          <a:p>
            <a:pPr marL="45720" lvl="0" indent="0">
              <a:buNone/>
            </a:pPr>
            <a:r>
              <a:rPr lang="en-US" b="1" dirty="0"/>
              <a:t>Market Research</a:t>
            </a:r>
          </a:p>
          <a:p>
            <a:pPr marL="45720" lvl="0" indent="0">
              <a:buNone/>
            </a:pPr>
            <a:r>
              <a:rPr lang="en-US" dirty="0"/>
              <a:t>The planning, collection and analysis of data relevant to marketing decision making and the communication of the results of this analysis to management.</a:t>
            </a:r>
          </a:p>
          <a:p>
            <a:pPr marL="45720" lvl="0" indent="0">
              <a:buNone/>
            </a:pPr>
            <a:r>
              <a:rPr lang="en-US" b="1" dirty="0"/>
              <a:t>Why it should be done </a:t>
            </a:r>
          </a:p>
          <a:p>
            <a:pPr marL="45720" lvl="0" indent="0">
              <a:buNone/>
            </a:pPr>
            <a:r>
              <a:rPr lang="en-US" dirty="0"/>
              <a:t>• To improve the quality of the decision making </a:t>
            </a:r>
          </a:p>
          <a:p>
            <a:pPr marL="45720" lvl="0" indent="0">
              <a:buNone/>
            </a:pPr>
            <a:r>
              <a:rPr lang="en-US" dirty="0"/>
              <a:t>• Trace problems </a:t>
            </a:r>
          </a:p>
          <a:p>
            <a:pPr marL="45720" lvl="0" indent="0">
              <a:buNone/>
            </a:pPr>
            <a:r>
              <a:rPr lang="en-US" dirty="0"/>
              <a:t>• Focus on keeping existing customers </a:t>
            </a:r>
          </a:p>
          <a:p>
            <a:pPr marL="45720" lvl="0" indent="0">
              <a:buNone/>
            </a:pPr>
            <a:r>
              <a:rPr lang="en-US" dirty="0"/>
              <a:t>• Understand changes in marketplace</a:t>
            </a:r>
          </a:p>
        </p:txBody>
      </p:sp>
    </p:spTree>
    <p:extLst>
      <p:ext uri="{BB962C8B-B14F-4D97-AF65-F5344CB8AC3E}">
        <p14:creationId xmlns:p14="http://schemas.microsoft.com/office/powerpoint/2010/main" val="4056975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research process </a:t>
            </a:r>
          </a:p>
        </p:txBody>
      </p:sp>
      <p:sp>
        <p:nvSpPr>
          <p:cNvPr id="3" name="Content Placeholder 2"/>
          <p:cNvSpPr>
            <a:spLocks noGrp="1"/>
          </p:cNvSpPr>
          <p:nvPr>
            <p:ph idx="1"/>
          </p:nvPr>
        </p:nvSpPr>
        <p:spPr>
          <a:xfrm>
            <a:off x="1143000" y="2057400"/>
            <a:ext cx="9875520" cy="4038600"/>
          </a:xfrm>
        </p:spPr>
        <p:txBody>
          <a:bodyPr>
            <a:normAutofit/>
          </a:bodyPr>
          <a:lstStyle/>
          <a:p>
            <a:pPr marL="45720" lvl="0" indent="0">
              <a:buNone/>
            </a:pPr>
            <a:r>
              <a:rPr lang="en-US" b="1" dirty="0"/>
              <a:t>• Define the research problem </a:t>
            </a:r>
          </a:p>
          <a:p>
            <a:pPr marL="45720" lvl="0" indent="0">
              <a:buNone/>
            </a:pPr>
            <a:r>
              <a:rPr lang="en-US" b="1" dirty="0"/>
              <a:t>• Develop the research plan </a:t>
            </a:r>
          </a:p>
          <a:p>
            <a:pPr marL="45720" lvl="0" indent="0">
              <a:buNone/>
            </a:pPr>
            <a:r>
              <a:rPr lang="en-US" b="1" dirty="0"/>
              <a:t>• Collect data </a:t>
            </a:r>
          </a:p>
          <a:p>
            <a:pPr marL="45720" lvl="0" indent="0">
              <a:buNone/>
            </a:pPr>
            <a:r>
              <a:rPr lang="en-US" b="1" dirty="0"/>
              <a:t>• Analyze the data </a:t>
            </a:r>
          </a:p>
          <a:p>
            <a:pPr marL="45720" lvl="0" indent="0">
              <a:buNone/>
            </a:pPr>
            <a:r>
              <a:rPr lang="en-US" b="1" dirty="0"/>
              <a:t>• Report findings</a:t>
            </a:r>
          </a:p>
        </p:txBody>
      </p:sp>
    </p:spTree>
    <p:extLst>
      <p:ext uri="{BB962C8B-B14F-4D97-AF65-F5344CB8AC3E}">
        <p14:creationId xmlns:p14="http://schemas.microsoft.com/office/powerpoint/2010/main" val="2750332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Decision making Process</a:t>
            </a:r>
          </a:p>
        </p:txBody>
      </p:sp>
      <p:sp>
        <p:nvSpPr>
          <p:cNvPr id="3" name="Content Placeholder 2"/>
          <p:cNvSpPr>
            <a:spLocks noGrp="1"/>
          </p:cNvSpPr>
          <p:nvPr>
            <p:ph idx="1"/>
          </p:nvPr>
        </p:nvSpPr>
        <p:spPr>
          <a:xfrm>
            <a:off x="1143000" y="2057400"/>
            <a:ext cx="9875520" cy="4038600"/>
          </a:xfrm>
        </p:spPr>
        <p:txBody>
          <a:bodyPr>
            <a:normAutofit/>
          </a:bodyPr>
          <a:lstStyle/>
          <a:p>
            <a:pPr lvl="0">
              <a:buFont typeface="Wingdings" panose="05000000000000000000" pitchFamily="2" charset="2"/>
              <a:buChar char="ü"/>
            </a:pPr>
            <a:endParaRPr lang="en-US" dirty="0"/>
          </a:p>
          <a:p>
            <a:pPr marL="45720" lvl="0" indent="0">
              <a:buNone/>
            </a:pPr>
            <a:r>
              <a:rPr lang="en-US" sz="2400" dirty="0"/>
              <a:t>The </a:t>
            </a:r>
            <a:r>
              <a:rPr lang="en-US" sz="2400" b="1" dirty="0"/>
              <a:t>value proposition </a:t>
            </a:r>
            <a:r>
              <a:rPr lang="en-US" sz="2400" dirty="0"/>
              <a:t>statement should consist of these components:</a:t>
            </a:r>
          </a:p>
          <a:p>
            <a:pPr marL="45720" lvl="0" indent="0">
              <a:buNone/>
            </a:pPr>
            <a:endParaRPr lang="en-US" sz="2400" dirty="0"/>
          </a:p>
          <a:p>
            <a:pPr marL="45720" lvl="0" indent="0">
              <a:buNone/>
            </a:pPr>
            <a:r>
              <a:rPr lang="en-US" sz="2400" dirty="0"/>
              <a:t>1. What your product/service is</a:t>
            </a:r>
          </a:p>
          <a:p>
            <a:pPr marL="45720" lvl="0" indent="0">
              <a:buNone/>
            </a:pPr>
            <a:r>
              <a:rPr lang="en-US" sz="2400" dirty="0"/>
              <a:t>2. The target customer</a:t>
            </a:r>
          </a:p>
          <a:p>
            <a:pPr marL="45720" lvl="0" indent="0">
              <a:buNone/>
            </a:pPr>
            <a:r>
              <a:rPr lang="en-US" sz="2400" dirty="0"/>
              <a:t>3. The value you provide them</a:t>
            </a:r>
          </a:p>
          <a:p>
            <a:pPr lvl="0">
              <a:buFont typeface="Wingdings" panose="05000000000000000000" pitchFamily="2" charset="2"/>
              <a:buChar char="ü"/>
            </a:pPr>
            <a:endParaRPr lang="en-US" sz="2400" dirty="0"/>
          </a:p>
          <a:p>
            <a:pPr marL="45720" lvl="0" indent="0">
              <a:buNone/>
            </a:pPr>
            <a:r>
              <a:rPr lang="en-US" sz="2400" dirty="0"/>
              <a:t>Emergent property: why your product is unique </a:t>
            </a:r>
          </a:p>
        </p:txBody>
      </p:sp>
    </p:spTree>
    <p:extLst>
      <p:ext uri="{BB962C8B-B14F-4D97-AF65-F5344CB8AC3E}">
        <p14:creationId xmlns:p14="http://schemas.microsoft.com/office/powerpoint/2010/main" val="596253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Target Customer Profile, Persona</a:t>
            </a:r>
          </a:p>
        </p:txBody>
      </p:sp>
      <p:sp>
        <p:nvSpPr>
          <p:cNvPr id="3" name="Content Placeholder 2"/>
          <p:cNvSpPr>
            <a:spLocks noGrp="1"/>
          </p:cNvSpPr>
          <p:nvPr>
            <p:ph idx="1"/>
          </p:nvPr>
        </p:nvSpPr>
        <p:spPr>
          <a:xfrm>
            <a:off x="1143000" y="2057400"/>
            <a:ext cx="9875520" cy="4038600"/>
          </a:xfrm>
        </p:spPr>
        <p:txBody>
          <a:bodyPr>
            <a:normAutofit/>
          </a:bodyPr>
          <a:lstStyle/>
          <a:p>
            <a:pPr lvl="0">
              <a:buFont typeface="Wingdings" panose="05000000000000000000" pitchFamily="2" charset="2"/>
              <a:buChar char="ü"/>
            </a:pPr>
            <a:r>
              <a:rPr lang="en-US" b="1" dirty="0"/>
              <a:t>A target consumer profile </a:t>
            </a:r>
            <a:r>
              <a:rPr lang="en-US" dirty="0"/>
              <a:t>is a detailed synopsis of your ideal customer. All successful brands will have a range of customers. There’ll be differences in age, interests, lifestyle, and location. There’ll be some who only buy once, never to return; others will buy occasionally. A certain number will be repeat buyers — loyal shoppers who you can potentially turn into brand ambassadors.</a:t>
            </a:r>
          </a:p>
          <a:p>
            <a:pPr lvl="0">
              <a:buFont typeface="Wingdings" panose="05000000000000000000" pitchFamily="2" charset="2"/>
              <a:buChar char="ü"/>
            </a:pPr>
            <a:endParaRPr lang="en-US" dirty="0"/>
          </a:p>
          <a:p>
            <a:pPr lvl="0">
              <a:buFont typeface="Wingdings" panose="05000000000000000000" pitchFamily="2" charset="2"/>
              <a:buChar char="ü"/>
            </a:pPr>
            <a:r>
              <a:rPr lang="en-US" dirty="0"/>
              <a:t>From a company-centric view, these guys are part of your extended family. They’ll often have shared characteristics, philosophies, career trajectories, or similar levels of disposable income.</a:t>
            </a:r>
          </a:p>
        </p:txBody>
      </p:sp>
    </p:spTree>
    <p:extLst>
      <p:ext uri="{BB962C8B-B14F-4D97-AF65-F5344CB8AC3E}">
        <p14:creationId xmlns:p14="http://schemas.microsoft.com/office/powerpoint/2010/main" val="3898314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Target Customer Profile, Persona</a:t>
            </a:r>
          </a:p>
        </p:txBody>
      </p:sp>
      <p:sp>
        <p:nvSpPr>
          <p:cNvPr id="3" name="Content Placeholder 2"/>
          <p:cNvSpPr>
            <a:spLocks noGrp="1"/>
          </p:cNvSpPr>
          <p:nvPr>
            <p:ph idx="1"/>
          </p:nvPr>
        </p:nvSpPr>
        <p:spPr>
          <a:xfrm>
            <a:off x="1143000" y="2057400"/>
            <a:ext cx="9875520" cy="4038600"/>
          </a:xfrm>
        </p:spPr>
        <p:txBody>
          <a:bodyPr>
            <a:normAutofit/>
          </a:bodyPr>
          <a:lstStyle/>
          <a:p>
            <a:pPr lvl="0">
              <a:buFont typeface="Wingdings" panose="05000000000000000000" pitchFamily="2" charset="2"/>
              <a:buChar char="ü"/>
            </a:pPr>
            <a:r>
              <a:rPr lang="en-US" b="1" dirty="0"/>
              <a:t>Buyer personas </a:t>
            </a:r>
            <a:r>
              <a:rPr lang="en-US" dirty="0"/>
              <a:t>are semi-fictional representations of your ideal customers based on data and research. They help you focus your time on qualified prospects, guide product development to suit the needs of your target customers, and align all work across your organization (from marketing to sales to service).</a:t>
            </a:r>
          </a:p>
          <a:p>
            <a:pPr lvl="0">
              <a:buFont typeface="Wingdings" panose="05000000000000000000" pitchFamily="2" charset="2"/>
              <a:buChar char="ü"/>
            </a:pPr>
            <a:endParaRPr lang="en-US" dirty="0"/>
          </a:p>
          <a:p>
            <a:pPr lvl="0">
              <a:buFont typeface="Wingdings" panose="05000000000000000000" pitchFamily="2" charset="2"/>
              <a:buChar char="ü"/>
            </a:pPr>
            <a:r>
              <a:rPr lang="en-US" dirty="0"/>
              <a:t>As a result, you'll be able to attract high-value visitors, leads, and customers to your business who you'll be more likely to retain over time.</a:t>
            </a:r>
          </a:p>
        </p:txBody>
      </p:sp>
    </p:spTree>
    <p:extLst>
      <p:ext uri="{BB962C8B-B14F-4D97-AF65-F5344CB8AC3E}">
        <p14:creationId xmlns:p14="http://schemas.microsoft.com/office/powerpoint/2010/main" val="1559221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Decision making process</a:t>
            </a:r>
          </a:p>
        </p:txBody>
      </p:sp>
      <p:sp>
        <p:nvSpPr>
          <p:cNvPr id="3" name="Content Placeholder 2"/>
          <p:cNvSpPr>
            <a:spLocks noGrp="1"/>
          </p:cNvSpPr>
          <p:nvPr>
            <p:ph idx="1"/>
          </p:nvPr>
        </p:nvSpPr>
        <p:spPr>
          <a:xfrm>
            <a:off x="1143000" y="2057400"/>
            <a:ext cx="9875520" cy="4038600"/>
          </a:xfrm>
        </p:spPr>
        <p:txBody>
          <a:bodyPr>
            <a:normAutofit/>
          </a:bodyPr>
          <a:lstStyle/>
          <a:p>
            <a:pPr marL="45720" lvl="0" indent="0">
              <a:buNone/>
            </a:pPr>
            <a:r>
              <a:rPr lang="en-US" b="1" dirty="0"/>
              <a:t>Decision making is the process of making choices by identifying a decision, gathering information, and assessing alternative resolutions.</a:t>
            </a:r>
          </a:p>
          <a:p>
            <a:pPr lvl="0">
              <a:buFont typeface="Wingdings" panose="05000000000000000000" pitchFamily="2" charset="2"/>
              <a:buChar char="ü"/>
            </a:pPr>
            <a:endParaRPr lang="en-US" b="1" dirty="0"/>
          </a:p>
          <a:p>
            <a:pPr marL="45720" lvl="0" indent="0">
              <a:buNone/>
            </a:pPr>
            <a:r>
              <a:rPr lang="en-US" b="1" dirty="0"/>
              <a:t>Using a step-by-step decision-making process can help you make more deliberate, thoughtful decisions by organizing relevant information and defining alternatives. This approach increases the chances that you will choose the most satisfying alternative possible.</a:t>
            </a:r>
            <a:endParaRPr lang="en-US" dirty="0"/>
          </a:p>
        </p:txBody>
      </p:sp>
    </p:spTree>
    <p:extLst>
      <p:ext uri="{BB962C8B-B14F-4D97-AF65-F5344CB8AC3E}">
        <p14:creationId xmlns:p14="http://schemas.microsoft.com/office/powerpoint/2010/main" val="700289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agram of decision ma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236230" y="322119"/>
            <a:ext cx="9320934" cy="6262666"/>
          </a:xfrm>
          <a:prstGeom prst="rect">
            <a:avLst/>
          </a:prstGeom>
        </p:spPr>
      </p:pic>
    </p:spTree>
    <p:extLst>
      <p:ext uri="{BB962C8B-B14F-4D97-AF65-F5344CB8AC3E}">
        <p14:creationId xmlns:p14="http://schemas.microsoft.com/office/powerpoint/2010/main" val="1132413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Step by step Decision making process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Step 1: Identify the decision</a:t>
            </a:r>
          </a:p>
          <a:p>
            <a:pPr marL="45720" indent="0">
              <a:buNone/>
            </a:pPr>
            <a:r>
              <a:rPr lang="en-US" dirty="0"/>
              <a:t>You realize that you need to make a decision. Try to clearly define the nature of the decision you must make. This first step is very important.</a:t>
            </a:r>
          </a:p>
          <a:p>
            <a:pPr marL="45720" indent="0">
              <a:buNone/>
            </a:pPr>
            <a:r>
              <a:rPr lang="en-US" b="1" dirty="0"/>
              <a:t>Step 2: Gather relevant information</a:t>
            </a:r>
          </a:p>
          <a:p>
            <a:pPr marL="45720" indent="0">
              <a:buNone/>
            </a:pPr>
            <a:r>
              <a:rPr lang="en-US" dirty="0"/>
              <a:t>Collect some pertinent information before you make your decision: what information is needed, the best sources of information, and how to get it. This step involves both internal and external “work.” Some information is internal: you’ll seek it through a process of self-assessment. Other information is external: you’ll find it online, in books, from other people, and from other sources.</a:t>
            </a:r>
          </a:p>
        </p:txBody>
      </p:sp>
    </p:spTree>
    <p:extLst>
      <p:ext uri="{BB962C8B-B14F-4D97-AF65-F5344CB8AC3E}">
        <p14:creationId xmlns:p14="http://schemas.microsoft.com/office/powerpoint/2010/main" val="414231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Key to Success</a:t>
            </a:r>
          </a:p>
        </p:txBody>
      </p:sp>
      <p:sp>
        <p:nvSpPr>
          <p:cNvPr id="3" name="Content Placeholder 2"/>
          <p:cNvSpPr>
            <a:spLocks noGrp="1"/>
          </p:cNvSpPr>
          <p:nvPr>
            <p:ph idx="1"/>
          </p:nvPr>
        </p:nvSpPr>
        <p:spPr>
          <a:xfrm>
            <a:off x="913533" y="2057400"/>
            <a:ext cx="10104987" cy="4038600"/>
          </a:xfrm>
        </p:spPr>
        <p:txBody>
          <a:bodyPr>
            <a:normAutofit fontScale="92500" lnSpcReduction="10000"/>
          </a:bodyPr>
          <a:lstStyle/>
          <a:p>
            <a:pPr marL="45720" indent="0" algn="ctr">
              <a:buNone/>
            </a:pPr>
            <a:r>
              <a:rPr lang="en-US" sz="2800" i="1" dirty="0"/>
              <a:t>Whether you’re a new entrepreneur, an established business owner, or an employee within a company, </a:t>
            </a:r>
            <a:r>
              <a:rPr lang="en-US" sz="2800" b="1" i="1" dirty="0">
                <a:solidFill>
                  <a:srgbClr val="FFC000"/>
                </a:solidFill>
              </a:rPr>
              <a:t>your success </a:t>
            </a:r>
            <a:r>
              <a:rPr lang="en-US" sz="2800" i="1" dirty="0"/>
              <a:t>is often measured by </a:t>
            </a:r>
            <a:r>
              <a:rPr lang="en-US" sz="2800" b="1" i="1" dirty="0">
                <a:solidFill>
                  <a:srgbClr val="FFC000"/>
                </a:solidFill>
              </a:rPr>
              <a:t>how well you convince potential customers </a:t>
            </a:r>
            <a:r>
              <a:rPr lang="en-US" sz="2800" i="1" dirty="0"/>
              <a:t>to </a:t>
            </a:r>
            <a:r>
              <a:rPr lang="en-US" sz="2800" b="1" i="1" dirty="0">
                <a:solidFill>
                  <a:srgbClr val="FFC000"/>
                </a:solidFill>
              </a:rPr>
              <a:t>purchase your product or service.</a:t>
            </a:r>
          </a:p>
          <a:p>
            <a:pPr marL="45720" indent="0" algn="ctr">
              <a:buNone/>
            </a:pPr>
            <a:endParaRPr lang="en-US" sz="2800" b="1" i="1" dirty="0">
              <a:solidFill>
                <a:srgbClr val="FFC000"/>
              </a:solidFill>
            </a:endParaRPr>
          </a:p>
          <a:p>
            <a:pPr marL="45720" indent="0" algn="ctr">
              <a:buNone/>
            </a:pPr>
            <a:r>
              <a:rPr lang="en-US" sz="2800" i="1" dirty="0"/>
              <a:t>It requires understanding your business’s market and competition, its differentiating factors and value proposition, and, most importantly, </a:t>
            </a:r>
            <a:r>
              <a:rPr lang="en-US" sz="2800" b="1" i="1" dirty="0">
                <a:solidFill>
                  <a:srgbClr val="FFC000"/>
                </a:solidFill>
              </a:rPr>
              <a:t>your ideal buyer</a:t>
            </a:r>
            <a:r>
              <a:rPr lang="en-US" sz="2800" i="1" dirty="0"/>
              <a:t>. </a:t>
            </a:r>
          </a:p>
          <a:p>
            <a:pPr marL="45720" indent="0" algn="ctr">
              <a:buNone/>
            </a:pPr>
            <a:endParaRPr lang="en-US" sz="2800" i="1" dirty="0"/>
          </a:p>
          <a:p>
            <a:pPr marL="45720" indent="0" algn="ctr">
              <a:buNone/>
            </a:pPr>
            <a:r>
              <a:rPr lang="en-US" sz="2800" i="1" dirty="0"/>
              <a:t>You need to know the </a:t>
            </a:r>
            <a:r>
              <a:rPr lang="en-US" sz="2800" b="1" i="1" dirty="0">
                <a:solidFill>
                  <a:srgbClr val="FFC000"/>
                </a:solidFill>
              </a:rPr>
              <a:t>motivations, goals, challenges, and desires</a:t>
            </a:r>
            <a:r>
              <a:rPr lang="en-US" sz="2800" i="1" dirty="0"/>
              <a:t> that lead them to purchase a solution like yours.</a:t>
            </a:r>
          </a:p>
        </p:txBody>
      </p:sp>
    </p:spTree>
    <p:extLst>
      <p:ext uri="{BB962C8B-B14F-4D97-AF65-F5344CB8AC3E}">
        <p14:creationId xmlns:p14="http://schemas.microsoft.com/office/powerpoint/2010/main" val="2899471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Step by step Decision making process</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indent="0">
              <a:buNone/>
            </a:pPr>
            <a:r>
              <a:rPr lang="en-US" b="1" dirty="0"/>
              <a:t>Step 3: Identify the alternatives</a:t>
            </a:r>
          </a:p>
          <a:p>
            <a:pPr marL="45720" indent="0">
              <a:buNone/>
            </a:pPr>
            <a:r>
              <a:rPr lang="en-US" dirty="0"/>
              <a:t>As you collect information, you will probably identify several possible paths of action, or alternatives. You can also use your imagination and additional information to construct new alternatives. In this step, you will list all possible and desirable alternatives.</a:t>
            </a:r>
          </a:p>
          <a:p>
            <a:pPr marL="45720" indent="0">
              <a:buNone/>
            </a:pPr>
            <a:r>
              <a:rPr lang="en-US" b="1" dirty="0"/>
              <a:t>Step 4: Weigh the evidence</a:t>
            </a:r>
          </a:p>
          <a:p>
            <a:pPr marL="45720" indent="0">
              <a:buNone/>
            </a:pPr>
            <a:r>
              <a:rPr lang="en-US" dirty="0"/>
              <a:t>Draw on your information and emotions to imagine what it would be like if you carried out each of the alternatives to the end. Evaluate whether the need identified in Step 1 would be met or resolved through the use of each alternative. As you go through this difficult internal process, you’ll begin to favor certain alternatives: those that seem to have a higher potential for reaching your goal. Finally, place the alternatives in a priority order, based upon your own value system.</a:t>
            </a:r>
          </a:p>
        </p:txBody>
      </p:sp>
    </p:spTree>
    <p:extLst>
      <p:ext uri="{BB962C8B-B14F-4D97-AF65-F5344CB8AC3E}">
        <p14:creationId xmlns:p14="http://schemas.microsoft.com/office/powerpoint/2010/main" val="1046680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Step by step Decision making process</a:t>
            </a:r>
          </a:p>
        </p:txBody>
      </p:sp>
      <p:sp>
        <p:nvSpPr>
          <p:cNvPr id="3" name="Content Placeholder 2"/>
          <p:cNvSpPr>
            <a:spLocks noGrp="1"/>
          </p:cNvSpPr>
          <p:nvPr>
            <p:ph idx="1"/>
          </p:nvPr>
        </p:nvSpPr>
        <p:spPr>
          <a:xfrm>
            <a:off x="1143000" y="2057400"/>
            <a:ext cx="9875520" cy="4038600"/>
          </a:xfrm>
        </p:spPr>
        <p:txBody>
          <a:bodyPr>
            <a:normAutofit fontScale="92500" lnSpcReduction="20000"/>
          </a:bodyPr>
          <a:lstStyle/>
          <a:p>
            <a:pPr marL="45720" indent="0">
              <a:buNone/>
            </a:pPr>
            <a:r>
              <a:rPr lang="en-US" b="1" dirty="0"/>
              <a:t>Step 5: Choose among alternatives</a:t>
            </a:r>
          </a:p>
          <a:p>
            <a:pPr marL="45720" indent="0">
              <a:buNone/>
            </a:pPr>
            <a:r>
              <a:rPr lang="en-US" dirty="0"/>
              <a:t>Once you have weighed all the evidence, you are ready to select the alternative that seems to be best one for you. You may even choose a combination of alternatives. Your choice in Step 5 may very likely be the same or similar to the alternative you placed at the top of your list at the end of Step 4.</a:t>
            </a:r>
          </a:p>
          <a:p>
            <a:pPr marL="45720" indent="0">
              <a:buNone/>
            </a:pPr>
            <a:r>
              <a:rPr lang="en-US" b="1" dirty="0"/>
              <a:t>Step 6: Take action</a:t>
            </a:r>
          </a:p>
          <a:p>
            <a:pPr marL="45720" indent="0">
              <a:buNone/>
            </a:pPr>
            <a:r>
              <a:rPr lang="en-US" dirty="0"/>
              <a:t>You’re now ready to take some positive action by beginning to implement the alternative you chose in Step 5.</a:t>
            </a:r>
          </a:p>
          <a:p>
            <a:pPr marL="45720" indent="0">
              <a:buNone/>
            </a:pPr>
            <a:r>
              <a:rPr lang="en-US" b="1" dirty="0"/>
              <a:t>Step 7: Review your decision &amp; its consequences</a:t>
            </a:r>
          </a:p>
          <a:p>
            <a:pPr marL="45720" indent="0">
              <a:buNone/>
            </a:pPr>
            <a:r>
              <a:rPr lang="en-US" dirty="0"/>
              <a:t>In this final step, consider the results of your decision and evaluate whether or not it has resolved the need you identified in Step 1. If the decision has </a:t>
            </a:r>
            <a:r>
              <a:rPr lang="en-US" i="1" dirty="0"/>
              <a:t>not</a:t>
            </a:r>
            <a:r>
              <a:rPr lang="en-US" dirty="0"/>
              <a:t> met the identified need, you may want to repeat certain steps of the process to make a new decision. For example, you might want to gather more detailed or somewhat different information or explore additional alternatives.</a:t>
            </a:r>
          </a:p>
        </p:txBody>
      </p:sp>
    </p:spTree>
    <p:extLst>
      <p:ext uri="{BB962C8B-B14F-4D97-AF65-F5344CB8AC3E}">
        <p14:creationId xmlns:p14="http://schemas.microsoft.com/office/powerpoint/2010/main" val="393359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Customer Needs</a:t>
            </a:r>
          </a:p>
        </p:txBody>
      </p:sp>
      <p:sp>
        <p:nvSpPr>
          <p:cNvPr id="3" name="Content Placeholder 2"/>
          <p:cNvSpPr>
            <a:spLocks noGrp="1"/>
          </p:cNvSpPr>
          <p:nvPr>
            <p:ph idx="1"/>
          </p:nvPr>
        </p:nvSpPr>
        <p:spPr>
          <a:xfrm>
            <a:off x="3352800" y="2057400"/>
            <a:ext cx="8306232" cy="4038600"/>
          </a:xfrm>
        </p:spPr>
        <p:txBody>
          <a:bodyPr>
            <a:normAutofit lnSpcReduction="10000"/>
          </a:bodyPr>
          <a:lstStyle/>
          <a:p>
            <a:pPr marL="45720" indent="0">
              <a:buNone/>
            </a:pPr>
            <a:r>
              <a:rPr lang="en-US" sz="2400" dirty="0"/>
              <a:t>We can think about this concept in terms of </a:t>
            </a:r>
            <a:r>
              <a:rPr lang="en-US" sz="2400" b="1" dirty="0">
                <a:solidFill>
                  <a:srgbClr val="FFC000"/>
                </a:solidFill>
              </a:rPr>
              <a:t>customer “needs.” </a:t>
            </a:r>
          </a:p>
          <a:p>
            <a:pPr marL="45720" indent="0">
              <a:buNone/>
            </a:pPr>
            <a:endParaRPr lang="en-US" sz="2400" dirty="0"/>
          </a:p>
          <a:p>
            <a:pPr marL="45720" indent="0">
              <a:buNone/>
            </a:pPr>
            <a:r>
              <a:rPr lang="en-US" sz="2400" dirty="0"/>
              <a:t>What does a potential </a:t>
            </a:r>
            <a:r>
              <a:rPr lang="en-US" sz="2400" b="1" dirty="0">
                <a:solidFill>
                  <a:srgbClr val="FFC000"/>
                </a:solidFill>
              </a:rPr>
              <a:t>customer need </a:t>
            </a:r>
            <a:r>
              <a:rPr lang="en-US" sz="2400" dirty="0"/>
              <a:t>that </a:t>
            </a:r>
            <a:r>
              <a:rPr lang="en-US" sz="2400" b="1" dirty="0">
                <a:solidFill>
                  <a:srgbClr val="FFC000"/>
                </a:solidFill>
              </a:rPr>
              <a:t>leads them to your solution</a:t>
            </a:r>
            <a:r>
              <a:rPr lang="en-US" sz="2400" dirty="0"/>
              <a:t>? </a:t>
            </a:r>
          </a:p>
          <a:p>
            <a:pPr marL="45720" indent="0">
              <a:buNone/>
            </a:pPr>
            <a:endParaRPr lang="en-US" sz="2400" dirty="0"/>
          </a:p>
          <a:p>
            <a:pPr marL="45720" indent="0">
              <a:buNone/>
            </a:pPr>
            <a:r>
              <a:rPr lang="en-US" sz="2400" dirty="0"/>
              <a:t>Understanding that need can enable you to </a:t>
            </a:r>
          </a:p>
          <a:p>
            <a:r>
              <a:rPr lang="en-US" sz="2400" dirty="0"/>
              <a:t>tailor your sales and marketing messaging, </a:t>
            </a:r>
          </a:p>
          <a:p>
            <a:r>
              <a:rPr lang="en-US" sz="2400" dirty="0"/>
              <a:t>inform your product research and development, customer service, and other aspects of your business.</a:t>
            </a:r>
          </a:p>
        </p:txBody>
      </p:sp>
      <p:pic>
        <p:nvPicPr>
          <p:cNvPr id="4" name="Picture 3"/>
          <p:cNvPicPr>
            <a:picLocks noChangeAspect="1"/>
          </p:cNvPicPr>
          <p:nvPr/>
        </p:nvPicPr>
        <p:blipFill rotWithShape="1">
          <a:blip r:embed="rId2"/>
          <a:srcRect l="7783" r="8049"/>
          <a:stretch/>
        </p:blipFill>
        <p:spPr>
          <a:xfrm>
            <a:off x="249381" y="2057400"/>
            <a:ext cx="3103419" cy="2453640"/>
          </a:xfrm>
          <a:prstGeom prst="rect">
            <a:avLst/>
          </a:prstGeom>
        </p:spPr>
      </p:pic>
    </p:spTree>
    <p:extLst>
      <p:ext uri="{BB962C8B-B14F-4D97-AF65-F5344CB8AC3E}">
        <p14:creationId xmlns:p14="http://schemas.microsoft.com/office/powerpoint/2010/main" val="333025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are Customer Needs ?</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A customer need is a need that </a:t>
            </a:r>
            <a:r>
              <a:rPr lang="en-US" b="1" dirty="0">
                <a:solidFill>
                  <a:srgbClr val="FFC000"/>
                </a:solidFill>
              </a:rPr>
              <a:t>motivates </a:t>
            </a:r>
            <a:r>
              <a:rPr lang="en-US" dirty="0"/>
              <a:t>a customer </a:t>
            </a:r>
            <a:r>
              <a:rPr lang="en-US" b="1" dirty="0">
                <a:solidFill>
                  <a:srgbClr val="FFC000"/>
                </a:solidFill>
              </a:rPr>
              <a:t>to purchase</a:t>
            </a:r>
            <a:r>
              <a:rPr lang="en-US" dirty="0"/>
              <a:t> a product or service. The need can be known (i.e., the customer can put it into words) or unknown, and is the ultimate factor that determines which solution the customer purchases.</a:t>
            </a:r>
          </a:p>
          <a:p>
            <a:pPr marL="45720" indent="0">
              <a:buNone/>
            </a:pPr>
            <a:endParaRPr lang="en-US" dirty="0"/>
          </a:p>
          <a:p>
            <a:pPr marL="45720" indent="0">
              <a:buNone/>
            </a:pPr>
            <a:r>
              <a:rPr lang="en-US" dirty="0"/>
              <a:t>Effective way to determine and evaluate customer needs is by using the lens of </a:t>
            </a:r>
            <a:r>
              <a:rPr lang="en-US" b="1" dirty="0">
                <a:solidFill>
                  <a:srgbClr val="FFC000"/>
                </a:solidFill>
              </a:rPr>
              <a:t>“jobs to be done.”</a:t>
            </a:r>
          </a:p>
        </p:txBody>
      </p:sp>
    </p:spTree>
    <p:extLst>
      <p:ext uri="{BB962C8B-B14F-4D97-AF65-F5344CB8AC3E}">
        <p14:creationId xmlns:p14="http://schemas.microsoft.com/office/powerpoint/2010/main" val="163553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Customer Needs as Jobs to Be Done</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solidFill>
                  <a:srgbClr val="FFC000"/>
                </a:solidFill>
              </a:rPr>
              <a:t>“ Customers don’t purchase a product; instead, they hire it to complete a certain job or task.”</a:t>
            </a:r>
            <a:r>
              <a:rPr lang="en-US" dirty="0"/>
              <a:t> Harvard Business School Professor Clayton Christensen</a:t>
            </a:r>
          </a:p>
          <a:p>
            <a:pPr marL="45720" indent="0">
              <a:buNone/>
            </a:pPr>
            <a:r>
              <a:rPr lang="en-US" dirty="0"/>
              <a:t>A job to be done is defined as a “circumstances-based description of understanding your customers’ </a:t>
            </a:r>
            <a:r>
              <a:rPr lang="en-US" b="1" dirty="0">
                <a:solidFill>
                  <a:srgbClr val="FFC000"/>
                </a:solidFill>
              </a:rPr>
              <a:t>desires, competitive set, anxieties, habits, and timeline </a:t>
            </a:r>
            <a:r>
              <a:rPr lang="en-US" dirty="0"/>
              <a:t>of purchase.”</a:t>
            </a:r>
            <a:endParaRPr lang="en-US" b="1" dirty="0">
              <a:solidFill>
                <a:srgbClr val="FFC000"/>
              </a:solidFill>
            </a:endParaRPr>
          </a:p>
          <a:p>
            <a:pPr marL="45720" indent="0">
              <a:buNone/>
            </a:pPr>
            <a:endParaRPr lang="en-US" dirty="0"/>
          </a:p>
          <a:p>
            <a:pPr marL="45720" indent="0">
              <a:buNone/>
            </a:pPr>
            <a:r>
              <a:rPr lang="en-US" dirty="0"/>
              <a:t>Understanding of customer jobs to be done helps business </a:t>
            </a:r>
          </a:p>
          <a:p>
            <a:r>
              <a:rPr lang="en-US" u="sng" dirty="0">
                <a:hlinkClick r:id="rId2"/>
              </a:rPr>
              <a:t>avoid disruption</a:t>
            </a:r>
            <a:r>
              <a:rPr lang="en-US" dirty="0"/>
              <a:t> and </a:t>
            </a:r>
          </a:p>
          <a:p>
            <a:r>
              <a:rPr lang="en-US" u="sng" dirty="0">
                <a:hlinkClick r:id="rId3"/>
              </a:rPr>
              <a:t>identify new opportunities</a:t>
            </a:r>
            <a:r>
              <a:rPr lang="en-US" dirty="0"/>
              <a:t> </a:t>
            </a:r>
            <a:endParaRPr lang="en-US" b="1" dirty="0">
              <a:solidFill>
                <a:srgbClr val="FFC000"/>
              </a:solidFill>
            </a:endParaRPr>
          </a:p>
        </p:txBody>
      </p:sp>
    </p:spTree>
    <p:extLst>
      <p:ext uri="{BB962C8B-B14F-4D97-AF65-F5344CB8AC3E}">
        <p14:creationId xmlns:p14="http://schemas.microsoft.com/office/powerpoint/2010/main" val="91975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3  MAIN TYPES OF CUSTOMER NEEDS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Customer needs can be broken out into many different varieties and categories.</a:t>
            </a:r>
          </a:p>
          <a:p>
            <a:pPr marL="45720" indent="0">
              <a:buNone/>
            </a:pPr>
            <a:endParaRPr lang="en-US" dirty="0"/>
          </a:p>
          <a:p>
            <a:pPr marL="45720" indent="0">
              <a:buNone/>
            </a:pPr>
            <a:r>
              <a:rPr lang="en-US" dirty="0"/>
              <a:t>Ultimately, all customer needs can be categorized into </a:t>
            </a:r>
            <a:r>
              <a:rPr lang="en-US" b="1" dirty="0">
                <a:solidFill>
                  <a:srgbClr val="FFC000"/>
                </a:solidFill>
              </a:rPr>
              <a:t>three </a:t>
            </a:r>
            <a:r>
              <a:rPr lang="en-US" dirty="0"/>
              <a:t>main types: </a:t>
            </a:r>
          </a:p>
          <a:p>
            <a:r>
              <a:rPr lang="en-US" b="1" dirty="0">
                <a:solidFill>
                  <a:srgbClr val="FFC000"/>
                </a:solidFill>
              </a:rPr>
              <a:t>Functional needs</a:t>
            </a:r>
          </a:p>
          <a:p>
            <a:r>
              <a:rPr lang="en-US" b="1" dirty="0">
                <a:solidFill>
                  <a:srgbClr val="FFC000"/>
                </a:solidFill>
              </a:rPr>
              <a:t>Social needs</a:t>
            </a:r>
          </a:p>
          <a:p>
            <a:r>
              <a:rPr lang="en-US" b="1" dirty="0">
                <a:solidFill>
                  <a:srgbClr val="FFC000"/>
                </a:solidFill>
              </a:rPr>
              <a:t>Emotional needs.</a:t>
            </a:r>
          </a:p>
          <a:p>
            <a:pPr marL="45720" indent="0">
              <a:buNone/>
            </a:pPr>
            <a:endParaRPr lang="en-US" b="1" dirty="0">
              <a:solidFill>
                <a:srgbClr val="FFC000"/>
              </a:solidFill>
            </a:endParaRPr>
          </a:p>
        </p:txBody>
      </p:sp>
    </p:spTree>
    <p:extLst>
      <p:ext uri="{BB962C8B-B14F-4D97-AF65-F5344CB8AC3E}">
        <p14:creationId xmlns:p14="http://schemas.microsoft.com/office/powerpoint/2010/main" val="28636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FUNCTIONAL NEEDS</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indent="0">
              <a:buNone/>
            </a:pPr>
            <a:r>
              <a:rPr lang="en-US" dirty="0"/>
              <a:t>Functional needs are the most tangible and obvious of the three main types of customer needs. Customers typically </a:t>
            </a:r>
            <a:r>
              <a:rPr lang="en-US" b="1" dirty="0">
                <a:solidFill>
                  <a:srgbClr val="FFC000"/>
                </a:solidFill>
              </a:rPr>
              <a:t>evaluate potential solutions </a:t>
            </a:r>
            <a:r>
              <a:rPr lang="en-US" dirty="0"/>
              <a:t>based on whether </a:t>
            </a:r>
            <a:r>
              <a:rPr lang="en-US" b="1" dirty="0">
                <a:solidFill>
                  <a:srgbClr val="FFC000"/>
                </a:solidFill>
              </a:rPr>
              <a:t>they’ll help them achieve a particular task or function</a:t>
            </a:r>
            <a:r>
              <a:rPr lang="en-US" dirty="0"/>
              <a:t>. The product or service that best addresses their functional need is likely to be the one they purchase, or hire.</a:t>
            </a:r>
          </a:p>
          <a:p>
            <a:pPr marL="45720" indent="0">
              <a:buNone/>
            </a:pPr>
            <a:endParaRPr lang="en-US" dirty="0"/>
          </a:p>
          <a:p>
            <a:pPr marL="45720" indent="0">
              <a:buNone/>
            </a:pPr>
            <a:r>
              <a:rPr lang="en-US" b="1" dirty="0">
                <a:solidFill>
                  <a:srgbClr val="FFC000"/>
                </a:solidFill>
              </a:rPr>
              <a:t>For example, </a:t>
            </a:r>
            <a:r>
              <a:rPr lang="en-US" dirty="0"/>
              <a:t>a customer who’s planting a garden for the first time might say, “I need a garden hose.” Meanwhile, an experienced gardener might tailor their criteria by saying, “I need a hose that’s long enough to reach my vegetable garden from my backyard spigot.” Another customer who’s dealt with the frustration of using a low-quality product might tailor their need differently by saying, “I need a high-quality garden hose that won’t tear or kink from regular use.”</a:t>
            </a:r>
          </a:p>
          <a:p>
            <a:pPr marL="45720" indent="0">
              <a:buNone/>
            </a:pPr>
            <a:endParaRPr lang="en-US" b="1" dirty="0">
              <a:solidFill>
                <a:srgbClr val="FFC000"/>
              </a:solidFill>
            </a:endParaRPr>
          </a:p>
        </p:txBody>
      </p:sp>
    </p:spTree>
    <p:extLst>
      <p:ext uri="{BB962C8B-B14F-4D97-AF65-F5344CB8AC3E}">
        <p14:creationId xmlns:p14="http://schemas.microsoft.com/office/powerpoint/2010/main" val="112966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SOCIAL NEEDS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A social need is a customer need that relates to how a person </a:t>
            </a:r>
            <a:r>
              <a:rPr lang="en-US" b="1" dirty="0">
                <a:solidFill>
                  <a:srgbClr val="FFC000"/>
                </a:solidFill>
              </a:rPr>
              <a:t>wants to be perceived by others </a:t>
            </a:r>
            <a:r>
              <a:rPr lang="en-US" dirty="0"/>
              <a:t>when </a:t>
            </a:r>
            <a:r>
              <a:rPr lang="en-US" b="1" dirty="0">
                <a:solidFill>
                  <a:srgbClr val="FFC000"/>
                </a:solidFill>
              </a:rPr>
              <a:t>using a product or service</a:t>
            </a:r>
            <a:r>
              <a:rPr lang="en-US" dirty="0"/>
              <a:t>. While social needs aren’t typically a customer’s primary concern when considering a purchase, they can influence their final decision.</a:t>
            </a:r>
          </a:p>
          <a:p>
            <a:pPr marL="45720" indent="0">
              <a:buNone/>
            </a:pPr>
            <a:r>
              <a:rPr lang="en-US" dirty="0"/>
              <a:t>Social needs are often more difficult for a company to identify, and vary substantially from customer to customer. </a:t>
            </a:r>
          </a:p>
          <a:p>
            <a:pPr marL="45720" indent="0">
              <a:buNone/>
            </a:pPr>
            <a:r>
              <a:rPr lang="en-US" dirty="0"/>
              <a:t>By understanding various social needs, you can look for </a:t>
            </a:r>
            <a:r>
              <a:rPr lang="en-US" b="1" dirty="0">
                <a:solidFill>
                  <a:srgbClr val="FFC000"/>
                </a:solidFill>
              </a:rPr>
              <a:t>patterns among your users</a:t>
            </a:r>
            <a:r>
              <a:rPr lang="en-US" dirty="0"/>
              <a:t>. If enough of your customers share a particular need, consider how it can inform your product development, sales, and marketing processes.</a:t>
            </a:r>
            <a:endParaRPr lang="en-US" b="1" dirty="0">
              <a:solidFill>
                <a:srgbClr val="FFC000"/>
              </a:solidFill>
            </a:endParaRPr>
          </a:p>
        </p:txBody>
      </p:sp>
    </p:spTree>
    <p:extLst>
      <p:ext uri="{BB962C8B-B14F-4D97-AF65-F5344CB8AC3E}">
        <p14:creationId xmlns:p14="http://schemas.microsoft.com/office/powerpoint/2010/main" val="338199900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1662</TotalTime>
  <Words>2365</Words>
  <Application>Microsoft Macintosh PowerPoint</Application>
  <PresentationFormat>Widescreen</PresentationFormat>
  <Paragraphs>161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Corbel</vt:lpstr>
      <vt:lpstr>Wingdings</vt:lpstr>
      <vt:lpstr>Basis</vt:lpstr>
      <vt:lpstr>Technoprenuership  TCP231  Module 4: Market Research &amp; Customers Identification</vt:lpstr>
      <vt:lpstr>4. Market Research &amp; Customers Identification</vt:lpstr>
      <vt:lpstr>Key to Success</vt:lpstr>
      <vt:lpstr>Customer Needs</vt:lpstr>
      <vt:lpstr>What are Customer Needs ?</vt:lpstr>
      <vt:lpstr>Customer Needs as Jobs to Be Done</vt:lpstr>
      <vt:lpstr>3  MAIN TYPES OF CUSTOMER NEEDS</vt:lpstr>
      <vt:lpstr>FUNCTIONAL NEEDS</vt:lpstr>
      <vt:lpstr>SOCIAL NEEDS</vt:lpstr>
      <vt:lpstr>SOCIAL NEEDS</vt:lpstr>
      <vt:lpstr>EMOTIONAL NEEDS</vt:lpstr>
      <vt:lpstr>IDENTIFYING CUSTOMER NEEDS</vt:lpstr>
      <vt:lpstr>PowerPoint Presentation</vt:lpstr>
      <vt:lpstr>What are Customer Pain Points?</vt:lpstr>
      <vt:lpstr>Types of Customer Pain Points</vt:lpstr>
      <vt:lpstr>Types of Customer Pain Points</vt:lpstr>
      <vt:lpstr>How Do You Find Customer Pain Points?</vt:lpstr>
      <vt:lpstr>What are the Most Common Customer Pain Points?</vt:lpstr>
      <vt:lpstr>How Do You Solve Customer Problems?</vt:lpstr>
      <vt:lpstr>Customer Demographics</vt:lpstr>
      <vt:lpstr>Customer Demographics</vt:lpstr>
      <vt:lpstr>Market Research and Validation</vt:lpstr>
      <vt:lpstr>Market research process </vt:lpstr>
      <vt:lpstr>The Decision making Process</vt:lpstr>
      <vt:lpstr>Target Customer Profile, Persona</vt:lpstr>
      <vt:lpstr>Target Customer Profile, Persona</vt:lpstr>
      <vt:lpstr>Decision making process</vt:lpstr>
      <vt:lpstr>PowerPoint Presentation</vt:lpstr>
      <vt:lpstr>Step by step Decision making process</vt:lpstr>
      <vt:lpstr>Step by step Decision making process</vt:lpstr>
      <vt:lpstr>Step by step Decision making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Technoprenuership</dc:title>
  <dc:creator>debesh pradhan</dc:creator>
  <cp:lastModifiedBy>Microsoft Office User</cp:lastModifiedBy>
  <cp:revision>63</cp:revision>
  <dcterms:created xsi:type="dcterms:W3CDTF">2022-05-16T19:05:06Z</dcterms:created>
  <dcterms:modified xsi:type="dcterms:W3CDTF">2023-05-10T03:11:25Z</dcterms:modified>
</cp:coreProperties>
</file>