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3" r:id="rId2"/>
    <p:sldId id="334" r:id="rId3"/>
    <p:sldId id="337" r:id="rId4"/>
    <p:sldId id="354" r:id="rId5"/>
    <p:sldId id="355" r:id="rId6"/>
    <p:sldId id="338" r:id="rId7"/>
    <p:sldId id="396" r:id="rId8"/>
    <p:sldId id="397" r:id="rId9"/>
    <p:sldId id="398" r:id="rId10"/>
    <p:sldId id="399" r:id="rId11"/>
    <p:sldId id="339" r:id="rId12"/>
    <p:sldId id="356" r:id="rId13"/>
    <p:sldId id="357" r:id="rId14"/>
    <p:sldId id="358" r:id="rId15"/>
    <p:sldId id="359" r:id="rId16"/>
    <p:sldId id="360" r:id="rId17"/>
    <p:sldId id="361" r:id="rId18"/>
    <p:sldId id="362" r:id="rId19"/>
    <p:sldId id="363" r:id="rId20"/>
    <p:sldId id="364" r:id="rId21"/>
    <p:sldId id="367" r:id="rId22"/>
    <p:sldId id="365" r:id="rId23"/>
    <p:sldId id="366" r:id="rId24"/>
    <p:sldId id="368" r:id="rId25"/>
    <p:sldId id="369" r:id="rId26"/>
    <p:sldId id="340" r:id="rId27"/>
    <p:sldId id="370" r:id="rId28"/>
    <p:sldId id="371" r:id="rId29"/>
    <p:sldId id="37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7DA2"/>
    <a:srgbClr val="BDCCD1"/>
    <a:srgbClr val="9DB8CE"/>
    <a:srgbClr val="31B6CE"/>
    <a:srgbClr val="E3E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rgbClr val="3A7DA2"/>
            </a:solidFill>
          </c:spPr>
          <c:explosion val="1"/>
          <c:dPt>
            <c:idx val="0"/>
            <c:bubble3D val="0"/>
            <c:spPr>
              <a:solidFill>
                <a:srgbClr val="3A7DA2"/>
              </a:solidFill>
              <a:ln w="19050">
                <a:solidFill>
                  <a:schemeClr val="lt1"/>
                </a:solidFill>
              </a:ln>
              <a:effectLst/>
            </c:spPr>
            <c:extLst>
              <c:ext xmlns:c16="http://schemas.microsoft.com/office/drawing/2014/chart" uri="{C3380CC4-5D6E-409C-BE32-E72D297353CC}">
                <c16:uniqueId val="{00000001-C380-43CC-A27B-7707F949524C}"/>
              </c:ext>
            </c:extLst>
          </c:dPt>
          <c:dPt>
            <c:idx val="1"/>
            <c:bubble3D val="0"/>
            <c:spPr>
              <a:solidFill>
                <a:srgbClr val="3A7DA2"/>
              </a:solidFill>
              <a:ln w="19050">
                <a:solidFill>
                  <a:schemeClr val="lt1"/>
                </a:solidFill>
              </a:ln>
              <a:effectLst/>
            </c:spPr>
            <c:extLst>
              <c:ext xmlns:c16="http://schemas.microsoft.com/office/drawing/2014/chart" uri="{C3380CC4-5D6E-409C-BE32-E72D297353CC}">
                <c16:uniqueId val="{00000003-C380-43CC-A27B-7707F949524C}"/>
              </c:ext>
            </c:extLst>
          </c:dPt>
          <c:dPt>
            <c:idx val="2"/>
            <c:bubble3D val="0"/>
            <c:spPr>
              <a:solidFill>
                <a:srgbClr val="3A7DA2"/>
              </a:solidFill>
              <a:ln w="19050">
                <a:solidFill>
                  <a:schemeClr val="lt1"/>
                </a:solidFill>
              </a:ln>
              <a:effectLst/>
            </c:spPr>
            <c:extLst>
              <c:ext xmlns:c16="http://schemas.microsoft.com/office/drawing/2014/chart" uri="{C3380CC4-5D6E-409C-BE32-E72D297353CC}">
                <c16:uniqueId val="{00000005-C380-43CC-A27B-7707F949524C}"/>
              </c:ext>
            </c:extLst>
          </c:dPt>
          <c:dPt>
            <c:idx val="3"/>
            <c:bubble3D val="0"/>
            <c:spPr>
              <a:solidFill>
                <a:srgbClr val="3A7DA2"/>
              </a:solidFill>
              <a:ln w="19050">
                <a:solidFill>
                  <a:schemeClr val="lt1"/>
                </a:solidFill>
              </a:ln>
              <a:effectLst/>
            </c:spPr>
            <c:extLst>
              <c:ext xmlns:c16="http://schemas.microsoft.com/office/drawing/2014/chart" uri="{C3380CC4-5D6E-409C-BE32-E72D297353CC}">
                <c16:uniqueId val="{00000007-C380-43CC-A27B-7707F949524C}"/>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100</c:v>
                </c:pt>
                <c:pt idx="1">
                  <c:v>0</c:v>
                </c:pt>
                <c:pt idx="2">
                  <c:v>0</c:v>
                </c:pt>
                <c:pt idx="3">
                  <c:v>0</c:v>
                </c:pt>
              </c:numCache>
            </c:numRef>
          </c:val>
          <c:extLst>
            <c:ext xmlns:c16="http://schemas.microsoft.com/office/drawing/2014/chart" uri="{C3380CC4-5D6E-409C-BE32-E72D297353CC}">
              <c16:uniqueId val="{00000000-5657-470C-A9CB-1A44E7816C8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N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rgbClr val="3A7DA2"/>
            </a:solidFill>
          </c:spPr>
          <c:explosion val="1"/>
          <c:dPt>
            <c:idx val="0"/>
            <c:bubble3D val="0"/>
            <c:spPr>
              <a:solidFill>
                <a:srgbClr val="3A7DA2"/>
              </a:solidFill>
              <a:ln w="19050">
                <a:solidFill>
                  <a:schemeClr val="lt1"/>
                </a:solidFill>
              </a:ln>
              <a:effectLst/>
            </c:spPr>
            <c:extLst>
              <c:ext xmlns:c16="http://schemas.microsoft.com/office/drawing/2014/chart" uri="{C3380CC4-5D6E-409C-BE32-E72D297353CC}">
                <c16:uniqueId val="{00000001-A4A3-4508-9794-C19C3D0E9959}"/>
              </c:ext>
            </c:extLst>
          </c:dPt>
          <c:dPt>
            <c:idx val="1"/>
            <c:bubble3D val="0"/>
            <c:spPr>
              <a:solidFill>
                <a:srgbClr val="9DB8CE"/>
              </a:solidFill>
              <a:ln w="19050">
                <a:solidFill>
                  <a:schemeClr val="lt1"/>
                </a:solidFill>
              </a:ln>
              <a:effectLst/>
            </c:spPr>
            <c:extLst>
              <c:ext xmlns:c16="http://schemas.microsoft.com/office/drawing/2014/chart" uri="{C3380CC4-5D6E-409C-BE32-E72D297353CC}">
                <c16:uniqueId val="{00000003-A4A3-4508-9794-C19C3D0E9959}"/>
              </c:ext>
            </c:extLst>
          </c:dPt>
          <c:dPt>
            <c:idx val="2"/>
            <c:bubble3D val="0"/>
            <c:spPr>
              <a:solidFill>
                <a:srgbClr val="3A7DA2"/>
              </a:solidFill>
              <a:ln w="19050">
                <a:solidFill>
                  <a:schemeClr val="lt1"/>
                </a:solidFill>
              </a:ln>
              <a:effectLst/>
            </c:spPr>
            <c:extLst>
              <c:ext xmlns:c16="http://schemas.microsoft.com/office/drawing/2014/chart" uri="{C3380CC4-5D6E-409C-BE32-E72D297353CC}">
                <c16:uniqueId val="{00000005-A4A3-4508-9794-C19C3D0E9959}"/>
              </c:ext>
            </c:extLst>
          </c:dPt>
          <c:dPt>
            <c:idx val="3"/>
            <c:bubble3D val="0"/>
            <c:spPr>
              <a:solidFill>
                <a:srgbClr val="3A7DA2"/>
              </a:solidFill>
              <a:ln w="19050">
                <a:solidFill>
                  <a:schemeClr val="lt1"/>
                </a:solidFill>
              </a:ln>
              <a:effectLst/>
            </c:spPr>
            <c:extLst>
              <c:ext xmlns:c16="http://schemas.microsoft.com/office/drawing/2014/chart" uri="{C3380CC4-5D6E-409C-BE32-E72D297353CC}">
                <c16:uniqueId val="{00000007-A4A3-4508-9794-C19C3D0E995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50</c:v>
                </c:pt>
                <c:pt idx="1">
                  <c:v>50</c:v>
                </c:pt>
                <c:pt idx="2">
                  <c:v>0</c:v>
                </c:pt>
                <c:pt idx="3">
                  <c:v>0</c:v>
                </c:pt>
              </c:numCache>
            </c:numRef>
          </c:val>
          <c:extLst>
            <c:ext xmlns:c16="http://schemas.microsoft.com/office/drawing/2014/chart" uri="{C3380CC4-5D6E-409C-BE32-E72D297353CC}">
              <c16:uniqueId val="{00000008-A4A3-4508-9794-C19C3D0E995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N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rgbClr val="3A7DA2"/>
            </a:solidFill>
          </c:spPr>
          <c:explosion val="1"/>
          <c:dPt>
            <c:idx val="0"/>
            <c:bubble3D val="0"/>
            <c:spPr>
              <a:solidFill>
                <a:srgbClr val="3A7DA2"/>
              </a:solidFill>
              <a:ln w="19050">
                <a:solidFill>
                  <a:schemeClr val="lt1"/>
                </a:solidFill>
              </a:ln>
              <a:effectLst/>
            </c:spPr>
            <c:extLst>
              <c:ext xmlns:c16="http://schemas.microsoft.com/office/drawing/2014/chart" uri="{C3380CC4-5D6E-409C-BE32-E72D297353CC}">
                <c16:uniqueId val="{00000001-8B10-4789-ABF7-8C0DFAACA645}"/>
              </c:ext>
            </c:extLst>
          </c:dPt>
          <c:dPt>
            <c:idx val="1"/>
            <c:bubble3D val="0"/>
            <c:spPr>
              <a:solidFill>
                <a:srgbClr val="9DB8CE"/>
              </a:solidFill>
              <a:ln w="19050">
                <a:solidFill>
                  <a:schemeClr val="lt1"/>
                </a:solidFill>
              </a:ln>
              <a:effectLst/>
            </c:spPr>
            <c:extLst>
              <c:ext xmlns:c16="http://schemas.microsoft.com/office/drawing/2014/chart" uri="{C3380CC4-5D6E-409C-BE32-E72D297353CC}">
                <c16:uniqueId val="{00000003-8B10-4789-ABF7-8C0DFAACA645}"/>
              </c:ext>
            </c:extLst>
          </c:dPt>
          <c:dPt>
            <c:idx val="2"/>
            <c:bubble3D val="0"/>
            <c:spPr>
              <a:solidFill>
                <a:srgbClr val="3A7DA2"/>
              </a:solidFill>
              <a:ln w="19050">
                <a:solidFill>
                  <a:schemeClr val="lt1"/>
                </a:solidFill>
              </a:ln>
              <a:effectLst/>
            </c:spPr>
            <c:extLst>
              <c:ext xmlns:c16="http://schemas.microsoft.com/office/drawing/2014/chart" uri="{C3380CC4-5D6E-409C-BE32-E72D297353CC}">
                <c16:uniqueId val="{00000005-8B10-4789-ABF7-8C0DFAACA645}"/>
              </c:ext>
            </c:extLst>
          </c:dPt>
          <c:dPt>
            <c:idx val="3"/>
            <c:bubble3D val="0"/>
            <c:spPr>
              <a:solidFill>
                <a:srgbClr val="3A7DA2"/>
              </a:solidFill>
              <a:ln w="19050">
                <a:solidFill>
                  <a:schemeClr val="lt1"/>
                </a:solidFill>
              </a:ln>
              <a:effectLst/>
            </c:spPr>
            <c:extLst>
              <c:ext xmlns:c16="http://schemas.microsoft.com/office/drawing/2014/chart" uri="{C3380CC4-5D6E-409C-BE32-E72D297353CC}">
                <c16:uniqueId val="{00000007-8B10-4789-ABF7-8C0DFAACA645}"/>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75</c:v>
                </c:pt>
                <c:pt idx="1">
                  <c:v>25</c:v>
                </c:pt>
                <c:pt idx="2">
                  <c:v>0</c:v>
                </c:pt>
                <c:pt idx="3">
                  <c:v>0</c:v>
                </c:pt>
              </c:numCache>
            </c:numRef>
          </c:val>
          <c:extLst>
            <c:ext xmlns:c16="http://schemas.microsoft.com/office/drawing/2014/chart" uri="{C3380CC4-5D6E-409C-BE32-E72D297353CC}">
              <c16:uniqueId val="{00000008-8B10-4789-ABF7-8C0DFAACA64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N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8E457E-FD85-466E-AC3C-D767C29F34E7}" type="doc">
      <dgm:prSet loTypeId="urn:microsoft.com/office/officeart/2005/8/layout/venn2" loCatId="relationship" qsTypeId="urn:microsoft.com/office/officeart/2005/8/quickstyle/simple1" qsCatId="simple" csTypeId="urn:microsoft.com/office/officeart/2005/8/colors/accent4_3" csCatId="accent4" phldr="1"/>
      <dgm:spPr/>
      <dgm:t>
        <a:bodyPr/>
        <a:lstStyle/>
        <a:p>
          <a:endParaRPr lang="en-US"/>
        </a:p>
      </dgm:t>
    </dgm:pt>
    <dgm:pt modelId="{B3358B4B-DE15-4692-859D-0BA91A72B573}">
      <dgm:prSet phldrT="[Text]"/>
      <dgm:spPr/>
      <dgm:t>
        <a:bodyPr/>
        <a:lstStyle/>
        <a:p>
          <a:r>
            <a:rPr lang="en-US" dirty="0"/>
            <a:t>TAM</a:t>
          </a:r>
        </a:p>
      </dgm:t>
    </dgm:pt>
    <dgm:pt modelId="{AB898F94-BFB4-4481-B62C-3689B5ED008D}" type="parTrans" cxnId="{7F20B1CD-8A70-4B51-B731-B578346138FC}">
      <dgm:prSet/>
      <dgm:spPr/>
      <dgm:t>
        <a:bodyPr/>
        <a:lstStyle/>
        <a:p>
          <a:endParaRPr lang="en-US"/>
        </a:p>
      </dgm:t>
    </dgm:pt>
    <dgm:pt modelId="{C7081351-650C-4021-BD14-DAF8AD88DE24}" type="sibTrans" cxnId="{7F20B1CD-8A70-4B51-B731-B578346138FC}">
      <dgm:prSet/>
      <dgm:spPr/>
      <dgm:t>
        <a:bodyPr/>
        <a:lstStyle/>
        <a:p>
          <a:endParaRPr lang="en-US"/>
        </a:p>
      </dgm:t>
    </dgm:pt>
    <dgm:pt modelId="{E3034E4B-A3F5-402C-A4FC-6927B590C47E}">
      <dgm:prSet phldrT="[Text]"/>
      <dgm:spPr/>
      <dgm:t>
        <a:bodyPr/>
        <a:lstStyle/>
        <a:p>
          <a:r>
            <a:rPr lang="en-US" dirty="0"/>
            <a:t>SAM</a:t>
          </a:r>
        </a:p>
      </dgm:t>
    </dgm:pt>
    <dgm:pt modelId="{D4D8C6EC-9C98-4B8D-9CA9-EFB4FEC4966F}" type="parTrans" cxnId="{11C41071-C9CA-4A3B-A12E-A564144FD745}">
      <dgm:prSet/>
      <dgm:spPr/>
      <dgm:t>
        <a:bodyPr/>
        <a:lstStyle/>
        <a:p>
          <a:endParaRPr lang="en-US"/>
        </a:p>
      </dgm:t>
    </dgm:pt>
    <dgm:pt modelId="{169742D0-8A7E-45AB-84F4-305D7EB82ED5}" type="sibTrans" cxnId="{11C41071-C9CA-4A3B-A12E-A564144FD745}">
      <dgm:prSet/>
      <dgm:spPr/>
      <dgm:t>
        <a:bodyPr/>
        <a:lstStyle/>
        <a:p>
          <a:endParaRPr lang="en-US"/>
        </a:p>
      </dgm:t>
    </dgm:pt>
    <dgm:pt modelId="{CACCEFA8-FC7B-4E48-B4E1-D0110E17BC15}">
      <dgm:prSet phldrT="[Text]"/>
      <dgm:spPr/>
      <dgm:t>
        <a:bodyPr/>
        <a:lstStyle/>
        <a:p>
          <a:r>
            <a:rPr lang="en-US" dirty="0"/>
            <a:t>SOM</a:t>
          </a:r>
        </a:p>
      </dgm:t>
    </dgm:pt>
    <dgm:pt modelId="{CDB11271-1A86-4F31-871C-37EDEC42E28B}" type="parTrans" cxnId="{045570D1-CDDB-4E6A-9DF9-442206ECE96A}">
      <dgm:prSet/>
      <dgm:spPr/>
      <dgm:t>
        <a:bodyPr/>
        <a:lstStyle/>
        <a:p>
          <a:endParaRPr lang="en-US"/>
        </a:p>
      </dgm:t>
    </dgm:pt>
    <dgm:pt modelId="{C36F09B2-F726-4D91-9905-AE67639A306D}" type="sibTrans" cxnId="{045570D1-CDDB-4E6A-9DF9-442206ECE96A}">
      <dgm:prSet/>
      <dgm:spPr/>
      <dgm:t>
        <a:bodyPr/>
        <a:lstStyle/>
        <a:p>
          <a:endParaRPr lang="en-US"/>
        </a:p>
      </dgm:t>
    </dgm:pt>
    <dgm:pt modelId="{731E8995-7919-4C4D-A77A-3143A186DC48}" type="pres">
      <dgm:prSet presAssocID="{E68E457E-FD85-466E-AC3C-D767C29F34E7}" presName="Name0" presStyleCnt="0">
        <dgm:presLayoutVars>
          <dgm:chMax val="7"/>
          <dgm:resizeHandles val="exact"/>
        </dgm:presLayoutVars>
      </dgm:prSet>
      <dgm:spPr/>
    </dgm:pt>
    <dgm:pt modelId="{A1802FE0-162D-4E36-95EE-C4E371DD1245}" type="pres">
      <dgm:prSet presAssocID="{E68E457E-FD85-466E-AC3C-D767C29F34E7}" presName="comp1" presStyleCnt="0"/>
      <dgm:spPr/>
    </dgm:pt>
    <dgm:pt modelId="{B34246C7-B02E-4721-A06D-7C36E01BF9D3}" type="pres">
      <dgm:prSet presAssocID="{E68E457E-FD85-466E-AC3C-D767C29F34E7}" presName="circle1" presStyleLbl="node1" presStyleIdx="0" presStyleCnt="3"/>
      <dgm:spPr/>
    </dgm:pt>
    <dgm:pt modelId="{436B4AA0-9CE3-41C1-BA89-A25E38BB7E11}" type="pres">
      <dgm:prSet presAssocID="{E68E457E-FD85-466E-AC3C-D767C29F34E7}" presName="c1text" presStyleLbl="node1" presStyleIdx="0" presStyleCnt="3">
        <dgm:presLayoutVars>
          <dgm:bulletEnabled val="1"/>
        </dgm:presLayoutVars>
      </dgm:prSet>
      <dgm:spPr/>
    </dgm:pt>
    <dgm:pt modelId="{E8F25595-5DAA-4F41-8620-FF53146D5517}" type="pres">
      <dgm:prSet presAssocID="{E68E457E-FD85-466E-AC3C-D767C29F34E7}" presName="comp2" presStyleCnt="0"/>
      <dgm:spPr/>
    </dgm:pt>
    <dgm:pt modelId="{F280281F-8098-48F9-8B86-E88E0EC9F5E4}" type="pres">
      <dgm:prSet presAssocID="{E68E457E-FD85-466E-AC3C-D767C29F34E7}" presName="circle2" presStyleLbl="node1" presStyleIdx="1" presStyleCnt="3"/>
      <dgm:spPr/>
    </dgm:pt>
    <dgm:pt modelId="{6E94E964-7013-4A97-A900-9E85644D86FA}" type="pres">
      <dgm:prSet presAssocID="{E68E457E-FD85-466E-AC3C-D767C29F34E7}" presName="c2text" presStyleLbl="node1" presStyleIdx="1" presStyleCnt="3">
        <dgm:presLayoutVars>
          <dgm:bulletEnabled val="1"/>
        </dgm:presLayoutVars>
      </dgm:prSet>
      <dgm:spPr/>
    </dgm:pt>
    <dgm:pt modelId="{BCEC6D1A-3F26-4968-B746-4C8CD7B89490}" type="pres">
      <dgm:prSet presAssocID="{E68E457E-FD85-466E-AC3C-D767C29F34E7}" presName="comp3" presStyleCnt="0"/>
      <dgm:spPr/>
    </dgm:pt>
    <dgm:pt modelId="{FDC3F474-5086-46FC-9608-63867CFD76A9}" type="pres">
      <dgm:prSet presAssocID="{E68E457E-FD85-466E-AC3C-D767C29F34E7}" presName="circle3" presStyleLbl="node1" presStyleIdx="2" presStyleCnt="3"/>
      <dgm:spPr/>
    </dgm:pt>
    <dgm:pt modelId="{E68E239A-6574-4DD5-A15D-555FAEA7FE6A}" type="pres">
      <dgm:prSet presAssocID="{E68E457E-FD85-466E-AC3C-D767C29F34E7}" presName="c3text" presStyleLbl="node1" presStyleIdx="2" presStyleCnt="3">
        <dgm:presLayoutVars>
          <dgm:bulletEnabled val="1"/>
        </dgm:presLayoutVars>
      </dgm:prSet>
      <dgm:spPr/>
    </dgm:pt>
  </dgm:ptLst>
  <dgm:cxnLst>
    <dgm:cxn modelId="{7EB45107-E068-431E-8788-E446052AF531}" type="presOf" srcId="{B3358B4B-DE15-4692-859D-0BA91A72B573}" destId="{436B4AA0-9CE3-41C1-BA89-A25E38BB7E11}" srcOrd="1" destOrd="0" presId="urn:microsoft.com/office/officeart/2005/8/layout/venn2"/>
    <dgm:cxn modelId="{5BCB6F4E-2396-4A8F-B532-5F50C63BD726}" type="presOf" srcId="{CACCEFA8-FC7B-4E48-B4E1-D0110E17BC15}" destId="{FDC3F474-5086-46FC-9608-63867CFD76A9}" srcOrd="0" destOrd="0" presId="urn:microsoft.com/office/officeart/2005/8/layout/venn2"/>
    <dgm:cxn modelId="{11C41071-C9CA-4A3B-A12E-A564144FD745}" srcId="{E68E457E-FD85-466E-AC3C-D767C29F34E7}" destId="{E3034E4B-A3F5-402C-A4FC-6927B590C47E}" srcOrd="1" destOrd="0" parTransId="{D4D8C6EC-9C98-4B8D-9CA9-EFB4FEC4966F}" sibTransId="{169742D0-8A7E-45AB-84F4-305D7EB82ED5}"/>
    <dgm:cxn modelId="{C7FD0B82-6AA0-498E-B973-4B70C69FDF94}" type="presOf" srcId="{E3034E4B-A3F5-402C-A4FC-6927B590C47E}" destId="{6E94E964-7013-4A97-A900-9E85644D86FA}" srcOrd="1" destOrd="0" presId="urn:microsoft.com/office/officeart/2005/8/layout/venn2"/>
    <dgm:cxn modelId="{635529AE-7680-42A0-AF99-0ADF35C5318D}" type="presOf" srcId="{E3034E4B-A3F5-402C-A4FC-6927B590C47E}" destId="{F280281F-8098-48F9-8B86-E88E0EC9F5E4}" srcOrd="0" destOrd="0" presId="urn:microsoft.com/office/officeart/2005/8/layout/venn2"/>
    <dgm:cxn modelId="{01EB19C3-DE23-4FDC-89E0-F796BB2D4D90}" type="presOf" srcId="{B3358B4B-DE15-4692-859D-0BA91A72B573}" destId="{B34246C7-B02E-4721-A06D-7C36E01BF9D3}" srcOrd="0" destOrd="0" presId="urn:microsoft.com/office/officeart/2005/8/layout/venn2"/>
    <dgm:cxn modelId="{7F20B1CD-8A70-4B51-B731-B578346138FC}" srcId="{E68E457E-FD85-466E-AC3C-D767C29F34E7}" destId="{B3358B4B-DE15-4692-859D-0BA91A72B573}" srcOrd="0" destOrd="0" parTransId="{AB898F94-BFB4-4481-B62C-3689B5ED008D}" sibTransId="{C7081351-650C-4021-BD14-DAF8AD88DE24}"/>
    <dgm:cxn modelId="{045570D1-CDDB-4E6A-9DF9-442206ECE96A}" srcId="{E68E457E-FD85-466E-AC3C-D767C29F34E7}" destId="{CACCEFA8-FC7B-4E48-B4E1-D0110E17BC15}" srcOrd="2" destOrd="0" parTransId="{CDB11271-1A86-4F31-871C-37EDEC42E28B}" sibTransId="{C36F09B2-F726-4D91-9905-AE67639A306D}"/>
    <dgm:cxn modelId="{EFED4DDB-2ABA-4521-9A8E-753FF4CE6D0F}" type="presOf" srcId="{CACCEFA8-FC7B-4E48-B4E1-D0110E17BC15}" destId="{E68E239A-6574-4DD5-A15D-555FAEA7FE6A}" srcOrd="1" destOrd="0" presId="urn:microsoft.com/office/officeart/2005/8/layout/venn2"/>
    <dgm:cxn modelId="{DC7FDBE8-B580-47EB-ABCA-0DCF986745BD}" type="presOf" srcId="{E68E457E-FD85-466E-AC3C-D767C29F34E7}" destId="{731E8995-7919-4C4D-A77A-3143A186DC48}" srcOrd="0" destOrd="0" presId="urn:microsoft.com/office/officeart/2005/8/layout/venn2"/>
    <dgm:cxn modelId="{24F79568-616C-406F-A6AC-E59CA76F67CB}" type="presParOf" srcId="{731E8995-7919-4C4D-A77A-3143A186DC48}" destId="{A1802FE0-162D-4E36-95EE-C4E371DD1245}" srcOrd="0" destOrd="0" presId="urn:microsoft.com/office/officeart/2005/8/layout/venn2"/>
    <dgm:cxn modelId="{E738ABA7-6C85-436E-98C1-8FE8764120DA}" type="presParOf" srcId="{A1802FE0-162D-4E36-95EE-C4E371DD1245}" destId="{B34246C7-B02E-4721-A06D-7C36E01BF9D3}" srcOrd="0" destOrd="0" presId="urn:microsoft.com/office/officeart/2005/8/layout/venn2"/>
    <dgm:cxn modelId="{7F8C6275-E80C-4ECE-B59B-E7B7EE862151}" type="presParOf" srcId="{A1802FE0-162D-4E36-95EE-C4E371DD1245}" destId="{436B4AA0-9CE3-41C1-BA89-A25E38BB7E11}" srcOrd="1" destOrd="0" presId="urn:microsoft.com/office/officeart/2005/8/layout/venn2"/>
    <dgm:cxn modelId="{6B0075C1-5DF1-4E63-B411-CB9845F074E8}" type="presParOf" srcId="{731E8995-7919-4C4D-A77A-3143A186DC48}" destId="{E8F25595-5DAA-4F41-8620-FF53146D5517}" srcOrd="1" destOrd="0" presId="urn:microsoft.com/office/officeart/2005/8/layout/venn2"/>
    <dgm:cxn modelId="{C1D1FE11-D497-4956-B122-326F9B3F7AF8}" type="presParOf" srcId="{E8F25595-5DAA-4F41-8620-FF53146D5517}" destId="{F280281F-8098-48F9-8B86-E88E0EC9F5E4}" srcOrd="0" destOrd="0" presId="urn:microsoft.com/office/officeart/2005/8/layout/venn2"/>
    <dgm:cxn modelId="{E8C25532-0D2C-4FFC-8CAA-F8B8F4DC745E}" type="presParOf" srcId="{E8F25595-5DAA-4F41-8620-FF53146D5517}" destId="{6E94E964-7013-4A97-A900-9E85644D86FA}" srcOrd="1" destOrd="0" presId="urn:microsoft.com/office/officeart/2005/8/layout/venn2"/>
    <dgm:cxn modelId="{718A4DDD-8F3B-48E7-8465-57980A86B67C}" type="presParOf" srcId="{731E8995-7919-4C4D-A77A-3143A186DC48}" destId="{BCEC6D1A-3F26-4968-B746-4C8CD7B89490}" srcOrd="2" destOrd="0" presId="urn:microsoft.com/office/officeart/2005/8/layout/venn2"/>
    <dgm:cxn modelId="{372BE571-C056-4FA9-A57C-A8832F0C3CD9}" type="presParOf" srcId="{BCEC6D1A-3F26-4968-B746-4C8CD7B89490}" destId="{FDC3F474-5086-46FC-9608-63867CFD76A9}" srcOrd="0" destOrd="0" presId="urn:microsoft.com/office/officeart/2005/8/layout/venn2"/>
    <dgm:cxn modelId="{2EE30BEF-358F-402D-B708-6BED3C232121}" type="presParOf" srcId="{BCEC6D1A-3F26-4968-B746-4C8CD7B89490}" destId="{E68E239A-6574-4DD5-A15D-555FAEA7FE6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8E457E-FD85-466E-AC3C-D767C29F34E7}" type="doc">
      <dgm:prSet loTypeId="urn:microsoft.com/office/officeart/2005/8/layout/venn2" loCatId="relationship" qsTypeId="urn:microsoft.com/office/officeart/2005/8/quickstyle/simple1" qsCatId="simple" csTypeId="urn:microsoft.com/office/officeart/2005/8/colors/accent4_3" csCatId="accent4" phldr="1"/>
      <dgm:spPr/>
      <dgm:t>
        <a:bodyPr/>
        <a:lstStyle/>
        <a:p>
          <a:endParaRPr lang="en-US"/>
        </a:p>
      </dgm:t>
    </dgm:pt>
    <dgm:pt modelId="{B3358B4B-DE15-4692-859D-0BA91A72B573}">
      <dgm:prSet phldrT="[Text]"/>
      <dgm:spPr>
        <a:solidFill>
          <a:srgbClr val="3A7DA2"/>
        </a:solidFill>
      </dgm:spPr>
      <dgm:t>
        <a:bodyPr/>
        <a:lstStyle/>
        <a:p>
          <a:r>
            <a:rPr lang="en-US" dirty="0"/>
            <a:t>TAM</a:t>
          </a:r>
        </a:p>
      </dgm:t>
    </dgm:pt>
    <dgm:pt modelId="{AB898F94-BFB4-4481-B62C-3689B5ED008D}" type="parTrans" cxnId="{7F20B1CD-8A70-4B51-B731-B578346138FC}">
      <dgm:prSet/>
      <dgm:spPr/>
      <dgm:t>
        <a:bodyPr/>
        <a:lstStyle/>
        <a:p>
          <a:endParaRPr lang="en-US"/>
        </a:p>
      </dgm:t>
    </dgm:pt>
    <dgm:pt modelId="{C7081351-650C-4021-BD14-DAF8AD88DE24}" type="sibTrans" cxnId="{7F20B1CD-8A70-4B51-B731-B578346138FC}">
      <dgm:prSet/>
      <dgm:spPr/>
      <dgm:t>
        <a:bodyPr/>
        <a:lstStyle/>
        <a:p>
          <a:endParaRPr lang="en-US"/>
        </a:p>
      </dgm:t>
    </dgm:pt>
    <dgm:pt modelId="{E3034E4B-A3F5-402C-A4FC-6927B590C47E}">
      <dgm:prSet phldrT="[Text]"/>
      <dgm:spPr/>
      <dgm:t>
        <a:bodyPr/>
        <a:lstStyle/>
        <a:p>
          <a:r>
            <a:rPr lang="en-US" dirty="0"/>
            <a:t>SAM</a:t>
          </a:r>
        </a:p>
      </dgm:t>
    </dgm:pt>
    <dgm:pt modelId="{D4D8C6EC-9C98-4B8D-9CA9-EFB4FEC4966F}" type="parTrans" cxnId="{11C41071-C9CA-4A3B-A12E-A564144FD745}">
      <dgm:prSet/>
      <dgm:spPr/>
      <dgm:t>
        <a:bodyPr/>
        <a:lstStyle/>
        <a:p>
          <a:endParaRPr lang="en-US"/>
        </a:p>
      </dgm:t>
    </dgm:pt>
    <dgm:pt modelId="{169742D0-8A7E-45AB-84F4-305D7EB82ED5}" type="sibTrans" cxnId="{11C41071-C9CA-4A3B-A12E-A564144FD745}">
      <dgm:prSet/>
      <dgm:spPr/>
      <dgm:t>
        <a:bodyPr/>
        <a:lstStyle/>
        <a:p>
          <a:endParaRPr lang="en-US"/>
        </a:p>
      </dgm:t>
    </dgm:pt>
    <dgm:pt modelId="{CACCEFA8-FC7B-4E48-B4E1-D0110E17BC15}">
      <dgm:prSet phldrT="[Text]"/>
      <dgm:spPr/>
      <dgm:t>
        <a:bodyPr/>
        <a:lstStyle/>
        <a:p>
          <a:r>
            <a:rPr lang="en-US" dirty="0"/>
            <a:t>SOM</a:t>
          </a:r>
        </a:p>
      </dgm:t>
    </dgm:pt>
    <dgm:pt modelId="{CDB11271-1A86-4F31-871C-37EDEC42E28B}" type="parTrans" cxnId="{045570D1-CDDB-4E6A-9DF9-442206ECE96A}">
      <dgm:prSet/>
      <dgm:spPr/>
      <dgm:t>
        <a:bodyPr/>
        <a:lstStyle/>
        <a:p>
          <a:endParaRPr lang="en-US"/>
        </a:p>
      </dgm:t>
    </dgm:pt>
    <dgm:pt modelId="{C36F09B2-F726-4D91-9905-AE67639A306D}" type="sibTrans" cxnId="{045570D1-CDDB-4E6A-9DF9-442206ECE96A}">
      <dgm:prSet/>
      <dgm:spPr/>
      <dgm:t>
        <a:bodyPr/>
        <a:lstStyle/>
        <a:p>
          <a:endParaRPr lang="en-US"/>
        </a:p>
      </dgm:t>
    </dgm:pt>
    <dgm:pt modelId="{731E8995-7919-4C4D-A77A-3143A186DC48}" type="pres">
      <dgm:prSet presAssocID="{E68E457E-FD85-466E-AC3C-D767C29F34E7}" presName="Name0" presStyleCnt="0">
        <dgm:presLayoutVars>
          <dgm:chMax val="7"/>
          <dgm:resizeHandles val="exact"/>
        </dgm:presLayoutVars>
      </dgm:prSet>
      <dgm:spPr/>
    </dgm:pt>
    <dgm:pt modelId="{A1802FE0-162D-4E36-95EE-C4E371DD1245}" type="pres">
      <dgm:prSet presAssocID="{E68E457E-FD85-466E-AC3C-D767C29F34E7}" presName="comp1" presStyleCnt="0"/>
      <dgm:spPr/>
    </dgm:pt>
    <dgm:pt modelId="{B34246C7-B02E-4721-A06D-7C36E01BF9D3}" type="pres">
      <dgm:prSet presAssocID="{E68E457E-FD85-466E-AC3C-D767C29F34E7}" presName="circle1" presStyleLbl="node1" presStyleIdx="0" presStyleCnt="3"/>
      <dgm:spPr/>
    </dgm:pt>
    <dgm:pt modelId="{436B4AA0-9CE3-41C1-BA89-A25E38BB7E11}" type="pres">
      <dgm:prSet presAssocID="{E68E457E-FD85-466E-AC3C-D767C29F34E7}" presName="c1text" presStyleLbl="node1" presStyleIdx="0" presStyleCnt="3">
        <dgm:presLayoutVars>
          <dgm:bulletEnabled val="1"/>
        </dgm:presLayoutVars>
      </dgm:prSet>
      <dgm:spPr/>
    </dgm:pt>
    <dgm:pt modelId="{E8F25595-5DAA-4F41-8620-FF53146D5517}" type="pres">
      <dgm:prSet presAssocID="{E68E457E-FD85-466E-AC3C-D767C29F34E7}" presName="comp2" presStyleCnt="0"/>
      <dgm:spPr/>
    </dgm:pt>
    <dgm:pt modelId="{F280281F-8098-48F9-8B86-E88E0EC9F5E4}" type="pres">
      <dgm:prSet presAssocID="{E68E457E-FD85-466E-AC3C-D767C29F34E7}" presName="circle2" presStyleLbl="node1" presStyleIdx="1" presStyleCnt="3"/>
      <dgm:spPr/>
    </dgm:pt>
    <dgm:pt modelId="{6E94E964-7013-4A97-A900-9E85644D86FA}" type="pres">
      <dgm:prSet presAssocID="{E68E457E-FD85-466E-AC3C-D767C29F34E7}" presName="c2text" presStyleLbl="node1" presStyleIdx="1" presStyleCnt="3">
        <dgm:presLayoutVars>
          <dgm:bulletEnabled val="1"/>
        </dgm:presLayoutVars>
      </dgm:prSet>
      <dgm:spPr/>
    </dgm:pt>
    <dgm:pt modelId="{BCEC6D1A-3F26-4968-B746-4C8CD7B89490}" type="pres">
      <dgm:prSet presAssocID="{E68E457E-FD85-466E-AC3C-D767C29F34E7}" presName="comp3" presStyleCnt="0"/>
      <dgm:spPr/>
    </dgm:pt>
    <dgm:pt modelId="{FDC3F474-5086-46FC-9608-63867CFD76A9}" type="pres">
      <dgm:prSet presAssocID="{E68E457E-FD85-466E-AC3C-D767C29F34E7}" presName="circle3" presStyleLbl="node1" presStyleIdx="2" presStyleCnt="3"/>
      <dgm:spPr/>
    </dgm:pt>
    <dgm:pt modelId="{E68E239A-6574-4DD5-A15D-555FAEA7FE6A}" type="pres">
      <dgm:prSet presAssocID="{E68E457E-FD85-466E-AC3C-D767C29F34E7}" presName="c3text" presStyleLbl="node1" presStyleIdx="2" presStyleCnt="3">
        <dgm:presLayoutVars>
          <dgm:bulletEnabled val="1"/>
        </dgm:presLayoutVars>
      </dgm:prSet>
      <dgm:spPr/>
    </dgm:pt>
  </dgm:ptLst>
  <dgm:cxnLst>
    <dgm:cxn modelId="{7EB45107-E068-431E-8788-E446052AF531}" type="presOf" srcId="{B3358B4B-DE15-4692-859D-0BA91A72B573}" destId="{436B4AA0-9CE3-41C1-BA89-A25E38BB7E11}" srcOrd="1" destOrd="0" presId="urn:microsoft.com/office/officeart/2005/8/layout/venn2"/>
    <dgm:cxn modelId="{5BCB6F4E-2396-4A8F-B532-5F50C63BD726}" type="presOf" srcId="{CACCEFA8-FC7B-4E48-B4E1-D0110E17BC15}" destId="{FDC3F474-5086-46FC-9608-63867CFD76A9}" srcOrd="0" destOrd="0" presId="urn:microsoft.com/office/officeart/2005/8/layout/venn2"/>
    <dgm:cxn modelId="{11C41071-C9CA-4A3B-A12E-A564144FD745}" srcId="{E68E457E-FD85-466E-AC3C-D767C29F34E7}" destId="{E3034E4B-A3F5-402C-A4FC-6927B590C47E}" srcOrd="1" destOrd="0" parTransId="{D4D8C6EC-9C98-4B8D-9CA9-EFB4FEC4966F}" sibTransId="{169742D0-8A7E-45AB-84F4-305D7EB82ED5}"/>
    <dgm:cxn modelId="{C7FD0B82-6AA0-498E-B973-4B70C69FDF94}" type="presOf" srcId="{E3034E4B-A3F5-402C-A4FC-6927B590C47E}" destId="{6E94E964-7013-4A97-A900-9E85644D86FA}" srcOrd="1" destOrd="0" presId="urn:microsoft.com/office/officeart/2005/8/layout/venn2"/>
    <dgm:cxn modelId="{635529AE-7680-42A0-AF99-0ADF35C5318D}" type="presOf" srcId="{E3034E4B-A3F5-402C-A4FC-6927B590C47E}" destId="{F280281F-8098-48F9-8B86-E88E0EC9F5E4}" srcOrd="0" destOrd="0" presId="urn:microsoft.com/office/officeart/2005/8/layout/venn2"/>
    <dgm:cxn modelId="{01EB19C3-DE23-4FDC-89E0-F796BB2D4D90}" type="presOf" srcId="{B3358B4B-DE15-4692-859D-0BA91A72B573}" destId="{B34246C7-B02E-4721-A06D-7C36E01BF9D3}" srcOrd="0" destOrd="0" presId="urn:microsoft.com/office/officeart/2005/8/layout/venn2"/>
    <dgm:cxn modelId="{7F20B1CD-8A70-4B51-B731-B578346138FC}" srcId="{E68E457E-FD85-466E-AC3C-D767C29F34E7}" destId="{B3358B4B-DE15-4692-859D-0BA91A72B573}" srcOrd="0" destOrd="0" parTransId="{AB898F94-BFB4-4481-B62C-3689B5ED008D}" sibTransId="{C7081351-650C-4021-BD14-DAF8AD88DE24}"/>
    <dgm:cxn modelId="{045570D1-CDDB-4E6A-9DF9-442206ECE96A}" srcId="{E68E457E-FD85-466E-AC3C-D767C29F34E7}" destId="{CACCEFA8-FC7B-4E48-B4E1-D0110E17BC15}" srcOrd="2" destOrd="0" parTransId="{CDB11271-1A86-4F31-871C-37EDEC42E28B}" sibTransId="{C36F09B2-F726-4D91-9905-AE67639A306D}"/>
    <dgm:cxn modelId="{EFED4DDB-2ABA-4521-9A8E-753FF4CE6D0F}" type="presOf" srcId="{CACCEFA8-FC7B-4E48-B4E1-D0110E17BC15}" destId="{E68E239A-6574-4DD5-A15D-555FAEA7FE6A}" srcOrd="1" destOrd="0" presId="urn:microsoft.com/office/officeart/2005/8/layout/venn2"/>
    <dgm:cxn modelId="{DC7FDBE8-B580-47EB-ABCA-0DCF986745BD}" type="presOf" srcId="{E68E457E-FD85-466E-AC3C-D767C29F34E7}" destId="{731E8995-7919-4C4D-A77A-3143A186DC48}" srcOrd="0" destOrd="0" presId="urn:microsoft.com/office/officeart/2005/8/layout/venn2"/>
    <dgm:cxn modelId="{24F79568-616C-406F-A6AC-E59CA76F67CB}" type="presParOf" srcId="{731E8995-7919-4C4D-A77A-3143A186DC48}" destId="{A1802FE0-162D-4E36-95EE-C4E371DD1245}" srcOrd="0" destOrd="0" presId="urn:microsoft.com/office/officeart/2005/8/layout/venn2"/>
    <dgm:cxn modelId="{E738ABA7-6C85-436E-98C1-8FE8764120DA}" type="presParOf" srcId="{A1802FE0-162D-4E36-95EE-C4E371DD1245}" destId="{B34246C7-B02E-4721-A06D-7C36E01BF9D3}" srcOrd="0" destOrd="0" presId="urn:microsoft.com/office/officeart/2005/8/layout/venn2"/>
    <dgm:cxn modelId="{7F8C6275-E80C-4ECE-B59B-E7B7EE862151}" type="presParOf" srcId="{A1802FE0-162D-4E36-95EE-C4E371DD1245}" destId="{436B4AA0-9CE3-41C1-BA89-A25E38BB7E11}" srcOrd="1" destOrd="0" presId="urn:microsoft.com/office/officeart/2005/8/layout/venn2"/>
    <dgm:cxn modelId="{6B0075C1-5DF1-4E63-B411-CB9845F074E8}" type="presParOf" srcId="{731E8995-7919-4C4D-A77A-3143A186DC48}" destId="{E8F25595-5DAA-4F41-8620-FF53146D5517}" srcOrd="1" destOrd="0" presId="urn:microsoft.com/office/officeart/2005/8/layout/venn2"/>
    <dgm:cxn modelId="{C1D1FE11-D497-4956-B122-326F9B3F7AF8}" type="presParOf" srcId="{E8F25595-5DAA-4F41-8620-FF53146D5517}" destId="{F280281F-8098-48F9-8B86-E88E0EC9F5E4}" srcOrd="0" destOrd="0" presId="urn:microsoft.com/office/officeart/2005/8/layout/venn2"/>
    <dgm:cxn modelId="{E8C25532-0D2C-4FFC-8CAA-F8B8F4DC745E}" type="presParOf" srcId="{E8F25595-5DAA-4F41-8620-FF53146D5517}" destId="{6E94E964-7013-4A97-A900-9E85644D86FA}" srcOrd="1" destOrd="0" presId="urn:microsoft.com/office/officeart/2005/8/layout/venn2"/>
    <dgm:cxn modelId="{718A4DDD-8F3B-48E7-8465-57980A86B67C}" type="presParOf" srcId="{731E8995-7919-4C4D-A77A-3143A186DC48}" destId="{BCEC6D1A-3F26-4968-B746-4C8CD7B89490}" srcOrd="2" destOrd="0" presId="urn:microsoft.com/office/officeart/2005/8/layout/venn2"/>
    <dgm:cxn modelId="{372BE571-C056-4FA9-A57C-A8832F0C3CD9}" type="presParOf" srcId="{BCEC6D1A-3F26-4968-B746-4C8CD7B89490}" destId="{FDC3F474-5086-46FC-9608-63867CFD76A9}" srcOrd="0" destOrd="0" presId="urn:microsoft.com/office/officeart/2005/8/layout/venn2"/>
    <dgm:cxn modelId="{2EE30BEF-358F-402D-B708-6BED3C232121}" type="presParOf" srcId="{BCEC6D1A-3F26-4968-B746-4C8CD7B89490}" destId="{E68E239A-6574-4DD5-A15D-555FAEA7FE6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246C7-B02E-4721-A06D-7C36E01BF9D3}">
      <dsp:nvSpPr>
        <dsp:cNvPr id="0" name=""/>
        <dsp:cNvSpPr/>
      </dsp:nvSpPr>
      <dsp:spPr>
        <a:xfrm>
          <a:off x="1082579" y="0"/>
          <a:ext cx="4669751" cy="4669751"/>
        </a:xfrm>
        <a:prstGeom prst="ellipse">
          <a:avLst/>
        </a:prstGeom>
        <a:solidFill>
          <a:schemeClr val="accent4">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TAM</a:t>
          </a:r>
        </a:p>
      </dsp:txBody>
      <dsp:txXfrm>
        <a:off x="2601415" y="233487"/>
        <a:ext cx="1632077" cy="700462"/>
      </dsp:txXfrm>
    </dsp:sp>
    <dsp:sp modelId="{F280281F-8098-48F9-8B86-E88E0EC9F5E4}">
      <dsp:nvSpPr>
        <dsp:cNvPr id="0" name=""/>
        <dsp:cNvSpPr/>
      </dsp:nvSpPr>
      <dsp:spPr>
        <a:xfrm>
          <a:off x="1666297" y="1167437"/>
          <a:ext cx="3502313" cy="3502313"/>
        </a:xfrm>
        <a:prstGeom prst="ellipse">
          <a:avLst/>
        </a:prstGeom>
        <a:solidFill>
          <a:schemeClr val="accent4">
            <a:shade val="80000"/>
            <a:hueOff val="164162"/>
            <a:satOff val="-7062"/>
            <a:lumOff val="1400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SAM</a:t>
          </a:r>
        </a:p>
      </dsp:txBody>
      <dsp:txXfrm>
        <a:off x="2601415" y="1386332"/>
        <a:ext cx="1632077" cy="656683"/>
      </dsp:txXfrm>
    </dsp:sp>
    <dsp:sp modelId="{FDC3F474-5086-46FC-9608-63867CFD76A9}">
      <dsp:nvSpPr>
        <dsp:cNvPr id="0" name=""/>
        <dsp:cNvSpPr/>
      </dsp:nvSpPr>
      <dsp:spPr>
        <a:xfrm>
          <a:off x="2250016" y="2334875"/>
          <a:ext cx="2334875" cy="2334875"/>
        </a:xfrm>
        <a:prstGeom prst="ellipse">
          <a:avLst/>
        </a:prstGeom>
        <a:solidFill>
          <a:schemeClr val="accent4">
            <a:shade val="80000"/>
            <a:hueOff val="328325"/>
            <a:satOff val="-14124"/>
            <a:lumOff val="2801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SOM</a:t>
          </a:r>
        </a:p>
      </dsp:txBody>
      <dsp:txXfrm>
        <a:off x="2591951" y="2918594"/>
        <a:ext cx="1651006" cy="1167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246C7-B02E-4721-A06D-7C36E01BF9D3}">
      <dsp:nvSpPr>
        <dsp:cNvPr id="0" name=""/>
        <dsp:cNvSpPr/>
      </dsp:nvSpPr>
      <dsp:spPr>
        <a:xfrm>
          <a:off x="1082579" y="0"/>
          <a:ext cx="4669751" cy="4669751"/>
        </a:xfrm>
        <a:prstGeom prst="ellipse">
          <a:avLst/>
        </a:prstGeom>
        <a:solidFill>
          <a:srgbClr val="3A7DA2"/>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TAM</a:t>
          </a:r>
        </a:p>
      </dsp:txBody>
      <dsp:txXfrm>
        <a:off x="2601415" y="233487"/>
        <a:ext cx="1632077" cy="700462"/>
      </dsp:txXfrm>
    </dsp:sp>
    <dsp:sp modelId="{F280281F-8098-48F9-8B86-E88E0EC9F5E4}">
      <dsp:nvSpPr>
        <dsp:cNvPr id="0" name=""/>
        <dsp:cNvSpPr/>
      </dsp:nvSpPr>
      <dsp:spPr>
        <a:xfrm>
          <a:off x="1666297" y="1167437"/>
          <a:ext cx="3502313" cy="3502313"/>
        </a:xfrm>
        <a:prstGeom prst="ellipse">
          <a:avLst/>
        </a:prstGeom>
        <a:solidFill>
          <a:schemeClr val="accent4">
            <a:shade val="80000"/>
            <a:hueOff val="164162"/>
            <a:satOff val="-7062"/>
            <a:lumOff val="1400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SAM</a:t>
          </a:r>
        </a:p>
      </dsp:txBody>
      <dsp:txXfrm>
        <a:off x="2601415" y="1386332"/>
        <a:ext cx="1632077" cy="656683"/>
      </dsp:txXfrm>
    </dsp:sp>
    <dsp:sp modelId="{FDC3F474-5086-46FC-9608-63867CFD76A9}">
      <dsp:nvSpPr>
        <dsp:cNvPr id="0" name=""/>
        <dsp:cNvSpPr/>
      </dsp:nvSpPr>
      <dsp:spPr>
        <a:xfrm>
          <a:off x="2250016" y="2334875"/>
          <a:ext cx="2334875" cy="2334875"/>
        </a:xfrm>
        <a:prstGeom prst="ellipse">
          <a:avLst/>
        </a:prstGeom>
        <a:solidFill>
          <a:schemeClr val="accent4">
            <a:shade val="80000"/>
            <a:hueOff val="328325"/>
            <a:satOff val="-14124"/>
            <a:lumOff val="2801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SOM</a:t>
          </a:r>
        </a:p>
      </dsp:txBody>
      <dsp:txXfrm>
        <a:off x="2591951" y="2918594"/>
        <a:ext cx="1651006" cy="1167437"/>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53940F-761D-4970-AFFF-4ED12E3FABF3}" type="datetimeFigureOut">
              <a:rPr lang="en-US" smtClean="0"/>
              <a:t>5/10/23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B78897F-59B6-477C-AA05-242D5B26D4D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98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50025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2469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765533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53940F-761D-4970-AFFF-4ED12E3FABF3}" type="datetimeFigureOut">
              <a:rPr lang="en-US" smtClean="0"/>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98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53940F-761D-4970-AFFF-4ED12E3FABF3}" type="datetimeFigureOut">
              <a:rPr lang="en-US" smtClean="0"/>
              <a:t>5/10/23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322420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53940F-761D-4970-AFFF-4ED12E3FABF3}" type="datetimeFigureOut">
              <a:rPr lang="en-US" smtClean="0"/>
              <a:t>5/10/23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72010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53940F-761D-4970-AFFF-4ED12E3FABF3}" type="datetimeFigureOut">
              <a:rPr lang="en-US" smtClean="0"/>
              <a:t>5/10/23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939921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3940F-761D-4970-AFFF-4ED12E3FABF3}" type="datetimeFigureOut">
              <a:rPr lang="en-US" smtClean="0"/>
              <a:t>5/10/23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0055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3940F-761D-4970-AFFF-4ED12E3FABF3}" type="datetimeFigureOut">
              <a:rPr lang="en-US" smtClean="0"/>
              <a:t>5/10/23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3940F-761D-4970-AFFF-4ED12E3FABF3}" type="datetimeFigureOut">
              <a:rPr lang="en-US" smtClean="0"/>
              <a:t>5/10/23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3782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53940F-761D-4970-AFFF-4ED12E3FABF3}" type="datetimeFigureOut">
              <a:rPr lang="en-US" smtClean="0"/>
              <a:t>5/10/23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B78897F-59B6-477C-AA05-242D5B26D4DD}" type="slidenum">
              <a:rPr lang="en-US" smtClean="0"/>
              <a:t>‹#›</a:t>
            </a:fld>
            <a:endParaRPr lang="en-US"/>
          </a:p>
        </p:txBody>
      </p:sp>
    </p:spTree>
    <p:extLst>
      <p:ext uri="{BB962C8B-B14F-4D97-AF65-F5344CB8AC3E}">
        <p14:creationId xmlns:p14="http://schemas.microsoft.com/office/powerpoint/2010/main" val="3265718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orporatefinanceinstitute.com/resources/knowledge/strategy/vertical-integra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inkbotdesign.medium.com/what-is-product-branding-and-why-is-it-essential-in-retail-2456850051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orporatefinanceinstitute.com/resources/knowledge/economics/monopolistic-competition-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orporatefinanceinstitute.com/resources/knowledge/economics/collus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Layout" Target="../diagrams/layout2.xml"/><Relationship Id="rId7" Type="http://schemas.openxmlformats.org/officeDocument/2006/relationships/chart" Target="../charts/chart1.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chart" Target="../charts/char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6744" y="660705"/>
            <a:ext cx="9966960" cy="2926080"/>
          </a:xfrm>
        </p:spPr>
        <p:txBody>
          <a:bodyPr anchor="ctr">
            <a:normAutofit fontScale="90000"/>
          </a:bodyPr>
          <a:lstStyle/>
          <a:p>
            <a:r>
              <a:rPr lang="en-US" b="1" dirty="0" err="1">
                <a:latin typeface="Calibri" panose="020F0502020204030204" pitchFamily="34" charset="0"/>
                <a:cs typeface="Calibri" panose="020F0502020204030204" pitchFamily="34" charset="0"/>
              </a:rPr>
              <a:t>Technoprenuership</a:t>
            </a:r>
            <a:br>
              <a:rPr lang="en-US" b="1"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TCP231</a:t>
            </a: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US" sz="4400" dirty="0">
                <a:latin typeface="Calibri" panose="020F0502020204030204" pitchFamily="34" charset="0"/>
                <a:cs typeface="Calibri" panose="020F0502020204030204" pitchFamily="34" charset="0"/>
              </a:rPr>
              <a:t>Module 5: Competitive Advantage &amp; Markets</a:t>
            </a:r>
            <a:endParaRPr lang="en-US" sz="4400" b="1"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709530" y="5047270"/>
            <a:ext cx="8767860" cy="1388165"/>
          </a:xfrm>
        </p:spPr>
        <p:txBody>
          <a:bodyPr/>
          <a:lstStyle/>
          <a:p>
            <a:r>
              <a:rPr lang="en-US" dirty="0">
                <a:latin typeface="Calibri" panose="020F0502020204030204" pitchFamily="34" charset="0"/>
                <a:cs typeface="Calibri" panose="020F0502020204030204" pitchFamily="34" charset="0"/>
              </a:rPr>
              <a:t>Lecture by: </a:t>
            </a:r>
            <a:r>
              <a:rPr lang="en-US" dirty="0" err="1">
                <a:latin typeface="Calibri" panose="020F0502020204030204" pitchFamily="34" charset="0"/>
                <a:cs typeface="Calibri" panose="020F0502020204030204" pitchFamily="34" charset="0"/>
              </a:rPr>
              <a:t>Ashitosh</a:t>
            </a:r>
            <a:r>
              <a:rPr lang="en-US" dirty="0">
                <a:latin typeface="Calibri" panose="020F0502020204030204" pitchFamily="34" charset="0"/>
                <a:cs typeface="Calibri" panose="020F0502020204030204" pitchFamily="34" charset="0"/>
              </a:rPr>
              <a:t> Sah</a:t>
            </a:r>
          </a:p>
        </p:txBody>
      </p:sp>
    </p:spTree>
    <p:extLst>
      <p:ext uri="{BB962C8B-B14F-4D97-AF65-F5344CB8AC3E}">
        <p14:creationId xmlns:p14="http://schemas.microsoft.com/office/powerpoint/2010/main" val="3293140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24339517"/>
              </p:ext>
            </p:extLst>
          </p:nvPr>
        </p:nvGraphicFramePr>
        <p:xfrm>
          <a:off x="520701" y="723687"/>
          <a:ext cx="11048999" cy="4901817"/>
        </p:xfrm>
        <a:graphic>
          <a:graphicData uri="http://schemas.openxmlformats.org/drawingml/2006/table">
            <a:tbl>
              <a:tblPr/>
              <a:tblGrid>
                <a:gridCol w="5587999">
                  <a:extLst>
                    <a:ext uri="{9D8B030D-6E8A-4147-A177-3AD203B41FA5}">
                      <a16:colId xmlns:a16="http://schemas.microsoft.com/office/drawing/2014/main" val="4210770699"/>
                    </a:ext>
                  </a:extLst>
                </a:gridCol>
                <a:gridCol w="5461000">
                  <a:extLst>
                    <a:ext uri="{9D8B030D-6E8A-4147-A177-3AD203B41FA5}">
                      <a16:colId xmlns:a16="http://schemas.microsoft.com/office/drawing/2014/main" val="3955510317"/>
                    </a:ext>
                  </a:extLst>
                </a:gridCol>
              </a:tblGrid>
              <a:tr h="165403">
                <a:tc gridSpan="2">
                  <a:txBody>
                    <a:bodyPr/>
                    <a:lstStyle/>
                    <a:p>
                      <a:endParaRPr lang="en-US" sz="800" dirty="0"/>
                    </a:p>
                  </a:txBody>
                  <a:tcPr marL="41351" marR="41351" marT="20675" marB="20675" anchor="ctr">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717562479"/>
                  </a:ext>
                </a:extLst>
              </a:tr>
              <a:tr h="203110">
                <a:tc>
                  <a:txBody>
                    <a:bodyPr/>
                    <a:lstStyle/>
                    <a:p>
                      <a:pPr algn="ctr" fontAlgn="base"/>
                      <a:r>
                        <a:rPr lang="en-US" sz="1800" b="1" cap="all" dirty="0">
                          <a:solidFill>
                            <a:srgbClr val="00B7B7"/>
                          </a:solidFill>
                          <a:effectLst/>
                          <a:latin typeface="inherit"/>
                        </a:rPr>
                        <a:t>DIFFERENTIATION</a:t>
                      </a:r>
                    </a:p>
                  </a:txBody>
                  <a:tcPr marL="41351" marR="41351" marT="20675" marB="20675" anchor="ctr">
                    <a:lnL>
                      <a:noFill/>
                    </a:lnL>
                    <a:lnR>
                      <a:noFill/>
                    </a:lnR>
                    <a:lnT>
                      <a:noFill/>
                    </a:lnT>
                    <a:lnB>
                      <a:noFill/>
                    </a:lnB>
                    <a:solidFill>
                      <a:srgbClr val="FFFFFF"/>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800" b="1" cap="all" dirty="0">
                          <a:solidFill>
                            <a:srgbClr val="FFB205"/>
                          </a:solidFill>
                          <a:effectLst/>
                          <a:latin typeface="inherit"/>
                        </a:rPr>
                        <a:t>VS             </a:t>
                      </a:r>
                      <a:r>
                        <a:rPr lang="en-US" sz="1800" b="1" cap="all" dirty="0">
                          <a:solidFill>
                            <a:srgbClr val="00B7B7"/>
                          </a:solidFill>
                          <a:effectLst/>
                          <a:latin typeface="inherit"/>
                        </a:rPr>
                        <a:t>POSITIONING</a:t>
                      </a:r>
                      <a:endParaRPr lang="en-US" sz="1800" dirty="0">
                        <a:effectLst/>
                      </a:endParaRPr>
                    </a:p>
                  </a:txBody>
                  <a:tcPr marL="8615" marR="8615" marT="20675" marB="20675" anchor="ctr">
                    <a:lnL>
                      <a:noFill/>
                    </a:lnL>
                    <a:lnR>
                      <a:noFill/>
                    </a:lnR>
                    <a:lnT>
                      <a:noFill/>
                    </a:lnT>
                    <a:lnB>
                      <a:noFill/>
                    </a:lnB>
                    <a:solidFill>
                      <a:srgbClr val="FFFFFF"/>
                    </a:solidFill>
                  </a:tcPr>
                </a:tc>
                <a:extLst>
                  <a:ext uri="{0D108BD9-81ED-4DB2-BD59-A6C34878D82A}">
                    <a16:rowId xmlns:a16="http://schemas.microsoft.com/office/drawing/2014/main" val="1643601540"/>
                  </a:ext>
                </a:extLst>
              </a:tr>
              <a:tr h="165403">
                <a:tc gridSpan="2">
                  <a:txBody>
                    <a:bodyPr/>
                    <a:lstStyle/>
                    <a:p>
                      <a:pPr algn="ctr" fontAlgn="base"/>
                      <a:r>
                        <a:rPr lang="en-US" sz="1800" b="1" dirty="0">
                          <a:solidFill>
                            <a:srgbClr val="FFFFFF"/>
                          </a:solidFill>
                          <a:effectLst/>
                          <a:latin typeface="inherit"/>
                        </a:rPr>
                        <a:t>Meanings</a:t>
                      </a:r>
                    </a:p>
                  </a:txBody>
                  <a:tcPr marL="41351" marR="41351" marT="20675" marB="20675" anchor="ctr">
                    <a:lnL>
                      <a:noFill/>
                    </a:lnL>
                    <a:lnR>
                      <a:noFill/>
                    </a:lnR>
                    <a:lnT>
                      <a:noFill/>
                    </a:lnT>
                    <a:lnB w="9525" cap="flat" cmpd="sng" algn="ctr">
                      <a:solidFill>
                        <a:srgbClr val="FFFFFF"/>
                      </a:solidFill>
                      <a:prstDash val="solid"/>
                      <a:round/>
                      <a:headEnd type="none" w="med" len="med"/>
                      <a:tailEnd type="none" w="med" len="med"/>
                    </a:lnB>
                    <a:solidFill>
                      <a:srgbClr val="00B7B7"/>
                    </a:solidFill>
                  </a:tcPr>
                </a:tc>
                <a:tc hMerge="1">
                  <a:txBody>
                    <a:bodyPr/>
                    <a:lstStyle/>
                    <a:p>
                      <a:endParaRPr lang="en-US"/>
                    </a:p>
                  </a:txBody>
                  <a:tcPr/>
                </a:tc>
                <a:extLst>
                  <a:ext uri="{0D108BD9-81ED-4DB2-BD59-A6C34878D82A}">
                    <a16:rowId xmlns:a16="http://schemas.microsoft.com/office/drawing/2014/main" val="934624537"/>
                  </a:ext>
                </a:extLst>
              </a:tr>
              <a:tr h="752870">
                <a:tc>
                  <a:txBody>
                    <a:bodyPr/>
                    <a:lstStyle/>
                    <a:p>
                      <a:pPr lvl="1" algn="l" fontAlgn="t"/>
                      <a:r>
                        <a:rPr lang="en-US" sz="1800" dirty="0">
                          <a:effectLst/>
                        </a:rPr>
                        <a:t>Strategy used to identify the features of the products that are distinct from other competing products in the market</a:t>
                      </a:r>
                    </a:p>
                  </a:txBody>
                  <a:tcPr marL="43074" marR="43074" marT="86148" marB="86148">
                    <a:lnL>
                      <a:noFill/>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a:noFill/>
                    </a:lnB>
                    <a:solidFill>
                      <a:srgbClr val="E8E8E8"/>
                    </a:solidFill>
                  </a:tcPr>
                </a:tc>
                <a:tc>
                  <a:txBody>
                    <a:bodyPr/>
                    <a:lstStyle/>
                    <a:p>
                      <a:pPr lvl="1" algn="l" fontAlgn="t"/>
                      <a:r>
                        <a:rPr lang="en-US" sz="1800" dirty="0">
                          <a:effectLst/>
                        </a:rPr>
                        <a:t>Strategy used to create a specific image of the product in the minds of the consumers</a:t>
                      </a:r>
                    </a:p>
                  </a:txBody>
                  <a:tcPr marL="43074" marR="43074" marT="86148" marB="86148">
                    <a:lnL w="9525" cap="flat" cmpd="sng" algn="ctr">
                      <a:solidFill>
                        <a:srgbClr val="FFFFFF"/>
                      </a:solidFill>
                      <a:prstDash val="solid"/>
                      <a:round/>
                      <a:headEnd type="none" w="med" len="med"/>
                      <a:tailEnd type="none" w="med" len="med"/>
                    </a:lnL>
                    <a:lnR>
                      <a:noFill/>
                    </a:lnR>
                    <a:lnT w="9525" cap="flat" cmpd="sng" algn="ctr">
                      <a:solidFill>
                        <a:srgbClr val="FFFFFF"/>
                      </a:solidFill>
                      <a:prstDash val="solid"/>
                      <a:round/>
                      <a:headEnd type="none" w="med" len="med"/>
                      <a:tailEnd type="none" w="med" len="med"/>
                    </a:lnT>
                    <a:lnB>
                      <a:noFill/>
                    </a:lnB>
                    <a:solidFill>
                      <a:srgbClr val="E8E8E8"/>
                    </a:solidFill>
                  </a:tcPr>
                </a:tc>
                <a:extLst>
                  <a:ext uri="{0D108BD9-81ED-4DB2-BD59-A6C34878D82A}">
                    <a16:rowId xmlns:a16="http://schemas.microsoft.com/office/drawing/2014/main" val="1493494735"/>
                  </a:ext>
                </a:extLst>
              </a:tr>
              <a:tr h="165403">
                <a:tc gridSpan="2">
                  <a:txBody>
                    <a:bodyPr/>
                    <a:lstStyle/>
                    <a:p>
                      <a:pPr lvl="2" algn="ctr" fontAlgn="base"/>
                      <a:r>
                        <a:rPr lang="en-US" sz="1800" b="1" dirty="0">
                          <a:solidFill>
                            <a:srgbClr val="FFFFFF"/>
                          </a:solidFill>
                          <a:effectLst/>
                          <a:latin typeface="inherit"/>
                        </a:rPr>
                        <a:t>Objective</a:t>
                      </a:r>
                    </a:p>
                  </a:txBody>
                  <a:tcPr marL="41351" marR="41351" marT="20675" marB="20675" anchor="ctr">
                    <a:lnL>
                      <a:noFill/>
                    </a:lnL>
                    <a:lnR>
                      <a:noFill/>
                    </a:lnR>
                    <a:lnT>
                      <a:noFill/>
                    </a:lnT>
                    <a:lnB w="9525" cap="flat" cmpd="sng" algn="ctr">
                      <a:solidFill>
                        <a:srgbClr val="FFFFFF"/>
                      </a:solidFill>
                      <a:prstDash val="solid"/>
                      <a:round/>
                      <a:headEnd type="none" w="med" len="med"/>
                      <a:tailEnd type="none" w="med" len="med"/>
                    </a:lnB>
                    <a:solidFill>
                      <a:srgbClr val="00B7B7"/>
                    </a:solidFill>
                  </a:tcPr>
                </a:tc>
                <a:tc hMerge="1">
                  <a:txBody>
                    <a:bodyPr/>
                    <a:lstStyle/>
                    <a:p>
                      <a:endParaRPr lang="en-US"/>
                    </a:p>
                  </a:txBody>
                  <a:tcPr/>
                </a:tc>
                <a:extLst>
                  <a:ext uri="{0D108BD9-81ED-4DB2-BD59-A6C34878D82A}">
                    <a16:rowId xmlns:a16="http://schemas.microsoft.com/office/drawing/2014/main" val="860329249"/>
                  </a:ext>
                </a:extLst>
              </a:tr>
              <a:tr h="668505">
                <a:tc>
                  <a:txBody>
                    <a:bodyPr/>
                    <a:lstStyle/>
                    <a:p>
                      <a:pPr lvl="1" algn="l" fontAlgn="t"/>
                      <a:r>
                        <a:rPr lang="en-US" sz="1800" dirty="0">
                          <a:effectLst/>
                        </a:rPr>
                        <a:t>Attract customers to choose your products over other competing products</a:t>
                      </a:r>
                    </a:p>
                  </a:txBody>
                  <a:tcPr marL="43074" marR="43074" marT="86148" marB="86148">
                    <a:lnL>
                      <a:noFill/>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a:noFill/>
                    </a:lnB>
                    <a:solidFill>
                      <a:srgbClr val="E8E8E8"/>
                    </a:solidFill>
                  </a:tcPr>
                </a:tc>
                <a:tc>
                  <a:txBody>
                    <a:bodyPr/>
                    <a:lstStyle/>
                    <a:p>
                      <a:pPr lvl="1" algn="l" fontAlgn="t"/>
                      <a:r>
                        <a:rPr lang="en-US" sz="1800" dirty="0">
                          <a:effectLst/>
                        </a:rPr>
                        <a:t>Determine how people think about your products and engage with it</a:t>
                      </a:r>
                    </a:p>
                  </a:txBody>
                  <a:tcPr marL="43074" marR="43074" marT="86148" marB="86148">
                    <a:lnL w="9525" cap="flat" cmpd="sng" algn="ctr">
                      <a:solidFill>
                        <a:srgbClr val="FFFFFF"/>
                      </a:solidFill>
                      <a:prstDash val="solid"/>
                      <a:round/>
                      <a:headEnd type="none" w="med" len="med"/>
                      <a:tailEnd type="none" w="med" len="med"/>
                    </a:lnL>
                    <a:lnR>
                      <a:noFill/>
                    </a:lnR>
                    <a:lnT w="9525" cap="flat" cmpd="sng" algn="ctr">
                      <a:solidFill>
                        <a:srgbClr val="FFFFFF"/>
                      </a:solidFill>
                      <a:prstDash val="solid"/>
                      <a:round/>
                      <a:headEnd type="none" w="med" len="med"/>
                      <a:tailEnd type="none" w="med" len="med"/>
                    </a:lnT>
                    <a:lnB>
                      <a:noFill/>
                    </a:lnB>
                    <a:solidFill>
                      <a:srgbClr val="E8E8E8"/>
                    </a:solidFill>
                  </a:tcPr>
                </a:tc>
                <a:extLst>
                  <a:ext uri="{0D108BD9-81ED-4DB2-BD59-A6C34878D82A}">
                    <a16:rowId xmlns:a16="http://schemas.microsoft.com/office/drawing/2014/main" val="3497451668"/>
                  </a:ext>
                </a:extLst>
              </a:tr>
              <a:tr h="165403">
                <a:tc gridSpan="2">
                  <a:txBody>
                    <a:bodyPr/>
                    <a:lstStyle/>
                    <a:p>
                      <a:pPr lvl="2" algn="ctr" fontAlgn="base"/>
                      <a:r>
                        <a:rPr lang="en-US" sz="1800" b="1" dirty="0">
                          <a:solidFill>
                            <a:srgbClr val="FFFFFF"/>
                          </a:solidFill>
                          <a:effectLst/>
                          <a:latin typeface="inherit"/>
                        </a:rPr>
                        <a:t>Specific to</a:t>
                      </a:r>
                    </a:p>
                  </a:txBody>
                  <a:tcPr marL="41351" marR="41351" marT="20675" marB="20675" anchor="ctr">
                    <a:lnL>
                      <a:noFill/>
                    </a:lnL>
                    <a:lnR>
                      <a:noFill/>
                    </a:lnR>
                    <a:lnT>
                      <a:noFill/>
                    </a:lnT>
                    <a:lnB w="9525" cap="flat" cmpd="sng" algn="ctr">
                      <a:solidFill>
                        <a:srgbClr val="FFFFFF"/>
                      </a:solidFill>
                      <a:prstDash val="solid"/>
                      <a:round/>
                      <a:headEnd type="none" w="med" len="med"/>
                      <a:tailEnd type="none" w="med" len="med"/>
                    </a:lnB>
                    <a:solidFill>
                      <a:srgbClr val="00B7B7"/>
                    </a:solidFill>
                  </a:tcPr>
                </a:tc>
                <a:tc hMerge="1">
                  <a:txBody>
                    <a:bodyPr/>
                    <a:lstStyle/>
                    <a:p>
                      <a:endParaRPr lang="en-US"/>
                    </a:p>
                  </a:txBody>
                  <a:tcPr/>
                </a:tc>
                <a:extLst>
                  <a:ext uri="{0D108BD9-81ED-4DB2-BD59-A6C34878D82A}">
                    <a16:rowId xmlns:a16="http://schemas.microsoft.com/office/drawing/2014/main" val="2004500700"/>
                  </a:ext>
                </a:extLst>
              </a:tr>
              <a:tr h="668505">
                <a:tc>
                  <a:txBody>
                    <a:bodyPr/>
                    <a:lstStyle/>
                    <a:p>
                      <a:pPr lvl="1" algn="l" fontAlgn="t"/>
                      <a:r>
                        <a:rPr lang="en-US" sz="1800" dirty="0">
                          <a:effectLst/>
                        </a:rPr>
                        <a:t>Specific to the product or service</a:t>
                      </a:r>
                    </a:p>
                  </a:txBody>
                  <a:tcPr marL="43074" marR="43074" marT="86148" marB="86148">
                    <a:lnL>
                      <a:noFill/>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a:noFill/>
                    </a:lnB>
                    <a:solidFill>
                      <a:srgbClr val="E8E8E8"/>
                    </a:solidFill>
                  </a:tcPr>
                </a:tc>
                <a:tc>
                  <a:txBody>
                    <a:bodyPr/>
                    <a:lstStyle/>
                    <a:p>
                      <a:pPr lvl="1" algn="l" fontAlgn="t"/>
                      <a:r>
                        <a:rPr lang="en-US" sz="1800" dirty="0">
                          <a:effectLst/>
                        </a:rPr>
                        <a:t>Specific to the customers and to influence their perceptions</a:t>
                      </a:r>
                    </a:p>
                  </a:txBody>
                  <a:tcPr marL="43074" marR="43074" marT="86148" marB="86148">
                    <a:lnL w="9525" cap="flat" cmpd="sng" algn="ctr">
                      <a:solidFill>
                        <a:srgbClr val="FFFFFF"/>
                      </a:solidFill>
                      <a:prstDash val="solid"/>
                      <a:round/>
                      <a:headEnd type="none" w="med" len="med"/>
                      <a:tailEnd type="none" w="med" len="med"/>
                    </a:lnL>
                    <a:lnR>
                      <a:noFill/>
                    </a:lnR>
                    <a:lnT w="9525" cap="flat" cmpd="sng" algn="ctr">
                      <a:solidFill>
                        <a:srgbClr val="FFFFFF"/>
                      </a:solidFill>
                      <a:prstDash val="solid"/>
                      <a:round/>
                      <a:headEnd type="none" w="med" len="med"/>
                      <a:tailEnd type="none" w="med" len="med"/>
                    </a:lnT>
                    <a:lnB>
                      <a:noFill/>
                    </a:lnB>
                    <a:solidFill>
                      <a:srgbClr val="E8E8E8"/>
                    </a:solidFill>
                  </a:tcPr>
                </a:tc>
                <a:extLst>
                  <a:ext uri="{0D108BD9-81ED-4DB2-BD59-A6C34878D82A}">
                    <a16:rowId xmlns:a16="http://schemas.microsoft.com/office/drawing/2014/main" val="1570945875"/>
                  </a:ext>
                </a:extLst>
              </a:tr>
              <a:tr h="165403">
                <a:tc gridSpan="2">
                  <a:txBody>
                    <a:bodyPr/>
                    <a:lstStyle/>
                    <a:p>
                      <a:pPr lvl="2" algn="ctr" fontAlgn="base"/>
                      <a:r>
                        <a:rPr lang="en-US" sz="1800" b="1" dirty="0">
                          <a:solidFill>
                            <a:srgbClr val="FFFFFF"/>
                          </a:solidFill>
                          <a:effectLst/>
                          <a:latin typeface="inherit"/>
                        </a:rPr>
                        <a:t>Based on</a:t>
                      </a:r>
                    </a:p>
                  </a:txBody>
                  <a:tcPr marL="41351" marR="41351" marT="20675" marB="20675" anchor="ctr">
                    <a:lnL>
                      <a:noFill/>
                    </a:lnL>
                    <a:lnR>
                      <a:noFill/>
                    </a:lnR>
                    <a:lnT>
                      <a:noFill/>
                    </a:lnT>
                    <a:lnB w="9525" cap="flat" cmpd="sng" algn="ctr">
                      <a:solidFill>
                        <a:srgbClr val="FFFFFF"/>
                      </a:solidFill>
                      <a:prstDash val="solid"/>
                      <a:round/>
                      <a:headEnd type="none" w="med" len="med"/>
                      <a:tailEnd type="none" w="med" len="med"/>
                    </a:lnB>
                    <a:solidFill>
                      <a:srgbClr val="00B7B7"/>
                    </a:solidFill>
                  </a:tcPr>
                </a:tc>
                <a:tc hMerge="1">
                  <a:txBody>
                    <a:bodyPr/>
                    <a:lstStyle/>
                    <a:p>
                      <a:endParaRPr lang="en-US"/>
                    </a:p>
                  </a:txBody>
                  <a:tcPr/>
                </a:tc>
                <a:extLst>
                  <a:ext uri="{0D108BD9-81ED-4DB2-BD59-A6C34878D82A}">
                    <a16:rowId xmlns:a16="http://schemas.microsoft.com/office/drawing/2014/main" val="1155697231"/>
                  </a:ext>
                </a:extLst>
              </a:tr>
              <a:tr h="668505">
                <a:tc>
                  <a:txBody>
                    <a:bodyPr/>
                    <a:lstStyle/>
                    <a:p>
                      <a:pPr lvl="1" algn="l" fontAlgn="t"/>
                      <a:r>
                        <a:rPr lang="en-US" sz="1800" dirty="0">
                          <a:effectLst/>
                        </a:rPr>
                        <a:t>Features, quality, benefits or uniqueness of the product</a:t>
                      </a:r>
                    </a:p>
                  </a:txBody>
                  <a:tcPr marL="43074" marR="43074" marT="86148" marB="86148">
                    <a:lnL>
                      <a:noFill/>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a:noFill/>
                    </a:lnB>
                    <a:solidFill>
                      <a:srgbClr val="E8E8E8"/>
                    </a:solidFill>
                  </a:tcPr>
                </a:tc>
                <a:tc>
                  <a:txBody>
                    <a:bodyPr/>
                    <a:lstStyle/>
                    <a:p>
                      <a:pPr lvl="1" algn="l" fontAlgn="t"/>
                      <a:r>
                        <a:rPr lang="en-US" sz="1800" dirty="0">
                          <a:effectLst/>
                        </a:rPr>
                        <a:t>Promotional aspects of the product</a:t>
                      </a:r>
                    </a:p>
                  </a:txBody>
                  <a:tcPr marL="43074" marR="43074" marT="86148" marB="86148">
                    <a:lnL w="9525" cap="flat" cmpd="sng" algn="ctr">
                      <a:solidFill>
                        <a:srgbClr val="FFFFFF"/>
                      </a:solidFill>
                      <a:prstDash val="solid"/>
                      <a:round/>
                      <a:headEnd type="none" w="med" len="med"/>
                      <a:tailEnd type="none" w="med" len="med"/>
                    </a:lnL>
                    <a:lnR>
                      <a:noFill/>
                    </a:lnR>
                    <a:lnT w="9525" cap="flat" cmpd="sng" algn="ctr">
                      <a:solidFill>
                        <a:srgbClr val="FFFFFF"/>
                      </a:solidFill>
                      <a:prstDash val="solid"/>
                      <a:round/>
                      <a:headEnd type="none" w="med" len="med"/>
                      <a:tailEnd type="none" w="med" len="med"/>
                    </a:lnT>
                    <a:lnB>
                      <a:noFill/>
                    </a:lnB>
                    <a:solidFill>
                      <a:srgbClr val="E8E8E8"/>
                    </a:solidFill>
                  </a:tcPr>
                </a:tc>
                <a:extLst>
                  <a:ext uri="{0D108BD9-81ED-4DB2-BD59-A6C34878D82A}">
                    <a16:rowId xmlns:a16="http://schemas.microsoft.com/office/drawing/2014/main" val="3486474462"/>
                  </a:ext>
                </a:extLst>
              </a:tr>
            </a:tbl>
          </a:graphicData>
        </a:graphic>
      </p:graphicFrame>
    </p:spTree>
    <p:extLst>
      <p:ext uri="{BB962C8B-B14F-4D97-AF65-F5344CB8AC3E}">
        <p14:creationId xmlns:p14="http://schemas.microsoft.com/office/powerpoint/2010/main" val="167274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Market Structures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Market structure, in economics, refers to how different industries are classified and differentiated based on their degree and nature of competition for goods and services. It is based on the characteristics that influence the behavior and outcomes of companies working in a specific market.</a:t>
            </a:r>
          </a:p>
          <a:p>
            <a:pPr marL="45720" indent="0">
              <a:buNone/>
            </a:pPr>
            <a:endParaRPr lang="en-US" dirty="0"/>
          </a:p>
          <a:p>
            <a:pPr marL="45720" indent="0">
              <a:buNone/>
            </a:pPr>
            <a:r>
              <a:rPr lang="en-US" dirty="0"/>
              <a:t>Some of the factors that determine a market structure include the number of buyers and sellers, ability to negotiate, degree of concentration, degree of differentiation of products, and the ease or difficulty of entering and exiting the market.</a:t>
            </a:r>
          </a:p>
          <a:p>
            <a:pPr marL="45720" indent="0">
              <a:buNone/>
            </a:pPr>
            <a:endParaRPr lang="en-US" dirty="0"/>
          </a:p>
        </p:txBody>
      </p:sp>
    </p:spTree>
    <p:extLst>
      <p:ext uri="{BB962C8B-B14F-4D97-AF65-F5344CB8AC3E}">
        <p14:creationId xmlns:p14="http://schemas.microsoft.com/office/powerpoint/2010/main" val="1531144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Market Structures</a:t>
            </a:r>
          </a:p>
        </p:txBody>
      </p:sp>
      <p:pic>
        <p:nvPicPr>
          <p:cNvPr id="4" name="Picture 3"/>
          <p:cNvPicPr>
            <a:picLocks noChangeAspect="1"/>
          </p:cNvPicPr>
          <p:nvPr/>
        </p:nvPicPr>
        <p:blipFill>
          <a:blip r:embed="rId2"/>
          <a:stretch>
            <a:fillRect/>
          </a:stretch>
        </p:blipFill>
        <p:spPr>
          <a:xfrm>
            <a:off x="1004455" y="2077836"/>
            <a:ext cx="9753600" cy="3314700"/>
          </a:xfrm>
          <a:prstGeom prst="rect">
            <a:avLst/>
          </a:prstGeom>
        </p:spPr>
      </p:pic>
    </p:spTree>
    <p:extLst>
      <p:ext uri="{BB962C8B-B14F-4D97-AF65-F5344CB8AC3E}">
        <p14:creationId xmlns:p14="http://schemas.microsoft.com/office/powerpoint/2010/main" val="387020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Market Structures</a:t>
            </a:r>
          </a:p>
        </p:txBody>
      </p:sp>
      <p:sp>
        <p:nvSpPr>
          <p:cNvPr id="3" name="Content Placeholder 2"/>
          <p:cNvSpPr>
            <a:spLocks noGrp="1"/>
          </p:cNvSpPr>
          <p:nvPr>
            <p:ph idx="1"/>
          </p:nvPr>
        </p:nvSpPr>
        <p:spPr>
          <a:xfrm>
            <a:off x="1143000" y="2057400"/>
            <a:ext cx="9875520" cy="4038600"/>
          </a:xfrm>
        </p:spPr>
        <p:txBody>
          <a:bodyPr>
            <a:normAutofit fontScale="92500" lnSpcReduction="20000"/>
          </a:bodyPr>
          <a:lstStyle/>
          <a:p>
            <a:pPr marL="45720" indent="0">
              <a:buNone/>
            </a:pPr>
            <a:r>
              <a:rPr lang="en-US" b="1" dirty="0"/>
              <a:t>Understanding Market Structures</a:t>
            </a:r>
          </a:p>
          <a:p>
            <a:pPr marL="45720" indent="0">
              <a:buNone/>
            </a:pPr>
            <a:r>
              <a:rPr lang="en-US" dirty="0"/>
              <a:t>In economics, market structures can be understood well by closely examining an array of factors or features exhibited by different players. It is common to differentiate these markets across the following seven distinct features.</a:t>
            </a:r>
          </a:p>
          <a:p>
            <a:pPr marL="502920" indent="-457200">
              <a:buFont typeface="+mj-lt"/>
              <a:buAutoNum type="arabicPeriod"/>
            </a:pPr>
            <a:r>
              <a:rPr lang="en-US" dirty="0"/>
              <a:t>The industry’s buyer structure</a:t>
            </a:r>
          </a:p>
          <a:p>
            <a:pPr marL="502920" indent="-457200">
              <a:buFont typeface="+mj-lt"/>
              <a:buAutoNum type="arabicPeriod"/>
            </a:pPr>
            <a:r>
              <a:rPr lang="en-US" dirty="0"/>
              <a:t>The turnover of customers</a:t>
            </a:r>
          </a:p>
          <a:p>
            <a:pPr marL="502920" indent="-457200">
              <a:buFont typeface="+mj-lt"/>
              <a:buAutoNum type="arabicPeriod"/>
            </a:pPr>
            <a:r>
              <a:rPr lang="en-US" dirty="0"/>
              <a:t>The extent of product differentiation</a:t>
            </a:r>
          </a:p>
          <a:p>
            <a:pPr marL="502920" indent="-457200">
              <a:buFont typeface="+mj-lt"/>
              <a:buAutoNum type="arabicPeriod"/>
            </a:pPr>
            <a:r>
              <a:rPr lang="en-US" dirty="0"/>
              <a:t>The nature of costs of inputs</a:t>
            </a:r>
          </a:p>
          <a:p>
            <a:pPr marL="502920" indent="-457200">
              <a:buFont typeface="+mj-lt"/>
              <a:buAutoNum type="arabicPeriod"/>
            </a:pPr>
            <a:r>
              <a:rPr lang="en-US" dirty="0"/>
              <a:t>The number of players in the market</a:t>
            </a:r>
          </a:p>
          <a:p>
            <a:pPr marL="502920" indent="-457200">
              <a:buFont typeface="+mj-lt"/>
              <a:buAutoNum type="arabicPeriod"/>
            </a:pPr>
            <a:r>
              <a:rPr lang="en-US" dirty="0">
                <a:hlinkClick r:id="rId2"/>
              </a:rPr>
              <a:t>Vertical integration</a:t>
            </a:r>
            <a:r>
              <a:rPr lang="en-US" dirty="0"/>
              <a:t> extent in the same industry</a:t>
            </a:r>
          </a:p>
          <a:p>
            <a:pPr marL="502920" indent="-457200">
              <a:buFont typeface="+mj-lt"/>
              <a:buAutoNum type="arabicPeriod"/>
            </a:pPr>
            <a:r>
              <a:rPr lang="en-US" dirty="0"/>
              <a:t>The largest player’s market share</a:t>
            </a:r>
          </a:p>
        </p:txBody>
      </p:sp>
    </p:spTree>
    <p:extLst>
      <p:ext uri="{BB962C8B-B14F-4D97-AF65-F5344CB8AC3E}">
        <p14:creationId xmlns:p14="http://schemas.microsoft.com/office/powerpoint/2010/main" val="2134877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Market Structures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By cross-examining the above features against each other, similar traits can be established. Therefore, it becomes easier to categorize and differentiate companies across related industries. Based on the above features, economists have used this information to describe four distinct types of market structures. </a:t>
            </a:r>
          </a:p>
          <a:p>
            <a:pPr marL="45720" indent="0">
              <a:buNone/>
            </a:pPr>
            <a:r>
              <a:rPr lang="en-US" dirty="0"/>
              <a:t>They include </a:t>
            </a:r>
          </a:p>
          <a:p>
            <a:pPr marL="502920" indent="-457200">
              <a:buFont typeface="+mj-lt"/>
              <a:buAutoNum type="arabicPeriod"/>
            </a:pPr>
            <a:r>
              <a:rPr lang="en-US" dirty="0"/>
              <a:t>perfect competition, </a:t>
            </a:r>
          </a:p>
          <a:p>
            <a:pPr marL="502920" indent="-457200">
              <a:buFont typeface="+mj-lt"/>
              <a:buAutoNum type="arabicPeriod"/>
            </a:pPr>
            <a:r>
              <a:rPr lang="en-US" dirty="0"/>
              <a:t>oligopoly market, </a:t>
            </a:r>
          </a:p>
          <a:p>
            <a:pPr marL="502920" indent="-457200">
              <a:buFont typeface="+mj-lt"/>
              <a:buAutoNum type="arabicPeriod"/>
            </a:pPr>
            <a:r>
              <a:rPr lang="en-US" dirty="0"/>
              <a:t>monopoly market, and </a:t>
            </a:r>
          </a:p>
          <a:p>
            <a:pPr marL="502920" indent="-457200">
              <a:buFont typeface="+mj-lt"/>
              <a:buAutoNum type="arabicPeriod"/>
            </a:pPr>
            <a:r>
              <a:rPr lang="en-US" dirty="0"/>
              <a:t>monopolistic competition.</a:t>
            </a:r>
          </a:p>
        </p:txBody>
      </p:sp>
    </p:spTree>
    <p:extLst>
      <p:ext uri="{BB962C8B-B14F-4D97-AF65-F5344CB8AC3E}">
        <p14:creationId xmlns:p14="http://schemas.microsoft.com/office/powerpoint/2010/main" val="374737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Market Structures</a:t>
            </a:r>
          </a:p>
        </p:txBody>
      </p:sp>
      <p:sp>
        <p:nvSpPr>
          <p:cNvPr id="3" name="Content Placeholder 2"/>
          <p:cNvSpPr>
            <a:spLocks noGrp="1"/>
          </p:cNvSpPr>
          <p:nvPr>
            <p:ph idx="1"/>
          </p:nvPr>
        </p:nvSpPr>
        <p:spPr>
          <a:xfrm>
            <a:off x="1143000" y="2057400"/>
            <a:ext cx="9875520" cy="4038600"/>
          </a:xfrm>
        </p:spPr>
        <p:txBody>
          <a:bodyPr>
            <a:normAutofit fontScale="77500" lnSpcReduction="20000"/>
          </a:bodyPr>
          <a:lstStyle/>
          <a:p>
            <a:r>
              <a:rPr lang="en-US" b="1" dirty="0"/>
              <a:t>Types of Market Structures</a:t>
            </a:r>
          </a:p>
          <a:p>
            <a:r>
              <a:rPr lang="en-US" b="1" dirty="0"/>
              <a:t>1. Perfect Competition</a:t>
            </a:r>
          </a:p>
          <a:p>
            <a:r>
              <a:rPr lang="en-US" dirty="0"/>
              <a:t>Perfect competition occurs when there is a large number of small companies competing against each other. They sell similar products (homogeneous), lack price influence over the commodities, and are free to enter or exit the market.</a:t>
            </a:r>
          </a:p>
          <a:p>
            <a:r>
              <a:rPr lang="en-US" dirty="0"/>
              <a:t>Consumers in this type of market have full knowledge of the goods being sold. They are aware of the prices charged on them and the </a:t>
            </a:r>
            <a:r>
              <a:rPr lang="en-US" dirty="0">
                <a:hlinkClick r:id="rId2"/>
              </a:rPr>
              <a:t>product branding</a:t>
            </a:r>
            <a:r>
              <a:rPr lang="en-US" dirty="0"/>
              <a:t>. In the real world, the pure form of this type of market structure rarely exists. However, it is useful when comparing companies with similar features. This market is unrealistic as it faces some significant criticisms described below.</a:t>
            </a:r>
          </a:p>
          <a:p>
            <a:r>
              <a:rPr lang="en-US" b="1" dirty="0"/>
              <a:t>No incentive for innovation: </a:t>
            </a:r>
            <a:r>
              <a:rPr lang="en-US" dirty="0"/>
              <a:t>In the real world, if competition exists and a company holds a dominant market share, there is a tendency to increase innovation to beat the competitors and maintain the status quo. However, in a perfectly competitive market, the profit margin is fixed, and sellers cannot increase prices, or they will lose their customers.</a:t>
            </a:r>
          </a:p>
          <a:p>
            <a:r>
              <a:rPr lang="en-US" b="1" dirty="0"/>
              <a:t>There are very few barriers to entry: </a:t>
            </a:r>
            <a:r>
              <a:rPr lang="en-US" dirty="0"/>
              <a:t>Any company can enter the market and start selling the product. Therefore, incumbents must stay proactive to maintain market share.</a:t>
            </a:r>
          </a:p>
        </p:txBody>
      </p:sp>
    </p:spTree>
    <p:extLst>
      <p:ext uri="{BB962C8B-B14F-4D97-AF65-F5344CB8AC3E}">
        <p14:creationId xmlns:p14="http://schemas.microsoft.com/office/powerpoint/2010/main" val="4104207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Market Structures</a:t>
            </a:r>
          </a:p>
        </p:txBody>
      </p:sp>
      <p:sp>
        <p:nvSpPr>
          <p:cNvPr id="3" name="Content Placeholder 2"/>
          <p:cNvSpPr>
            <a:spLocks noGrp="1"/>
          </p:cNvSpPr>
          <p:nvPr>
            <p:ph idx="1"/>
          </p:nvPr>
        </p:nvSpPr>
        <p:spPr>
          <a:xfrm>
            <a:off x="1143000" y="2057400"/>
            <a:ext cx="9875520" cy="4038600"/>
          </a:xfrm>
        </p:spPr>
        <p:txBody>
          <a:bodyPr>
            <a:normAutofit fontScale="92500" lnSpcReduction="10000"/>
          </a:bodyPr>
          <a:lstStyle/>
          <a:p>
            <a:r>
              <a:rPr lang="en-US" b="1" dirty="0"/>
              <a:t>2. Monopolistic Competition</a:t>
            </a:r>
          </a:p>
          <a:p>
            <a:r>
              <a:rPr lang="en-US" dirty="0">
                <a:hlinkClick r:id="rId2"/>
              </a:rPr>
              <a:t>Monopolistic competition</a:t>
            </a:r>
            <a:r>
              <a:rPr lang="en-US" dirty="0"/>
              <a:t> refers to an imperfectly competitive market with the traits of both the monopoly and competitive market. Sellers compete among themselves and can differentiate their goods in terms of quality and branding to look different. In this type of competition, sellers consider the price charged by their competitors and ignore the impact of their own prices on their competition.</a:t>
            </a:r>
          </a:p>
          <a:p>
            <a:r>
              <a:rPr lang="en-US" dirty="0"/>
              <a:t>When comparing monopolistic competition in the short term and long term, there are two distinct aspects that are observed. In the short term, the monopolistic company maximizes its profits and enjoys all the benefits as a monopoly.</a:t>
            </a:r>
          </a:p>
          <a:p>
            <a:r>
              <a:rPr lang="en-US" dirty="0"/>
              <a:t>The company initially produces many products as the demand is high. Therefore, its Marginal Revenue (MR) corresponds to its Marginal Cost (MC). However, MR diminishes over time as new companies enter the market with differentiated products affecting demand, leading to less profit.</a:t>
            </a:r>
          </a:p>
        </p:txBody>
      </p:sp>
    </p:spTree>
    <p:extLst>
      <p:ext uri="{BB962C8B-B14F-4D97-AF65-F5344CB8AC3E}">
        <p14:creationId xmlns:p14="http://schemas.microsoft.com/office/powerpoint/2010/main" val="29802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Market Structures</a:t>
            </a:r>
          </a:p>
        </p:txBody>
      </p:sp>
      <p:sp>
        <p:nvSpPr>
          <p:cNvPr id="3" name="Content Placeholder 2"/>
          <p:cNvSpPr>
            <a:spLocks noGrp="1"/>
          </p:cNvSpPr>
          <p:nvPr>
            <p:ph idx="1"/>
          </p:nvPr>
        </p:nvSpPr>
        <p:spPr>
          <a:xfrm>
            <a:off x="1143000" y="2057400"/>
            <a:ext cx="9875520" cy="4038600"/>
          </a:xfrm>
        </p:spPr>
        <p:txBody>
          <a:bodyPr>
            <a:normAutofit fontScale="92500" lnSpcReduction="10000"/>
          </a:bodyPr>
          <a:lstStyle/>
          <a:p>
            <a:r>
              <a:rPr lang="en-US" b="1" dirty="0"/>
              <a:t>3. Oligopoly</a:t>
            </a:r>
          </a:p>
          <a:p>
            <a:r>
              <a:rPr lang="en-US" dirty="0"/>
              <a:t>An oligopoly market consists of a small number of large companies that sell differentiated or identical products. Since there are few players in the market, their competitive strategies are dependent on each other.</a:t>
            </a:r>
          </a:p>
          <a:p>
            <a:r>
              <a:rPr lang="en-US" dirty="0"/>
              <a:t>For example, if one of the actors decides to reduce the price of its products, the action will trigger other actors to lower their prices, too. On the other hand, a price increase may influence others not to take any action in the anticipation consumers will opt for their products. Therefore, strategic planning by these types of players is a must.</a:t>
            </a:r>
          </a:p>
          <a:p>
            <a:r>
              <a:rPr lang="en-US" dirty="0"/>
              <a:t>In a situation where companies mutually compete, they may create agreements to share the market by restricting production, leading to supernormal profits. This holds if either party honors the Nash equilibrium state and neither is tempted to engage in the prisoner’s dilemma. In such an agreement, they work like monopolies. The </a:t>
            </a:r>
            <a:r>
              <a:rPr lang="en-US" dirty="0">
                <a:hlinkClick r:id="rId2"/>
              </a:rPr>
              <a:t>collusion</a:t>
            </a:r>
            <a:r>
              <a:rPr lang="en-US" dirty="0"/>
              <a:t> is referred to as cartels.</a:t>
            </a:r>
          </a:p>
        </p:txBody>
      </p:sp>
    </p:spTree>
    <p:extLst>
      <p:ext uri="{BB962C8B-B14F-4D97-AF65-F5344CB8AC3E}">
        <p14:creationId xmlns:p14="http://schemas.microsoft.com/office/powerpoint/2010/main" val="597979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Market Structures</a:t>
            </a:r>
          </a:p>
        </p:txBody>
      </p:sp>
      <p:sp>
        <p:nvSpPr>
          <p:cNvPr id="3" name="Content Placeholder 2"/>
          <p:cNvSpPr>
            <a:spLocks noGrp="1"/>
          </p:cNvSpPr>
          <p:nvPr>
            <p:ph idx="1"/>
          </p:nvPr>
        </p:nvSpPr>
        <p:spPr>
          <a:xfrm>
            <a:off x="1143000" y="2057400"/>
            <a:ext cx="9875520" cy="4038600"/>
          </a:xfrm>
        </p:spPr>
        <p:txBody>
          <a:bodyPr>
            <a:normAutofit/>
          </a:bodyPr>
          <a:lstStyle/>
          <a:p>
            <a:r>
              <a:rPr lang="en-US" b="1" dirty="0"/>
              <a:t>4. Monopoly</a:t>
            </a:r>
          </a:p>
          <a:p>
            <a:r>
              <a:rPr lang="en-US" dirty="0"/>
              <a:t>In a monopoly market, a single company represents the whole industry. It has no competitor, and it is the sole seller of products in the entire market. This type of market is characterized by factors such as the sole claim to ownership of resources, patent and copyright, licenses issued by the government, or high initial setup costs.</a:t>
            </a:r>
          </a:p>
          <a:p>
            <a:r>
              <a:rPr lang="en-US" dirty="0"/>
              <a:t>All the above characteristics associated with monopoly restrict other companies from entering the market. The company, therefore, remains a single seller because it has the power to control the market and set prices for its goods.</a:t>
            </a:r>
          </a:p>
        </p:txBody>
      </p:sp>
    </p:spTree>
    <p:extLst>
      <p:ext uri="{BB962C8B-B14F-4D97-AF65-F5344CB8AC3E}">
        <p14:creationId xmlns:p14="http://schemas.microsoft.com/office/powerpoint/2010/main" val="592076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Market segments, size</a:t>
            </a:r>
          </a:p>
        </p:txBody>
      </p:sp>
      <p:sp>
        <p:nvSpPr>
          <p:cNvPr id="3" name="Content Placeholder 2"/>
          <p:cNvSpPr>
            <a:spLocks noGrp="1"/>
          </p:cNvSpPr>
          <p:nvPr>
            <p:ph idx="1"/>
          </p:nvPr>
        </p:nvSpPr>
        <p:spPr>
          <a:xfrm>
            <a:off x="1143000" y="2057400"/>
            <a:ext cx="9875520" cy="4038600"/>
          </a:xfrm>
        </p:spPr>
        <p:txBody>
          <a:bodyPr>
            <a:normAutofit/>
          </a:bodyPr>
          <a:lstStyle/>
          <a:p>
            <a:r>
              <a:rPr lang="en-US" b="1" dirty="0"/>
              <a:t>https://www.slideshare.net/nusantara99/essentials-of-marketing-50378714?qid=4b132561-c083-4768-946f-f2710f23a721&amp;v=&amp;b=&amp;from_search=5</a:t>
            </a:r>
            <a:endParaRPr lang="en-US" dirty="0"/>
          </a:p>
        </p:txBody>
      </p:sp>
    </p:spTree>
    <p:extLst>
      <p:ext uri="{BB962C8B-B14F-4D97-AF65-F5344CB8AC3E}">
        <p14:creationId xmlns:p14="http://schemas.microsoft.com/office/powerpoint/2010/main" val="295228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3. Competitive Advantage &amp; Markets</a:t>
            </a:r>
          </a:p>
        </p:txBody>
      </p:sp>
      <p:sp>
        <p:nvSpPr>
          <p:cNvPr id="3" name="Content Placeholder 2"/>
          <p:cNvSpPr>
            <a:spLocks noGrp="1"/>
          </p:cNvSpPr>
          <p:nvPr>
            <p:ph idx="1"/>
          </p:nvPr>
        </p:nvSpPr>
        <p:spPr/>
        <p:txBody>
          <a:bodyPr>
            <a:normAutofit/>
          </a:bodyPr>
          <a:lstStyle/>
          <a:p>
            <a:pPr lvl="0"/>
            <a:r>
              <a:rPr lang="en-US" dirty="0"/>
              <a:t>Classes of competitors</a:t>
            </a:r>
          </a:p>
          <a:p>
            <a:pPr lvl="0"/>
            <a:r>
              <a:rPr lang="en-US" dirty="0"/>
              <a:t>Product differentiation, positioning</a:t>
            </a:r>
          </a:p>
          <a:p>
            <a:pPr lvl="0"/>
            <a:r>
              <a:rPr lang="en-US" dirty="0"/>
              <a:t>Market structures</a:t>
            </a:r>
          </a:p>
          <a:p>
            <a:pPr lvl="0"/>
            <a:r>
              <a:rPr lang="en-US" dirty="0"/>
              <a:t>Market segments, size</a:t>
            </a:r>
          </a:p>
          <a:p>
            <a:pPr lvl="0"/>
            <a:r>
              <a:rPr lang="en-US" dirty="0"/>
              <a:t>Beachhead market and creating your market</a:t>
            </a:r>
          </a:p>
        </p:txBody>
      </p:sp>
    </p:spTree>
    <p:extLst>
      <p:ext uri="{BB962C8B-B14F-4D97-AF65-F5344CB8AC3E}">
        <p14:creationId xmlns:p14="http://schemas.microsoft.com/office/powerpoint/2010/main" val="747478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Market segments, size</a:t>
            </a:r>
          </a:p>
        </p:txBody>
      </p:sp>
      <p:sp>
        <p:nvSpPr>
          <p:cNvPr id="4" name="Content Placeholder 3"/>
          <p:cNvSpPr>
            <a:spLocks noGrp="1"/>
          </p:cNvSpPr>
          <p:nvPr>
            <p:ph idx="1"/>
          </p:nvPr>
        </p:nvSpPr>
        <p:spPr/>
        <p:txBody>
          <a:bodyPr>
            <a:normAutofit lnSpcReduction="10000"/>
          </a:bodyPr>
          <a:lstStyle/>
          <a:p>
            <a:pPr marL="45720" indent="0">
              <a:buNone/>
            </a:pPr>
            <a:r>
              <a:rPr lang="en-US" b="1" dirty="0"/>
              <a:t>Market Segment</a:t>
            </a:r>
          </a:p>
          <a:p>
            <a:pPr marL="45720" indent="0">
              <a:buNone/>
            </a:pPr>
            <a:r>
              <a:rPr lang="en-US" dirty="0"/>
              <a:t>The division of a market into different homogeneous groups of consumers</a:t>
            </a:r>
          </a:p>
          <a:p>
            <a:pPr marL="45720" indent="0">
              <a:buNone/>
            </a:pPr>
            <a:endParaRPr lang="en-US" dirty="0"/>
          </a:p>
          <a:p>
            <a:pPr marL="45720" indent="0">
              <a:buNone/>
            </a:pPr>
            <a:r>
              <a:rPr lang="en-US" b="1" dirty="0"/>
              <a:t>It should be:</a:t>
            </a:r>
          </a:p>
          <a:p>
            <a:r>
              <a:rPr lang="en-US" dirty="0"/>
              <a:t>Measurable</a:t>
            </a:r>
          </a:p>
          <a:p>
            <a:r>
              <a:rPr lang="en-US" dirty="0"/>
              <a:t>Accessible by communication and distribution channels</a:t>
            </a:r>
          </a:p>
          <a:p>
            <a:r>
              <a:rPr lang="en-US" dirty="0"/>
              <a:t>Different in its response to a marketing mix</a:t>
            </a:r>
          </a:p>
          <a:p>
            <a:r>
              <a:rPr lang="en-US" dirty="0"/>
              <a:t>durable ( not changing to quickly)</a:t>
            </a:r>
          </a:p>
          <a:p>
            <a:r>
              <a:rPr lang="en-US" dirty="0"/>
              <a:t>Substantial enough to be profitable</a:t>
            </a:r>
          </a:p>
          <a:p>
            <a:endParaRPr lang="en-US" dirty="0"/>
          </a:p>
        </p:txBody>
      </p:sp>
    </p:spTree>
    <p:extLst>
      <p:ext uri="{BB962C8B-B14F-4D97-AF65-F5344CB8AC3E}">
        <p14:creationId xmlns:p14="http://schemas.microsoft.com/office/powerpoint/2010/main" val="2988108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Main bases of Segmentation</a:t>
            </a:r>
          </a:p>
        </p:txBody>
      </p:sp>
      <p:sp>
        <p:nvSpPr>
          <p:cNvPr id="4" name="Rounded Rectangle 3"/>
          <p:cNvSpPr/>
          <p:nvPr/>
        </p:nvSpPr>
        <p:spPr>
          <a:xfrm>
            <a:off x="1142999" y="2355273"/>
            <a:ext cx="2348345" cy="346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Geographic</a:t>
            </a:r>
          </a:p>
        </p:txBody>
      </p:sp>
      <p:sp>
        <p:nvSpPr>
          <p:cNvPr id="5" name="Rounded Rectangle 4"/>
          <p:cNvSpPr/>
          <p:nvPr/>
        </p:nvSpPr>
        <p:spPr>
          <a:xfrm>
            <a:off x="3732415" y="2355273"/>
            <a:ext cx="2348345" cy="3463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Demographic</a:t>
            </a:r>
          </a:p>
        </p:txBody>
      </p:sp>
      <p:sp>
        <p:nvSpPr>
          <p:cNvPr id="6" name="Rounded Rectangle 5"/>
          <p:cNvSpPr/>
          <p:nvPr/>
        </p:nvSpPr>
        <p:spPr>
          <a:xfrm>
            <a:off x="6321831" y="2355272"/>
            <a:ext cx="2348345" cy="3463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err="1"/>
              <a:t>Behavioural</a:t>
            </a:r>
            <a:endParaRPr lang="en-US" b="1" dirty="0"/>
          </a:p>
        </p:txBody>
      </p:sp>
      <p:sp>
        <p:nvSpPr>
          <p:cNvPr id="7" name="Rounded Rectangle 6"/>
          <p:cNvSpPr/>
          <p:nvPr/>
        </p:nvSpPr>
        <p:spPr>
          <a:xfrm>
            <a:off x="8911247" y="2355272"/>
            <a:ext cx="2348345" cy="3463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Psychographic</a:t>
            </a:r>
          </a:p>
        </p:txBody>
      </p:sp>
      <p:sp>
        <p:nvSpPr>
          <p:cNvPr id="8" name="Rounded Rectangle 7"/>
          <p:cNvSpPr/>
          <p:nvPr/>
        </p:nvSpPr>
        <p:spPr>
          <a:xfrm>
            <a:off x="1142999" y="2801386"/>
            <a:ext cx="2348345" cy="800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E.g. “ Customers within 10 miles of the M25”</a:t>
            </a:r>
          </a:p>
        </p:txBody>
      </p:sp>
      <p:sp>
        <p:nvSpPr>
          <p:cNvPr id="9" name="Rounded Rectangle 8"/>
          <p:cNvSpPr/>
          <p:nvPr/>
        </p:nvSpPr>
        <p:spPr>
          <a:xfrm>
            <a:off x="3732415" y="2801386"/>
            <a:ext cx="2348345" cy="80079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E.g. “ A Level &amp; University Students”</a:t>
            </a:r>
          </a:p>
        </p:txBody>
      </p:sp>
      <p:sp>
        <p:nvSpPr>
          <p:cNvPr id="10" name="Rounded Rectangle 9"/>
          <p:cNvSpPr/>
          <p:nvPr/>
        </p:nvSpPr>
        <p:spPr>
          <a:xfrm>
            <a:off x="6321831" y="2801385"/>
            <a:ext cx="2348345" cy="8007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E.g. “ Customers wanting a value for money impulse buy”</a:t>
            </a:r>
          </a:p>
        </p:txBody>
      </p:sp>
      <p:sp>
        <p:nvSpPr>
          <p:cNvPr id="11" name="Rounded Rectangle 10"/>
          <p:cNvSpPr/>
          <p:nvPr/>
        </p:nvSpPr>
        <p:spPr>
          <a:xfrm>
            <a:off x="8911247" y="2801385"/>
            <a:ext cx="2348345" cy="80079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E.g. “ Customers who prefer to buy organic food”</a:t>
            </a:r>
          </a:p>
        </p:txBody>
      </p:sp>
      <p:sp>
        <p:nvSpPr>
          <p:cNvPr id="12" name="Rounded Rectangle 11"/>
          <p:cNvSpPr/>
          <p:nvPr/>
        </p:nvSpPr>
        <p:spPr>
          <a:xfrm>
            <a:off x="1142999" y="3701931"/>
            <a:ext cx="2348345" cy="251876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Customer</a:t>
            </a:r>
          </a:p>
          <a:p>
            <a:pPr algn="ctr"/>
            <a:r>
              <a:rPr lang="en-US" b="1" dirty="0"/>
              <a:t>Location</a:t>
            </a:r>
          </a:p>
          <a:p>
            <a:pPr algn="ctr"/>
            <a:r>
              <a:rPr lang="en-US" b="1" dirty="0"/>
              <a:t>Region</a:t>
            </a:r>
          </a:p>
          <a:p>
            <a:pPr algn="ctr"/>
            <a:r>
              <a:rPr lang="en-US" b="1" dirty="0"/>
              <a:t>Urban / Rural</a:t>
            </a:r>
          </a:p>
          <a:p>
            <a:pPr algn="ctr"/>
            <a:r>
              <a:rPr lang="en-US" b="1" dirty="0"/>
              <a:t>ACORN</a:t>
            </a:r>
          </a:p>
          <a:p>
            <a:pPr algn="ctr"/>
            <a:r>
              <a:rPr lang="en-US" b="1" dirty="0"/>
              <a:t>classification</a:t>
            </a:r>
          </a:p>
        </p:txBody>
      </p:sp>
      <p:sp>
        <p:nvSpPr>
          <p:cNvPr id="13" name="Rounded Rectangle 12"/>
          <p:cNvSpPr/>
          <p:nvPr/>
        </p:nvSpPr>
        <p:spPr>
          <a:xfrm>
            <a:off x="3732415" y="3701931"/>
            <a:ext cx="2348345" cy="251876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Age</a:t>
            </a:r>
          </a:p>
          <a:p>
            <a:pPr algn="ctr"/>
            <a:r>
              <a:rPr lang="en-US" b="1" dirty="0"/>
              <a:t>Gender</a:t>
            </a:r>
          </a:p>
          <a:p>
            <a:pPr algn="ctr"/>
            <a:r>
              <a:rPr lang="en-US" b="1" dirty="0"/>
              <a:t>Occupation</a:t>
            </a:r>
          </a:p>
          <a:p>
            <a:pPr algn="ctr"/>
            <a:r>
              <a:rPr lang="en-US" b="1" dirty="0"/>
              <a:t>Socio-economic</a:t>
            </a:r>
          </a:p>
          <a:p>
            <a:pPr algn="ctr"/>
            <a:r>
              <a:rPr lang="en-US" b="1" dirty="0"/>
              <a:t>group</a:t>
            </a:r>
          </a:p>
        </p:txBody>
      </p:sp>
      <p:sp>
        <p:nvSpPr>
          <p:cNvPr id="14" name="Rounded Rectangle 13"/>
          <p:cNvSpPr/>
          <p:nvPr/>
        </p:nvSpPr>
        <p:spPr>
          <a:xfrm>
            <a:off x="6321831" y="3701930"/>
            <a:ext cx="2348345" cy="251876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Rate of usage</a:t>
            </a:r>
          </a:p>
          <a:p>
            <a:pPr algn="ctr"/>
            <a:r>
              <a:rPr lang="en-US" b="1" dirty="0"/>
              <a:t>Benefits sought</a:t>
            </a:r>
          </a:p>
          <a:p>
            <a:pPr algn="ctr"/>
            <a:r>
              <a:rPr lang="en-US" b="1" dirty="0"/>
              <a:t>Loyalty status</a:t>
            </a:r>
          </a:p>
          <a:p>
            <a:pPr algn="ctr"/>
            <a:r>
              <a:rPr lang="en-US" b="1" dirty="0"/>
              <a:t>Readiness to Purchase</a:t>
            </a:r>
          </a:p>
        </p:txBody>
      </p:sp>
      <p:sp>
        <p:nvSpPr>
          <p:cNvPr id="15" name="Rounded Rectangle 14"/>
          <p:cNvSpPr/>
          <p:nvPr/>
        </p:nvSpPr>
        <p:spPr>
          <a:xfrm>
            <a:off x="8911247" y="3701930"/>
            <a:ext cx="2348345" cy="251876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Personality</a:t>
            </a:r>
          </a:p>
          <a:p>
            <a:pPr algn="ctr"/>
            <a:r>
              <a:rPr lang="en-US" b="1" dirty="0"/>
              <a:t>Lifestyles</a:t>
            </a:r>
          </a:p>
          <a:p>
            <a:pPr algn="ctr"/>
            <a:r>
              <a:rPr lang="en-US" b="1" dirty="0"/>
              <a:t>Attitudes</a:t>
            </a:r>
          </a:p>
          <a:p>
            <a:pPr algn="ctr"/>
            <a:r>
              <a:rPr lang="en-US" b="1" dirty="0"/>
              <a:t>Class</a:t>
            </a:r>
          </a:p>
        </p:txBody>
      </p:sp>
    </p:spTree>
    <p:extLst>
      <p:ext uri="{BB962C8B-B14F-4D97-AF65-F5344CB8AC3E}">
        <p14:creationId xmlns:p14="http://schemas.microsoft.com/office/powerpoint/2010/main" val="3106827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Market segments, size</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Type of Market Segmentation</a:t>
            </a:r>
          </a:p>
          <a:p>
            <a:pPr marL="45720" indent="0">
              <a:buNone/>
            </a:pPr>
            <a:r>
              <a:rPr lang="en-US" b="1" dirty="0"/>
              <a:t>1. Geographic</a:t>
            </a:r>
          </a:p>
          <a:p>
            <a:pPr marL="45720" indent="0">
              <a:buNone/>
            </a:pPr>
            <a:r>
              <a:rPr lang="en-US" b="1" dirty="0"/>
              <a:t>Based on regional variables such as religion, climate, population density, and population growth rate.</a:t>
            </a:r>
          </a:p>
          <a:p>
            <a:pPr marL="45720" indent="0">
              <a:buNone/>
            </a:pPr>
            <a:r>
              <a:rPr lang="en-US" b="1" dirty="0"/>
              <a:t>2. Demographic</a:t>
            </a:r>
          </a:p>
          <a:p>
            <a:pPr marL="45720" indent="0">
              <a:buNone/>
            </a:pPr>
            <a:r>
              <a:rPr lang="en-US" b="1" dirty="0"/>
              <a:t>Based on variables such as age, gender, ethnicity, education, occupation, income, and family status.</a:t>
            </a:r>
          </a:p>
          <a:p>
            <a:pPr marL="45720" indent="0">
              <a:buNone/>
            </a:pPr>
            <a:endParaRPr lang="en-US" b="1" dirty="0"/>
          </a:p>
          <a:p>
            <a:pPr marL="45720" indent="0">
              <a:buNone/>
            </a:pPr>
            <a:endParaRPr lang="en-US" dirty="0"/>
          </a:p>
        </p:txBody>
      </p:sp>
    </p:spTree>
    <p:extLst>
      <p:ext uri="{BB962C8B-B14F-4D97-AF65-F5344CB8AC3E}">
        <p14:creationId xmlns:p14="http://schemas.microsoft.com/office/powerpoint/2010/main" val="3630565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Market segments, size</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Type of Market Segmentation</a:t>
            </a:r>
          </a:p>
          <a:p>
            <a:pPr marL="45720" indent="0">
              <a:buNone/>
            </a:pPr>
            <a:r>
              <a:rPr lang="en-US" b="1" dirty="0"/>
              <a:t>3. Psychographic</a:t>
            </a:r>
          </a:p>
          <a:p>
            <a:pPr marL="45720" indent="0">
              <a:buNone/>
            </a:pPr>
            <a:r>
              <a:rPr lang="en-US" b="1" dirty="0"/>
              <a:t>Based on variables such as values, attitudes, and lifestyle.</a:t>
            </a:r>
          </a:p>
          <a:p>
            <a:pPr marL="45720" indent="0">
              <a:buNone/>
            </a:pPr>
            <a:r>
              <a:rPr lang="en-US" b="1" dirty="0"/>
              <a:t>4. Behavioral</a:t>
            </a:r>
          </a:p>
          <a:p>
            <a:pPr marL="45720" indent="0">
              <a:buNone/>
            </a:pPr>
            <a:r>
              <a:rPr lang="en-US" b="1" dirty="0"/>
              <a:t>Based on variables such as usage rate and patterns, price sensitivity, brand loyalty, and benefits sought</a:t>
            </a:r>
          </a:p>
          <a:p>
            <a:pPr marL="45720" indent="0">
              <a:buNone/>
            </a:pPr>
            <a:endParaRPr lang="en-US" b="1" dirty="0"/>
          </a:p>
          <a:p>
            <a:pPr marL="45720" indent="0">
              <a:buNone/>
            </a:pPr>
            <a:endParaRPr lang="en-US" dirty="0"/>
          </a:p>
        </p:txBody>
      </p:sp>
    </p:spTree>
    <p:extLst>
      <p:ext uri="{BB962C8B-B14F-4D97-AF65-F5344CB8AC3E}">
        <p14:creationId xmlns:p14="http://schemas.microsoft.com/office/powerpoint/2010/main" val="3674359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Market size</a:t>
            </a:r>
          </a:p>
        </p:txBody>
      </p:sp>
      <p:sp>
        <p:nvSpPr>
          <p:cNvPr id="3" name="Content Placeholder 2"/>
          <p:cNvSpPr>
            <a:spLocks noGrp="1"/>
          </p:cNvSpPr>
          <p:nvPr>
            <p:ph idx="1"/>
          </p:nvPr>
        </p:nvSpPr>
        <p:spPr>
          <a:xfrm>
            <a:off x="1143000" y="2057400"/>
            <a:ext cx="4786745" cy="4038600"/>
          </a:xfrm>
        </p:spPr>
        <p:txBody>
          <a:bodyPr>
            <a:normAutofit/>
          </a:bodyPr>
          <a:lstStyle/>
          <a:p>
            <a:pPr marL="45720" indent="0">
              <a:buNone/>
            </a:pPr>
            <a:r>
              <a:rPr lang="en-US" b="1" dirty="0"/>
              <a:t>Use REAL DATA over assumptions whenever possible</a:t>
            </a:r>
          </a:p>
          <a:p>
            <a:pPr marL="45720" indent="0">
              <a:buNone/>
            </a:pPr>
            <a:r>
              <a:rPr lang="en-US" b="1" dirty="0"/>
              <a:t>Show RESTRAINT but make sure the opportunity is still interesting</a:t>
            </a:r>
          </a:p>
          <a:p>
            <a:pPr marL="45720" indent="0">
              <a:buNone/>
            </a:pPr>
            <a:r>
              <a:rPr lang="en-US" b="1" dirty="0"/>
              <a:t>Show a range, SEVERAL SCENARIOS and/ or annual SEQUENCE</a:t>
            </a:r>
          </a:p>
          <a:p>
            <a:pPr marL="45720" indent="0">
              <a:buNone/>
            </a:pPr>
            <a:r>
              <a:rPr lang="en-US" b="1" dirty="0"/>
              <a:t>ILLUSTRATE your sizing in highly readable form</a:t>
            </a:r>
          </a:p>
          <a:p>
            <a:pPr marL="45720" indent="0">
              <a:buNone/>
            </a:pPr>
            <a:endParaRPr lang="en-US" dirty="0"/>
          </a:p>
        </p:txBody>
      </p:sp>
      <p:graphicFrame>
        <p:nvGraphicFramePr>
          <p:cNvPr id="4" name="Diagram 3"/>
          <p:cNvGraphicFramePr/>
          <p:nvPr>
            <p:extLst>
              <p:ext uri="{D42A27DB-BD31-4B8C-83A1-F6EECF244321}">
                <p14:modId xmlns:p14="http://schemas.microsoft.com/office/powerpoint/2010/main" val="835272219"/>
              </p:ext>
            </p:extLst>
          </p:nvPr>
        </p:nvGraphicFramePr>
        <p:xfrm>
          <a:off x="5223162" y="1052176"/>
          <a:ext cx="6834909" cy="4669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2604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613" y="242281"/>
            <a:ext cx="9875520" cy="1356360"/>
          </a:xfrm>
        </p:spPr>
        <p:txBody>
          <a:bodyPr/>
          <a:lstStyle/>
          <a:p>
            <a:r>
              <a:rPr lang="en-US" b="1" dirty="0">
                <a:solidFill>
                  <a:srgbClr val="31B6CE"/>
                </a:solidFill>
              </a:rPr>
              <a:t>Defining your TAM, SAM, &amp; SOM</a:t>
            </a:r>
          </a:p>
        </p:txBody>
      </p:sp>
      <p:graphicFrame>
        <p:nvGraphicFramePr>
          <p:cNvPr id="4" name="Diagram 3"/>
          <p:cNvGraphicFramePr/>
          <p:nvPr>
            <p:extLst>
              <p:ext uri="{D42A27DB-BD31-4B8C-83A1-F6EECF244321}">
                <p14:modId xmlns:p14="http://schemas.microsoft.com/office/powerpoint/2010/main" val="1677105656"/>
              </p:ext>
            </p:extLst>
          </p:nvPr>
        </p:nvGraphicFramePr>
        <p:xfrm>
          <a:off x="-374074" y="1634067"/>
          <a:ext cx="6834909" cy="4669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Chart 18"/>
          <p:cNvGraphicFramePr/>
          <p:nvPr>
            <p:extLst>
              <p:ext uri="{D42A27DB-BD31-4B8C-83A1-F6EECF244321}">
                <p14:modId xmlns:p14="http://schemas.microsoft.com/office/powerpoint/2010/main" val="3670636695"/>
              </p:ext>
            </p:extLst>
          </p:nvPr>
        </p:nvGraphicFramePr>
        <p:xfrm>
          <a:off x="5105173" y="1586496"/>
          <a:ext cx="1936401" cy="108146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0" name="Chart 19"/>
          <p:cNvGraphicFramePr/>
          <p:nvPr>
            <p:extLst>
              <p:ext uri="{D42A27DB-BD31-4B8C-83A1-F6EECF244321}">
                <p14:modId xmlns:p14="http://schemas.microsoft.com/office/powerpoint/2010/main" val="977847140"/>
              </p:ext>
            </p:extLst>
          </p:nvPr>
        </p:nvGraphicFramePr>
        <p:xfrm>
          <a:off x="5137499" y="3013420"/>
          <a:ext cx="1936401" cy="108146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1" name="Chart 20"/>
          <p:cNvGraphicFramePr/>
          <p:nvPr>
            <p:extLst>
              <p:ext uri="{D42A27DB-BD31-4B8C-83A1-F6EECF244321}">
                <p14:modId xmlns:p14="http://schemas.microsoft.com/office/powerpoint/2010/main" val="3233095895"/>
              </p:ext>
            </p:extLst>
          </p:nvPr>
        </p:nvGraphicFramePr>
        <p:xfrm>
          <a:off x="5137499" y="4589852"/>
          <a:ext cx="1936401" cy="1081467"/>
        </p:xfrm>
        <a:graphic>
          <a:graphicData uri="http://schemas.openxmlformats.org/drawingml/2006/chart">
            <c:chart xmlns:c="http://schemas.openxmlformats.org/drawingml/2006/chart" xmlns:r="http://schemas.openxmlformats.org/officeDocument/2006/relationships" r:id="rId9"/>
          </a:graphicData>
        </a:graphic>
      </p:graphicFrame>
      <p:sp>
        <p:nvSpPr>
          <p:cNvPr id="22" name="TextBox 21"/>
          <p:cNvSpPr txBox="1"/>
          <p:nvPr/>
        </p:nvSpPr>
        <p:spPr>
          <a:xfrm>
            <a:off x="6552275" y="1729881"/>
            <a:ext cx="3048925" cy="954107"/>
          </a:xfrm>
          <a:prstGeom prst="rect">
            <a:avLst/>
          </a:prstGeom>
          <a:noFill/>
        </p:spPr>
        <p:txBody>
          <a:bodyPr wrap="square" rtlCol="0">
            <a:spAutoFit/>
          </a:bodyPr>
          <a:lstStyle/>
          <a:p>
            <a:r>
              <a:rPr lang="en-US" sz="1400" b="1" dirty="0"/>
              <a:t>Total Addressable Market</a:t>
            </a:r>
          </a:p>
          <a:p>
            <a:r>
              <a:rPr lang="en-US" sz="1400" dirty="0"/>
              <a:t>The TAM is the value of the entire market, or the total possible demand for your product or service.</a:t>
            </a:r>
          </a:p>
        </p:txBody>
      </p:sp>
      <p:sp>
        <p:nvSpPr>
          <p:cNvPr id="24" name="TextBox 23"/>
          <p:cNvSpPr txBox="1"/>
          <p:nvPr/>
        </p:nvSpPr>
        <p:spPr>
          <a:xfrm>
            <a:off x="6519949" y="2942856"/>
            <a:ext cx="3048925" cy="1169551"/>
          </a:xfrm>
          <a:prstGeom prst="rect">
            <a:avLst/>
          </a:prstGeom>
          <a:noFill/>
        </p:spPr>
        <p:txBody>
          <a:bodyPr wrap="square" rtlCol="0">
            <a:spAutoFit/>
          </a:bodyPr>
          <a:lstStyle/>
          <a:p>
            <a:r>
              <a:rPr lang="en-US" sz="1400" b="1" dirty="0"/>
              <a:t>Serviceable  Addressable Market</a:t>
            </a:r>
          </a:p>
          <a:p>
            <a:r>
              <a:rPr lang="en-US" sz="1400" dirty="0"/>
              <a:t>The SAM is the portion of the TAM that you can actually reach with your product or service. Typically limited by geography and demographics.</a:t>
            </a:r>
          </a:p>
        </p:txBody>
      </p:sp>
      <p:sp>
        <p:nvSpPr>
          <p:cNvPr id="25" name="TextBox 24"/>
          <p:cNvSpPr txBox="1"/>
          <p:nvPr/>
        </p:nvSpPr>
        <p:spPr>
          <a:xfrm>
            <a:off x="6552275" y="4440344"/>
            <a:ext cx="3048925" cy="1384995"/>
          </a:xfrm>
          <a:prstGeom prst="rect">
            <a:avLst/>
          </a:prstGeom>
          <a:noFill/>
        </p:spPr>
        <p:txBody>
          <a:bodyPr wrap="square" rtlCol="0">
            <a:spAutoFit/>
          </a:bodyPr>
          <a:lstStyle/>
          <a:p>
            <a:r>
              <a:rPr lang="en-US" sz="1400" b="1" dirty="0"/>
              <a:t>Share of Market</a:t>
            </a:r>
          </a:p>
          <a:p>
            <a:r>
              <a:rPr lang="en-US" sz="1400" dirty="0"/>
              <a:t>Also called the Serviceable Obtainable Market, the SOM is the  portion of the SAM that you will acquire with your product or service. THIS is your short </a:t>
            </a:r>
            <a:r>
              <a:rPr lang="en-150" sz="1400" dirty="0"/>
              <a:t>–</a:t>
            </a:r>
            <a:r>
              <a:rPr lang="en-US" sz="1400" dirty="0"/>
              <a:t>term target.</a:t>
            </a:r>
          </a:p>
        </p:txBody>
      </p:sp>
      <p:cxnSp>
        <p:nvCxnSpPr>
          <p:cNvPr id="27" name="Straight Connector 26"/>
          <p:cNvCxnSpPr/>
          <p:nvPr/>
        </p:nvCxnSpPr>
        <p:spPr>
          <a:xfrm>
            <a:off x="3517900" y="2159061"/>
            <a:ext cx="20066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3524599" y="3628907"/>
            <a:ext cx="20066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3517900" y="5102107"/>
            <a:ext cx="2006600" cy="0"/>
          </a:xfrm>
          <a:prstGeom prst="line">
            <a:avLst/>
          </a:prstGeom>
          <a:ln w="28575"/>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9494060" y="1326413"/>
            <a:ext cx="2342340" cy="1600438"/>
          </a:xfrm>
          <a:prstGeom prst="rect">
            <a:avLst/>
          </a:prstGeom>
          <a:solidFill>
            <a:srgbClr val="9DB8CE"/>
          </a:solidFill>
        </p:spPr>
        <p:txBody>
          <a:bodyPr wrap="square" rtlCol="0">
            <a:spAutoFit/>
          </a:bodyPr>
          <a:lstStyle/>
          <a:p>
            <a:r>
              <a:rPr lang="en-US" sz="1400" dirty="0"/>
              <a:t>Say you’re introducing a new type of organic, fair trade coffee. Your </a:t>
            </a:r>
            <a:r>
              <a:rPr lang="en-US" sz="1400" b="1" dirty="0"/>
              <a:t>TAM </a:t>
            </a:r>
            <a:r>
              <a:rPr lang="en-US" sz="1400" dirty="0"/>
              <a:t>is everyone who drinks coffee everywhere in the World. In other words, the total coffee market.</a:t>
            </a:r>
          </a:p>
        </p:txBody>
      </p:sp>
      <p:sp>
        <p:nvSpPr>
          <p:cNvPr id="33" name="TextBox 32"/>
          <p:cNvSpPr txBox="1"/>
          <p:nvPr/>
        </p:nvSpPr>
        <p:spPr>
          <a:xfrm>
            <a:off x="9494060" y="2989414"/>
            <a:ext cx="2342340" cy="1600438"/>
          </a:xfrm>
          <a:prstGeom prst="rect">
            <a:avLst/>
          </a:prstGeom>
          <a:solidFill>
            <a:srgbClr val="BDCCD1"/>
          </a:solidFill>
        </p:spPr>
        <p:txBody>
          <a:bodyPr wrap="square" rtlCol="0">
            <a:spAutoFit/>
          </a:bodyPr>
          <a:lstStyle/>
          <a:p>
            <a:r>
              <a:rPr lang="en-US" sz="1400" dirty="0"/>
              <a:t>You’re starting your distribution in a limited region, say the U.S., and selling to people who like higher-end coffee and are willing to pay a little more. That’s your </a:t>
            </a:r>
            <a:r>
              <a:rPr lang="en-US" sz="1400" b="1" dirty="0"/>
              <a:t>SAM</a:t>
            </a:r>
            <a:r>
              <a:rPr lang="en-US" sz="1400" dirty="0"/>
              <a:t>.</a:t>
            </a:r>
          </a:p>
        </p:txBody>
      </p:sp>
      <p:sp>
        <p:nvSpPr>
          <p:cNvPr id="34" name="TextBox 33"/>
          <p:cNvSpPr txBox="1"/>
          <p:nvPr/>
        </p:nvSpPr>
        <p:spPr>
          <a:xfrm>
            <a:off x="9494060" y="4703380"/>
            <a:ext cx="2342340" cy="1600438"/>
          </a:xfrm>
          <a:prstGeom prst="rect">
            <a:avLst/>
          </a:prstGeom>
          <a:solidFill>
            <a:schemeClr val="accent4">
              <a:lumMod val="20000"/>
              <a:lumOff val="80000"/>
            </a:schemeClr>
          </a:solidFill>
        </p:spPr>
        <p:txBody>
          <a:bodyPr wrap="square" rtlCol="0">
            <a:spAutoFit/>
          </a:bodyPr>
          <a:lstStyle/>
          <a:p>
            <a:r>
              <a:rPr lang="en-US" sz="1400" dirty="0"/>
              <a:t>You have some competition, and you’re not likely to obtain a monopoly in the high-end coffee market. The market share you reasonably accept to acquire is your </a:t>
            </a:r>
            <a:r>
              <a:rPr lang="en-US" sz="1400" b="1" dirty="0"/>
              <a:t>SOM.</a:t>
            </a:r>
          </a:p>
        </p:txBody>
      </p:sp>
    </p:spTree>
    <p:extLst>
      <p:ext uri="{BB962C8B-B14F-4D97-AF65-F5344CB8AC3E}">
        <p14:creationId xmlns:p14="http://schemas.microsoft.com/office/powerpoint/2010/main" val="1117673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Beachhead market and creating your market</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The beachhead strategy comes from the military strategy of winning a small border area that becomes a stronghold, and from which you can advance to the rest of the territory. The small border area is referred to as a beachhead.</a:t>
            </a:r>
          </a:p>
          <a:p>
            <a:pPr marL="45720" indent="0">
              <a:buNone/>
            </a:pPr>
            <a:r>
              <a:rPr lang="en-US" dirty="0"/>
              <a:t>In business, the idea is to focus your resources on a small market area (such as a product category or smaller market segment) to turn it into a stronghold before advancing to the broader market or product categories. The beachhead strategy enables a company to dominate the small areas from which it can then enter and dominate the rest of the market.</a:t>
            </a:r>
          </a:p>
        </p:txBody>
      </p:sp>
    </p:spTree>
    <p:extLst>
      <p:ext uri="{BB962C8B-B14F-4D97-AF65-F5344CB8AC3E}">
        <p14:creationId xmlns:p14="http://schemas.microsoft.com/office/powerpoint/2010/main" val="4095166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Beachhead market and creating your market</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Beachhead Market</a:t>
            </a:r>
          </a:p>
          <a:p>
            <a:pPr marL="45720" indent="0">
              <a:buNone/>
            </a:pPr>
            <a:r>
              <a:rPr lang="en-US" dirty="0"/>
              <a:t>A beachhead market can be defined as a small market with specific characteristics that make it an ideal target to sell a new product or service. The choice of the market is based on the compatibility between the resources available, the product, and the market itself. The market should help the business serve specific goals that will help it advance from its infancy to other markets.</a:t>
            </a:r>
          </a:p>
        </p:txBody>
      </p:sp>
    </p:spTree>
    <p:extLst>
      <p:ext uri="{BB962C8B-B14F-4D97-AF65-F5344CB8AC3E}">
        <p14:creationId xmlns:p14="http://schemas.microsoft.com/office/powerpoint/2010/main" val="3617057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Beachhead market and creating your market</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Here are some of the conditions that define a beachhead market:</a:t>
            </a:r>
          </a:p>
          <a:p>
            <a:pPr marL="45720" indent="0">
              <a:buNone/>
            </a:pPr>
            <a:r>
              <a:rPr lang="en-US" b="1" dirty="0"/>
              <a:t>Customers purchase similar products</a:t>
            </a:r>
          </a:p>
          <a:p>
            <a:pPr marL="45720" indent="0">
              <a:buNone/>
            </a:pPr>
            <a:r>
              <a:rPr lang="en-US" dirty="0"/>
              <a:t>A business should go into a market where the potential customers are already purchasing a similar product to that which the business intends to offer.</a:t>
            </a:r>
          </a:p>
          <a:p>
            <a:pPr marL="45720" indent="0">
              <a:buNone/>
            </a:pPr>
            <a:r>
              <a:rPr lang="en-US" b="1" dirty="0"/>
              <a:t>Customers have similar sales cycles</a:t>
            </a:r>
          </a:p>
          <a:p>
            <a:pPr marL="45720" indent="0">
              <a:buNone/>
            </a:pPr>
            <a:r>
              <a:rPr lang="en-US" dirty="0"/>
              <a:t>The customers within the potential market should have similar sales cycles, and they should expect to get the product value in similar ways. Sales cycles are predictable phases when a company expects to sell its products or services to customers in a specific market segment.</a:t>
            </a:r>
          </a:p>
        </p:txBody>
      </p:sp>
    </p:spTree>
    <p:extLst>
      <p:ext uri="{BB962C8B-B14F-4D97-AF65-F5344CB8AC3E}">
        <p14:creationId xmlns:p14="http://schemas.microsoft.com/office/powerpoint/2010/main" val="1651230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Beachhead market and creating your market</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Word of mouth communication between customers</a:t>
            </a:r>
          </a:p>
          <a:p>
            <a:pPr marL="45720" indent="0">
              <a:buNone/>
            </a:pPr>
            <a:r>
              <a:rPr lang="en-US" dirty="0"/>
              <a:t>A market where customers frequently spread information or ideas by word of mouth is potentially a good market for implementing the beachhead strategy. The customers can belong to specific communities or regions where they share information with other potential customers. These markets, where existing customers serve as references for potential customers, serve as ideal hubs where new businesses can create dominance.</a:t>
            </a:r>
          </a:p>
        </p:txBody>
      </p:sp>
    </p:spTree>
    <p:extLst>
      <p:ext uri="{BB962C8B-B14F-4D97-AF65-F5344CB8AC3E}">
        <p14:creationId xmlns:p14="http://schemas.microsoft.com/office/powerpoint/2010/main" val="8167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Classes of competitors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i="1" dirty="0"/>
              <a:t>A</a:t>
            </a:r>
            <a:r>
              <a:rPr lang="en-US" b="1" i="1" dirty="0"/>
              <a:t> competitor </a:t>
            </a:r>
            <a:r>
              <a:rPr lang="en-US" i="1" dirty="0"/>
              <a:t>is a firm that has potential to take your customers. The products, positioning, distribution, promotion, reputation, brand identity, business model, costs and pricing of competitors is a key concern of strategic planning and operations for many firms. The following are the basic types of competitor.</a:t>
            </a:r>
            <a:endParaRPr lang="en-US" dirty="0"/>
          </a:p>
        </p:txBody>
      </p:sp>
    </p:spTree>
    <p:extLst>
      <p:ext uri="{BB962C8B-B14F-4D97-AF65-F5344CB8AC3E}">
        <p14:creationId xmlns:p14="http://schemas.microsoft.com/office/powerpoint/2010/main" val="417806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Classes of competitors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i="1" dirty="0"/>
              <a:t>Direct</a:t>
            </a:r>
          </a:p>
          <a:p>
            <a:pPr marL="45720" indent="0">
              <a:buNone/>
            </a:pPr>
            <a:r>
              <a:rPr lang="en-US" i="1" dirty="0"/>
              <a:t>A firm that sells the same products and services as you in the same markets.</a:t>
            </a:r>
          </a:p>
          <a:p>
            <a:pPr marL="45720" indent="0">
              <a:buNone/>
            </a:pPr>
            <a:r>
              <a:rPr lang="en-US" b="1" i="1" dirty="0"/>
              <a:t>Indirect</a:t>
            </a:r>
          </a:p>
          <a:p>
            <a:pPr marL="45720" indent="0">
              <a:buNone/>
            </a:pPr>
            <a:r>
              <a:rPr lang="en-US" i="1" dirty="0"/>
              <a:t>A firm that sells different categories of products and services but are in the same industry and same markets. For example, a cafe and restaurant in the same city are indirect competitors.</a:t>
            </a:r>
          </a:p>
          <a:p>
            <a:pPr marL="45720" indent="0">
              <a:buNone/>
            </a:pPr>
            <a:r>
              <a:rPr lang="en-US" b="1" i="1" dirty="0"/>
              <a:t>Replacement</a:t>
            </a:r>
          </a:p>
          <a:p>
            <a:pPr marL="45720" indent="0">
              <a:buNone/>
            </a:pPr>
            <a:r>
              <a:rPr lang="en-US" i="1" dirty="0"/>
              <a:t>A firm that sells products and services that are in a different industry that could be used as a substitute for your products. For example, a restaurant and a supermarket in the same city.</a:t>
            </a:r>
          </a:p>
          <a:p>
            <a:pPr marL="45720" indent="0">
              <a:buNone/>
            </a:pPr>
            <a:endParaRPr lang="en-US" i="1" dirty="0"/>
          </a:p>
        </p:txBody>
      </p:sp>
    </p:spTree>
    <p:extLst>
      <p:ext uri="{BB962C8B-B14F-4D97-AF65-F5344CB8AC3E}">
        <p14:creationId xmlns:p14="http://schemas.microsoft.com/office/powerpoint/2010/main" val="4181020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Classes of competitors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i="1" dirty="0"/>
              <a:t>Potential</a:t>
            </a:r>
          </a:p>
          <a:p>
            <a:pPr marL="45720" indent="0">
              <a:buNone/>
            </a:pPr>
            <a:r>
              <a:rPr lang="en-US" i="1" dirty="0"/>
              <a:t>A direct, indirect or replacement competitor that currently has no distribution in your markets. For example, an organic cosmetics company that is popular in Europe but that has no sales capabilities in the United States represents a potential competitor for American cosmetic firms.</a:t>
            </a:r>
          </a:p>
          <a:p>
            <a:pPr marL="45720" indent="0">
              <a:buNone/>
            </a:pPr>
            <a:r>
              <a:rPr lang="en-US" b="1" i="1" dirty="0"/>
              <a:t>Future</a:t>
            </a:r>
          </a:p>
          <a:p>
            <a:pPr marL="45720" indent="0">
              <a:buNone/>
            </a:pPr>
            <a:r>
              <a:rPr lang="en-US" i="1" dirty="0"/>
              <a:t>A firm that has business capabilities that would allow them to quickly take market share if they entered your markets. For example, a large technology company may be perceived as a competitor of smaller technology firms even if they haven't entered their market yet.</a:t>
            </a:r>
          </a:p>
        </p:txBody>
      </p:sp>
    </p:spTree>
    <p:extLst>
      <p:ext uri="{BB962C8B-B14F-4D97-AF65-F5344CB8AC3E}">
        <p14:creationId xmlns:p14="http://schemas.microsoft.com/office/powerpoint/2010/main" val="514149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Product differentiation, positioning</a:t>
            </a:r>
          </a:p>
        </p:txBody>
      </p:sp>
      <p:sp>
        <p:nvSpPr>
          <p:cNvPr id="3" name="Content Placeholder 2"/>
          <p:cNvSpPr>
            <a:spLocks noGrp="1"/>
          </p:cNvSpPr>
          <p:nvPr>
            <p:ph idx="1"/>
          </p:nvPr>
        </p:nvSpPr>
        <p:spPr>
          <a:xfrm>
            <a:off x="1143000" y="2057400"/>
            <a:ext cx="9875520" cy="4038600"/>
          </a:xfrm>
        </p:spPr>
        <p:txBody>
          <a:bodyPr>
            <a:normAutofit fontScale="92500"/>
          </a:bodyPr>
          <a:lstStyle/>
          <a:p>
            <a:pPr marL="45720" indent="0" fontAlgn="base">
              <a:buNone/>
            </a:pPr>
            <a:r>
              <a:rPr lang="en-US" b="1" dirty="0"/>
              <a:t>Differentiation</a:t>
            </a:r>
          </a:p>
          <a:p>
            <a:pPr marL="45720" indent="0" fontAlgn="base">
              <a:buNone/>
            </a:pPr>
            <a:r>
              <a:rPr lang="en-US" dirty="0"/>
              <a:t>Differentiation refers to the </a:t>
            </a:r>
            <a:r>
              <a:rPr lang="en-US" b="1" dirty="0"/>
              <a:t>marketing strategy </a:t>
            </a:r>
            <a:r>
              <a:rPr lang="en-US" dirty="0"/>
              <a:t>that a company adopts to make its </a:t>
            </a:r>
            <a:r>
              <a:rPr lang="en-US" b="1" dirty="0"/>
              <a:t>product or service distinct from all other products or services </a:t>
            </a:r>
            <a:r>
              <a:rPr lang="en-US" dirty="0"/>
              <a:t>available in the market. Through differentiation, the </a:t>
            </a:r>
            <a:r>
              <a:rPr lang="en-US" b="1" dirty="0"/>
              <a:t>products stand out </a:t>
            </a:r>
            <a:r>
              <a:rPr lang="en-US" dirty="0"/>
              <a:t>from all other competing products, such that they offer unique value and become attractive to the customers.</a:t>
            </a:r>
          </a:p>
          <a:p>
            <a:pPr marL="45720" indent="0" fontAlgn="base">
              <a:buNone/>
            </a:pPr>
            <a:r>
              <a:rPr lang="en-US" dirty="0"/>
              <a:t>When perceived and valued by customers, product differentiation can bring brand loyalty and competitive advantage for companies by making their product or service superior to others in the eyes of customers. The objective of differentiation is not just to make the product stand out of competitors’ products but to stand above them.</a:t>
            </a:r>
          </a:p>
          <a:p>
            <a:pPr marL="45720" indent="0" fontAlgn="base">
              <a:buNone/>
            </a:pPr>
            <a:r>
              <a:rPr lang="en-US" dirty="0"/>
              <a:t>Differentiation can be achieved through adding or modifying one or more of numerous attributes like price, quality, performance, design, features, order processing, availability, timing, location, distribution and after sale services and support.</a:t>
            </a:r>
          </a:p>
        </p:txBody>
      </p:sp>
    </p:spTree>
    <p:extLst>
      <p:ext uri="{BB962C8B-B14F-4D97-AF65-F5344CB8AC3E}">
        <p14:creationId xmlns:p14="http://schemas.microsoft.com/office/powerpoint/2010/main" val="57887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Product differentiation, positioning</a:t>
            </a:r>
          </a:p>
        </p:txBody>
      </p:sp>
      <p:sp>
        <p:nvSpPr>
          <p:cNvPr id="3" name="Content Placeholder 2"/>
          <p:cNvSpPr>
            <a:spLocks noGrp="1"/>
          </p:cNvSpPr>
          <p:nvPr>
            <p:ph idx="1"/>
          </p:nvPr>
        </p:nvSpPr>
        <p:spPr>
          <a:xfrm>
            <a:off x="1143000" y="2057400"/>
            <a:ext cx="9875520" cy="4038600"/>
          </a:xfrm>
        </p:spPr>
        <p:txBody>
          <a:bodyPr>
            <a:normAutofit fontScale="92500" lnSpcReduction="20000"/>
          </a:bodyPr>
          <a:lstStyle/>
          <a:p>
            <a:pPr marL="45720" indent="0" fontAlgn="base">
              <a:buNone/>
            </a:pPr>
            <a:r>
              <a:rPr lang="en-US" dirty="0"/>
              <a:t>For successful and result oriented differentiating, companies must consider the following important points:</a:t>
            </a:r>
          </a:p>
          <a:p>
            <a:pPr algn="just" fontAlgn="base"/>
            <a:r>
              <a:rPr lang="en-US" dirty="0"/>
              <a:t>The differentiation should result in added value. It requires a detailed market research and outlining the existing market gaps in terms of unfulfilled needs, issues and challenges faced by the customers in targeted market and comprehending how the effective solutions can be offered.</a:t>
            </a:r>
          </a:p>
          <a:p>
            <a:pPr algn="just" fontAlgn="base"/>
            <a:r>
              <a:rPr lang="en-US" dirty="0"/>
              <a:t>The customer should be able to perceive the value added through differentiation. If the customers are unable to understand the value, it means either the differentiation actually has not added any value to the product or the company has failed to communicate the same to customer.</a:t>
            </a:r>
          </a:p>
          <a:p>
            <a:pPr algn="just" fontAlgn="base"/>
            <a:r>
              <a:rPr lang="en-US" dirty="0"/>
              <a:t>The differentiation should be such that the competitors are not able to easily copy it, i.e., the added value should be exclusive to the organization for a long time.</a:t>
            </a:r>
          </a:p>
          <a:p>
            <a:pPr algn="just" fontAlgn="base"/>
            <a:r>
              <a:rPr lang="en-US" dirty="0"/>
              <a:t>The value introduced through differentiation should be affordable which means the customers are agree and are financially able to pay for the additional features or attributes added to the products.</a:t>
            </a:r>
          </a:p>
        </p:txBody>
      </p:sp>
    </p:spTree>
    <p:extLst>
      <p:ext uri="{BB962C8B-B14F-4D97-AF65-F5344CB8AC3E}">
        <p14:creationId xmlns:p14="http://schemas.microsoft.com/office/powerpoint/2010/main" val="164471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Product differentiation, positioning</a:t>
            </a:r>
          </a:p>
        </p:txBody>
      </p:sp>
      <p:sp>
        <p:nvSpPr>
          <p:cNvPr id="3" name="Content Placeholder 2"/>
          <p:cNvSpPr>
            <a:spLocks noGrp="1"/>
          </p:cNvSpPr>
          <p:nvPr>
            <p:ph idx="1"/>
          </p:nvPr>
        </p:nvSpPr>
        <p:spPr>
          <a:xfrm>
            <a:off x="1143000" y="2057400"/>
            <a:ext cx="9875520" cy="4038600"/>
          </a:xfrm>
        </p:spPr>
        <p:txBody>
          <a:bodyPr>
            <a:normAutofit/>
          </a:bodyPr>
          <a:lstStyle/>
          <a:p>
            <a:pPr marL="45720" indent="0" algn="just" fontAlgn="base">
              <a:buNone/>
            </a:pPr>
            <a:r>
              <a:rPr lang="en-US" b="1" dirty="0"/>
              <a:t>Positioning</a:t>
            </a:r>
          </a:p>
          <a:p>
            <a:pPr marL="45720" indent="0" algn="just" fontAlgn="base">
              <a:buNone/>
            </a:pPr>
            <a:r>
              <a:rPr lang="en-US" dirty="0"/>
              <a:t>Product positioning is the </a:t>
            </a:r>
            <a:r>
              <a:rPr lang="en-US" b="1" dirty="0"/>
              <a:t>outcome</a:t>
            </a:r>
            <a:r>
              <a:rPr lang="en-US" dirty="0"/>
              <a:t> of </a:t>
            </a:r>
            <a:r>
              <a:rPr lang="en-US" b="1" dirty="0"/>
              <a:t>many previous marketing efforts </a:t>
            </a:r>
            <a:r>
              <a:rPr lang="en-US" dirty="0"/>
              <a:t>and </a:t>
            </a:r>
            <a:r>
              <a:rPr lang="en-US" b="1" dirty="0"/>
              <a:t>activities</a:t>
            </a:r>
            <a:r>
              <a:rPr lang="en-US" dirty="0"/>
              <a:t> like market segmentation, target marketing and product differentiation. If a company has successfully performed in these steps, it would certainly position itself successfully. Product positioning (or just positioning, for short) refers to the place occupied by a product in the minds of the customers in relation to other competing products in the targeted market or segment. It basically signifies how the company would like the product to be considered by its customers. It includes feelings, perceptions and impressions that actual as well as potential customers should have about the products being offered by the company.</a:t>
            </a:r>
          </a:p>
        </p:txBody>
      </p:sp>
    </p:spTree>
    <p:extLst>
      <p:ext uri="{BB962C8B-B14F-4D97-AF65-F5344CB8AC3E}">
        <p14:creationId xmlns:p14="http://schemas.microsoft.com/office/powerpoint/2010/main" val="94349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Product differentiation, positioning</a:t>
            </a:r>
          </a:p>
        </p:txBody>
      </p:sp>
      <p:sp>
        <p:nvSpPr>
          <p:cNvPr id="3" name="Content Placeholder 2"/>
          <p:cNvSpPr>
            <a:spLocks noGrp="1"/>
          </p:cNvSpPr>
          <p:nvPr>
            <p:ph idx="1"/>
          </p:nvPr>
        </p:nvSpPr>
        <p:spPr>
          <a:xfrm>
            <a:off x="1143000" y="2057400"/>
            <a:ext cx="9875520" cy="4038600"/>
          </a:xfrm>
        </p:spPr>
        <p:txBody>
          <a:bodyPr>
            <a:normAutofit/>
          </a:bodyPr>
          <a:lstStyle/>
          <a:p>
            <a:pPr marL="45720" indent="0" algn="just" fontAlgn="base">
              <a:buNone/>
            </a:pPr>
            <a:r>
              <a:rPr lang="en-US" dirty="0"/>
              <a:t>Positioning should make the customers think that the product or service is capable of providing greater value than any other. To achieve this, companies or marketers need to determine why customers should buy their products rather than an alternative or another similar product offered by someone else.</a:t>
            </a:r>
          </a:p>
          <a:p>
            <a:pPr marL="45720" indent="0" algn="just" fontAlgn="base">
              <a:buNone/>
            </a:pPr>
            <a:r>
              <a:rPr lang="en-US" dirty="0"/>
              <a:t>To develop a distinct identity of the product in the minds of the customers targeted segment, the marketers highlight relevant and appealing aspects while striving for product promotion. These include product category, product attributes, pricing strategies, unique selling propositions, brand image, quality of both product and after sale service etc.</a:t>
            </a:r>
          </a:p>
        </p:txBody>
      </p:sp>
    </p:spTree>
    <p:extLst>
      <p:ext uri="{BB962C8B-B14F-4D97-AF65-F5344CB8AC3E}">
        <p14:creationId xmlns:p14="http://schemas.microsoft.com/office/powerpoint/2010/main" val="79130101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2101</TotalTime>
  <Words>2744</Words>
  <Application>Microsoft Macintosh PowerPoint</Application>
  <PresentationFormat>Widescreen</PresentationFormat>
  <Paragraphs>184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Corbel</vt:lpstr>
      <vt:lpstr>inherit</vt:lpstr>
      <vt:lpstr>Basis</vt:lpstr>
      <vt:lpstr>Technoprenuership  TCP231  Module 5: Competitive Advantage &amp; Markets</vt:lpstr>
      <vt:lpstr>3. Competitive Advantage &amp; Markets</vt:lpstr>
      <vt:lpstr>Classes of competitors</vt:lpstr>
      <vt:lpstr>Classes of competitors</vt:lpstr>
      <vt:lpstr>Classes of competitors</vt:lpstr>
      <vt:lpstr>Product differentiation, positioning</vt:lpstr>
      <vt:lpstr>Product differentiation, positioning</vt:lpstr>
      <vt:lpstr>Product differentiation, positioning</vt:lpstr>
      <vt:lpstr>Product differentiation, positioning</vt:lpstr>
      <vt:lpstr>PowerPoint Presentation</vt:lpstr>
      <vt:lpstr>Market Structures</vt:lpstr>
      <vt:lpstr>Market Structures</vt:lpstr>
      <vt:lpstr>Market Structures</vt:lpstr>
      <vt:lpstr>Market Structures</vt:lpstr>
      <vt:lpstr>Market Structures</vt:lpstr>
      <vt:lpstr>Market Structures</vt:lpstr>
      <vt:lpstr>Market Structures</vt:lpstr>
      <vt:lpstr>Market Structures</vt:lpstr>
      <vt:lpstr>Market segments, size</vt:lpstr>
      <vt:lpstr>Market segments, size</vt:lpstr>
      <vt:lpstr>Main bases of Segmentation</vt:lpstr>
      <vt:lpstr>Market segments, size</vt:lpstr>
      <vt:lpstr>Market segments, size</vt:lpstr>
      <vt:lpstr>Market size</vt:lpstr>
      <vt:lpstr>Defining your TAM, SAM, &amp; SOM</vt:lpstr>
      <vt:lpstr>Beachhead market and creating your market</vt:lpstr>
      <vt:lpstr>Beachhead market and creating your market</vt:lpstr>
      <vt:lpstr>Beachhead market and creating your market</vt:lpstr>
      <vt:lpstr>Beachhead market and creating your market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Technoprenuership</dc:title>
  <dc:creator>debesh pradhan</dc:creator>
  <cp:lastModifiedBy>Microsoft Office User</cp:lastModifiedBy>
  <cp:revision>91</cp:revision>
  <dcterms:created xsi:type="dcterms:W3CDTF">2022-05-16T19:05:06Z</dcterms:created>
  <dcterms:modified xsi:type="dcterms:W3CDTF">2023-05-10T03:11:44Z</dcterms:modified>
</cp:coreProperties>
</file>