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1" r:id="rId2"/>
    <p:sldId id="342" r:id="rId3"/>
    <p:sldId id="346" r:id="rId4"/>
    <p:sldId id="401" r:id="rId5"/>
    <p:sldId id="373" r:id="rId6"/>
    <p:sldId id="377" r:id="rId7"/>
    <p:sldId id="378" r:id="rId8"/>
    <p:sldId id="347" r:id="rId9"/>
    <p:sldId id="374" r:id="rId10"/>
    <p:sldId id="380" r:id="rId11"/>
    <p:sldId id="381" r:id="rId12"/>
    <p:sldId id="379" r:id="rId13"/>
    <p:sldId id="382" r:id="rId14"/>
    <p:sldId id="386" r:id="rId15"/>
    <p:sldId id="385" r:id="rId16"/>
    <p:sldId id="387" r:id="rId17"/>
    <p:sldId id="388" r:id="rId18"/>
    <p:sldId id="389" r:id="rId19"/>
    <p:sldId id="348" r:id="rId20"/>
    <p:sldId id="390" r:id="rId21"/>
    <p:sldId id="391" r:id="rId22"/>
    <p:sldId id="392" r:id="rId23"/>
    <p:sldId id="393" r:id="rId24"/>
    <p:sldId id="394" r:id="rId25"/>
    <p:sldId id="395" r:id="rId26"/>
    <p:sldId id="350" r:id="rId27"/>
    <p:sldId id="351" r:id="rId28"/>
    <p:sldId id="349" r:id="rId29"/>
    <p:sldId id="396" r:id="rId30"/>
    <p:sldId id="397" r:id="rId31"/>
    <p:sldId id="398" r:id="rId32"/>
    <p:sldId id="399" r:id="rId33"/>
    <p:sldId id="400" r:id="rId34"/>
    <p:sldId id="35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7DA2"/>
    <a:srgbClr val="BDCCD1"/>
    <a:srgbClr val="9DB8CE"/>
    <a:srgbClr val="31B6CE"/>
    <a:srgbClr val="E3E0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53940F-761D-4970-AFFF-4ED12E3FABF3}" type="datetimeFigureOut">
              <a:rPr lang="en-US" smtClean="0"/>
              <a:t>5/10/23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B78897F-59B6-477C-AA05-242D5B26D4DD}"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98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3940F-761D-4970-AFFF-4ED12E3FABF3}" type="datetimeFigureOut">
              <a:rPr lang="en-US" smtClean="0"/>
              <a:t>5/10/23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2500255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3940F-761D-4970-AFFF-4ED12E3FABF3}" type="datetimeFigureOut">
              <a:rPr lang="en-US" smtClean="0"/>
              <a:t>5/10/23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22469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3940F-761D-4970-AFFF-4ED12E3FABF3}" type="datetimeFigureOut">
              <a:rPr lang="en-US" smtClean="0"/>
              <a:t>5/10/23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765533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53940F-761D-4970-AFFF-4ED12E3FABF3}" type="datetimeFigureOut">
              <a:rPr lang="en-US" smtClean="0"/>
              <a:t>5/10/23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897F-59B6-477C-AA05-242D5B26D4DD}"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98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53940F-761D-4970-AFFF-4ED12E3FABF3}" type="datetimeFigureOut">
              <a:rPr lang="en-US" smtClean="0"/>
              <a:t>5/10/23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322420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53940F-761D-4970-AFFF-4ED12E3FABF3}" type="datetimeFigureOut">
              <a:rPr lang="en-US" smtClean="0"/>
              <a:t>5/10/23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2720100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53940F-761D-4970-AFFF-4ED12E3FABF3}" type="datetimeFigureOut">
              <a:rPr lang="en-US" smtClean="0"/>
              <a:t>5/10/23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939921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3940F-761D-4970-AFFF-4ED12E3FABF3}" type="datetimeFigureOut">
              <a:rPr lang="en-US" smtClean="0"/>
              <a:t>5/10/23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1700558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53940F-761D-4970-AFFF-4ED12E3FABF3}" type="datetimeFigureOut">
              <a:rPr lang="en-US" smtClean="0"/>
              <a:t>5/10/23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17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53940F-761D-4970-AFFF-4ED12E3FABF3}" type="datetimeFigureOut">
              <a:rPr lang="en-US" smtClean="0"/>
              <a:t>5/10/23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173782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53940F-761D-4970-AFFF-4ED12E3FABF3}" type="datetimeFigureOut">
              <a:rPr lang="en-US" smtClean="0"/>
              <a:t>5/10/23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CB78897F-59B6-477C-AA05-242D5B26D4DD}" type="slidenum">
              <a:rPr lang="en-US" smtClean="0"/>
              <a:t>‹#›</a:t>
            </a:fld>
            <a:endParaRPr lang="en-US"/>
          </a:p>
        </p:txBody>
      </p:sp>
    </p:spTree>
    <p:extLst>
      <p:ext uri="{BB962C8B-B14F-4D97-AF65-F5344CB8AC3E}">
        <p14:creationId xmlns:p14="http://schemas.microsoft.com/office/powerpoint/2010/main" val="3265718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nvestopedia.com/terms/i/intangibleasset.as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intellexip.com/Nepal-19" TargetMode="External"/><Relationship Id="rId2" Type="http://schemas.openxmlformats.org/officeDocument/2006/relationships/hyperlink" Target="https://www.spencepc.com/intellectual-property-basics/four-types-of-intellectual-property-for-businesses#:~:text=Copyrights%2C%20Patents%2C%20Trademarks%2C%20and,property%2C%20otherwise%20known%20as%20IP" TargetMode="External"/><Relationship Id="rId1" Type="http://schemas.openxmlformats.org/officeDocument/2006/relationships/slideLayout" Target="../slideLayouts/slideLayout2.xml"/><Relationship Id="rId5" Type="http://schemas.openxmlformats.org/officeDocument/2006/relationships/hyperlink" Target="https://pioneerlaw.com/resource/procedure-of-registration-of-local-trademark-in-nepal/" TargetMode="External"/><Relationship Id="rId4" Type="http://schemas.openxmlformats.org/officeDocument/2006/relationships/hyperlink" Target="https://corporatelawyernepal.com/the-procedure-of-copyright-registr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6744" y="660705"/>
            <a:ext cx="9966960" cy="2926080"/>
          </a:xfrm>
        </p:spPr>
        <p:txBody>
          <a:bodyPr anchor="ctr">
            <a:normAutofit fontScale="90000"/>
          </a:bodyPr>
          <a:lstStyle/>
          <a:p>
            <a:r>
              <a:rPr lang="en-US" b="1" dirty="0" err="1">
                <a:latin typeface="Calibri" panose="020F0502020204030204" pitchFamily="34" charset="0"/>
                <a:cs typeface="Calibri" panose="020F0502020204030204" pitchFamily="34" charset="0"/>
              </a:rPr>
              <a:t>Technoprenuership</a:t>
            </a:r>
            <a:br>
              <a:rPr lang="en-US" b="1"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TCP231</a:t>
            </a:r>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r>
              <a:rPr lang="en-US" sz="4400" dirty="0">
                <a:latin typeface="Calibri" panose="020F0502020204030204" pitchFamily="34" charset="0"/>
                <a:cs typeface="Calibri" panose="020F0502020204030204" pitchFamily="34" charset="0"/>
              </a:rPr>
              <a:t>Module 6: Introduction to Intellectual Property</a:t>
            </a:r>
            <a:endParaRPr lang="en-US" sz="4400" b="1"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709530" y="5047270"/>
            <a:ext cx="8767860" cy="1388165"/>
          </a:xfrm>
        </p:spPr>
        <p:txBody>
          <a:bodyPr/>
          <a:lstStyle/>
          <a:p>
            <a:r>
              <a:rPr lang="en-US" dirty="0">
                <a:latin typeface="Calibri" panose="020F0502020204030204" pitchFamily="34" charset="0"/>
                <a:cs typeface="Calibri" panose="020F0502020204030204" pitchFamily="34" charset="0"/>
              </a:rPr>
              <a:t>Lecture by: </a:t>
            </a:r>
            <a:r>
              <a:rPr lang="en-US" dirty="0" err="1">
                <a:latin typeface="Calibri" panose="020F0502020204030204" pitchFamily="34" charset="0"/>
                <a:cs typeface="Calibri" panose="020F0502020204030204" pitchFamily="34" charset="0"/>
              </a:rPr>
              <a:t>Ashitosh</a:t>
            </a:r>
            <a:r>
              <a:rPr lang="en-US" dirty="0">
                <a:latin typeface="Calibri" panose="020F0502020204030204" pitchFamily="34" charset="0"/>
                <a:cs typeface="Calibri" panose="020F0502020204030204" pitchFamily="34" charset="0"/>
              </a:rPr>
              <a:t> Sah</a:t>
            </a:r>
          </a:p>
        </p:txBody>
      </p:sp>
    </p:spTree>
    <p:extLst>
      <p:ext uri="{BB962C8B-B14F-4D97-AF65-F5344CB8AC3E}">
        <p14:creationId xmlns:p14="http://schemas.microsoft.com/office/powerpoint/2010/main" val="3189923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Patents</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b="1" dirty="0"/>
              <a:t>Protection Do Patents Offer? </a:t>
            </a:r>
          </a:p>
          <a:p>
            <a:pPr marL="45720" indent="0">
              <a:buNone/>
            </a:pPr>
            <a:r>
              <a:rPr lang="en-US" dirty="0"/>
              <a:t>Patent protection means </a:t>
            </a:r>
          </a:p>
          <a:p>
            <a:r>
              <a:rPr lang="en-US" b="1" dirty="0">
                <a:solidFill>
                  <a:srgbClr val="FFC000"/>
                </a:solidFill>
              </a:rPr>
              <a:t>an invention cannot be commercially made, </a:t>
            </a:r>
          </a:p>
          <a:p>
            <a:r>
              <a:rPr lang="en-US" b="1" dirty="0">
                <a:solidFill>
                  <a:srgbClr val="FFC000"/>
                </a:solidFill>
              </a:rPr>
              <a:t>used, </a:t>
            </a:r>
          </a:p>
          <a:p>
            <a:r>
              <a:rPr lang="en-US" b="1" dirty="0">
                <a:solidFill>
                  <a:srgbClr val="FFC000"/>
                </a:solidFill>
              </a:rPr>
              <a:t>distributed or sold </a:t>
            </a:r>
          </a:p>
          <a:p>
            <a:pPr marL="45720" indent="0">
              <a:buNone/>
            </a:pPr>
            <a:r>
              <a:rPr lang="en-US" dirty="0"/>
              <a:t>without the patent owner’s consent. </a:t>
            </a:r>
          </a:p>
          <a:p>
            <a:pPr marL="45720" indent="0">
              <a:buNone/>
            </a:pPr>
            <a:r>
              <a:rPr lang="en-US" dirty="0"/>
              <a:t>Patent rights are usually enforced in courts that, in most systems, hold the authority to stop patent infringement. Conversely, a court can also declare a patent invalid upon a successful challenge by a third party.</a:t>
            </a:r>
          </a:p>
        </p:txBody>
      </p:sp>
    </p:spTree>
    <p:extLst>
      <p:ext uri="{BB962C8B-B14F-4D97-AF65-F5344CB8AC3E}">
        <p14:creationId xmlns:p14="http://schemas.microsoft.com/office/powerpoint/2010/main" val="112121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Patents</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b="1" dirty="0"/>
              <a:t>What is a Patent?? </a:t>
            </a:r>
          </a:p>
          <a:p>
            <a:pPr marL="45720" indent="0">
              <a:buNone/>
            </a:pPr>
            <a:r>
              <a:rPr lang="en-US" dirty="0"/>
              <a:t>New inventions or any new and useful improvement of an existing invention </a:t>
            </a:r>
          </a:p>
          <a:p>
            <a:pPr marL="45720" indent="0">
              <a:buNone/>
            </a:pPr>
            <a:r>
              <a:rPr lang="en-US" dirty="0"/>
              <a:t>• Novel: must be new, first in the world </a:t>
            </a:r>
          </a:p>
          <a:p>
            <a:pPr marL="45720" indent="0">
              <a:buNone/>
            </a:pPr>
            <a:r>
              <a:rPr lang="en-US" dirty="0"/>
              <a:t>• Useful: functional and operative </a:t>
            </a:r>
          </a:p>
          <a:p>
            <a:pPr marL="45720" indent="0">
              <a:buNone/>
            </a:pPr>
            <a:r>
              <a:rPr lang="en-US" dirty="0"/>
              <a:t>• Inventive: must show ingenuity and innovative</a:t>
            </a:r>
          </a:p>
        </p:txBody>
      </p:sp>
    </p:spTree>
    <p:extLst>
      <p:ext uri="{BB962C8B-B14F-4D97-AF65-F5344CB8AC3E}">
        <p14:creationId xmlns:p14="http://schemas.microsoft.com/office/powerpoint/2010/main" val="3074472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Patents</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dirty="0"/>
              <a:t>Rights Do Patent Owners Have?</a:t>
            </a:r>
          </a:p>
          <a:p>
            <a:pPr marL="45720" indent="0">
              <a:buNone/>
            </a:pPr>
            <a:r>
              <a:rPr lang="en-US" dirty="0"/>
              <a:t> A patent owner has the right to decide who may or may not use the patented invention for the period during which it is protected. Patent owners may give permission to, or license, other parties to use their inventions on mutually agreed terms.</a:t>
            </a:r>
          </a:p>
        </p:txBody>
      </p:sp>
    </p:spTree>
    <p:extLst>
      <p:ext uri="{BB962C8B-B14F-4D97-AF65-F5344CB8AC3E}">
        <p14:creationId xmlns:p14="http://schemas.microsoft.com/office/powerpoint/2010/main" val="2560662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Copyright</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b="1" dirty="0"/>
              <a:t>Copy Right?? </a:t>
            </a:r>
          </a:p>
          <a:p>
            <a:pPr marL="45720" indent="0">
              <a:buNone/>
            </a:pPr>
            <a:r>
              <a:rPr lang="en-US" dirty="0"/>
              <a:t>Rights derived from any original literary, dramatic, musical or artistic work can be registered from the moment this work is created.</a:t>
            </a:r>
          </a:p>
        </p:txBody>
      </p:sp>
    </p:spTree>
    <p:extLst>
      <p:ext uri="{BB962C8B-B14F-4D97-AF65-F5344CB8AC3E}">
        <p14:creationId xmlns:p14="http://schemas.microsoft.com/office/powerpoint/2010/main" val="2980566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Copyright</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b="1" dirty="0"/>
              <a:t>Copy Right?? </a:t>
            </a:r>
          </a:p>
          <a:p>
            <a:pPr marL="45720" indent="0">
              <a:buNone/>
            </a:pPr>
            <a:r>
              <a:rPr lang="en-US" dirty="0"/>
              <a:t>• Copyright is automatic upon creation. However, it’s a good idea to: </a:t>
            </a:r>
          </a:p>
          <a:p>
            <a:pPr marL="45720" indent="0">
              <a:buNone/>
            </a:pPr>
            <a:r>
              <a:rPr lang="en-US" dirty="0"/>
              <a:t>• Have your original work witnessed and dated </a:t>
            </a:r>
          </a:p>
          <a:p>
            <a:pPr marL="45720" indent="0">
              <a:buNone/>
            </a:pPr>
            <a:r>
              <a:rPr lang="en-US" dirty="0"/>
              <a:t>• Register your copyright </a:t>
            </a:r>
          </a:p>
          <a:p>
            <a:pPr marL="45720" indent="0">
              <a:buNone/>
            </a:pPr>
            <a:r>
              <a:rPr lang="en-US" dirty="0"/>
              <a:t>• Use proper marking for your copyright © </a:t>
            </a:r>
          </a:p>
          <a:p>
            <a:pPr marL="45720" indent="0">
              <a:buNone/>
            </a:pPr>
            <a:r>
              <a:rPr lang="en-US" dirty="0"/>
              <a:t>• Document details of any collaboration in respect of the work.</a:t>
            </a:r>
          </a:p>
        </p:txBody>
      </p:sp>
    </p:spTree>
    <p:extLst>
      <p:ext uri="{BB962C8B-B14F-4D97-AF65-F5344CB8AC3E}">
        <p14:creationId xmlns:p14="http://schemas.microsoft.com/office/powerpoint/2010/main" val="3698999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Copyright</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b="1" dirty="0"/>
              <a:t>What Rights do Copyright and Related Rights Provide? </a:t>
            </a:r>
          </a:p>
          <a:p>
            <a:pPr marL="45720" indent="0">
              <a:buNone/>
            </a:pPr>
            <a:r>
              <a:rPr lang="en-US" dirty="0"/>
              <a:t>The creators of works protected by copyright, and their heirs and successors (generally referred to as “right holders”), have certain basic rights under copyright law. They hold the exclusive right to use or authorize others to use the work on agreed terms.</a:t>
            </a:r>
          </a:p>
          <a:p>
            <a:endParaRPr lang="en-US" dirty="0"/>
          </a:p>
        </p:txBody>
      </p:sp>
    </p:spTree>
    <p:extLst>
      <p:ext uri="{BB962C8B-B14F-4D97-AF65-F5344CB8AC3E}">
        <p14:creationId xmlns:p14="http://schemas.microsoft.com/office/powerpoint/2010/main" val="2810220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Trademark</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dirty="0"/>
              <a:t>What is a trademark? </a:t>
            </a:r>
          </a:p>
          <a:p>
            <a:pPr marL="45720" indent="0">
              <a:buNone/>
            </a:pPr>
            <a:r>
              <a:rPr lang="en-US" dirty="0"/>
              <a:t>A trademark is a distinctive sign that identifies certain goods or services produced or provided by an individual or a company.</a:t>
            </a:r>
          </a:p>
        </p:txBody>
      </p:sp>
    </p:spTree>
    <p:extLst>
      <p:ext uri="{BB962C8B-B14F-4D97-AF65-F5344CB8AC3E}">
        <p14:creationId xmlns:p14="http://schemas.microsoft.com/office/powerpoint/2010/main" val="4293549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Trademark</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dirty="0"/>
              <a:t>What is a trademark? </a:t>
            </a:r>
          </a:p>
          <a:p>
            <a:pPr marL="45720" indent="0">
              <a:buNone/>
            </a:pPr>
            <a:r>
              <a:rPr lang="en-US" dirty="0"/>
              <a:t>• In this Act a “trade mark” means any sign capable of being </a:t>
            </a:r>
          </a:p>
          <a:p>
            <a:pPr marL="45720" indent="0">
              <a:buNone/>
            </a:pPr>
            <a:r>
              <a:rPr lang="en-US" dirty="0"/>
              <a:t>• Represented graphically which is capable of distinguishing goods or services </a:t>
            </a:r>
          </a:p>
          <a:p>
            <a:pPr marL="45720" indent="0">
              <a:buNone/>
            </a:pPr>
            <a:r>
              <a:rPr lang="en-US" dirty="0"/>
              <a:t>• A trade mark may, in particular, consist of words (including personal names), designs, letters, numerals or the shape of goods or their packaging</a:t>
            </a:r>
          </a:p>
        </p:txBody>
      </p:sp>
    </p:spTree>
    <p:extLst>
      <p:ext uri="{BB962C8B-B14F-4D97-AF65-F5344CB8AC3E}">
        <p14:creationId xmlns:p14="http://schemas.microsoft.com/office/powerpoint/2010/main" val="3432476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Trade Secret</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dirty="0"/>
              <a:t>A </a:t>
            </a:r>
            <a:r>
              <a:rPr lang="en-US" u="sng" dirty="0"/>
              <a:t>trade secret</a:t>
            </a:r>
            <a:r>
              <a:rPr lang="en-US" dirty="0"/>
              <a:t> is a company's process or practice that is not public information, which provides an economic benefit or advantage to the company or holder of the trade secret. Trade secrets must be actively protected by the company and are typically the result of a company's </a:t>
            </a:r>
            <a:r>
              <a:rPr lang="en-US" u="sng" dirty="0"/>
              <a:t>research and development</a:t>
            </a:r>
            <a:r>
              <a:rPr lang="en-US" dirty="0"/>
              <a:t>.</a:t>
            </a:r>
          </a:p>
          <a:p>
            <a:pPr marL="45720" indent="0">
              <a:buNone/>
            </a:pPr>
            <a:endParaRPr lang="en-US" dirty="0"/>
          </a:p>
          <a:p>
            <a:pPr marL="45720" indent="0">
              <a:buNone/>
            </a:pPr>
            <a:r>
              <a:rPr lang="en-US" dirty="0"/>
              <a:t>Examples of trade secrets could be a design, pattern, recipe, formula, or proprietary process. Trade secrets are used to create a business model that differentiates the company's offerings to its customers by providing a competitive advantage.</a:t>
            </a:r>
          </a:p>
        </p:txBody>
      </p:sp>
    </p:spTree>
    <p:extLst>
      <p:ext uri="{BB962C8B-B14F-4D97-AF65-F5344CB8AC3E}">
        <p14:creationId xmlns:p14="http://schemas.microsoft.com/office/powerpoint/2010/main" val="1098311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Procedure to register - Patent</a:t>
            </a:r>
          </a:p>
        </p:txBody>
      </p:sp>
      <p:sp>
        <p:nvSpPr>
          <p:cNvPr id="3" name="Content Placeholder 2"/>
          <p:cNvSpPr>
            <a:spLocks noGrp="1"/>
          </p:cNvSpPr>
          <p:nvPr>
            <p:ph idx="1"/>
          </p:nvPr>
        </p:nvSpPr>
        <p:spPr>
          <a:xfrm>
            <a:off x="1143000" y="2057400"/>
            <a:ext cx="9875520" cy="4038600"/>
          </a:xfrm>
        </p:spPr>
        <p:txBody>
          <a:bodyPr>
            <a:normAutofit/>
          </a:bodyPr>
          <a:lstStyle/>
          <a:p>
            <a:pPr marL="45720" lvl="0" indent="0">
              <a:buNone/>
            </a:pPr>
            <a:r>
              <a:rPr lang="en-US" b="1" dirty="0"/>
              <a:t>Patent filing requirements in Nepal</a:t>
            </a:r>
          </a:p>
          <a:p>
            <a:pPr marL="502920" lvl="0" indent="-457200">
              <a:buAutoNum type="arabicPeriod"/>
            </a:pPr>
            <a:r>
              <a:rPr lang="en-US" dirty="0"/>
              <a:t>An application form executed in presence of two witnesses. (can be submitted later on)</a:t>
            </a:r>
          </a:p>
          <a:p>
            <a:pPr marL="502920" lvl="0" indent="-457200">
              <a:buAutoNum type="arabicPeriod"/>
            </a:pPr>
            <a:r>
              <a:rPr lang="en-US" dirty="0"/>
              <a:t>A power of attorney executed in presence of two witnesses.(can be submitted later on)</a:t>
            </a:r>
          </a:p>
          <a:p>
            <a:pPr marL="502920" lvl="0" indent="-457200">
              <a:buAutoNum type="arabicPeriod"/>
            </a:pPr>
            <a:r>
              <a:rPr lang="en-US" dirty="0"/>
              <a:t>Notarized copy of complete specification including claims (in English).</a:t>
            </a:r>
          </a:p>
          <a:p>
            <a:pPr marL="502920" lvl="0" indent="-457200">
              <a:buAutoNum type="arabicPeriod"/>
            </a:pPr>
            <a:r>
              <a:rPr lang="en-US" dirty="0"/>
              <a:t>Notarized/certified copy of Filing Receipt or application in English language in case of Priority Claim </a:t>
            </a:r>
          </a:p>
          <a:p>
            <a:pPr marL="502920" lvl="0" indent="-457200">
              <a:buAutoNum type="arabicPeriod"/>
            </a:pPr>
            <a:r>
              <a:rPr lang="en-US" dirty="0"/>
              <a:t>Notarized/certified copy of Home Registration Certificate of patent in English language</a:t>
            </a:r>
          </a:p>
        </p:txBody>
      </p:sp>
    </p:spTree>
    <p:extLst>
      <p:ext uri="{BB962C8B-B14F-4D97-AF65-F5344CB8AC3E}">
        <p14:creationId xmlns:p14="http://schemas.microsoft.com/office/powerpoint/2010/main" val="734302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6. Introduction to Intellectual Property</a:t>
            </a:r>
          </a:p>
        </p:txBody>
      </p:sp>
      <p:sp>
        <p:nvSpPr>
          <p:cNvPr id="3" name="Content Placeholder 2"/>
          <p:cNvSpPr>
            <a:spLocks noGrp="1"/>
          </p:cNvSpPr>
          <p:nvPr>
            <p:ph idx="1"/>
          </p:nvPr>
        </p:nvSpPr>
        <p:spPr/>
        <p:txBody>
          <a:bodyPr>
            <a:normAutofit/>
          </a:bodyPr>
          <a:lstStyle/>
          <a:p>
            <a:pPr lvl="0"/>
            <a:r>
              <a:rPr lang="en-US" dirty="0"/>
              <a:t>Needs of intellectual property</a:t>
            </a:r>
          </a:p>
          <a:p>
            <a:pPr lvl="0"/>
            <a:r>
              <a:rPr lang="en-US" dirty="0"/>
              <a:t>Types of intellectual property</a:t>
            </a:r>
          </a:p>
          <a:p>
            <a:pPr lvl="0"/>
            <a:r>
              <a:rPr lang="en-US" dirty="0"/>
              <a:t>Procedure to register</a:t>
            </a:r>
          </a:p>
          <a:p>
            <a:pPr lvl="0"/>
            <a:r>
              <a:rPr lang="en-US" dirty="0"/>
              <a:t>Intellectual property of a product</a:t>
            </a:r>
          </a:p>
          <a:p>
            <a:pPr lvl="0"/>
            <a:r>
              <a:rPr lang="en-US" dirty="0"/>
              <a:t>Importance of intellectual property in business</a:t>
            </a:r>
          </a:p>
          <a:p>
            <a:pPr lvl="0"/>
            <a:r>
              <a:rPr lang="en-US" dirty="0"/>
              <a:t>Copyright &amp; trademarks regulations</a:t>
            </a:r>
          </a:p>
          <a:p>
            <a:pPr lvl="0"/>
            <a:r>
              <a:rPr lang="en-US" dirty="0"/>
              <a:t>Patents, trade secrets, contracts, non‐disclosure and non‐compete agreements</a:t>
            </a:r>
          </a:p>
        </p:txBody>
      </p:sp>
    </p:spTree>
    <p:extLst>
      <p:ext uri="{BB962C8B-B14F-4D97-AF65-F5344CB8AC3E}">
        <p14:creationId xmlns:p14="http://schemas.microsoft.com/office/powerpoint/2010/main" val="1842383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Procedure to register - Patent</a:t>
            </a:r>
          </a:p>
        </p:txBody>
      </p:sp>
      <p:sp>
        <p:nvSpPr>
          <p:cNvPr id="3" name="Content Placeholder 2"/>
          <p:cNvSpPr>
            <a:spLocks noGrp="1"/>
          </p:cNvSpPr>
          <p:nvPr>
            <p:ph idx="1"/>
          </p:nvPr>
        </p:nvSpPr>
        <p:spPr>
          <a:xfrm>
            <a:off x="1143000" y="2057400"/>
            <a:ext cx="9875520" cy="4038600"/>
          </a:xfrm>
        </p:spPr>
        <p:txBody>
          <a:bodyPr>
            <a:normAutofit fontScale="77500" lnSpcReduction="20000"/>
          </a:bodyPr>
          <a:lstStyle/>
          <a:p>
            <a:pPr marL="45720" lvl="0" indent="0">
              <a:buNone/>
            </a:pPr>
            <a:r>
              <a:rPr lang="en-US" b="1" dirty="0"/>
              <a:t> Various Stages of Patent prosecution in Nepal are as follows:</a:t>
            </a:r>
          </a:p>
          <a:p>
            <a:pPr marL="502920" lvl="0" indent="-457200">
              <a:buAutoNum type="arabicPeriod"/>
            </a:pPr>
            <a:r>
              <a:rPr lang="en-US" dirty="0"/>
              <a:t>Filing of Application</a:t>
            </a:r>
          </a:p>
          <a:p>
            <a:pPr marL="502920" lvl="0" indent="-457200">
              <a:buAutoNum type="arabicPeriod"/>
            </a:pPr>
            <a:r>
              <a:rPr lang="en-US" dirty="0"/>
              <a:t>Formal  Examination  to  determine  whether  the  application  fulfills  the  necessary  procedural  and formal requirements</a:t>
            </a:r>
          </a:p>
          <a:p>
            <a:pPr marL="502920" lvl="0" indent="-457200">
              <a:buAutoNum type="arabicPeriod"/>
            </a:pPr>
            <a:r>
              <a:rPr lang="en-US" dirty="0"/>
              <a:t>Invitation for correcting where necessary documents are missing or required correction.</a:t>
            </a:r>
          </a:p>
          <a:p>
            <a:pPr marL="502920" lvl="0" indent="-457200">
              <a:buAutoNum type="arabicPeriod"/>
            </a:pPr>
            <a:r>
              <a:rPr lang="en-US" dirty="0"/>
              <a:t>Substantive examination to check whether invention is novel, involves inventive step and has industrial applicability and other requirements under Nepal’s Patent Law</a:t>
            </a:r>
          </a:p>
          <a:p>
            <a:pPr marL="502920" lvl="0" indent="-457200">
              <a:buAutoNum type="arabicPeriod"/>
            </a:pPr>
            <a:r>
              <a:rPr lang="en-US" dirty="0"/>
              <a:t>Notification as to reasons for refusal, if invention fail to meet substantive requirements </a:t>
            </a:r>
          </a:p>
          <a:p>
            <a:pPr marL="502920" lvl="0" indent="-457200">
              <a:buAutoNum type="arabicPeriod"/>
            </a:pPr>
            <a:r>
              <a:rPr lang="en-US" dirty="0"/>
              <a:t>Response to notification of refusal</a:t>
            </a:r>
          </a:p>
          <a:p>
            <a:pPr marL="502920" lvl="0" indent="-457200">
              <a:buAutoNum type="arabicPeriod"/>
            </a:pPr>
            <a:r>
              <a:rPr lang="en-US" dirty="0"/>
              <a:t>Acceptance of Application</a:t>
            </a:r>
          </a:p>
          <a:p>
            <a:pPr marL="502920" lvl="0" indent="-457200">
              <a:buAutoNum type="arabicPeriod"/>
            </a:pPr>
            <a:r>
              <a:rPr lang="en-US" dirty="0"/>
              <a:t>Payment of Registration fee</a:t>
            </a:r>
          </a:p>
          <a:p>
            <a:pPr marL="502920" lvl="0" indent="-457200">
              <a:buAutoNum type="arabicPeriod"/>
            </a:pPr>
            <a:r>
              <a:rPr lang="en-US" dirty="0"/>
              <a:t>Issuance of Certificate of Patent</a:t>
            </a:r>
          </a:p>
        </p:txBody>
      </p:sp>
    </p:spTree>
    <p:extLst>
      <p:ext uri="{BB962C8B-B14F-4D97-AF65-F5344CB8AC3E}">
        <p14:creationId xmlns:p14="http://schemas.microsoft.com/office/powerpoint/2010/main" val="4070360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Procedure to register - Patent</a:t>
            </a:r>
          </a:p>
        </p:txBody>
      </p:sp>
      <p:sp>
        <p:nvSpPr>
          <p:cNvPr id="3" name="Content Placeholder 2"/>
          <p:cNvSpPr>
            <a:spLocks noGrp="1"/>
          </p:cNvSpPr>
          <p:nvPr>
            <p:ph idx="1"/>
          </p:nvPr>
        </p:nvSpPr>
        <p:spPr>
          <a:xfrm>
            <a:off x="1143000" y="2057400"/>
            <a:ext cx="9875520" cy="4038600"/>
          </a:xfrm>
        </p:spPr>
        <p:txBody>
          <a:bodyPr>
            <a:normAutofit lnSpcReduction="10000"/>
          </a:bodyPr>
          <a:lstStyle/>
          <a:p>
            <a:pPr marL="45720" lvl="0" indent="0">
              <a:buNone/>
            </a:pPr>
            <a:r>
              <a:rPr lang="en-US" b="1" dirty="0"/>
              <a:t>Publication of Registered Patent</a:t>
            </a:r>
          </a:p>
          <a:p>
            <a:pPr marL="45720" lvl="0" indent="0">
              <a:buNone/>
            </a:pPr>
            <a:r>
              <a:rPr lang="en-US" dirty="0"/>
              <a:t>The Registered Patent shall be published unless the invention is deemed fit to be kept secret for national interest. Upon Publication, anyone can obtain copy of the Patent Document on payment of prescribed fee.</a:t>
            </a:r>
          </a:p>
          <a:p>
            <a:pPr marL="45720" lvl="0" indent="0">
              <a:buNone/>
            </a:pPr>
            <a:r>
              <a:rPr lang="en-US" b="1" dirty="0"/>
              <a:t> Complaint/ Opposition to a Registered Patent</a:t>
            </a:r>
          </a:p>
          <a:p>
            <a:pPr marL="45720" lvl="0" indent="0">
              <a:buNone/>
            </a:pPr>
            <a:r>
              <a:rPr lang="en-US" dirty="0"/>
              <a:t>Any Complaint/ Opposition to a Registered Patent can be made within thirty five (35) days from date on which the Registered Patent is seen or a copy of such Patent document is obtained.   </a:t>
            </a:r>
          </a:p>
          <a:p>
            <a:pPr marL="45720" lvl="0" indent="0">
              <a:buNone/>
            </a:pPr>
            <a:r>
              <a:rPr lang="en-US" b="1" dirty="0"/>
              <a:t>Term And Renewal of Patent in Nepal</a:t>
            </a:r>
          </a:p>
          <a:p>
            <a:pPr marL="45720" lvl="0" indent="0">
              <a:buNone/>
            </a:pPr>
            <a:r>
              <a:rPr lang="en-US" dirty="0"/>
              <a:t>The Term of Patent is seven (7) years and is further renewable for two terms of seven (7) years each. Therefore Nepal allows Patent term for 21 years.</a:t>
            </a:r>
          </a:p>
        </p:txBody>
      </p:sp>
    </p:spTree>
    <p:extLst>
      <p:ext uri="{BB962C8B-B14F-4D97-AF65-F5344CB8AC3E}">
        <p14:creationId xmlns:p14="http://schemas.microsoft.com/office/powerpoint/2010/main" val="2016529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Procedure to register - Trademark</a:t>
            </a:r>
          </a:p>
        </p:txBody>
      </p:sp>
      <p:sp>
        <p:nvSpPr>
          <p:cNvPr id="3" name="Content Placeholder 2"/>
          <p:cNvSpPr>
            <a:spLocks noGrp="1"/>
          </p:cNvSpPr>
          <p:nvPr>
            <p:ph idx="1"/>
          </p:nvPr>
        </p:nvSpPr>
        <p:spPr>
          <a:xfrm>
            <a:off x="1143000" y="2057400"/>
            <a:ext cx="9875520" cy="4038600"/>
          </a:xfrm>
        </p:spPr>
        <p:txBody>
          <a:bodyPr>
            <a:normAutofit/>
          </a:bodyPr>
          <a:lstStyle/>
          <a:p>
            <a:pPr marL="45720" lvl="0" indent="0">
              <a:buNone/>
            </a:pPr>
            <a:r>
              <a:rPr lang="en-US" b="1" dirty="0"/>
              <a:t>Trademarks  in Nepal:</a:t>
            </a:r>
          </a:p>
          <a:p>
            <a:pPr marL="45720" lvl="0" indent="0">
              <a:buNone/>
            </a:pPr>
            <a:r>
              <a:rPr lang="en-US" dirty="0"/>
              <a:t>Nepal is a member of the Paris Convention for the protection of Industrial Property since 2001, therefore it is possible to file conventional Trademark Application in Nepal. The conventional Trademark Application must be filed within 6 months of filing application in conventional country. Nepal follows the International Classification of Goods and Services under the Nice Agreement (Ninth Edition) and it is possible to Register Service marks also in Nepal. The Trademark Application can be filed in all 45 classes in Nepal.</a:t>
            </a:r>
          </a:p>
          <a:p>
            <a:pPr marL="45720" lvl="0" indent="0">
              <a:buNone/>
            </a:pPr>
            <a:r>
              <a:rPr lang="en-US" dirty="0"/>
              <a:t> Nepal is not a member to Madrid, therefore for securing a Trademark in Nepal it is necessary to file an Application locally before Nepali Trademark Registry.  Multi class filing system is not allowed in Nepal.</a:t>
            </a:r>
          </a:p>
        </p:txBody>
      </p:sp>
    </p:spTree>
    <p:extLst>
      <p:ext uri="{BB962C8B-B14F-4D97-AF65-F5344CB8AC3E}">
        <p14:creationId xmlns:p14="http://schemas.microsoft.com/office/powerpoint/2010/main" val="3046524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Procedure to register - Trademark</a:t>
            </a:r>
          </a:p>
        </p:txBody>
      </p:sp>
      <p:sp>
        <p:nvSpPr>
          <p:cNvPr id="3" name="Content Placeholder 2"/>
          <p:cNvSpPr>
            <a:spLocks noGrp="1"/>
          </p:cNvSpPr>
          <p:nvPr>
            <p:ph idx="1"/>
          </p:nvPr>
        </p:nvSpPr>
        <p:spPr>
          <a:xfrm>
            <a:off x="1143000" y="2057400"/>
            <a:ext cx="9875520" cy="4038600"/>
          </a:xfrm>
        </p:spPr>
        <p:txBody>
          <a:bodyPr>
            <a:normAutofit fontScale="70000" lnSpcReduction="20000"/>
          </a:bodyPr>
          <a:lstStyle/>
          <a:p>
            <a:pPr marL="45720" lvl="0" indent="0">
              <a:buNone/>
            </a:pPr>
            <a:r>
              <a:rPr lang="en-US" b="1" dirty="0"/>
              <a:t>Trademark filing requirements in Nepal:</a:t>
            </a:r>
          </a:p>
          <a:p>
            <a:pPr marL="45720" lvl="0" indent="0">
              <a:buNone/>
            </a:pPr>
            <a:r>
              <a:rPr lang="en-US" dirty="0"/>
              <a:t>(</a:t>
            </a:r>
            <a:r>
              <a:rPr lang="en-US" dirty="0" err="1"/>
              <a:t>i</a:t>
            </a:r>
            <a:r>
              <a:rPr lang="en-US" dirty="0"/>
              <a:t>) Application executed in presence of two witnesses (can be submitted later on)</a:t>
            </a:r>
          </a:p>
          <a:p>
            <a:pPr marL="45720" lvl="0" indent="0">
              <a:buNone/>
            </a:pPr>
            <a:r>
              <a:rPr lang="en-US" dirty="0"/>
              <a:t>(ii) Trademark</a:t>
            </a:r>
          </a:p>
          <a:p>
            <a:pPr marL="45720" lvl="0" indent="0">
              <a:buNone/>
            </a:pPr>
            <a:r>
              <a:rPr lang="en-US" dirty="0"/>
              <a:t>(iii) Full Name, Address, Status and Nationality of the applicant(s)</a:t>
            </a:r>
          </a:p>
          <a:p>
            <a:pPr marL="45720" lvl="0" indent="0">
              <a:buNone/>
            </a:pPr>
            <a:r>
              <a:rPr lang="en-US" dirty="0"/>
              <a:t>(vi) International Class</a:t>
            </a:r>
          </a:p>
          <a:p>
            <a:pPr marL="45720" lvl="0" indent="0">
              <a:buNone/>
            </a:pPr>
            <a:r>
              <a:rPr lang="en-US" dirty="0"/>
              <a:t>(v) Description of goods or service for which the mark is to be registered.</a:t>
            </a:r>
          </a:p>
          <a:p>
            <a:pPr marL="45720" lvl="0" indent="0">
              <a:buNone/>
            </a:pPr>
            <a:r>
              <a:rPr lang="en-US" dirty="0"/>
              <a:t>(vi) The date of use of the Trademark in Nepal (if any)</a:t>
            </a:r>
          </a:p>
          <a:p>
            <a:pPr marL="45720" lvl="0" indent="0">
              <a:buNone/>
            </a:pPr>
            <a:r>
              <a:rPr lang="en-US" dirty="0"/>
              <a:t>(vii) Translation/ Transliteration of mark, if in language other than English (duly </a:t>
            </a:r>
            <a:r>
              <a:rPr lang="en-US" dirty="0" err="1"/>
              <a:t>notarised</a:t>
            </a:r>
            <a:r>
              <a:rPr lang="en-US" dirty="0"/>
              <a:t>)</a:t>
            </a:r>
          </a:p>
          <a:p>
            <a:pPr marL="45720" lvl="0" indent="0">
              <a:buNone/>
            </a:pPr>
            <a:r>
              <a:rPr lang="en-US" dirty="0"/>
              <a:t>(viii) Priority details (if any) including Application no.; country and date of filing, certified copy of priority document to</a:t>
            </a:r>
          </a:p>
          <a:p>
            <a:pPr marL="45720" lvl="0" indent="0">
              <a:buNone/>
            </a:pPr>
            <a:r>
              <a:rPr lang="en-US" dirty="0"/>
              <a:t>be filed within 2 months</a:t>
            </a:r>
          </a:p>
          <a:p>
            <a:pPr marL="45720" lvl="0" indent="0">
              <a:buNone/>
            </a:pPr>
            <a:r>
              <a:rPr lang="en-US" dirty="0"/>
              <a:t>(ix) Duly executed Power of Attorney (executed in presence of two witnesses) (can be submitted later on)</a:t>
            </a:r>
          </a:p>
        </p:txBody>
      </p:sp>
    </p:spTree>
    <p:extLst>
      <p:ext uri="{BB962C8B-B14F-4D97-AF65-F5344CB8AC3E}">
        <p14:creationId xmlns:p14="http://schemas.microsoft.com/office/powerpoint/2010/main" val="1660603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Procedure to register - Trademark</a:t>
            </a:r>
          </a:p>
        </p:txBody>
      </p:sp>
      <p:sp>
        <p:nvSpPr>
          <p:cNvPr id="3" name="Content Placeholder 2"/>
          <p:cNvSpPr>
            <a:spLocks noGrp="1"/>
          </p:cNvSpPr>
          <p:nvPr>
            <p:ph idx="1"/>
          </p:nvPr>
        </p:nvSpPr>
        <p:spPr>
          <a:xfrm>
            <a:off x="1143000" y="2057400"/>
            <a:ext cx="9875520" cy="4038600"/>
          </a:xfrm>
        </p:spPr>
        <p:txBody>
          <a:bodyPr>
            <a:noAutofit/>
          </a:bodyPr>
          <a:lstStyle/>
          <a:p>
            <a:pPr marL="45720" lvl="0" indent="0">
              <a:buNone/>
            </a:pPr>
            <a:r>
              <a:rPr lang="en-US" sz="1400" b="1" dirty="0"/>
              <a:t>Trademark Registration in Nepal</a:t>
            </a:r>
          </a:p>
          <a:p>
            <a:pPr marL="45720" lvl="0" indent="0">
              <a:buNone/>
            </a:pPr>
            <a:r>
              <a:rPr lang="en-US" sz="1400" dirty="0"/>
              <a:t>Following stages are encountered while registering a Trademark in Nepal:</a:t>
            </a:r>
          </a:p>
          <a:p>
            <a:pPr marL="45720" lvl="0" indent="0">
              <a:buNone/>
            </a:pPr>
            <a:r>
              <a:rPr lang="en-US" sz="1400" dirty="0"/>
              <a:t>1. Filing of Application </a:t>
            </a:r>
          </a:p>
          <a:p>
            <a:pPr marL="45720" lvl="0" indent="0">
              <a:buNone/>
            </a:pPr>
            <a:r>
              <a:rPr lang="en-US" sz="1400" dirty="0"/>
              <a:t>2. Examination of Application</a:t>
            </a:r>
          </a:p>
          <a:p>
            <a:pPr marL="45720" lvl="0" indent="0">
              <a:buNone/>
            </a:pPr>
            <a:r>
              <a:rPr lang="en-US" sz="1400" dirty="0"/>
              <a:t>3. Issuance of Examination report, if there are any preliminary objections</a:t>
            </a:r>
          </a:p>
          <a:p>
            <a:pPr marL="45720" lvl="0" indent="0">
              <a:buNone/>
            </a:pPr>
            <a:r>
              <a:rPr lang="en-US" sz="1400" dirty="0"/>
              <a:t>4. Reply to examination report</a:t>
            </a:r>
          </a:p>
          <a:p>
            <a:pPr marL="45720" lvl="0" indent="0">
              <a:buNone/>
            </a:pPr>
            <a:r>
              <a:rPr lang="en-US" sz="1400" dirty="0"/>
              <a:t>5. Hearing (if Registrar is not satisfied with response)</a:t>
            </a:r>
          </a:p>
          <a:p>
            <a:pPr marL="45720" lvl="0" indent="0">
              <a:buNone/>
            </a:pPr>
            <a:r>
              <a:rPr lang="en-US" sz="1400" dirty="0"/>
              <a:t>6. Acceptance of Application (if reply is found satisfactory or if Registrar is convinced during hearing)</a:t>
            </a:r>
          </a:p>
          <a:p>
            <a:pPr marL="45720" lvl="0" indent="0">
              <a:buNone/>
            </a:pPr>
            <a:r>
              <a:rPr lang="en-US" sz="1400" dirty="0"/>
              <a:t>7. Publication of Trademark Application in the monthly Trade Marks Journal</a:t>
            </a:r>
          </a:p>
          <a:p>
            <a:pPr marL="45720" lvl="0" indent="0">
              <a:buNone/>
            </a:pPr>
            <a:r>
              <a:rPr lang="en-US" sz="1400" dirty="0"/>
              <a:t>8. Opposition within 90 days of publication</a:t>
            </a:r>
          </a:p>
          <a:p>
            <a:pPr marL="45720" lvl="0" indent="0">
              <a:buNone/>
            </a:pPr>
            <a:r>
              <a:rPr lang="en-US" sz="1400" dirty="0"/>
              <a:t>9. Issuance of Registration Certificate, where no opposition is preferred or after opposition is favorably decided</a:t>
            </a:r>
          </a:p>
        </p:txBody>
      </p:sp>
    </p:spTree>
    <p:extLst>
      <p:ext uri="{BB962C8B-B14F-4D97-AF65-F5344CB8AC3E}">
        <p14:creationId xmlns:p14="http://schemas.microsoft.com/office/powerpoint/2010/main" val="1499468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Procedure to register - Trademark</a:t>
            </a:r>
          </a:p>
        </p:txBody>
      </p:sp>
      <p:sp>
        <p:nvSpPr>
          <p:cNvPr id="3" name="Content Placeholder 2"/>
          <p:cNvSpPr>
            <a:spLocks noGrp="1"/>
          </p:cNvSpPr>
          <p:nvPr>
            <p:ph idx="1"/>
          </p:nvPr>
        </p:nvSpPr>
        <p:spPr>
          <a:xfrm>
            <a:off x="1143000" y="2057400"/>
            <a:ext cx="9875520" cy="4038600"/>
          </a:xfrm>
        </p:spPr>
        <p:txBody>
          <a:bodyPr>
            <a:noAutofit/>
          </a:bodyPr>
          <a:lstStyle/>
          <a:p>
            <a:pPr marL="45720" lvl="0" indent="0">
              <a:buNone/>
            </a:pPr>
            <a:r>
              <a:rPr lang="en-US" sz="1400" b="1" dirty="0"/>
              <a:t>Term of Trademark Registration:</a:t>
            </a:r>
          </a:p>
          <a:p>
            <a:pPr marL="45720" lvl="0" indent="0">
              <a:buNone/>
            </a:pPr>
            <a:r>
              <a:rPr lang="en-US" sz="1400" dirty="0"/>
              <a:t>The term of registration is 7 (seven)  years and can be successively registered for each term of 7 (seven) years thereafter.</a:t>
            </a:r>
          </a:p>
        </p:txBody>
      </p:sp>
    </p:spTree>
    <p:extLst>
      <p:ext uri="{BB962C8B-B14F-4D97-AF65-F5344CB8AC3E}">
        <p14:creationId xmlns:p14="http://schemas.microsoft.com/office/powerpoint/2010/main" val="2677783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Importance of intellectual property in business</a:t>
            </a:r>
          </a:p>
        </p:txBody>
      </p:sp>
      <p:sp>
        <p:nvSpPr>
          <p:cNvPr id="3" name="Content Placeholder 2"/>
          <p:cNvSpPr>
            <a:spLocks noGrp="1"/>
          </p:cNvSpPr>
          <p:nvPr>
            <p:ph idx="1"/>
          </p:nvPr>
        </p:nvSpPr>
        <p:spPr>
          <a:xfrm>
            <a:off x="1143000" y="2057400"/>
            <a:ext cx="9875520" cy="4038600"/>
          </a:xfrm>
        </p:spPr>
        <p:txBody>
          <a:bodyPr>
            <a:normAutofit lnSpcReduction="10000"/>
          </a:bodyPr>
          <a:lstStyle/>
          <a:p>
            <a:pPr marL="45720" indent="0">
              <a:buNone/>
            </a:pPr>
            <a:r>
              <a:rPr lang="en-US" dirty="0"/>
              <a:t>Intellectual property (IP) rights are valuable assets for your business - possibly among the most important it possesses.</a:t>
            </a:r>
          </a:p>
          <a:p>
            <a:pPr marL="45720" indent="0">
              <a:buNone/>
            </a:pPr>
            <a:r>
              <a:rPr lang="en-US" b="1" dirty="0"/>
              <a:t>Why is it important to protect intellectual property rights?</a:t>
            </a:r>
          </a:p>
          <a:p>
            <a:pPr marL="45720" indent="0">
              <a:buNone/>
            </a:pPr>
            <a:r>
              <a:rPr lang="en-US" dirty="0"/>
              <a:t>Your IP rights are important because they can:</a:t>
            </a:r>
          </a:p>
          <a:p>
            <a:r>
              <a:rPr lang="en-US" dirty="0"/>
              <a:t>set your business apart from competitors</a:t>
            </a:r>
          </a:p>
          <a:p>
            <a:r>
              <a:rPr lang="en-US" dirty="0"/>
              <a:t>be sold or licensed, providing an important revenue stream</a:t>
            </a:r>
          </a:p>
          <a:p>
            <a:r>
              <a:rPr lang="en-US" dirty="0"/>
              <a:t>offer customers something new and different</a:t>
            </a:r>
          </a:p>
          <a:p>
            <a:r>
              <a:rPr lang="en-US" dirty="0"/>
              <a:t>form an essential part of your marketing or branding</a:t>
            </a:r>
          </a:p>
          <a:p>
            <a:r>
              <a:rPr lang="en-US" dirty="0"/>
              <a:t>be used as security for loans</a:t>
            </a:r>
          </a:p>
        </p:txBody>
      </p:sp>
    </p:spTree>
    <p:extLst>
      <p:ext uri="{BB962C8B-B14F-4D97-AF65-F5344CB8AC3E}">
        <p14:creationId xmlns:p14="http://schemas.microsoft.com/office/powerpoint/2010/main" val="1958329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Copyright &amp; trademarks regulations</a:t>
            </a:r>
          </a:p>
        </p:txBody>
      </p:sp>
      <p:sp>
        <p:nvSpPr>
          <p:cNvPr id="3" name="Content Placeholder 2"/>
          <p:cNvSpPr>
            <a:spLocks noGrp="1"/>
          </p:cNvSpPr>
          <p:nvPr>
            <p:ph idx="1"/>
          </p:nvPr>
        </p:nvSpPr>
        <p:spPr>
          <a:xfrm>
            <a:off x="1143000" y="2057400"/>
            <a:ext cx="9875520" cy="4038600"/>
          </a:xfrm>
        </p:spPr>
        <p:txBody>
          <a:bodyPr>
            <a:normAutofit lnSpcReduction="10000"/>
          </a:bodyPr>
          <a:lstStyle/>
          <a:p>
            <a:pPr marL="45720" indent="0">
              <a:buNone/>
            </a:pPr>
            <a:r>
              <a:rPr lang="en-US" dirty="0"/>
              <a:t>In Nepal protection and enforcement of trademark is governed by Patent, Design and Trademark Act, 1965 (2022) </a:t>
            </a:r>
            <a:r>
              <a:rPr lang="en-US" b="1" dirty="0"/>
              <a:t>(“PDTA”). </a:t>
            </a:r>
            <a:r>
              <a:rPr lang="en-US" dirty="0"/>
              <a:t> Department of Industries (“DOI”) within Ministry of Industries, Government of Nepal is the competent authority which registers and administers foreign trademarks in Nepal.</a:t>
            </a:r>
          </a:p>
          <a:p>
            <a:pPr marL="45720" indent="0">
              <a:buNone/>
            </a:pPr>
            <a:r>
              <a:rPr lang="en-US" dirty="0"/>
              <a:t>Nepal is signatory to various international treaties for protection of trademark which are as follows :</a:t>
            </a:r>
          </a:p>
          <a:p>
            <a:pPr marL="45720" indent="0">
              <a:buNone/>
            </a:pPr>
            <a:r>
              <a:rPr lang="en-US" dirty="0"/>
              <a:t>1. Paris Convention for Protection of Industrial Property, 1883 (the “Paris Convention”) - June 22, 2001</a:t>
            </a:r>
          </a:p>
          <a:p>
            <a:pPr marL="45720" indent="0">
              <a:buNone/>
            </a:pPr>
            <a:r>
              <a:rPr lang="en-US" dirty="0"/>
              <a:t>2. Agreement on Trade Related Aspects of Intellectual Property Rights, 1995 (</a:t>
            </a:r>
            <a:r>
              <a:rPr lang="en-US" b="1" dirty="0"/>
              <a:t>“TRIPS”</a:t>
            </a:r>
            <a:r>
              <a:rPr lang="en-US" dirty="0"/>
              <a:t>) - April 23, 2004</a:t>
            </a:r>
          </a:p>
          <a:p>
            <a:pPr marL="45720" indent="0">
              <a:buNone/>
            </a:pPr>
            <a:r>
              <a:rPr lang="en-US" dirty="0"/>
              <a:t>3. Convention Establishing World Intellectual Property Organization  1979 (</a:t>
            </a:r>
            <a:r>
              <a:rPr lang="en-US" b="1" dirty="0"/>
              <a:t>“WIPO Convention”</a:t>
            </a:r>
            <a:r>
              <a:rPr lang="en-US" dirty="0"/>
              <a:t>) - February 4, 1997</a:t>
            </a:r>
          </a:p>
        </p:txBody>
      </p:sp>
    </p:spTree>
    <p:extLst>
      <p:ext uri="{BB962C8B-B14F-4D97-AF65-F5344CB8AC3E}">
        <p14:creationId xmlns:p14="http://schemas.microsoft.com/office/powerpoint/2010/main" val="36047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31B6CE"/>
                </a:solidFill>
              </a:rPr>
              <a:t>Patents, trade secrets, contracts, non‐disclosure and non‐compete agreements</a:t>
            </a:r>
          </a:p>
        </p:txBody>
      </p:sp>
      <p:sp>
        <p:nvSpPr>
          <p:cNvPr id="3" name="Content Placeholder 2"/>
          <p:cNvSpPr>
            <a:spLocks noGrp="1"/>
          </p:cNvSpPr>
          <p:nvPr>
            <p:ph idx="1"/>
          </p:nvPr>
        </p:nvSpPr>
        <p:spPr>
          <a:xfrm>
            <a:off x="1143000" y="2057400"/>
            <a:ext cx="9875520" cy="4038600"/>
          </a:xfrm>
        </p:spPr>
        <p:txBody>
          <a:bodyPr>
            <a:normAutofit/>
          </a:bodyPr>
          <a:lstStyle/>
          <a:p>
            <a:pPr marL="45720" lvl="0" indent="0">
              <a:buNone/>
            </a:pPr>
            <a:r>
              <a:rPr lang="en-US" dirty="0"/>
              <a:t>It is important for companies to recognize and understand the difference between the types of protection outlined above. </a:t>
            </a:r>
          </a:p>
          <a:p>
            <a:pPr marL="45720" lvl="0" indent="0">
              <a:buNone/>
            </a:pPr>
            <a:r>
              <a:rPr lang="en-US" dirty="0"/>
              <a:t>Doing so will enable companies to protect and leverage their own intellectual property and to manage the risk from claims that they are improperly using the intellectual property of others</a:t>
            </a:r>
          </a:p>
        </p:txBody>
      </p:sp>
    </p:spTree>
    <p:extLst>
      <p:ext uri="{BB962C8B-B14F-4D97-AF65-F5344CB8AC3E}">
        <p14:creationId xmlns:p14="http://schemas.microsoft.com/office/powerpoint/2010/main" val="1937615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31B6CE"/>
                </a:solidFill>
              </a:rPr>
              <a:t>Patents, trade secrets, contracts, non‐disclosure and non‐compete agreements</a:t>
            </a:r>
          </a:p>
        </p:txBody>
      </p:sp>
      <p:sp>
        <p:nvSpPr>
          <p:cNvPr id="3" name="Content Placeholder 2"/>
          <p:cNvSpPr>
            <a:spLocks noGrp="1"/>
          </p:cNvSpPr>
          <p:nvPr>
            <p:ph idx="1"/>
          </p:nvPr>
        </p:nvSpPr>
        <p:spPr>
          <a:xfrm>
            <a:off x="1143000" y="2057400"/>
            <a:ext cx="9875520" cy="4038600"/>
          </a:xfrm>
        </p:spPr>
        <p:txBody>
          <a:bodyPr>
            <a:normAutofit fontScale="92500" lnSpcReduction="20000"/>
          </a:bodyPr>
          <a:lstStyle/>
          <a:p>
            <a:pPr marL="45720" indent="0">
              <a:buNone/>
            </a:pPr>
            <a:r>
              <a:rPr lang="en-US" b="1" dirty="0"/>
              <a:t>Patents</a:t>
            </a:r>
          </a:p>
          <a:p>
            <a:r>
              <a:rPr lang="en-US" dirty="0"/>
              <a:t>A patent is the grant of a property right to the inventor of a process or other invention, and it may be issued by the United States Patent and Trademark office. A patent gives the owner of the patent the exclusive right to prevent others from making, using or selling the patented invention in the United States. This right includes a right to prevent reverse engineering. Patents cover “any new and useful process, machine, manufacture or composition of matter, or any new and useful improvement thereof”. (35 U.S.C. 101). In order to qualify for patent protection, a process, machine, or other invention must be novel and non-obvious, which means that it must never has been made or practiced before. Non-obviousness is an even more difficult to establish because the new invention must be more than an obvious extension of past knowledge or invention.</a:t>
            </a:r>
          </a:p>
          <a:p>
            <a:r>
              <a:rPr lang="en-US" dirty="0"/>
              <a:t>Patent rights apply as soon as the PTO issues the patent, and patents last for 20 years. As part of the patent application process, the inventor must disclose the “best method” for practicing the invention. Consequently, once the patent expires, with limited exceptions, anyone may make, use, sell, offer for sale, and/or reverse engineer the patented invention.</a:t>
            </a:r>
          </a:p>
        </p:txBody>
      </p:sp>
    </p:spTree>
    <p:extLst>
      <p:ext uri="{BB962C8B-B14F-4D97-AF65-F5344CB8AC3E}">
        <p14:creationId xmlns:p14="http://schemas.microsoft.com/office/powerpoint/2010/main" val="2716477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What is Intellectual Property??</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dirty="0"/>
              <a:t>Intellectual property is a broad categorical description for the set of </a:t>
            </a:r>
            <a:r>
              <a:rPr lang="en-US" u="sng" dirty="0">
                <a:hlinkClick r:id="rId2"/>
              </a:rPr>
              <a:t>intangible assets</a:t>
            </a:r>
            <a:r>
              <a:rPr lang="en-US" dirty="0"/>
              <a:t> owned and legally protected by a company or individual from outside use or implementation without consent. An intangible asset is a non-physical asset that a company or person owns.</a:t>
            </a:r>
          </a:p>
          <a:p>
            <a:pPr marL="45720" indent="0">
              <a:buNone/>
            </a:pPr>
            <a:r>
              <a:rPr lang="en-US" dirty="0"/>
              <a:t> Intellectual property refers to creations of the ideas, inventions, literary and artistic works; and symbols, names and images used in commerce.</a:t>
            </a:r>
          </a:p>
        </p:txBody>
      </p:sp>
    </p:spTree>
    <p:extLst>
      <p:ext uri="{BB962C8B-B14F-4D97-AF65-F5344CB8AC3E}">
        <p14:creationId xmlns:p14="http://schemas.microsoft.com/office/powerpoint/2010/main" val="3320905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31B6CE"/>
                </a:solidFill>
              </a:rPr>
              <a:t>Patents, trade secrets, contracts, non‐disclosure and non‐compete agreements</a:t>
            </a:r>
          </a:p>
        </p:txBody>
      </p:sp>
      <p:sp>
        <p:nvSpPr>
          <p:cNvPr id="3" name="Content Placeholder 2"/>
          <p:cNvSpPr>
            <a:spLocks noGrp="1"/>
          </p:cNvSpPr>
          <p:nvPr>
            <p:ph idx="1"/>
          </p:nvPr>
        </p:nvSpPr>
        <p:spPr>
          <a:xfrm>
            <a:off x="1143000" y="2057400"/>
            <a:ext cx="9875520" cy="4038600"/>
          </a:xfrm>
        </p:spPr>
        <p:txBody>
          <a:bodyPr>
            <a:normAutofit fontScale="77500" lnSpcReduction="20000"/>
          </a:bodyPr>
          <a:lstStyle/>
          <a:p>
            <a:pPr marL="45720" indent="0">
              <a:buNone/>
            </a:pPr>
            <a:r>
              <a:rPr lang="en-US" b="1" dirty="0"/>
              <a:t>Trade Secrets</a:t>
            </a:r>
          </a:p>
          <a:p>
            <a:r>
              <a:rPr lang="en-US" dirty="0"/>
              <a:t>Generally, a trade secret is information, including a formula, pattern, compilation, customer list, program, device, method, technique or process that derives independent economic value to the owner or gives the owner an advantage over competitors from not generally being known and not being easily ascertained by others through proper means. The recipe for Coca-Cola, for example, is a widely recognized trade secret. Although the requirements for trade secret eligibility vary from state to state, 46 states plus the District of Columbia have enacted a version of the Uniform Trade Secrets Act. Generally speaking, any valuable business information that one tries to keep secret from competitors is subject to trade secret protection. Although some trade secrets may also be subject to copyright or patent protection (as discussed below), some information can only be protected as a trade secret . For example, because a customer/client list is not a creative work of authorship, it cannot be protected through copyright; because it is not a novel and non-obvious invention, it cannot be protected through a patent. However, because such lists do derive value for their owners if they are maintained in secrecy, they are eligible for trade secret protection.</a:t>
            </a:r>
          </a:p>
          <a:p>
            <a:r>
              <a:rPr lang="en-US" dirty="0"/>
              <a:t>Unlike trademarks, copyrights, and patents, registration for trade secret protection is not required. Nor do trade secrets need to be reduced to a tangible form to be protected. Generally, to protect a trade secret, the owner simply needs to make reasonable efforts to keep the information at issue confidential. Trade secret protection can be perpetual, so long as the secret is kept a secret.</a:t>
            </a:r>
          </a:p>
        </p:txBody>
      </p:sp>
    </p:spTree>
    <p:extLst>
      <p:ext uri="{BB962C8B-B14F-4D97-AF65-F5344CB8AC3E}">
        <p14:creationId xmlns:p14="http://schemas.microsoft.com/office/powerpoint/2010/main" val="1951541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31B6CE"/>
                </a:solidFill>
              </a:rPr>
              <a:t>Patents, trade secrets, contracts, non‐disclosure and non‐compete agreements</a:t>
            </a:r>
          </a:p>
        </p:txBody>
      </p:sp>
      <p:sp>
        <p:nvSpPr>
          <p:cNvPr id="3" name="Content Placeholder 2"/>
          <p:cNvSpPr>
            <a:spLocks noGrp="1"/>
          </p:cNvSpPr>
          <p:nvPr>
            <p:ph idx="1"/>
          </p:nvPr>
        </p:nvSpPr>
        <p:spPr>
          <a:xfrm>
            <a:off x="1143000" y="2057400"/>
            <a:ext cx="9875520" cy="4038600"/>
          </a:xfrm>
        </p:spPr>
        <p:txBody>
          <a:bodyPr>
            <a:normAutofit fontScale="92500"/>
          </a:bodyPr>
          <a:lstStyle/>
          <a:p>
            <a:pPr marL="45720" indent="0">
              <a:buNone/>
            </a:pPr>
            <a:r>
              <a:rPr lang="en-US" b="1" dirty="0"/>
              <a:t>Contracts</a:t>
            </a:r>
          </a:p>
          <a:p>
            <a:r>
              <a:rPr lang="en-US" dirty="0"/>
              <a:t>The most widely-recognized contractual restriction is the “non-compete agreement.” A “non-compete agreement” technically refers to a contract in which a person agrees not to engage in any acts of competition with a company for a certain period of time. In common usage, however, the term often is used more broadly to refer to any contract by which someone has any type of competitive restrictions, including non-solicit, non-recruit, non-disclosure and confidentiality agreements:</a:t>
            </a:r>
          </a:p>
          <a:p>
            <a:r>
              <a:rPr lang="en-US" dirty="0"/>
              <a:t>A non-solicitation agreement</a:t>
            </a:r>
          </a:p>
          <a:p>
            <a:r>
              <a:rPr lang="en-US" dirty="0"/>
              <a:t>A non-recruitment agreement </a:t>
            </a:r>
          </a:p>
          <a:p>
            <a:r>
              <a:rPr lang="en-US" dirty="0"/>
              <a:t>A confidentiality agreement</a:t>
            </a:r>
          </a:p>
          <a:p>
            <a:r>
              <a:rPr lang="en-US" dirty="0"/>
              <a:t>A non-disclosure agreement</a:t>
            </a:r>
          </a:p>
        </p:txBody>
      </p:sp>
    </p:spTree>
    <p:extLst>
      <p:ext uri="{BB962C8B-B14F-4D97-AF65-F5344CB8AC3E}">
        <p14:creationId xmlns:p14="http://schemas.microsoft.com/office/powerpoint/2010/main" val="2701571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31B6CE"/>
                </a:solidFill>
              </a:rPr>
              <a:t>Patents, trade secrets, contracts, non‐disclosure and non‐compete agreements</a:t>
            </a:r>
          </a:p>
        </p:txBody>
      </p:sp>
      <p:sp>
        <p:nvSpPr>
          <p:cNvPr id="3" name="Content Placeholder 2"/>
          <p:cNvSpPr>
            <a:spLocks noGrp="1"/>
          </p:cNvSpPr>
          <p:nvPr>
            <p:ph idx="1"/>
          </p:nvPr>
        </p:nvSpPr>
        <p:spPr>
          <a:xfrm>
            <a:off x="1143000" y="2057400"/>
            <a:ext cx="9875520" cy="4038600"/>
          </a:xfrm>
        </p:spPr>
        <p:txBody>
          <a:bodyPr>
            <a:normAutofit/>
          </a:bodyPr>
          <a:lstStyle/>
          <a:p>
            <a:r>
              <a:rPr lang="en-US" b="1" dirty="0"/>
              <a:t>A non-disclosure agreement</a:t>
            </a:r>
            <a:r>
              <a:rPr lang="en-US" dirty="0"/>
              <a:t>, which is similar to a confidentiality agreement, is a contract in which a party agrees not to disclose certain information to third parties. The agreement typically covers certain types of information gained by the employee in the course of employment. The agreement also frequently has a prohibition on “using” information, as well as disclosing it. Normally, these types of restraints are not subjected to the same level of scrutiny applied to non-compete and non-solicitation agreements.</a:t>
            </a:r>
          </a:p>
        </p:txBody>
      </p:sp>
    </p:spTree>
    <p:extLst>
      <p:ext uri="{BB962C8B-B14F-4D97-AF65-F5344CB8AC3E}">
        <p14:creationId xmlns:p14="http://schemas.microsoft.com/office/powerpoint/2010/main" val="850301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31B6CE"/>
                </a:solidFill>
              </a:rPr>
              <a:t>Patents, trade secrets, contracts, non‐disclosure and non‐compete agreements</a:t>
            </a:r>
          </a:p>
        </p:txBody>
      </p:sp>
      <p:sp>
        <p:nvSpPr>
          <p:cNvPr id="3" name="Content Placeholder 2"/>
          <p:cNvSpPr>
            <a:spLocks noGrp="1"/>
          </p:cNvSpPr>
          <p:nvPr>
            <p:ph idx="1"/>
          </p:nvPr>
        </p:nvSpPr>
        <p:spPr>
          <a:xfrm>
            <a:off x="1143000" y="2057400"/>
            <a:ext cx="9875520" cy="4038600"/>
          </a:xfrm>
        </p:spPr>
        <p:txBody>
          <a:bodyPr>
            <a:normAutofit/>
          </a:bodyPr>
          <a:lstStyle/>
          <a:p>
            <a:r>
              <a:rPr lang="en-US" b="1" dirty="0"/>
              <a:t>A non-compete agreement </a:t>
            </a:r>
            <a:r>
              <a:rPr lang="en-US" dirty="0"/>
              <a:t>is one in which an employee promises not to work for direct competitors of the employer for a limited term after leaving a company. This means that competitors will not have access to the confidential information you disclose to an employee for a specific period of time, during which time you can exploit the economic benefits of your trade secret.</a:t>
            </a:r>
          </a:p>
          <a:p>
            <a:r>
              <a:rPr lang="en-US" dirty="0"/>
              <a:t>Many companies would like to keep a trade secret indefinitely. In theory, this is possible unless the company also seeks a patent for the information or invention. Patents require a public disclosure of proprietary information. However, courts usually do not enforce non-compete agreements that leave the term of the agreement open indefinitely.</a:t>
            </a:r>
          </a:p>
        </p:txBody>
      </p:sp>
    </p:spTree>
    <p:extLst>
      <p:ext uri="{BB962C8B-B14F-4D97-AF65-F5344CB8AC3E}">
        <p14:creationId xmlns:p14="http://schemas.microsoft.com/office/powerpoint/2010/main" val="587980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31B6CE"/>
                </a:solidFill>
              </a:rPr>
              <a:t>Reference</a:t>
            </a:r>
          </a:p>
        </p:txBody>
      </p:sp>
      <p:sp>
        <p:nvSpPr>
          <p:cNvPr id="3" name="Content Placeholder 2"/>
          <p:cNvSpPr>
            <a:spLocks noGrp="1"/>
          </p:cNvSpPr>
          <p:nvPr>
            <p:ph idx="1"/>
          </p:nvPr>
        </p:nvSpPr>
        <p:spPr>
          <a:xfrm>
            <a:off x="1143000" y="2057400"/>
            <a:ext cx="9875520" cy="4038600"/>
          </a:xfrm>
        </p:spPr>
        <p:txBody>
          <a:bodyPr>
            <a:normAutofit lnSpcReduction="10000"/>
          </a:bodyPr>
          <a:lstStyle/>
          <a:p>
            <a:pPr lvl="0">
              <a:buFont typeface="Wingdings" panose="05000000000000000000" pitchFamily="2" charset="2"/>
              <a:buChar char="ü"/>
            </a:pPr>
            <a:endParaRPr lang="en-US" dirty="0"/>
          </a:p>
          <a:p>
            <a:pPr lvl="0">
              <a:buFont typeface="Wingdings" panose="05000000000000000000" pitchFamily="2" charset="2"/>
              <a:buChar char="ü"/>
            </a:pPr>
            <a:r>
              <a:rPr lang="en-US" dirty="0">
                <a:hlinkClick r:id="rId2"/>
              </a:rPr>
              <a:t>https://www.spencepc.com/intellectual-property-basics/four-types-of-intellectual-property-for-businesses#:~:text=Copyrights%2C%20Patents%2C%20Trademarks%2C%20and,property%2C%20otherwise%20known%20as%20IP</a:t>
            </a:r>
            <a:r>
              <a:rPr lang="en-US" dirty="0"/>
              <a:t>.</a:t>
            </a:r>
          </a:p>
          <a:p>
            <a:pPr lvl="0">
              <a:buFont typeface="Wingdings" panose="05000000000000000000" pitchFamily="2" charset="2"/>
              <a:buChar char="ü"/>
            </a:pPr>
            <a:r>
              <a:rPr lang="en-US" dirty="0">
                <a:hlinkClick r:id="rId3"/>
              </a:rPr>
              <a:t>https://www.intellexip.com/Nepal-19</a:t>
            </a:r>
            <a:endParaRPr lang="en-US" dirty="0"/>
          </a:p>
          <a:p>
            <a:pPr lvl="0">
              <a:buFont typeface="Wingdings" panose="05000000000000000000" pitchFamily="2" charset="2"/>
              <a:buChar char="ü"/>
            </a:pPr>
            <a:r>
              <a:rPr lang="en-US" dirty="0">
                <a:hlinkClick r:id="rId4"/>
              </a:rPr>
              <a:t>https://corporatelawyernepal.com/the-procedure-of-copyright-registration/</a:t>
            </a:r>
            <a:endParaRPr lang="en-US" dirty="0"/>
          </a:p>
          <a:p>
            <a:pPr lvl="0">
              <a:buFont typeface="Wingdings" panose="05000000000000000000" pitchFamily="2" charset="2"/>
              <a:buChar char="ü"/>
            </a:pPr>
            <a:r>
              <a:rPr lang="en-US" dirty="0">
                <a:hlinkClick r:id="rId5"/>
              </a:rPr>
              <a:t>https://pioneerlaw.com/resource/procedure-of-registration-of-local-trademark-in-nepal/</a:t>
            </a:r>
            <a:endParaRPr lang="en-US" dirty="0"/>
          </a:p>
          <a:p>
            <a:pPr lvl="0">
              <a:buFont typeface="Wingdings" panose="05000000000000000000" pitchFamily="2" charset="2"/>
              <a:buChar char="ü"/>
            </a:pPr>
            <a:r>
              <a:rPr lang="en-US" dirty="0"/>
              <a:t>https://www.fisherphillips.com/news-insights/non-compete-and-trade-secrets-blog/non-competes-trade-secrets-and-patents-oh-my.html</a:t>
            </a:r>
          </a:p>
        </p:txBody>
      </p:sp>
    </p:spTree>
    <p:extLst>
      <p:ext uri="{BB962C8B-B14F-4D97-AF65-F5344CB8AC3E}">
        <p14:creationId xmlns:p14="http://schemas.microsoft.com/office/powerpoint/2010/main" val="3523187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What is Intellectual Rights?? </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dirty="0"/>
              <a:t>Intellectual property rights are like any other property right. They allow creators, or owners, to benefit from their own work or investment in a creation.</a:t>
            </a:r>
          </a:p>
        </p:txBody>
      </p:sp>
    </p:spTree>
    <p:extLst>
      <p:ext uri="{BB962C8B-B14F-4D97-AF65-F5344CB8AC3E}">
        <p14:creationId xmlns:p14="http://schemas.microsoft.com/office/powerpoint/2010/main" val="1551135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Why is it important to protect intellectual property rights?</a:t>
            </a:r>
          </a:p>
        </p:txBody>
      </p:sp>
      <p:sp>
        <p:nvSpPr>
          <p:cNvPr id="3" name="Content Placeholder 2"/>
          <p:cNvSpPr>
            <a:spLocks noGrp="1"/>
          </p:cNvSpPr>
          <p:nvPr>
            <p:ph idx="1"/>
          </p:nvPr>
        </p:nvSpPr>
        <p:spPr>
          <a:xfrm>
            <a:off x="1143000" y="2057400"/>
            <a:ext cx="9875520" cy="4038600"/>
          </a:xfrm>
        </p:spPr>
        <p:txBody>
          <a:bodyPr>
            <a:normAutofit lnSpcReduction="10000"/>
          </a:bodyPr>
          <a:lstStyle/>
          <a:p>
            <a:pPr marL="45720" indent="0">
              <a:buNone/>
            </a:pPr>
            <a:r>
              <a:rPr lang="en-US" dirty="0"/>
              <a:t>Intellectual property (IP) rights are valuable assets for your business - possibly among the most important it possesses.</a:t>
            </a:r>
          </a:p>
          <a:p>
            <a:pPr marL="45720" indent="0">
              <a:buNone/>
            </a:pPr>
            <a:endParaRPr lang="en-US" dirty="0"/>
          </a:p>
          <a:p>
            <a:pPr marL="45720" indent="0">
              <a:buNone/>
            </a:pPr>
            <a:r>
              <a:rPr lang="en-US" dirty="0"/>
              <a:t>Your IP rights are important because they can:</a:t>
            </a:r>
          </a:p>
          <a:p>
            <a:r>
              <a:rPr lang="en-US" dirty="0"/>
              <a:t>set your business apart from competitors</a:t>
            </a:r>
          </a:p>
          <a:p>
            <a:r>
              <a:rPr lang="en-US" dirty="0"/>
              <a:t>be sold or licensed, providing an important revenue stream</a:t>
            </a:r>
          </a:p>
          <a:p>
            <a:r>
              <a:rPr lang="en-US" dirty="0"/>
              <a:t>offer customers something new and different</a:t>
            </a:r>
          </a:p>
          <a:p>
            <a:r>
              <a:rPr lang="en-US" dirty="0"/>
              <a:t>form an essential part of your marketing or branding</a:t>
            </a:r>
          </a:p>
          <a:p>
            <a:r>
              <a:rPr lang="en-US" dirty="0"/>
              <a:t>be used as security for loans</a:t>
            </a:r>
          </a:p>
        </p:txBody>
      </p:sp>
    </p:spTree>
    <p:extLst>
      <p:ext uri="{BB962C8B-B14F-4D97-AF65-F5344CB8AC3E}">
        <p14:creationId xmlns:p14="http://schemas.microsoft.com/office/powerpoint/2010/main" val="3177217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Needs of intellectual property</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b="1" dirty="0"/>
              <a:t>First</a:t>
            </a:r>
            <a:r>
              <a:rPr lang="en-US" dirty="0"/>
              <a:t>, the progress and well-being of humanity depends upon capacity to create and invent new works in the areas of technology and culture. </a:t>
            </a:r>
          </a:p>
          <a:p>
            <a:pPr marL="45720" indent="0">
              <a:buNone/>
            </a:pPr>
            <a:r>
              <a:rPr lang="en-US" b="1" dirty="0"/>
              <a:t>Second, </a:t>
            </a:r>
            <a:r>
              <a:rPr lang="en-US" dirty="0"/>
              <a:t>the legal protection of new creations encourages the commitment of additional resources for further innovation. </a:t>
            </a:r>
          </a:p>
          <a:p>
            <a:pPr marL="45720" indent="0">
              <a:buNone/>
            </a:pPr>
            <a:r>
              <a:rPr lang="en-US" b="1" dirty="0"/>
              <a:t>Third, </a:t>
            </a:r>
            <a:r>
              <a:rPr lang="en-US" dirty="0"/>
              <a:t>the promotion and protection of intellectual property makes economic growth, creates new jobs and industries.</a:t>
            </a:r>
          </a:p>
          <a:p>
            <a:pPr marL="45720" indent="0">
              <a:buNone/>
            </a:pPr>
            <a:endParaRPr lang="en-US" dirty="0"/>
          </a:p>
        </p:txBody>
      </p:sp>
    </p:spTree>
    <p:extLst>
      <p:ext uri="{BB962C8B-B14F-4D97-AF65-F5344CB8AC3E}">
        <p14:creationId xmlns:p14="http://schemas.microsoft.com/office/powerpoint/2010/main" val="92616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Needs of intellectual property</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b="1" dirty="0"/>
              <a:t>The Average Person Benefit?? </a:t>
            </a:r>
          </a:p>
          <a:p>
            <a:pPr marL="45720" indent="0">
              <a:buNone/>
            </a:pPr>
            <a:r>
              <a:rPr lang="en-US" dirty="0"/>
              <a:t>Some Examples: The multibillion dollar film, recording, publishing and software industries, would not exist without copyright protection?? </a:t>
            </a:r>
          </a:p>
          <a:p>
            <a:pPr marL="45720" indent="0">
              <a:buNone/>
            </a:pPr>
            <a:r>
              <a:rPr lang="en-US" dirty="0"/>
              <a:t>Without the rewards provided to researchers and inventors would have little incentive to continue producing better and more efficient products for consumers??</a:t>
            </a:r>
          </a:p>
          <a:p>
            <a:pPr marL="45720" indent="0">
              <a:buNone/>
            </a:pPr>
            <a:r>
              <a:rPr lang="en-US" dirty="0"/>
              <a:t> Consumers would have no means to confidently buy products or services without reliable, international trademark protection and enforcement mechanisms to discourage counterfeiting and piracy??</a:t>
            </a:r>
          </a:p>
        </p:txBody>
      </p:sp>
    </p:spTree>
    <p:extLst>
      <p:ext uri="{BB962C8B-B14F-4D97-AF65-F5344CB8AC3E}">
        <p14:creationId xmlns:p14="http://schemas.microsoft.com/office/powerpoint/2010/main" val="2490083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Types of intellectual property</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dirty="0"/>
              <a:t>Intellectual property can consist of many types of intangibles, and some of the most common are listed below.</a:t>
            </a:r>
          </a:p>
          <a:p>
            <a:r>
              <a:rPr lang="en-US" dirty="0"/>
              <a:t>Patents</a:t>
            </a:r>
          </a:p>
          <a:p>
            <a:r>
              <a:rPr lang="en-US" dirty="0"/>
              <a:t>Copyrights</a:t>
            </a:r>
          </a:p>
          <a:p>
            <a:r>
              <a:rPr lang="en-US" dirty="0"/>
              <a:t>Trademarks</a:t>
            </a:r>
          </a:p>
          <a:p>
            <a:r>
              <a:rPr lang="en-US" dirty="0"/>
              <a:t>Trade Secrets</a:t>
            </a:r>
          </a:p>
          <a:p>
            <a:endParaRPr lang="en-US" dirty="0"/>
          </a:p>
        </p:txBody>
      </p:sp>
    </p:spTree>
    <p:extLst>
      <p:ext uri="{BB962C8B-B14F-4D97-AF65-F5344CB8AC3E}">
        <p14:creationId xmlns:p14="http://schemas.microsoft.com/office/powerpoint/2010/main" val="3531841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Patents</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b="1" dirty="0"/>
              <a:t>What is a Patent?? </a:t>
            </a:r>
          </a:p>
          <a:p>
            <a:pPr marL="45720" indent="0">
              <a:buNone/>
            </a:pPr>
            <a:r>
              <a:rPr lang="en-US" dirty="0"/>
              <a:t>“Invention in Documented form” A patent is an exclusive right granted for an invention – a product or process that provides a new way of doing something, or that offers a new technical solution to a problem. A product or process that provides a new way of doing something, or that offers a new technical solution to a problem.</a:t>
            </a:r>
          </a:p>
        </p:txBody>
      </p:sp>
    </p:spTree>
    <p:extLst>
      <p:ext uri="{BB962C8B-B14F-4D97-AF65-F5344CB8AC3E}">
        <p14:creationId xmlns:p14="http://schemas.microsoft.com/office/powerpoint/2010/main" val="591677180"/>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2165</TotalTime>
  <Words>3039</Words>
  <Application>Microsoft Macintosh PowerPoint</Application>
  <PresentationFormat>Widescreen</PresentationFormat>
  <Paragraphs>185</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Calibri</vt:lpstr>
      <vt:lpstr>Corbel</vt:lpstr>
      <vt:lpstr>Wingdings</vt:lpstr>
      <vt:lpstr>Basis</vt:lpstr>
      <vt:lpstr>Technoprenuership  TCP231  Module 6: Introduction to Intellectual Property</vt:lpstr>
      <vt:lpstr>6. Introduction to Intellectual Property</vt:lpstr>
      <vt:lpstr>What is Intellectual Property??</vt:lpstr>
      <vt:lpstr>What is Intellectual Rights?? </vt:lpstr>
      <vt:lpstr>Why is it important to protect intellectual property rights?</vt:lpstr>
      <vt:lpstr>Needs of intellectual property</vt:lpstr>
      <vt:lpstr>Needs of intellectual property</vt:lpstr>
      <vt:lpstr>Types of intellectual property</vt:lpstr>
      <vt:lpstr>Patents</vt:lpstr>
      <vt:lpstr>Patents</vt:lpstr>
      <vt:lpstr>Patents</vt:lpstr>
      <vt:lpstr>Patents</vt:lpstr>
      <vt:lpstr>Copyright</vt:lpstr>
      <vt:lpstr>Copyright</vt:lpstr>
      <vt:lpstr>Copyright</vt:lpstr>
      <vt:lpstr>Trademark</vt:lpstr>
      <vt:lpstr>Trademark</vt:lpstr>
      <vt:lpstr>Trade Secret</vt:lpstr>
      <vt:lpstr>Procedure to register - Patent</vt:lpstr>
      <vt:lpstr>Procedure to register - Patent</vt:lpstr>
      <vt:lpstr>Procedure to register - Patent</vt:lpstr>
      <vt:lpstr>Procedure to register - Trademark</vt:lpstr>
      <vt:lpstr>Procedure to register - Trademark</vt:lpstr>
      <vt:lpstr>Procedure to register - Trademark</vt:lpstr>
      <vt:lpstr>Procedure to register - Trademark</vt:lpstr>
      <vt:lpstr>Importance of intellectual property in business</vt:lpstr>
      <vt:lpstr>Copyright &amp; trademarks regulations</vt:lpstr>
      <vt:lpstr>Patents, trade secrets, contracts, non‐disclosure and non‐compete agreements</vt:lpstr>
      <vt:lpstr>Patents, trade secrets, contracts, non‐disclosure and non‐compete agreements</vt:lpstr>
      <vt:lpstr>Patents, trade secrets, contracts, non‐disclosure and non‐compete agreements</vt:lpstr>
      <vt:lpstr>Patents, trade secrets, contracts, non‐disclosure and non‐compete agreements</vt:lpstr>
      <vt:lpstr>Patents, trade secrets, contracts, non‐disclosure and non‐compete agreements</vt:lpstr>
      <vt:lpstr>Patents, trade secrets, contracts, non‐disclosure and non‐compete agreements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Technoprenuership</dc:title>
  <dc:creator>debesh pradhan</dc:creator>
  <cp:lastModifiedBy>Microsoft Office User</cp:lastModifiedBy>
  <cp:revision>97</cp:revision>
  <dcterms:created xsi:type="dcterms:W3CDTF">2022-05-16T19:05:06Z</dcterms:created>
  <dcterms:modified xsi:type="dcterms:W3CDTF">2023-05-10T03:11:57Z</dcterms:modified>
</cp:coreProperties>
</file>