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341" r:id="rId2"/>
    <p:sldId id="342" r:id="rId3"/>
    <p:sldId id="380" r:id="rId4"/>
    <p:sldId id="346" r:id="rId5"/>
    <p:sldId id="354" r:id="rId6"/>
    <p:sldId id="355" r:id="rId7"/>
    <p:sldId id="356" r:id="rId8"/>
    <p:sldId id="358" r:id="rId9"/>
    <p:sldId id="357" r:id="rId10"/>
    <p:sldId id="359" r:id="rId11"/>
    <p:sldId id="360" r:id="rId12"/>
    <p:sldId id="361" r:id="rId13"/>
    <p:sldId id="362" r:id="rId14"/>
    <p:sldId id="363" r:id="rId15"/>
    <p:sldId id="364" r:id="rId16"/>
    <p:sldId id="365" r:id="rId17"/>
    <p:sldId id="366" r:id="rId18"/>
    <p:sldId id="367" r:id="rId19"/>
    <p:sldId id="368" r:id="rId20"/>
    <p:sldId id="369" r:id="rId21"/>
    <p:sldId id="378" r:id="rId22"/>
    <p:sldId id="379" r:id="rId23"/>
    <p:sldId id="372" r:id="rId24"/>
    <p:sldId id="374" r:id="rId25"/>
    <p:sldId id="375" r:id="rId26"/>
    <p:sldId id="373" r:id="rId27"/>
    <p:sldId id="377" r:id="rId28"/>
    <p:sldId id="387" r:id="rId29"/>
    <p:sldId id="381" r:id="rId30"/>
    <p:sldId id="382" r:id="rId31"/>
    <p:sldId id="383" r:id="rId32"/>
    <p:sldId id="384" r:id="rId33"/>
    <p:sldId id="385" r:id="rId34"/>
    <p:sldId id="386" r:id="rId35"/>
    <p:sldId id="37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B6CE"/>
    <a:srgbClr val="3A7DA2"/>
    <a:srgbClr val="BDCCD1"/>
    <a:srgbClr val="9DB8CE"/>
    <a:srgbClr val="E3E0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A8216-5A19-4686-B331-B91899C03692}" type="datetimeFigureOut">
              <a:rPr lang="en-US" smtClean="0"/>
              <a:t>5/24/23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52D894-CAFD-4CDE-8B4E-88D3C38445A4}" type="slidenum">
              <a:rPr lang="en-US" smtClean="0"/>
              <a:t>‹#›</a:t>
            </a:fld>
            <a:endParaRPr lang="en-US"/>
          </a:p>
        </p:txBody>
      </p:sp>
    </p:spTree>
    <p:extLst>
      <p:ext uri="{BB962C8B-B14F-4D97-AF65-F5344CB8AC3E}">
        <p14:creationId xmlns:p14="http://schemas.microsoft.com/office/powerpoint/2010/main" val="404431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https://www.shopify.com/blog/product-development-process</a:t>
            </a:r>
          </a:p>
        </p:txBody>
      </p:sp>
      <p:sp>
        <p:nvSpPr>
          <p:cNvPr id="4" name="Slide Number Placeholder 3"/>
          <p:cNvSpPr>
            <a:spLocks noGrp="1"/>
          </p:cNvSpPr>
          <p:nvPr>
            <p:ph type="sldNum" sz="quarter" idx="10"/>
          </p:nvPr>
        </p:nvSpPr>
        <p:spPr/>
        <p:txBody>
          <a:bodyPr/>
          <a:lstStyle/>
          <a:p>
            <a:fld id="{2352D894-CAFD-4CDE-8B4E-88D3C38445A4}" type="slidenum">
              <a:rPr lang="en-US" smtClean="0"/>
              <a:t>22</a:t>
            </a:fld>
            <a:endParaRPr lang="en-US"/>
          </a:p>
        </p:txBody>
      </p:sp>
    </p:spTree>
    <p:extLst>
      <p:ext uri="{BB962C8B-B14F-4D97-AF65-F5344CB8AC3E}">
        <p14:creationId xmlns:p14="http://schemas.microsoft.com/office/powerpoint/2010/main" val="1915588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https://timberry.bplans.com/some-key-questions-on-business-plans/</a:t>
            </a:r>
          </a:p>
        </p:txBody>
      </p:sp>
      <p:sp>
        <p:nvSpPr>
          <p:cNvPr id="4" name="Slide Number Placeholder 3"/>
          <p:cNvSpPr>
            <a:spLocks noGrp="1"/>
          </p:cNvSpPr>
          <p:nvPr>
            <p:ph type="sldNum" sz="quarter" idx="10"/>
          </p:nvPr>
        </p:nvSpPr>
        <p:spPr/>
        <p:txBody>
          <a:bodyPr/>
          <a:lstStyle/>
          <a:p>
            <a:fld id="{2352D894-CAFD-4CDE-8B4E-88D3C38445A4}" type="slidenum">
              <a:rPr lang="en-US" smtClean="0"/>
              <a:t>31</a:t>
            </a:fld>
            <a:endParaRPr lang="en-US"/>
          </a:p>
        </p:txBody>
      </p:sp>
    </p:spTree>
    <p:extLst>
      <p:ext uri="{BB962C8B-B14F-4D97-AF65-F5344CB8AC3E}">
        <p14:creationId xmlns:p14="http://schemas.microsoft.com/office/powerpoint/2010/main" val="561475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https://timberry.bplans.com/some-key-questions-on-business-plans/</a:t>
            </a:r>
          </a:p>
        </p:txBody>
      </p:sp>
      <p:sp>
        <p:nvSpPr>
          <p:cNvPr id="4" name="Slide Number Placeholder 3"/>
          <p:cNvSpPr>
            <a:spLocks noGrp="1"/>
          </p:cNvSpPr>
          <p:nvPr>
            <p:ph type="sldNum" sz="quarter" idx="10"/>
          </p:nvPr>
        </p:nvSpPr>
        <p:spPr/>
        <p:txBody>
          <a:bodyPr/>
          <a:lstStyle/>
          <a:p>
            <a:fld id="{2352D894-CAFD-4CDE-8B4E-88D3C38445A4}" type="slidenum">
              <a:rPr lang="en-US" smtClean="0"/>
              <a:t>32</a:t>
            </a:fld>
            <a:endParaRPr lang="en-US"/>
          </a:p>
        </p:txBody>
      </p:sp>
    </p:spTree>
    <p:extLst>
      <p:ext uri="{BB962C8B-B14F-4D97-AF65-F5344CB8AC3E}">
        <p14:creationId xmlns:p14="http://schemas.microsoft.com/office/powerpoint/2010/main" val="215469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https://timberry.bplans.com/some-key-questions-on-business-plans/</a:t>
            </a:r>
          </a:p>
        </p:txBody>
      </p:sp>
      <p:sp>
        <p:nvSpPr>
          <p:cNvPr id="4" name="Slide Number Placeholder 3"/>
          <p:cNvSpPr>
            <a:spLocks noGrp="1"/>
          </p:cNvSpPr>
          <p:nvPr>
            <p:ph type="sldNum" sz="quarter" idx="10"/>
          </p:nvPr>
        </p:nvSpPr>
        <p:spPr/>
        <p:txBody>
          <a:bodyPr/>
          <a:lstStyle/>
          <a:p>
            <a:fld id="{2352D894-CAFD-4CDE-8B4E-88D3C38445A4}" type="slidenum">
              <a:rPr lang="en-US" smtClean="0"/>
              <a:t>33</a:t>
            </a:fld>
            <a:endParaRPr lang="en-US"/>
          </a:p>
        </p:txBody>
      </p:sp>
    </p:spTree>
    <p:extLst>
      <p:ext uri="{BB962C8B-B14F-4D97-AF65-F5344CB8AC3E}">
        <p14:creationId xmlns:p14="http://schemas.microsoft.com/office/powerpoint/2010/main" val="3459147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https://timberry.bplans.com/some-key-questions-on-business-plans/</a:t>
            </a:r>
          </a:p>
        </p:txBody>
      </p:sp>
      <p:sp>
        <p:nvSpPr>
          <p:cNvPr id="4" name="Slide Number Placeholder 3"/>
          <p:cNvSpPr>
            <a:spLocks noGrp="1"/>
          </p:cNvSpPr>
          <p:nvPr>
            <p:ph type="sldNum" sz="quarter" idx="10"/>
          </p:nvPr>
        </p:nvSpPr>
        <p:spPr/>
        <p:txBody>
          <a:bodyPr/>
          <a:lstStyle/>
          <a:p>
            <a:fld id="{2352D894-CAFD-4CDE-8B4E-88D3C38445A4}" type="slidenum">
              <a:rPr lang="en-US" smtClean="0"/>
              <a:t>34</a:t>
            </a:fld>
            <a:endParaRPr lang="en-US"/>
          </a:p>
        </p:txBody>
      </p:sp>
    </p:spTree>
    <p:extLst>
      <p:ext uri="{BB962C8B-B14F-4D97-AF65-F5344CB8AC3E}">
        <p14:creationId xmlns:p14="http://schemas.microsoft.com/office/powerpoint/2010/main" val="2735263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https://timberry.bplans.com/some-key-questions-on-business-plans/</a:t>
            </a:r>
          </a:p>
        </p:txBody>
      </p:sp>
      <p:sp>
        <p:nvSpPr>
          <p:cNvPr id="4" name="Slide Number Placeholder 3"/>
          <p:cNvSpPr>
            <a:spLocks noGrp="1"/>
          </p:cNvSpPr>
          <p:nvPr>
            <p:ph type="sldNum" sz="quarter" idx="10"/>
          </p:nvPr>
        </p:nvSpPr>
        <p:spPr/>
        <p:txBody>
          <a:bodyPr/>
          <a:lstStyle/>
          <a:p>
            <a:fld id="{2352D894-CAFD-4CDE-8B4E-88D3C38445A4}" type="slidenum">
              <a:rPr lang="en-US" smtClean="0"/>
              <a:t>35</a:t>
            </a:fld>
            <a:endParaRPr lang="en-US"/>
          </a:p>
        </p:txBody>
      </p:sp>
    </p:spTree>
    <p:extLst>
      <p:ext uri="{BB962C8B-B14F-4D97-AF65-F5344CB8AC3E}">
        <p14:creationId xmlns:p14="http://schemas.microsoft.com/office/powerpoint/2010/main" val="2694297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https://www.indeed.com/career-advice/career-development/importance-of-business-plan-for-entrepreneurs</a:t>
            </a:r>
          </a:p>
        </p:txBody>
      </p:sp>
      <p:sp>
        <p:nvSpPr>
          <p:cNvPr id="4" name="Slide Number Placeholder 3"/>
          <p:cNvSpPr>
            <a:spLocks noGrp="1"/>
          </p:cNvSpPr>
          <p:nvPr>
            <p:ph type="sldNum" sz="quarter" idx="10"/>
          </p:nvPr>
        </p:nvSpPr>
        <p:spPr/>
        <p:txBody>
          <a:bodyPr/>
          <a:lstStyle/>
          <a:p>
            <a:fld id="{2352D894-CAFD-4CDE-8B4E-88D3C38445A4}" type="slidenum">
              <a:rPr lang="en-US" smtClean="0"/>
              <a:t>23</a:t>
            </a:fld>
            <a:endParaRPr lang="en-US"/>
          </a:p>
        </p:txBody>
      </p:sp>
    </p:spTree>
    <p:extLst>
      <p:ext uri="{BB962C8B-B14F-4D97-AF65-F5344CB8AC3E}">
        <p14:creationId xmlns:p14="http://schemas.microsoft.com/office/powerpoint/2010/main" val="3820273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https://www.indeed.com/career-advice/career-development/importance-of-business-plan-for-entrepreneurs</a:t>
            </a:r>
          </a:p>
        </p:txBody>
      </p:sp>
      <p:sp>
        <p:nvSpPr>
          <p:cNvPr id="4" name="Slide Number Placeholder 3"/>
          <p:cNvSpPr>
            <a:spLocks noGrp="1"/>
          </p:cNvSpPr>
          <p:nvPr>
            <p:ph type="sldNum" sz="quarter" idx="10"/>
          </p:nvPr>
        </p:nvSpPr>
        <p:spPr/>
        <p:txBody>
          <a:bodyPr/>
          <a:lstStyle/>
          <a:p>
            <a:fld id="{2352D894-CAFD-4CDE-8B4E-88D3C38445A4}" type="slidenum">
              <a:rPr lang="en-US" smtClean="0"/>
              <a:t>24</a:t>
            </a:fld>
            <a:endParaRPr lang="en-US"/>
          </a:p>
        </p:txBody>
      </p:sp>
    </p:spTree>
    <p:extLst>
      <p:ext uri="{BB962C8B-B14F-4D97-AF65-F5344CB8AC3E}">
        <p14:creationId xmlns:p14="http://schemas.microsoft.com/office/powerpoint/2010/main" val="340850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https://www.indeed.com/career-advice/career-development/importance-of-business-plan-for-entrepreneurs</a:t>
            </a:r>
          </a:p>
        </p:txBody>
      </p:sp>
      <p:sp>
        <p:nvSpPr>
          <p:cNvPr id="4" name="Slide Number Placeholder 3"/>
          <p:cNvSpPr>
            <a:spLocks noGrp="1"/>
          </p:cNvSpPr>
          <p:nvPr>
            <p:ph type="sldNum" sz="quarter" idx="10"/>
          </p:nvPr>
        </p:nvSpPr>
        <p:spPr/>
        <p:txBody>
          <a:bodyPr/>
          <a:lstStyle/>
          <a:p>
            <a:fld id="{2352D894-CAFD-4CDE-8B4E-88D3C38445A4}" type="slidenum">
              <a:rPr lang="en-US" smtClean="0"/>
              <a:t>25</a:t>
            </a:fld>
            <a:endParaRPr lang="en-US"/>
          </a:p>
        </p:txBody>
      </p:sp>
    </p:spTree>
    <p:extLst>
      <p:ext uri="{BB962C8B-B14F-4D97-AF65-F5344CB8AC3E}">
        <p14:creationId xmlns:p14="http://schemas.microsoft.com/office/powerpoint/2010/main" val="690385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https://timberry.bplans.com/some-key-questions-on-business-plans/</a:t>
            </a:r>
          </a:p>
        </p:txBody>
      </p:sp>
      <p:sp>
        <p:nvSpPr>
          <p:cNvPr id="4" name="Slide Number Placeholder 3"/>
          <p:cNvSpPr>
            <a:spLocks noGrp="1"/>
          </p:cNvSpPr>
          <p:nvPr>
            <p:ph type="sldNum" sz="quarter" idx="10"/>
          </p:nvPr>
        </p:nvSpPr>
        <p:spPr/>
        <p:txBody>
          <a:bodyPr/>
          <a:lstStyle/>
          <a:p>
            <a:fld id="{2352D894-CAFD-4CDE-8B4E-88D3C38445A4}" type="slidenum">
              <a:rPr lang="en-US" smtClean="0"/>
              <a:t>26</a:t>
            </a:fld>
            <a:endParaRPr lang="en-US"/>
          </a:p>
        </p:txBody>
      </p:sp>
    </p:spTree>
    <p:extLst>
      <p:ext uri="{BB962C8B-B14F-4D97-AF65-F5344CB8AC3E}">
        <p14:creationId xmlns:p14="http://schemas.microsoft.com/office/powerpoint/2010/main" val="2788999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https://timberry.bplans.com/some-key-questions-on-business-plans/</a:t>
            </a:r>
          </a:p>
        </p:txBody>
      </p:sp>
      <p:sp>
        <p:nvSpPr>
          <p:cNvPr id="4" name="Slide Number Placeholder 3"/>
          <p:cNvSpPr>
            <a:spLocks noGrp="1"/>
          </p:cNvSpPr>
          <p:nvPr>
            <p:ph type="sldNum" sz="quarter" idx="10"/>
          </p:nvPr>
        </p:nvSpPr>
        <p:spPr/>
        <p:txBody>
          <a:bodyPr/>
          <a:lstStyle/>
          <a:p>
            <a:fld id="{2352D894-CAFD-4CDE-8B4E-88D3C38445A4}" type="slidenum">
              <a:rPr lang="en-US" smtClean="0"/>
              <a:t>27</a:t>
            </a:fld>
            <a:endParaRPr lang="en-US"/>
          </a:p>
        </p:txBody>
      </p:sp>
    </p:spTree>
    <p:extLst>
      <p:ext uri="{BB962C8B-B14F-4D97-AF65-F5344CB8AC3E}">
        <p14:creationId xmlns:p14="http://schemas.microsoft.com/office/powerpoint/2010/main" val="2721930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https://timberry.bplans.com/some-key-questions-on-business-plans/</a:t>
            </a:r>
          </a:p>
        </p:txBody>
      </p:sp>
      <p:sp>
        <p:nvSpPr>
          <p:cNvPr id="4" name="Slide Number Placeholder 3"/>
          <p:cNvSpPr>
            <a:spLocks noGrp="1"/>
          </p:cNvSpPr>
          <p:nvPr>
            <p:ph type="sldNum" sz="quarter" idx="10"/>
          </p:nvPr>
        </p:nvSpPr>
        <p:spPr/>
        <p:txBody>
          <a:bodyPr/>
          <a:lstStyle/>
          <a:p>
            <a:fld id="{2352D894-CAFD-4CDE-8B4E-88D3C38445A4}" type="slidenum">
              <a:rPr lang="en-US" smtClean="0"/>
              <a:t>28</a:t>
            </a:fld>
            <a:endParaRPr lang="en-US"/>
          </a:p>
        </p:txBody>
      </p:sp>
    </p:spTree>
    <p:extLst>
      <p:ext uri="{BB962C8B-B14F-4D97-AF65-F5344CB8AC3E}">
        <p14:creationId xmlns:p14="http://schemas.microsoft.com/office/powerpoint/2010/main" val="2125956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https://timberry.bplans.com/some-key-questions-on-business-plans/</a:t>
            </a:r>
          </a:p>
        </p:txBody>
      </p:sp>
      <p:sp>
        <p:nvSpPr>
          <p:cNvPr id="4" name="Slide Number Placeholder 3"/>
          <p:cNvSpPr>
            <a:spLocks noGrp="1"/>
          </p:cNvSpPr>
          <p:nvPr>
            <p:ph type="sldNum" sz="quarter" idx="10"/>
          </p:nvPr>
        </p:nvSpPr>
        <p:spPr/>
        <p:txBody>
          <a:bodyPr/>
          <a:lstStyle/>
          <a:p>
            <a:fld id="{2352D894-CAFD-4CDE-8B4E-88D3C38445A4}" type="slidenum">
              <a:rPr lang="en-US" smtClean="0"/>
              <a:t>29</a:t>
            </a:fld>
            <a:endParaRPr lang="en-US"/>
          </a:p>
        </p:txBody>
      </p:sp>
    </p:spTree>
    <p:extLst>
      <p:ext uri="{BB962C8B-B14F-4D97-AF65-F5344CB8AC3E}">
        <p14:creationId xmlns:p14="http://schemas.microsoft.com/office/powerpoint/2010/main" val="3567115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https://timberry.bplans.com/some-key-questions-on-business-plans/</a:t>
            </a:r>
          </a:p>
        </p:txBody>
      </p:sp>
      <p:sp>
        <p:nvSpPr>
          <p:cNvPr id="4" name="Slide Number Placeholder 3"/>
          <p:cNvSpPr>
            <a:spLocks noGrp="1"/>
          </p:cNvSpPr>
          <p:nvPr>
            <p:ph type="sldNum" sz="quarter" idx="10"/>
          </p:nvPr>
        </p:nvSpPr>
        <p:spPr/>
        <p:txBody>
          <a:bodyPr/>
          <a:lstStyle/>
          <a:p>
            <a:fld id="{2352D894-CAFD-4CDE-8B4E-88D3C38445A4}" type="slidenum">
              <a:rPr lang="en-US" smtClean="0"/>
              <a:t>30</a:t>
            </a:fld>
            <a:endParaRPr lang="en-US"/>
          </a:p>
        </p:txBody>
      </p:sp>
    </p:spTree>
    <p:extLst>
      <p:ext uri="{BB962C8B-B14F-4D97-AF65-F5344CB8AC3E}">
        <p14:creationId xmlns:p14="http://schemas.microsoft.com/office/powerpoint/2010/main" val="184872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53940F-761D-4970-AFFF-4ED12E3FABF3}" type="datetimeFigureOut">
              <a:rPr lang="en-US" smtClean="0"/>
              <a:t>5/24/23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B78897F-59B6-477C-AA05-242D5B26D4DD}"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98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50025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2469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3940F-761D-4970-AFFF-4ED12E3FABF3}"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765533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53940F-761D-4970-AFFF-4ED12E3FABF3}" type="datetimeFigureOut">
              <a:rPr lang="en-US" smtClean="0"/>
              <a:t>5/24/23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78897F-59B6-477C-AA05-242D5B26D4DD}"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98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53940F-761D-4970-AFFF-4ED12E3FABF3}" type="datetimeFigureOut">
              <a:rPr lang="en-US" smtClean="0"/>
              <a:t>5/24/23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3224203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53940F-761D-4970-AFFF-4ED12E3FABF3}" type="datetimeFigureOut">
              <a:rPr lang="en-US" smtClean="0"/>
              <a:t>5/24/23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2720100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53940F-761D-4970-AFFF-4ED12E3FABF3}" type="datetimeFigureOut">
              <a:rPr lang="en-US" smtClean="0"/>
              <a:t>5/24/23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939921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3940F-761D-4970-AFFF-4ED12E3FABF3}" type="datetimeFigureOut">
              <a:rPr lang="en-US" smtClean="0"/>
              <a:t>5/24/23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00558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53940F-761D-4970-AFFF-4ED12E3FABF3}" type="datetimeFigureOut">
              <a:rPr lang="en-US" smtClean="0"/>
              <a:t>5/24/23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53940F-761D-4970-AFFF-4ED12E3FABF3}" type="datetimeFigureOut">
              <a:rPr lang="en-US" smtClean="0"/>
              <a:t>5/24/23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78897F-59B6-477C-AA05-242D5B26D4DD}" type="slidenum">
              <a:rPr lang="en-US" smtClean="0"/>
              <a:t>‹#›</a:t>
            </a:fld>
            <a:endParaRPr lang="en-US"/>
          </a:p>
        </p:txBody>
      </p:sp>
    </p:spTree>
    <p:extLst>
      <p:ext uri="{BB962C8B-B14F-4D97-AF65-F5344CB8AC3E}">
        <p14:creationId xmlns:p14="http://schemas.microsoft.com/office/powerpoint/2010/main" val="173782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53940F-761D-4970-AFFF-4ED12E3FABF3}" type="datetimeFigureOut">
              <a:rPr lang="en-US" smtClean="0"/>
              <a:t>5/24/23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B78897F-59B6-477C-AA05-242D5B26D4DD}" type="slidenum">
              <a:rPr lang="en-US" smtClean="0"/>
              <a:t>‹#›</a:t>
            </a:fld>
            <a:endParaRPr lang="en-US"/>
          </a:p>
        </p:txBody>
      </p:sp>
    </p:spTree>
    <p:extLst>
      <p:ext uri="{BB962C8B-B14F-4D97-AF65-F5344CB8AC3E}">
        <p14:creationId xmlns:p14="http://schemas.microsoft.com/office/powerpoint/2010/main" val="3265718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6744" y="660705"/>
            <a:ext cx="9966960" cy="2926080"/>
          </a:xfrm>
        </p:spPr>
        <p:txBody>
          <a:bodyPr anchor="ctr">
            <a:normAutofit fontScale="90000"/>
          </a:bodyPr>
          <a:lstStyle/>
          <a:p>
            <a:r>
              <a:rPr lang="en-US" b="1" dirty="0" err="1">
                <a:latin typeface="Calibri" panose="020F0502020204030204" pitchFamily="34" charset="0"/>
                <a:cs typeface="Calibri" panose="020F0502020204030204" pitchFamily="34" charset="0"/>
              </a:rPr>
              <a:t>Technoprenuership</a:t>
            </a:r>
            <a:br>
              <a:rPr lang="en-US" b="1"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 TCP231</a:t>
            </a:r>
            <a:br>
              <a:rPr lang="en-US" dirty="0">
                <a:latin typeface="Calibri" panose="020F0502020204030204" pitchFamily="34" charset="0"/>
                <a:cs typeface="Calibri" panose="020F0502020204030204" pitchFamily="34" charset="0"/>
              </a:rPr>
            </a:br>
            <a:br>
              <a:rPr lang="en-US" dirty="0">
                <a:latin typeface="Calibri" panose="020F0502020204030204" pitchFamily="34" charset="0"/>
                <a:cs typeface="Calibri" panose="020F0502020204030204" pitchFamily="34" charset="0"/>
              </a:rPr>
            </a:br>
            <a:r>
              <a:rPr lang="en-US" sz="4400" dirty="0">
                <a:latin typeface="Calibri" panose="020F0502020204030204" pitchFamily="34" charset="0"/>
                <a:cs typeface="Calibri" panose="020F0502020204030204" pitchFamily="34" charset="0"/>
              </a:rPr>
              <a:t>Module 7: planning it business and execution</a:t>
            </a:r>
            <a:endParaRPr lang="en-US" sz="4400" b="1"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709530" y="5047270"/>
            <a:ext cx="8767860" cy="1388165"/>
          </a:xfrm>
        </p:spPr>
        <p:txBody>
          <a:bodyPr/>
          <a:lstStyle/>
          <a:p>
            <a:r>
              <a:rPr lang="en-US" dirty="0">
                <a:latin typeface="Calibri" panose="020F0502020204030204" pitchFamily="34" charset="0"/>
                <a:cs typeface="Calibri" panose="020F0502020204030204" pitchFamily="34" charset="0"/>
              </a:rPr>
              <a:t>Lecture by: </a:t>
            </a:r>
            <a:r>
              <a:rPr lang="en-US" dirty="0" err="1">
                <a:latin typeface="Calibri" panose="020F0502020204030204" pitchFamily="34" charset="0"/>
                <a:cs typeface="Calibri" panose="020F0502020204030204" pitchFamily="34" charset="0"/>
              </a:rPr>
              <a:t>Ashitosh</a:t>
            </a:r>
            <a:r>
              <a:rPr lang="en-US" dirty="0">
                <a:latin typeface="Calibri" panose="020F0502020204030204" pitchFamily="34" charset="0"/>
                <a:cs typeface="Calibri" panose="020F0502020204030204" pitchFamily="34" charset="0"/>
              </a:rPr>
              <a:t> Sah</a:t>
            </a:r>
          </a:p>
        </p:txBody>
      </p:sp>
    </p:spTree>
    <p:extLst>
      <p:ext uri="{BB962C8B-B14F-4D97-AF65-F5344CB8AC3E}">
        <p14:creationId xmlns:p14="http://schemas.microsoft.com/office/powerpoint/2010/main" val="3189923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TYPES OF BUSINESS OWNERSHIP</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t>Partnership</a:t>
            </a:r>
          </a:p>
          <a:p>
            <a:r>
              <a:rPr lang="en-US" dirty="0"/>
              <a:t>Partnerships are defined by the Partnership Act of 1890: "The relationship which subsists between persons carrying on a business in common with a view of profit". A partnership is neither incorporated nor registered as a company; generally partnerships consist of ordinary partners who are legally liable for the business. By starting this type of business you are able to raise capital more freely. The business is not reliant upon one persons skills. The business can use different persons strong points to their advantage.</a:t>
            </a:r>
          </a:p>
        </p:txBody>
      </p:sp>
    </p:spTree>
    <p:extLst>
      <p:ext uri="{BB962C8B-B14F-4D97-AF65-F5344CB8AC3E}">
        <p14:creationId xmlns:p14="http://schemas.microsoft.com/office/powerpoint/2010/main" val="1659084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TYPES OF BUSINESS OWNERSHIP</a:t>
            </a:r>
          </a:p>
        </p:txBody>
      </p:sp>
      <p:sp>
        <p:nvSpPr>
          <p:cNvPr id="3" name="Content Placeholder 2"/>
          <p:cNvSpPr>
            <a:spLocks noGrp="1"/>
          </p:cNvSpPr>
          <p:nvPr>
            <p:ph idx="1"/>
          </p:nvPr>
        </p:nvSpPr>
        <p:spPr>
          <a:xfrm>
            <a:off x="1143000" y="2057400"/>
            <a:ext cx="9875520" cy="4038600"/>
          </a:xfrm>
        </p:spPr>
        <p:txBody>
          <a:bodyPr>
            <a:normAutofit/>
          </a:bodyPr>
          <a:lstStyle/>
          <a:p>
            <a:r>
              <a:rPr lang="en-US" b="1" dirty="0"/>
              <a:t>Companies There are four main types of companies which are as follows:</a:t>
            </a:r>
            <a:br>
              <a:rPr lang="en-US" dirty="0"/>
            </a:br>
            <a:r>
              <a:rPr lang="en-US" dirty="0"/>
              <a:t>Private Company Limited by share- members liability is only limited by the amount unpaid on shares they hold. This includes community interest companies (CICs) which are private companies limited by shares. Private company limited by guarantee- members’ liability is limited by the amount they have agreed to contribute to the company’s assets if it is wound up. This includes all RTM (Right to Manage companies, common hold associations and those community interest companies which are companies limited by guarantee.</a:t>
            </a:r>
            <a:br>
              <a:rPr lang="en-US" dirty="0"/>
            </a:br>
            <a:endParaRPr lang="en-US" dirty="0"/>
          </a:p>
        </p:txBody>
      </p:sp>
    </p:spTree>
    <p:extLst>
      <p:ext uri="{BB962C8B-B14F-4D97-AF65-F5344CB8AC3E}">
        <p14:creationId xmlns:p14="http://schemas.microsoft.com/office/powerpoint/2010/main" val="68932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TYPES OF BUSINESS OWNERSHIP</a:t>
            </a:r>
          </a:p>
        </p:txBody>
      </p:sp>
      <p:sp>
        <p:nvSpPr>
          <p:cNvPr id="3" name="Content Placeholder 2"/>
          <p:cNvSpPr>
            <a:spLocks noGrp="1"/>
          </p:cNvSpPr>
          <p:nvPr>
            <p:ph idx="1"/>
          </p:nvPr>
        </p:nvSpPr>
        <p:spPr>
          <a:xfrm>
            <a:off x="1143000" y="2057400"/>
            <a:ext cx="9875520" cy="4038600"/>
          </a:xfrm>
        </p:spPr>
        <p:txBody>
          <a:bodyPr>
            <a:normAutofit/>
          </a:bodyPr>
          <a:lstStyle/>
          <a:p>
            <a:r>
              <a:rPr lang="en-US" dirty="0"/>
              <a:t> </a:t>
            </a:r>
            <a:r>
              <a:rPr lang="en-US" b="1" dirty="0"/>
              <a:t>Private unlimited company there is no limit to members’ liability.</a:t>
            </a:r>
            <a:br>
              <a:rPr lang="en-US" dirty="0"/>
            </a:br>
            <a:r>
              <a:rPr lang="en-US" dirty="0"/>
              <a:t>Public limited companies (PLC) - the company’s shares may be offered for sale to the general public and the members liability is on only limited to the amount unpaid on shares held by them. This also includes community interest public limited companies</a:t>
            </a:r>
            <a:br>
              <a:rPr lang="en-US" dirty="0"/>
            </a:br>
            <a:endParaRPr lang="en-US" dirty="0"/>
          </a:p>
        </p:txBody>
      </p:sp>
    </p:spTree>
    <p:extLst>
      <p:ext uri="{BB962C8B-B14F-4D97-AF65-F5344CB8AC3E}">
        <p14:creationId xmlns:p14="http://schemas.microsoft.com/office/powerpoint/2010/main" val="672729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TYPES OF BUSINESS OWNERSHIP</a:t>
            </a:r>
          </a:p>
        </p:txBody>
      </p:sp>
      <p:sp>
        <p:nvSpPr>
          <p:cNvPr id="3" name="Content Placeholder 2"/>
          <p:cNvSpPr>
            <a:spLocks noGrp="1"/>
          </p:cNvSpPr>
          <p:nvPr>
            <p:ph idx="1"/>
          </p:nvPr>
        </p:nvSpPr>
        <p:spPr>
          <a:xfrm>
            <a:off x="1143000" y="2057400"/>
            <a:ext cx="9875520" cy="4038600"/>
          </a:xfrm>
        </p:spPr>
        <p:txBody>
          <a:bodyPr>
            <a:normAutofit/>
          </a:bodyPr>
          <a:lstStyle/>
          <a:p>
            <a:r>
              <a:rPr lang="en-US" b="1" dirty="0"/>
              <a:t>Sale proprietorship </a:t>
            </a:r>
          </a:p>
          <a:p>
            <a:r>
              <a:rPr lang="en-US" b="1" dirty="0"/>
              <a:t>a) Advantages of Single or Sole Proprietorship</a:t>
            </a:r>
            <a:br>
              <a:rPr lang="en-US" dirty="0"/>
            </a:br>
            <a:r>
              <a:rPr lang="en-US" dirty="0"/>
              <a:t>It is easy to organize. Financial capital is small, and registration requirements are not difficult to comply </a:t>
            </a:r>
            <a:r>
              <a:rPr lang="en-US" dirty="0" err="1"/>
              <a:t>with.The</a:t>
            </a:r>
            <a:r>
              <a:rPr lang="en-US" dirty="0"/>
              <a:t> single proprietor is the boss. He makes the decisions and enjoys substantial freedom of action. Possibilities of conflicts or quarrels are </a:t>
            </a:r>
            <a:r>
              <a:rPr lang="en-US" dirty="0" err="1"/>
              <a:t>minimized.The</a:t>
            </a:r>
            <a:r>
              <a:rPr lang="en-US" dirty="0"/>
              <a:t> owner acquires all the profits from his business. This gives him more incentives to make his business grow.</a:t>
            </a:r>
            <a:br>
              <a:rPr lang="en-US" dirty="0"/>
            </a:br>
            <a:endParaRPr lang="en-US" dirty="0"/>
          </a:p>
        </p:txBody>
      </p:sp>
    </p:spTree>
    <p:extLst>
      <p:ext uri="{BB962C8B-B14F-4D97-AF65-F5344CB8AC3E}">
        <p14:creationId xmlns:p14="http://schemas.microsoft.com/office/powerpoint/2010/main" val="463595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TYPES OF BUSINESS OWNERSHIP</a:t>
            </a:r>
          </a:p>
        </p:txBody>
      </p:sp>
      <p:sp>
        <p:nvSpPr>
          <p:cNvPr id="3" name="Content Placeholder 2"/>
          <p:cNvSpPr>
            <a:spLocks noGrp="1"/>
          </p:cNvSpPr>
          <p:nvPr>
            <p:ph idx="1"/>
          </p:nvPr>
        </p:nvSpPr>
        <p:spPr>
          <a:xfrm>
            <a:off x="1143000" y="2057400"/>
            <a:ext cx="9875520" cy="4038600"/>
          </a:xfrm>
        </p:spPr>
        <p:txBody>
          <a:bodyPr>
            <a:normAutofit/>
          </a:bodyPr>
          <a:lstStyle/>
          <a:p>
            <a:r>
              <a:rPr lang="en-US" b="1" dirty="0"/>
              <a:t>b) Disadvantages of Single or Sole Proprietorship</a:t>
            </a:r>
            <a:br>
              <a:rPr lang="en-US" dirty="0"/>
            </a:br>
            <a:r>
              <a:rPr lang="en-US" dirty="0"/>
              <a:t>In general the financial resources of a single proprietorship are not enough to transform the business into a large scale enterprise. Considering its small assets, banks are reluctant to grant big loans. Benefits of specialization in business management are not present in small scale proprietorship. There is only one manager. In not a few cases, the owner is the only employee. The owner has unlimited liability. This means that the owner of the business risks not only the assets of his small enterprise, but also his other personal assets like his piece of land, bank deposits, and other personal properties which are not part of his business. In case of loss, such assets are subject to financial claims by creditors.</a:t>
            </a:r>
            <a:br>
              <a:rPr lang="en-US" dirty="0"/>
            </a:br>
            <a:endParaRPr lang="en-US" dirty="0"/>
          </a:p>
        </p:txBody>
      </p:sp>
    </p:spTree>
    <p:extLst>
      <p:ext uri="{BB962C8B-B14F-4D97-AF65-F5344CB8AC3E}">
        <p14:creationId xmlns:p14="http://schemas.microsoft.com/office/powerpoint/2010/main" val="1280729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TYPES OF BUSINESS OWNERSHIP</a:t>
            </a:r>
          </a:p>
        </p:txBody>
      </p:sp>
      <p:sp>
        <p:nvSpPr>
          <p:cNvPr id="3" name="Content Placeholder 2"/>
          <p:cNvSpPr>
            <a:spLocks noGrp="1"/>
          </p:cNvSpPr>
          <p:nvPr>
            <p:ph idx="1"/>
          </p:nvPr>
        </p:nvSpPr>
        <p:spPr>
          <a:xfrm>
            <a:off x="1143000" y="2057400"/>
            <a:ext cx="9875520" cy="4038600"/>
          </a:xfrm>
        </p:spPr>
        <p:txBody>
          <a:bodyPr>
            <a:normAutofit/>
          </a:bodyPr>
          <a:lstStyle/>
          <a:p>
            <a:r>
              <a:rPr lang="en-US" b="1" dirty="0"/>
              <a:t>Partnership a) Advantages of Partnership</a:t>
            </a:r>
            <a:br>
              <a:rPr lang="en-US" dirty="0"/>
            </a:br>
            <a:r>
              <a:rPr lang="en-US" dirty="0"/>
              <a:t>It is also easy to organize like single proprietorship. Legal red tape in connection with its registration is not much. Better management because of the presence or more participants in the operations of the business. Possibility of bigger resources than in the single proprietorship exists. Financial institutions may extend bigger loans to such business organization considering the combined resources of the partners.</a:t>
            </a:r>
            <a:br>
              <a:rPr lang="en-US" dirty="0"/>
            </a:br>
            <a:endParaRPr lang="en-US" dirty="0"/>
          </a:p>
        </p:txBody>
      </p:sp>
    </p:spTree>
    <p:extLst>
      <p:ext uri="{BB962C8B-B14F-4D97-AF65-F5344CB8AC3E}">
        <p14:creationId xmlns:p14="http://schemas.microsoft.com/office/powerpoint/2010/main" val="2688710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TYPES OF BUSINESS OWNERSHIP</a:t>
            </a:r>
          </a:p>
        </p:txBody>
      </p:sp>
      <p:sp>
        <p:nvSpPr>
          <p:cNvPr id="3" name="Content Placeholder 2"/>
          <p:cNvSpPr>
            <a:spLocks noGrp="1"/>
          </p:cNvSpPr>
          <p:nvPr>
            <p:ph idx="1"/>
          </p:nvPr>
        </p:nvSpPr>
        <p:spPr>
          <a:xfrm>
            <a:off x="1143000" y="2057400"/>
            <a:ext cx="9875520" cy="4038600"/>
          </a:xfrm>
        </p:spPr>
        <p:txBody>
          <a:bodyPr>
            <a:normAutofit/>
          </a:bodyPr>
          <a:lstStyle/>
          <a:p>
            <a:r>
              <a:rPr lang="en-US" dirty="0"/>
              <a:t> </a:t>
            </a:r>
            <a:r>
              <a:rPr lang="en-US" b="1" dirty="0"/>
              <a:t>b) Disadvantages of Partnership</a:t>
            </a:r>
            <a:br>
              <a:rPr lang="en-US" dirty="0"/>
            </a:br>
            <a:r>
              <a:rPr lang="en-US" dirty="0"/>
              <a:t>Conflicts or quarrels between or among the partners regarding the management or policies of the </a:t>
            </a:r>
            <a:r>
              <a:rPr lang="en-US" dirty="0" err="1"/>
              <a:t>business.It</a:t>
            </a:r>
            <a:r>
              <a:rPr lang="en-US" dirty="0"/>
              <a:t> lacks stability. The death or withdrawal of one partner dissolves the partnership. To continue its operation, a complete reorganization is </a:t>
            </a:r>
            <a:r>
              <a:rPr lang="en-US" dirty="0" err="1"/>
              <a:t>needed.Like</a:t>
            </a:r>
            <a:r>
              <a:rPr lang="en-US" dirty="0"/>
              <a:t> the single proprietor, the partners are also subject to unlimited liability.</a:t>
            </a:r>
          </a:p>
        </p:txBody>
      </p:sp>
    </p:spTree>
    <p:extLst>
      <p:ext uri="{BB962C8B-B14F-4D97-AF65-F5344CB8AC3E}">
        <p14:creationId xmlns:p14="http://schemas.microsoft.com/office/powerpoint/2010/main" val="695794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TYPES OF BUSINESS OWNERSHIP</a:t>
            </a:r>
          </a:p>
        </p:txBody>
      </p:sp>
      <p:sp>
        <p:nvSpPr>
          <p:cNvPr id="3" name="Content Placeholder 2"/>
          <p:cNvSpPr>
            <a:spLocks noGrp="1"/>
          </p:cNvSpPr>
          <p:nvPr>
            <p:ph idx="1"/>
          </p:nvPr>
        </p:nvSpPr>
        <p:spPr>
          <a:xfrm>
            <a:off x="1143000" y="2057400"/>
            <a:ext cx="9875520" cy="4038600"/>
          </a:xfrm>
        </p:spPr>
        <p:txBody>
          <a:bodyPr>
            <a:normAutofit/>
          </a:bodyPr>
          <a:lstStyle/>
          <a:p>
            <a:r>
              <a:rPr lang="en-US" b="1" dirty="0"/>
              <a:t>Company a) Advantages of a company</a:t>
            </a:r>
            <a:br>
              <a:rPr lang="en-US" dirty="0"/>
            </a:br>
            <a:r>
              <a:rPr lang="en-US" dirty="0"/>
              <a:t>In case the corporation becomes bankrupt, only the capital contributions of the members are affected. The other personal properties of the stockholders of a corporation are excluded from financial claims of creditors of the </a:t>
            </a:r>
            <a:r>
              <a:rPr lang="en-US" dirty="0" err="1"/>
              <a:t>corporation.It</a:t>
            </a:r>
            <a:r>
              <a:rPr lang="en-US" dirty="0"/>
              <a:t> has the most effective means of raising money capital for its operations, by selling stocks. Stocks are certificates of ownership.</a:t>
            </a:r>
            <a:br>
              <a:rPr lang="en-US" dirty="0"/>
            </a:br>
            <a:endParaRPr lang="en-US" dirty="0"/>
          </a:p>
        </p:txBody>
      </p:sp>
    </p:spTree>
    <p:extLst>
      <p:ext uri="{BB962C8B-B14F-4D97-AF65-F5344CB8AC3E}">
        <p14:creationId xmlns:p14="http://schemas.microsoft.com/office/powerpoint/2010/main" val="4227661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TYPES OF BUSINESS OWNERSHIP</a:t>
            </a:r>
          </a:p>
        </p:txBody>
      </p:sp>
      <p:sp>
        <p:nvSpPr>
          <p:cNvPr id="3" name="Content Placeholder 2"/>
          <p:cNvSpPr>
            <a:spLocks noGrp="1"/>
          </p:cNvSpPr>
          <p:nvPr>
            <p:ph idx="1"/>
          </p:nvPr>
        </p:nvSpPr>
        <p:spPr>
          <a:xfrm>
            <a:off x="1143000" y="2057400"/>
            <a:ext cx="9875520" cy="4038600"/>
          </a:xfrm>
        </p:spPr>
        <p:txBody>
          <a:bodyPr>
            <a:normAutofit/>
          </a:bodyPr>
          <a:lstStyle/>
          <a:p>
            <a:r>
              <a:rPr lang="en-US" b="1" dirty="0"/>
              <a:t>It has permanent existence</a:t>
            </a:r>
            <a:br>
              <a:rPr lang="en-US" dirty="0"/>
            </a:br>
            <a:r>
              <a:rPr lang="en-US" dirty="0"/>
              <a:t>It has permanent existence. The death withdrawal of some officers and members does not affect the existence of the corporation. The corporation can easily get officers or managers from inside or outside the organization. Transfer of corporate ownership may take place any time through a sale of stocks, but this does not disrupt the continuity of a corporation.   It is capable of getting the most efficient management considering its huge resources and large scale-corporations.</a:t>
            </a:r>
          </a:p>
        </p:txBody>
      </p:sp>
    </p:spTree>
    <p:extLst>
      <p:ext uri="{BB962C8B-B14F-4D97-AF65-F5344CB8AC3E}">
        <p14:creationId xmlns:p14="http://schemas.microsoft.com/office/powerpoint/2010/main" val="3257570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TYPES OF BUSINESS OWNERSHIP</a:t>
            </a:r>
          </a:p>
        </p:txBody>
      </p:sp>
      <p:sp>
        <p:nvSpPr>
          <p:cNvPr id="3" name="Content Placeholder 2"/>
          <p:cNvSpPr>
            <a:spLocks noGrp="1"/>
          </p:cNvSpPr>
          <p:nvPr>
            <p:ph idx="1"/>
          </p:nvPr>
        </p:nvSpPr>
        <p:spPr>
          <a:xfrm>
            <a:off x="1143000" y="2057400"/>
            <a:ext cx="9875520" cy="4038600"/>
          </a:xfrm>
        </p:spPr>
        <p:txBody>
          <a:bodyPr>
            <a:normAutofit/>
          </a:bodyPr>
          <a:lstStyle/>
          <a:p>
            <a:r>
              <a:rPr lang="en-US" b="1" dirty="0"/>
              <a:t>b) Disadvantages of a company</a:t>
            </a:r>
            <a:br>
              <a:rPr lang="en-US" dirty="0"/>
            </a:br>
            <a:r>
              <a:rPr lang="en-US" dirty="0"/>
              <a:t>It is not easy to organize a corporation, there is much paperwork involved in securing a charter. A charter is a written document which contains the objectives and activities of the corporation, among other things. It takes a longer time to secure the </a:t>
            </a:r>
            <a:r>
              <a:rPr lang="en-US" dirty="0" err="1"/>
              <a:t>approval.Abuses</a:t>
            </a:r>
            <a:r>
              <a:rPr lang="en-US" dirty="0"/>
              <a:t> of corporation officials are likely to emerge in situations where many stockholders do not participate actively in the affairs of their corporation. Not a few stockholders do not exercise their voting rights during important meetings. Either, they are absent or they let others cast their votes (proxy voting). Examples of abuses of corporate officials are large salaries and fat allowances for them.</a:t>
            </a:r>
          </a:p>
        </p:txBody>
      </p:sp>
    </p:spTree>
    <p:extLst>
      <p:ext uri="{BB962C8B-B14F-4D97-AF65-F5344CB8AC3E}">
        <p14:creationId xmlns:p14="http://schemas.microsoft.com/office/powerpoint/2010/main" val="103760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6. Planning IT Business &amp; Execution:</a:t>
            </a:r>
          </a:p>
        </p:txBody>
      </p:sp>
      <p:sp>
        <p:nvSpPr>
          <p:cNvPr id="3" name="Content Placeholder 2"/>
          <p:cNvSpPr>
            <a:spLocks noGrp="1"/>
          </p:cNvSpPr>
          <p:nvPr>
            <p:ph idx="1"/>
          </p:nvPr>
        </p:nvSpPr>
        <p:spPr/>
        <p:txBody>
          <a:bodyPr>
            <a:normAutofit/>
          </a:bodyPr>
          <a:lstStyle/>
          <a:p>
            <a:r>
              <a:rPr lang="en-US" dirty="0"/>
              <a:t>Principles and concepts of business ownership</a:t>
            </a:r>
          </a:p>
          <a:p>
            <a:r>
              <a:rPr lang="en-US" dirty="0"/>
              <a:t>Types of business ownership</a:t>
            </a:r>
          </a:p>
          <a:p>
            <a:r>
              <a:rPr lang="en-US" dirty="0"/>
              <a:t>Factors that influence entrepreneurial venture.</a:t>
            </a:r>
          </a:p>
          <a:p>
            <a:r>
              <a:rPr lang="en-US" dirty="0"/>
              <a:t>Factors that influence in starting a new entrepreneurial venture</a:t>
            </a:r>
          </a:p>
          <a:p>
            <a:r>
              <a:rPr lang="en-US" dirty="0"/>
              <a:t>Roadmap for research, development, and production</a:t>
            </a:r>
          </a:p>
          <a:p>
            <a:r>
              <a:rPr lang="en-US" dirty="0"/>
              <a:t>Develop IT Business Plan.</a:t>
            </a:r>
          </a:p>
          <a:p>
            <a:r>
              <a:rPr lang="en-US" dirty="0"/>
              <a:t>Importance of a Business Plan.</a:t>
            </a:r>
          </a:p>
        </p:txBody>
      </p:sp>
    </p:spTree>
    <p:extLst>
      <p:ext uri="{BB962C8B-B14F-4D97-AF65-F5344CB8AC3E}">
        <p14:creationId xmlns:p14="http://schemas.microsoft.com/office/powerpoint/2010/main" val="1842383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TYPES OF BUSINESS OWNERSHIP</a:t>
            </a:r>
          </a:p>
        </p:txBody>
      </p:sp>
      <p:sp>
        <p:nvSpPr>
          <p:cNvPr id="3" name="Content Placeholder 2"/>
          <p:cNvSpPr>
            <a:spLocks noGrp="1"/>
          </p:cNvSpPr>
          <p:nvPr>
            <p:ph idx="1"/>
          </p:nvPr>
        </p:nvSpPr>
        <p:spPr>
          <a:xfrm>
            <a:off x="1143000" y="2057400"/>
            <a:ext cx="9875520" cy="4038600"/>
          </a:xfrm>
        </p:spPr>
        <p:txBody>
          <a:bodyPr>
            <a:normAutofit/>
          </a:bodyPr>
          <a:lstStyle/>
          <a:p>
            <a:r>
              <a:rPr lang="en-US" b="1" dirty="0"/>
              <a:t>Some corporations are engaged in questionable activities</a:t>
            </a:r>
            <a:br>
              <a:rPr lang="en-US" dirty="0"/>
            </a:br>
            <a:r>
              <a:rPr lang="en-US" dirty="0"/>
              <a:t>Some corporations are engaged in questionable activities. For instance, they pollute the environment or sell substandard goods. In short, they do not comply with their social responsibility. There is a very impersonal or formal relationship between the officers and employees of a corporation. In the case of single proprietorship and partnership, constant and close contact between owners and employees create a very personal and friendly atmosphere. Everybody knows everybody. In a giant corporation, it is not possible for the president or the board chairman to meet personally all his employees in a year.</a:t>
            </a:r>
          </a:p>
        </p:txBody>
      </p:sp>
    </p:spTree>
    <p:extLst>
      <p:ext uri="{BB962C8B-B14F-4D97-AF65-F5344CB8AC3E}">
        <p14:creationId xmlns:p14="http://schemas.microsoft.com/office/powerpoint/2010/main" val="3583356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Roadmap for research, development, and production</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t>Product development </a:t>
            </a:r>
            <a:r>
              <a:rPr lang="en-US" dirty="0"/>
              <a:t>refers to the </a:t>
            </a:r>
            <a:r>
              <a:rPr lang="en-US" b="1" dirty="0"/>
              <a:t>complete process of taking a product to market</a:t>
            </a:r>
            <a:r>
              <a:rPr lang="en-US" dirty="0"/>
              <a:t>. It also covers </a:t>
            </a:r>
            <a:r>
              <a:rPr lang="en-US" b="1" dirty="0"/>
              <a:t>renewing an existing product </a:t>
            </a:r>
            <a:r>
              <a:rPr lang="en-US" dirty="0"/>
              <a:t>and </a:t>
            </a:r>
            <a:r>
              <a:rPr lang="en-US" b="1" dirty="0"/>
              <a:t>introducing an old product to a new market</a:t>
            </a:r>
            <a:r>
              <a:rPr lang="en-US" dirty="0"/>
              <a:t>. This includes identifying market needs, conceptualizing the product, building the product roadmap, launching the product, and collecting feedback.</a:t>
            </a:r>
          </a:p>
          <a:p>
            <a:pPr marL="45720" indent="0">
              <a:buNone/>
            </a:pPr>
            <a:r>
              <a:rPr lang="en-US" dirty="0"/>
              <a:t>The process doesn’t end until the product life cycle is over. You can continue to collect user feedback and iterate on new versions by enhancing or adding new features.</a:t>
            </a:r>
          </a:p>
          <a:p>
            <a:endParaRPr lang="en-US" dirty="0"/>
          </a:p>
        </p:txBody>
      </p:sp>
    </p:spTree>
    <p:extLst>
      <p:ext uri="{BB962C8B-B14F-4D97-AF65-F5344CB8AC3E}">
        <p14:creationId xmlns:p14="http://schemas.microsoft.com/office/powerpoint/2010/main" val="2705900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p:cNvCxnSpPr/>
          <p:nvPr/>
        </p:nvCxnSpPr>
        <p:spPr>
          <a:xfrm flipV="1">
            <a:off x="2820070" y="3601906"/>
            <a:ext cx="0" cy="68393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V="1">
            <a:off x="4222009" y="2858156"/>
            <a:ext cx="0" cy="68393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5729524" y="3601906"/>
            <a:ext cx="0" cy="68393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7193707" y="3005884"/>
            <a:ext cx="0" cy="68393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8656030" y="3689819"/>
            <a:ext cx="0" cy="68393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0093705" y="2858156"/>
            <a:ext cx="0" cy="68393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14" idx="2"/>
          </p:cNvCxnSpPr>
          <p:nvPr/>
        </p:nvCxnSpPr>
        <p:spPr>
          <a:xfrm flipV="1">
            <a:off x="1365343" y="2807410"/>
            <a:ext cx="0" cy="683935"/>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365343" y="3601906"/>
            <a:ext cx="8728362" cy="0"/>
          </a:xfrm>
          <a:prstGeom prst="line">
            <a:avLst/>
          </a:prstGeom>
          <a:ln w="57150"/>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189180" y="4448131"/>
            <a:ext cx="2924460" cy="1678782"/>
            <a:chOff x="1842655" y="3020291"/>
            <a:chExt cx="2230582" cy="1846660"/>
          </a:xfrm>
        </p:grpSpPr>
        <p:sp>
          <p:nvSpPr>
            <p:cNvPr id="8" name="TextBox 7"/>
            <p:cNvSpPr txBox="1"/>
            <p:nvPr/>
          </p:nvSpPr>
          <p:spPr>
            <a:xfrm>
              <a:off x="1842655" y="3020291"/>
              <a:ext cx="1317990" cy="369332"/>
            </a:xfrm>
            <a:prstGeom prst="rect">
              <a:avLst/>
            </a:prstGeom>
            <a:noFill/>
          </p:spPr>
          <p:txBody>
            <a:bodyPr wrap="none" rtlCol="0">
              <a:spAutoFit/>
            </a:bodyPr>
            <a:lstStyle/>
            <a:p>
              <a:r>
                <a:rPr lang="en-US" b="1" dirty="0">
                  <a:solidFill>
                    <a:srgbClr val="FFC000"/>
                  </a:solidFill>
                </a:rPr>
                <a:t>RESEARCH</a:t>
              </a:r>
            </a:p>
          </p:txBody>
        </p:sp>
        <p:sp>
          <p:nvSpPr>
            <p:cNvPr id="9" name="TextBox 8"/>
            <p:cNvSpPr txBox="1"/>
            <p:nvPr/>
          </p:nvSpPr>
          <p:spPr>
            <a:xfrm>
              <a:off x="1842655" y="3389623"/>
              <a:ext cx="2230582" cy="1477328"/>
            </a:xfrm>
            <a:prstGeom prst="rect">
              <a:avLst/>
            </a:prstGeom>
            <a:noFill/>
          </p:spPr>
          <p:txBody>
            <a:bodyPr wrap="square" rtlCol="0">
              <a:spAutoFit/>
            </a:bodyPr>
            <a:lstStyle/>
            <a:p>
              <a:r>
                <a:rPr lang="en-US" b="1" dirty="0"/>
                <a:t>Feedback from a substantial and unbiased audience for product validation</a:t>
              </a:r>
              <a:endParaRPr lang="en-US" dirty="0"/>
            </a:p>
          </p:txBody>
        </p:sp>
      </p:grpSp>
      <p:grpSp>
        <p:nvGrpSpPr>
          <p:cNvPr id="12" name="Group 11"/>
          <p:cNvGrpSpPr/>
          <p:nvPr/>
        </p:nvGrpSpPr>
        <p:grpSpPr>
          <a:xfrm>
            <a:off x="250052" y="1514748"/>
            <a:ext cx="2230582" cy="1292662"/>
            <a:chOff x="1842655" y="3020291"/>
            <a:chExt cx="2230582" cy="1292662"/>
          </a:xfrm>
        </p:grpSpPr>
        <p:sp>
          <p:nvSpPr>
            <p:cNvPr id="13" name="TextBox 12"/>
            <p:cNvSpPr txBox="1"/>
            <p:nvPr/>
          </p:nvSpPr>
          <p:spPr>
            <a:xfrm>
              <a:off x="1842655" y="3020291"/>
              <a:ext cx="2134943" cy="369332"/>
            </a:xfrm>
            <a:prstGeom prst="rect">
              <a:avLst/>
            </a:prstGeom>
            <a:noFill/>
          </p:spPr>
          <p:txBody>
            <a:bodyPr wrap="none" rtlCol="0">
              <a:spAutoFit/>
            </a:bodyPr>
            <a:lstStyle/>
            <a:p>
              <a:r>
                <a:rPr lang="en-US" b="1" dirty="0">
                  <a:solidFill>
                    <a:srgbClr val="FFC000"/>
                  </a:solidFill>
                </a:rPr>
                <a:t>IDEA GENERATION</a:t>
              </a:r>
            </a:p>
          </p:txBody>
        </p:sp>
        <p:sp>
          <p:nvSpPr>
            <p:cNvPr id="14" name="TextBox 13"/>
            <p:cNvSpPr txBox="1"/>
            <p:nvPr/>
          </p:nvSpPr>
          <p:spPr>
            <a:xfrm>
              <a:off x="1842655" y="3389623"/>
              <a:ext cx="2230582" cy="923330"/>
            </a:xfrm>
            <a:prstGeom prst="rect">
              <a:avLst/>
            </a:prstGeom>
            <a:noFill/>
          </p:spPr>
          <p:txBody>
            <a:bodyPr wrap="square" rtlCol="0">
              <a:spAutoFit/>
            </a:bodyPr>
            <a:lstStyle/>
            <a:p>
              <a:r>
                <a:rPr lang="en-US" b="1" dirty="0"/>
                <a:t>Ideation, iteration, and brainstorming new product ideas</a:t>
              </a:r>
              <a:r>
                <a:rPr lang="en-US" dirty="0"/>
                <a:t>.</a:t>
              </a:r>
            </a:p>
          </p:txBody>
        </p:sp>
      </p:grpSp>
      <p:grpSp>
        <p:nvGrpSpPr>
          <p:cNvPr id="15" name="Group 14"/>
          <p:cNvGrpSpPr/>
          <p:nvPr/>
        </p:nvGrpSpPr>
        <p:grpSpPr>
          <a:xfrm>
            <a:off x="3522696" y="1468582"/>
            <a:ext cx="2358449" cy="1569661"/>
            <a:chOff x="1842655" y="3020291"/>
            <a:chExt cx="2230582" cy="1569661"/>
          </a:xfrm>
        </p:grpSpPr>
        <p:sp>
          <p:nvSpPr>
            <p:cNvPr id="16" name="TextBox 15"/>
            <p:cNvSpPr txBox="1"/>
            <p:nvPr/>
          </p:nvSpPr>
          <p:spPr>
            <a:xfrm>
              <a:off x="1842655" y="3020291"/>
              <a:ext cx="1322798" cy="369332"/>
            </a:xfrm>
            <a:prstGeom prst="rect">
              <a:avLst/>
            </a:prstGeom>
            <a:noFill/>
          </p:spPr>
          <p:txBody>
            <a:bodyPr wrap="none" rtlCol="0">
              <a:spAutoFit/>
            </a:bodyPr>
            <a:lstStyle/>
            <a:p>
              <a:r>
                <a:rPr lang="en-US" b="1" dirty="0">
                  <a:solidFill>
                    <a:srgbClr val="FFC000"/>
                  </a:solidFill>
                </a:rPr>
                <a:t>PLANNING</a:t>
              </a:r>
            </a:p>
          </p:txBody>
        </p:sp>
        <p:sp>
          <p:nvSpPr>
            <p:cNvPr id="17" name="TextBox 16"/>
            <p:cNvSpPr txBox="1"/>
            <p:nvPr/>
          </p:nvSpPr>
          <p:spPr>
            <a:xfrm>
              <a:off x="1842655" y="3389623"/>
              <a:ext cx="2230582" cy="1200329"/>
            </a:xfrm>
            <a:prstGeom prst="rect">
              <a:avLst/>
            </a:prstGeom>
            <a:noFill/>
          </p:spPr>
          <p:txBody>
            <a:bodyPr wrap="square" rtlCol="0">
              <a:spAutoFit/>
            </a:bodyPr>
            <a:lstStyle/>
            <a:p>
              <a:r>
                <a:rPr lang="en-US" b="1" dirty="0"/>
                <a:t>Bring the product to life through sketching and illustration</a:t>
              </a:r>
              <a:endParaRPr lang="en-US" dirty="0"/>
            </a:p>
          </p:txBody>
        </p:sp>
      </p:grpSp>
      <p:grpSp>
        <p:nvGrpSpPr>
          <p:cNvPr id="18" name="Group 17"/>
          <p:cNvGrpSpPr/>
          <p:nvPr/>
        </p:nvGrpSpPr>
        <p:grpSpPr>
          <a:xfrm>
            <a:off x="4953670" y="4435540"/>
            <a:ext cx="2230582" cy="1426965"/>
            <a:chOff x="1842655" y="3020291"/>
            <a:chExt cx="2230582" cy="1569661"/>
          </a:xfrm>
        </p:grpSpPr>
        <p:sp>
          <p:nvSpPr>
            <p:cNvPr id="19" name="TextBox 18"/>
            <p:cNvSpPr txBox="1"/>
            <p:nvPr/>
          </p:nvSpPr>
          <p:spPr>
            <a:xfrm>
              <a:off x="1842655" y="3020291"/>
              <a:ext cx="1724255" cy="369332"/>
            </a:xfrm>
            <a:prstGeom prst="rect">
              <a:avLst/>
            </a:prstGeom>
            <a:noFill/>
          </p:spPr>
          <p:txBody>
            <a:bodyPr wrap="none" rtlCol="0">
              <a:spAutoFit/>
            </a:bodyPr>
            <a:lstStyle/>
            <a:p>
              <a:r>
                <a:rPr lang="en-US" b="1" dirty="0">
                  <a:solidFill>
                    <a:srgbClr val="FFC000"/>
                  </a:solidFill>
                </a:rPr>
                <a:t>PROTOTYPING</a:t>
              </a:r>
            </a:p>
          </p:txBody>
        </p:sp>
        <p:sp>
          <p:nvSpPr>
            <p:cNvPr id="20" name="TextBox 19"/>
            <p:cNvSpPr txBox="1"/>
            <p:nvPr/>
          </p:nvSpPr>
          <p:spPr>
            <a:xfrm>
              <a:off x="1842655" y="3389623"/>
              <a:ext cx="2230582" cy="1200329"/>
            </a:xfrm>
            <a:prstGeom prst="rect">
              <a:avLst/>
            </a:prstGeom>
            <a:noFill/>
          </p:spPr>
          <p:txBody>
            <a:bodyPr wrap="square" rtlCol="0">
              <a:spAutoFit/>
            </a:bodyPr>
            <a:lstStyle/>
            <a:p>
              <a:r>
                <a:rPr lang="en-US" b="1" dirty="0"/>
                <a:t>Create a finished product to use a sample for mass production</a:t>
              </a:r>
              <a:endParaRPr lang="en-US" dirty="0"/>
            </a:p>
          </p:txBody>
        </p:sp>
      </p:grpSp>
      <p:grpSp>
        <p:nvGrpSpPr>
          <p:cNvPr id="21" name="Group 20"/>
          <p:cNvGrpSpPr/>
          <p:nvPr/>
        </p:nvGrpSpPr>
        <p:grpSpPr>
          <a:xfrm>
            <a:off x="6535514" y="1468582"/>
            <a:ext cx="2230582" cy="1569661"/>
            <a:chOff x="1842655" y="3020291"/>
            <a:chExt cx="2230582" cy="1569661"/>
          </a:xfrm>
        </p:grpSpPr>
        <p:sp>
          <p:nvSpPr>
            <p:cNvPr id="22" name="TextBox 21"/>
            <p:cNvSpPr txBox="1"/>
            <p:nvPr/>
          </p:nvSpPr>
          <p:spPr>
            <a:xfrm>
              <a:off x="1842655" y="3020291"/>
              <a:ext cx="1316386" cy="369332"/>
            </a:xfrm>
            <a:prstGeom prst="rect">
              <a:avLst/>
            </a:prstGeom>
            <a:noFill/>
          </p:spPr>
          <p:txBody>
            <a:bodyPr wrap="none" rtlCol="0">
              <a:spAutoFit/>
            </a:bodyPr>
            <a:lstStyle/>
            <a:p>
              <a:r>
                <a:rPr lang="en-US" b="1" dirty="0">
                  <a:solidFill>
                    <a:srgbClr val="FFC000"/>
                  </a:solidFill>
                </a:rPr>
                <a:t>SOURCING</a:t>
              </a:r>
            </a:p>
          </p:txBody>
        </p:sp>
        <p:sp>
          <p:nvSpPr>
            <p:cNvPr id="23" name="TextBox 22"/>
            <p:cNvSpPr txBox="1"/>
            <p:nvPr/>
          </p:nvSpPr>
          <p:spPr>
            <a:xfrm>
              <a:off x="1842655" y="3389623"/>
              <a:ext cx="2230582" cy="1200329"/>
            </a:xfrm>
            <a:prstGeom prst="rect">
              <a:avLst/>
            </a:prstGeom>
            <a:noFill/>
          </p:spPr>
          <p:txBody>
            <a:bodyPr wrap="square" rtlCol="0">
              <a:spAutoFit/>
            </a:bodyPr>
            <a:lstStyle/>
            <a:p>
              <a:r>
                <a:rPr lang="en-US" b="1" dirty="0"/>
                <a:t>Gather materials and secure partners’ needed for production</a:t>
              </a:r>
              <a:endParaRPr lang="en-US" dirty="0"/>
            </a:p>
          </p:txBody>
        </p:sp>
      </p:grpSp>
      <p:grpSp>
        <p:nvGrpSpPr>
          <p:cNvPr id="24" name="Group 23"/>
          <p:cNvGrpSpPr/>
          <p:nvPr/>
        </p:nvGrpSpPr>
        <p:grpSpPr>
          <a:xfrm>
            <a:off x="8220758" y="4446626"/>
            <a:ext cx="2230582" cy="1678782"/>
            <a:chOff x="1842655" y="3020291"/>
            <a:chExt cx="2230582" cy="1846660"/>
          </a:xfrm>
        </p:grpSpPr>
        <p:sp>
          <p:nvSpPr>
            <p:cNvPr id="25" name="TextBox 24"/>
            <p:cNvSpPr txBox="1"/>
            <p:nvPr/>
          </p:nvSpPr>
          <p:spPr>
            <a:xfrm>
              <a:off x="1842655" y="3020291"/>
              <a:ext cx="1141659" cy="369332"/>
            </a:xfrm>
            <a:prstGeom prst="rect">
              <a:avLst/>
            </a:prstGeom>
            <a:noFill/>
          </p:spPr>
          <p:txBody>
            <a:bodyPr wrap="none" rtlCol="0">
              <a:spAutoFit/>
            </a:bodyPr>
            <a:lstStyle/>
            <a:p>
              <a:r>
                <a:rPr lang="en-US" b="1" dirty="0">
                  <a:solidFill>
                    <a:srgbClr val="FFC000"/>
                  </a:solidFill>
                </a:rPr>
                <a:t>COSTING</a:t>
              </a:r>
            </a:p>
          </p:txBody>
        </p:sp>
        <p:sp>
          <p:nvSpPr>
            <p:cNvPr id="26" name="TextBox 25"/>
            <p:cNvSpPr txBox="1"/>
            <p:nvPr/>
          </p:nvSpPr>
          <p:spPr>
            <a:xfrm>
              <a:off x="1842655" y="3389623"/>
              <a:ext cx="2230582" cy="1477328"/>
            </a:xfrm>
            <a:prstGeom prst="rect">
              <a:avLst/>
            </a:prstGeom>
            <a:noFill/>
          </p:spPr>
          <p:txBody>
            <a:bodyPr wrap="square" rtlCol="0">
              <a:spAutoFit/>
            </a:bodyPr>
            <a:lstStyle/>
            <a:p>
              <a:r>
                <a:rPr lang="en-US" b="1" dirty="0"/>
                <a:t>Total cost of goods sold(COGS) to determine retail price and gross margin</a:t>
              </a:r>
              <a:endParaRPr lang="en-US" dirty="0"/>
            </a:p>
          </p:txBody>
        </p:sp>
      </p:grpSp>
      <p:grpSp>
        <p:nvGrpSpPr>
          <p:cNvPr id="27" name="Group 26"/>
          <p:cNvGrpSpPr/>
          <p:nvPr/>
        </p:nvGrpSpPr>
        <p:grpSpPr>
          <a:xfrm>
            <a:off x="9420465" y="1468582"/>
            <a:ext cx="2498248" cy="1015663"/>
            <a:chOff x="1842655" y="3020291"/>
            <a:chExt cx="2498248" cy="1015663"/>
          </a:xfrm>
        </p:grpSpPr>
        <p:sp>
          <p:nvSpPr>
            <p:cNvPr id="28" name="TextBox 27"/>
            <p:cNvSpPr txBox="1"/>
            <p:nvPr/>
          </p:nvSpPr>
          <p:spPr>
            <a:xfrm>
              <a:off x="1842655" y="3020291"/>
              <a:ext cx="2498248" cy="369332"/>
            </a:xfrm>
            <a:prstGeom prst="rect">
              <a:avLst/>
            </a:prstGeom>
            <a:noFill/>
          </p:spPr>
          <p:txBody>
            <a:bodyPr wrap="none" rtlCol="0">
              <a:spAutoFit/>
            </a:bodyPr>
            <a:lstStyle/>
            <a:p>
              <a:r>
                <a:rPr lang="en-US" b="1" dirty="0">
                  <a:solidFill>
                    <a:srgbClr val="FFC000"/>
                  </a:solidFill>
                </a:rPr>
                <a:t>COMMERCIALIZATION</a:t>
              </a:r>
            </a:p>
          </p:txBody>
        </p:sp>
        <p:sp>
          <p:nvSpPr>
            <p:cNvPr id="29" name="TextBox 28"/>
            <p:cNvSpPr txBox="1"/>
            <p:nvPr/>
          </p:nvSpPr>
          <p:spPr>
            <a:xfrm>
              <a:off x="1842655" y="3389623"/>
              <a:ext cx="2230582" cy="646331"/>
            </a:xfrm>
            <a:prstGeom prst="rect">
              <a:avLst/>
            </a:prstGeom>
            <a:noFill/>
          </p:spPr>
          <p:txBody>
            <a:bodyPr wrap="square" rtlCol="0">
              <a:spAutoFit/>
            </a:bodyPr>
            <a:lstStyle/>
            <a:p>
              <a:r>
                <a:rPr lang="en-US" b="1" dirty="0"/>
                <a:t>Launch product into the market</a:t>
              </a:r>
              <a:endParaRPr lang="en-US" dirty="0"/>
            </a:p>
          </p:txBody>
        </p:sp>
      </p:grpSp>
      <p:sp>
        <p:nvSpPr>
          <p:cNvPr id="11" name="Oval 10"/>
          <p:cNvSpPr/>
          <p:nvPr/>
        </p:nvSpPr>
        <p:spPr>
          <a:xfrm>
            <a:off x="1025907" y="3262470"/>
            <a:ext cx="678873" cy="678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1</a:t>
            </a:r>
          </a:p>
        </p:txBody>
      </p:sp>
      <p:sp>
        <p:nvSpPr>
          <p:cNvPr id="31" name="Oval 30"/>
          <p:cNvSpPr/>
          <p:nvPr/>
        </p:nvSpPr>
        <p:spPr>
          <a:xfrm>
            <a:off x="2480634" y="3262470"/>
            <a:ext cx="678873" cy="678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2</a:t>
            </a:r>
          </a:p>
        </p:txBody>
      </p:sp>
      <p:sp>
        <p:nvSpPr>
          <p:cNvPr id="32" name="Oval 31"/>
          <p:cNvSpPr/>
          <p:nvPr/>
        </p:nvSpPr>
        <p:spPr>
          <a:xfrm>
            <a:off x="3935361" y="3262470"/>
            <a:ext cx="678873" cy="678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3</a:t>
            </a:r>
          </a:p>
        </p:txBody>
      </p:sp>
      <p:sp>
        <p:nvSpPr>
          <p:cNvPr id="33" name="Oval 32"/>
          <p:cNvSpPr/>
          <p:nvPr/>
        </p:nvSpPr>
        <p:spPr>
          <a:xfrm>
            <a:off x="5390088" y="3254313"/>
            <a:ext cx="678873" cy="678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4</a:t>
            </a:r>
          </a:p>
        </p:txBody>
      </p:sp>
      <p:sp>
        <p:nvSpPr>
          <p:cNvPr id="34" name="Oval 33"/>
          <p:cNvSpPr/>
          <p:nvPr/>
        </p:nvSpPr>
        <p:spPr>
          <a:xfrm>
            <a:off x="6844815" y="3262470"/>
            <a:ext cx="678873" cy="678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5</a:t>
            </a:r>
          </a:p>
        </p:txBody>
      </p:sp>
      <p:sp>
        <p:nvSpPr>
          <p:cNvPr id="35" name="Oval 34"/>
          <p:cNvSpPr/>
          <p:nvPr/>
        </p:nvSpPr>
        <p:spPr>
          <a:xfrm>
            <a:off x="8299542" y="3262470"/>
            <a:ext cx="678873" cy="678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6</a:t>
            </a:r>
          </a:p>
        </p:txBody>
      </p:sp>
      <p:sp>
        <p:nvSpPr>
          <p:cNvPr id="36" name="Oval 35"/>
          <p:cNvSpPr/>
          <p:nvPr/>
        </p:nvSpPr>
        <p:spPr>
          <a:xfrm>
            <a:off x="9754269" y="3250438"/>
            <a:ext cx="678873" cy="6788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7</a:t>
            </a:r>
          </a:p>
        </p:txBody>
      </p:sp>
      <p:sp>
        <p:nvSpPr>
          <p:cNvPr id="40" name="TextBox 39"/>
          <p:cNvSpPr txBox="1"/>
          <p:nvPr/>
        </p:nvSpPr>
        <p:spPr>
          <a:xfrm>
            <a:off x="1167940" y="514897"/>
            <a:ext cx="9802042" cy="646331"/>
          </a:xfrm>
          <a:prstGeom prst="rect">
            <a:avLst/>
          </a:prstGeom>
          <a:noFill/>
        </p:spPr>
        <p:txBody>
          <a:bodyPr wrap="none" rtlCol="0">
            <a:spAutoFit/>
          </a:bodyPr>
          <a:lstStyle/>
          <a:p>
            <a:r>
              <a:rPr lang="en-US" sz="3600" b="1" dirty="0">
                <a:solidFill>
                  <a:srgbClr val="31B6CE"/>
                </a:solidFill>
              </a:rPr>
              <a:t>The new </a:t>
            </a:r>
            <a:r>
              <a:rPr lang="en-US" sz="3600" b="1" dirty="0">
                <a:solidFill>
                  <a:srgbClr val="FFC000"/>
                </a:solidFill>
              </a:rPr>
              <a:t>product development process </a:t>
            </a:r>
            <a:r>
              <a:rPr lang="en-US" sz="3600" b="1" dirty="0">
                <a:solidFill>
                  <a:srgbClr val="31B6CE"/>
                </a:solidFill>
              </a:rPr>
              <a:t>in 7 steps</a:t>
            </a:r>
          </a:p>
        </p:txBody>
      </p:sp>
    </p:spTree>
    <p:extLst>
      <p:ext uri="{BB962C8B-B14F-4D97-AF65-F5344CB8AC3E}">
        <p14:creationId xmlns:p14="http://schemas.microsoft.com/office/powerpoint/2010/main" val="1554843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Importance of a Business Plan</a:t>
            </a:r>
          </a:p>
        </p:txBody>
      </p:sp>
      <p:sp>
        <p:nvSpPr>
          <p:cNvPr id="3" name="Content Placeholder 2"/>
          <p:cNvSpPr>
            <a:spLocks noGrp="1"/>
          </p:cNvSpPr>
          <p:nvPr>
            <p:ph idx="1"/>
          </p:nvPr>
        </p:nvSpPr>
        <p:spPr>
          <a:xfrm>
            <a:off x="1143000" y="2057400"/>
            <a:ext cx="9875520" cy="4038600"/>
          </a:xfrm>
        </p:spPr>
        <p:txBody>
          <a:bodyPr>
            <a:normAutofit fontScale="92500" lnSpcReduction="10000"/>
          </a:bodyPr>
          <a:lstStyle/>
          <a:p>
            <a:pPr marL="45720" indent="0">
              <a:buNone/>
            </a:pPr>
            <a:r>
              <a:rPr lang="en-US" dirty="0"/>
              <a:t>There are many reasons why it is important for entrepreneurs to have a business plan. A few of these reasons include:</a:t>
            </a:r>
          </a:p>
          <a:p>
            <a:pPr marL="502920" indent="-457200">
              <a:buFont typeface="+mj-lt"/>
              <a:buAutoNum type="arabicPeriod"/>
            </a:pPr>
            <a:r>
              <a:rPr lang="en-US" b="1" dirty="0"/>
              <a:t>It puts a plan in place when starting a new business</a:t>
            </a:r>
          </a:p>
          <a:p>
            <a:pPr marL="502920" indent="-457200">
              <a:buFont typeface="+mj-lt"/>
              <a:buAutoNum type="arabicPeriod"/>
            </a:pPr>
            <a:r>
              <a:rPr lang="en-US" b="1" dirty="0"/>
              <a:t>To conduct the necessary research</a:t>
            </a:r>
          </a:p>
          <a:p>
            <a:pPr marL="502920" indent="-457200">
              <a:buFont typeface="+mj-lt"/>
              <a:buAutoNum type="arabicPeriod"/>
            </a:pPr>
            <a:r>
              <a:rPr lang="en-US" b="1" dirty="0"/>
              <a:t>To evaluate competitors and find your audience</a:t>
            </a:r>
          </a:p>
          <a:p>
            <a:pPr marL="502920" indent="-457200">
              <a:buFont typeface="+mj-lt"/>
              <a:buAutoNum type="arabicPeriod"/>
            </a:pPr>
            <a:r>
              <a:rPr lang="en-US" b="1" dirty="0"/>
              <a:t>Sets objectives for employees and managers</a:t>
            </a:r>
          </a:p>
          <a:p>
            <a:pPr marL="502920" indent="-457200">
              <a:buFont typeface="+mj-lt"/>
              <a:buAutoNum type="arabicPeriod"/>
            </a:pPr>
            <a:r>
              <a:rPr lang="en-US" b="1" dirty="0"/>
              <a:t>Sets goals for you as an entrepreneur</a:t>
            </a:r>
          </a:p>
          <a:p>
            <a:pPr marL="502920" indent="-457200">
              <a:buFont typeface="+mj-lt"/>
              <a:buAutoNum type="arabicPeriod"/>
            </a:pPr>
            <a:r>
              <a:rPr lang="en-US" b="1" dirty="0"/>
              <a:t>To determine when new employees are needed</a:t>
            </a:r>
          </a:p>
          <a:p>
            <a:pPr marL="502920" indent="-457200">
              <a:buFont typeface="+mj-lt"/>
              <a:buAutoNum type="arabicPeriod"/>
            </a:pPr>
            <a:r>
              <a:rPr lang="en-US" b="1" dirty="0"/>
              <a:t>Assists you in making important business decisions</a:t>
            </a:r>
          </a:p>
          <a:p>
            <a:pPr marL="45720" indent="0">
              <a:buNone/>
            </a:pPr>
            <a:r>
              <a:rPr lang="en-US" dirty="0"/>
              <a:t>https://www.waveapps.com/blog/importance-of-a-business-plan</a:t>
            </a:r>
          </a:p>
        </p:txBody>
      </p:sp>
    </p:spTree>
    <p:extLst>
      <p:ext uri="{BB962C8B-B14F-4D97-AF65-F5344CB8AC3E}">
        <p14:creationId xmlns:p14="http://schemas.microsoft.com/office/powerpoint/2010/main" val="2455184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Importance of a Business Plan</a:t>
            </a:r>
          </a:p>
        </p:txBody>
      </p:sp>
      <p:sp>
        <p:nvSpPr>
          <p:cNvPr id="3" name="Content Placeholder 2"/>
          <p:cNvSpPr>
            <a:spLocks noGrp="1"/>
          </p:cNvSpPr>
          <p:nvPr>
            <p:ph idx="1"/>
          </p:nvPr>
        </p:nvSpPr>
        <p:spPr>
          <a:xfrm>
            <a:off x="1143000" y="2057400"/>
            <a:ext cx="9875520" cy="4038600"/>
          </a:xfrm>
        </p:spPr>
        <p:txBody>
          <a:bodyPr>
            <a:normAutofit lnSpcReduction="10000"/>
          </a:bodyPr>
          <a:lstStyle/>
          <a:p>
            <a:pPr marL="45720" indent="0">
              <a:buNone/>
            </a:pPr>
            <a:r>
              <a:rPr lang="en-US" dirty="0"/>
              <a:t>There are many reasons why it is important for entrepreneurs to have a business plan. A few of these reasons include:</a:t>
            </a:r>
          </a:p>
          <a:p>
            <a:r>
              <a:rPr lang="en-US" b="1" dirty="0"/>
              <a:t>To know when to sell your business</a:t>
            </a:r>
          </a:p>
          <a:p>
            <a:r>
              <a:rPr lang="en-US" b="1" dirty="0"/>
              <a:t>To determine how you will find funding</a:t>
            </a:r>
          </a:p>
          <a:p>
            <a:pPr marL="45720" indent="0">
              <a:buNone/>
            </a:pPr>
            <a:r>
              <a:rPr lang="en-US" b="1" dirty="0"/>
              <a:t>To understand when/how you will profit</a:t>
            </a:r>
          </a:p>
          <a:p>
            <a:pPr marL="45720" indent="0">
              <a:buNone/>
            </a:pPr>
            <a:r>
              <a:rPr lang="en-US" b="1" dirty="0"/>
              <a:t>Help you predict problems</a:t>
            </a:r>
          </a:p>
          <a:p>
            <a:pPr marL="45720" indent="0">
              <a:buNone/>
            </a:pPr>
            <a:r>
              <a:rPr lang="en-US" b="1" dirty="0"/>
              <a:t>Provides a valuation for the business</a:t>
            </a:r>
          </a:p>
          <a:p>
            <a:pPr marL="45720" indent="0">
              <a:buNone/>
            </a:pPr>
            <a:r>
              <a:rPr lang="en-US" b="1" dirty="0"/>
              <a:t>To share your business plans with coworkers and family</a:t>
            </a:r>
          </a:p>
          <a:p>
            <a:pPr marL="45720" indent="0">
              <a:buNone/>
            </a:pPr>
            <a:r>
              <a:rPr lang="en-US" b="1" dirty="0"/>
              <a:t>To provide you with guidance during difficult situations</a:t>
            </a:r>
          </a:p>
          <a:p>
            <a:pPr marL="45720" indent="0">
              <a:buNone/>
            </a:pPr>
            <a:endParaRPr lang="en-US" dirty="0"/>
          </a:p>
        </p:txBody>
      </p:sp>
    </p:spTree>
    <p:extLst>
      <p:ext uri="{BB962C8B-B14F-4D97-AF65-F5344CB8AC3E}">
        <p14:creationId xmlns:p14="http://schemas.microsoft.com/office/powerpoint/2010/main" val="1771926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Importance of a Business Plan</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dirty="0"/>
              <a:t>There are many reasons why it is important for entrepreneurs to have a business plan. A few of these reasons include:</a:t>
            </a:r>
          </a:p>
          <a:p>
            <a:pPr marL="45720" indent="0">
              <a:buNone/>
            </a:pPr>
            <a:r>
              <a:rPr lang="en-US" b="1" dirty="0"/>
              <a:t>To create an effective marketing strategy</a:t>
            </a:r>
          </a:p>
          <a:p>
            <a:pPr marL="45720" indent="0">
              <a:buNone/>
            </a:pPr>
            <a:r>
              <a:rPr lang="en-US" b="1" dirty="0"/>
              <a:t>To give you the best chance of success</a:t>
            </a:r>
          </a:p>
          <a:p>
            <a:pPr marL="45720" indent="0">
              <a:buNone/>
            </a:pPr>
            <a:r>
              <a:rPr lang="en-US" b="1" dirty="0"/>
              <a:t>Manage cash flow for the business</a:t>
            </a:r>
          </a:p>
          <a:p>
            <a:pPr marL="45720" indent="0">
              <a:buNone/>
            </a:pPr>
            <a:r>
              <a:rPr lang="en-US" b="1" dirty="0"/>
              <a:t>To determine the success of the business</a:t>
            </a:r>
          </a:p>
          <a:p>
            <a:pPr marL="45720" indent="0">
              <a:buNone/>
            </a:pPr>
            <a:endParaRPr lang="en-US" dirty="0"/>
          </a:p>
        </p:txBody>
      </p:sp>
    </p:spTree>
    <p:extLst>
      <p:ext uri="{BB962C8B-B14F-4D97-AF65-F5344CB8AC3E}">
        <p14:creationId xmlns:p14="http://schemas.microsoft.com/office/powerpoint/2010/main" val="3597049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Criteria of a good Business Plan</a:t>
            </a:r>
          </a:p>
        </p:txBody>
      </p:sp>
      <p:sp>
        <p:nvSpPr>
          <p:cNvPr id="3" name="Content Placeholder 2"/>
          <p:cNvSpPr>
            <a:spLocks noGrp="1"/>
          </p:cNvSpPr>
          <p:nvPr>
            <p:ph idx="1"/>
          </p:nvPr>
        </p:nvSpPr>
        <p:spPr>
          <a:xfrm>
            <a:off x="1143000" y="2057400"/>
            <a:ext cx="9875520" cy="4038600"/>
          </a:xfrm>
        </p:spPr>
        <p:txBody>
          <a:bodyPr>
            <a:normAutofit lnSpcReduction="10000"/>
          </a:bodyPr>
          <a:lstStyle/>
          <a:p>
            <a:pPr marL="45720" indent="0">
              <a:buNone/>
            </a:pPr>
            <a:r>
              <a:rPr lang="en-US" dirty="0"/>
              <a:t>Here are some of the qualities of a good business plan, in order of importance:</a:t>
            </a:r>
          </a:p>
          <a:p>
            <a:pPr marL="502920" indent="-457200">
              <a:buAutoNum type="arabicPeriod"/>
            </a:pPr>
            <a:r>
              <a:rPr lang="en-US" b="1" dirty="0"/>
              <a:t>It fits the business need</a:t>
            </a:r>
          </a:p>
          <a:p>
            <a:pPr marL="502920" indent="-457200">
              <a:buAutoNum type="arabicPeriod"/>
            </a:pPr>
            <a:r>
              <a:rPr lang="en-US" b="1" dirty="0"/>
              <a:t>2. It’s realistic. It can be implemented.</a:t>
            </a:r>
          </a:p>
          <a:p>
            <a:pPr marL="502920" indent="-457200">
              <a:buAutoNum type="arabicPeriod"/>
            </a:pPr>
            <a:r>
              <a:rPr lang="en-US" b="1" dirty="0"/>
              <a:t>It’s specific. You can track results against plan.</a:t>
            </a:r>
          </a:p>
          <a:p>
            <a:pPr marL="502920" indent="-457200">
              <a:buAutoNum type="arabicPeriod"/>
            </a:pPr>
            <a:r>
              <a:rPr lang="en-US" b="1" dirty="0"/>
              <a:t>It clearly defines responsibilities for implementation</a:t>
            </a:r>
          </a:p>
          <a:p>
            <a:pPr marL="502920" indent="-457200">
              <a:buAutoNum type="arabicPeriod"/>
            </a:pPr>
            <a:r>
              <a:rPr lang="en-US" b="1" dirty="0"/>
              <a:t>It clearly identifies assumptions</a:t>
            </a:r>
          </a:p>
          <a:p>
            <a:pPr marL="502920" indent="-457200">
              <a:buAutoNum type="arabicPeriod"/>
            </a:pPr>
            <a:r>
              <a:rPr lang="en-US" b="1" dirty="0"/>
              <a:t>It’s communicated to the people who have to run it</a:t>
            </a:r>
          </a:p>
          <a:p>
            <a:pPr marL="502920" indent="-457200">
              <a:buAutoNum type="arabicPeriod"/>
            </a:pPr>
            <a:r>
              <a:rPr lang="en-US" b="1" dirty="0"/>
              <a:t>It gets people committed</a:t>
            </a:r>
          </a:p>
          <a:p>
            <a:pPr marL="502920" indent="-457200">
              <a:buAutoNum type="arabicPeriod"/>
            </a:pPr>
            <a:r>
              <a:rPr lang="en-US" b="1" dirty="0"/>
              <a:t>It’s kept alive by follow up and planning process</a:t>
            </a:r>
            <a:endParaRPr lang="en-US" dirty="0"/>
          </a:p>
        </p:txBody>
      </p:sp>
    </p:spTree>
    <p:extLst>
      <p:ext uri="{BB962C8B-B14F-4D97-AF65-F5344CB8AC3E}">
        <p14:creationId xmlns:p14="http://schemas.microsoft.com/office/powerpoint/2010/main" val="3393746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Determine a business plan Outline</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t>1. Mini-plan</a:t>
            </a:r>
            <a:r>
              <a:rPr lang="en-US" dirty="0"/>
              <a:t>: A mini-plan may comprise one to 10 pages and include at least cursory attention to such critical matters as business concepts, financing needs, marketing plans, and financial statements, especially cash flow, balance sheet, and income projections. It is a great way to quickly test a business concept or measure the interest of a potential partner or minor investor. It could also serve as a valuable prelude to a full-length plan later on.</a:t>
            </a:r>
          </a:p>
          <a:p>
            <a:pPr marL="45720" indent="0">
              <a:buNone/>
            </a:pPr>
            <a:r>
              <a:rPr lang="en-US" b="1" dirty="0"/>
              <a:t>2. Working Plan</a:t>
            </a:r>
            <a:r>
              <a:rPr lang="en-US" dirty="0"/>
              <a:t>: A working plan is a tool to operate your business. It should be lengthy in detail but may be short on presentation. As with a mini-plan, you can probably afford a somewhat higher degree of candor and informality when preparing a working plan.</a:t>
            </a:r>
          </a:p>
          <a:p>
            <a:pPr marL="45720" indent="0">
              <a:buNone/>
            </a:pPr>
            <a:endParaRPr lang="en-US" dirty="0"/>
          </a:p>
        </p:txBody>
      </p:sp>
    </p:spTree>
    <p:extLst>
      <p:ext uri="{BB962C8B-B14F-4D97-AF65-F5344CB8AC3E}">
        <p14:creationId xmlns:p14="http://schemas.microsoft.com/office/powerpoint/2010/main" val="2146844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Determine a business plan Outline</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t>3. Presentation Plan</a:t>
            </a:r>
            <a:r>
              <a:rPr lang="en-US" dirty="0"/>
              <a:t>: If you take a working plan, with its low stress on cosmetic appeal and impression, and twist the lever to boost the amount of attention paid to its visual appearance, you will end up with a presentation plan. This plan is suitable for showing to financiers, investors, stakeholders, and others outside the company.</a:t>
            </a:r>
          </a:p>
          <a:p>
            <a:pPr marL="45720" indent="0">
              <a:buNone/>
            </a:pPr>
            <a:r>
              <a:rPr lang="en-US" b="1" dirty="0"/>
              <a:t>4. Electronic Plan</a:t>
            </a:r>
            <a:r>
              <a:rPr lang="en-US" dirty="0"/>
              <a:t>: Most business plans are composed on a computer, then printed out and presented in hard copy. However, more and more business information transferred between parties only on paper can now be sent electronically, so you may find it convenient to have an electronic version of your plan available. An electronic plan can be useful for presentations to groups using a computer-driven overhead projector, for instance, or for satisfying the demands of discriminating investors who want to delve deeply into the underpinnings of complex spreadsheets.</a:t>
            </a:r>
          </a:p>
        </p:txBody>
      </p:sp>
    </p:spTree>
    <p:extLst>
      <p:ext uri="{BB962C8B-B14F-4D97-AF65-F5344CB8AC3E}">
        <p14:creationId xmlns:p14="http://schemas.microsoft.com/office/powerpoint/2010/main" val="1911126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IT Business Plan</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dirty="0"/>
              <a:t>Although there are some variations, most technology business plans have the same elements. </a:t>
            </a:r>
          </a:p>
          <a:p>
            <a:pPr marL="45720" indent="0">
              <a:buNone/>
            </a:pPr>
            <a:r>
              <a:rPr lang="en-US" dirty="0"/>
              <a:t>These can be grouped into three main general sections:</a:t>
            </a:r>
          </a:p>
          <a:p>
            <a:pPr marL="45720" indent="0">
              <a:buNone/>
            </a:pPr>
            <a:r>
              <a:rPr lang="en-US" b="1" dirty="0"/>
              <a:t>Section 1:</a:t>
            </a:r>
          </a:p>
          <a:p>
            <a:r>
              <a:rPr lang="en-US" dirty="0"/>
              <a:t>Tile cover page</a:t>
            </a:r>
          </a:p>
          <a:p>
            <a:r>
              <a:rPr lang="en-US" dirty="0"/>
              <a:t>Table of Content</a:t>
            </a:r>
          </a:p>
          <a:p>
            <a:r>
              <a:rPr lang="en-US" dirty="0"/>
              <a:t>Executive Summary</a:t>
            </a:r>
          </a:p>
        </p:txBody>
      </p:sp>
    </p:spTree>
    <p:extLst>
      <p:ext uri="{BB962C8B-B14F-4D97-AF65-F5344CB8AC3E}">
        <p14:creationId xmlns:p14="http://schemas.microsoft.com/office/powerpoint/2010/main" val="301683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6. Planning IT Business &amp; Execution:</a:t>
            </a:r>
          </a:p>
        </p:txBody>
      </p:sp>
      <p:sp>
        <p:nvSpPr>
          <p:cNvPr id="3" name="Content Placeholder 2"/>
          <p:cNvSpPr>
            <a:spLocks noGrp="1"/>
          </p:cNvSpPr>
          <p:nvPr>
            <p:ph idx="1"/>
          </p:nvPr>
        </p:nvSpPr>
        <p:spPr/>
        <p:txBody>
          <a:bodyPr>
            <a:normAutofit/>
          </a:bodyPr>
          <a:lstStyle/>
          <a:p>
            <a:r>
              <a:rPr lang="en-US" dirty="0"/>
              <a:t>Criteria of a good Business Plan.</a:t>
            </a:r>
          </a:p>
          <a:p>
            <a:r>
              <a:rPr lang="en-US" dirty="0"/>
              <a:t>Determine business plan outline</a:t>
            </a:r>
          </a:p>
          <a:p>
            <a:r>
              <a:rPr lang="en-US" dirty="0"/>
              <a:t>IT business plan</a:t>
            </a:r>
          </a:p>
          <a:p>
            <a:r>
              <a:rPr lang="en-US" dirty="0"/>
              <a:t>Sales and marketing plans; cost of customer acquisition, customer lifetime value</a:t>
            </a:r>
          </a:p>
          <a:p>
            <a:r>
              <a:rPr lang="en-US" dirty="0"/>
              <a:t>Plans for R&amp;D, operations, sales and marketing, human resources</a:t>
            </a:r>
          </a:p>
          <a:p>
            <a:r>
              <a:rPr lang="en-US" dirty="0"/>
              <a:t>Lean concepts and organization</a:t>
            </a:r>
          </a:p>
        </p:txBody>
      </p:sp>
    </p:spTree>
    <p:extLst>
      <p:ext uri="{BB962C8B-B14F-4D97-AF65-F5344CB8AC3E}">
        <p14:creationId xmlns:p14="http://schemas.microsoft.com/office/powerpoint/2010/main" val="233718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IT Business Plan</a:t>
            </a:r>
          </a:p>
        </p:txBody>
      </p:sp>
      <p:sp>
        <p:nvSpPr>
          <p:cNvPr id="3" name="Content Placeholder 2"/>
          <p:cNvSpPr>
            <a:spLocks noGrp="1"/>
          </p:cNvSpPr>
          <p:nvPr>
            <p:ph idx="1"/>
          </p:nvPr>
        </p:nvSpPr>
        <p:spPr>
          <a:xfrm>
            <a:off x="1143000" y="2057400"/>
            <a:ext cx="9875520" cy="4038600"/>
          </a:xfrm>
        </p:spPr>
        <p:txBody>
          <a:bodyPr>
            <a:normAutofit lnSpcReduction="10000"/>
          </a:bodyPr>
          <a:lstStyle/>
          <a:p>
            <a:pPr marL="45720" indent="0">
              <a:buNone/>
            </a:pPr>
            <a:r>
              <a:rPr lang="en-US" b="1" dirty="0"/>
              <a:t>Section 2:</a:t>
            </a:r>
          </a:p>
          <a:p>
            <a:r>
              <a:rPr lang="en-US" dirty="0"/>
              <a:t>Description of the business</a:t>
            </a:r>
          </a:p>
          <a:p>
            <a:r>
              <a:rPr lang="en-US" dirty="0"/>
              <a:t>Description of the industry</a:t>
            </a:r>
          </a:p>
          <a:p>
            <a:r>
              <a:rPr lang="en-US" dirty="0"/>
              <a:t>Technology Plan</a:t>
            </a:r>
          </a:p>
          <a:p>
            <a:r>
              <a:rPr lang="en-US" dirty="0"/>
              <a:t>The Marketing Plan</a:t>
            </a:r>
          </a:p>
          <a:p>
            <a:r>
              <a:rPr lang="en-US" dirty="0"/>
              <a:t>The Financial Plan</a:t>
            </a:r>
          </a:p>
          <a:p>
            <a:r>
              <a:rPr lang="en-US" dirty="0"/>
              <a:t>The Production Plan</a:t>
            </a:r>
          </a:p>
          <a:p>
            <a:r>
              <a:rPr lang="en-US" dirty="0"/>
              <a:t>The Organizational Plan</a:t>
            </a:r>
          </a:p>
          <a:p>
            <a:r>
              <a:rPr lang="en-US" dirty="0"/>
              <a:t>The Operational Plan</a:t>
            </a:r>
          </a:p>
        </p:txBody>
      </p:sp>
    </p:spTree>
    <p:extLst>
      <p:ext uri="{BB962C8B-B14F-4D97-AF65-F5344CB8AC3E}">
        <p14:creationId xmlns:p14="http://schemas.microsoft.com/office/powerpoint/2010/main" val="1998467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IT Business Plan</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t>Section 3:</a:t>
            </a:r>
          </a:p>
          <a:p>
            <a:r>
              <a:rPr lang="en-US" dirty="0"/>
              <a:t>Estimated (Forecasting) Revenues and Expenses</a:t>
            </a:r>
          </a:p>
          <a:p>
            <a:r>
              <a:rPr lang="en-US" dirty="0"/>
              <a:t>Estimated Sales ( Revenue)</a:t>
            </a:r>
          </a:p>
          <a:p>
            <a:r>
              <a:rPr lang="en-US" dirty="0"/>
              <a:t>Estimating Expenses</a:t>
            </a:r>
          </a:p>
          <a:p>
            <a:endParaRPr lang="en-US" dirty="0"/>
          </a:p>
        </p:txBody>
      </p:sp>
    </p:spTree>
    <p:extLst>
      <p:ext uri="{BB962C8B-B14F-4D97-AF65-F5344CB8AC3E}">
        <p14:creationId xmlns:p14="http://schemas.microsoft.com/office/powerpoint/2010/main" val="1661037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677376" y="249382"/>
            <a:ext cx="8322737" cy="6414653"/>
          </a:xfrm>
          <a:prstGeom prst="rect">
            <a:avLst/>
          </a:prstGeom>
        </p:spPr>
      </p:pic>
    </p:spTree>
    <p:extLst>
      <p:ext uri="{BB962C8B-B14F-4D97-AF65-F5344CB8AC3E}">
        <p14:creationId xmlns:p14="http://schemas.microsoft.com/office/powerpoint/2010/main" val="42747054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31B6CE"/>
                </a:solidFill>
              </a:rPr>
              <a:t>Sales and marketing plans; cost of customer acquisition, customer lifetime value</a:t>
            </a:r>
          </a:p>
        </p:txBody>
      </p:sp>
      <p:pic>
        <p:nvPicPr>
          <p:cNvPr id="4" name="Content Placeholder 3"/>
          <p:cNvPicPr>
            <a:picLocks noGrp="1" noChangeAspect="1"/>
          </p:cNvPicPr>
          <p:nvPr>
            <p:ph idx="1"/>
          </p:nvPr>
        </p:nvPicPr>
        <p:blipFill>
          <a:blip r:embed="rId3"/>
          <a:stretch>
            <a:fillRect/>
          </a:stretch>
        </p:blipFill>
        <p:spPr>
          <a:xfrm>
            <a:off x="1143000" y="1859655"/>
            <a:ext cx="7163306" cy="4791671"/>
          </a:xfrm>
          <a:prstGeom prst="rect">
            <a:avLst/>
          </a:prstGeom>
        </p:spPr>
      </p:pic>
    </p:spTree>
    <p:extLst>
      <p:ext uri="{BB962C8B-B14F-4D97-AF65-F5344CB8AC3E}">
        <p14:creationId xmlns:p14="http://schemas.microsoft.com/office/powerpoint/2010/main" val="1382823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Plans for R&amp;D, operations, sales and marketing, human resources</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t>Section 3:</a:t>
            </a:r>
          </a:p>
          <a:p>
            <a:r>
              <a:rPr lang="en-US" dirty="0"/>
              <a:t>Estimated (Forecasting) Revenues and Expenses</a:t>
            </a:r>
          </a:p>
          <a:p>
            <a:r>
              <a:rPr lang="en-US" dirty="0"/>
              <a:t>Estimated Sales ( Revenue)</a:t>
            </a:r>
          </a:p>
          <a:p>
            <a:r>
              <a:rPr lang="en-US" dirty="0"/>
              <a:t>Estimating Expenses</a:t>
            </a:r>
          </a:p>
          <a:p>
            <a:endParaRPr lang="en-US" dirty="0"/>
          </a:p>
        </p:txBody>
      </p:sp>
    </p:spTree>
    <p:extLst>
      <p:ext uri="{BB962C8B-B14F-4D97-AF65-F5344CB8AC3E}">
        <p14:creationId xmlns:p14="http://schemas.microsoft.com/office/powerpoint/2010/main" val="4047719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Lean Concept</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dirty="0"/>
              <a:t>Lean is defined as </a:t>
            </a:r>
            <a:r>
              <a:rPr lang="en-US" b="1" dirty="0"/>
              <a:t>a set of management practices to improve efficiency and effectiveness by eliminating waste</a:t>
            </a:r>
            <a:r>
              <a:rPr lang="en-US" dirty="0"/>
              <a:t>. The core principle of lean is to reduce and eliminate non-value adding activities and waste.</a:t>
            </a:r>
          </a:p>
          <a:p>
            <a:pPr marL="45720" indent="0">
              <a:buNone/>
            </a:pPr>
            <a:endParaRPr lang="en-US" dirty="0"/>
          </a:p>
          <a:p>
            <a:pPr marL="45720" indent="0">
              <a:buNone/>
            </a:pPr>
            <a:r>
              <a:rPr lang="en-US" dirty="0"/>
              <a:t>https://www.youtube.com/watch?v=CAVoPS-unKk</a:t>
            </a:r>
          </a:p>
        </p:txBody>
      </p:sp>
    </p:spTree>
    <p:extLst>
      <p:ext uri="{BB962C8B-B14F-4D97-AF65-F5344CB8AC3E}">
        <p14:creationId xmlns:p14="http://schemas.microsoft.com/office/powerpoint/2010/main" val="904882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1B6CE"/>
                </a:solidFill>
              </a:rPr>
              <a:t>Principles and concepts of business ownership</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t>CATEGORIZE THE PRINCIPLES AND CONCEPT OF BUSINESS OWNERSHIP PRINCIPLES </a:t>
            </a:r>
          </a:p>
          <a:p>
            <a:r>
              <a:rPr lang="en-US" dirty="0"/>
              <a:t>The principles is a activity of buying and selling stuff to get profit. </a:t>
            </a:r>
          </a:p>
          <a:p>
            <a:r>
              <a:rPr lang="en-US" dirty="0"/>
              <a:t> A service that been provided to get profit also one of the principle.</a:t>
            </a:r>
          </a:p>
          <a:p>
            <a:pPr marL="45720" indent="0">
              <a:buNone/>
            </a:pPr>
            <a:endParaRPr lang="en-US" dirty="0"/>
          </a:p>
          <a:p>
            <a:pPr marL="45720" indent="0">
              <a:buNone/>
            </a:pPr>
            <a:r>
              <a:rPr lang="en-US" b="1" dirty="0"/>
              <a:t> Concept </a:t>
            </a:r>
          </a:p>
          <a:p>
            <a:r>
              <a:rPr lang="en-US" dirty="0"/>
              <a:t>This exist because the desire of human is unlimited and different while their ability is limited.</a:t>
            </a:r>
          </a:p>
        </p:txBody>
      </p:sp>
    </p:spTree>
    <p:extLst>
      <p:ext uri="{BB962C8B-B14F-4D97-AF65-F5344CB8AC3E}">
        <p14:creationId xmlns:p14="http://schemas.microsoft.com/office/powerpoint/2010/main" val="3320905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31B6CE"/>
                </a:solidFill>
              </a:rPr>
              <a:t>FACTORS THAT INFLUENCE THE CHOICE OF ENTERPRENEURIAL OWNERSHIP</a:t>
            </a:r>
          </a:p>
        </p:txBody>
      </p:sp>
      <p:sp>
        <p:nvSpPr>
          <p:cNvPr id="3" name="Content Placeholder 2"/>
          <p:cNvSpPr>
            <a:spLocks noGrp="1"/>
          </p:cNvSpPr>
          <p:nvPr>
            <p:ph idx="1"/>
          </p:nvPr>
        </p:nvSpPr>
        <p:spPr>
          <a:xfrm>
            <a:off x="1143000" y="2057400"/>
            <a:ext cx="9875520" cy="4038600"/>
          </a:xfrm>
        </p:spPr>
        <p:txBody>
          <a:bodyPr>
            <a:normAutofit/>
          </a:bodyPr>
          <a:lstStyle/>
          <a:p>
            <a:r>
              <a:rPr lang="en-US" dirty="0"/>
              <a:t>Capital</a:t>
            </a:r>
          </a:p>
          <a:p>
            <a:r>
              <a:rPr lang="en-US" dirty="0"/>
              <a:t>Personal assets</a:t>
            </a:r>
          </a:p>
          <a:p>
            <a:r>
              <a:rPr lang="en-US" dirty="0"/>
              <a:t>Span of control</a:t>
            </a:r>
          </a:p>
          <a:p>
            <a:r>
              <a:rPr lang="en-US" dirty="0"/>
              <a:t>Sharing information</a:t>
            </a:r>
          </a:p>
        </p:txBody>
      </p:sp>
    </p:spTree>
    <p:extLst>
      <p:ext uri="{BB962C8B-B14F-4D97-AF65-F5344CB8AC3E}">
        <p14:creationId xmlns:p14="http://schemas.microsoft.com/office/powerpoint/2010/main" val="2694895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31B6CE"/>
                </a:solidFill>
              </a:rPr>
              <a:t>FACTORS THAT INFLUENCE THE CHOICE OF ENTERPRENEURIAL OWNERSHIP</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t>Capital</a:t>
            </a:r>
          </a:p>
          <a:p>
            <a:pPr marL="45720" indent="0">
              <a:buNone/>
            </a:pPr>
            <a:r>
              <a:rPr lang="en-US" dirty="0"/>
              <a:t>In the financial sense, is the money that gives the business the power to buy goods to be used in the production of other goods or the offering of a service. (The capital has two types resources Equity and Debt)</a:t>
            </a:r>
          </a:p>
          <a:p>
            <a:pPr marL="45720" indent="0">
              <a:buNone/>
            </a:pPr>
            <a:r>
              <a:rPr lang="en-US" b="1" dirty="0"/>
              <a:t>Personal assets </a:t>
            </a:r>
          </a:p>
          <a:p>
            <a:pPr marL="45720" indent="0">
              <a:buNone/>
            </a:pPr>
            <a:r>
              <a:rPr lang="en-US" dirty="0"/>
              <a:t>It is an important part of managing one's overall financial situation. Personal assets can be a liability or a genuine asset, depending on how they are handled and taken care of, and developing an asset allocation strategy is very important.</a:t>
            </a:r>
            <a:br>
              <a:rPr lang="en-US" dirty="0"/>
            </a:br>
            <a:br>
              <a:rPr lang="en-US" dirty="0"/>
            </a:br>
            <a:endParaRPr lang="en-US" dirty="0"/>
          </a:p>
        </p:txBody>
      </p:sp>
    </p:spTree>
    <p:extLst>
      <p:ext uri="{BB962C8B-B14F-4D97-AF65-F5344CB8AC3E}">
        <p14:creationId xmlns:p14="http://schemas.microsoft.com/office/powerpoint/2010/main" val="4029351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31B6CE"/>
                </a:solidFill>
              </a:rPr>
              <a:t>EXPLAIN FACTORS THAT INFLUENCE THE CHOICE OF ENTERPRENEURIAL OWNERSHIP</a:t>
            </a:r>
          </a:p>
        </p:txBody>
      </p:sp>
      <p:sp>
        <p:nvSpPr>
          <p:cNvPr id="3" name="Content Placeholder 2"/>
          <p:cNvSpPr>
            <a:spLocks noGrp="1"/>
          </p:cNvSpPr>
          <p:nvPr>
            <p:ph idx="1"/>
          </p:nvPr>
        </p:nvSpPr>
        <p:spPr>
          <a:xfrm>
            <a:off x="1143000" y="2057400"/>
            <a:ext cx="9875520" cy="4038600"/>
          </a:xfrm>
        </p:spPr>
        <p:txBody>
          <a:bodyPr>
            <a:normAutofit/>
          </a:bodyPr>
          <a:lstStyle/>
          <a:p>
            <a:pPr marL="45720" indent="0">
              <a:buNone/>
            </a:pPr>
            <a:r>
              <a:rPr lang="en-US" b="1" dirty="0"/>
              <a:t> Span of control</a:t>
            </a:r>
          </a:p>
          <a:p>
            <a:pPr marL="45720" indent="0">
              <a:buNone/>
            </a:pPr>
            <a:r>
              <a:rPr lang="en-US" dirty="0"/>
              <a:t>Span of control is a term originating in military organization theory, but now used more commonly in business management, particularly human resource management. Span of control refers to the number of subordinates a supervisor it has.</a:t>
            </a:r>
          </a:p>
          <a:p>
            <a:pPr marL="45720" indent="0">
              <a:buNone/>
            </a:pPr>
            <a:r>
              <a:rPr lang="en-US" b="1" dirty="0"/>
              <a:t>Sharing information</a:t>
            </a:r>
          </a:p>
          <a:p>
            <a:pPr marL="45720" indent="0">
              <a:buNone/>
            </a:pPr>
            <a:r>
              <a:rPr lang="en-US" dirty="0"/>
              <a:t>Information sharing referred to one-to- one exchanges of data between a sender and receiver Type of sharing information is one-to-one, one-to-many, many-to-many, and many-to- one</a:t>
            </a:r>
            <a:br>
              <a:rPr lang="en-US" dirty="0"/>
            </a:br>
            <a:endParaRPr lang="en-US" dirty="0"/>
          </a:p>
        </p:txBody>
      </p:sp>
    </p:spTree>
    <p:extLst>
      <p:ext uri="{BB962C8B-B14F-4D97-AF65-F5344CB8AC3E}">
        <p14:creationId xmlns:p14="http://schemas.microsoft.com/office/powerpoint/2010/main" val="317543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TYPES OF BUSINESS OWNERSHIP</a:t>
            </a:r>
          </a:p>
        </p:txBody>
      </p:sp>
      <p:sp>
        <p:nvSpPr>
          <p:cNvPr id="3" name="Content Placeholder 2"/>
          <p:cNvSpPr>
            <a:spLocks noGrp="1"/>
          </p:cNvSpPr>
          <p:nvPr>
            <p:ph idx="1"/>
          </p:nvPr>
        </p:nvSpPr>
        <p:spPr>
          <a:xfrm>
            <a:off x="1143000" y="2057400"/>
            <a:ext cx="9875520" cy="4038600"/>
          </a:xfrm>
        </p:spPr>
        <p:txBody>
          <a:bodyPr>
            <a:normAutofit/>
          </a:bodyPr>
          <a:lstStyle/>
          <a:p>
            <a:r>
              <a:rPr lang="en-US" dirty="0"/>
              <a:t>SOLE PROPRIETORSHIP</a:t>
            </a:r>
          </a:p>
          <a:p>
            <a:r>
              <a:rPr lang="en-US" dirty="0"/>
              <a:t>PARTNERSHIP</a:t>
            </a:r>
          </a:p>
          <a:p>
            <a:r>
              <a:rPr lang="en-US" dirty="0"/>
              <a:t>COMPANY</a:t>
            </a:r>
          </a:p>
          <a:p>
            <a:r>
              <a:rPr lang="en-US" dirty="0"/>
              <a:t>Private Limited</a:t>
            </a:r>
          </a:p>
          <a:p>
            <a:r>
              <a:rPr lang="en-US" dirty="0"/>
              <a:t>Public Limited</a:t>
            </a:r>
          </a:p>
        </p:txBody>
      </p:sp>
    </p:spTree>
    <p:extLst>
      <p:ext uri="{BB962C8B-B14F-4D97-AF65-F5344CB8AC3E}">
        <p14:creationId xmlns:p14="http://schemas.microsoft.com/office/powerpoint/2010/main" val="35655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31B6CE"/>
                </a:solidFill>
              </a:rPr>
              <a:t>TYPES OF BUSINESS OWNERSHIP</a:t>
            </a:r>
          </a:p>
        </p:txBody>
      </p:sp>
      <p:sp>
        <p:nvSpPr>
          <p:cNvPr id="3" name="Content Placeholder 2"/>
          <p:cNvSpPr>
            <a:spLocks noGrp="1"/>
          </p:cNvSpPr>
          <p:nvPr>
            <p:ph idx="1"/>
          </p:nvPr>
        </p:nvSpPr>
        <p:spPr>
          <a:xfrm>
            <a:off x="1143000" y="2057400"/>
            <a:ext cx="9875520" cy="4038600"/>
          </a:xfrm>
        </p:spPr>
        <p:txBody>
          <a:bodyPr>
            <a:normAutofit/>
          </a:bodyPr>
          <a:lstStyle/>
          <a:p>
            <a:r>
              <a:rPr lang="en-US" b="1" dirty="0"/>
              <a:t>SOLE PROPRIETORSHIP</a:t>
            </a:r>
          </a:p>
          <a:p>
            <a:r>
              <a:rPr lang="en-US" dirty="0"/>
              <a:t>A sole proprietorship, also known as a sole trader or simply a proprietorships a type of business entity that is owned and run by one individual and in which there is no legal distinction between the owner and the business. The owner receives all profits (subject to taxation specific to the business) and has unlimited responsibility for all losses and debts</a:t>
            </a:r>
            <a:br>
              <a:rPr lang="en-US" dirty="0"/>
            </a:br>
            <a:endParaRPr lang="en-US" dirty="0"/>
          </a:p>
        </p:txBody>
      </p:sp>
    </p:spTree>
    <p:extLst>
      <p:ext uri="{BB962C8B-B14F-4D97-AF65-F5344CB8AC3E}">
        <p14:creationId xmlns:p14="http://schemas.microsoft.com/office/powerpoint/2010/main" val="331595729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2446</TotalTime>
  <Words>2671</Words>
  <Application>Microsoft Macintosh PowerPoint</Application>
  <PresentationFormat>Widescreen</PresentationFormat>
  <Paragraphs>198</Paragraphs>
  <Slides>35</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Calibri</vt:lpstr>
      <vt:lpstr>Corbel</vt:lpstr>
      <vt:lpstr>Basis</vt:lpstr>
      <vt:lpstr>Technoprenuership  TCP231  Module 7: planning it business and execution</vt:lpstr>
      <vt:lpstr>6. Planning IT Business &amp; Execution:</vt:lpstr>
      <vt:lpstr>6. Planning IT Business &amp; Execution:</vt:lpstr>
      <vt:lpstr>Principles and concepts of business ownership</vt:lpstr>
      <vt:lpstr>FACTORS THAT INFLUENCE THE CHOICE OF ENTERPRENEURIAL OWNERSHIP</vt:lpstr>
      <vt:lpstr>FACTORS THAT INFLUENCE THE CHOICE OF ENTERPRENEURIAL OWNERSHIP</vt:lpstr>
      <vt:lpstr>EXPLAIN FACTORS THAT INFLUENCE THE CHOICE OF ENTERPRENEURIAL OWNERSHIP</vt:lpstr>
      <vt:lpstr>TYPES OF BUSINESS OWNERSHIP</vt:lpstr>
      <vt:lpstr>TYPES OF BUSINESS OWNERSHIP</vt:lpstr>
      <vt:lpstr>TYPES OF BUSINESS OWNERSHIP</vt:lpstr>
      <vt:lpstr>TYPES OF BUSINESS OWNERSHIP</vt:lpstr>
      <vt:lpstr>TYPES OF BUSINESS OWNERSHIP</vt:lpstr>
      <vt:lpstr>TYPES OF BUSINESS OWNERSHIP</vt:lpstr>
      <vt:lpstr>TYPES OF BUSINESS OWNERSHIP</vt:lpstr>
      <vt:lpstr>TYPES OF BUSINESS OWNERSHIP</vt:lpstr>
      <vt:lpstr>TYPES OF BUSINESS OWNERSHIP</vt:lpstr>
      <vt:lpstr>TYPES OF BUSINESS OWNERSHIP</vt:lpstr>
      <vt:lpstr>TYPES OF BUSINESS OWNERSHIP</vt:lpstr>
      <vt:lpstr>TYPES OF BUSINESS OWNERSHIP</vt:lpstr>
      <vt:lpstr>TYPES OF BUSINESS OWNERSHIP</vt:lpstr>
      <vt:lpstr>Roadmap for research, development, and production</vt:lpstr>
      <vt:lpstr>PowerPoint Presentation</vt:lpstr>
      <vt:lpstr>Importance of a Business Plan</vt:lpstr>
      <vt:lpstr>Importance of a Business Plan</vt:lpstr>
      <vt:lpstr>Importance of a Business Plan</vt:lpstr>
      <vt:lpstr>Criteria of a good Business Plan</vt:lpstr>
      <vt:lpstr>Determine a business plan Outline</vt:lpstr>
      <vt:lpstr>Determine a business plan Outline</vt:lpstr>
      <vt:lpstr>IT Business Plan</vt:lpstr>
      <vt:lpstr>IT Business Plan</vt:lpstr>
      <vt:lpstr>IT Business Plan</vt:lpstr>
      <vt:lpstr>PowerPoint Presentation</vt:lpstr>
      <vt:lpstr>Sales and marketing plans; cost of customer acquisition, customer lifetime value</vt:lpstr>
      <vt:lpstr>Plans for R&amp;D, operations, sales and marketing, human resources</vt:lpstr>
      <vt:lpstr>Lean Concept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Technoprenuership</dc:title>
  <dc:creator>debesh pradhan</dc:creator>
  <cp:lastModifiedBy>Microsoft Office User</cp:lastModifiedBy>
  <cp:revision>114</cp:revision>
  <dcterms:created xsi:type="dcterms:W3CDTF">2022-05-16T19:05:06Z</dcterms:created>
  <dcterms:modified xsi:type="dcterms:W3CDTF">2023-05-24T03:04:44Z</dcterms:modified>
</cp:coreProperties>
</file>