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341" r:id="rId2"/>
    <p:sldId id="342" r:id="rId3"/>
    <p:sldId id="355" r:id="rId4"/>
    <p:sldId id="343" r:id="rId5"/>
    <p:sldId id="360" r:id="rId6"/>
    <p:sldId id="361" r:id="rId7"/>
    <p:sldId id="365" r:id="rId8"/>
    <p:sldId id="364" r:id="rId9"/>
    <p:sldId id="362" r:id="rId10"/>
    <p:sldId id="363" r:id="rId11"/>
    <p:sldId id="344" r:id="rId12"/>
    <p:sldId id="357" r:id="rId13"/>
    <p:sldId id="366" r:id="rId14"/>
    <p:sldId id="367" r:id="rId15"/>
    <p:sldId id="369" r:id="rId16"/>
    <p:sldId id="368" r:id="rId17"/>
    <p:sldId id="370" r:id="rId18"/>
    <p:sldId id="371" r:id="rId19"/>
    <p:sldId id="372" r:id="rId20"/>
    <p:sldId id="359" r:id="rId21"/>
    <p:sldId id="374" r:id="rId22"/>
    <p:sldId id="375" r:id="rId23"/>
    <p:sldId id="376" r:id="rId24"/>
    <p:sldId id="377" r:id="rId25"/>
    <p:sldId id="378" r:id="rId26"/>
    <p:sldId id="379" r:id="rId27"/>
    <p:sldId id="380" r:id="rId28"/>
    <p:sldId id="381" r:id="rId29"/>
    <p:sldId id="382" r:id="rId30"/>
    <p:sldId id="383" r:id="rId31"/>
    <p:sldId id="384" r:id="rId32"/>
    <p:sldId id="385" r:id="rId33"/>
    <p:sldId id="386" r:id="rId34"/>
    <p:sldId id="387" r:id="rId35"/>
    <p:sldId id="388" r:id="rId36"/>
    <p:sldId id="389" r:id="rId37"/>
    <p:sldId id="390" r:id="rId38"/>
    <p:sldId id="373" r:id="rId39"/>
    <p:sldId id="392" r:id="rId40"/>
    <p:sldId id="391" r:id="rId41"/>
    <p:sldId id="393" r:id="rId42"/>
    <p:sldId id="394" r:id="rId43"/>
    <p:sldId id="395" r:id="rId44"/>
    <p:sldId id="396" r:id="rId45"/>
    <p:sldId id="39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6CE"/>
    <a:srgbClr val="3A7DA2"/>
    <a:srgbClr val="BDCCD1"/>
    <a:srgbClr val="9DB8CE"/>
    <a:srgbClr val="E3E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93" autoAdjust="0"/>
    <p:restoredTop sz="94648"/>
  </p:normalViewPr>
  <p:slideViewPr>
    <p:cSldViewPr snapToGrid="0">
      <p:cViewPr varScale="1">
        <p:scale>
          <a:sx n="103" d="100"/>
          <a:sy n="103" d="100"/>
        </p:scale>
        <p:origin x="168"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A8216-5A19-4686-B331-B91899C03692}" type="datetimeFigureOut">
              <a:rPr lang="en-US" smtClean="0"/>
              <a:t>5/24/23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2D894-CAFD-4CDE-8B4E-88D3C38445A4}" type="slidenum">
              <a:rPr lang="en-US" smtClean="0"/>
              <a:t>‹#›</a:t>
            </a:fld>
            <a:endParaRPr lang="en-US"/>
          </a:p>
        </p:txBody>
      </p:sp>
    </p:spTree>
    <p:extLst>
      <p:ext uri="{BB962C8B-B14F-4D97-AF65-F5344CB8AC3E}">
        <p14:creationId xmlns:p14="http://schemas.microsoft.com/office/powerpoint/2010/main" val="404431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52D894-CAFD-4CDE-8B4E-88D3C38445A4}" type="slidenum">
              <a:rPr lang="en-US" smtClean="0"/>
              <a:t>1</a:t>
            </a:fld>
            <a:endParaRPr lang="en-US"/>
          </a:p>
        </p:txBody>
      </p:sp>
    </p:spTree>
    <p:extLst>
      <p:ext uri="{BB962C8B-B14F-4D97-AF65-F5344CB8AC3E}">
        <p14:creationId xmlns:p14="http://schemas.microsoft.com/office/powerpoint/2010/main" val="3375936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52D894-CAFD-4CDE-8B4E-88D3C38445A4}" type="slidenum">
              <a:rPr lang="en-US" smtClean="0"/>
              <a:t>2</a:t>
            </a:fld>
            <a:endParaRPr lang="en-US"/>
          </a:p>
        </p:txBody>
      </p:sp>
    </p:spTree>
    <p:extLst>
      <p:ext uri="{BB962C8B-B14F-4D97-AF65-F5344CB8AC3E}">
        <p14:creationId xmlns:p14="http://schemas.microsoft.com/office/powerpoint/2010/main" val="602333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52D894-CAFD-4CDE-8B4E-88D3C38445A4}" type="slidenum">
              <a:rPr lang="en-US" smtClean="0"/>
              <a:t>3</a:t>
            </a:fld>
            <a:endParaRPr lang="en-US"/>
          </a:p>
        </p:txBody>
      </p:sp>
    </p:spTree>
    <p:extLst>
      <p:ext uri="{BB962C8B-B14F-4D97-AF65-F5344CB8AC3E}">
        <p14:creationId xmlns:p14="http://schemas.microsoft.com/office/powerpoint/2010/main" val="3877015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B78897F-59B6-477C-AA05-242D5B26D4D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98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50025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2469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765533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98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53940F-761D-4970-AFFF-4ED12E3FABF3}" type="datetimeFigureOut">
              <a:rPr lang="en-US" smtClean="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322420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53940F-761D-4970-AFFF-4ED12E3FABF3}" type="datetimeFigureOut">
              <a:rPr lang="en-US" smtClean="0"/>
              <a:t>5/24/23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72010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53940F-761D-4970-AFFF-4ED12E3FABF3}" type="datetimeFigureOut">
              <a:rPr lang="en-US" smtClean="0"/>
              <a:t>5/24/23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939921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3940F-761D-4970-AFFF-4ED12E3FABF3}" type="datetimeFigureOut">
              <a:rPr lang="en-US" smtClean="0"/>
              <a:t>5/24/23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0055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3940F-761D-4970-AFFF-4ED12E3FABF3}" type="datetimeFigureOut">
              <a:rPr lang="en-US" smtClean="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3940F-761D-4970-AFFF-4ED12E3FABF3}" type="datetimeFigureOut">
              <a:rPr lang="en-US" smtClean="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3782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53940F-761D-4970-AFFF-4ED12E3FABF3}" type="datetimeFigureOut">
              <a:rPr lang="en-US" smtClean="0"/>
              <a:t>5/24/23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B78897F-59B6-477C-AA05-242D5B26D4DD}" type="slidenum">
              <a:rPr lang="en-US" smtClean="0"/>
              <a:t>‹#›</a:t>
            </a:fld>
            <a:endParaRPr lang="en-US"/>
          </a:p>
        </p:txBody>
      </p:sp>
    </p:spTree>
    <p:extLst>
      <p:ext uri="{BB962C8B-B14F-4D97-AF65-F5344CB8AC3E}">
        <p14:creationId xmlns:p14="http://schemas.microsoft.com/office/powerpoint/2010/main" val="3265718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6744" y="660705"/>
            <a:ext cx="9966960" cy="2926080"/>
          </a:xfrm>
        </p:spPr>
        <p:txBody>
          <a:bodyPr anchor="ctr">
            <a:normAutofit fontScale="90000"/>
          </a:bodyPr>
          <a:lstStyle/>
          <a:p>
            <a:r>
              <a:rPr lang="en-US" b="1" dirty="0" err="1">
                <a:latin typeface="Calibri" panose="020F0502020204030204" pitchFamily="34" charset="0"/>
                <a:cs typeface="Calibri" panose="020F0502020204030204" pitchFamily="34" charset="0"/>
              </a:rPr>
              <a:t>Technoprenuership</a:t>
            </a:r>
            <a:br>
              <a:rPr lang="en-US" b="1"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TCP231</a:t>
            </a: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US" sz="4400" dirty="0">
                <a:latin typeface="Calibri" panose="020F0502020204030204" pitchFamily="34" charset="0"/>
                <a:cs typeface="Calibri" panose="020F0502020204030204" pitchFamily="34" charset="0"/>
              </a:rPr>
              <a:t>Module 8: Financial Analysis and Accounting Basics</a:t>
            </a:r>
            <a:endParaRPr lang="en-US" sz="4400" b="1"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709530" y="5047270"/>
            <a:ext cx="8767860" cy="1388165"/>
          </a:xfrm>
        </p:spPr>
        <p:txBody>
          <a:bodyPr/>
          <a:lstStyle/>
          <a:p>
            <a:r>
              <a:rPr lang="en-US" dirty="0">
                <a:latin typeface="Calibri" panose="020F0502020204030204" pitchFamily="34" charset="0"/>
                <a:cs typeface="Calibri" panose="020F0502020204030204" pitchFamily="34" charset="0"/>
              </a:rPr>
              <a:t>Lecture by: </a:t>
            </a:r>
            <a:r>
              <a:rPr lang="en-US" dirty="0" err="1">
                <a:latin typeface="Calibri" panose="020F0502020204030204" pitchFamily="34" charset="0"/>
                <a:cs typeface="Calibri" panose="020F0502020204030204" pitchFamily="34" charset="0"/>
              </a:rPr>
              <a:t>Ashitosh</a:t>
            </a:r>
            <a:r>
              <a:rPr lang="en-US" dirty="0">
                <a:latin typeface="Calibri" panose="020F0502020204030204" pitchFamily="34" charset="0"/>
                <a:cs typeface="Calibri" panose="020F0502020204030204" pitchFamily="34" charset="0"/>
              </a:rPr>
              <a:t> Sah</a:t>
            </a:r>
          </a:p>
        </p:txBody>
      </p:sp>
    </p:spTree>
    <p:extLst>
      <p:ext uri="{BB962C8B-B14F-4D97-AF65-F5344CB8AC3E}">
        <p14:creationId xmlns:p14="http://schemas.microsoft.com/office/powerpoint/2010/main" val="3189923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01090" y="3352800"/>
            <a:ext cx="637309" cy="20781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3011085" y="550717"/>
            <a:ext cx="6169830" cy="1153392"/>
            <a:chOff x="3229841" y="495299"/>
            <a:chExt cx="6169830" cy="1153392"/>
          </a:xfrm>
        </p:grpSpPr>
        <p:pic>
          <p:nvPicPr>
            <p:cNvPr id="6" name="Picture 5"/>
            <p:cNvPicPr>
              <a:picLocks noChangeAspect="1"/>
            </p:cNvPicPr>
            <p:nvPr/>
          </p:nvPicPr>
          <p:blipFill>
            <a:blip r:embed="rId2"/>
            <a:stretch>
              <a:fillRect/>
            </a:stretch>
          </p:blipFill>
          <p:spPr>
            <a:xfrm>
              <a:off x="3229841" y="495299"/>
              <a:ext cx="1153392" cy="1153392"/>
            </a:xfrm>
            <a:prstGeom prst="rect">
              <a:avLst/>
            </a:prstGeom>
          </p:spPr>
        </p:pic>
        <p:sp>
          <p:nvSpPr>
            <p:cNvPr id="9" name="TextBox 8"/>
            <p:cNvSpPr txBox="1"/>
            <p:nvPr/>
          </p:nvSpPr>
          <p:spPr>
            <a:xfrm>
              <a:off x="4383233" y="718052"/>
              <a:ext cx="5016438" cy="707886"/>
            </a:xfrm>
            <a:prstGeom prst="rect">
              <a:avLst/>
            </a:prstGeom>
            <a:noFill/>
          </p:spPr>
          <p:txBody>
            <a:bodyPr wrap="none" rtlCol="0">
              <a:spAutoFit/>
            </a:bodyPr>
            <a:lstStyle/>
            <a:p>
              <a:pPr algn="ctr"/>
              <a:r>
                <a:rPr lang="en-US" sz="4000" b="1" dirty="0">
                  <a:solidFill>
                    <a:srgbClr val="00B0F0"/>
                  </a:solidFill>
                </a:rPr>
                <a:t>Cash Flow Statement</a:t>
              </a:r>
            </a:p>
          </p:txBody>
        </p:sp>
      </p:grpSp>
      <p:sp>
        <p:nvSpPr>
          <p:cNvPr id="13" name="TextBox 12"/>
          <p:cNvSpPr txBox="1"/>
          <p:nvPr/>
        </p:nvSpPr>
        <p:spPr>
          <a:xfrm>
            <a:off x="5059009" y="2295086"/>
            <a:ext cx="5638082" cy="3785652"/>
          </a:xfrm>
          <a:prstGeom prst="rect">
            <a:avLst/>
          </a:prstGeom>
          <a:noFill/>
        </p:spPr>
        <p:txBody>
          <a:bodyPr wrap="none" rtlCol="0">
            <a:spAutoFit/>
          </a:bodyPr>
          <a:lstStyle/>
          <a:p>
            <a:pPr algn="ctr"/>
            <a:r>
              <a:rPr lang="en-US" sz="4000" dirty="0">
                <a:solidFill>
                  <a:srgbClr val="00B050"/>
                </a:solidFill>
              </a:rPr>
              <a:t>Beginning balance in cash</a:t>
            </a:r>
          </a:p>
          <a:p>
            <a:pPr algn="ctr"/>
            <a:r>
              <a:rPr lang="en-US" sz="4000" dirty="0">
                <a:solidFill>
                  <a:srgbClr val="00B050"/>
                </a:solidFill>
              </a:rPr>
              <a:t>+</a:t>
            </a:r>
          </a:p>
          <a:p>
            <a:pPr algn="ctr"/>
            <a:r>
              <a:rPr lang="en-US" sz="4000" dirty="0">
                <a:solidFill>
                  <a:srgbClr val="00B050"/>
                </a:solidFill>
              </a:rPr>
              <a:t>Net changes in operating,</a:t>
            </a:r>
          </a:p>
          <a:p>
            <a:pPr algn="ctr"/>
            <a:r>
              <a:rPr lang="en-US" sz="4000" dirty="0">
                <a:solidFill>
                  <a:srgbClr val="00B050"/>
                </a:solidFill>
              </a:rPr>
              <a:t> investing, and financing</a:t>
            </a:r>
          </a:p>
          <a:p>
            <a:pPr algn="ctr"/>
            <a:r>
              <a:rPr lang="en-US" sz="4000" dirty="0">
                <a:solidFill>
                  <a:srgbClr val="00B050"/>
                </a:solidFill>
              </a:rPr>
              <a:t>=</a:t>
            </a:r>
          </a:p>
          <a:p>
            <a:pPr algn="ctr"/>
            <a:r>
              <a:rPr lang="en-US" sz="4000" dirty="0">
                <a:solidFill>
                  <a:srgbClr val="00B050"/>
                </a:solidFill>
              </a:rPr>
              <a:t>Ending cash balance</a:t>
            </a:r>
          </a:p>
        </p:txBody>
      </p:sp>
      <p:pic>
        <p:nvPicPr>
          <p:cNvPr id="15" name="Picture 14"/>
          <p:cNvPicPr>
            <a:picLocks noChangeAspect="1"/>
          </p:cNvPicPr>
          <p:nvPr/>
        </p:nvPicPr>
        <p:blipFill>
          <a:blip r:embed="rId3"/>
          <a:stretch>
            <a:fillRect/>
          </a:stretch>
        </p:blipFill>
        <p:spPr>
          <a:xfrm>
            <a:off x="810056" y="2295086"/>
            <a:ext cx="3681412" cy="3681412"/>
          </a:xfrm>
          <a:prstGeom prst="rect">
            <a:avLst/>
          </a:prstGeom>
        </p:spPr>
      </p:pic>
    </p:spTree>
    <p:extLst>
      <p:ext uri="{BB962C8B-B14F-4D97-AF65-F5344CB8AC3E}">
        <p14:creationId xmlns:p14="http://schemas.microsoft.com/office/powerpoint/2010/main" val="3441456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355272"/>
            <a:ext cx="9872871" cy="3740727"/>
          </a:xfrm>
        </p:spPr>
        <p:txBody>
          <a:bodyPr>
            <a:normAutofit lnSpcReduction="10000"/>
          </a:bodyPr>
          <a:lstStyle/>
          <a:p>
            <a:pPr>
              <a:buFont typeface="Wingdings" panose="05000000000000000000" pitchFamily="2" charset="2"/>
              <a:buChar char="q"/>
            </a:pPr>
            <a:r>
              <a:rPr lang="en-US" b="1" dirty="0">
                <a:solidFill>
                  <a:srgbClr val="00B050"/>
                </a:solidFill>
              </a:rPr>
              <a:t>Assistance in overall business planning</a:t>
            </a:r>
          </a:p>
          <a:p>
            <a:pPr>
              <a:buFont typeface="Wingdings" panose="05000000000000000000" pitchFamily="2" charset="2"/>
              <a:buChar char="q"/>
            </a:pPr>
            <a:r>
              <a:rPr lang="en-US" b="1" dirty="0">
                <a:solidFill>
                  <a:srgbClr val="00B050"/>
                </a:solidFill>
              </a:rPr>
              <a:t>Ensuring the health and integrity of capital structure</a:t>
            </a:r>
          </a:p>
          <a:p>
            <a:pPr>
              <a:buFont typeface="Wingdings" panose="05000000000000000000" pitchFamily="2" charset="2"/>
              <a:buChar char="q"/>
            </a:pPr>
            <a:r>
              <a:rPr lang="en-US" b="1" dirty="0">
                <a:solidFill>
                  <a:srgbClr val="00B050"/>
                </a:solidFill>
              </a:rPr>
              <a:t>Determining sufficient funding amount</a:t>
            </a:r>
          </a:p>
          <a:p>
            <a:pPr>
              <a:buFont typeface="Wingdings" panose="05000000000000000000" pitchFamily="2" charset="2"/>
              <a:buChar char="q"/>
            </a:pPr>
            <a:r>
              <a:rPr lang="en-US" b="1" dirty="0">
                <a:solidFill>
                  <a:srgbClr val="00B050"/>
                </a:solidFill>
              </a:rPr>
              <a:t>Securing funding in a timely manner</a:t>
            </a:r>
          </a:p>
          <a:p>
            <a:pPr>
              <a:buFont typeface="Wingdings" panose="05000000000000000000" pitchFamily="2" charset="2"/>
              <a:buChar char="q"/>
            </a:pPr>
            <a:r>
              <a:rPr lang="en-US" b="1" dirty="0">
                <a:solidFill>
                  <a:srgbClr val="00B050"/>
                </a:solidFill>
              </a:rPr>
              <a:t>Securing funds on most favorable terms</a:t>
            </a:r>
          </a:p>
          <a:p>
            <a:pPr>
              <a:buFont typeface="Wingdings" panose="05000000000000000000" pitchFamily="2" charset="2"/>
              <a:buChar char="q"/>
            </a:pPr>
            <a:r>
              <a:rPr lang="en-US" b="1" dirty="0">
                <a:solidFill>
                  <a:srgbClr val="00B050"/>
                </a:solidFill>
              </a:rPr>
              <a:t>Determining appropriate responses to new challenges and opportunities</a:t>
            </a:r>
          </a:p>
          <a:p>
            <a:pPr>
              <a:buFont typeface="Wingdings" panose="05000000000000000000" pitchFamily="2" charset="2"/>
              <a:buChar char="q"/>
            </a:pPr>
            <a:r>
              <a:rPr lang="en-US" b="1" dirty="0">
                <a:solidFill>
                  <a:srgbClr val="00B050"/>
                </a:solidFill>
              </a:rPr>
              <a:t>Instilling discipline and maintain focus</a:t>
            </a:r>
          </a:p>
          <a:p>
            <a:pPr>
              <a:buFont typeface="Wingdings" panose="05000000000000000000" pitchFamily="2" charset="2"/>
              <a:buChar char="q"/>
            </a:pPr>
            <a:r>
              <a:rPr lang="en-US" b="1" dirty="0">
                <a:solidFill>
                  <a:srgbClr val="00B050"/>
                </a:solidFill>
              </a:rPr>
              <a:t>Maximizing ROI upon Execution of Exit Strategy</a:t>
            </a:r>
          </a:p>
        </p:txBody>
      </p:sp>
      <p:grpSp>
        <p:nvGrpSpPr>
          <p:cNvPr id="9" name="Group 8"/>
          <p:cNvGrpSpPr/>
          <p:nvPr/>
        </p:nvGrpSpPr>
        <p:grpSpPr>
          <a:xfrm>
            <a:off x="2172558" y="442998"/>
            <a:ext cx="7846884" cy="1368829"/>
            <a:chOff x="2064845" y="442998"/>
            <a:chExt cx="7846884" cy="1368829"/>
          </a:xfrm>
        </p:grpSpPr>
        <p:pic>
          <p:nvPicPr>
            <p:cNvPr id="4" name="Picture 3"/>
            <p:cNvPicPr>
              <a:picLocks noChangeAspect="1"/>
            </p:cNvPicPr>
            <p:nvPr/>
          </p:nvPicPr>
          <p:blipFill>
            <a:blip r:embed="rId2"/>
            <a:stretch>
              <a:fillRect/>
            </a:stretch>
          </p:blipFill>
          <p:spPr>
            <a:xfrm>
              <a:off x="2064845" y="442998"/>
              <a:ext cx="1368829" cy="1368829"/>
            </a:xfrm>
            <a:prstGeom prst="rect">
              <a:avLst/>
            </a:prstGeom>
          </p:spPr>
        </p:pic>
        <p:sp>
          <p:nvSpPr>
            <p:cNvPr id="7" name="TextBox 6"/>
            <p:cNvSpPr txBox="1"/>
            <p:nvPr/>
          </p:nvSpPr>
          <p:spPr>
            <a:xfrm>
              <a:off x="3433674" y="773470"/>
              <a:ext cx="6478055" cy="707886"/>
            </a:xfrm>
            <a:prstGeom prst="rect">
              <a:avLst/>
            </a:prstGeom>
            <a:noFill/>
          </p:spPr>
          <p:txBody>
            <a:bodyPr wrap="none" rtlCol="0">
              <a:spAutoFit/>
            </a:bodyPr>
            <a:lstStyle/>
            <a:p>
              <a:pPr algn="ctr"/>
              <a:r>
                <a:rPr lang="en-US" sz="4000" b="1" dirty="0">
                  <a:solidFill>
                    <a:srgbClr val="00B0F0"/>
                  </a:solidFill>
                </a:rPr>
                <a:t>Importance of Financial Plan</a:t>
              </a:r>
            </a:p>
          </p:txBody>
        </p:sp>
      </p:grpSp>
    </p:spTree>
    <p:extLst>
      <p:ext uri="{BB962C8B-B14F-4D97-AF65-F5344CB8AC3E}">
        <p14:creationId xmlns:p14="http://schemas.microsoft.com/office/powerpoint/2010/main" val="4029605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254" y="609600"/>
            <a:ext cx="9328265" cy="1356360"/>
          </a:xfrm>
        </p:spPr>
        <p:txBody>
          <a:bodyPr/>
          <a:lstStyle/>
          <a:p>
            <a:r>
              <a:rPr lang="en-US" b="1" dirty="0">
                <a:solidFill>
                  <a:srgbClr val="31B6CE"/>
                </a:solidFill>
              </a:rPr>
              <a:t>Estimating Financial Funds</a:t>
            </a:r>
          </a:p>
        </p:txBody>
      </p:sp>
      <p:sp>
        <p:nvSpPr>
          <p:cNvPr id="3" name="Content Placeholder 2"/>
          <p:cNvSpPr>
            <a:spLocks noGrp="1"/>
          </p:cNvSpPr>
          <p:nvPr>
            <p:ph idx="1"/>
          </p:nvPr>
        </p:nvSpPr>
        <p:spPr/>
        <p:txBody>
          <a:bodyPr>
            <a:normAutofit/>
          </a:bodyPr>
          <a:lstStyle/>
          <a:p>
            <a:pPr marL="45720" indent="0">
              <a:buNone/>
            </a:pPr>
            <a:r>
              <a:rPr lang="en-US" sz="3200" b="1" u="sng" dirty="0">
                <a:solidFill>
                  <a:srgbClr val="FFC000"/>
                </a:solidFill>
              </a:rPr>
              <a:t>Step 1 : Startup Expenses</a:t>
            </a:r>
          </a:p>
          <a:p>
            <a:pPr marL="45720" indent="0">
              <a:buNone/>
            </a:pPr>
            <a:r>
              <a:rPr lang="en-US" b="1" dirty="0">
                <a:solidFill>
                  <a:srgbClr val="00B050"/>
                </a:solidFill>
              </a:rPr>
              <a:t>Startup expenses are one-time expenses that occur before you open your doors for business and start selling your product or service. </a:t>
            </a:r>
          </a:p>
          <a:p>
            <a:pPr marL="45720" indent="0">
              <a:buNone/>
            </a:pPr>
            <a:r>
              <a:rPr lang="en-US" b="1" dirty="0">
                <a:solidFill>
                  <a:srgbClr val="00B050"/>
                </a:solidFill>
              </a:rPr>
              <a:t>Expenses are money you pay for services, like legal expenses, design services, rent, intangible things.</a:t>
            </a:r>
          </a:p>
          <a:p>
            <a:pPr marL="45720" indent="0">
              <a:buNone/>
            </a:pPr>
            <a:r>
              <a:rPr lang="en-US" b="1" dirty="0">
                <a:solidFill>
                  <a:srgbClr val="00B050"/>
                </a:solidFill>
              </a:rPr>
              <a:t>Expenses reduce your taxable income, but cannot be depreciated over time.</a:t>
            </a:r>
          </a:p>
          <a:p>
            <a:pPr marL="45720" indent="0">
              <a:buNone/>
            </a:pPr>
            <a:r>
              <a:rPr lang="en-US" b="1" dirty="0">
                <a:solidFill>
                  <a:srgbClr val="00B050"/>
                </a:solidFill>
              </a:rPr>
              <a:t>After startup, expenses are accounted for in your profit and loss table.</a:t>
            </a:r>
          </a:p>
          <a:p>
            <a:pPr marL="45720" indent="0">
              <a:buNone/>
            </a:pPr>
            <a:endParaRPr lang="en-US" b="1" dirty="0">
              <a:solidFill>
                <a:srgbClr val="00B050"/>
              </a:solidFill>
            </a:endParaRPr>
          </a:p>
        </p:txBody>
      </p:sp>
      <p:pic>
        <p:nvPicPr>
          <p:cNvPr id="4" name="Picture 3"/>
          <p:cNvPicPr>
            <a:picLocks noChangeAspect="1"/>
          </p:cNvPicPr>
          <p:nvPr/>
        </p:nvPicPr>
        <p:blipFill>
          <a:blip r:embed="rId2"/>
          <a:stretch>
            <a:fillRect/>
          </a:stretch>
        </p:blipFill>
        <p:spPr>
          <a:xfrm>
            <a:off x="474519" y="609600"/>
            <a:ext cx="1052945" cy="1052945"/>
          </a:xfrm>
          <a:prstGeom prst="rect">
            <a:avLst/>
          </a:prstGeom>
        </p:spPr>
      </p:pic>
    </p:spTree>
    <p:extLst>
      <p:ext uri="{BB962C8B-B14F-4D97-AF65-F5344CB8AC3E}">
        <p14:creationId xmlns:p14="http://schemas.microsoft.com/office/powerpoint/2010/main" val="93245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254" y="609600"/>
            <a:ext cx="9328265" cy="1356360"/>
          </a:xfrm>
        </p:spPr>
        <p:txBody>
          <a:bodyPr/>
          <a:lstStyle/>
          <a:p>
            <a:r>
              <a:rPr lang="en-US" b="1" dirty="0">
                <a:solidFill>
                  <a:srgbClr val="31B6CE"/>
                </a:solidFill>
              </a:rPr>
              <a:t>Estimating Financial Funds</a:t>
            </a:r>
          </a:p>
        </p:txBody>
      </p:sp>
      <p:sp>
        <p:nvSpPr>
          <p:cNvPr id="3" name="Content Placeholder 2"/>
          <p:cNvSpPr>
            <a:spLocks noGrp="1"/>
          </p:cNvSpPr>
          <p:nvPr>
            <p:ph idx="1"/>
          </p:nvPr>
        </p:nvSpPr>
        <p:spPr/>
        <p:txBody>
          <a:bodyPr numCol="2">
            <a:normAutofit fontScale="92500" lnSpcReduction="10000"/>
          </a:bodyPr>
          <a:lstStyle/>
          <a:p>
            <a:pPr marL="45720" indent="0">
              <a:buNone/>
            </a:pPr>
            <a:r>
              <a:rPr lang="en-US" sz="3200" b="1" u="sng" dirty="0">
                <a:solidFill>
                  <a:srgbClr val="FFC000"/>
                </a:solidFill>
              </a:rPr>
              <a:t>Step 1 : Startup Expenses</a:t>
            </a:r>
          </a:p>
          <a:p>
            <a:pPr marL="45720" indent="0">
              <a:buNone/>
            </a:pPr>
            <a:r>
              <a:rPr lang="en-US" b="1" dirty="0">
                <a:solidFill>
                  <a:srgbClr val="00B050"/>
                </a:solidFill>
              </a:rPr>
              <a:t>It includes</a:t>
            </a:r>
          </a:p>
          <a:p>
            <a:r>
              <a:rPr lang="en-US" b="1" dirty="0">
                <a:solidFill>
                  <a:srgbClr val="00B050"/>
                </a:solidFill>
              </a:rPr>
              <a:t>Legal</a:t>
            </a:r>
          </a:p>
          <a:p>
            <a:r>
              <a:rPr lang="en-US" b="1" dirty="0">
                <a:solidFill>
                  <a:srgbClr val="00B050"/>
                </a:solidFill>
              </a:rPr>
              <a:t>Logo design</a:t>
            </a:r>
          </a:p>
          <a:p>
            <a:r>
              <a:rPr lang="en-US" b="1" dirty="0">
                <a:solidFill>
                  <a:srgbClr val="00B050"/>
                </a:solidFill>
              </a:rPr>
              <a:t>Initial website design</a:t>
            </a:r>
          </a:p>
          <a:p>
            <a:r>
              <a:rPr lang="en-US" b="1" dirty="0">
                <a:solidFill>
                  <a:srgbClr val="00B050"/>
                </a:solidFill>
              </a:rPr>
              <a:t>Insurance</a:t>
            </a:r>
          </a:p>
          <a:p>
            <a:r>
              <a:rPr lang="en-US" b="1" dirty="0">
                <a:solidFill>
                  <a:srgbClr val="00B050"/>
                </a:solidFill>
              </a:rPr>
              <a:t>Payroll</a:t>
            </a:r>
          </a:p>
          <a:p>
            <a:r>
              <a:rPr lang="en-US" b="1" dirty="0">
                <a:solidFill>
                  <a:srgbClr val="00B050"/>
                </a:solidFill>
              </a:rPr>
              <a:t>Rent/ Security deposit</a:t>
            </a:r>
          </a:p>
          <a:p>
            <a:endParaRPr lang="en-US" b="1" dirty="0">
              <a:solidFill>
                <a:srgbClr val="00B050"/>
              </a:solidFill>
            </a:endParaRPr>
          </a:p>
          <a:p>
            <a:endParaRPr lang="en-US" b="1" dirty="0">
              <a:solidFill>
                <a:srgbClr val="00B050"/>
              </a:solidFill>
            </a:endParaRPr>
          </a:p>
          <a:p>
            <a:endParaRPr lang="en-US" b="1" dirty="0">
              <a:solidFill>
                <a:srgbClr val="00B050"/>
              </a:solidFill>
            </a:endParaRPr>
          </a:p>
          <a:p>
            <a:r>
              <a:rPr lang="en-US" b="1" dirty="0">
                <a:solidFill>
                  <a:srgbClr val="00B050"/>
                </a:solidFill>
              </a:rPr>
              <a:t>Computer and office equipment</a:t>
            </a:r>
          </a:p>
          <a:p>
            <a:r>
              <a:rPr lang="en-US" b="1" dirty="0">
                <a:solidFill>
                  <a:srgbClr val="00B050"/>
                </a:solidFill>
              </a:rPr>
              <a:t>Training</a:t>
            </a:r>
          </a:p>
          <a:p>
            <a:r>
              <a:rPr lang="en-US" b="1" dirty="0">
                <a:solidFill>
                  <a:srgbClr val="00B050"/>
                </a:solidFill>
              </a:rPr>
              <a:t>Pre-opening marketing</a:t>
            </a:r>
          </a:p>
          <a:p>
            <a:r>
              <a:rPr lang="en-US" b="1" dirty="0">
                <a:solidFill>
                  <a:srgbClr val="00B050"/>
                </a:solidFill>
              </a:rPr>
              <a:t>Office Supplies</a:t>
            </a:r>
          </a:p>
          <a:p>
            <a:r>
              <a:rPr lang="en-US" b="1" dirty="0">
                <a:solidFill>
                  <a:srgbClr val="00B050"/>
                </a:solidFill>
              </a:rPr>
              <a:t>Consultants</a:t>
            </a:r>
          </a:p>
          <a:p>
            <a:r>
              <a:rPr lang="en-US" b="1" dirty="0" err="1">
                <a:solidFill>
                  <a:srgbClr val="00B050"/>
                </a:solidFill>
              </a:rPr>
              <a:t>Misc</a:t>
            </a:r>
            <a:r>
              <a:rPr lang="en-US" b="1" dirty="0">
                <a:solidFill>
                  <a:srgbClr val="00B050"/>
                </a:solidFill>
              </a:rPr>
              <a:t> and others</a:t>
            </a:r>
          </a:p>
          <a:p>
            <a:pPr marL="45720" indent="0">
              <a:buNone/>
            </a:pPr>
            <a:endParaRPr lang="en-US" b="1" dirty="0">
              <a:solidFill>
                <a:srgbClr val="00B050"/>
              </a:solidFill>
            </a:endParaRPr>
          </a:p>
          <a:p>
            <a:pPr marL="45720" indent="0">
              <a:buNone/>
            </a:pPr>
            <a:endParaRPr lang="en-US" b="1" dirty="0">
              <a:solidFill>
                <a:srgbClr val="00B050"/>
              </a:solidFill>
            </a:endParaRPr>
          </a:p>
        </p:txBody>
      </p:sp>
      <p:pic>
        <p:nvPicPr>
          <p:cNvPr id="4" name="Picture 3"/>
          <p:cNvPicPr>
            <a:picLocks noChangeAspect="1"/>
          </p:cNvPicPr>
          <p:nvPr/>
        </p:nvPicPr>
        <p:blipFill>
          <a:blip r:embed="rId2"/>
          <a:stretch>
            <a:fillRect/>
          </a:stretch>
        </p:blipFill>
        <p:spPr>
          <a:xfrm>
            <a:off x="474519" y="609600"/>
            <a:ext cx="1052945" cy="1052945"/>
          </a:xfrm>
          <a:prstGeom prst="rect">
            <a:avLst/>
          </a:prstGeom>
        </p:spPr>
      </p:pic>
    </p:spTree>
    <p:extLst>
      <p:ext uri="{BB962C8B-B14F-4D97-AF65-F5344CB8AC3E}">
        <p14:creationId xmlns:p14="http://schemas.microsoft.com/office/powerpoint/2010/main" val="857414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254" y="609600"/>
            <a:ext cx="9328265" cy="1356360"/>
          </a:xfrm>
        </p:spPr>
        <p:txBody>
          <a:bodyPr/>
          <a:lstStyle/>
          <a:p>
            <a:r>
              <a:rPr lang="en-US" b="1" dirty="0">
                <a:solidFill>
                  <a:srgbClr val="31B6CE"/>
                </a:solidFill>
              </a:rPr>
              <a:t>Estimating Financial Funds</a:t>
            </a:r>
          </a:p>
        </p:txBody>
      </p:sp>
      <p:sp>
        <p:nvSpPr>
          <p:cNvPr id="3" name="Content Placeholder 2"/>
          <p:cNvSpPr>
            <a:spLocks noGrp="1"/>
          </p:cNvSpPr>
          <p:nvPr>
            <p:ph idx="1"/>
          </p:nvPr>
        </p:nvSpPr>
        <p:spPr/>
        <p:txBody>
          <a:bodyPr>
            <a:normAutofit/>
          </a:bodyPr>
          <a:lstStyle/>
          <a:p>
            <a:pPr marL="45720" indent="0">
              <a:buNone/>
            </a:pPr>
            <a:r>
              <a:rPr lang="en-US" sz="3200" b="1" u="sng" dirty="0">
                <a:solidFill>
                  <a:srgbClr val="FFC000"/>
                </a:solidFill>
              </a:rPr>
              <a:t>Step 2 : Startup Assets</a:t>
            </a:r>
          </a:p>
          <a:p>
            <a:pPr marL="45720" indent="0">
              <a:buNone/>
            </a:pPr>
            <a:r>
              <a:rPr lang="en-US" b="1" dirty="0">
                <a:solidFill>
                  <a:srgbClr val="00B050"/>
                </a:solidFill>
              </a:rPr>
              <a:t>Assets are tangible things like tables and chairs, land equipment's, and even sometimes intangible things like intellectual property, that you own. </a:t>
            </a:r>
          </a:p>
          <a:p>
            <a:pPr marL="45720" indent="0">
              <a:buNone/>
            </a:pPr>
            <a:r>
              <a:rPr lang="en-US" b="1" dirty="0">
                <a:solidFill>
                  <a:srgbClr val="00B050"/>
                </a:solidFill>
              </a:rPr>
              <a:t>Unlike expenses, assets are not deductible against income. </a:t>
            </a:r>
          </a:p>
          <a:p>
            <a:pPr marL="45720" indent="0">
              <a:buNone/>
            </a:pPr>
            <a:r>
              <a:rPr lang="en-US" b="1" dirty="0">
                <a:solidFill>
                  <a:srgbClr val="00B050"/>
                </a:solidFill>
              </a:rPr>
              <a:t>But assets whose value declines over time can be depreciated. </a:t>
            </a:r>
          </a:p>
          <a:p>
            <a:pPr marL="45720" indent="0">
              <a:buNone/>
            </a:pPr>
            <a:r>
              <a:rPr lang="en-US" b="1" dirty="0">
                <a:solidFill>
                  <a:srgbClr val="00B050"/>
                </a:solidFill>
              </a:rPr>
              <a:t>After startup, you will list your assets on your balance sheet.</a:t>
            </a:r>
          </a:p>
          <a:p>
            <a:pPr marL="45720" indent="0">
              <a:buNone/>
            </a:pPr>
            <a:endParaRPr lang="en-US" b="1" dirty="0">
              <a:solidFill>
                <a:srgbClr val="00B050"/>
              </a:solidFill>
            </a:endParaRPr>
          </a:p>
        </p:txBody>
      </p:sp>
      <p:pic>
        <p:nvPicPr>
          <p:cNvPr id="4" name="Picture 3"/>
          <p:cNvPicPr>
            <a:picLocks noChangeAspect="1"/>
          </p:cNvPicPr>
          <p:nvPr/>
        </p:nvPicPr>
        <p:blipFill>
          <a:blip r:embed="rId2"/>
          <a:stretch>
            <a:fillRect/>
          </a:stretch>
        </p:blipFill>
        <p:spPr>
          <a:xfrm>
            <a:off x="474519" y="609600"/>
            <a:ext cx="1052945" cy="1052945"/>
          </a:xfrm>
          <a:prstGeom prst="rect">
            <a:avLst/>
          </a:prstGeom>
        </p:spPr>
      </p:pic>
    </p:spTree>
    <p:extLst>
      <p:ext uri="{BB962C8B-B14F-4D97-AF65-F5344CB8AC3E}">
        <p14:creationId xmlns:p14="http://schemas.microsoft.com/office/powerpoint/2010/main" val="3000364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254" y="609600"/>
            <a:ext cx="9328265" cy="1356360"/>
          </a:xfrm>
        </p:spPr>
        <p:txBody>
          <a:bodyPr/>
          <a:lstStyle/>
          <a:p>
            <a:r>
              <a:rPr lang="en-US" b="1" dirty="0">
                <a:solidFill>
                  <a:srgbClr val="31B6CE"/>
                </a:solidFill>
              </a:rPr>
              <a:t>Estimating Financial Funds</a:t>
            </a:r>
          </a:p>
        </p:txBody>
      </p:sp>
      <p:sp>
        <p:nvSpPr>
          <p:cNvPr id="3" name="Content Placeholder 2"/>
          <p:cNvSpPr>
            <a:spLocks noGrp="1"/>
          </p:cNvSpPr>
          <p:nvPr>
            <p:ph idx="1"/>
          </p:nvPr>
        </p:nvSpPr>
        <p:spPr/>
        <p:txBody>
          <a:bodyPr>
            <a:normAutofit fontScale="92500" lnSpcReduction="20000"/>
          </a:bodyPr>
          <a:lstStyle/>
          <a:p>
            <a:pPr marL="45720" indent="0">
              <a:buNone/>
            </a:pPr>
            <a:r>
              <a:rPr lang="en-US" sz="3200" b="1" u="sng" dirty="0">
                <a:solidFill>
                  <a:srgbClr val="FFC000"/>
                </a:solidFill>
              </a:rPr>
              <a:t>Step 2 : Startup Assets</a:t>
            </a:r>
          </a:p>
          <a:p>
            <a:pPr marL="45720" indent="0">
              <a:buNone/>
            </a:pPr>
            <a:r>
              <a:rPr lang="en-US" b="1" dirty="0">
                <a:solidFill>
                  <a:srgbClr val="00B050"/>
                </a:solidFill>
              </a:rPr>
              <a:t>Cash in the bank: </a:t>
            </a:r>
            <a:r>
              <a:rPr lang="en-US" dirty="0">
                <a:solidFill>
                  <a:srgbClr val="00B050"/>
                </a:solidFill>
              </a:rPr>
              <a:t>In addition to cash that you will use to cover your ongoing monthly expenses (which we will calculate in the next step), you might want some additional cash in your bank account when you open your doors for business. This money could be used simply as a safety net or to cover any unforeseen expenses during the first few months of business.</a:t>
            </a:r>
          </a:p>
          <a:p>
            <a:pPr marL="45720" indent="0">
              <a:buNone/>
            </a:pPr>
            <a:r>
              <a:rPr lang="en-US" b="1" dirty="0">
                <a:solidFill>
                  <a:srgbClr val="00B050"/>
                </a:solidFill>
              </a:rPr>
              <a:t>Starting inventory: </a:t>
            </a:r>
            <a:r>
              <a:rPr lang="en-US" dirty="0">
                <a:solidFill>
                  <a:srgbClr val="00B050"/>
                </a:solidFill>
              </a:rPr>
              <a:t>If you sell products, you should include the money spent on the inventory you have at the start of business. If you are starting a service-based business with no inventory, feel free to leave a zero in this field.</a:t>
            </a:r>
          </a:p>
          <a:p>
            <a:pPr marL="45720" indent="0">
              <a:buNone/>
            </a:pPr>
            <a:r>
              <a:rPr lang="en-US" b="1" dirty="0">
                <a:solidFill>
                  <a:srgbClr val="00B050"/>
                </a:solidFill>
              </a:rPr>
              <a:t>Other current assets: </a:t>
            </a:r>
            <a:r>
              <a:rPr lang="en-US" dirty="0">
                <a:solidFill>
                  <a:srgbClr val="00B050"/>
                </a:solidFill>
              </a:rPr>
              <a:t>These are normally things like supplies, napkins, and other small items that last less than a year but are still considered assets. You might make a list elsewhere and put the total here. The standard is different for every business.</a:t>
            </a:r>
          </a:p>
          <a:p>
            <a:pPr marL="45720" indent="0">
              <a:buNone/>
            </a:pPr>
            <a:r>
              <a:rPr lang="en-US" b="1" dirty="0">
                <a:solidFill>
                  <a:srgbClr val="00B050"/>
                </a:solidFill>
              </a:rPr>
              <a:t>Office furniture: </a:t>
            </a:r>
            <a:r>
              <a:rPr lang="en-US" dirty="0">
                <a:solidFill>
                  <a:srgbClr val="00B050"/>
                </a:solidFill>
              </a:rPr>
              <a:t>Chairs, tables, shelves, small appliances all fall into this category. If you purchased the furniture prior to start up, it should be included here.</a:t>
            </a:r>
          </a:p>
        </p:txBody>
      </p:sp>
      <p:pic>
        <p:nvPicPr>
          <p:cNvPr id="4" name="Picture 3"/>
          <p:cNvPicPr>
            <a:picLocks noChangeAspect="1"/>
          </p:cNvPicPr>
          <p:nvPr/>
        </p:nvPicPr>
        <p:blipFill>
          <a:blip r:embed="rId2"/>
          <a:stretch>
            <a:fillRect/>
          </a:stretch>
        </p:blipFill>
        <p:spPr>
          <a:xfrm>
            <a:off x="474519" y="609600"/>
            <a:ext cx="1052945" cy="1052945"/>
          </a:xfrm>
          <a:prstGeom prst="rect">
            <a:avLst/>
          </a:prstGeom>
        </p:spPr>
      </p:pic>
    </p:spTree>
    <p:extLst>
      <p:ext uri="{BB962C8B-B14F-4D97-AF65-F5344CB8AC3E}">
        <p14:creationId xmlns:p14="http://schemas.microsoft.com/office/powerpoint/2010/main" val="68994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254" y="609600"/>
            <a:ext cx="9328265" cy="1356360"/>
          </a:xfrm>
        </p:spPr>
        <p:txBody>
          <a:bodyPr/>
          <a:lstStyle/>
          <a:p>
            <a:r>
              <a:rPr lang="en-US" b="1" dirty="0">
                <a:solidFill>
                  <a:srgbClr val="31B6CE"/>
                </a:solidFill>
              </a:rPr>
              <a:t>Estimating Financial Funds</a:t>
            </a:r>
          </a:p>
        </p:txBody>
      </p:sp>
      <p:sp>
        <p:nvSpPr>
          <p:cNvPr id="3" name="Content Placeholder 2"/>
          <p:cNvSpPr>
            <a:spLocks noGrp="1"/>
          </p:cNvSpPr>
          <p:nvPr>
            <p:ph idx="1"/>
          </p:nvPr>
        </p:nvSpPr>
        <p:spPr/>
        <p:txBody>
          <a:bodyPr>
            <a:normAutofit fontScale="77500" lnSpcReduction="20000"/>
          </a:bodyPr>
          <a:lstStyle/>
          <a:p>
            <a:pPr marL="45720" indent="0">
              <a:buNone/>
            </a:pPr>
            <a:r>
              <a:rPr lang="en-US" sz="3200" b="1" u="sng" dirty="0">
                <a:solidFill>
                  <a:srgbClr val="FFC000"/>
                </a:solidFill>
              </a:rPr>
              <a:t>Step 2 : Startup Assets</a:t>
            </a:r>
          </a:p>
          <a:p>
            <a:pPr marL="45720" indent="0">
              <a:buNone/>
            </a:pPr>
            <a:r>
              <a:rPr lang="en-US" b="1" dirty="0">
                <a:solidFill>
                  <a:srgbClr val="00B050"/>
                </a:solidFill>
              </a:rPr>
              <a:t>Signage: </a:t>
            </a:r>
            <a:r>
              <a:rPr lang="en-US" dirty="0">
                <a:solidFill>
                  <a:srgbClr val="00B050"/>
                </a:solidFill>
              </a:rPr>
              <a:t>This includes the sign outside in the parking lot, for instance, as well as in-store signs that you'll use to announce sale items or to categorize your inventory.</a:t>
            </a:r>
          </a:p>
          <a:p>
            <a:pPr marL="45720" indent="0">
              <a:buNone/>
            </a:pPr>
            <a:r>
              <a:rPr lang="en-US" b="1" dirty="0">
                <a:solidFill>
                  <a:srgbClr val="00B050"/>
                </a:solidFill>
              </a:rPr>
              <a:t>Leasehold improvements: </a:t>
            </a:r>
            <a:r>
              <a:rPr lang="en-US" dirty="0">
                <a:solidFill>
                  <a:srgbClr val="00B050"/>
                </a:solidFill>
              </a:rPr>
              <a:t>Here's where you'll account for money spent on fixing up the place after you find it and rent it but before your starting date. Remember to include  things like new lighting, paint, repaving the parking lot, etc.</a:t>
            </a:r>
          </a:p>
          <a:p>
            <a:pPr marL="45720" indent="0">
              <a:buNone/>
            </a:pPr>
            <a:r>
              <a:rPr lang="en-US" b="1" dirty="0">
                <a:solidFill>
                  <a:srgbClr val="00B050"/>
                </a:solidFill>
              </a:rPr>
              <a:t>Plant and equipment: </a:t>
            </a:r>
            <a:r>
              <a:rPr lang="en-US" dirty="0">
                <a:solidFill>
                  <a:srgbClr val="00B050"/>
                </a:solidFill>
              </a:rPr>
              <a:t>The costs here will vary greatly depending on the type of business you are starting. Generally considered long-term or fixed assets, these are items that depreciate over more than five years and are likely to last at least that long.</a:t>
            </a:r>
          </a:p>
          <a:p>
            <a:pPr marL="45720" indent="0">
              <a:buNone/>
            </a:pPr>
            <a:r>
              <a:rPr lang="en-US" b="1" dirty="0">
                <a:solidFill>
                  <a:srgbClr val="00B050"/>
                </a:solidFill>
              </a:rPr>
              <a:t>Land: </a:t>
            </a:r>
            <a:r>
              <a:rPr lang="en-US" dirty="0">
                <a:solidFill>
                  <a:srgbClr val="00B050"/>
                </a:solidFill>
              </a:rPr>
              <a:t>The land your company owns is also considered a long-term asset. You want to list the purchase price, not the current value, because you're reflecting the money you've  actually put into this particular asset.</a:t>
            </a:r>
          </a:p>
          <a:p>
            <a:pPr marL="45720" indent="0">
              <a:buNone/>
            </a:pPr>
            <a:r>
              <a:rPr lang="en-US" b="1" dirty="0">
                <a:solidFill>
                  <a:srgbClr val="00B050"/>
                </a:solidFill>
              </a:rPr>
              <a:t>Other assets: </a:t>
            </a:r>
            <a:r>
              <a:rPr lang="en-US" dirty="0">
                <a:solidFill>
                  <a:srgbClr val="00B050"/>
                </a:solidFill>
              </a:rPr>
              <a:t>The list of what could be considered "other assets" is long. Intellectual property, which might be hard to quantify, fixtures for you store or office, or equipment that went beyond what the IRS allowed you to consider expenses can be entered here.</a:t>
            </a:r>
          </a:p>
        </p:txBody>
      </p:sp>
      <p:pic>
        <p:nvPicPr>
          <p:cNvPr id="4" name="Picture 3"/>
          <p:cNvPicPr>
            <a:picLocks noChangeAspect="1"/>
          </p:cNvPicPr>
          <p:nvPr/>
        </p:nvPicPr>
        <p:blipFill>
          <a:blip r:embed="rId2"/>
          <a:stretch>
            <a:fillRect/>
          </a:stretch>
        </p:blipFill>
        <p:spPr>
          <a:xfrm>
            <a:off x="474519" y="609600"/>
            <a:ext cx="1052945" cy="1052945"/>
          </a:xfrm>
          <a:prstGeom prst="rect">
            <a:avLst/>
          </a:prstGeom>
        </p:spPr>
      </p:pic>
    </p:spTree>
    <p:extLst>
      <p:ext uri="{BB962C8B-B14F-4D97-AF65-F5344CB8AC3E}">
        <p14:creationId xmlns:p14="http://schemas.microsoft.com/office/powerpoint/2010/main" val="4030747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254" y="609600"/>
            <a:ext cx="9328265" cy="1356360"/>
          </a:xfrm>
        </p:spPr>
        <p:txBody>
          <a:bodyPr/>
          <a:lstStyle/>
          <a:p>
            <a:r>
              <a:rPr lang="en-US" b="1" dirty="0">
                <a:solidFill>
                  <a:srgbClr val="31B6CE"/>
                </a:solidFill>
              </a:rPr>
              <a:t>Estimating Financial Funds</a:t>
            </a:r>
          </a:p>
        </p:txBody>
      </p:sp>
      <p:sp>
        <p:nvSpPr>
          <p:cNvPr id="3" name="Content Placeholder 2"/>
          <p:cNvSpPr>
            <a:spLocks noGrp="1"/>
          </p:cNvSpPr>
          <p:nvPr>
            <p:ph idx="1"/>
          </p:nvPr>
        </p:nvSpPr>
        <p:spPr/>
        <p:txBody>
          <a:bodyPr>
            <a:normAutofit fontScale="92500" lnSpcReduction="20000"/>
          </a:bodyPr>
          <a:lstStyle/>
          <a:p>
            <a:pPr marL="45720" indent="0">
              <a:buNone/>
            </a:pPr>
            <a:r>
              <a:rPr lang="en-US" sz="3200" b="1" u="sng" dirty="0">
                <a:solidFill>
                  <a:srgbClr val="FFC000"/>
                </a:solidFill>
              </a:rPr>
              <a:t>Step 3 : Recurring Costs</a:t>
            </a:r>
          </a:p>
          <a:p>
            <a:pPr marL="45720" indent="0">
              <a:buNone/>
            </a:pPr>
            <a:r>
              <a:rPr lang="en-US" dirty="0">
                <a:solidFill>
                  <a:srgbClr val="00B050"/>
                </a:solidFill>
              </a:rPr>
              <a:t>• One of the hardest estimates is the cash you'll need to have in the bank as a war chest, or cash reserve, to keep the business afloat during the normal lean months, just after the start, before sales grow enough to support the normal cash outlays.</a:t>
            </a:r>
          </a:p>
          <a:p>
            <a:pPr marL="45720" indent="0">
              <a:buNone/>
            </a:pPr>
            <a:r>
              <a:rPr lang="en-US" dirty="0">
                <a:solidFill>
                  <a:srgbClr val="00B050"/>
                </a:solidFill>
              </a:rPr>
              <a:t>• There's no magic formula. You may have heard some time-worn guidelines, like the one that says you should have six months‘ worth of expenses stored up before you start. This isn't a bad idea, but realistically, </a:t>
            </a:r>
          </a:p>
          <a:p>
            <a:pPr marL="45720" indent="0">
              <a:buNone/>
            </a:pPr>
            <a:r>
              <a:rPr lang="en-US" dirty="0">
                <a:solidFill>
                  <a:srgbClr val="00B050"/>
                </a:solidFill>
              </a:rPr>
              <a:t>Can you afford it? </a:t>
            </a:r>
          </a:p>
          <a:p>
            <a:pPr marL="45720" indent="0">
              <a:buNone/>
            </a:pPr>
            <a:r>
              <a:rPr lang="en-US" dirty="0">
                <a:solidFill>
                  <a:srgbClr val="00B050"/>
                </a:solidFill>
              </a:rPr>
              <a:t>Can you raise the money? </a:t>
            </a:r>
          </a:p>
          <a:p>
            <a:pPr marL="45720" indent="0">
              <a:buNone/>
            </a:pPr>
            <a:r>
              <a:rPr lang="en-US" dirty="0">
                <a:solidFill>
                  <a:srgbClr val="00B050"/>
                </a:solidFill>
              </a:rPr>
              <a:t>Are you able to get some early sales, to offset expenses? </a:t>
            </a:r>
          </a:p>
          <a:p>
            <a:pPr marL="45720" indent="0">
              <a:buNone/>
            </a:pPr>
            <a:r>
              <a:rPr lang="en-US" dirty="0">
                <a:solidFill>
                  <a:srgbClr val="00B050"/>
                </a:solidFill>
              </a:rPr>
              <a:t>Can you get to a monthly break-even point sooner, or will it take you longer? </a:t>
            </a:r>
          </a:p>
          <a:p>
            <a:pPr marL="45720" indent="0">
              <a:buNone/>
            </a:pPr>
            <a:r>
              <a:rPr lang="en-US" dirty="0">
                <a:solidFill>
                  <a:srgbClr val="00B050"/>
                </a:solidFill>
              </a:rPr>
              <a:t>In the end, what you need is a reasonable estimated guess..</a:t>
            </a:r>
          </a:p>
        </p:txBody>
      </p:sp>
      <p:pic>
        <p:nvPicPr>
          <p:cNvPr id="4" name="Picture 3"/>
          <p:cNvPicPr>
            <a:picLocks noChangeAspect="1"/>
          </p:cNvPicPr>
          <p:nvPr/>
        </p:nvPicPr>
        <p:blipFill>
          <a:blip r:embed="rId2"/>
          <a:stretch>
            <a:fillRect/>
          </a:stretch>
        </p:blipFill>
        <p:spPr>
          <a:xfrm>
            <a:off x="474519" y="609600"/>
            <a:ext cx="1052945" cy="1052945"/>
          </a:xfrm>
          <a:prstGeom prst="rect">
            <a:avLst/>
          </a:prstGeom>
        </p:spPr>
      </p:pic>
    </p:spTree>
    <p:extLst>
      <p:ext uri="{BB962C8B-B14F-4D97-AF65-F5344CB8AC3E}">
        <p14:creationId xmlns:p14="http://schemas.microsoft.com/office/powerpoint/2010/main" val="45021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254" y="609600"/>
            <a:ext cx="9328265" cy="1356360"/>
          </a:xfrm>
        </p:spPr>
        <p:txBody>
          <a:bodyPr/>
          <a:lstStyle/>
          <a:p>
            <a:r>
              <a:rPr lang="en-US" b="1" dirty="0">
                <a:solidFill>
                  <a:srgbClr val="31B6CE"/>
                </a:solidFill>
              </a:rPr>
              <a:t>Estimating Financial Funds</a:t>
            </a:r>
          </a:p>
        </p:txBody>
      </p:sp>
      <p:sp>
        <p:nvSpPr>
          <p:cNvPr id="3" name="Content Placeholder 2"/>
          <p:cNvSpPr>
            <a:spLocks noGrp="1"/>
          </p:cNvSpPr>
          <p:nvPr>
            <p:ph idx="1"/>
          </p:nvPr>
        </p:nvSpPr>
        <p:spPr/>
        <p:txBody>
          <a:bodyPr numCol="1">
            <a:normAutofit fontScale="62500" lnSpcReduction="20000"/>
          </a:bodyPr>
          <a:lstStyle/>
          <a:p>
            <a:pPr marL="45720" indent="0">
              <a:buNone/>
            </a:pPr>
            <a:r>
              <a:rPr lang="en-US" sz="3200" b="1" u="sng" dirty="0">
                <a:solidFill>
                  <a:srgbClr val="FFC000"/>
                </a:solidFill>
              </a:rPr>
              <a:t>Step 3 : Recurring Costs</a:t>
            </a:r>
          </a:p>
          <a:p>
            <a:pPr marL="45720" indent="0" algn="just">
              <a:buNone/>
            </a:pPr>
            <a:r>
              <a:rPr lang="en-US" dirty="0">
                <a:solidFill>
                  <a:srgbClr val="00B050"/>
                </a:solidFill>
              </a:rPr>
              <a:t>• Monthly Expenses: Running monthly expenses, often called the burn rate. This is at best an estimated guess.</a:t>
            </a:r>
          </a:p>
          <a:p>
            <a:pPr marL="45720" indent="0" algn="just">
              <a:buNone/>
            </a:pPr>
            <a:r>
              <a:rPr lang="en-US" dirty="0">
                <a:solidFill>
                  <a:srgbClr val="00B050"/>
                </a:solidFill>
              </a:rPr>
              <a:t>• Rent:</a:t>
            </a:r>
          </a:p>
          <a:p>
            <a:pPr marL="45720" indent="0" algn="just">
              <a:buNone/>
            </a:pPr>
            <a:r>
              <a:rPr lang="en-US" dirty="0">
                <a:solidFill>
                  <a:srgbClr val="00B050"/>
                </a:solidFill>
              </a:rPr>
              <a:t>• Utilities:</a:t>
            </a:r>
          </a:p>
          <a:p>
            <a:pPr marL="45720" indent="0" algn="just">
              <a:buNone/>
            </a:pPr>
            <a:r>
              <a:rPr lang="en-US" dirty="0">
                <a:solidFill>
                  <a:srgbClr val="00B050"/>
                </a:solidFill>
              </a:rPr>
              <a:t>• Payroll:</a:t>
            </a:r>
          </a:p>
          <a:p>
            <a:pPr marL="45720" indent="0" algn="just">
              <a:buNone/>
            </a:pPr>
            <a:r>
              <a:rPr lang="en-US" dirty="0">
                <a:solidFill>
                  <a:srgbClr val="00B050"/>
                </a:solidFill>
              </a:rPr>
              <a:t>•Inventory:</a:t>
            </a:r>
          </a:p>
          <a:p>
            <a:pPr marL="45720" indent="0" algn="just">
              <a:buNone/>
            </a:pPr>
            <a:r>
              <a:rPr lang="en-US" dirty="0">
                <a:solidFill>
                  <a:srgbClr val="00B050"/>
                </a:solidFill>
              </a:rPr>
              <a:t>• Marketing:</a:t>
            </a:r>
          </a:p>
          <a:p>
            <a:pPr marL="45720" indent="0" algn="just">
              <a:buNone/>
            </a:pPr>
            <a:r>
              <a:rPr lang="en-US" dirty="0">
                <a:solidFill>
                  <a:srgbClr val="00B050"/>
                </a:solidFill>
              </a:rPr>
              <a:t>• All other:</a:t>
            </a:r>
          </a:p>
          <a:p>
            <a:pPr marL="45720" indent="0" algn="just">
              <a:buNone/>
            </a:pPr>
            <a:r>
              <a:rPr lang="en-US" dirty="0">
                <a:solidFill>
                  <a:srgbClr val="00B050"/>
                </a:solidFill>
              </a:rPr>
              <a:t>• How many months?</a:t>
            </a:r>
          </a:p>
          <a:p>
            <a:pPr marL="45720" indent="0" algn="just">
              <a:buNone/>
            </a:pPr>
            <a:r>
              <a:rPr lang="en-US" dirty="0">
                <a:solidFill>
                  <a:srgbClr val="00B050"/>
                </a:solidFill>
              </a:rPr>
              <a:t>• Number of months:</a:t>
            </a:r>
          </a:p>
          <a:p>
            <a:pPr marL="45720" indent="0" algn="just">
              <a:buNone/>
            </a:pPr>
            <a:r>
              <a:rPr lang="en-US" dirty="0">
                <a:solidFill>
                  <a:srgbClr val="00B050"/>
                </a:solidFill>
              </a:rPr>
              <a:t>• How many months of expenses do you think you'll need? (Set an estimate here; be conservative, and remember, there is no</a:t>
            </a:r>
          </a:p>
          <a:p>
            <a:pPr marL="45720" indent="0" algn="just">
              <a:buNone/>
            </a:pPr>
            <a:r>
              <a:rPr lang="en-US" dirty="0">
                <a:solidFill>
                  <a:srgbClr val="00B050"/>
                </a:solidFill>
              </a:rPr>
              <a:t>absolute right or wrong answer)</a:t>
            </a:r>
          </a:p>
        </p:txBody>
      </p:sp>
      <p:pic>
        <p:nvPicPr>
          <p:cNvPr id="4" name="Picture 3"/>
          <p:cNvPicPr>
            <a:picLocks noChangeAspect="1"/>
          </p:cNvPicPr>
          <p:nvPr/>
        </p:nvPicPr>
        <p:blipFill>
          <a:blip r:embed="rId2"/>
          <a:stretch>
            <a:fillRect/>
          </a:stretch>
        </p:blipFill>
        <p:spPr>
          <a:xfrm>
            <a:off x="474519" y="609600"/>
            <a:ext cx="1052945" cy="1052945"/>
          </a:xfrm>
          <a:prstGeom prst="rect">
            <a:avLst/>
          </a:prstGeom>
        </p:spPr>
      </p:pic>
    </p:spTree>
    <p:extLst>
      <p:ext uri="{BB962C8B-B14F-4D97-AF65-F5344CB8AC3E}">
        <p14:creationId xmlns:p14="http://schemas.microsoft.com/office/powerpoint/2010/main" val="2829852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254" y="609600"/>
            <a:ext cx="9328265" cy="1356360"/>
          </a:xfrm>
        </p:spPr>
        <p:txBody>
          <a:bodyPr/>
          <a:lstStyle/>
          <a:p>
            <a:r>
              <a:rPr lang="en-US" b="1" dirty="0">
                <a:solidFill>
                  <a:srgbClr val="31B6CE"/>
                </a:solidFill>
              </a:rPr>
              <a:t>Estimating Financial Funds</a:t>
            </a:r>
          </a:p>
        </p:txBody>
      </p:sp>
      <p:pic>
        <p:nvPicPr>
          <p:cNvPr id="4" name="Picture 3"/>
          <p:cNvPicPr>
            <a:picLocks noChangeAspect="1"/>
          </p:cNvPicPr>
          <p:nvPr/>
        </p:nvPicPr>
        <p:blipFill>
          <a:blip r:embed="rId2"/>
          <a:stretch>
            <a:fillRect/>
          </a:stretch>
        </p:blipFill>
        <p:spPr>
          <a:xfrm>
            <a:off x="474519" y="609600"/>
            <a:ext cx="1052945" cy="1052945"/>
          </a:xfrm>
          <a:prstGeom prst="rect">
            <a:avLst/>
          </a:prstGeom>
        </p:spPr>
      </p:pic>
      <p:sp>
        <p:nvSpPr>
          <p:cNvPr id="6" name="TextBox 5"/>
          <p:cNvSpPr txBox="1"/>
          <p:nvPr/>
        </p:nvSpPr>
        <p:spPr>
          <a:xfrm>
            <a:off x="748145" y="1965960"/>
            <a:ext cx="10654145" cy="1015663"/>
          </a:xfrm>
          <a:prstGeom prst="rect">
            <a:avLst/>
          </a:prstGeom>
          <a:noFill/>
        </p:spPr>
        <p:txBody>
          <a:bodyPr wrap="square" rtlCol="0">
            <a:spAutoFit/>
          </a:bodyPr>
          <a:lstStyle/>
          <a:p>
            <a:r>
              <a:rPr lang="en-US" sz="2000" b="1" dirty="0">
                <a:solidFill>
                  <a:srgbClr val="00B050"/>
                </a:solidFill>
              </a:rPr>
              <a:t>Your startup costs are the sum of what you will spend as startup expenses, plus what you need to spend to buy startup assets, plus the cash you need to have in the bank the day you open your business.</a:t>
            </a:r>
          </a:p>
        </p:txBody>
      </p:sp>
      <p:sp>
        <p:nvSpPr>
          <p:cNvPr id="7" name="TextBox 6"/>
          <p:cNvSpPr txBox="1"/>
          <p:nvPr/>
        </p:nvSpPr>
        <p:spPr>
          <a:xfrm>
            <a:off x="748146" y="3157450"/>
            <a:ext cx="10654144" cy="2031325"/>
          </a:xfrm>
          <a:prstGeom prst="rect">
            <a:avLst/>
          </a:prstGeom>
          <a:noFill/>
        </p:spPr>
        <p:txBody>
          <a:bodyPr wrap="square" rtlCol="0">
            <a:spAutoFit/>
          </a:bodyPr>
          <a:lstStyle/>
          <a:p>
            <a:r>
              <a:rPr lang="en-US" b="1" dirty="0">
                <a:solidFill>
                  <a:schemeClr val="accent3"/>
                </a:solidFill>
              </a:rPr>
              <a:t>Startup Expenses:	</a:t>
            </a:r>
            <a:r>
              <a:rPr lang="en-US" dirty="0"/>
              <a:t>				</a:t>
            </a:r>
            <a:r>
              <a:rPr lang="en-US" b="1" dirty="0" err="1"/>
              <a:t>Rs</a:t>
            </a:r>
            <a:r>
              <a:rPr lang="en-US" b="1" dirty="0"/>
              <a:t>  0.00</a:t>
            </a:r>
          </a:p>
          <a:p>
            <a:r>
              <a:rPr lang="en-US" b="1" dirty="0">
                <a:solidFill>
                  <a:schemeClr val="accent3"/>
                </a:solidFill>
              </a:rPr>
              <a:t>Startup Assets: </a:t>
            </a:r>
            <a:r>
              <a:rPr lang="en-US" dirty="0"/>
              <a:t>					</a:t>
            </a:r>
            <a:r>
              <a:rPr lang="en-US" b="1" dirty="0" err="1"/>
              <a:t>Rs</a:t>
            </a:r>
            <a:r>
              <a:rPr lang="en-US" b="1" dirty="0"/>
              <a:t>. 0.00</a:t>
            </a:r>
          </a:p>
          <a:p>
            <a:r>
              <a:rPr lang="en-US" b="1" dirty="0">
                <a:solidFill>
                  <a:schemeClr val="accent3"/>
                </a:solidFill>
              </a:rPr>
              <a:t>Cash for Recurring Costs: </a:t>
            </a:r>
            <a:r>
              <a:rPr lang="en-US" dirty="0"/>
              <a:t>			</a:t>
            </a:r>
            <a:r>
              <a:rPr lang="en-US" b="1" dirty="0" err="1"/>
              <a:t>Rs</a:t>
            </a:r>
            <a:r>
              <a:rPr lang="en-US" b="1" dirty="0"/>
              <a:t>. 0.00</a:t>
            </a:r>
          </a:p>
          <a:p>
            <a:endParaRPr lang="en-US" b="1" dirty="0"/>
          </a:p>
          <a:p>
            <a:r>
              <a:rPr lang="en-US" b="1" dirty="0">
                <a:solidFill>
                  <a:schemeClr val="accent3"/>
                </a:solidFill>
              </a:rPr>
              <a:t>Total Startup Costs:</a:t>
            </a:r>
            <a:r>
              <a:rPr lang="en-US" dirty="0"/>
              <a:t>				</a:t>
            </a:r>
            <a:r>
              <a:rPr lang="en-US" b="1" dirty="0" err="1"/>
              <a:t>Rs</a:t>
            </a:r>
            <a:r>
              <a:rPr lang="en-US" b="1" dirty="0"/>
              <a:t>. 0.00</a:t>
            </a:r>
          </a:p>
          <a:p>
            <a:endParaRPr lang="en-US" dirty="0"/>
          </a:p>
          <a:p>
            <a:r>
              <a:rPr lang="en-US" b="1" dirty="0"/>
              <a:t>Your Estimate:</a:t>
            </a:r>
            <a:r>
              <a:rPr lang="en-US" dirty="0"/>
              <a:t>					</a:t>
            </a:r>
            <a:r>
              <a:rPr lang="en-US" b="1" dirty="0" err="1"/>
              <a:t>Rs</a:t>
            </a:r>
            <a:r>
              <a:rPr lang="en-US" b="1" dirty="0"/>
              <a:t>  0.00</a:t>
            </a:r>
          </a:p>
        </p:txBody>
      </p:sp>
      <p:sp>
        <p:nvSpPr>
          <p:cNvPr id="8" name="TextBox 7"/>
          <p:cNvSpPr txBox="1"/>
          <p:nvPr/>
        </p:nvSpPr>
        <p:spPr>
          <a:xfrm>
            <a:off x="748145" y="5364602"/>
            <a:ext cx="10654144" cy="1015663"/>
          </a:xfrm>
          <a:prstGeom prst="rect">
            <a:avLst/>
          </a:prstGeom>
          <a:noFill/>
        </p:spPr>
        <p:txBody>
          <a:bodyPr wrap="square" rtlCol="0">
            <a:spAutoFit/>
          </a:bodyPr>
          <a:lstStyle/>
          <a:p>
            <a:r>
              <a:rPr lang="en-US" sz="2000" b="1" dirty="0">
                <a:solidFill>
                  <a:schemeClr val="accent3"/>
                </a:solidFill>
              </a:rPr>
              <a:t>What's next?</a:t>
            </a:r>
          </a:p>
          <a:p>
            <a:r>
              <a:rPr lang="en-US" sz="2000" b="1" dirty="0">
                <a:solidFill>
                  <a:srgbClr val="00B050"/>
                </a:solidFill>
              </a:rPr>
              <a:t>The next step in starting your business, once you have figured out how much it will cost, is to figure out where the money will come from. </a:t>
            </a:r>
          </a:p>
        </p:txBody>
      </p:sp>
    </p:spTree>
    <p:extLst>
      <p:ext uri="{BB962C8B-B14F-4D97-AF65-F5344CB8AC3E}">
        <p14:creationId xmlns:p14="http://schemas.microsoft.com/office/powerpoint/2010/main" val="414917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8. Financial Analysis and Accounting Basics</a:t>
            </a:r>
          </a:p>
        </p:txBody>
      </p:sp>
      <p:sp>
        <p:nvSpPr>
          <p:cNvPr id="3" name="Content Placeholder 2"/>
          <p:cNvSpPr>
            <a:spLocks noGrp="1"/>
          </p:cNvSpPr>
          <p:nvPr>
            <p:ph idx="1"/>
          </p:nvPr>
        </p:nvSpPr>
        <p:spPr/>
        <p:txBody>
          <a:bodyPr>
            <a:normAutofit/>
          </a:bodyPr>
          <a:lstStyle/>
          <a:p>
            <a:r>
              <a:rPr lang="en-US" dirty="0"/>
              <a:t>Organize financial plan for new ventures in technopreneurship</a:t>
            </a:r>
          </a:p>
          <a:p>
            <a:r>
              <a:rPr lang="en-US" dirty="0"/>
              <a:t>Importance of financial plan</a:t>
            </a:r>
          </a:p>
          <a:p>
            <a:r>
              <a:rPr lang="en-US" dirty="0"/>
              <a:t>Preparing financial statements and capital budgeting in IT Business</a:t>
            </a:r>
          </a:p>
          <a:p>
            <a:r>
              <a:rPr lang="en-US" dirty="0"/>
              <a:t>Cash flow statements and projection</a:t>
            </a:r>
          </a:p>
          <a:p>
            <a:r>
              <a:rPr lang="en-US" dirty="0"/>
              <a:t>Income (P&amp;L) statements; accrual accounting, depreciation, operating expense</a:t>
            </a:r>
          </a:p>
          <a:p>
            <a:r>
              <a:rPr lang="en-US" dirty="0"/>
              <a:t>Balance sheets; equity, liability</a:t>
            </a:r>
          </a:p>
          <a:p>
            <a:r>
              <a:rPr lang="en-US" dirty="0"/>
              <a:t>Breakeven time</a:t>
            </a:r>
          </a:p>
        </p:txBody>
      </p:sp>
    </p:spTree>
    <p:extLst>
      <p:ext uri="{BB962C8B-B14F-4D97-AF65-F5344CB8AC3E}">
        <p14:creationId xmlns:p14="http://schemas.microsoft.com/office/powerpoint/2010/main" val="1842383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The Income Statement</a:t>
            </a:r>
          </a:p>
        </p:txBody>
      </p:sp>
      <p:pic>
        <p:nvPicPr>
          <p:cNvPr id="4" name="Picture 3"/>
          <p:cNvPicPr>
            <a:picLocks noChangeAspect="1"/>
          </p:cNvPicPr>
          <p:nvPr/>
        </p:nvPicPr>
        <p:blipFill>
          <a:blip r:embed="rId2"/>
          <a:stretch>
            <a:fillRect/>
          </a:stretch>
        </p:blipFill>
        <p:spPr>
          <a:xfrm>
            <a:off x="1596303" y="1778144"/>
            <a:ext cx="8334375" cy="4410075"/>
          </a:xfrm>
          <a:prstGeom prst="rect">
            <a:avLst/>
          </a:prstGeom>
        </p:spPr>
      </p:pic>
    </p:spTree>
    <p:extLst>
      <p:ext uri="{BB962C8B-B14F-4D97-AF65-F5344CB8AC3E}">
        <p14:creationId xmlns:p14="http://schemas.microsoft.com/office/powerpoint/2010/main" val="3333089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The Income Statement</a:t>
            </a:r>
          </a:p>
        </p:txBody>
      </p:sp>
      <p:pic>
        <p:nvPicPr>
          <p:cNvPr id="3" name="Picture 2"/>
          <p:cNvPicPr>
            <a:picLocks noChangeAspect="1"/>
          </p:cNvPicPr>
          <p:nvPr/>
        </p:nvPicPr>
        <p:blipFill>
          <a:blip r:embed="rId2"/>
          <a:stretch>
            <a:fillRect/>
          </a:stretch>
        </p:blipFill>
        <p:spPr>
          <a:xfrm>
            <a:off x="1443903" y="1727921"/>
            <a:ext cx="8334375" cy="4371975"/>
          </a:xfrm>
          <a:prstGeom prst="rect">
            <a:avLst/>
          </a:prstGeom>
        </p:spPr>
      </p:pic>
    </p:spTree>
    <p:extLst>
      <p:ext uri="{BB962C8B-B14F-4D97-AF65-F5344CB8AC3E}">
        <p14:creationId xmlns:p14="http://schemas.microsoft.com/office/powerpoint/2010/main" val="3534672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The Income Statement</a:t>
            </a:r>
          </a:p>
        </p:txBody>
      </p:sp>
      <p:pic>
        <p:nvPicPr>
          <p:cNvPr id="4" name="Picture 3"/>
          <p:cNvPicPr>
            <a:picLocks noChangeAspect="1"/>
          </p:cNvPicPr>
          <p:nvPr/>
        </p:nvPicPr>
        <p:blipFill>
          <a:blip r:embed="rId2"/>
          <a:stretch>
            <a:fillRect/>
          </a:stretch>
        </p:blipFill>
        <p:spPr>
          <a:xfrm>
            <a:off x="1619683" y="1965960"/>
            <a:ext cx="8315325" cy="4381500"/>
          </a:xfrm>
          <a:prstGeom prst="rect">
            <a:avLst/>
          </a:prstGeom>
        </p:spPr>
      </p:pic>
    </p:spTree>
    <p:extLst>
      <p:ext uri="{BB962C8B-B14F-4D97-AF65-F5344CB8AC3E}">
        <p14:creationId xmlns:p14="http://schemas.microsoft.com/office/powerpoint/2010/main" val="3877158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The Income Statement</a:t>
            </a:r>
          </a:p>
        </p:txBody>
      </p:sp>
      <p:pic>
        <p:nvPicPr>
          <p:cNvPr id="3" name="Picture 2"/>
          <p:cNvPicPr>
            <a:picLocks noChangeAspect="1"/>
          </p:cNvPicPr>
          <p:nvPr/>
        </p:nvPicPr>
        <p:blipFill>
          <a:blip r:embed="rId2"/>
          <a:stretch>
            <a:fillRect/>
          </a:stretch>
        </p:blipFill>
        <p:spPr>
          <a:xfrm>
            <a:off x="1457758" y="1839191"/>
            <a:ext cx="8334375" cy="4343400"/>
          </a:xfrm>
          <a:prstGeom prst="rect">
            <a:avLst/>
          </a:prstGeom>
        </p:spPr>
      </p:pic>
    </p:spTree>
    <p:extLst>
      <p:ext uri="{BB962C8B-B14F-4D97-AF65-F5344CB8AC3E}">
        <p14:creationId xmlns:p14="http://schemas.microsoft.com/office/powerpoint/2010/main" val="2956720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The Income Statement</a:t>
            </a:r>
          </a:p>
        </p:txBody>
      </p:sp>
      <p:pic>
        <p:nvPicPr>
          <p:cNvPr id="4" name="Picture 3"/>
          <p:cNvPicPr>
            <a:picLocks noChangeAspect="1"/>
          </p:cNvPicPr>
          <p:nvPr/>
        </p:nvPicPr>
        <p:blipFill>
          <a:blip r:embed="rId2"/>
          <a:stretch>
            <a:fillRect/>
          </a:stretch>
        </p:blipFill>
        <p:spPr>
          <a:xfrm>
            <a:off x="1408834" y="1806286"/>
            <a:ext cx="8515350" cy="4381500"/>
          </a:xfrm>
          <a:prstGeom prst="rect">
            <a:avLst/>
          </a:prstGeom>
        </p:spPr>
      </p:pic>
    </p:spTree>
    <p:extLst>
      <p:ext uri="{BB962C8B-B14F-4D97-AF65-F5344CB8AC3E}">
        <p14:creationId xmlns:p14="http://schemas.microsoft.com/office/powerpoint/2010/main" val="378055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The Income Statement</a:t>
            </a:r>
          </a:p>
        </p:txBody>
      </p:sp>
      <p:pic>
        <p:nvPicPr>
          <p:cNvPr id="3" name="Picture 2"/>
          <p:cNvPicPr>
            <a:picLocks noChangeAspect="1"/>
          </p:cNvPicPr>
          <p:nvPr/>
        </p:nvPicPr>
        <p:blipFill>
          <a:blip r:embed="rId2"/>
          <a:stretch>
            <a:fillRect/>
          </a:stretch>
        </p:blipFill>
        <p:spPr>
          <a:xfrm>
            <a:off x="1543482" y="1655184"/>
            <a:ext cx="8467725" cy="4295775"/>
          </a:xfrm>
          <a:prstGeom prst="rect">
            <a:avLst/>
          </a:prstGeom>
        </p:spPr>
      </p:pic>
    </p:spTree>
    <p:extLst>
      <p:ext uri="{BB962C8B-B14F-4D97-AF65-F5344CB8AC3E}">
        <p14:creationId xmlns:p14="http://schemas.microsoft.com/office/powerpoint/2010/main" val="909265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The Income Statement</a:t>
            </a:r>
          </a:p>
        </p:txBody>
      </p:sp>
      <p:pic>
        <p:nvPicPr>
          <p:cNvPr id="4" name="Picture 3"/>
          <p:cNvPicPr>
            <a:picLocks noChangeAspect="1"/>
          </p:cNvPicPr>
          <p:nvPr/>
        </p:nvPicPr>
        <p:blipFill>
          <a:blip r:embed="rId2"/>
          <a:stretch>
            <a:fillRect/>
          </a:stretch>
        </p:blipFill>
        <p:spPr>
          <a:xfrm>
            <a:off x="1652587" y="1965960"/>
            <a:ext cx="8582025" cy="4305300"/>
          </a:xfrm>
          <a:prstGeom prst="rect">
            <a:avLst/>
          </a:prstGeom>
        </p:spPr>
      </p:pic>
    </p:spTree>
    <p:extLst>
      <p:ext uri="{BB962C8B-B14F-4D97-AF65-F5344CB8AC3E}">
        <p14:creationId xmlns:p14="http://schemas.microsoft.com/office/powerpoint/2010/main" val="2314193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The Income Statement</a:t>
            </a:r>
          </a:p>
        </p:txBody>
      </p:sp>
      <p:pic>
        <p:nvPicPr>
          <p:cNvPr id="3" name="Picture 2"/>
          <p:cNvPicPr>
            <a:picLocks noChangeAspect="1"/>
          </p:cNvPicPr>
          <p:nvPr/>
        </p:nvPicPr>
        <p:blipFill>
          <a:blip r:embed="rId2"/>
          <a:stretch>
            <a:fillRect/>
          </a:stretch>
        </p:blipFill>
        <p:spPr>
          <a:xfrm>
            <a:off x="1459057" y="1859540"/>
            <a:ext cx="8553450" cy="4524375"/>
          </a:xfrm>
          <a:prstGeom prst="rect">
            <a:avLst/>
          </a:prstGeom>
        </p:spPr>
      </p:pic>
    </p:spTree>
    <p:extLst>
      <p:ext uri="{BB962C8B-B14F-4D97-AF65-F5344CB8AC3E}">
        <p14:creationId xmlns:p14="http://schemas.microsoft.com/office/powerpoint/2010/main" val="1553309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The Income Statement</a:t>
            </a:r>
          </a:p>
        </p:txBody>
      </p:sp>
      <p:pic>
        <p:nvPicPr>
          <p:cNvPr id="4" name="Picture 3"/>
          <p:cNvPicPr>
            <a:picLocks noChangeAspect="1"/>
          </p:cNvPicPr>
          <p:nvPr/>
        </p:nvPicPr>
        <p:blipFill>
          <a:blip r:embed="rId2"/>
          <a:stretch>
            <a:fillRect/>
          </a:stretch>
        </p:blipFill>
        <p:spPr>
          <a:xfrm>
            <a:off x="1258166" y="1711468"/>
            <a:ext cx="8705850" cy="4543425"/>
          </a:xfrm>
          <a:prstGeom prst="rect">
            <a:avLst/>
          </a:prstGeom>
        </p:spPr>
      </p:pic>
    </p:spTree>
    <p:extLst>
      <p:ext uri="{BB962C8B-B14F-4D97-AF65-F5344CB8AC3E}">
        <p14:creationId xmlns:p14="http://schemas.microsoft.com/office/powerpoint/2010/main" val="2306784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The Income Statement</a:t>
            </a:r>
          </a:p>
        </p:txBody>
      </p:sp>
      <p:pic>
        <p:nvPicPr>
          <p:cNvPr id="3" name="Picture 2"/>
          <p:cNvPicPr>
            <a:picLocks noChangeAspect="1"/>
          </p:cNvPicPr>
          <p:nvPr/>
        </p:nvPicPr>
        <p:blipFill>
          <a:blip r:embed="rId2"/>
          <a:stretch>
            <a:fillRect/>
          </a:stretch>
        </p:blipFill>
        <p:spPr>
          <a:xfrm>
            <a:off x="1493693" y="1518805"/>
            <a:ext cx="8401050" cy="4762500"/>
          </a:xfrm>
          <a:prstGeom prst="rect">
            <a:avLst/>
          </a:prstGeom>
        </p:spPr>
      </p:pic>
    </p:spTree>
    <p:extLst>
      <p:ext uri="{BB962C8B-B14F-4D97-AF65-F5344CB8AC3E}">
        <p14:creationId xmlns:p14="http://schemas.microsoft.com/office/powerpoint/2010/main" val="879412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4836000" y="2992581"/>
            <a:ext cx="2520000" cy="25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Why money matters  in a startup</a:t>
            </a:r>
          </a:p>
        </p:txBody>
      </p:sp>
      <p:sp>
        <p:nvSpPr>
          <p:cNvPr id="9" name="Oval 8"/>
          <p:cNvSpPr/>
          <p:nvPr/>
        </p:nvSpPr>
        <p:spPr>
          <a:xfrm>
            <a:off x="5196000" y="346363"/>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Have to pay the bills</a:t>
            </a:r>
          </a:p>
        </p:txBody>
      </p:sp>
      <p:sp>
        <p:nvSpPr>
          <p:cNvPr id="10" name="Oval 9"/>
          <p:cNvSpPr/>
          <p:nvPr/>
        </p:nvSpPr>
        <p:spPr>
          <a:xfrm>
            <a:off x="1815491" y="4612581"/>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Desirable outcome !!</a:t>
            </a:r>
          </a:p>
        </p:txBody>
      </p:sp>
      <p:sp>
        <p:nvSpPr>
          <p:cNvPr id="11" name="Oval 10"/>
          <p:cNvSpPr/>
          <p:nvPr/>
        </p:nvSpPr>
        <p:spPr>
          <a:xfrm>
            <a:off x="8576509" y="4612581"/>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Sign of a sustainable business model</a:t>
            </a:r>
          </a:p>
        </p:txBody>
      </p:sp>
      <p:sp>
        <p:nvSpPr>
          <p:cNvPr id="12" name="Right Arrow 11"/>
          <p:cNvSpPr/>
          <p:nvPr/>
        </p:nvSpPr>
        <p:spPr>
          <a:xfrm rot="1674938">
            <a:off x="7726432" y="3988581"/>
            <a:ext cx="479644" cy="1524000"/>
          </a:xfrm>
          <a:prstGeom prst="rightArrow">
            <a:avLst/>
          </a:prstGeom>
          <a:solidFill>
            <a:schemeClr val="accent4">
              <a:lumMod val="40000"/>
              <a:lumOff val="60000"/>
            </a:schemeClr>
          </a:solidFill>
          <a:ln>
            <a:solidFill>
              <a:srgbClr val="31B6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9654662">
            <a:off x="3990920" y="3988581"/>
            <a:ext cx="479644" cy="1524000"/>
          </a:xfrm>
          <a:prstGeom prst="rightArrow">
            <a:avLst/>
          </a:prstGeom>
          <a:solidFill>
            <a:schemeClr val="accent4">
              <a:lumMod val="40000"/>
              <a:lumOff val="60000"/>
            </a:schemeClr>
          </a:solidFill>
          <a:ln>
            <a:solidFill>
              <a:srgbClr val="31B6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6200000">
            <a:off x="5856178" y="1807472"/>
            <a:ext cx="479644" cy="1524000"/>
          </a:xfrm>
          <a:prstGeom prst="rightArrow">
            <a:avLst/>
          </a:prstGeom>
          <a:solidFill>
            <a:schemeClr val="accent4">
              <a:lumMod val="40000"/>
              <a:lumOff val="60000"/>
            </a:schemeClr>
          </a:solidFill>
          <a:ln>
            <a:solidFill>
              <a:srgbClr val="31B6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89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The Income Statement</a:t>
            </a:r>
          </a:p>
        </p:txBody>
      </p:sp>
      <p:pic>
        <p:nvPicPr>
          <p:cNvPr id="4" name="Picture 3"/>
          <p:cNvPicPr>
            <a:picLocks noChangeAspect="1"/>
          </p:cNvPicPr>
          <p:nvPr/>
        </p:nvPicPr>
        <p:blipFill>
          <a:blip r:embed="rId2"/>
          <a:stretch>
            <a:fillRect/>
          </a:stretch>
        </p:blipFill>
        <p:spPr>
          <a:xfrm>
            <a:off x="1937385" y="1777278"/>
            <a:ext cx="8286750" cy="4467225"/>
          </a:xfrm>
          <a:prstGeom prst="rect">
            <a:avLst/>
          </a:prstGeom>
        </p:spPr>
      </p:pic>
    </p:spTree>
    <p:extLst>
      <p:ext uri="{BB962C8B-B14F-4D97-AF65-F5344CB8AC3E}">
        <p14:creationId xmlns:p14="http://schemas.microsoft.com/office/powerpoint/2010/main" val="2087303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The Income Statement</a:t>
            </a:r>
          </a:p>
        </p:txBody>
      </p:sp>
      <p:pic>
        <p:nvPicPr>
          <p:cNvPr id="4" name="Picture 3"/>
          <p:cNvPicPr>
            <a:picLocks noChangeAspect="1"/>
          </p:cNvPicPr>
          <p:nvPr/>
        </p:nvPicPr>
        <p:blipFill>
          <a:blip r:embed="rId2"/>
          <a:stretch>
            <a:fillRect/>
          </a:stretch>
        </p:blipFill>
        <p:spPr>
          <a:xfrm>
            <a:off x="1937385" y="1777278"/>
            <a:ext cx="8286750" cy="4467225"/>
          </a:xfrm>
          <a:prstGeom prst="rect">
            <a:avLst/>
          </a:prstGeom>
        </p:spPr>
      </p:pic>
    </p:spTree>
    <p:extLst>
      <p:ext uri="{BB962C8B-B14F-4D97-AF65-F5344CB8AC3E}">
        <p14:creationId xmlns:p14="http://schemas.microsoft.com/office/powerpoint/2010/main" val="3945852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Why Worry About Cash?</a:t>
            </a:r>
          </a:p>
        </p:txBody>
      </p:sp>
      <p:pic>
        <p:nvPicPr>
          <p:cNvPr id="3" name="Picture 2"/>
          <p:cNvPicPr>
            <a:picLocks noChangeAspect="1"/>
          </p:cNvPicPr>
          <p:nvPr/>
        </p:nvPicPr>
        <p:blipFill>
          <a:blip r:embed="rId2"/>
          <a:stretch>
            <a:fillRect/>
          </a:stretch>
        </p:blipFill>
        <p:spPr>
          <a:xfrm>
            <a:off x="1143000" y="1715798"/>
            <a:ext cx="8515350" cy="4562475"/>
          </a:xfrm>
          <a:prstGeom prst="rect">
            <a:avLst/>
          </a:prstGeom>
        </p:spPr>
      </p:pic>
    </p:spTree>
    <p:extLst>
      <p:ext uri="{BB962C8B-B14F-4D97-AF65-F5344CB8AC3E}">
        <p14:creationId xmlns:p14="http://schemas.microsoft.com/office/powerpoint/2010/main" val="2969908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Why Worry About Cash?</a:t>
            </a:r>
          </a:p>
        </p:txBody>
      </p:sp>
      <p:pic>
        <p:nvPicPr>
          <p:cNvPr id="4" name="Picture 3"/>
          <p:cNvPicPr>
            <a:picLocks noChangeAspect="1"/>
          </p:cNvPicPr>
          <p:nvPr/>
        </p:nvPicPr>
        <p:blipFill>
          <a:blip r:embed="rId2"/>
          <a:stretch>
            <a:fillRect/>
          </a:stretch>
        </p:blipFill>
        <p:spPr>
          <a:xfrm>
            <a:off x="1255568" y="1641330"/>
            <a:ext cx="8267700" cy="4600575"/>
          </a:xfrm>
          <a:prstGeom prst="rect">
            <a:avLst/>
          </a:prstGeom>
        </p:spPr>
      </p:pic>
    </p:spTree>
    <p:extLst>
      <p:ext uri="{BB962C8B-B14F-4D97-AF65-F5344CB8AC3E}">
        <p14:creationId xmlns:p14="http://schemas.microsoft.com/office/powerpoint/2010/main" val="3868034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Why Worry About Cash?</a:t>
            </a:r>
          </a:p>
        </p:txBody>
      </p:sp>
      <p:pic>
        <p:nvPicPr>
          <p:cNvPr id="5" name="Picture 4"/>
          <p:cNvPicPr>
            <a:picLocks noChangeAspect="1"/>
          </p:cNvPicPr>
          <p:nvPr/>
        </p:nvPicPr>
        <p:blipFill>
          <a:blip r:embed="rId2"/>
          <a:stretch>
            <a:fillRect/>
          </a:stretch>
        </p:blipFill>
        <p:spPr>
          <a:xfrm>
            <a:off x="1143000" y="1732684"/>
            <a:ext cx="8591550" cy="4667250"/>
          </a:xfrm>
          <a:prstGeom prst="rect">
            <a:avLst/>
          </a:prstGeom>
        </p:spPr>
      </p:pic>
    </p:spTree>
    <p:extLst>
      <p:ext uri="{BB962C8B-B14F-4D97-AF65-F5344CB8AC3E}">
        <p14:creationId xmlns:p14="http://schemas.microsoft.com/office/powerpoint/2010/main" val="396180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Lesson: Forecast Cash Flows</a:t>
            </a:r>
          </a:p>
        </p:txBody>
      </p:sp>
      <p:pic>
        <p:nvPicPr>
          <p:cNvPr id="3" name="Picture 2"/>
          <p:cNvPicPr>
            <a:picLocks noChangeAspect="1"/>
          </p:cNvPicPr>
          <p:nvPr/>
        </p:nvPicPr>
        <p:blipFill>
          <a:blip r:embed="rId2"/>
          <a:stretch>
            <a:fillRect/>
          </a:stretch>
        </p:blipFill>
        <p:spPr>
          <a:xfrm>
            <a:off x="1572923" y="1708006"/>
            <a:ext cx="8048625" cy="4467225"/>
          </a:xfrm>
          <a:prstGeom prst="rect">
            <a:avLst/>
          </a:prstGeom>
        </p:spPr>
      </p:pic>
    </p:spTree>
    <p:extLst>
      <p:ext uri="{BB962C8B-B14F-4D97-AF65-F5344CB8AC3E}">
        <p14:creationId xmlns:p14="http://schemas.microsoft.com/office/powerpoint/2010/main" val="2559772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Lesson: Forecast Cash Flows</a:t>
            </a:r>
          </a:p>
        </p:txBody>
      </p:sp>
      <p:sp>
        <p:nvSpPr>
          <p:cNvPr id="5" name="TextBox 4"/>
          <p:cNvSpPr txBox="1"/>
          <p:nvPr/>
        </p:nvSpPr>
        <p:spPr>
          <a:xfrm>
            <a:off x="1143000" y="1965960"/>
            <a:ext cx="9620647"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solidFill>
                  <a:srgbClr val="00B050"/>
                </a:solidFill>
              </a:rPr>
              <a:t>Earning Before Interest, Taxes, Depreciation and Amortization</a:t>
            </a:r>
          </a:p>
          <a:p>
            <a:pPr marL="285750" indent="-285750">
              <a:buFont typeface="Arial" panose="020B0604020202020204" pitchFamily="34" charset="0"/>
              <a:buChar char="•"/>
            </a:pPr>
            <a:r>
              <a:rPr lang="en-US" sz="2800" dirty="0">
                <a:solidFill>
                  <a:srgbClr val="00B050"/>
                </a:solidFill>
              </a:rPr>
              <a:t>A measure of a company’s cash flow from operations</a:t>
            </a:r>
          </a:p>
        </p:txBody>
      </p:sp>
    </p:spTree>
    <p:extLst>
      <p:ext uri="{BB962C8B-B14F-4D97-AF65-F5344CB8AC3E}">
        <p14:creationId xmlns:p14="http://schemas.microsoft.com/office/powerpoint/2010/main" val="2483779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EBITDA</a:t>
            </a:r>
          </a:p>
        </p:txBody>
      </p:sp>
      <p:pic>
        <p:nvPicPr>
          <p:cNvPr id="4" name="Picture 3"/>
          <p:cNvPicPr>
            <a:picLocks noChangeAspect="1"/>
          </p:cNvPicPr>
          <p:nvPr/>
        </p:nvPicPr>
        <p:blipFill>
          <a:blip r:embed="rId2"/>
          <a:stretch>
            <a:fillRect/>
          </a:stretch>
        </p:blipFill>
        <p:spPr>
          <a:xfrm>
            <a:off x="1530061" y="1769484"/>
            <a:ext cx="8134350" cy="4676775"/>
          </a:xfrm>
          <a:prstGeom prst="rect">
            <a:avLst/>
          </a:prstGeom>
        </p:spPr>
      </p:pic>
    </p:spTree>
    <p:extLst>
      <p:ext uri="{BB962C8B-B14F-4D97-AF65-F5344CB8AC3E}">
        <p14:creationId xmlns:p14="http://schemas.microsoft.com/office/powerpoint/2010/main" val="1810453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The Balance Sheet</a:t>
            </a:r>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44706" y="1633537"/>
            <a:ext cx="8972550" cy="4886325"/>
          </a:xfrm>
          <a:prstGeom prst="rect">
            <a:avLst/>
          </a:prstGeom>
        </p:spPr>
      </p:pic>
    </p:spTree>
    <p:extLst>
      <p:ext uri="{BB962C8B-B14F-4D97-AF65-F5344CB8AC3E}">
        <p14:creationId xmlns:p14="http://schemas.microsoft.com/office/powerpoint/2010/main" val="845486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Break-even Analysis</a:t>
            </a:r>
          </a:p>
        </p:txBody>
      </p:sp>
      <p:sp>
        <p:nvSpPr>
          <p:cNvPr id="4" name="Content Placeholder 3"/>
          <p:cNvSpPr>
            <a:spLocks noGrp="1"/>
          </p:cNvSpPr>
          <p:nvPr>
            <p:ph idx="1"/>
          </p:nvPr>
        </p:nvSpPr>
        <p:spPr/>
        <p:txBody>
          <a:bodyPr/>
          <a:lstStyle/>
          <a:p>
            <a:r>
              <a:rPr lang="en-US" dirty="0">
                <a:solidFill>
                  <a:srgbClr val="00B050"/>
                </a:solidFill>
              </a:rPr>
              <a:t>In  the  initial stages of the new venture, it is helpful for  the entrepreneur  to  know when a  profit  may be achieved.  </a:t>
            </a:r>
          </a:p>
          <a:p>
            <a:r>
              <a:rPr lang="en-US" dirty="0">
                <a:solidFill>
                  <a:srgbClr val="00B050"/>
                </a:solidFill>
              </a:rPr>
              <a:t>This will provide further  insight  into  the financial potential for  the start-up business. </a:t>
            </a:r>
          </a:p>
          <a:p>
            <a:r>
              <a:rPr lang="en-US" dirty="0">
                <a:solidFill>
                  <a:srgbClr val="00B050"/>
                </a:solidFill>
              </a:rPr>
              <a:t>Break-even analysis is a useful technique for determining how many units must be sold or how much sales volume must be achieved in order to break even.</a:t>
            </a:r>
          </a:p>
          <a:p>
            <a:r>
              <a:rPr lang="en-US" dirty="0">
                <a:solidFill>
                  <a:srgbClr val="00B050"/>
                </a:solidFill>
              </a:rPr>
              <a:t>Breakeven is that  volume  of sales at  which  the business will neither  make  a profit nor incur a loss.</a:t>
            </a:r>
          </a:p>
          <a:p>
            <a:endParaRPr lang="en-US" dirty="0">
              <a:solidFill>
                <a:srgbClr val="00B050"/>
              </a:solidFill>
            </a:endParaRPr>
          </a:p>
          <a:p>
            <a:endParaRPr lang="en-US" dirty="0">
              <a:solidFill>
                <a:srgbClr val="00B050"/>
              </a:solidFill>
            </a:endParaRPr>
          </a:p>
        </p:txBody>
      </p:sp>
    </p:spTree>
    <p:extLst>
      <p:ext uri="{BB962C8B-B14F-4D97-AF65-F5344CB8AC3E}">
        <p14:creationId xmlns:p14="http://schemas.microsoft.com/office/powerpoint/2010/main" val="317633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1" y="2438400"/>
            <a:ext cx="9635836" cy="3657600"/>
          </a:xfrm>
        </p:spPr>
        <p:txBody>
          <a:bodyPr>
            <a:normAutofit/>
          </a:bodyPr>
          <a:lstStyle/>
          <a:p>
            <a:endParaRPr lang="en-US" dirty="0"/>
          </a:p>
          <a:p>
            <a:pPr>
              <a:buFont typeface="Wingdings" panose="05000000000000000000" pitchFamily="2" charset="2"/>
              <a:buChar char="§"/>
            </a:pPr>
            <a:r>
              <a:rPr lang="en-US" dirty="0">
                <a:solidFill>
                  <a:srgbClr val="92D050"/>
                </a:solidFill>
              </a:rPr>
              <a:t>Chances of failure can be reduced drastically if proper time and energy is invested in the financial planning.</a:t>
            </a:r>
          </a:p>
          <a:p>
            <a:pPr>
              <a:buFont typeface="Wingdings" panose="05000000000000000000" pitchFamily="2" charset="2"/>
              <a:buChar char="§"/>
            </a:pPr>
            <a:r>
              <a:rPr lang="en-US" dirty="0">
                <a:solidFill>
                  <a:srgbClr val="92D050"/>
                </a:solidFill>
              </a:rPr>
              <a:t>Effective planning helps you deal with inevitable bumps in the road</a:t>
            </a:r>
          </a:p>
          <a:p>
            <a:pPr>
              <a:buFont typeface="Wingdings" panose="05000000000000000000" pitchFamily="2" charset="2"/>
              <a:buChar char="§"/>
            </a:pPr>
            <a:r>
              <a:rPr lang="en-US" dirty="0">
                <a:solidFill>
                  <a:srgbClr val="92D050"/>
                </a:solidFill>
              </a:rPr>
              <a:t>Financial plan allows  to describe the vision of the business in a concrete way</a:t>
            </a:r>
          </a:p>
          <a:p>
            <a:pPr>
              <a:buFont typeface="Wingdings" panose="05000000000000000000" pitchFamily="2" charset="2"/>
              <a:buChar char="§"/>
            </a:pPr>
            <a:r>
              <a:rPr lang="en-US" dirty="0">
                <a:solidFill>
                  <a:srgbClr val="92D050"/>
                </a:solidFill>
              </a:rPr>
              <a:t>Helps you predict where your start up will be in next few years</a:t>
            </a:r>
          </a:p>
        </p:txBody>
      </p:sp>
      <p:sp>
        <p:nvSpPr>
          <p:cNvPr id="5" name="Rectangle 4"/>
          <p:cNvSpPr/>
          <p:nvPr/>
        </p:nvSpPr>
        <p:spPr>
          <a:xfrm>
            <a:off x="1569780" y="1039972"/>
            <a:ext cx="9019309" cy="1261884"/>
          </a:xfrm>
          <a:prstGeom prst="rect">
            <a:avLst/>
          </a:prstGeom>
        </p:spPr>
        <p:txBody>
          <a:bodyPr wrap="square">
            <a:spAutoFit/>
          </a:bodyPr>
          <a:lstStyle/>
          <a:p>
            <a:pPr marL="45720" indent="0">
              <a:buNone/>
            </a:pPr>
            <a:r>
              <a:rPr lang="en-US" sz="2800" b="1" dirty="0">
                <a:solidFill>
                  <a:srgbClr val="92D050"/>
                </a:solidFill>
              </a:rPr>
              <a:t>According to the Harvard Business Review</a:t>
            </a:r>
          </a:p>
          <a:p>
            <a:pPr marL="45720" indent="0" algn="ctr">
              <a:buNone/>
            </a:pPr>
            <a:r>
              <a:rPr lang="en-US" sz="4800" b="1" dirty="0">
                <a:solidFill>
                  <a:srgbClr val="FFC000"/>
                </a:solidFill>
              </a:rPr>
              <a:t>“75% of all startups fail”</a:t>
            </a:r>
          </a:p>
        </p:txBody>
      </p:sp>
    </p:spTree>
    <p:extLst>
      <p:ext uri="{BB962C8B-B14F-4D97-AF65-F5344CB8AC3E}">
        <p14:creationId xmlns:p14="http://schemas.microsoft.com/office/powerpoint/2010/main" val="3518080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Break-even Analysis</a:t>
            </a:r>
          </a:p>
        </p:txBody>
      </p:sp>
      <p:sp>
        <p:nvSpPr>
          <p:cNvPr id="4" name="Content Placeholder 3"/>
          <p:cNvSpPr>
            <a:spLocks noGrp="1"/>
          </p:cNvSpPr>
          <p:nvPr>
            <p:ph idx="1"/>
          </p:nvPr>
        </p:nvSpPr>
        <p:spPr/>
        <p:txBody>
          <a:bodyPr/>
          <a:lstStyle/>
          <a:p>
            <a:r>
              <a:rPr lang="en-US" dirty="0">
                <a:solidFill>
                  <a:srgbClr val="00B050"/>
                </a:solidFill>
              </a:rPr>
              <a:t>The break-even sales point indicates to the entrepreneur the volume of sales needed to cover total variable and fixed expenses. </a:t>
            </a:r>
          </a:p>
          <a:p>
            <a:r>
              <a:rPr lang="en-US" dirty="0">
                <a:solidFill>
                  <a:srgbClr val="00B050"/>
                </a:solidFill>
              </a:rPr>
              <a:t>Sales in excess of the break-even point will result in a profit as long as the selling price  remains above  the costs necessary to  produce  each unit (variable cost).</a:t>
            </a:r>
          </a:p>
          <a:p>
            <a:endParaRPr lang="en-US" dirty="0">
              <a:solidFill>
                <a:srgbClr val="00B050"/>
              </a:solidFill>
            </a:endParaRP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8947" y="4130040"/>
            <a:ext cx="526097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4787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Break-even Analysis</a:t>
            </a:r>
          </a:p>
        </p:txBody>
      </p:sp>
      <p:sp>
        <p:nvSpPr>
          <p:cNvPr id="4" name="Content Placeholder 3"/>
          <p:cNvSpPr>
            <a:spLocks noGrp="1"/>
          </p:cNvSpPr>
          <p:nvPr>
            <p:ph idx="1"/>
          </p:nvPr>
        </p:nvSpPr>
        <p:spPr/>
        <p:txBody>
          <a:bodyPr/>
          <a:lstStyle/>
          <a:p>
            <a:r>
              <a:rPr lang="en-US" dirty="0">
                <a:solidFill>
                  <a:srgbClr val="00B050"/>
                </a:solidFill>
              </a:rPr>
              <a:t>The break-even formula  is derived in  Figure  10.8  and  is given as:</a:t>
            </a:r>
          </a:p>
          <a:p>
            <a:r>
              <a:rPr lang="en-US" dirty="0">
                <a:solidFill>
                  <a:srgbClr val="00B050"/>
                </a:solidFill>
              </a:rPr>
              <a:t>B/E (Q) = TFC / (SP - VC/unit [marginal contribution])</a:t>
            </a:r>
          </a:p>
          <a:p>
            <a:r>
              <a:rPr lang="en-US" dirty="0">
                <a:solidFill>
                  <a:srgbClr val="00B050"/>
                </a:solidFill>
              </a:rPr>
              <a:t>As long as the selling price is greater than the variable costs per unit, some  contribution  can be  made  to  cover  fixed costs.  </a:t>
            </a:r>
          </a:p>
          <a:p>
            <a:r>
              <a:rPr lang="en-US" dirty="0">
                <a:solidFill>
                  <a:srgbClr val="00B050"/>
                </a:solidFill>
              </a:rPr>
              <a:t>Eventually, these contributions will be sufficient to pay all fixed costs, at which point the firm has reached breakeven. </a:t>
            </a:r>
          </a:p>
        </p:txBody>
      </p:sp>
    </p:spTree>
    <p:extLst>
      <p:ext uri="{BB962C8B-B14F-4D97-AF65-F5344CB8AC3E}">
        <p14:creationId xmlns:p14="http://schemas.microsoft.com/office/powerpoint/2010/main" val="1455429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Break-even Analysis</a:t>
            </a:r>
          </a:p>
        </p:txBody>
      </p:sp>
      <p:sp>
        <p:nvSpPr>
          <p:cNvPr id="4" name="Content Placeholder 3"/>
          <p:cNvSpPr>
            <a:spLocks noGrp="1"/>
          </p:cNvSpPr>
          <p:nvPr>
            <p:ph idx="1"/>
          </p:nvPr>
        </p:nvSpPr>
        <p:spPr/>
        <p:txBody>
          <a:bodyPr/>
          <a:lstStyle/>
          <a:p>
            <a:r>
              <a:rPr lang="en-US" dirty="0">
                <a:solidFill>
                  <a:srgbClr val="00B050"/>
                </a:solidFill>
              </a:rPr>
              <a:t>The major weakness in calculating the breakeven lies in determining whether  a  cost  is fixed or  variable. </a:t>
            </a:r>
          </a:p>
          <a:p>
            <a:r>
              <a:rPr lang="en-US" dirty="0">
                <a:solidFill>
                  <a:srgbClr val="00B050"/>
                </a:solidFill>
              </a:rPr>
              <a:t>For  new ventures these determinations will require some judgment. However, it is reasonable to expect such costs as depreciation, salaries and wages, rent, and insurance  to  be  fixed.</a:t>
            </a:r>
          </a:p>
          <a:p>
            <a:r>
              <a:rPr lang="en-US" dirty="0">
                <a:solidFill>
                  <a:srgbClr val="00B050"/>
                </a:solidFill>
              </a:rPr>
              <a:t>Materials,  selling  expenses such  as commissions, and direct labor are most likely to be variable costs.</a:t>
            </a:r>
          </a:p>
          <a:p>
            <a:r>
              <a:rPr lang="en-US" dirty="0">
                <a:solidFill>
                  <a:srgbClr val="00B050"/>
                </a:solidFill>
              </a:rPr>
              <a:t>The variable costs per unit can usually be determined by allocating the direct labor, materials, and other expenses that are incurred with the production of a single unit.</a:t>
            </a:r>
          </a:p>
        </p:txBody>
      </p:sp>
    </p:spTree>
    <p:extLst>
      <p:ext uri="{BB962C8B-B14F-4D97-AF65-F5344CB8AC3E}">
        <p14:creationId xmlns:p14="http://schemas.microsoft.com/office/powerpoint/2010/main" val="1811734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Break-even Analysis</a:t>
            </a:r>
          </a:p>
        </p:txBody>
      </p:sp>
      <p:sp>
        <p:nvSpPr>
          <p:cNvPr id="4" name="Content Placeholder 3"/>
          <p:cNvSpPr>
            <a:spLocks noGrp="1"/>
          </p:cNvSpPr>
          <p:nvPr>
            <p:ph idx="1"/>
          </p:nvPr>
        </p:nvSpPr>
        <p:spPr/>
        <p:txBody>
          <a:bodyPr/>
          <a:lstStyle/>
          <a:p>
            <a:r>
              <a:rPr lang="en-US" dirty="0">
                <a:solidFill>
                  <a:srgbClr val="00B050"/>
                </a:solidFill>
              </a:rPr>
              <a:t>Thus,  if  we  determine that  the firm has fixed costs of P250,000, variable costs per unit of P4.50, and a selling price of P10.00, the breakeven will be as follows:</a:t>
            </a:r>
          </a:p>
          <a:p>
            <a:r>
              <a:rPr lang="en-US" dirty="0">
                <a:solidFill>
                  <a:srgbClr val="00B050"/>
                </a:solidFill>
              </a:rPr>
              <a:t>B/E = TFC / (SP - VC/unit)</a:t>
            </a:r>
          </a:p>
          <a:p>
            <a:r>
              <a:rPr lang="en-US" dirty="0">
                <a:solidFill>
                  <a:srgbClr val="00B050"/>
                </a:solidFill>
              </a:rPr>
              <a:t>= P250,000 / PI0.00 - P4.50</a:t>
            </a:r>
          </a:p>
          <a:p>
            <a:r>
              <a:rPr lang="en-US" dirty="0">
                <a:solidFill>
                  <a:srgbClr val="00B050"/>
                </a:solidFill>
              </a:rPr>
              <a:t>= P250,000 / P5.55</a:t>
            </a:r>
          </a:p>
          <a:p>
            <a:r>
              <a:rPr lang="en-US" dirty="0">
                <a:solidFill>
                  <a:srgbClr val="00B050"/>
                </a:solidFill>
              </a:rPr>
              <a:t>= 45,454 units</a:t>
            </a:r>
          </a:p>
        </p:txBody>
      </p:sp>
    </p:spTree>
    <p:extLst>
      <p:ext uri="{BB962C8B-B14F-4D97-AF65-F5344CB8AC3E}">
        <p14:creationId xmlns:p14="http://schemas.microsoft.com/office/powerpoint/2010/main" val="11336951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Break-even Analysis</a:t>
            </a:r>
          </a:p>
        </p:txBody>
      </p:sp>
      <p:sp>
        <p:nvSpPr>
          <p:cNvPr id="4" name="Content Placeholder 3"/>
          <p:cNvSpPr>
            <a:spLocks noGrp="1"/>
          </p:cNvSpPr>
          <p:nvPr>
            <p:ph idx="1"/>
          </p:nvPr>
        </p:nvSpPr>
        <p:spPr/>
        <p:txBody>
          <a:bodyPr/>
          <a:lstStyle/>
          <a:p>
            <a:r>
              <a:rPr lang="en-US" dirty="0">
                <a:solidFill>
                  <a:srgbClr val="00B050"/>
                </a:solidFill>
              </a:rPr>
              <a:t>Any units beyond 45,454 that are sold by the above firm will result in a profit of P5.50 per unit. Sales below 45,454 units will result in a loss to  the firm.  </a:t>
            </a:r>
          </a:p>
          <a:p>
            <a:r>
              <a:rPr lang="en-US" dirty="0">
                <a:solidFill>
                  <a:srgbClr val="00B050"/>
                </a:solidFill>
              </a:rPr>
              <a:t>In  those  instances where  the firm produces more than  one product,  breakeven may be calculated for  each  product.</a:t>
            </a:r>
          </a:p>
          <a:p>
            <a:r>
              <a:rPr lang="en-US" dirty="0">
                <a:solidFill>
                  <a:srgbClr val="00B050"/>
                </a:solidFill>
              </a:rPr>
              <a:t>Fixed costs would  have to  be allocated  to  each  product  or determined  by weighting the costs as a function of the sales projections.</a:t>
            </a:r>
          </a:p>
        </p:txBody>
      </p:sp>
    </p:spTree>
    <p:extLst>
      <p:ext uri="{BB962C8B-B14F-4D97-AF65-F5344CB8AC3E}">
        <p14:creationId xmlns:p14="http://schemas.microsoft.com/office/powerpoint/2010/main" val="499392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Break-even Analysis</a:t>
            </a:r>
          </a:p>
        </p:txBody>
      </p:sp>
      <p:sp>
        <p:nvSpPr>
          <p:cNvPr id="4" name="Content Placeholder 3"/>
          <p:cNvSpPr>
            <a:spLocks noGrp="1"/>
          </p:cNvSpPr>
          <p:nvPr>
            <p:ph idx="1"/>
          </p:nvPr>
        </p:nvSpPr>
        <p:spPr/>
        <p:txBody>
          <a:bodyPr/>
          <a:lstStyle/>
          <a:p>
            <a:r>
              <a:rPr lang="en-US" dirty="0">
                <a:solidFill>
                  <a:srgbClr val="00B050"/>
                </a:solidFill>
              </a:rPr>
              <a:t>Thus, it might be assumed that 40 percent of the sales are for  product  X;  hence  40 percent  of total fixed costs would  be allocated  to that  product.  </a:t>
            </a:r>
          </a:p>
          <a:p>
            <a:r>
              <a:rPr lang="en-US" dirty="0">
                <a:solidFill>
                  <a:srgbClr val="00B050"/>
                </a:solidFill>
              </a:rPr>
              <a:t>If the entrepreneur feels that  a product requires more advertising, overhead, or other fixed costs, this should be included in the calculations. In addition, the entrepreneur can try different states of nature (e.g., different selling prices, different fixed costs and/or variable  costs) to  ascertain  the impact  on breakeven and subsequent profits.</a:t>
            </a:r>
          </a:p>
        </p:txBody>
      </p:sp>
    </p:spTree>
    <p:extLst>
      <p:ext uri="{BB962C8B-B14F-4D97-AF65-F5344CB8AC3E}">
        <p14:creationId xmlns:p14="http://schemas.microsoft.com/office/powerpoint/2010/main" val="316156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31B6CE"/>
                </a:solidFill>
              </a:rPr>
              <a:t>Financial Plan can be broken down into three documents</a:t>
            </a:r>
          </a:p>
        </p:txBody>
      </p:sp>
      <p:sp>
        <p:nvSpPr>
          <p:cNvPr id="5" name="Rectangle 4"/>
          <p:cNvSpPr/>
          <p:nvPr/>
        </p:nvSpPr>
        <p:spPr>
          <a:xfrm>
            <a:off x="1801090" y="3352800"/>
            <a:ext cx="637309" cy="20781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8603447" y="2961409"/>
            <a:ext cx="1905000" cy="1905000"/>
          </a:xfrm>
          <a:prstGeom prst="rect">
            <a:avLst/>
          </a:prstGeom>
        </p:spPr>
      </p:pic>
      <p:pic>
        <p:nvPicPr>
          <p:cNvPr id="7" name="Picture 6"/>
          <p:cNvPicPr>
            <a:picLocks noChangeAspect="1"/>
          </p:cNvPicPr>
          <p:nvPr/>
        </p:nvPicPr>
        <p:blipFill>
          <a:blip r:embed="rId3"/>
          <a:stretch>
            <a:fillRect/>
          </a:stretch>
        </p:blipFill>
        <p:spPr>
          <a:xfrm>
            <a:off x="1650423" y="2961409"/>
            <a:ext cx="1905000" cy="1905000"/>
          </a:xfrm>
          <a:prstGeom prst="rect">
            <a:avLst/>
          </a:prstGeom>
        </p:spPr>
      </p:pic>
      <p:pic>
        <p:nvPicPr>
          <p:cNvPr id="8" name="Picture 7"/>
          <p:cNvPicPr>
            <a:picLocks noChangeAspect="1"/>
          </p:cNvPicPr>
          <p:nvPr/>
        </p:nvPicPr>
        <p:blipFill>
          <a:blip r:embed="rId4"/>
          <a:stretch>
            <a:fillRect/>
          </a:stretch>
        </p:blipFill>
        <p:spPr>
          <a:xfrm>
            <a:off x="5126935" y="2961409"/>
            <a:ext cx="1905000" cy="1905000"/>
          </a:xfrm>
          <a:prstGeom prst="rect">
            <a:avLst/>
          </a:prstGeom>
        </p:spPr>
      </p:pic>
      <p:sp>
        <p:nvSpPr>
          <p:cNvPr id="9" name="TextBox 8"/>
          <p:cNvSpPr txBox="1"/>
          <p:nvPr/>
        </p:nvSpPr>
        <p:spPr>
          <a:xfrm>
            <a:off x="1792444" y="5057638"/>
            <a:ext cx="1620957" cy="830997"/>
          </a:xfrm>
          <a:prstGeom prst="rect">
            <a:avLst/>
          </a:prstGeom>
          <a:noFill/>
        </p:spPr>
        <p:txBody>
          <a:bodyPr wrap="none" rtlCol="0">
            <a:spAutoFit/>
          </a:bodyPr>
          <a:lstStyle/>
          <a:p>
            <a:pPr algn="ctr"/>
            <a:r>
              <a:rPr lang="en-US" sz="2400" b="1" dirty="0">
                <a:solidFill>
                  <a:srgbClr val="00B050"/>
                </a:solidFill>
              </a:rPr>
              <a:t>Income </a:t>
            </a:r>
          </a:p>
          <a:p>
            <a:pPr algn="ctr"/>
            <a:r>
              <a:rPr lang="en-US" sz="2400" b="1" dirty="0">
                <a:solidFill>
                  <a:srgbClr val="00B050"/>
                </a:solidFill>
              </a:rPr>
              <a:t>Statement</a:t>
            </a:r>
          </a:p>
        </p:txBody>
      </p:sp>
      <p:sp>
        <p:nvSpPr>
          <p:cNvPr id="10" name="TextBox 9"/>
          <p:cNvSpPr txBox="1"/>
          <p:nvPr/>
        </p:nvSpPr>
        <p:spPr>
          <a:xfrm>
            <a:off x="5429257" y="5046794"/>
            <a:ext cx="1300356" cy="830997"/>
          </a:xfrm>
          <a:prstGeom prst="rect">
            <a:avLst/>
          </a:prstGeom>
          <a:noFill/>
        </p:spPr>
        <p:txBody>
          <a:bodyPr wrap="none" rtlCol="0">
            <a:spAutoFit/>
          </a:bodyPr>
          <a:lstStyle/>
          <a:p>
            <a:pPr algn="ctr"/>
            <a:r>
              <a:rPr lang="en-US" sz="2400" b="1" dirty="0">
                <a:solidFill>
                  <a:srgbClr val="00B050"/>
                </a:solidFill>
              </a:rPr>
              <a:t>Balance </a:t>
            </a:r>
          </a:p>
          <a:p>
            <a:pPr algn="ctr"/>
            <a:r>
              <a:rPr lang="en-US" sz="2400" b="1" dirty="0">
                <a:solidFill>
                  <a:srgbClr val="00B050"/>
                </a:solidFill>
              </a:rPr>
              <a:t>Sheet</a:t>
            </a:r>
          </a:p>
        </p:txBody>
      </p:sp>
      <p:sp>
        <p:nvSpPr>
          <p:cNvPr id="11" name="TextBox 10"/>
          <p:cNvSpPr txBox="1"/>
          <p:nvPr/>
        </p:nvSpPr>
        <p:spPr>
          <a:xfrm>
            <a:off x="8745469" y="5075232"/>
            <a:ext cx="1620957" cy="830997"/>
          </a:xfrm>
          <a:prstGeom prst="rect">
            <a:avLst/>
          </a:prstGeom>
          <a:noFill/>
        </p:spPr>
        <p:txBody>
          <a:bodyPr wrap="none" rtlCol="0">
            <a:spAutoFit/>
          </a:bodyPr>
          <a:lstStyle/>
          <a:p>
            <a:pPr algn="ctr"/>
            <a:r>
              <a:rPr lang="en-US" sz="2400" b="1" dirty="0">
                <a:solidFill>
                  <a:srgbClr val="00B050"/>
                </a:solidFill>
              </a:rPr>
              <a:t>Cash Flow </a:t>
            </a:r>
          </a:p>
          <a:p>
            <a:pPr algn="ctr"/>
            <a:r>
              <a:rPr lang="en-US" sz="2400" b="1" dirty="0">
                <a:solidFill>
                  <a:srgbClr val="00B050"/>
                </a:solidFill>
              </a:rPr>
              <a:t>Statement</a:t>
            </a:r>
          </a:p>
        </p:txBody>
      </p:sp>
    </p:spTree>
    <p:extLst>
      <p:ext uri="{BB962C8B-B14F-4D97-AF65-F5344CB8AC3E}">
        <p14:creationId xmlns:p14="http://schemas.microsoft.com/office/powerpoint/2010/main" val="199516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01090" y="3352800"/>
            <a:ext cx="637309" cy="20781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2"/>
          <a:stretch>
            <a:fillRect/>
          </a:stretch>
        </p:blipFill>
        <p:spPr>
          <a:xfrm>
            <a:off x="1099370" y="2013771"/>
            <a:ext cx="1339029" cy="1339029"/>
          </a:xfrm>
          <a:prstGeom prst="rect">
            <a:avLst/>
          </a:prstGeom>
        </p:spPr>
      </p:pic>
      <p:pic>
        <p:nvPicPr>
          <p:cNvPr id="22" name="Picture 21"/>
          <p:cNvPicPr>
            <a:picLocks noChangeAspect="1"/>
          </p:cNvPicPr>
          <p:nvPr/>
        </p:nvPicPr>
        <p:blipFill>
          <a:blip r:embed="rId3"/>
          <a:stretch>
            <a:fillRect/>
          </a:stretch>
        </p:blipFill>
        <p:spPr>
          <a:xfrm>
            <a:off x="1167244" y="3629025"/>
            <a:ext cx="1305791" cy="1305791"/>
          </a:xfrm>
          <a:prstGeom prst="rect">
            <a:avLst/>
          </a:prstGeom>
        </p:spPr>
      </p:pic>
      <p:pic>
        <p:nvPicPr>
          <p:cNvPr id="23" name="Picture 22"/>
          <p:cNvPicPr>
            <a:picLocks noChangeAspect="1"/>
          </p:cNvPicPr>
          <p:nvPr/>
        </p:nvPicPr>
        <p:blipFill>
          <a:blip r:embed="rId4"/>
          <a:stretch>
            <a:fillRect/>
          </a:stretch>
        </p:blipFill>
        <p:spPr>
          <a:xfrm>
            <a:off x="1071461" y="5003223"/>
            <a:ext cx="1563831" cy="1563831"/>
          </a:xfrm>
          <a:prstGeom prst="rect">
            <a:avLst/>
          </a:prstGeom>
        </p:spPr>
      </p:pic>
      <p:grpSp>
        <p:nvGrpSpPr>
          <p:cNvPr id="26" name="Group 25"/>
          <p:cNvGrpSpPr/>
          <p:nvPr/>
        </p:nvGrpSpPr>
        <p:grpSpPr>
          <a:xfrm>
            <a:off x="3580101" y="332509"/>
            <a:ext cx="5031799" cy="1118755"/>
            <a:chOff x="3370118" y="453736"/>
            <a:chExt cx="5031799" cy="1118755"/>
          </a:xfrm>
        </p:grpSpPr>
        <p:pic>
          <p:nvPicPr>
            <p:cNvPr id="24" name="Picture 23"/>
            <p:cNvPicPr>
              <a:picLocks noChangeAspect="1"/>
            </p:cNvPicPr>
            <p:nvPr/>
          </p:nvPicPr>
          <p:blipFill>
            <a:blip r:embed="rId5"/>
            <a:stretch>
              <a:fillRect/>
            </a:stretch>
          </p:blipFill>
          <p:spPr>
            <a:xfrm>
              <a:off x="3370118" y="453736"/>
              <a:ext cx="1118755" cy="1118755"/>
            </a:xfrm>
            <a:prstGeom prst="rect">
              <a:avLst/>
            </a:prstGeom>
          </p:spPr>
        </p:pic>
        <p:sp>
          <p:nvSpPr>
            <p:cNvPr id="25" name="TextBox 24"/>
            <p:cNvSpPr txBox="1"/>
            <p:nvPr/>
          </p:nvSpPr>
          <p:spPr>
            <a:xfrm>
              <a:off x="4715863" y="659170"/>
              <a:ext cx="3686054" cy="707886"/>
            </a:xfrm>
            <a:prstGeom prst="rect">
              <a:avLst/>
            </a:prstGeom>
            <a:noFill/>
          </p:spPr>
          <p:txBody>
            <a:bodyPr wrap="square" rtlCol="0">
              <a:spAutoFit/>
            </a:bodyPr>
            <a:lstStyle/>
            <a:p>
              <a:pPr algn="ctr"/>
              <a:r>
                <a:rPr lang="en-US" sz="4000" b="1" dirty="0">
                  <a:solidFill>
                    <a:srgbClr val="00B0F0"/>
                  </a:solidFill>
                </a:rPr>
                <a:t>Business Health</a:t>
              </a:r>
            </a:p>
          </p:txBody>
        </p:sp>
      </p:grpSp>
      <p:sp>
        <p:nvSpPr>
          <p:cNvPr id="27" name="TextBox 26"/>
          <p:cNvSpPr txBox="1"/>
          <p:nvPr/>
        </p:nvSpPr>
        <p:spPr>
          <a:xfrm>
            <a:off x="1801091" y="2373032"/>
            <a:ext cx="4760335" cy="523220"/>
          </a:xfrm>
          <a:prstGeom prst="rect">
            <a:avLst/>
          </a:prstGeom>
          <a:noFill/>
        </p:spPr>
        <p:txBody>
          <a:bodyPr wrap="square" rtlCol="0">
            <a:spAutoFit/>
          </a:bodyPr>
          <a:lstStyle/>
          <a:p>
            <a:pPr algn="ctr"/>
            <a:r>
              <a:rPr lang="en-US" sz="2800" b="1" dirty="0">
                <a:solidFill>
                  <a:srgbClr val="00B050"/>
                </a:solidFill>
              </a:rPr>
              <a:t>Breakeven point</a:t>
            </a:r>
          </a:p>
        </p:txBody>
      </p:sp>
      <p:sp>
        <p:nvSpPr>
          <p:cNvPr id="28" name="TextBox 27"/>
          <p:cNvSpPr txBox="1"/>
          <p:nvPr/>
        </p:nvSpPr>
        <p:spPr>
          <a:xfrm>
            <a:off x="1801091" y="3810488"/>
            <a:ext cx="4760335" cy="523220"/>
          </a:xfrm>
          <a:prstGeom prst="rect">
            <a:avLst/>
          </a:prstGeom>
          <a:noFill/>
        </p:spPr>
        <p:txBody>
          <a:bodyPr wrap="square" rtlCol="0">
            <a:spAutoFit/>
          </a:bodyPr>
          <a:lstStyle/>
          <a:p>
            <a:pPr algn="ctr"/>
            <a:r>
              <a:rPr lang="en-US" sz="2800" b="1" dirty="0">
                <a:solidFill>
                  <a:srgbClr val="00B050"/>
                </a:solidFill>
              </a:rPr>
              <a:t>Cash Collection</a:t>
            </a:r>
          </a:p>
        </p:txBody>
      </p:sp>
      <p:sp>
        <p:nvSpPr>
          <p:cNvPr id="29" name="TextBox 28"/>
          <p:cNvSpPr txBox="1"/>
          <p:nvPr/>
        </p:nvSpPr>
        <p:spPr>
          <a:xfrm>
            <a:off x="1801090" y="5362197"/>
            <a:ext cx="4760335" cy="523220"/>
          </a:xfrm>
          <a:prstGeom prst="rect">
            <a:avLst/>
          </a:prstGeom>
          <a:noFill/>
        </p:spPr>
        <p:txBody>
          <a:bodyPr wrap="square" rtlCol="0">
            <a:spAutoFit/>
          </a:bodyPr>
          <a:lstStyle/>
          <a:p>
            <a:pPr algn="ctr"/>
            <a:r>
              <a:rPr lang="en-US" sz="2800" b="1" dirty="0">
                <a:solidFill>
                  <a:srgbClr val="00B050"/>
                </a:solidFill>
              </a:rPr>
              <a:t>Debt financing</a:t>
            </a:r>
          </a:p>
        </p:txBody>
      </p:sp>
      <p:pic>
        <p:nvPicPr>
          <p:cNvPr id="30" name="Picture 29"/>
          <p:cNvPicPr>
            <a:picLocks noChangeAspect="1"/>
          </p:cNvPicPr>
          <p:nvPr/>
        </p:nvPicPr>
        <p:blipFill>
          <a:blip r:embed="rId6"/>
          <a:stretch>
            <a:fillRect/>
          </a:stretch>
        </p:blipFill>
        <p:spPr>
          <a:xfrm>
            <a:off x="6536925" y="1548096"/>
            <a:ext cx="1233903" cy="1233903"/>
          </a:xfrm>
          <a:prstGeom prst="rect">
            <a:avLst/>
          </a:prstGeom>
        </p:spPr>
      </p:pic>
      <p:pic>
        <p:nvPicPr>
          <p:cNvPr id="31" name="Picture 30"/>
          <p:cNvPicPr>
            <a:picLocks noChangeAspect="1"/>
          </p:cNvPicPr>
          <p:nvPr/>
        </p:nvPicPr>
        <p:blipFill>
          <a:blip r:embed="rId7"/>
          <a:stretch>
            <a:fillRect/>
          </a:stretch>
        </p:blipFill>
        <p:spPr>
          <a:xfrm>
            <a:off x="6613373" y="3070899"/>
            <a:ext cx="1189928" cy="1189928"/>
          </a:xfrm>
          <a:prstGeom prst="rect">
            <a:avLst/>
          </a:prstGeom>
        </p:spPr>
      </p:pic>
      <p:pic>
        <p:nvPicPr>
          <p:cNvPr id="32" name="Picture 31"/>
          <p:cNvPicPr>
            <a:picLocks noChangeAspect="1"/>
          </p:cNvPicPr>
          <p:nvPr/>
        </p:nvPicPr>
        <p:blipFill>
          <a:blip r:embed="rId8"/>
          <a:stretch>
            <a:fillRect/>
          </a:stretch>
        </p:blipFill>
        <p:spPr>
          <a:xfrm>
            <a:off x="6622001" y="4549727"/>
            <a:ext cx="1181300" cy="1181300"/>
          </a:xfrm>
          <a:prstGeom prst="rect">
            <a:avLst/>
          </a:prstGeom>
        </p:spPr>
      </p:pic>
      <p:pic>
        <p:nvPicPr>
          <p:cNvPr id="33" name="Picture 32"/>
          <p:cNvPicPr>
            <a:picLocks noChangeAspect="1"/>
          </p:cNvPicPr>
          <p:nvPr/>
        </p:nvPicPr>
        <p:blipFill>
          <a:blip r:embed="rId9"/>
          <a:stretch>
            <a:fillRect/>
          </a:stretch>
        </p:blipFill>
        <p:spPr>
          <a:xfrm>
            <a:off x="8611900" y="4934816"/>
            <a:ext cx="1202748" cy="1202748"/>
          </a:xfrm>
          <a:prstGeom prst="rect">
            <a:avLst/>
          </a:prstGeom>
        </p:spPr>
      </p:pic>
    </p:spTree>
    <p:extLst>
      <p:ext uri="{BB962C8B-B14F-4D97-AF65-F5344CB8AC3E}">
        <p14:creationId xmlns:p14="http://schemas.microsoft.com/office/powerpoint/2010/main" val="418828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01090" y="3352800"/>
            <a:ext cx="637309" cy="20781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2441215" y="332509"/>
            <a:ext cx="7309571" cy="1118755"/>
            <a:chOff x="3370118" y="453736"/>
            <a:chExt cx="7309571" cy="1118755"/>
          </a:xfrm>
        </p:grpSpPr>
        <p:pic>
          <p:nvPicPr>
            <p:cNvPr id="24" name="Picture 23"/>
            <p:cNvPicPr>
              <a:picLocks noChangeAspect="1"/>
            </p:cNvPicPr>
            <p:nvPr/>
          </p:nvPicPr>
          <p:blipFill>
            <a:blip r:embed="rId2"/>
            <a:stretch>
              <a:fillRect/>
            </a:stretch>
          </p:blipFill>
          <p:spPr>
            <a:xfrm>
              <a:off x="3370118" y="453736"/>
              <a:ext cx="1118755" cy="1118755"/>
            </a:xfrm>
            <a:prstGeom prst="rect">
              <a:avLst/>
            </a:prstGeom>
          </p:spPr>
        </p:pic>
        <p:sp>
          <p:nvSpPr>
            <p:cNvPr id="25" name="TextBox 24"/>
            <p:cNvSpPr txBox="1"/>
            <p:nvPr/>
          </p:nvSpPr>
          <p:spPr>
            <a:xfrm>
              <a:off x="4715862" y="659170"/>
              <a:ext cx="5963827" cy="707886"/>
            </a:xfrm>
            <a:prstGeom prst="rect">
              <a:avLst/>
            </a:prstGeom>
            <a:noFill/>
          </p:spPr>
          <p:txBody>
            <a:bodyPr wrap="square" rtlCol="0">
              <a:spAutoFit/>
            </a:bodyPr>
            <a:lstStyle/>
            <a:p>
              <a:pPr algn="ctr"/>
              <a:r>
                <a:rPr lang="en-US" sz="4000" b="1" dirty="0">
                  <a:solidFill>
                    <a:srgbClr val="00B0F0"/>
                  </a:solidFill>
                </a:rPr>
                <a:t>Knowing Business Health</a:t>
              </a:r>
            </a:p>
          </p:txBody>
        </p:sp>
      </p:grpSp>
      <p:sp>
        <p:nvSpPr>
          <p:cNvPr id="27" name="TextBox 26"/>
          <p:cNvSpPr txBox="1"/>
          <p:nvPr/>
        </p:nvSpPr>
        <p:spPr>
          <a:xfrm>
            <a:off x="1659730" y="2763595"/>
            <a:ext cx="4760335" cy="523220"/>
          </a:xfrm>
          <a:prstGeom prst="rect">
            <a:avLst/>
          </a:prstGeom>
          <a:noFill/>
        </p:spPr>
        <p:txBody>
          <a:bodyPr wrap="square" rtlCol="0">
            <a:spAutoFit/>
          </a:bodyPr>
          <a:lstStyle/>
          <a:p>
            <a:pPr algn="ctr"/>
            <a:r>
              <a:rPr lang="en-US" sz="2800" b="1" dirty="0">
                <a:solidFill>
                  <a:srgbClr val="00B050"/>
                </a:solidFill>
              </a:rPr>
              <a:t>Pay taxes properly</a:t>
            </a:r>
          </a:p>
        </p:txBody>
      </p:sp>
      <p:sp>
        <p:nvSpPr>
          <p:cNvPr id="28" name="TextBox 27"/>
          <p:cNvSpPr txBox="1"/>
          <p:nvPr/>
        </p:nvSpPr>
        <p:spPr>
          <a:xfrm>
            <a:off x="1659731" y="4865841"/>
            <a:ext cx="4760335" cy="523220"/>
          </a:xfrm>
          <a:prstGeom prst="rect">
            <a:avLst/>
          </a:prstGeom>
          <a:noFill/>
        </p:spPr>
        <p:txBody>
          <a:bodyPr wrap="square" rtlCol="0">
            <a:spAutoFit/>
          </a:bodyPr>
          <a:lstStyle/>
          <a:p>
            <a:pPr algn="ctr"/>
            <a:r>
              <a:rPr lang="en-US" sz="2800" b="1" dirty="0">
                <a:solidFill>
                  <a:srgbClr val="00B050"/>
                </a:solidFill>
              </a:rPr>
              <a:t>Attract investors</a:t>
            </a:r>
          </a:p>
        </p:txBody>
      </p:sp>
      <p:sp>
        <p:nvSpPr>
          <p:cNvPr id="29" name="TextBox 28"/>
          <p:cNvSpPr txBox="1"/>
          <p:nvPr/>
        </p:nvSpPr>
        <p:spPr>
          <a:xfrm>
            <a:off x="7010716" y="4916932"/>
            <a:ext cx="4760335" cy="523220"/>
          </a:xfrm>
          <a:prstGeom prst="rect">
            <a:avLst/>
          </a:prstGeom>
          <a:noFill/>
        </p:spPr>
        <p:txBody>
          <a:bodyPr wrap="square" rtlCol="0">
            <a:spAutoFit/>
          </a:bodyPr>
          <a:lstStyle/>
          <a:p>
            <a:pPr algn="ctr"/>
            <a:r>
              <a:rPr lang="en-US" sz="2800" b="1" dirty="0">
                <a:solidFill>
                  <a:srgbClr val="00B050"/>
                </a:solidFill>
              </a:rPr>
              <a:t>Catch mistakes</a:t>
            </a:r>
          </a:p>
        </p:txBody>
      </p:sp>
      <p:pic>
        <p:nvPicPr>
          <p:cNvPr id="30" name="Picture 29"/>
          <p:cNvPicPr>
            <a:picLocks noChangeAspect="1"/>
          </p:cNvPicPr>
          <p:nvPr/>
        </p:nvPicPr>
        <p:blipFill>
          <a:blip r:embed="rId3"/>
          <a:stretch>
            <a:fillRect/>
          </a:stretch>
        </p:blipFill>
        <p:spPr>
          <a:xfrm>
            <a:off x="761151" y="2373032"/>
            <a:ext cx="1233903" cy="1233903"/>
          </a:xfrm>
          <a:prstGeom prst="rect">
            <a:avLst/>
          </a:prstGeom>
        </p:spPr>
      </p:pic>
      <p:pic>
        <p:nvPicPr>
          <p:cNvPr id="31" name="Picture 30"/>
          <p:cNvPicPr>
            <a:picLocks noChangeAspect="1"/>
          </p:cNvPicPr>
          <p:nvPr/>
        </p:nvPicPr>
        <p:blipFill>
          <a:blip r:embed="rId4"/>
          <a:stretch>
            <a:fillRect/>
          </a:stretch>
        </p:blipFill>
        <p:spPr>
          <a:xfrm>
            <a:off x="929816" y="4583578"/>
            <a:ext cx="1189928" cy="1189928"/>
          </a:xfrm>
          <a:prstGeom prst="rect">
            <a:avLst/>
          </a:prstGeom>
        </p:spPr>
      </p:pic>
      <p:pic>
        <p:nvPicPr>
          <p:cNvPr id="32" name="Picture 31"/>
          <p:cNvPicPr>
            <a:picLocks noChangeAspect="1"/>
          </p:cNvPicPr>
          <p:nvPr/>
        </p:nvPicPr>
        <p:blipFill>
          <a:blip r:embed="rId5"/>
          <a:stretch>
            <a:fillRect/>
          </a:stretch>
        </p:blipFill>
        <p:spPr>
          <a:xfrm>
            <a:off x="6420066" y="2373032"/>
            <a:ext cx="1181300" cy="1181300"/>
          </a:xfrm>
          <a:prstGeom prst="rect">
            <a:avLst/>
          </a:prstGeom>
        </p:spPr>
      </p:pic>
      <p:pic>
        <p:nvPicPr>
          <p:cNvPr id="33" name="Picture 32"/>
          <p:cNvPicPr>
            <a:picLocks noChangeAspect="1"/>
          </p:cNvPicPr>
          <p:nvPr/>
        </p:nvPicPr>
        <p:blipFill>
          <a:blip r:embed="rId6"/>
          <a:stretch>
            <a:fillRect/>
          </a:stretch>
        </p:blipFill>
        <p:spPr>
          <a:xfrm>
            <a:off x="6564800" y="4681535"/>
            <a:ext cx="891832" cy="891832"/>
          </a:xfrm>
          <a:prstGeom prst="rect">
            <a:avLst/>
          </a:prstGeom>
        </p:spPr>
      </p:pic>
      <p:sp>
        <p:nvSpPr>
          <p:cNvPr id="16" name="TextBox 15"/>
          <p:cNvSpPr txBox="1"/>
          <p:nvPr/>
        </p:nvSpPr>
        <p:spPr>
          <a:xfrm>
            <a:off x="7266043" y="2746104"/>
            <a:ext cx="4760335" cy="523220"/>
          </a:xfrm>
          <a:prstGeom prst="rect">
            <a:avLst/>
          </a:prstGeom>
          <a:noFill/>
        </p:spPr>
        <p:txBody>
          <a:bodyPr wrap="square" rtlCol="0">
            <a:spAutoFit/>
          </a:bodyPr>
          <a:lstStyle/>
          <a:p>
            <a:pPr algn="ctr"/>
            <a:r>
              <a:rPr lang="en-US" sz="2800" b="1" dirty="0">
                <a:solidFill>
                  <a:srgbClr val="00B050"/>
                </a:solidFill>
              </a:rPr>
              <a:t>Make big decisions</a:t>
            </a:r>
          </a:p>
        </p:txBody>
      </p:sp>
    </p:spTree>
    <p:extLst>
      <p:ext uri="{BB962C8B-B14F-4D97-AF65-F5344CB8AC3E}">
        <p14:creationId xmlns:p14="http://schemas.microsoft.com/office/powerpoint/2010/main" val="262718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01090" y="3352800"/>
            <a:ext cx="637309" cy="20781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3096985" y="565637"/>
            <a:ext cx="5998031" cy="1092777"/>
            <a:chOff x="3413401" y="565637"/>
            <a:chExt cx="5998031" cy="1092777"/>
          </a:xfrm>
        </p:grpSpPr>
        <p:pic>
          <p:nvPicPr>
            <p:cNvPr id="7" name="Picture 6"/>
            <p:cNvPicPr>
              <a:picLocks noChangeAspect="1"/>
            </p:cNvPicPr>
            <p:nvPr/>
          </p:nvPicPr>
          <p:blipFill>
            <a:blip r:embed="rId2"/>
            <a:stretch>
              <a:fillRect/>
            </a:stretch>
          </p:blipFill>
          <p:spPr>
            <a:xfrm>
              <a:off x="3413401" y="565637"/>
              <a:ext cx="1092777" cy="1092777"/>
            </a:xfrm>
            <a:prstGeom prst="rect">
              <a:avLst/>
            </a:prstGeom>
          </p:spPr>
        </p:pic>
        <p:sp>
          <p:nvSpPr>
            <p:cNvPr id="14" name="TextBox 13"/>
            <p:cNvSpPr txBox="1"/>
            <p:nvPr/>
          </p:nvSpPr>
          <p:spPr>
            <a:xfrm>
              <a:off x="4506178" y="758083"/>
              <a:ext cx="4905254" cy="707886"/>
            </a:xfrm>
            <a:prstGeom prst="rect">
              <a:avLst/>
            </a:prstGeom>
            <a:noFill/>
          </p:spPr>
          <p:txBody>
            <a:bodyPr wrap="square" rtlCol="0">
              <a:spAutoFit/>
            </a:bodyPr>
            <a:lstStyle/>
            <a:p>
              <a:pPr algn="ctr"/>
              <a:r>
                <a:rPr lang="en-US" sz="4000" b="1" dirty="0">
                  <a:solidFill>
                    <a:srgbClr val="00B0F0"/>
                  </a:solidFill>
                </a:rPr>
                <a:t>Income Statement</a:t>
              </a:r>
            </a:p>
          </p:txBody>
        </p:sp>
      </p:grpSp>
      <p:pic>
        <p:nvPicPr>
          <p:cNvPr id="4" name="Picture 3"/>
          <p:cNvPicPr>
            <a:picLocks noChangeAspect="1"/>
          </p:cNvPicPr>
          <p:nvPr/>
        </p:nvPicPr>
        <p:blipFill>
          <a:blip r:embed="rId3"/>
          <a:stretch>
            <a:fillRect/>
          </a:stretch>
        </p:blipFill>
        <p:spPr>
          <a:xfrm>
            <a:off x="1167244" y="2961409"/>
            <a:ext cx="1905000" cy="1905000"/>
          </a:xfrm>
          <a:prstGeom prst="rect">
            <a:avLst/>
          </a:prstGeom>
        </p:spPr>
      </p:pic>
      <p:pic>
        <p:nvPicPr>
          <p:cNvPr id="15" name="Picture 14"/>
          <p:cNvPicPr>
            <a:picLocks noChangeAspect="1"/>
          </p:cNvPicPr>
          <p:nvPr/>
        </p:nvPicPr>
        <p:blipFill>
          <a:blip r:embed="rId4"/>
          <a:stretch>
            <a:fillRect/>
          </a:stretch>
        </p:blipFill>
        <p:spPr>
          <a:xfrm>
            <a:off x="9189028" y="2961409"/>
            <a:ext cx="1905000" cy="1905000"/>
          </a:xfrm>
          <a:prstGeom prst="rect">
            <a:avLst/>
          </a:prstGeom>
        </p:spPr>
      </p:pic>
      <p:pic>
        <p:nvPicPr>
          <p:cNvPr id="16" name="Picture 15"/>
          <p:cNvPicPr>
            <a:picLocks noChangeAspect="1"/>
          </p:cNvPicPr>
          <p:nvPr/>
        </p:nvPicPr>
        <p:blipFill>
          <a:blip r:embed="rId5"/>
          <a:stretch>
            <a:fillRect/>
          </a:stretch>
        </p:blipFill>
        <p:spPr>
          <a:xfrm>
            <a:off x="5178136" y="2961409"/>
            <a:ext cx="1905000" cy="1905000"/>
          </a:xfrm>
          <a:prstGeom prst="rect">
            <a:avLst/>
          </a:prstGeom>
        </p:spPr>
      </p:pic>
      <p:pic>
        <p:nvPicPr>
          <p:cNvPr id="17" name="Picture 16"/>
          <p:cNvPicPr>
            <a:picLocks noChangeAspect="1"/>
          </p:cNvPicPr>
          <p:nvPr/>
        </p:nvPicPr>
        <p:blipFill rotWithShape="1">
          <a:blip r:embed="rId6"/>
          <a:srcRect l="17706" t="35506" r="18691" b="36914"/>
          <a:stretch/>
        </p:blipFill>
        <p:spPr>
          <a:xfrm>
            <a:off x="3033169" y="3764974"/>
            <a:ext cx="1565565" cy="678873"/>
          </a:xfrm>
          <a:prstGeom prst="rect">
            <a:avLst/>
          </a:prstGeom>
        </p:spPr>
      </p:pic>
      <p:pic>
        <p:nvPicPr>
          <p:cNvPr id="18" name="Picture 17"/>
          <p:cNvPicPr>
            <a:picLocks noChangeAspect="1"/>
          </p:cNvPicPr>
          <p:nvPr/>
        </p:nvPicPr>
        <p:blipFill rotWithShape="1">
          <a:blip r:embed="rId6"/>
          <a:srcRect l="17706" t="35506" r="18691" b="36914"/>
          <a:stretch/>
        </p:blipFill>
        <p:spPr>
          <a:xfrm>
            <a:off x="7353299" y="3560618"/>
            <a:ext cx="1565565" cy="678873"/>
          </a:xfrm>
          <a:prstGeom prst="rect">
            <a:avLst/>
          </a:prstGeom>
        </p:spPr>
      </p:pic>
      <p:pic>
        <p:nvPicPr>
          <p:cNvPr id="19" name="Picture 18"/>
          <p:cNvPicPr>
            <a:picLocks noChangeAspect="1"/>
          </p:cNvPicPr>
          <p:nvPr/>
        </p:nvPicPr>
        <p:blipFill rotWithShape="1">
          <a:blip r:embed="rId6"/>
          <a:srcRect l="17706" t="35506" r="18691" b="36914"/>
          <a:stretch/>
        </p:blipFill>
        <p:spPr>
          <a:xfrm>
            <a:off x="7353299" y="3782293"/>
            <a:ext cx="1565565" cy="678873"/>
          </a:xfrm>
          <a:prstGeom prst="rect">
            <a:avLst/>
          </a:prstGeom>
        </p:spPr>
      </p:pic>
      <p:sp>
        <p:nvSpPr>
          <p:cNvPr id="12" name="TextBox 11"/>
          <p:cNvSpPr txBox="1"/>
          <p:nvPr/>
        </p:nvSpPr>
        <p:spPr>
          <a:xfrm>
            <a:off x="1453280" y="5026967"/>
            <a:ext cx="1332930" cy="461665"/>
          </a:xfrm>
          <a:prstGeom prst="rect">
            <a:avLst/>
          </a:prstGeom>
          <a:noFill/>
        </p:spPr>
        <p:txBody>
          <a:bodyPr wrap="none" rtlCol="0">
            <a:spAutoFit/>
          </a:bodyPr>
          <a:lstStyle/>
          <a:p>
            <a:pPr algn="ctr"/>
            <a:r>
              <a:rPr lang="en-US" sz="2400" b="1" dirty="0">
                <a:solidFill>
                  <a:srgbClr val="00B050"/>
                </a:solidFill>
              </a:rPr>
              <a:t>Revenue</a:t>
            </a:r>
          </a:p>
        </p:txBody>
      </p:sp>
      <p:sp>
        <p:nvSpPr>
          <p:cNvPr id="13" name="TextBox 12"/>
          <p:cNvSpPr txBox="1"/>
          <p:nvPr/>
        </p:nvSpPr>
        <p:spPr>
          <a:xfrm>
            <a:off x="5413133" y="5026967"/>
            <a:ext cx="1435009" cy="461665"/>
          </a:xfrm>
          <a:prstGeom prst="rect">
            <a:avLst/>
          </a:prstGeom>
          <a:noFill/>
        </p:spPr>
        <p:txBody>
          <a:bodyPr wrap="none" rtlCol="0">
            <a:spAutoFit/>
          </a:bodyPr>
          <a:lstStyle/>
          <a:p>
            <a:pPr algn="ctr"/>
            <a:r>
              <a:rPr lang="en-US" sz="2400" b="1" dirty="0">
                <a:solidFill>
                  <a:srgbClr val="00B050"/>
                </a:solidFill>
              </a:rPr>
              <a:t>Expenses</a:t>
            </a:r>
          </a:p>
        </p:txBody>
      </p:sp>
      <p:sp>
        <p:nvSpPr>
          <p:cNvPr id="21" name="TextBox 20"/>
          <p:cNvSpPr txBox="1"/>
          <p:nvPr/>
        </p:nvSpPr>
        <p:spPr>
          <a:xfrm>
            <a:off x="9276549" y="5026967"/>
            <a:ext cx="1729961" cy="461665"/>
          </a:xfrm>
          <a:prstGeom prst="rect">
            <a:avLst/>
          </a:prstGeom>
          <a:noFill/>
        </p:spPr>
        <p:txBody>
          <a:bodyPr wrap="none" rtlCol="0">
            <a:spAutoFit/>
          </a:bodyPr>
          <a:lstStyle/>
          <a:p>
            <a:pPr algn="ctr"/>
            <a:r>
              <a:rPr lang="en-US" sz="2400" b="1" dirty="0">
                <a:solidFill>
                  <a:srgbClr val="00B050"/>
                </a:solidFill>
              </a:rPr>
              <a:t>Net Income</a:t>
            </a:r>
          </a:p>
        </p:txBody>
      </p:sp>
    </p:spTree>
    <p:extLst>
      <p:ext uri="{BB962C8B-B14F-4D97-AF65-F5344CB8AC3E}">
        <p14:creationId xmlns:p14="http://schemas.microsoft.com/office/powerpoint/2010/main" val="388794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01090" y="3352800"/>
            <a:ext cx="637309" cy="20781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3609975" y="524073"/>
            <a:ext cx="4972051" cy="1092777"/>
            <a:chOff x="2855767" y="440946"/>
            <a:chExt cx="4972051" cy="1092777"/>
          </a:xfrm>
        </p:grpSpPr>
        <p:pic>
          <p:nvPicPr>
            <p:cNvPr id="8" name="Picture 7"/>
            <p:cNvPicPr>
              <a:picLocks noChangeAspect="1"/>
            </p:cNvPicPr>
            <p:nvPr/>
          </p:nvPicPr>
          <p:blipFill>
            <a:blip r:embed="rId2"/>
            <a:stretch>
              <a:fillRect/>
            </a:stretch>
          </p:blipFill>
          <p:spPr>
            <a:xfrm>
              <a:off x="2855767" y="440946"/>
              <a:ext cx="1092777" cy="1092777"/>
            </a:xfrm>
            <a:prstGeom prst="rect">
              <a:avLst/>
            </a:prstGeom>
          </p:spPr>
        </p:pic>
        <p:sp>
          <p:nvSpPr>
            <p:cNvPr id="9" name="TextBox 8"/>
            <p:cNvSpPr txBox="1"/>
            <p:nvPr/>
          </p:nvSpPr>
          <p:spPr>
            <a:xfrm>
              <a:off x="4141764" y="633392"/>
              <a:ext cx="3686054" cy="707886"/>
            </a:xfrm>
            <a:prstGeom prst="rect">
              <a:avLst/>
            </a:prstGeom>
            <a:noFill/>
          </p:spPr>
          <p:txBody>
            <a:bodyPr wrap="square" rtlCol="0">
              <a:spAutoFit/>
            </a:bodyPr>
            <a:lstStyle/>
            <a:p>
              <a:pPr algn="ctr"/>
              <a:r>
                <a:rPr lang="en-US" sz="4000" b="1" dirty="0">
                  <a:solidFill>
                    <a:srgbClr val="00B0F0"/>
                  </a:solidFill>
                </a:rPr>
                <a:t>Balance Sheet</a:t>
              </a:r>
            </a:p>
          </p:txBody>
        </p:sp>
      </p:grpSp>
      <p:pic>
        <p:nvPicPr>
          <p:cNvPr id="13" name="Picture 12"/>
          <p:cNvPicPr>
            <a:picLocks noChangeAspect="1"/>
          </p:cNvPicPr>
          <p:nvPr/>
        </p:nvPicPr>
        <p:blipFill>
          <a:blip r:embed="rId3"/>
          <a:stretch>
            <a:fillRect/>
          </a:stretch>
        </p:blipFill>
        <p:spPr>
          <a:xfrm>
            <a:off x="1167244" y="2878282"/>
            <a:ext cx="1905000" cy="1905000"/>
          </a:xfrm>
          <a:prstGeom prst="rect">
            <a:avLst/>
          </a:prstGeom>
        </p:spPr>
      </p:pic>
      <p:pic>
        <p:nvPicPr>
          <p:cNvPr id="14" name="Picture 13"/>
          <p:cNvPicPr>
            <a:picLocks noChangeAspect="1"/>
          </p:cNvPicPr>
          <p:nvPr/>
        </p:nvPicPr>
        <p:blipFill>
          <a:blip r:embed="rId4"/>
          <a:stretch>
            <a:fillRect/>
          </a:stretch>
        </p:blipFill>
        <p:spPr>
          <a:xfrm>
            <a:off x="4779817" y="2878282"/>
            <a:ext cx="1905000" cy="1905000"/>
          </a:xfrm>
          <a:prstGeom prst="rect">
            <a:avLst/>
          </a:prstGeom>
        </p:spPr>
      </p:pic>
      <p:pic>
        <p:nvPicPr>
          <p:cNvPr id="16" name="Picture 15"/>
          <p:cNvPicPr>
            <a:picLocks noChangeAspect="1"/>
          </p:cNvPicPr>
          <p:nvPr/>
        </p:nvPicPr>
        <p:blipFill>
          <a:blip r:embed="rId5"/>
          <a:stretch>
            <a:fillRect/>
          </a:stretch>
        </p:blipFill>
        <p:spPr>
          <a:xfrm>
            <a:off x="8392390" y="2815937"/>
            <a:ext cx="1905000" cy="1905000"/>
          </a:xfrm>
          <a:prstGeom prst="rect">
            <a:avLst/>
          </a:prstGeom>
        </p:spPr>
      </p:pic>
      <p:sp>
        <p:nvSpPr>
          <p:cNvPr id="19" name="TextBox 18"/>
          <p:cNvSpPr txBox="1"/>
          <p:nvPr/>
        </p:nvSpPr>
        <p:spPr>
          <a:xfrm>
            <a:off x="1594600" y="5026967"/>
            <a:ext cx="1050288" cy="461665"/>
          </a:xfrm>
          <a:prstGeom prst="rect">
            <a:avLst/>
          </a:prstGeom>
          <a:noFill/>
        </p:spPr>
        <p:txBody>
          <a:bodyPr wrap="none" rtlCol="0">
            <a:spAutoFit/>
          </a:bodyPr>
          <a:lstStyle/>
          <a:p>
            <a:pPr algn="ctr"/>
            <a:r>
              <a:rPr lang="en-US" sz="2400" b="1" dirty="0">
                <a:solidFill>
                  <a:srgbClr val="00B050"/>
                </a:solidFill>
              </a:rPr>
              <a:t>Assets</a:t>
            </a:r>
          </a:p>
        </p:txBody>
      </p:sp>
      <p:sp>
        <p:nvSpPr>
          <p:cNvPr id="20" name="TextBox 19"/>
          <p:cNvSpPr txBox="1"/>
          <p:nvPr/>
        </p:nvSpPr>
        <p:spPr>
          <a:xfrm>
            <a:off x="4997983" y="5026967"/>
            <a:ext cx="1468672" cy="461665"/>
          </a:xfrm>
          <a:prstGeom prst="rect">
            <a:avLst/>
          </a:prstGeom>
          <a:noFill/>
        </p:spPr>
        <p:txBody>
          <a:bodyPr wrap="none" rtlCol="0">
            <a:spAutoFit/>
          </a:bodyPr>
          <a:lstStyle/>
          <a:p>
            <a:pPr algn="ctr"/>
            <a:r>
              <a:rPr lang="en-US" sz="2400" b="1" dirty="0">
                <a:solidFill>
                  <a:srgbClr val="00B050"/>
                </a:solidFill>
              </a:rPr>
              <a:t>Liabilities</a:t>
            </a:r>
          </a:p>
        </p:txBody>
      </p:sp>
      <p:sp>
        <p:nvSpPr>
          <p:cNvPr id="21" name="TextBox 20"/>
          <p:cNvSpPr txBox="1"/>
          <p:nvPr/>
        </p:nvSpPr>
        <p:spPr>
          <a:xfrm>
            <a:off x="8868283" y="5026967"/>
            <a:ext cx="1050289" cy="461665"/>
          </a:xfrm>
          <a:prstGeom prst="rect">
            <a:avLst/>
          </a:prstGeom>
          <a:noFill/>
        </p:spPr>
        <p:txBody>
          <a:bodyPr wrap="none" rtlCol="0">
            <a:spAutoFit/>
          </a:bodyPr>
          <a:lstStyle/>
          <a:p>
            <a:pPr algn="ctr"/>
            <a:r>
              <a:rPr lang="en-US" sz="2400" b="1" dirty="0">
                <a:solidFill>
                  <a:srgbClr val="00B050"/>
                </a:solidFill>
              </a:rPr>
              <a:t>Equity</a:t>
            </a:r>
          </a:p>
        </p:txBody>
      </p:sp>
      <p:pic>
        <p:nvPicPr>
          <p:cNvPr id="22" name="Picture 21"/>
          <p:cNvPicPr>
            <a:picLocks noChangeAspect="1"/>
          </p:cNvPicPr>
          <p:nvPr/>
        </p:nvPicPr>
        <p:blipFill rotWithShape="1">
          <a:blip r:embed="rId6"/>
          <a:srcRect l="17706" t="35506" r="18691" b="36914"/>
          <a:stretch/>
        </p:blipFill>
        <p:spPr>
          <a:xfrm>
            <a:off x="3033169" y="3764974"/>
            <a:ext cx="1565565" cy="678873"/>
          </a:xfrm>
          <a:prstGeom prst="rect">
            <a:avLst/>
          </a:prstGeom>
        </p:spPr>
      </p:pic>
      <p:pic>
        <p:nvPicPr>
          <p:cNvPr id="23" name="Picture 22"/>
          <p:cNvPicPr>
            <a:picLocks noChangeAspect="1"/>
          </p:cNvPicPr>
          <p:nvPr/>
        </p:nvPicPr>
        <p:blipFill rotWithShape="1">
          <a:blip r:embed="rId6"/>
          <a:srcRect l="17706" t="35506" r="18691" b="36914"/>
          <a:stretch/>
        </p:blipFill>
        <p:spPr>
          <a:xfrm>
            <a:off x="6615055" y="3581401"/>
            <a:ext cx="1565565" cy="678873"/>
          </a:xfrm>
          <a:prstGeom prst="rect">
            <a:avLst/>
          </a:prstGeom>
        </p:spPr>
      </p:pic>
      <p:pic>
        <p:nvPicPr>
          <p:cNvPr id="24" name="Picture 23"/>
          <p:cNvPicPr>
            <a:picLocks noChangeAspect="1"/>
          </p:cNvPicPr>
          <p:nvPr/>
        </p:nvPicPr>
        <p:blipFill rotWithShape="1">
          <a:blip r:embed="rId6"/>
          <a:srcRect l="17706" t="35506" r="18691" b="36914"/>
          <a:stretch/>
        </p:blipFill>
        <p:spPr>
          <a:xfrm>
            <a:off x="6615054" y="3886201"/>
            <a:ext cx="1565565" cy="678873"/>
          </a:xfrm>
          <a:prstGeom prst="rect">
            <a:avLst/>
          </a:prstGeom>
        </p:spPr>
      </p:pic>
    </p:spTree>
    <p:extLst>
      <p:ext uri="{BB962C8B-B14F-4D97-AF65-F5344CB8AC3E}">
        <p14:creationId xmlns:p14="http://schemas.microsoft.com/office/powerpoint/2010/main" val="69634127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2945</TotalTime>
  <Words>1935</Words>
  <Application>Microsoft Macintosh PowerPoint</Application>
  <PresentationFormat>Widescreen</PresentationFormat>
  <Paragraphs>192</Paragraphs>
  <Slides>45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Corbel</vt:lpstr>
      <vt:lpstr>Wingdings</vt:lpstr>
      <vt:lpstr>Basis</vt:lpstr>
      <vt:lpstr>Technoprenuership  TCP231  Module 8: Financial Analysis and Accounting Basics</vt:lpstr>
      <vt:lpstr>8. Financial Analysis and Accounting Basics</vt:lpstr>
      <vt:lpstr>PowerPoint Presentation</vt:lpstr>
      <vt:lpstr>PowerPoint Presentation</vt:lpstr>
      <vt:lpstr>Financial Plan can be broken down into three documents</vt:lpstr>
      <vt:lpstr>PowerPoint Presentation</vt:lpstr>
      <vt:lpstr>PowerPoint Presentation</vt:lpstr>
      <vt:lpstr>PowerPoint Presentation</vt:lpstr>
      <vt:lpstr>PowerPoint Presentation</vt:lpstr>
      <vt:lpstr>PowerPoint Presentation</vt:lpstr>
      <vt:lpstr>PowerPoint Presentation</vt:lpstr>
      <vt:lpstr>Estimating Financial Funds</vt:lpstr>
      <vt:lpstr>Estimating Financial Funds</vt:lpstr>
      <vt:lpstr>Estimating Financial Funds</vt:lpstr>
      <vt:lpstr>Estimating Financial Funds</vt:lpstr>
      <vt:lpstr>Estimating Financial Funds</vt:lpstr>
      <vt:lpstr>Estimating Financial Funds</vt:lpstr>
      <vt:lpstr>Estimating Financial Funds</vt:lpstr>
      <vt:lpstr>Estimating Financial Funds</vt:lpstr>
      <vt:lpstr>The Income Statement</vt:lpstr>
      <vt:lpstr>The Income Statement</vt:lpstr>
      <vt:lpstr>The Income Statement</vt:lpstr>
      <vt:lpstr>The Income Statement</vt:lpstr>
      <vt:lpstr>The Income Statement</vt:lpstr>
      <vt:lpstr>The Income Statement</vt:lpstr>
      <vt:lpstr>The Income Statement</vt:lpstr>
      <vt:lpstr>The Income Statement</vt:lpstr>
      <vt:lpstr>The Income Statement</vt:lpstr>
      <vt:lpstr>The Income Statement</vt:lpstr>
      <vt:lpstr>The Income Statement</vt:lpstr>
      <vt:lpstr>The Income Statement</vt:lpstr>
      <vt:lpstr>Why Worry About Cash?</vt:lpstr>
      <vt:lpstr>Why Worry About Cash?</vt:lpstr>
      <vt:lpstr>Why Worry About Cash?</vt:lpstr>
      <vt:lpstr>Lesson: Forecast Cash Flows</vt:lpstr>
      <vt:lpstr>Lesson: Forecast Cash Flows</vt:lpstr>
      <vt:lpstr>EBITDA</vt:lpstr>
      <vt:lpstr>The Balance Sheet</vt:lpstr>
      <vt:lpstr>Break-even Analysis</vt:lpstr>
      <vt:lpstr>Break-even Analysis</vt:lpstr>
      <vt:lpstr>Break-even Analysis</vt:lpstr>
      <vt:lpstr>Break-even Analysis</vt:lpstr>
      <vt:lpstr>Break-even Analysis</vt:lpstr>
      <vt:lpstr>Break-even Analysis</vt:lpstr>
      <vt:lpstr>Break-even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Technoprenuership</dc:title>
  <dc:creator>debesh pradhan</dc:creator>
  <cp:lastModifiedBy>Microsoft Office User</cp:lastModifiedBy>
  <cp:revision>141</cp:revision>
  <dcterms:created xsi:type="dcterms:W3CDTF">2022-05-16T19:05:06Z</dcterms:created>
  <dcterms:modified xsi:type="dcterms:W3CDTF">2023-05-24T03:05:26Z</dcterms:modified>
</cp:coreProperties>
</file>