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50" r:id="rId2"/>
    <p:sldId id="351" r:id="rId3"/>
    <p:sldId id="407" r:id="rId4"/>
    <p:sldId id="404" r:id="rId5"/>
    <p:sldId id="406" r:id="rId6"/>
    <p:sldId id="408" r:id="rId7"/>
    <p:sldId id="409" r:id="rId8"/>
    <p:sldId id="410" r:id="rId9"/>
    <p:sldId id="411" r:id="rId10"/>
    <p:sldId id="413" r:id="rId11"/>
    <p:sldId id="412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398" r:id="rId21"/>
    <p:sldId id="399" r:id="rId22"/>
    <p:sldId id="405" r:id="rId23"/>
    <p:sldId id="422" r:id="rId24"/>
    <p:sldId id="423" r:id="rId25"/>
    <p:sldId id="424" r:id="rId26"/>
    <p:sldId id="42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6CE"/>
    <a:srgbClr val="3A7DA2"/>
    <a:srgbClr val="BDCCD1"/>
    <a:srgbClr val="9DB8CE"/>
    <a:srgbClr val="E3E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3" autoAdjust="0"/>
    <p:restoredTop sz="94648"/>
  </p:normalViewPr>
  <p:slideViewPr>
    <p:cSldViewPr snapToGrid="0">
      <p:cViewPr varScale="1">
        <p:scale>
          <a:sx n="103" d="100"/>
          <a:sy n="103" d="100"/>
        </p:scale>
        <p:origin x="1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A8216-5A19-4686-B331-B91899C03692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2D894-CAFD-4CDE-8B4E-88D3C384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1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2D894-CAFD-4CDE-8B4E-88D3C38445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2D894-CAFD-4CDE-8B4E-88D3C38445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2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2D894-CAFD-4CDE-8B4E-88D3C38445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2D894-CAFD-4CDE-8B4E-88D3C38445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78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2D894-CAFD-4CDE-8B4E-88D3C38445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53940F-761D-4970-AFFF-4ED12E3FABF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8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0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940F-761D-4970-AFFF-4ED12E3FABF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53940F-761D-4970-AFFF-4ED12E3FABF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B78897F-59B6-477C-AA05-242D5B2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744" y="660705"/>
            <a:ext cx="9966960" cy="2926080"/>
          </a:xfrm>
        </p:spPr>
        <p:txBody>
          <a:bodyPr anchor="ctr">
            <a:normAutofit fontScale="90000"/>
          </a:bodyPr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Technoprenuership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TCP231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Module 9: Raising capital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5047270"/>
            <a:ext cx="8767860" cy="13881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 by: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Ashitosh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Sah</a:t>
            </a:r>
          </a:p>
        </p:txBody>
      </p:sp>
    </p:spTree>
    <p:extLst>
      <p:ext uri="{BB962C8B-B14F-4D97-AF65-F5344CB8AC3E}">
        <p14:creationId xmlns:p14="http://schemas.microsoft.com/office/powerpoint/2010/main" val="366535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Sources of Debt Financing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36621"/>
            <a:ext cx="10096503" cy="4170218"/>
          </a:xfrm>
        </p:spPr>
        <p:txBody>
          <a:bodyPr>
            <a:normAutofit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Equity Instruments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 Give investors a share of the ownership.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b="1" dirty="0">
                <a:solidFill>
                  <a:srgbClr val="FFC000"/>
                </a:solidFill>
              </a:rPr>
              <a:t>Loan with warrants </a:t>
            </a:r>
            <a:r>
              <a:rPr lang="en-US" sz="2400" dirty="0">
                <a:solidFill>
                  <a:srgbClr val="00B050"/>
                </a:solidFill>
              </a:rPr>
              <a:t>provide the investor with the right to buy stock at a fixed price at some future date.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b="1" dirty="0">
                <a:solidFill>
                  <a:srgbClr val="FFC000"/>
                </a:solidFill>
              </a:rPr>
              <a:t>Convertible debentures </a:t>
            </a:r>
            <a:r>
              <a:rPr lang="en-US" sz="2400" dirty="0">
                <a:solidFill>
                  <a:srgbClr val="00B050"/>
                </a:solidFill>
              </a:rPr>
              <a:t>are unsecured loans that can be converted into stock.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b="1" dirty="0">
                <a:solidFill>
                  <a:srgbClr val="FFC000"/>
                </a:solidFill>
              </a:rPr>
              <a:t>Preferred stock </a:t>
            </a:r>
            <a:r>
              <a:rPr lang="en-US" sz="2400" dirty="0">
                <a:solidFill>
                  <a:srgbClr val="00B050"/>
                </a:solidFill>
              </a:rPr>
              <a:t>is equity that gives investors a preferred place among the creditors in the event the venture is dissolved.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b="1" dirty="0">
                <a:solidFill>
                  <a:srgbClr val="FFC000"/>
                </a:solidFill>
              </a:rPr>
              <a:t>Common stock </a:t>
            </a:r>
            <a:r>
              <a:rPr lang="en-US" sz="2400" dirty="0">
                <a:solidFill>
                  <a:srgbClr val="00B050"/>
                </a:solidFill>
              </a:rPr>
              <a:t>is the most basic form of ownership and is often are sold through public or private offerings.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765" y="265402"/>
            <a:ext cx="1438708" cy="14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2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Equity Financing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0" y="2036621"/>
            <a:ext cx="5285509" cy="4170218"/>
          </a:xfrm>
        </p:spPr>
        <p:txBody>
          <a:bodyPr>
            <a:normAutofit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Advantages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No monthly payments.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Goals of the investors are fully aligned with founders: company success, capital gains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Large fund volume available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Long time horizon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9964" y="2036621"/>
            <a:ext cx="5285509" cy="417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80000"/>
              </a:lnSpc>
              <a:buFont typeface="Corbel" pitchFamily="34" charset="0"/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Disadvantages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Lost of Ownership: eventual loss of control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Founders now report to Board of Directors : Emotional issue for many founders.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Focus on exit Strategy: Equity investors expect sale, merger or IPO.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31529" y="2036621"/>
            <a:ext cx="0" cy="34082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402" y="446595"/>
            <a:ext cx="1023071" cy="10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8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Sources of Equity Financing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36621"/>
            <a:ext cx="10096503" cy="4170218"/>
          </a:xfrm>
        </p:spPr>
        <p:txBody>
          <a:bodyPr>
            <a:normAutofit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Funding from the entrepreneur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- money invested by entrepreneur from is savings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Family and friends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-funding provided by friends and family to start a venture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Strategic partners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- Companies with similar interest and complementary product and service provide fund to support their own business in the future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765" y="265402"/>
            <a:ext cx="1438708" cy="14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1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Sources of Equity Financing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8308"/>
            <a:ext cx="10096503" cy="4170218"/>
          </a:xfrm>
        </p:spPr>
        <p:txBody>
          <a:bodyPr>
            <a:normAutofit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Angel investors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- Wealthy individuals and entrepreneurs provide fund to support the startup with the hope to gain profit in the future believing in their idea.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Private placement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-  A process of inviting subscription to the securities of a corporate issuer by means other than public offering.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- Private placement usually refers to non-public offering of shares in a public company.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765" y="265402"/>
            <a:ext cx="1438708" cy="14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7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Sources of Equity Financing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36621"/>
            <a:ext cx="10096503" cy="4170218"/>
          </a:xfrm>
        </p:spPr>
        <p:txBody>
          <a:bodyPr>
            <a:normAutofit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Venture Capitalist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 - a private equity investor that provides capital to companies with high growth potential in exchange for an equity stake.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IPO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 - raising capital from the public to finance a company for part ownership of the company(shareholding).</a:t>
            </a:r>
          </a:p>
          <a:p>
            <a:pPr marL="45720" indent="0">
              <a:lnSpc>
                <a:spcPct val="80000"/>
              </a:lnSpc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765" y="265402"/>
            <a:ext cx="1438708" cy="14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9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0" y="2036621"/>
            <a:ext cx="5285509" cy="4170218"/>
          </a:xfrm>
        </p:spPr>
        <p:txBody>
          <a:bodyPr>
            <a:normAutofit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Advantages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No monthly payments.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No loss od ownership.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No agreements.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9964" y="2036621"/>
            <a:ext cx="5285509" cy="417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80000"/>
              </a:lnSpc>
              <a:buFont typeface="Corbel" pitchFamily="34" charset="0"/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Disadvantages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Threatens domestic tranquility.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Difficult to make large capital commitments.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Hard to recruit top-notch talent.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Risk of losing strategic focus by chasing tactical opportunities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31529" y="2036621"/>
            <a:ext cx="0" cy="34082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6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Grants and Competitions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0" y="2036621"/>
            <a:ext cx="5285509" cy="4170218"/>
          </a:xfrm>
        </p:spPr>
        <p:txBody>
          <a:bodyPr>
            <a:normAutofit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Advantages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No monthly payments.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No loss od ownership.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Variety of sources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Friendly to early stage businesses.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9964" y="2036621"/>
            <a:ext cx="5285509" cy="417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80000"/>
              </a:lnSpc>
              <a:buFont typeface="Corbel" pitchFamily="34" charset="0"/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Disadvantages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Highly competitive.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Only available for technologies already of interest to certain agencies. ( incremental, not revolutionary improvements)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Limited to certain amount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Can become a “hamster wheel”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To many reporting requirements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31529" y="2036621"/>
            <a:ext cx="0" cy="34082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0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Business Incubator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0" y="2036621"/>
            <a:ext cx="10217732" cy="4170218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A </a:t>
            </a:r>
            <a:r>
              <a:rPr lang="en-US" sz="2400" b="1" dirty="0">
                <a:solidFill>
                  <a:srgbClr val="FFC000"/>
                </a:solidFill>
              </a:rPr>
              <a:t>business incubator </a:t>
            </a:r>
            <a:r>
              <a:rPr lang="en-US" sz="2400" dirty="0">
                <a:solidFill>
                  <a:srgbClr val="00B050"/>
                </a:solidFill>
              </a:rPr>
              <a:t>is a program that supports </a:t>
            </a:r>
            <a:r>
              <a:rPr lang="en-US" sz="2400" b="1" dirty="0">
                <a:solidFill>
                  <a:srgbClr val="FFC000"/>
                </a:solidFill>
              </a:rPr>
              <a:t>early-stage startup </a:t>
            </a:r>
            <a:r>
              <a:rPr lang="en-US" sz="2400" dirty="0">
                <a:solidFill>
                  <a:srgbClr val="00B050"/>
                </a:solidFill>
              </a:rPr>
              <a:t>companies to expedite profitability and success. Incubators provide startups with </a:t>
            </a:r>
            <a:r>
              <a:rPr lang="en-US" sz="2400" dirty="0">
                <a:solidFill>
                  <a:srgbClr val="FFC000"/>
                </a:solidFill>
              </a:rPr>
              <a:t>valuable resources </a:t>
            </a:r>
            <a:r>
              <a:rPr lang="en-US" sz="2400" dirty="0">
                <a:solidFill>
                  <a:srgbClr val="00B050"/>
                </a:solidFill>
              </a:rPr>
              <a:t>such as free office space, equipment, mentorship, a collaborative community, and networking opportunities with potential funding sources, like angel investors and venture capitalists. Business incubators </a:t>
            </a:r>
            <a:r>
              <a:rPr lang="en-US" sz="2400" dirty="0">
                <a:solidFill>
                  <a:srgbClr val="FFC000"/>
                </a:solidFill>
              </a:rPr>
              <a:t>focus on brand-new businesses </a:t>
            </a:r>
            <a:r>
              <a:rPr lang="en-US" sz="2400" dirty="0">
                <a:solidFill>
                  <a:srgbClr val="00B050"/>
                </a:solidFill>
              </a:rPr>
              <a:t>that still need to develop a product idea and business model.</a:t>
            </a:r>
          </a:p>
          <a:p>
            <a:pPr marL="45720" indent="0" algn="just">
              <a:lnSpc>
                <a:spcPct val="80000"/>
              </a:lnSpc>
              <a:buNone/>
            </a:pPr>
            <a:r>
              <a:rPr lang="en-US" sz="2400" dirty="0">
                <a:solidFill>
                  <a:srgbClr val="FFC000"/>
                </a:solidFill>
              </a:rPr>
              <a:t>Many types of companies and organizations sponsor</a:t>
            </a:r>
            <a:r>
              <a:rPr lang="en-US" sz="2400" dirty="0">
                <a:solidFill>
                  <a:srgbClr val="00B050"/>
                </a:solidFill>
              </a:rPr>
              <a:t> startup incubator programs, including universities, non-profit organizations, for-profit development corporations, government-run economic development organizations, and venture capital firms. To submit to a business incubator, you'll </a:t>
            </a:r>
            <a:r>
              <a:rPr lang="en-US" sz="2400" dirty="0">
                <a:solidFill>
                  <a:srgbClr val="FFC000"/>
                </a:solidFill>
              </a:rPr>
              <a:t>need to go through an application process </a:t>
            </a:r>
            <a:r>
              <a:rPr lang="en-US" sz="2400" dirty="0">
                <a:solidFill>
                  <a:srgbClr val="00B050"/>
                </a:solidFill>
              </a:rPr>
              <a:t>that typically involves meeting the incubator's specific criteria and submitting a viable business plan.</a:t>
            </a:r>
          </a:p>
          <a:p>
            <a:pPr marL="45720" indent="0" algn="just">
              <a:lnSpc>
                <a:spcPct val="80000"/>
              </a:lnSpc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5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Startup Accelerator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0" y="2036621"/>
            <a:ext cx="10217732" cy="4170218"/>
          </a:xfrm>
        </p:spPr>
        <p:txBody>
          <a:bodyPr>
            <a:normAutofit lnSpcReduction="10000"/>
          </a:bodyPr>
          <a:lstStyle/>
          <a:p>
            <a:pPr marL="45720" indent="0" algn="just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A </a:t>
            </a:r>
            <a:r>
              <a:rPr lang="en-US" sz="2400" b="1" dirty="0">
                <a:solidFill>
                  <a:srgbClr val="FFC000"/>
                </a:solidFill>
              </a:rPr>
              <a:t>startup accelerator program </a:t>
            </a:r>
            <a:r>
              <a:rPr lang="en-US" sz="2400" dirty="0">
                <a:solidFill>
                  <a:srgbClr val="00B050"/>
                </a:solidFill>
              </a:rPr>
              <a:t>expedites </a:t>
            </a:r>
            <a:r>
              <a:rPr lang="en-US" sz="2400" b="1" dirty="0">
                <a:solidFill>
                  <a:srgbClr val="FFC000"/>
                </a:solidFill>
              </a:rPr>
              <a:t>the growth of existing companies </a:t>
            </a:r>
            <a:r>
              <a:rPr lang="en-US" sz="2400" dirty="0">
                <a:solidFill>
                  <a:srgbClr val="00B050"/>
                </a:solidFill>
              </a:rPr>
              <a:t>that have developed business models and validated products in the marketplace. Startup accelerators provide companies with valuable resources such as mentorship, free </a:t>
            </a:r>
            <a:r>
              <a:rPr lang="en-US" sz="2400" dirty="0" err="1">
                <a:solidFill>
                  <a:srgbClr val="00B050"/>
                </a:solidFill>
              </a:rPr>
              <a:t>coworking</a:t>
            </a:r>
            <a:r>
              <a:rPr lang="en-US" sz="2400" dirty="0">
                <a:solidFill>
                  <a:srgbClr val="00B050"/>
                </a:solidFill>
              </a:rPr>
              <a:t> spaces, legal services to help secure intellectual property, a collaborative work ecosystem, and access to industry influencers and potential investors.</a:t>
            </a:r>
          </a:p>
          <a:p>
            <a:pPr marL="45720" indent="0" algn="just">
              <a:lnSpc>
                <a:spcPct val="80000"/>
              </a:lnSpc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45720" indent="0" algn="just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Startup accelerators take on </a:t>
            </a:r>
            <a:r>
              <a:rPr lang="en-US" sz="2400" dirty="0">
                <a:solidFill>
                  <a:srgbClr val="FFC000"/>
                </a:solidFill>
              </a:rPr>
              <a:t>businesses that already have a solid foundation </a:t>
            </a:r>
            <a:r>
              <a:rPr lang="en-US" sz="2400" dirty="0">
                <a:solidFill>
                  <a:srgbClr val="00B050"/>
                </a:solidFill>
              </a:rPr>
              <a:t>to build upon, so accelerators focus their guidance and resources to help ventures scale up as quickly as possible. In addition, accelerators commonly give their </a:t>
            </a:r>
            <a:r>
              <a:rPr lang="en-US" sz="2400" dirty="0">
                <a:solidFill>
                  <a:srgbClr val="FFC000"/>
                </a:solidFill>
              </a:rPr>
              <a:t>ventures a seed investment </a:t>
            </a:r>
            <a:r>
              <a:rPr lang="en-US" sz="2400" dirty="0">
                <a:solidFill>
                  <a:srgbClr val="00B050"/>
                </a:solidFill>
              </a:rPr>
              <a:t>and </a:t>
            </a:r>
            <a:r>
              <a:rPr lang="en-US" sz="2400" dirty="0">
                <a:solidFill>
                  <a:srgbClr val="FFC000"/>
                </a:solidFill>
              </a:rPr>
              <a:t>take equity stakes </a:t>
            </a:r>
            <a:r>
              <a:rPr lang="en-US" sz="2400" dirty="0">
                <a:solidFill>
                  <a:srgbClr val="00B050"/>
                </a:solidFill>
              </a:rPr>
              <a:t>in the companies. While funding for startup accelerators may come from both private and public sources, accelerators are more likely to be private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35017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Difference between Business Incubator vs Startup Accelerator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0" y="2036621"/>
            <a:ext cx="5285509" cy="4170218"/>
          </a:xfrm>
        </p:spPr>
        <p:txBody>
          <a:bodyPr>
            <a:normAutofit fontScale="85000" lnSpcReduction="10000"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sz="2400" b="1" u="sng" dirty="0">
                <a:solidFill>
                  <a:srgbClr val="00B050"/>
                </a:solidFill>
              </a:rPr>
              <a:t>Stage of the Venture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Focus on early phase startup that are in the product-development phase and do not have a developed business model.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n-US" sz="2400" dirty="0">
              <a:solidFill>
                <a:srgbClr val="00B050"/>
              </a:solidFill>
            </a:endParaRPr>
          </a:p>
          <a:p>
            <a:pPr marL="45720" indent="0">
              <a:lnSpc>
                <a:spcPct val="80000"/>
              </a:lnSpc>
              <a:buNone/>
            </a:pPr>
            <a:r>
              <a:rPr lang="en-US" sz="2400" b="1" u="sng" dirty="0">
                <a:solidFill>
                  <a:srgbClr val="00B050"/>
                </a:solidFill>
              </a:rPr>
              <a:t>Seed funding</a:t>
            </a:r>
            <a:endParaRPr lang="en-US" sz="2400" dirty="0">
              <a:solidFill>
                <a:srgbClr val="00B050"/>
              </a:solidFill>
            </a:endParaRPr>
          </a:p>
          <a:p>
            <a:pPr marL="4572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Do not typically invest capital into ventures, but they may ask for an equity stake in exchange for the valuable resources they're providing.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400" b="1" u="sng" dirty="0">
                <a:solidFill>
                  <a:srgbClr val="00B050"/>
                </a:solidFill>
              </a:rPr>
              <a:t>Program timeline</a:t>
            </a:r>
            <a:endParaRPr lang="en-US" sz="2400" dirty="0">
              <a:solidFill>
                <a:srgbClr val="00B050"/>
              </a:solidFill>
            </a:endParaRPr>
          </a:p>
          <a:p>
            <a:pPr marL="4572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Incubate a business idea as long as needed to build a successful company—and that incubation period may take one to two years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9964" y="2036621"/>
            <a:ext cx="5285509" cy="417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80000"/>
              </a:lnSpc>
              <a:buNone/>
            </a:pPr>
            <a:r>
              <a:rPr lang="en-US" sz="2000" b="1" u="sng" dirty="0">
                <a:solidFill>
                  <a:srgbClr val="00B050"/>
                </a:solidFill>
              </a:rPr>
              <a:t>Stage of the Venture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B050"/>
                </a:solidFill>
              </a:rPr>
              <a:t>Focus on speeding up the growth of existing companies that already have a minimum viable product (MVP) in the hands of early adopters with an established product-market fit.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000" b="1" u="sng" dirty="0">
                <a:solidFill>
                  <a:srgbClr val="00B050"/>
                </a:solidFill>
              </a:rPr>
              <a:t>Seed funding</a:t>
            </a:r>
            <a:endParaRPr lang="en-US" sz="2000" dirty="0">
              <a:solidFill>
                <a:srgbClr val="00B050"/>
              </a:solidFill>
            </a:endParaRPr>
          </a:p>
          <a:p>
            <a:pPr marL="4572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B050"/>
                </a:solidFill>
              </a:rPr>
              <a:t>Standard practice for accelerators to provide ventures with a seed investment in exchange for an equity stake in the company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000" b="1" u="sng" dirty="0">
                <a:solidFill>
                  <a:srgbClr val="00B050"/>
                </a:solidFill>
              </a:rPr>
              <a:t>Program timeline</a:t>
            </a:r>
            <a:endParaRPr lang="en-US" sz="2000" dirty="0">
              <a:solidFill>
                <a:srgbClr val="00B050"/>
              </a:solidFill>
            </a:endParaRPr>
          </a:p>
          <a:p>
            <a:pPr marL="4572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B050"/>
                </a:solidFill>
              </a:rPr>
              <a:t>Run more like a startup boot camp and tend to have a set time frame of only three to six months.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331529" y="2036621"/>
            <a:ext cx="0" cy="34082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Raising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Sources: debt and venture capital</a:t>
            </a:r>
          </a:p>
          <a:p>
            <a:r>
              <a:rPr lang="en-US" dirty="0"/>
              <a:t>Incubators, accelerators</a:t>
            </a:r>
          </a:p>
          <a:p>
            <a:r>
              <a:rPr lang="en-US" dirty="0"/>
              <a:t>Grants, competitions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9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VC/ PE companies in </a:t>
            </a:r>
            <a:r>
              <a:rPr lang="en-US" b="1" dirty="0" err="1">
                <a:solidFill>
                  <a:srgbClr val="31B6CE"/>
                </a:solidFill>
              </a:rPr>
              <a:t>nepal</a:t>
            </a:r>
            <a:endParaRPr lang="en-US" b="1" dirty="0">
              <a:solidFill>
                <a:srgbClr val="31B6C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sz="2900" dirty="0">
                <a:solidFill>
                  <a:srgbClr val="00B050"/>
                </a:solidFill>
              </a:rPr>
              <a:t>Nepal Private Equity Association</a:t>
            </a:r>
          </a:p>
          <a:p>
            <a:r>
              <a:rPr lang="en-US" sz="2900" dirty="0">
                <a:solidFill>
                  <a:srgbClr val="00B050"/>
                </a:solidFill>
              </a:rPr>
              <a:t>Accelerator Nepal</a:t>
            </a:r>
          </a:p>
          <a:p>
            <a:r>
              <a:rPr lang="en-US" sz="2900" dirty="0">
                <a:solidFill>
                  <a:srgbClr val="00B050"/>
                </a:solidFill>
              </a:rPr>
              <a:t>Business Oxygen(BO2)</a:t>
            </a:r>
          </a:p>
          <a:p>
            <a:r>
              <a:rPr lang="en-US" sz="2900" dirty="0">
                <a:solidFill>
                  <a:srgbClr val="00B050"/>
                </a:solidFill>
              </a:rPr>
              <a:t>Dolma</a:t>
            </a:r>
          </a:p>
          <a:p>
            <a:r>
              <a:rPr lang="en-US" sz="2900" dirty="0">
                <a:solidFill>
                  <a:srgbClr val="00B050"/>
                </a:solidFill>
              </a:rPr>
              <a:t>One to Watch</a:t>
            </a:r>
          </a:p>
          <a:p>
            <a:r>
              <a:rPr lang="en-US" sz="2900" dirty="0">
                <a:solidFill>
                  <a:srgbClr val="00B050"/>
                </a:solidFill>
              </a:rPr>
              <a:t>Team Venture</a:t>
            </a:r>
          </a:p>
          <a:p>
            <a:r>
              <a:rPr lang="en-US" sz="2900" dirty="0">
                <a:solidFill>
                  <a:srgbClr val="00B050"/>
                </a:solidFill>
              </a:rPr>
              <a:t>True North Associates</a:t>
            </a:r>
          </a:p>
          <a:p>
            <a:r>
              <a:rPr lang="en-US" sz="2900" dirty="0" err="1">
                <a:solidFill>
                  <a:srgbClr val="00B050"/>
                </a:solidFill>
              </a:rPr>
              <a:t>Kriti</a:t>
            </a:r>
            <a:r>
              <a:rPr lang="en-US" sz="2900" dirty="0">
                <a:solidFill>
                  <a:srgbClr val="00B050"/>
                </a:solidFill>
              </a:rPr>
              <a:t> Venture and Fund</a:t>
            </a:r>
          </a:p>
          <a:p>
            <a:r>
              <a:rPr lang="en-US" sz="2900" dirty="0">
                <a:solidFill>
                  <a:srgbClr val="00B050"/>
                </a:solidFill>
              </a:rPr>
              <a:t>Tele Venture</a:t>
            </a:r>
          </a:p>
          <a:p>
            <a:r>
              <a:rPr lang="en-US" sz="2900" dirty="0" err="1">
                <a:solidFill>
                  <a:srgbClr val="00B050"/>
                </a:solidFill>
              </a:rPr>
              <a:t>Safal</a:t>
            </a:r>
            <a:r>
              <a:rPr lang="en-US" sz="2900" dirty="0">
                <a:solidFill>
                  <a:srgbClr val="00B050"/>
                </a:solidFill>
              </a:rPr>
              <a:t> Partners</a:t>
            </a:r>
          </a:p>
          <a:p>
            <a:r>
              <a:rPr lang="en-US" sz="2900" dirty="0">
                <a:solidFill>
                  <a:srgbClr val="00B050"/>
                </a:solidFill>
              </a:rPr>
              <a:t>Global Equity Fund</a:t>
            </a:r>
          </a:p>
          <a:p>
            <a:r>
              <a:rPr lang="en-US" sz="2900" dirty="0" err="1">
                <a:solidFill>
                  <a:srgbClr val="00B050"/>
                </a:solidFill>
              </a:rPr>
              <a:t>Aadhyanta</a:t>
            </a:r>
            <a:endParaRPr lang="en-US" sz="2900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58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Accelerator and incubation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solidFill>
                  <a:srgbClr val="00B050"/>
                </a:solidFill>
              </a:rPr>
              <a:t>I3 business </a:t>
            </a:r>
            <a:r>
              <a:rPr lang="en-150" sz="2900" dirty="0">
                <a:solidFill>
                  <a:srgbClr val="00B050"/>
                </a:solidFill>
              </a:rPr>
              <a:t>–</a:t>
            </a:r>
            <a:r>
              <a:rPr lang="en-US" sz="2900" dirty="0">
                <a:solidFill>
                  <a:srgbClr val="00B050"/>
                </a:solidFill>
              </a:rPr>
              <a:t> Nepal </a:t>
            </a:r>
            <a:r>
              <a:rPr lang="en-US" sz="2900" dirty="0" err="1">
                <a:solidFill>
                  <a:srgbClr val="00B050"/>
                </a:solidFill>
              </a:rPr>
              <a:t>Commuitere</a:t>
            </a:r>
            <a:endParaRPr lang="en-US" sz="2900" dirty="0">
              <a:solidFill>
                <a:srgbClr val="00B050"/>
              </a:solidFill>
            </a:endParaRPr>
          </a:p>
          <a:p>
            <a:r>
              <a:rPr lang="en-US" sz="2900" dirty="0">
                <a:solidFill>
                  <a:srgbClr val="00B050"/>
                </a:solidFill>
              </a:rPr>
              <a:t>Enterprise </a:t>
            </a:r>
            <a:r>
              <a:rPr lang="en-150" sz="2900" dirty="0">
                <a:solidFill>
                  <a:srgbClr val="00B050"/>
                </a:solidFill>
              </a:rPr>
              <a:t>–</a:t>
            </a:r>
            <a:r>
              <a:rPr lang="en-US" sz="2900" dirty="0">
                <a:solidFill>
                  <a:srgbClr val="00B050"/>
                </a:solidFill>
              </a:rPr>
              <a:t> NYEF and One to Watch</a:t>
            </a:r>
          </a:p>
          <a:p>
            <a:r>
              <a:rPr lang="en-US" sz="2900" dirty="0">
                <a:solidFill>
                  <a:srgbClr val="00B050"/>
                </a:solidFill>
              </a:rPr>
              <a:t>Next Lunch Pad</a:t>
            </a:r>
          </a:p>
          <a:p>
            <a:r>
              <a:rPr lang="en-US" sz="2900" dirty="0">
                <a:solidFill>
                  <a:srgbClr val="00B050"/>
                </a:solidFill>
              </a:rPr>
              <a:t>Idea Studio</a:t>
            </a:r>
          </a:p>
          <a:p>
            <a:r>
              <a:rPr lang="en-US" sz="2900" dirty="0" err="1">
                <a:solidFill>
                  <a:srgbClr val="00B050"/>
                </a:solidFill>
              </a:rPr>
              <a:t>AgriBusiness</a:t>
            </a:r>
            <a:r>
              <a:rPr lang="en-US" sz="2900" dirty="0">
                <a:solidFill>
                  <a:srgbClr val="00B050"/>
                </a:solidFill>
              </a:rPr>
              <a:t> Incubation Program</a:t>
            </a:r>
          </a:p>
          <a:p>
            <a:r>
              <a:rPr lang="en-US" sz="2900" dirty="0">
                <a:solidFill>
                  <a:srgbClr val="00B050"/>
                </a:solidFill>
              </a:rPr>
              <a:t>Skill up Nepal</a:t>
            </a:r>
          </a:p>
          <a:p>
            <a:r>
              <a:rPr lang="en-US" sz="2900" dirty="0">
                <a:solidFill>
                  <a:srgbClr val="00B050"/>
                </a:solidFill>
              </a:rPr>
              <a:t>Faster capital</a:t>
            </a:r>
          </a:p>
          <a:p>
            <a:endParaRPr lang="en-US" sz="2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15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Fund Raising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900" dirty="0">
                <a:solidFill>
                  <a:srgbClr val="00B050"/>
                </a:solidFill>
              </a:rPr>
              <a:t>Need a high quality</a:t>
            </a:r>
          </a:p>
          <a:p>
            <a:pPr marL="45720" indent="0">
              <a:buNone/>
            </a:pPr>
            <a:endParaRPr lang="en-US" sz="2900" dirty="0">
              <a:solidFill>
                <a:srgbClr val="00B050"/>
              </a:solidFill>
            </a:endParaRPr>
          </a:p>
          <a:p>
            <a:r>
              <a:rPr lang="en-US" sz="2900" dirty="0">
                <a:solidFill>
                  <a:srgbClr val="00B050"/>
                </a:solidFill>
              </a:rPr>
              <a:t>Pitch Deck</a:t>
            </a:r>
          </a:p>
          <a:p>
            <a:r>
              <a:rPr lang="en-US" sz="2900" dirty="0">
                <a:solidFill>
                  <a:srgbClr val="00B050"/>
                </a:solidFill>
              </a:rPr>
              <a:t>Projected Financials</a:t>
            </a:r>
          </a:p>
          <a:p>
            <a:r>
              <a:rPr lang="en-US" sz="2900" dirty="0">
                <a:solidFill>
                  <a:srgbClr val="00B050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31352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5" y="1010699"/>
            <a:ext cx="11476326" cy="48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8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5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48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37"/>
            <a:ext cx="9409834" cy="63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2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96" y="297713"/>
            <a:ext cx="4802332" cy="62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2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B6CE"/>
                </a:solidFill>
              </a:rPr>
              <a:t>Why Business Needs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B050"/>
                </a:solidFill>
              </a:rPr>
              <a:t>Finance refers to sources of money for a business.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B050"/>
                </a:solidFill>
              </a:rPr>
              <a:t> Finance is life blood of business;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B050"/>
                </a:solidFill>
              </a:rPr>
              <a:t> It is a pre requisite to mobilize resources for organizing industrial production.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B050"/>
                </a:solidFill>
              </a:rPr>
              <a:t> It is also vital for trade: retail, wholesale, export, import;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B050"/>
                </a:solidFill>
              </a:rPr>
              <a:t> Firms need finance to:</a:t>
            </a:r>
          </a:p>
          <a:p>
            <a:pPr marL="502920" lvl="2">
              <a:lnSpc>
                <a:spcPct val="80000"/>
              </a:lnSpc>
              <a:spcBef>
                <a:spcPts val="1400"/>
              </a:spcBef>
            </a:pP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Start up </a:t>
            </a:r>
            <a:r>
              <a:rPr lang="en-US" dirty="0">
                <a:solidFill>
                  <a:srgbClr val="00B050"/>
                </a:solidFill>
              </a:rPr>
              <a:t>a business, 	</a:t>
            </a:r>
            <a:r>
              <a:rPr lang="en-US" b="1" dirty="0" err="1">
                <a:solidFill>
                  <a:srgbClr val="00B050"/>
                </a:solidFill>
              </a:rPr>
              <a:t>eg</a:t>
            </a:r>
            <a:r>
              <a:rPr lang="en-US" dirty="0">
                <a:solidFill>
                  <a:srgbClr val="00B050"/>
                </a:solidFill>
              </a:rPr>
              <a:t> pay for premises, new equipment and advertising.</a:t>
            </a:r>
          </a:p>
          <a:p>
            <a:pPr marL="502920" lvl="2">
              <a:lnSpc>
                <a:spcPct val="80000"/>
              </a:lnSpc>
              <a:spcBef>
                <a:spcPts val="1400"/>
              </a:spcBef>
            </a:pPr>
            <a:r>
              <a:rPr lang="en-US" b="1" dirty="0">
                <a:solidFill>
                  <a:srgbClr val="FFC000"/>
                </a:solidFill>
              </a:rPr>
              <a:t> Run </a:t>
            </a:r>
            <a:r>
              <a:rPr lang="en-US" dirty="0">
                <a:solidFill>
                  <a:srgbClr val="00B050"/>
                </a:solidFill>
              </a:rPr>
              <a:t>the business, 	</a:t>
            </a:r>
            <a:r>
              <a:rPr lang="en-US" b="1" dirty="0" err="1">
                <a:solidFill>
                  <a:srgbClr val="00B050"/>
                </a:solidFill>
              </a:rPr>
              <a:t>eg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having enough cash to pay staff wages and suppliers on time.</a:t>
            </a:r>
          </a:p>
          <a:p>
            <a:pPr marL="502920" lvl="2">
              <a:lnSpc>
                <a:spcPct val="80000"/>
              </a:lnSpc>
              <a:spcBef>
                <a:spcPts val="1400"/>
              </a:spcBef>
            </a:pPr>
            <a:r>
              <a:rPr lang="en-US" b="1" dirty="0">
                <a:solidFill>
                  <a:srgbClr val="FFC000"/>
                </a:solidFill>
              </a:rPr>
              <a:t> Expand </a:t>
            </a:r>
            <a:r>
              <a:rPr lang="en-US" dirty="0">
                <a:solidFill>
                  <a:srgbClr val="00B050"/>
                </a:solidFill>
              </a:rPr>
              <a:t>the business, 	</a:t>
            </a:r>
            <a:r>
              <a:rPr lang="en-US" b="1" dirty="0" err="1">
                <a:solidFill>
                  <a:srgbClr val="00B050"/>
                </a:solidFill>
              </a:rPr>
              <a:t>eg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having funds to pay for a new branch in a different city or country.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677" y="464127"/>
            <a:ext cx="1824287" cy="21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7" y="302436"/>
            <a:ext cx="11652728" cy="630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9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Sources of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64773"/>
            <a:ext cx="9872871" cy="393122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Friends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Family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Other resources, such as savings, credit cards, loans and investments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Other sources includes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Banks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Finance companies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Investment companies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Government grants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solidFill>
                  <a:srgbClr val="00B050"/>
                </a:solidFill>
              </a:rPr>
              <a:t>It can broadly categorized into Debt and Equity financing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00" y="37060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Sources of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64773"/>
            <a:ext cx="9872871" cy="393122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Friends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Family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Other resources, such as savings, credit cards, loans and investments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Other sources includes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Banks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Finance companies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Investment companies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Government grants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solidFill>
                  <a:srgbClr val="00B050"/>
                </a:solidFill>
              </a:rPr>
              <a:t>It can broadly categorized into Debt and Equity financing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00" y="37060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7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Sources of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365" y="2036621"/>
            <a:ext cx="8898138" cy="4170218"/>
          </a:xfrm>
        </p:spPr>
        <p:txBody>
          <a:bodyPr>
            <a:normAutofit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sz="3600" b="1" dirty="0">
                <a:solidFill>
                  <a:srgbClr val="FFC000"/>
                </a:solidFill>
              </a:rPr>
              <a:t>Debt Versus Equity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Debt Financing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Secured financing of a new venture that involves a payback of the funds plus a fee ( interest for the use of the money)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n-US" sz="2400" dirty="0">
              <a:solidFill>
                <a:srgbClr val="00B050"/>
              </a:solidFill>
            </a:endParaRPr>
          </a:p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Equity Financing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B050"/>
                </a:solidFill>
              </a:rPr>
              <a:t>- Involves the sale ( exchange) of same of the ownership interest in the venture in return for an unsecured investment in the firm.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00" y="370609"/>
            <a:ext cx="1371603" cy="13716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17" y="4121730"/>
            <a:ext cx="1510149" cy="1510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30" y="174221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3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Debt Financing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0" y="2036621"/>
            <a:ext cx="5285509" cy="4170218"/>
          </a:xfrm>
        </p:spPr>
        <p:txBody>
          <a:bodyPr>
            <a:normAutofit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Advantages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No loss of ownership is required.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More borrowing allows for potentially greater return on equity.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During periods of low interest rate, the opportunity cost is justified since the cost of borrowings is 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765" y="265402"/>
            <a:ext cx="1438708" cy="143870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89964" y="2036621"/>
            <a:ext cx="5285509" cy="417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80000"/>
              </a:lnSpc>
              <a:buFont typeface="Corbel" pitchFamily="34" charset="0"/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Disadvantages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Regular (  monthly) interest payments are required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Continual cash-flow problems can be intensified because of payback responsibility.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Heavy use of debt can obstruct growth and development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31529" y="2036621"/>
            <a:ext cx="0" cy="34082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2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61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1B6CE"/>
                </a:solidFill>
              </a:rPr>
              <a:t>Sources of Debt Financing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36621"/>
            <a:ext cx="10096503" cy="4170218"/>
          </a:xfrm>
        </p:spPr>
        <p:txBody>
          <a:bodyPr>
            <a:normAutofit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Trade Credit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Credit given by suppliers who sells goods on account.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Accounts receivable Financing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Short-term financing that involves either the pledge of receivables as collateral for a loan or the sale of receivables at a discounted value (factoring).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800" b="1" u="sng" dirty="0">
                <a:solidFill>
                  <a:srgbClr val="00B050"/>
                </a:solidFill>
              </a:rPr>
              <a:t>Finance Companies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Asset-based lenders that lend money against assets such as land, receivables, inventory, and equipment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765" y="265402"/>
            <a:ext cx="1438708" cy="14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3458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3155</TotalTime>
  <Words>1355</Words>
  <Application>Microsoft Macintosh PowerPoint</Application>
  <PresentationFormat>Widescreen</PresentationFormat>
  <Paragraphs>169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Corbel</vt:lpstr>
      <vt:lpstr>Basis</vt:lpstr>
      <vt:lpstr>Technoprenuership  TCP231  Module 9: Raising capital</vt:lpstr>
      <vt:lpstr>Raising Capital</vt:lpstr>
      <vt:lpstr>Why Business Needs Finance</vt:lpstr>
      <vt:lpstr>PowerPoint Presentation</vt:lpstr>
      <vt:lpstr>Sources of Finance</vt:lpstr>
      <vt:lpstr>Sources of Finance</vt:lpstr>
      <vt:lpstr>Sources of Finance</vt:lpstr>
      <vt:lpstr>Debt Financing</vt:lpstr>
      <vt:lpstr>Sources of Debt Financing</vt:lpstr>
      <vt:lpstr>Sources of Debt Financing</vt:lpstr>
      <vt:lpstr>Equity Financing</vt:lpstr>
      <vt:lpstr>Sources of Equity Financing</vt:lpstr>
      <vt:lpstr>Sources of Equity Financing</vt:lpstr>
      <vt:lpstr>Sources of Equity Financing</vt:lpstr>
      <vt:lpstr>Bootstrapping</vt:lpstr>
      <vt:lpstr>Grants and Competitions</vt:lpstr>
      <vt:lpstr>Business Incubator</vt:lpstr>
      <vt:lpstr>Startup Accelerator</vt:lpstr>
      <vt:lpstr>Difference between Business Incubator vs Startup Accelerator</vt:lpstr>
      <vt:lpstr>VC/ PE companies in nepal</vt:lpstr>
      <vt:lpstr>Accelerator and incubation program</vt:lpstr>
      <vt:lpstr>Fund Raising material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Technoprenuership</dc:title>
  <dc:creator>debesh pradhan</dc:creator>
  <cp:lastModifiedBy>Microsoft Office User</cp:lastModifiedBy>
  <cp:revision>161</cp:revision>
  <dcterms:created xsi:type="dcterms:W3CDTF">2022-05-16T19:05:06Z</dcterms:created>
  <dcterms:modified xsi:type="dcterms:W3CDTF">2023-05-24T03:05:57Z</dcterms:modified>
</cp:coreProperties>
</file>