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5" r:id="rId9"/>
    <p:sldId id="274" r:id="rId10"/>
    <p:sldId id="276" r:id="rId11"/>
    <p:sldId id="277" r:id="rId12"/>
    <p:sldId id="278" r:id="rId13"/>
    <p:sldId id="279" r:id="rId14"/>
    <p:sldId id="280" r:id="rId15"/>
    <p:sldId id="282" r:id="rId16"/>
    <p:sldId id="283" r:id="rId17"/>
    <p:sldId id="289" r:id="rId18"/>
    <p:sldId id="288" r:id="rId19"/>
    <p:sldId id="286" r:id="rId20"/>
    <p:sldId id="287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53940F-761D-4970-AFFF-4ED12E3FABF3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98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940F-761D-4970-AFFF-4ED12E3FABF3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5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940F-761D-4970-AFFF-4ED12E3FABF3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940F-761D-4970-AFFF-4ED12E3FABF3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3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940F-761D-4970-AFFF-4ED12E3FABF3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9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940F-761D-4970-AFFF-4ED12E3FABF3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0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940F-761D-4970-AFFF-4ED12E3FABF3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0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940F-761D-4970-AFFF-4ED12E3FABF3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2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940F-761D-4970-AFFF-4ED12E3FABF3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5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940F-761D-4970-AFFF-4ED12E3FABF3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940F-761D-4970-AFFF-4ED12E3FABF3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2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53940F-761D-4970-AFFF-4ED12E3FABF3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1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Technoprenuership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TCP231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 by: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Ashitosh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Sah</a:t>
            </a:r>
          </a:p>
        </p:txBody>
      </p:sp>
    </p:spTree>
    <p:extLst>
      <p:ext uri="{BB962C8B-B14F-4D97-AF65-F5344CB8AC3E}">
        <p14:creationId xmlns:p14="http://schemas.microsoft.com/office/powerpoint/2010/main" val="3157985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Technopreneurs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US" dirty="0"/>
              <a:t>“technopreneurs are entrepreneurs who start and manage their own technology business”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26" y="3319964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426" y="5463090"/>
            <a:ext cx="2143125" cy="800022"/>
          </a:xfrm>
          <a:prstGeom prst="rect">
            <a:avLst/>
          </a:prstGeom>
        </p:spPr>
      </p:pic>
      <p:sp>
        <p:nvSpPr>
          <p:cNvPr id="6" name="AutoShape 2" descr="Larry Page, Sergey Brin step down from Alphabet, Sundar Pichai takes over  the reins - NotebookCheck.net Ne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8" y="3362366"/>
            <a:ext cx="2849856" cy="21346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18913" b="16568"/>
          <a:stretch/>
        </p:blipFill>
        <p:spPr>
          <a:xfrm>
            <a:off x="4584010" y="5550568"/>
            <a:ext cx="2424635" cy="8021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8564" y="3399221"/>
            <a:ext cx="3117307" cy="19116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9667" y="5310881"/>
            <a:ext cx="3013255" cy="102795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91426" y="2831492"/>
            <a:ext cx="1252138" cy="3970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</a:pPr>
            <a:r>
              <a:rPr lang="en-US" sz="2200" b="1" dirty="0">
                <a:solidFill>
                  <a:schemeClr val="accent1"/>
                </a:solidFill>
              </a:rPr>
              <a:t>Bill Gate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26605" y="2922932"/>
            <a:ext cx="3589381" cy="3970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</a:pPr>
            <a:r>
              <a:rPr lang="en-US" sz="2200" b="1" dirty="0">
                <a:solidFill>
                  <a:schemeClr val="accent1"/>
                </a:solidFill>
              </a:rPr>
              <a:t>Sergey </a:t>
            </a:r>
            <a:r>
              <a:rPr lang="en-US" sz="2200" b="1" dirty="0" err="1">
                <a:solidFill>
                  <a:schemeClr val="accent1"/>
                </a:solidFill>
              </a:rPr>
              <a:t>Brin</a:t>
            </a:r>
            <a:r>
              <a:rPr lang="en-US" sz="2200" b="1" dirty="0">
                <a:solidFill>
                  <a:schemeClr val="accent1"/>
                </a:solidFill>
              </a:rPr>
              <a:t> and Larry Page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41694" y="2969108"/>
            <a:ext cx="1525610" cy="3970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</a:pPr>
            <a:r>
              <a:rPr lang="en-US" sz="2200" b="1" dirty="0">
                <a:solidFill>
                  <a:schemeClr val="accent1"/>
                </a:solidFill>
              </a:rPr>
              <a:t>Steve Jobs</a:t>
            </a:r>
          </a:p>
        </p:txBody>
      </p:sp>
    </p:spTree>
    <p:extLst>
      <p:ext uri="{BB962C8B-B14F-4D97-AF65-F5344CB8AC3E}">
        <p14:creationId xmlns:p14="http://schemas.microsoft.com/office/powerpoint/2010/main" val="260083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Technopreneurship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b="1" dirty="0"/>
              <a:t>Creating Employment opportunities</a:t>
            </a:r>
          </a:p>
          <a:p>
            <a:pPr marL="45720" indent="0">
              <a:buNone/>
            </a:pPr>
            <a:r>
              <a:rPr lang="en-US" sz="2400" dirty="0"/>
              <a:t>-increase in the pool of job opportunities</a:t>
            </a:r>
          </a:p>
          <a:p>
            <a:pPr lvl="0"/>
            <a:r>
              <a:rPr lang="en-US" sz="2400" b="1" dirty="0"/>
              <a:t>Use of Local Resources</a:t>
            </a:r>
          </a:p>
          <a:p>
            <a:pPr marL="45720" indent="0">
              <a:buNone/>
            </a:pPr>
            <a:r>
              <a:rPr lang="en-US" sz="2400" dirty="0"/>
              <a:t>-increase in value and reduce wastage</a:t>
            </a:r>
          </a:p>
          <a:p>
            <a:pPr lvl="0"/>
            <a:r>
              <a:rPr lang="en-US" sz="2400" b="1" dirty="0"/>
              <a:t>Business divarication and decentralization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25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Technopreneurship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b="1" dirty="0"/>
              <a:t>Technological Advancement</a:t>
            </a:r>
          </a:p>
          <a:p>
            <a:pPr lvl="0"/>
            <a:r>
              <a:rPr lang="en-US" sz="2400" b="1" dirty="0"/>
              <a:t>Capital Formation</a:t>
            </a:r>
          </a:p>
          <a:p>
            <a:pPr marL="45720" indent="0">
              <a:buNone/>
            </a:pPr>
            <a:r>
              <a:rPr lang="en-US" sz="2400" dirty="0"/>
              <a:t>-Economic development</a:t>
            </a:r>
          </a:p>
          <a:p>
            <a:pPr lvl="0"/>
            <a:r>
              <a:rPr lang="en-US" sz="2400" b="1" dirty="0"/>
              <a:t>Promotion of entrepreneurial activities</a:t>
            </a:r>
          </a:p>
          <a:p>
            <a:pPr marL="45720" indent="0">
              <a:buNone/>
            </a:pPr>
            <a:r>
              <a:rPr lang="en-US" sz="2400" dirty="0"/>
              <a:t>-Inspire to row and do start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32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to Become a successful technopreneur 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800" dirty="0"/>
              <a:t>It is not associated with exploring new ideas but it is about taking risks to figure out something new.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2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28495"/>
          </a:xfrm>
        </p:spPr>
        <p:txBody>
          <a:bodyPr>
            <a:normAutofit/>
          </a:bodyPr>
          <a:lstStyle/>
          <a:p>
            <a:r>
              <a:rPr lang="en-US" sz="2800" dirty="0"/>
              <a:t>Here are some steps on how to become a technopreneurs:</a:t>
            </a:r>
          </a:p>
        </p:txBody>
      </p:sp>
      <p:sp>
        <p:nvSpPr>
          <p:cNvPr id="5" name="Rectangle 4"/>
          <p:cNvSpPr/>
          <p:nvPr/>
        </p:nvSpPr>
        <p:spPr>
          <a:xfrm>
            <a:off x="4391442" y="1338095"/>
            <a:ext cx="3135722" cy="9787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</a:pPr>
            <a:r>
              <a:rPr lang="en-US" sz="3200" b="1" dirty="0">
                <a:solidFill>
                  <a:schemeClr val="accent1"/>
                </a:solidFill>
              </a:rPr>
              <a:t>4.	Last but not the lease</a:t>
            </a:r>
          </a:p>
        </p:txBody>
      </p:sp>
      <p:sp>
        <p:nvSpPr>
          <p:cNvPr id="8" name="Oval 7"/>
          <p:cNvSpPr/>
          <p:nvPr/>
        </p:nvSpPr>
        <p:spPr>
          <a:xfrm>
            <a:off x="5163784" y="256570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919665" y="3480105"/>
            <a:ext cx="5678904" cy="311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lvl="0" indent="0" algn="ctr">
              <a:buNone/>
            </a:pPr>
            <a:r>
              <a:rPr lang="en-US" sz="4800" b="1" dirty="0"/>
              <a:t>Implementation</a:t>
            </a:r>
          </a:p>
          <a:p>
            <a:pPr marL="45720" lvl="0" indent="0" algn="ctr">
              <a:buNone/>
            </a:pPr>
            <a:r>
              <a:rPr lang="en-US" sz="4800" b="1" dirty="0"/>
              <a:t> </a:t>
            </a:r>
            <a:r>
              <a:rPr lang="en-US" sz="4800" dirty="0"/>
              <a:t>+ </a:t>
            </a:r>
          </a:p>
          <a:p>
            <a:pPr marL="45720" lvl="0" indent="0" algn="ctr">
              <a:buNone/>
            </a:pPr>
            <a:r>
              <a:rPr lang="en-US" sz="4800" b="1" dirty="0"/>
              <a:t>Hard work &amp; Determination</a:t>
            </a:r>
            <a:endParaRPr lang="en-US" sz="4800" dirty="0"/>
          </a:p>
        </p:txBody>
      </p:sp>
      <p:cxnSp>
        <p:nvCxnSpPr>
          <p:cNvPr id="13" name="Straight Connector 12"/>
          <p:cNvCxnSpPr>
            <a:endCxn id="8" idx="2"/>
          </p:cNvCxnSpPr>
          <p:nvPr/>
        </p:nvCxnSpPr>
        <p:spPr>
          <a:xfrm>
            <a:off x="2467908" y="3022905"/>
            <a:ext cx="2695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313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28495"/>
          </a:xfrm>
        </p:spPr>
        <p:txBody>
          <a:bodyPr>
            <a:normAutofit/>
          </a:bodyPr>
          <a:lstStyle/>
          <a:p>
            <a:r>
              <a:rPr lang="en-US" sz="2800" dirty="0"/>
              <a:t>Here are some steps on how to become a technopreneurs: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452" y="4042610"/>
            <a:ext cx="2723147" cy="2422358"/>
          </a:xfrm>
        </p:spPr>
        <p:txBody>
          <a:bodyPr/>
          <a:lstStyle/>
          <a:p>
            <a:pPr marL="45720" lvl="0" indent="0">
              <a:buNone/>
            </a:pPr>
            <a:r>
              <a:rPr lang="en-US" dirty="0"/>
              <a:t>This is not a one-man show and you always require support to turn ideas into reality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1393440"/>
            <a:ext cx="1735417" cy="9787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</a:pPr>
            <a:r>
              <a:rPr lang="en-US" sz="3200" b="1" dirty="0">
                <a:solidFill>
                  <a:schemeClr val="accent1"/>
                </a:solidFill>
              </a:rPr>
              <a:t>Build a Team</a:t>
            </a:r>
          </a:p>
        </p:txBody>
      </p:sp>
      <p:sp>
        <p:nvSpPr>
          <p:cNvPr id="5" name="Rectangle 4"/>
          <p:cNvSpPr/>
          <p:nvPr/>
        </p:nvSpPr>
        <p:spPr>
          <a:xfrm>
            <a:off x="4391442" y="1338095"/>
            <a:ext cx="3135722" cy="9787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</a:pPr>
            <a:r>
              <a:rPr lang="en-US" sz="3200" b="1" dirty="0">
                <a:solidFill>
                  <a:schemeClr val="accent1"/>
                </a:solidFill>
              </a:rPr>
              <a:t>Boost problem-solving skills</a:t>
            </a:r>
          </a:p>
        </p:txBody>
      </p:sp>
      <p:sp>
        <p:nvSpPr>
          <p:cNvPr id="6" name="Rectangle 5"/>
          <p:cNvSpPr/>
          <p:nvPr/>
        </p:nvSpPr>
        <p:spPr>
          <a:xfrm>
            <a:off x="8416833" y="1342896"/>
            <a:ext cx="2049500" cy="9787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</a:pPr>
            <a:r>
              <a:rPr lang="en-US" sz="3200" b="1" dirty="0">
                <a:solidFill>
                  <a:schemeClr val="accent1"/>
                </a:solidFill>
              </a:rPr>
              <a:t>Decision Making</a:t>
            </a:r>
          </a:p>
        </p:txBody>
      </p:sp>
      <p:sp>
        <p:nvSpPr>
          <p:cNvPr id="7" name="Oval 6"/>
          <p:cNvSpPr/>
          <p:nvPr/>
        </p:nvSpPr>
        <p:spPr>
          <a:xfrm>
            <a:off x="1553508" y="256570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163784" y="256570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774060" y="256570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259410" y="4042610"/>
            <a:ext cx="2723147" cy="2422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lvl="0" indent="0">
              <a:buNone/>
            </a:pPr>
            <a:r>
              <a:rPr lang="en-US" dirty="0"/>
              <a:t>You ought to expect troubles at every turn.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869686" y="4042610"/>
            <a:ext cx="2723147" cy="2422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lvl="0" indent="0">
              <a:buNone/>
            </a:pPr>
            <a:r>
              <a:rPr lang="en-US" dirty="0"/>
              <a:t>Pick up the best strategy that is cost effective and commercially viable.</a:t>
            </a:r>
          </a:p>
        </p:txBody>
      </p:sp>
      <p:cxnSp>
        <p:nvCxnSpPr>
          <p:cNvPr id="13" name="Straight Connector 12"/>
          <p:cNvCxnSpPr>
            <a:stCxn id="7" idx="6"/>
            <a:endCxn id="8" idx="2"/>
          </p:cNvCxnSpPr>
          <p:nvPr/>
        </p:nvCxnSpPr>
        <p:spPr>
          <a:xfrm>
            <a:off x="2467908" y="3022905"/>
            <a:ext cx="2695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9" idx="2"/>
          </p:cNvCxnSpPr>
          <p:nvPr/>
        </p:nvCxnSpPr>
        <p:spPr>
          <a:xfrm>
            <a:off x="6078184" y="3022905"/>
            <a:ext cx="2695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6"/>
          </p:cNvCxnSpPr>
          <p:nvPr/>
        </p:nvCxnSpPr>
        <p:spPr>
          <a:xfrm>
            <a:off x="9688460" y="3022905"/>
            <a:ext cx="1330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074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Factors leading to entrepreneurial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2400" dirty="0"/>
              <a:t> Ability to initiate and operate a purposeful enterprise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/>
              <a:t> Ability to operate within the context and industrial environment at the time of initiation industrial environment at the time of initiation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/>
              <a:t> Ability to identify and screen timely opportunities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/>
              <a:t> Ability to accumulate and manage knowledge and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86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Factors leading to entrepreneurial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2400" dirty="0"/>
              <a:t>Ability to mobilize resources – financial, physical, and human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/>
              <a:t> Ability to assess and mitigate uncertainty and risk associated with the initiation of the enterprise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/>
              <a:t> Ability to provide an innovative contribution that  associated with the initiation of the enterprise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/>
              <a:t> Ability to provide an innovative contribution that encompasses novelty and originality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/>
              <a:t> Ability to encourage a collaborative team of people who have the capabilities and knowledge necessary for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4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Focus of Technopreneurship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2400" dirty="0" err="1"/>
              <a:t>HI-Tech</a:t>
            </a:r>
            <a:r>
              <a:rPr lang="en-US" sz="2400" dirty="0"/>
              <a:t> ventures in Information and Communication Technology, the internet, life services, electronics and biotech.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/>
              <a:t>Service firm where the main focus is technology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/>
              <a:t>Designing of Hi-tech products such as computer hardware and devices.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/>
              <a:t>Use of technology in the delivery of normal business activities.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4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Successful traits of technopreneur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2000" dirty="0"/>
              <a:t>Integrity</a:t>
            </a:r>
          </a:p>
          <a:p>
            <a:r>
              <a:rPr lang="en-US" sz="2000" dirty="0"/>
              <a:t>Leadership</a:t>
            </a:r>
          </a:p>
          <a:p>
            <a:r>
              <a:rPr lang="en-US" sz="2000" dirty="0"/>
              <a:t>Impatient: bias toward action (with analysis)</a:t>
            </a:r>
          </a:p>
          <a:p>
            <a:r>
              <a:rPr lang="en-US" sz="2000" dirty="0"/>
              <a:t>Quick clock speed</a:t>
            </a:r>
          </a:p>
          <a:p>
            <a:r>
              <a:rPr lang="en-US" sz="2000" dirty="0"/>
              <a:t>Pragmatic: willing to compromise</a:t>
            </a:r>
          </a:p>
          <a:p>
            <a:r>
              <a:rPr lang="en-US" sz="2000" dirty="0"/>
              <a:t>Rejoices in other’s victories</a:t>
            </a:r>
          </a:p>
          <a:p>
            <a:r>
              <a:rPr lang="en-US" sz="2000" dirty="0"/>
              <a:t>Driven to solve a valuable </a:t>
            </a:r>
          </a:p>
          <a:p>
            <a:r>
              <a:rPr lang="en-US" sz="2000" dirty="0"/>
              <a:t> Quick clock speed</a:t>
            </a:r>
          </a:p>
          <a:p>
            <a:r>
              <a:rPr lang="en-US" sz="2000" dirty="0"/>
              <a:t> Modest ego. Seeks and accepts coaching</a:t>
            </a:r>
          </a:p>
          <a:p>
            <a:r>
              <a:rPr lang="en-US" sz="2000" dirty="0"/>
              <a:t> Willing to be different, but knows it (not oblivious)</a:t>
            </a:r>
          </a:p>
          <a:p>
            <a:r>
              <a:rPr lang="en-US" sz="2000" dirty="0"/>
              <a:t> Driven to solve a valuable problem for customers</a:t>
            </a:r>
          </a:p>
          <a:p>
            <a:r>
              <a:rPr lang="en-US" sz="2000" dirty="0"/>
              <a:t>Strong entrepreneurial intensity</a:t>
            </a:r>
          </a:p>
          <a:p>
            <a:r>
              <a:rPr lang="en-US" sz="2000" dirty="0"/>
              <a:t> Willingness to incur the costs of growth</a:t>
            </a:r>
          </a:p>
        </p:txBody>
      </p:sp>
    </p:spTree>
    <p:extLst>
      <p:ext uri="{BB962C8B-B14F-4D97-AF65-F5344CB8AC3E}">
        <p14:creationId xmlns:p14="http://schemas.microsoft.com/office/powerpoint/2010/main" val="80378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Understanding </a:t>
            </a:r>
            <a:r>
              <a:rPr lang="en-US" dirty="0" err="1"/>
              <a:t>Technopreneurship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 of </a:t>
            </a:r>
            <a:r>
              <a:rPr lang="en-US" dirty="0" err="1"/>
              <a:t>technopreneurship</a:t>
            </a:r>
            <a:endParaRPr lang="en-US" dirty="0"/>
          </a:p>
          <a:p>
            <a:r>
              <a:rPr lang="en-US" dirty="0"/>
              <a:t>Technopreneur Vs Entrepreneur</a:t>
            </a:r>
          </a:p>
          <a:p>
            <a:r>
              <a:rPr lang="en-US" dirty="0"/>
              <a:t>Traits and characteristics of technopreneur</a:t>
            </a:r>
          </a:p>
          <a:p>
            <a:r>
              <a:rPr lang="en-US" dirty="0"/>
              <a:t>Importance of </a:t>
            </a:r>
            <a:r>
              <a:rPr lang="en-US" dirty="0" err="1"/>
              <a:t>technopreneurship</a:t>
            </a:r>
            <a:endParaRPr lang="en-US" dirty="0"/>
          </a:p>
          <a:p>
            <a:r>
              <a:rPr lang="en-US" dirty="0"/>
              <a:t>Successful global and local </a:t>
            </a:r>
            <a:r>
              <a:rPr lang="en-US" dirty="0" err="1"/>
              <a:t>technopreneurs</a:t>
            </a:r>
            <a:endParaRPr lang="en-US" dirty="0"/>
          </a:p>
          <a:p>
            <a:r>
              <a:rPr lang="en-US" dirty="0"/>
              <a:t>Challenges in </a:t>
            </a:r>
            <a:r>
              <a:rPr lang="en-US" dirty="0" err="1"/>
              <a:t>technopreneurship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55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Successful traits of technopreneur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2000" dirty="0"/>
              <a:t>Willingness to use wide range of financing sources</a:t>
            </a:r>
          </a:p>
          <a:p>
            <a:r>
              <a:rPr lang="en-US" sz="2000" dirty="0"/>
              <a:t>Emphasis on a team-based  organizing structure</a:t>
            </a:r>
          </a:p>
          <a:p>
            <a:r>
              <a:rPr lang="en-US" sz="2000" dirty="0"/>
              <a:t>Focus on innovation</a:t>
            </a:r>
          </a:p>
          <a:p>
            <a:r>
              <a:rPr lang="en-US" sz="2000" dirty="0"/>
              <a:t>Focus on innovation</a:t>
            </a:r>
          </a:p>
          <a:p>
            <a:r>
              <a:rPr lang="en-US" sz="2000" dirty="0"/>
              <a:t>Committed to commercialization of technology discovery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Excellent communication skills</a:t>
            </a:r>
          </a:p>
          <a:p>
            <a:r>
              <a:rPr lang="en-US" sz="2000" dirty="0"/>
              <a:t>Understand the value of business principles</a:t>
            </a:r>
          </a:p>
          <a:p>
            <a:pPr marL="45720" indent="0">
              <a:buNone/>
            </a:pPr>
            <a:r>
              <a:rPr lang="en-US" sz="2000" dirty="0"/>
              <a:t>– Formation and execution of a sound business plan</a:t>
            </a:r>
          </a:p>
          <a:p>
            <a:pPr marL="45720" indent="0">
              <a:buNone/>
            </a:pPr>
            <a:r>
              <a:rPr lang="en-US" sz="2000" dirty="0"/>
              <a:t>– Raising of money</a:t>
            </a:r>
          </a:p>
          <a:p>
            <a:pPr marL="45720" indent="0">
              <a:buNone/>
            </a:pPr>
            <a:r>
              <a:rPr lang="en-US" sz="2000" dirty="0"/>
              <a:t>– Building an organizational team</a:t>
            </a:r>
          </a:p>
        </p:txBody>
      </p:sp>
    </p:spTree>
    <p:extLst>
      <p:ext uri="{BB962C8B-B14F-4D97-AF65-F5344CB8AC3E}">
        <p14:creationId xmlns:p14="http://schemas.microsoft.com/office/powerpoint/2010/main" val="2273597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Wrapping up!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400" dirty="0"/>
              <a:t>Technopreneurship is not a product but a </a:t>
            </a:r>
            <a:r>
              <a:rPr lang="en-US" sz="2400" b="1" dirty="0"/>
              <a:t>procedure to come up with human innovations with the help of technology.</a:t>
            </a:r>
            <a:endParaRPr lang="en-US" sz="2400" dirty="0"/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It is all about </a:t>
            </a:r>
            <a:r>
              <a:rPr lang="en-US" sz="2400" b="1" dirty="0"/>
              <a:t>making improvements</a:t>
            </a:r>
            <a:r>
              <a:rPr lang="en-US" sz="2400" dirty="0"/>
              <a:t> and bring ample </a:t>
            </a:r>
            <a:r>
              <a:rPr lang="en-US" sz="2400" u="sng" dirty="0"/>
              <a:t>benefits in reducing </a:t>
            </a:r>
            <a:r>
              <a:rPr lang="en-US" sz="2400" dirty="0"/>
              <a:t>the cost of other businesses.</a:t>
            </a:r>
          </a:p>
          <a:p>
            <a:pPr marL="45720" indent="0">
              <a:buNone/>
            </a:pPr>
            <a:r>
              <a:rPr lang="en-US" sz="2400" dirty="0"/>
              <a:t> </a:t>
            </a:r>
          </a:p>
          <a:p>
            <a:pPr marL="45720" indent="0">
              <a:buNone/>
            </a:pPr>
            <a:r>
              <a:rPr lang="en-US" sz="2400" dirty="0"/>
              <a:t>It makes easy to develop, distribute, store, process, and even access information at a cheap cost. Physical space is covered with thousands of papers and now, it is simple to store it as a technological element.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0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3200" b="1" dirty="0"/>
              <a:t>Welcome! </a:t>
            </a:r>
            <a:r>
              <a:rPr lang="en-US" sz="3200" dirty="0"/>
              <a:t>To the fist module of this course.</a:t>
            </a:r>
          </a:p>
          <a:p>
            <a:pPr marL="45720" indent="0">
              <a:buNone/>
            </a:pPr>
            <a:r>
              <a:rPr lang="en-US" sz="3200" dirty="0"/>
              <a:t>For this lesson, we will be discussing the meaning, importance and examples of technopreneurship.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4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3200" dirty="0"/>
              <a:t>By the end of this module, you should be able to 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3200" dirty="0"/>
              <a:t>Define technopreneurship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3200" dirty="0"/>
              <a:t>Identify examples of technopreneurship; and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3200" dirty="0"/>
              <a:t>Understand its importance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2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Entrepreneur</a:t>
            </a:r>
            <a:r>
              <a:rPr lang="en-US" dirty="0"/>
              <a:t>  VS  </a:t>
            </a:r>
            <a:r>
              <a:rPr lang="en-US" b="1" dirty="0"/>
              <a:t>Technopreneur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4263189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z="2400" dirty="0"/>
              <a:t>A person who always finds out the </a:t>
            </a:r>
            <a:r>
              <a:rPr lang="en-US" sz="2400" b="1" dirty="0"/>
              <a:t>opportunities </a:t>
            </a:r>
            <a:r>
              <a:rPr lang="en-US" sz="2400" dirty="0"/>
              <a:t>and converts it into reality in the form of </a:t>
            </a:r>
            <a:r>
              <a:rPr lang="en-US" sz="2400" b="1" dirty="0"/>
              <a:t>products and services</a:t>
            </a:r>
            <a:r>
              <a:rPr lang="en-US" sz="2400" dirty="0"/>
              <a:t> to maximize profit and develop their business.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58263" y="1965960"/>
            <a:ext cx="4263189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400" dirty="0"/>
              <a:t>A person who </a:t>
            </a:r>
            <a:r>
              <a:rPr lang="en-US" sz="2400" dirty="0" err="1"/>
              <a:t>os</a:t>
            </a:r>
            <a:r>
              <a:rPr lang="en-US" sz="2400" dirty="0"/>
              <a:t> engaged in technopreneurship creates a product or solution that uses </a:t>
            </a:r>
            <a:r>
              <a:rPr lang="en-US" sz="2400" b="1" dirty="0"/>
              <a:t>technological solutions</a:t>
            </a:r>
            <a:r>
              <a:rPr lang="en-US" sz="2400" dirty="0"/>
              <a:t> to </a:t>
            </a:r>
            <a:r>
              <a:rPr lang="en-US" sz="2400" b="1" dirty="0"/>
              <a:t>change the way of doing</a:t>
            </a:r>
            <a:r>
              <a:rPr lang="en-US" sz="2400" dirty="0"/>
              <a:t> something in an orthodox way.</a:t>
            </a:r>
          </a:p>
          <a:p>
            <a:pPr marL="4572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947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4973052"/>
            <a:ext cx="9872871" cy="1122947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Uber is an American technology company. Its services include </a:t>
            </a:r>
            <a:r>
              <a:rPr lang="en-US" b="1" dirty="0"/>
              <a:t>ride –hailing, food delivery, package delivery, couriers, freight transportation.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AutoShape 2" descr="Explore the Uber Platform | Uber United St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504825"/>
            <a:ext cx="8097253" cy="425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Meaning and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400" dirty="0"/>
              <a:t>This is not a product but a procedure of synthesis to improve and innovate the future of a person, a nation, and the globe as a whole.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b="1" dirty="0"/>
              <a:t>“Technopreneurship comprises of identifying modern technologies and even creation of technological opportunities by the presentation of commercial products and services.”</a:t>
            </a:r>
            <a:r>
              <a:rPr lang="en-US" dirty="0"/>
              <a:t> – Blanco (2007)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7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Meaning and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US" sz="3200" b="1" dirty="0"/>
              <a:t>Technopreneurship</a:t>
            </a:r>
            <a:r>
              <a:rPr lang="en-US" sz="3200" dirty="0"/>
              <a:t> = “technology”+ “entrepreneurship”</a:t>
            </a:r>
          </a:p>
          <a:p>
            <a:pPr marL="45720" indent="0" algn="ctr">
              <a:buNone/>
            </a:pPr>
            <a:endParaRPr lang="en-US" sz="2400" dirty="0"/>
          </a:p>
          <a:p>
            <a:pPr marL="45720" indent="0" algn="ctr">
              <a:buNone/>
            </a:pPr>
            <a:r>
              <a:rPr lang="en-US" sz="2400" dirty="0"/>
              <a:t>Entrepreneurship in the field of technology.</a:t>
            </a:r>
          </a:p>
          <a:p>
            <a:pPr marL="45720" indent="0" algn="ctr">
              <a:buNone/>
            </a:pPr>
            <a:endParaRPr lang="en-US" sz="2400" dirty="0"/>
          </a:p>
          <a:p>
            <a:pPr marL="45720" indent="0" algn="ctr">
              <a:buNone/>
            </a:pPr>
            <a:r>
              <a:rPr lang="en-US" sz="2400" dirty="0"/>
              <a:t>Combination of technological advancements and entrepreneurial skills.</a:t>
            </a:r>
          </a:p>
          <a:p>
            <a:pPr marL="45720" indent="0" algn="ctr">
              <a:buNone/>
            </a:pPr>
            <a:r>
              <a:rPr lang="en-US" sz="2400" dirty="0"/>
              <a:t>Suitable for a person who is </a:t>
            </a:r>
            <a:r>
              <a:rPr lang="en-US" sz="2400" u="sng" dirty="0"/>
              <a:t>intelligent, innovative, tech-savv</a:t>
            </a:r>
            <a:r>
              <a:rPr lang="en-US" sz="2400" dirty="0"/>
              <a:t>y and passionate in the </a:t>
            </a:r>
            <a:r>
              <a:rPr lang="en-US" sz="2400" u="sng" dirty="0"/>
              <a:t>calculation of ris</a:t>
            </a:r>
            <a:r>
              <a:rPr lang="en-US" sz="2400" dirty="0"/>
              <a:t>k.</a:t>
            </a:r>
          </a:p>
          <a:p>
            <a:pPr marL="45720" indent="0" algn="ctr">
              <a:buNone/>
            </a:pPr>
            <a:r>
              <a:rPr lang="en-US" sz="2400" dirty="0"/>
              <a:t>Technopreneurship gets to the next level of success through </a:t>
            </a:r>
            <a:r>
              <a:rPr lang="en-US" sz="2400" u="sng" dirty="0"/>
              <a:t>teamwork</a:t>
            </a:r>
            <a:r>
              <a:rPr lang="en-US" sz="2400" dirty="0"/>
              <a:t>.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5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Technopreneurship Trilogy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2057400"/>
            <a:ext cx="9872871" cy="4038600"/>
          </a:xfrm>
        </p:spPr>
        <p:txBody>
          <a:bodyPr/>
          <a:lstStyle/>
          <a:p>
            <a:pPr marL="4572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117476" y="2057400"/>
            <a:ext cx="3957048" cy="3259601"/>
            <a:chOff x="3104423" y="2057400"/>
            <a:chExt cx="3957048" cy="3259601"/>
          </a:xfrm>
        </p:grpSpPr>
        <p:sp>
          <p:nvSpPr>
            <p:cNvPr id="4" name="Oval 3"/>
            <p:cNvSpPr/>
            <p:nvPr/>
          </p:nvSpPr>
          <p:spPr>
            <a:xfrm>
              <a:off x="4014682" y="2057400"/>
              <a:ext cx="2136530" cy="19870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Technician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104423" y="3329939"/>
              <a:ext cx="2136530" cy="1987061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Entrepreneur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924941" y="3329940"/>
              <a:ext cx="2136530" cy="1987061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Manager</a:t>
              </a: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3603327" y="5317000"/>
            <a:ext cx="6805863" cy="869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tx1"/>
                </a:solidFill>
              </a:rPr>
              <a:t>TECHNOPRENEUR</a:t>
            </a:r>
          </a:p>
        </p:txBody>
      </p:sp>
    </p:spTree>
    <p:extLst>
      <p:ext uri="{BB962C8B-B14F-4D97-AF65-F5344CB8AC3E}">
        <p14:creationId xmlns:p14="http://schemas.microsoft.com/office/powerpoint/2010/main" val="338916191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452</TotalTime>
  <Words>884</Words>
  <Application>Microsoft Macintosh PowerPoint</Application>
  <PresentationFormat>Widescreen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Corbel</vt:lpstr>
      <vt:lpstr>Wingdings</vt:lpstr>
      <vt:lpstr>Basis</vt:lpstr>
      <vt:lpstr>Technoprenuership  TCP231</vt:lpstr>
      <vt:lpstr>1. Understanding Technopreneurship:</vt:lpstr>
      <vt:lpstr>Overview</vt:lpstr>
      <vt:lpstr>Learning Objectives</vt:lpstr>
      <vt:lpstr>Entrepreneur  VS  Technopreneur</vt:lpstr>
      <vt:lpstr>PowerPoint Presentation</vt:lpstr>
      <vt:lpstr>Meaning and Definition</vt:lpstr>
      <vt:lpstr>Meaning and Definition</vt:lpstr>
      <vt:lpstr>Technopreneurship Trilogy</vt:lpstr>
      <vt:lpstr>Technopreneurs</vt:lpstr>
      <vt:lpstr>Importance of Technopreneurship</vt:lpstr>
      <vt:lpstr>Importance of Technopreneurship</vt:lpstr>
      <vt:lpstr>How to Become a successful technopreneur  ?</vt:lpstr>
      <vt:lpstr>Here are some steps on how to become a technopreneurs:</vt:lpstr>
      <vt:lpstr>Here are some steps on how to become a technopreneurs:</vt:lpstr>
      <vt:lpstr>Factors leading to entrepreneurial success</vt:lpstr>
      <vt:lpstr>Factors leading to entrepreneurial success</vt:lpstr>
      <vt:lpstr>Main Focus of Technopreneurship</vt:lpstr>
      <vt:lpstr>Successful traits of technopreneur</vt:lpstr>
      <vt:lpstr>Successful traits of technopreneur</vt:lpstr>
      <vt:lpstr>Wrapping up!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Technoprenuership</dc:title>
  <dc:creator>debesh pradhan</dc:creator>
  <cp:lastModifiedBy>Microsoft Office User</cp:lastModifiedBy>
  <cp:revision>12</cp:revision>
  <dcterms:created xsi:type="dcterms:W3CDTF">2022-05-16T19:05:06Z</dcterms:created>
  <dcterms:modified xsi:type="dcterms:W3CDTF">2023-10-11T00:53:01Z</dcterms:modified>
</cp:coreProperties>
</file>