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4" r:id="rId23"/>
    <p:sldId id="285" r:id="rId24"/>
    <p:sldId id="274" r:id="rId25"/>
    <p:sldId id="275" r:id="rId26"/>
    <p:sldId id="276" r:id="rId27"/>
    <p:sldId id="277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6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8A39-CB74-4AE6-AA22-27FCE699581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A391-00F2-4AEC-A741-A4010AC9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238250"/>
          </a:xfrm>
        </p:spPr>
        <p:txBody>
          <a:bodyPr/>
          <a:lstStyle/>
          <a:p>
            <a:r>
              <a:rPr lang="en-US" b="1" dirty="0"/>
              <a:t>Unit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7239000" cy="1752600"/>
          </a:xfrm>
        </p:spPr>
        <p:txBody>
          <a:bodyPr/>
          <a:lstStyle/>
          <a:p>
            <a:endParaRPr lang="en-US" b="1" dirty="0"/>
          </a:p>
          <a:p>
            <a:r>
              <a:rPr lang="en-US" sz="3600" b="1" dirty="0">
                <a:solidFill>
                  <a:schemeClr val="tx1"/>
                </a:solidFill>
              </a:rPr>
              <a:t>OLAP Technology for Data Mining</a:t>
            </a:r>
          </a:p>
        </p:txBody>
      </p:sp>
    </p:spTree>
    <p:extLst>
      <p:ext uri="{BB962C8B-B14F-4D97-AF65-F5344CB8AC3E}">
        <p14:creationId xmlns:p14="http://schemas.microsoft.com/office/powerpoint/2010/main" val="64871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666" y="609600"/>
            <a:ext cx="9163665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pivot operation is also called a </a:t>
            </a:r>
            <a:r>
              <a:rPr lang="en-US" dirty="0">
                <a:solidFill>
                  <a:srgbClr val="FF0000"/>
                </a:solidFill>
              </a:rPr>
              <a:t>rotation. </a:t>
            </a:r>
          </a:p>
          <a:p>
            <a:r>
              <a:rPr lang="en-US" dirty="0"/>
              <a:t>Pivot is a </a:t>
            </a:r>
            <a:r>
              <a:rPr lang="en-US" dirty="0">
                <a:solidFill>
                  <a:srgbClr val="FF0000"/>
                </a:solidFill>
              </a:rPr>
              <a:t>visualization operations which rotates the data axes</a:t>
            </a:r>
            <a:r>
              <a:rPr lang="en-US" dirty="0"/>
              <a:t> in view to provide an alternative presentation of the data. </a:t>
            </a:r>
          </a:p>
        </p:txBody>
      </p:sp>
      <p:pic>
        <p:nvPicPr>
          <p:cNvPr id="3074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65" y="2172461"/>
            <a:ext cx="7086600" cy="42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9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Pivot may contain </a:t>
            </a:r>
            <a:r>
              <a:rPr lang="en-US" sz="2800" b="1" dirty="0">
                <a:solidFill>
                  <a:srgbClr val="FF0000"/>
                </a:solidFill>
              </a:rPr>
              <a:t>swapping the rows and columns </a:t>
            </a:r>
            <a:r>
              <a:rPr lang="en-US" sz="2800" dirty="0"/>
              <a:t>or moving one of the row-dimensions into the column dimensions.</a:t>
            </a:r>
          </a:p>
        </p:txBody>
      </p:sp>
      <p:pic>
        <p:nvPicPr>
          <p:cNvPr id="4098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55" y="1261888"/>
            <a:ext cx="5198745" cy="54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Operations →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638800"/>
          </a:xfrm>
        </p:spPr>
        <p:txBody>
          <a:bodyPr>
            <a:normAutofit/>
          </a:bodyPr>
          <a:lstStyle/>
          <a:p>
            <a:r>
              <a:rPr lang="en-US" b="1" dirty="0"/>
              <a:t>Drill-across </a:t>
            </a:r>
            <a:r>
              <a:rPr lang="en-US" dirty="0">
                <a:solidFill>
                  <a:srgbClr val="FF0000"/>
                </a:solidFill>
              </a:rPr>
              <a:t>executes queries involving (i.e., across) more than one fact table</a:t>
            </a:r>
            <a:r>
              <a:rPr lang="en-US" dirty="0"/>
              <a:t>.</a:t>
            </a:r>
          </a:p>
          <a:p>
            <a:r>
              <a:rPr lang="en-US" dirty="0"/>
              <a:t> The </a:t>
            </a:r>
            <a:r>
              <a:rPr lang="en-US" b="1" dirty="0"/>
              <a:t>drill-through </a:t>
            </a:r>
            <a:r>
              <a:rPr lang="en-US" dirty="0"/>
              <a:t>operation </a:t>
            </a:r>
            <a:r>
              <a:rPr lang="en-US" dirty="0">
                <a:solidFill>
                  <a:srgbClr val="FF0000"/>
                </a:solidFill>
              </a:rPr>
              <a:t>uses relational SQL facilities to drill through the bottom level of a data cube down to its back-end relational tables.</a:t>
            </a:r>
          </a:p>
          <a:p>
            <a:r>
              <a:rPr lang="en-US" dirty="0"/>
              <a:t>Other OLAP operations may include </a:t>
            </a:r>
            <a:r>
              <a:rPr lang="en-US" b="1" dirty="0"/>
              <a:t>ranking the top N or bottom N items in lists</a:t>
            </a:r>
            <a:r>
              <a:rPr lang="en-US" dirty="0"/>
              <a:t>, as well as computing </a:t>
            </a:r>
            <a:r>
              <a:rPr lang="en-US" b="1" dirty="0"/>
              <a:t>moving averages, growth rates, interests, internal return rates, depreciation, currency conversions, and statistical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06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OLAP server is </a:t>
            </a:r>
            <a:r>
              <a:rPr lang="en-US" dirty="0">
                <a:solidFill>
                  <a:srgbClr val="FF0000"/>
                </a:solidFill>
              </a:rPr>
              <a:t>what does all the work and where the actively accessed data is stored</a:t>
            </a:r>
            <a:r>
              <a:rPr lang="en-US" dirty="0"/>
              <a:t>.</a:t>
            </a:r>
          </a:p>
          <a:p>
            <a:r>
              <a:rPr lang="en-US" dirty="0"/>
              <a:t>Operate the processed multidimensional information to </a:t>
            </a:r>
            <a:r>
              <a:rPr lang="en-US" dirty="0">
                <a:solidFill>
                  <a:srgbClr val="FF0000"/>
                </a:solidFill>
              </a:rPr>
              <a:t>provide users with consistent and fast response. </a:t>
            </a:r>
          </a:p>
          <a:p>
            <a:r>
              <a:rPr lang="en-US" dirty="0"/>
              <a:t>The server can also </a:t>
            </a:r>
            <a:r>
              <a:rPr lang="en-US" dirty="0">
                <a:solidFill>
                  <a:srgbClr val="FF0000"/>
                </a:solidFill>
              </a:rPr>
              <a:t>populate its data structures in real time</a:t>
            </a:r>
            <a:r>
              <a:rPr lang="en-US" dirty="0"/>
              <a:t> from different databases.</a:t>
            </a:r>
          </a:p>
          <a:p>
            <a:pPr marL="0" indent="0" algn="ctr">
              <a:buNone/>
            </a:pPr>
            <a:r>
              <a:rPr lang="en-US" b="1" dirty="0"/>
              <a:t>Functions of OLAP server</a:t>
            </a:r>
            <a:endParaRPr lang="en-US" dirty="0"/>
          </a:p>
          <a:p>
            <a:r>
              <a:rPr lang="en-US" dirty="0"/>
              <a:t>Data transformation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Data presentation and access</a:t>
            </a:r>
          </a:p>
        </p:txBody>
      </p:sp>
    </p:spTree>
    <p:extLst>
      <p:ext uri="{BB962C8B-B14F-4D97-AF65-F5344CB8AC3E}">
        <p14:creationId xmlns:p14="http://schemas.microsoft.com/office/powerpoint/2010/main" val="38467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124200"/>
          </a:xfrm>
        </p:spPr>
        <p:txBody>
          <a:bodyPr>
            <a:noAutofit/>
          </a:bodyPr>
          <a:lstStyle/>
          <a:p>
            <a:r>
              <a:rPr lang="en-US" sz="2000" dirty="0"/>
              <a:t>Logically, </a:t>
            </a:r>
            <a:r>
              <a:rPr lang="en-US" sz="2000" dirty="0">
                <a:solidFill>
                  <a:srgbClr val="FF0000"/>
                </a:solidFill>
              </a:rPr>
              <a:t>OLAP servers present business users with multidimensional data from data warehouses or data marts, </a:t>
            </a:r>
            <a:r>
              <a:rPr lang="en-US" sz="2000" dirty="0"/>
              <a:t>without concerns regarding how or where the data are stored.</a:t>
            </a:r>
          </a:p>
          <a:p>
            <a:r>
              <a:rPr lang="en-US" sz="2000" dirty="0"/>
              <a:t> However</a:t>
            </a:r>
            <a:r>
              <a:rPr lang="en-US" sz="2000" dirty="0">
                <a:solidFill>
                  <a:srgbClr val="FF0000"/>
                </a:solidFill>
              </a:rPr>
              <a:t>, the physical architecture and implementation of OLAP servers must consider data storage issues.</a:t>
            </a:r>
          </a:p>
          <a:p>
            <a:r>
              <a:rPr lang="en-US" sz="2000" dirty="0"/>
              <a:t>Implementations of a warehouse server for OLAP processing include the following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b="1" dirty="0"/>
              <a:t>ROLAP</a:t>
            </a:r>
          </a:p>
          <a:p>
            <a:pPr marL="0" indent="0">
              <a:buNone/>
            </a:pPr>
            <a:r>
              <a:rPr lang="en-US" sz="2000" b="1" dirty="0"/>
              <a:t>	- MOLAP</a:t>
            </a:r>
          </a:p>
          <a:p>
            <a:pPr marL="0" indent="0">
              <a:buNone/>
            </a:pPr>
            <a:r>
              <a:rPr lang="en-US" sz="2000" b="1" dirty="0"/>
              <a:t>	- HOLAP</a:t>
            </a:r>
          </a:p>
        </p:txBody>
      </p:sp>
      <p:pic>
        <p:nvPicPr>
          <p:cNvPr id="5122" name="Picture 2" descr="Types of OLAP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019549"/>
            <a:ext cx="62007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4625" y="3276600"/>
            <a:ext cx="620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OLAP Hierarchical Structure</a:t>
            </a:r>
          </a:p>
        </p:txBody>
      </p:sp>
    </p:spTree>
    <p:extLst>
      <p:ext uri="{BB962C8B-B14F-4D97-AF65-F5344CB8AC3E}">
        <p14:creationId xmlns:p14="http://schemas.microsoft.com/office/powerpoint/2010/main" val="13148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 Architectures: ROLAP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Relational OLAP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 and dimension tables are stored in relations</a:t>
            </a:r>
          </a:p>
          <a:p>
            <a:r>
              <a:rPr lang="en-US" dirty="0"/>
              <a:t> These are </a:t>
            </a:r>
            <a:r>
              <a:rPr lang="en-US" dirty="0">
                <a:solidFill>
                  <a:srgbClr val="FF0000"/>
                </a:solidFill>
              </a:rPr>
              <a:t>intermediate servers </a:t>
            </a:r>
            <a:r>
              <a:rPr lang="en-US" dirty="0"/>
              <a:t>which stand in between a relational back-end server and user frontend tools.</a:t>
            </a:r>
          </a:p>
          <a:p>
            <a:r>
              <a:rPr lang="en-US" dirty="0"/>
              <a:t> They use a relational or extended-relational DBMS to save and handle warehouse data, and OLAP middleware to provide missing pieces.</a:t>
            </a:r>
          </a:p>
          <a:p>
            <a:r>
              <a:rPr lang="en-US" dirty="0"/>
              <a:t>ROLAP technology tends to have higher scalability than MOLAP technology.</a:t>
            </a:r>
          </a:p>
          <a:p>
            <a:r>
              <a:rPr lang="en-US" dirty="0"/>
              <a:t>ROLAP systems work </a:t>
            </a:r>
            <a:r>
              <a:rPr lang="en-US" dirty="0">
                <a:solidFill>
                  <a:srgbClr val="FF0000"/>
                </a:solidFill>
              </a:rPr>
              <a:t>primarily from the data that resides in a relational database, where the base data and dimension tables are stored as relational tables</a:t>
            </a:r>
            <a:r>
              <a:rPr lang="en-US" dirty="0"/>
              <a:t>. This model permits the multidimensional analysis of data.</a:t>
            </a:r>
          </a:p>
        </p:txBody>
      </p:sp>
    </p:spTree>
    <p:extLst>
      <p:ext uri="{BB962C8B-B14F-4D97-AF65-F5344CB8AC3E}">
        <p14:creationId xmlns:p14="http://schemas.microsoft.com/office/powerpoint/2010/main" val="5329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OL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5075"/>
            <a:ext cx="90773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ROLAP Architecture includes the following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Database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ROLAP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Front-end tool.</a:t>
            </a:r>
          </a:p>
        </p:txBody>
      </p:sp>
    </p:spTree>
    <p:extLst>
      <p:ext uri="{BB962C8B-B14F-4D97-AF65-F5344CB8AC3E}">
        <p14:creationId xmlns:p14="http://schemas.microsoft.com/office/powerpoint/2010/main" val="301813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OLA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23443"/>
            <a:ext cx="7772400" cy="38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Relational On-Line Analytical Processing (ROLAP) performs dynamic multidimensional analysis of data stored in a relational database, rather than in a multidimensional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traditional </a:t>
            </a:r>
            <a:r>
              <a:rPr lang="en-US" dirty="0">
                <a:solidFill>
                  <a:srgbClr val="FF0000"/>
                </a:solidFill>
              </a:rPr>
              <a:t>OLAP's slice and dice functionality is equivalent to adding a WHERE clause in the SQL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design may be structured in the form of a star or its variations.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use of ROLAP is for large data size that is infrequently queried, such as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4038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 Architectures: ROLAP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Advantages</a:t>
            </a:r>
          </a:p>
          <a:p>
            <a:r>
              <a:rPr lang="en-US" b="1" dirty="0"/>
              <a:t>Can handle large amounts of information:</a:t>
            </a:r>
            <a:r>
              <a:rPr lang="en-US" dirty="0"/>
              <a:t> The data size limitation of ROLAP technology is depends on the data size of the underlying RDBMS. So, ROLAP itself </a:t>
            </a:r>
            <a:r>
              <a:rPr lang="en-US" dirty="0">
                <a:solidFill>
                  <a:srgbClr val="FF0000"/>
                </a:solidFill>
              </a:rPr>
              <a:t>does not restrict the data amount.</a:t>
            </a:r>
          </a:p>
          <a:p>
            <a:r>
              <a:rPr lang="en-US" dirty="0"/>
              <a:t>RDBMS already comes with a lot of features. So ROLAP technologies, (works on top of the RDBMS) can control these functionalities.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US" b="1" dirty="0"/>
              <a:t>Performance can be slow:</a:t>
            </a:r>
            <a:r>
              <a:rPr lang="en-US" dirty="0"/>
              <a:t> Each ROLAP report is a SQL query (or multiple SQL queries) in the relational database, the </a:t>
            </a:r>
            <a:r>
              <a:rPr lang="en-US" dirty="0">
                <a:solidFill>
                  <a:srgbClr val="FF0000"/>
                </a:solidFill>
              </a:rPr>
              <a:t>query time can be prolonged if the underlying data size is large.</a:t>
            </a:r>
          </a:p>
          <a:p>
            <a:r>
              <a:rPr lang="en-US" b="1" dirty="0"/>
              <a:t>Limited by SQL functionalities:</a:t>
            </a:r>
            <a:r>
              <a:rPr lang="en-US" dirty="0"/>
              <a:t> ROLAP technology relies on upon developing SQL statements to query the relational database, and </a:t>
            </a:r>
            <a:r>
              <a:rPr lang="en-US" dirty="0">
                <a:solidFill>
                  <a:srgbClr val="FF0000"/>
                </a:solidFill>
              </a:rPr>
              <a:t>SQL statements do not suit all needs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4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 Architectures: MOLAP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Multidimensional OLAP</a:t>
            </a:r>
          </a:p>
          <a:p>
            <a:r>
              <a:rPr lang="en-US" dirty="0"/>
              <a:t>A MOLAP system is </a:t>
            </a:r>
            <a:r>
              <a:rPr lang="en-US" dirty="0">
                <a:solidFill>
                  <a:srgbClr val="FF0000"/>
                </a:solidFill>
              </a:rPr>
              <a:t>based on a native logical model that directly supports multidimensional data and operations.</a:t>
            </a:r>
          </a:p>
          <a:p>
            <a:r>
              <a:rPr lang="en-US" dirty="0"/>
              <a:t>Data are stored physically into </a:t>
            </a:r>
            <a:r>
              <a:rPr lang="en-US" dirty="0">
                <a:solidFill>
                  <a:srgbClr val="FF0000"/>
                </a:solidFill>
              </a:rPr>
              <a:t>multidimensional arrays, and positional techniques</a:t>
            </a:r>
            <a:r>
              <a:rPr lang="en-US" dirty="0"/>
              <a:t> are used to access them.</a:t>
            </a:r>
          </a:p>
          <a:p>
            <a:r>
              <a:rPr lang="en-US" dirty="0"/>
              <a:t>One of the significant distinctions of MOLAP against a ROLAP is that </a:t>
            </a:r>
            <a:r>
              <a:rPr lang="en-US" b="1" dirty="0">
                <a:solidFill>
                  <a:srgbClr val="FF0000"/>
                </a:solidFill>
              </a:rPr>
              <a:t>data are summarized and are stored in an optimized format in a multidimensional cube</a:t>
            </a:r>
            <a:r>
              <a:rPr lang="en-US" dirty="0"/>
              <a:t>, instead of in a relational database.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racle Sans"/>
              </a:rPr>
              <a:t>Oracle Essbase and Microsoft SQL Server Analysis Services are among the most prominent.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3D4C-10DB-94BC-37C2-0DC0F3D5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/>
          <a:lstStyle/>
          <a:p>
            <a:r>
              <a:rPr lang="en-US" b="1" dirty="0"/>
              <a:t>Concept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CF31-8523-4666-6411-FE78D3C8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6462"/>
            <a:ext cx="8382000" cy="55567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NexusSans"/>
              </a:rPr>
              <a:t>S</a:t>
            </a:r>
            <a:r>
              <a:rPr lang="en-US" b="0" i="0" dirty="0">
                <a:effectLst/>
                <a:latin typeface="NexusSans"/>
              </a:rPr>
              <a:t>equence of mappings from a set of low-level concepts to higher-level, more general concepts.</a:t>
            </a:r>
          </a:p>
          <a:p>
            <a:r>
              <a:rPr lang="en-US" b="0" i="0" dirty="0">
                <a:effectLst/>
                <a:latin typeface="NexusSans"/>
              </a:rPr>
              <a:t>Consider a concept hierarchy for the dimension </a:t>
            </a:r>
            <a:r>
              <a:rPr lang="en-US" b="0" i="1" dirty="0">
                <a:solidFill>
                  <a:srgbClr val="C00000"/>
                </a:solidFill>
                <a:effectLst/>
                <a:latin typeface="NexusSans"/>
              </a:rPr>
              <a:t>location</a:t>
            </a:r>
            <a:r>
              <a:rPr lang="en-US" b="0" i="0" dirty="0">
                <a:solidFill>
                  <a:srgbClr val="C00000"/>
                </a:solidFill>
                <a:effectLst/>
                <a:latin typeface="NexusSans"/>
              </a:rPr>
              <a:t>.</a:t>
            </a:r>
            <a:r>
              <a:rPr lang="en-US" b="0" i="0" dirty="0">
                <a:effectLst/>
                <a:latin typeface="NexusSans"/>
              </a:rPr>
              <a:t> </a:t>
            </a:r>
          </a:p>
          <a:p>
            <a:r>
              <a:rPr lang="en-US" b="0" i="0" dirty="0">
                <a:effectLst/>
                <a:latin typeface="NexusSans"/>
              </a:rPr>
              <a:t>City values for </a:t>
            </a:r>
            <a:r>
              <a:rPr lang="en-US" b="0" i="1" dirty="0">
                <a:effectLst/>
                <a:latin typeface="NexusSans"/>
              </a:rPr>
              <a:t>location</a:t>
            </a:r>
            <a:r>
              <a:rPr lang="en-US" b="0" i="0" dirty="0">
                <a:effectLst/>
                <a:latin typeface="NexusSans"/>
              </a:rPr>
              <a:t> include Vancouver, Toronto, New York, and Chicago. </a:t>
            </a:r>
          </a:p>
          <a:p>
            <a:r>
              <a:rPr lang="en-US" b="0" i="0" dirty="0">
                <a:effectLst/>
                <a:latin typeface="NexusSans"/>
              </a:rPr>
              <a:t>Each city, however, can be mapped to the province or state to which it belongs. </a:t>
            </a:r>
          </a:p>
          <a:p>
            <a:r>
              <a:rPr lang="en-US" b="0" i="0" dirty="0">
                <a:effectLst/>
                <a:latin typeface="NexusSans"/>
              </a:rPr>
              <a:t>For example, Vancouver can be mapped to British Columbia, and Chicago to Illinois. </a:t>
            </a:r>
          </a:p>
          <a:p>
            <a:r>
              <a:rPr lang="en-US" b="0" i="0" dirty="0">
                <a:effectLst/>
                <a:latin typeface="NexusSans"/>
              </a:rPr>
              <a:t>The provinces and states can in turn be mapped to the country (e.g., Canada or the United States) to which they belong. </a:t>
            </a:r>
          </a:p>
          <a:p>
            <a:r>
              <a:rPr lang="en-US" b="0" i="0" dirty="0">
                <a:effectLst/>
                <a:latin typeface="NexusSans"/>
              </a:rPr>
              <a:t>These mappings form a concept hierarchy for the dimension </a:t>
            </a:r>
            <a:r>
              <a:rPr lang="en-US" b="0" i="1" dirty="0">
                <a:effectLst/>
                <a:latin typeface="NexusSans"/>
              </a:rPr>
              <a:t>location</a:t>
            </a:r>
            <a:r>
              <a:rPr lang="en-US" b="0" i="0" dirty="0">
                <a:effectLst/>
                <a:latin typeface="NexusSans"/>
              </a:rPr>
              <a:t>, mapping a set of low-level concepts (i.e., cities) to higher-level, more general concepts (i.e., countries)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0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ypes of OL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898207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5240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MOLAP Architecture includes the following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MOLAP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Front-end tool.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52400"/>
            <a:ext cx="6086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MOLAP</a:t>
            </a:r>
            <a:r>
              <a:rPr lang="en-US" dirty="0">
                <a:solidFill>
                  <a:srgbClr val="FF0000"/>
                </a:solidFill>
              </a:rPr>
              <a:t> structure primarily reads the precompiled data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MOLAP structure has </a:t>
            </a:r>
            <a:r>
              <a:rPr lang="en-US" dirty="0">
                <a:solidFill>
                  <a:srgbClr val="FF0000"/>
                </a:solidFill>
              </a:rPr>
              <a:t>limited capabilities to dynamically create aggregations </a:t>
            </a:r>
            <a:r>
              <a:rPr lang="en-US" dirty="0"/>
              <a:t>or to evaluate results which have not been pre-calculated and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requiring iterative and comprehensive time-series analysis of trends are well suited for MOLAP technology (e.g., financial analysis and budgeting).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42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OLAP Server Architectures: MOLAP(pros and cons)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Advantages</a:t>
            </a:r>
          </a:p>
          <a:p>
            <a:r>
              <a:rPr lang="en-US" b="1" dirty="0"/>
              <a:t>Excellent Performance:</a:t>
            </a:r>
            <a:r>
              <a:rPr lang="en-US" dirty="0"/>
              <a:t> A MOLAP cube is built for fast information retrieval, and is optimal for slicing and dicing operations.</a:t>
            </a:r>
          </a:p>
          <a:p>
            <a:r>
              <a:rPr lang="en-US" b="1" dirty="0"/>
              <a:t>Can perform complex calculations:</a:t>
            </a:r>
            <a:r>
              <a:rPr lang="en-US" dirty="0"/>
              <a:t> All evaluation have been pre-generated when the cube is created. Hence, complex calculations are not only possible, but they return quickly.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US" b="1" dirty="0"/>
              <a:t>Limited in the amount of information it can handle:</a:t>
            </a:r>
            <a:r>
              <a:rPr lang="en-US" dirty="0"/>
              <a:t> Because all calculations are performed when the cube is built, it is not possible to contain a large amount of data in the cube itself.</a:t>
            </a:r>
          </a:p>
          <a:p>
            <a:r>
              <a:rPr lang="en-US" b="1" dirty="0"/>
              <a:t>Requires additional investment:</a:t>
            </a:r>
            <a:r>
              <a:rPr lang="en-US" dirty="0"/>
              <a:t> Cube technology is generally proprietary and does not already exist in the organization. Therefore, to adopt MOLAP technology, chances are other investments in human and capital resources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4E9D-F200-5BFA-22C9-4FCCCB1E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Autofit/>
          </a:bodyPr>
          <a:lstStyle/>
          <a:p>
            <a:br>
              <a:rPr lang="en-US" sz="3200" b="1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</a:br>
            <a:r>
              <a:rPr lang="en-US" sz="3200" b="1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Implementation Considerations in MOLAP</a:t>
            </a:r>
            <a:br>
              <a:rPr lang="en-US" sz="3200" b="1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DEFD-43F7-30F3-31A6-B14BE4BD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4516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MOLAP it’s essential to consider both </a:t>
            </a:r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maintenance and storage implications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 creating strategy for building cubes.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Proprietary languages used to query MOLAP.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Difficult to scale because the number and size of cubes required when dimensions increase.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API’s should provide for probing the cubes.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Data structure to support multiple subject areas of data analyses which data can be navigated and analyzed. When the navigation changes, the data structure needs to be physically reorganized.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Need different skill set and tools for Database administrator to build, maintain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E60-D354-C161-BE82-EA52C3F0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MOLAP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C986-9C0C-FE27-EB12-8E5B3462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 panose="020B0503030403020204" pitchFamily="34" charset="0"/>
              </a:rPr>
              <a:t>Essbase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– Tools from Oracle that has a multidimensional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 panose="020B0503030403020204" pitchFamily="34" charset="0"/>
              </a:rPr>
              <a:t>Express Server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– Web-based environment that runs on Oracle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 panose="020B0503030403020204" pitchFamily="34" charset="0"/>
              </a:rPr>
              <a:t>Yellowfin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– Business analytics tools for creating reports and dashboards.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 panose="020B0503030403020204" pitchFamily="34" charset="0"/>
              </a:rPr>
              <a:t>Clear Analytics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– Clear analytics is an Excel-based business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ource Sans Pro" panose="020B0503030403020204" pitchFamily="34" charset="0"/>
              </a:rPr>
              <a:t>SAP Business Intelligence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– Business analytics solutions from SAP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0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 Architectures: HOLAP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Hybrid OLAP</a:t>
            </a:r>
          </a:p>
          <a:p>
            <a:r>
              <a:rPr lang="en-US" dirty="0"/>
              <a:t>HOLAP i</a:t>
            </a:r>
            <a:r>
              <a:rPr lang="en-US" dirty="0">
                <a:solidFill>
                  <a:srgbClr val="FF0000"/>
                </a:solidFill>
              </a:rPr>
              <a:t>ncorporates the best features of MOLAP and ROLAP </a:t>
            </a:r>
            <a:r>
              <a:rPr lang="en-US" dirty="0"/>
              <a:t>into a single architecture.</a:t>
            </a:r>
          </a:p>
          <a:p>
            <a:r>
              <a:rPr lang="en-US" dirty="0"/>
              <a:t>HOLAP systems save more substantial quantities of detailed data in the relational tables while the aggregations are stored in the pre-calculated cubes.</a:t>
            </a:r>
          </a:p>
          <a:p>
            <a:r>
              <a:rPr lang="en-US" dirty="0"/>
              <a:t>HOLAP also can drill through from the cube down to the relational tables for delineated data.</a:t>
            </a:r>
          </a:p>
          <a:p>
            <a:r>
              <a:rPr lang="en-US" dirty="0"/>
              <a:t>The Microsoft SQL Server 2000 provides a hybrid OLAP server</a:t>
            </a:r>
          </a:p>
        </p:txBody>
      </p:sp>
    </p:spTree>
    <p:extLst>
      <p:ext uri="{BB962C8B-B14F-4D97-AF65-F5344CB8AC3E}">
        <p14:creationId xmlns:p14="http://schemas.microsoft.com/office/powerpoint/2010/main" val="50968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ypes of OL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79629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OLAP Server Architectures: HOLAP(pros and cons)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Advantages of HOLAP</a:t>
            </a:r>
          </a:p>
          <a:p>
            <a:r>
              <a:rPr lang="en-US" dirty="0"/>
              <a:t>HOLAP provide benefits of both MOLAP and ROLAP.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FF0000"/>
                </a:solidFill>
              </a:rPr>
              <a:t>fast access at all levels of aggregation</a:t>
            </a:r>
            <a:r>
              <a:rPr lang="en-US" dirty="0"/>
              <a:t>.</a:t>
            </a:r>
          </a:p>
          <a:p>
            <a:r>
              <a:rPr lang="en-US" dirty="0"/>
              <a:t>HOLAP </a:t>
            </a:r>
            <a:r>
              <a:rPr lang="en-US" dirty="0">
                <a:solidFill>
                  <a:srgbClr val="FF0000"/>
                </a:solidFill>
              </a:rPr>
              <a:t>balances the disk space requirement</a:t>
            </a:r>
            <a:r>
              <a:rPr lang="en-US" dirty="0"/>
              <a:t>, as it only stores the aggregate information on the OLAP server and the detail record remains in the relational database. </a:t>
            </a:r>
          </a:p>
          <a:p>
            <a:r>
              <a:rPr lang="en-US" dirty="0">
                <a:solidFill>
                  <a:srgbClr val="FF0000"/>
                </a:solidFill>
              </a:rPr>
              <a:t>No duplicate copy of the detail record</a:t>
            </a:r>
            <a:r>
              <a:rPr lang="en-US" dirty="0"/>
              <a:t> is maintained.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Disadvantages of HOLAP</a:t>
            </a:r>
          </a:p>
          <a:p>
            <a:r>
              <a:rPr lang="en-US" dirty="0"/>
              <a:t>HOLAP architecture is very complicated because it supports both MOLAP and ROLAP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67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563562"/>
          </a:xfrm>
        </p:spPr>
        <p:txBody>
          <a:bodyPr>
            <a:noAutofit/>
          </a:bodyPr>
          <a:lstStyle/>
          <a:p>
            <a:r>
              <a:rPr lang="en-US" sz="2800" b="1" dirty="0"/>
              <a:t>OLAP Server Architectures: ROLAP </a:t>
            </a:r>
            <a:r>
              <a:rPr lang="en-US" sz="2800" b="1" dirty="0" err="1"/>
              <a:t>Vs</a:t>
            </a:r>
            <a:r>
              <a:rPr lang="en-US" sz="2800" b="1" dirty="0"/>
              <a:t> MOLAP </a:t>
            </a:r>
            <a:r>
              <a:rPr lang="en-US" sz="2800" b="1" dirty="0" err="1"/>
              <a:t>Vs</a:t>
            </a:r>
            <a:r>
              <a:rPr lang="en-US" sz="2800" b="1" dirty="0"/>
              <a:t> HOLAP</a:t>
            </a:r>
            <a:endParaRPr lang="en-US" sz="2800" dirty="0"/>
          </a:p>
        </p:txBody>
      </p:sp>
      <p:pic>
        <p:nvPicPr>
          <p:cNvPr id="11266" name="Picture 2" descr="https://lh6.googleusercontent.com/UF-bi_8ekN2lCqI0wFPekKQb5I0HIUHI44iKKNBMzfTnr7HYCERU1guajsOrlw-wSSSXMR3u-CCi7pRlCYlUnMutFGJUuAm39uxq_W8LEhP2vJcAjJOIkByhjbIfmqvb0k48TedJ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4" y="838200"/>
            <a:ext cx="8051352" cy="54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4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 Server Architectures: Other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Web-Enabled OLAP (WOLAP) Server</a:t>
            </a:r>
          </a:p>
          <a:p>
            <a:pPr marL="0" indent="0">
              <a:buNone/>
            </a:pPr>
            <a:r>
              <a:rPr lang="en-US" sz="1900" dirty="0"/>
              <a:t>WOLAP pertains to OLAP application which is </a:t>
            </a:r>
            <a:r>
              <a:rPr lang="en-US" sz="1900" dirty="0">
                <a:solidFill>
                  <a:srgbClr val="FF0000"/>
                </a:solidFill>
              </a:rPr>
              <a:t>accessible via the web browser</a:t>
            </a:r>
            <a:r>
              <a:rPr lang="en-US" sz="1900" dirty="0"/>
              <a:t>. Unlike</a:t>
            </a:r>
          </a:p>
          <a:p>
            <a:pPr marL="0" indent="0">
              <a:buNone/>
            </a:pPr>
            <a:r>
              <a:rPr lang="en-US" sz="1900" dirty="0"/>
              <a:t>traditional client/server OLAP applications, WOLAP is considered to have a </a:t>
            </a:r>
            <a:r>
              <a:rPr lang="en-US" sz="1900" dirty="0">
                <a:solidFill>
                  <a:srgbClr val="FF0000"/>
                </a:solidFill>
              </a:rPr>
              <a:t>three tiered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architecture which consists of three components: a client, a middleware, and a database server.</a:t>
            </a:r>
          </a:p>
          <a:p>
            <a:pPr marL="0" indent="0">
              <a:buNone/>
            </a:pPr>
            <a:r>
              <a:rPr lang="en-US" sz="1900" b="1" dirty="0"/>
              <a:t>Desktop OLAP (DOLAP) Server</a:t>
            </a:r>
          </a:p>
          <a:p>
            <a:pPr marL="0" indent="0">
              <a:buNone/>
            </a:pPr>
            <a:r>
              <a:rPr lang="en-US" sz="1900" dirty="0"/>
              <a:t>DOLAP permits a user to download a section of the data from the database or source,</a:t>
            </a:r>
          </a:p>
          <a:p>
            <a:pPr marL="0" indent="0">
              <a:buNone/>
            </a:pPr>
            <a:r>
              <a:rPr lang="en-US" sz="1900" dirty="0"/>
              <a:t>and </a:t>
            </a:r>
            <a:r>
              <a:rPr lang="en-US" sz="1900" dirty="0">
                <a:solidFill>
                  <a:srgbClr val="FF0000"/>
                </a:solidFill>
              </a:rPr>
              <a:t>work with that dataset locally, or on their desktop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 b="1" dirty="0"/>
              <a:t>Mobile OLAP (MOLAP) Server</a:t>
            </a:r>
          </a:p>
          <a:p>
            <a:pPr marL="0" indent="0">
              <a:buNone/>
            </a:pPr>
            <a:r>
              <a:rPr lang="en-US" sz="1900" dirty="0"/>
              <a:t>Mobile OLAP enables users to access and work on OLAP data and applications remotely</a:t>
            </a:r>
          </a:p>
          <a:p>
            <a:pPr marL="0" indent="0">
              <a:buNone/>
            </a:pPr>
            <a:r>
              <a:rPr lang="en-US" sz="1900" dirty="0"/>
              <a:t>through the use of their mobile devices.</a:t>
            </a:r>
          </a:p>
          <a:p>
            <a:pPr marL="0" indent="0">
              <a:buNone/>
            </a:pPr>
            <a:r>
              <a:rPr lang="en-US" sz="1900" b="1" dirty="0"/>
              <a:t>Spatial OLAP (SOLAP) Server</a:t>
            </a:r>
          </a:p>
          <a:p>
            <a:pPr marL="0" indent="0">
              <a:buNone/>
            </a:pPr>
            <a:r>
              <a:rPr lang="en-US" sz="1900" dirty="0"/>
              <a:t>SOLAP includes the capabilities of both Geographic Information Systems (GIS) and</a:t>
            </a:r>
          </a:p>
          <a:p>
            <a:pPr marL="0" indent="0">
              <a:buNone/>
            </a:pPr>
            <a:r>
              <a:rPr lang="en-US" sz="1900" dirty="0"/>
              <a:t>OLAP into a single user interface. It facilitates the management of both spatial and</a:t>
            </a:r>
          </a:p>
          <a:p>
            <a:pPr marL="0" indent="0">
              <a:buNone/>
            </a:pPr>
            <a:r>
              <a:rPr lang="en-US" sz="1900" dirty="0"/>
              <a:t>non-spatial data.</a:t>
            </a:r>
          </a:p>
        </p:txBody>
      </p:sp>
    </p:spTree>
    <p:extLst>
      <p:ext uri="{BB962C8B-B14F-4D97-AF65-F5344CB8AC3E}">
        <p14:creationId xmlns:p14="http://schemas.microsoft.com/office/powerpoint/2010/main" val="3141353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OLTP(Online Transaction 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OLTP is an operational system that supports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transaction-oriented applications </a:t>
            </a:r>
            <a:r>
              <a:rPr lang="en-US" dirty="0"/>
              <a:t>in a 3-tier architecture(presentation tier, a business logic</a:t>
            </a:r>
          </a:p>
          <a:p>
            <a:pPr marL="0" indent="0">
              <a:buNone/>
            </a:pPr>
            <a:r>
              <a:rPr lang="en-US" dirty="0"/>
              <a:t>tier, and a data store tier).</a:t>
            </a:r>
          </a:p>
          <a:p>
            <a:r>
              <a:rPr lang="en-US" dirty="0"/>
              <a:t>It administers the </a:t>
            </a:r>
            <a:r>
              <a:rPr lang="en-US" dirty="0">
                <a:solidFill>
                  <a:srgbClr val="FF0000"/>
                </a:solidFill>
              </a:rPr>
              <a:t>day to day transaction </a:t>
            </a:r>
            <a:r>
              <a:rPr lang="en-US" dirty="0"/>
              <a:t>of an</a:t>
            </a:r>
          </a:p>
          <a:p>
            <a:pPr marL="0" indent="0">
              <a:buNone/>
            </a:pPr>
            <a:r>
              <a:rPr lang="en-US" dirty="0"/>
              <a:t>organization.</a:t>
            </a:r>
          </a:p>
          <a:p>
            <a:r>
              <a:rPr lang="en-US" dirty="0"/>
              <a:t>OLTP is basically </a:t>
            </a:r>
            <a:r>
              <a:rPr lang="en-US" dirty="0">
                <a:solidFill>
                  <a:srgbClr val="FF0000"/>
                </a:solidFill>
              </a:rPr>
              <a:t>focused on query processing,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maintaining data integrity in multi-access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environments as well as effectiveness </a:t>
            </a:r>
            <a:r>
              <a:rPr lang="en-US" dirty="0"/>
              <a:t>that is</a:t>
            </a:r>
          </a:p>
          <a:p>
            <a:pPr marL="0" indent="0">
              <a:buNone/>
            </a:pPr>
            <a:r>
              <a:rPr lang="en-US" dirty="0"/>
              <a:t>measured by the total number of transactions per</a:t>
            </a:r>
          </a:p>
          <a:p>
            <a:pPr marL="0" indent="0">
              <a:buNone/>
            </a:pPr>
            <a:r>
              <a:rPr lang="en-US" dirty="0"/>
              <a:t>second.</a:t>
            </a:r>
          </a:p>
        </p:txBody>
      </p:sp>
    </p:spTree>
    <p:extLst>
      <p:ext uri="{BB962C8B-B14F-4D97-AF65-F5344CB8AC3E}">
        <p14:creationId xmlns:p14="http://schemas.microsoft.com/office/powerpoint/2010/main" val="18375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32AE00-F525-A2FB-9AE6-635E60BB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5" y="381000"/>
            <a:ext cx="793404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6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OLTP →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364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● OLTP uses transactions that include small amounts of data.</a:t>
            </a:r>
          </a:p>
          <a:p>
            <a:pPr marL="0" indent="0">
              <a:buNone/>
            </a:pPr>
            <a:r>
              <a:rPr lang="en-US" dirty="0"/>
              <a:t>● Indexed data in the database can be accessed easily.</a:t>
            </a:r>
          </a:p>
          <a:p>
            <a:pPr marL="0" indent="0">
              <a:buNone/>
            </a:pPr>
            <a:r>
              <a:rPr lang="en-US" dirty="0"/>
              <a:t>● OLTP has a large number of users.</a:t>
            </a:r>
          </a:p>
          <a:p>
            <a:pPr marL="0" indent="0">
              <a:buNone/>
            </a:pPr>
            <a:r>
              <a:rPr lang="en-US" dirty="0"/>
              <a:t>● It has fast response times.</a:t>
            </a:r>
          </a:p>
          <a:p>
            <a:pPr marL="0" indent="0">
              <a:buNone/>
            </a:pPr>
            <a:r>
              <a:rPr lang="en-US" dirty="0"/>
              <a:t>● It strictly performs only the predefined operations on a small number of records.</a:t>
            </a:r>
          </a:p>
          <a:p>
            <a:pPr marL="0" indent="0">
              <a:buNone/>
            </a:pPr>
            <a:r>
              <a:rPr lang="en-US" dirty="0"/>
              <a:t>● OLTP stores the records of the last few days or a week.</a:t>
            </a:r>
          </a:p>
          <a:p>
            <a:pPr marL="0" indent="0">
              <a:buNone/>
            </a:pPr>
            <a:r>
              <a:rPr lang="en-US" dirty="0"/>
              <a:t>● It supports complex data models and tables</a:t>
            </a:r>
          </a:p>
        </p:txBody>
      </p:sp>
    </p:spTree>
    <p:extLst>
      <p:ext uri="{BB962C8B-B14F-4D97-AF65-F5344CB8AC3E}">
        <p14:creationId xmlns:p14="http://schemas.microsoft.com/office/powerpoint/2010/main" val="246116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43434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Online Analytical Processing</a:t>
            </a:r>
          </a:p>
          <a:p>
            <a:pPr marL="0" indent="0">
              <a:buNone/>
            </a:pPr>
            <a:r>
              <a:rPr lang="en-US" sz="2000" dirty="0"/>
              <a:t>● OLAP </a:t>
            </a:r>
            <a:r>
              <a:rPr lang="en-US" sz="2000" b="1" dirty="0">
                <a:solidFill>
                  <a:srgbClr val="FF0000"/>
                </a:solidFill>
              </a:rPr>
              <a:t>performs multidimensional analysis </a:t>
            </a:r>
            <a:r>
              <a:rPr lang="en-US" sz="2000" dirty="0"/>
              <a:t>of business data and provides the capability for complex calculations, trend analysis, and sophisticated data modeling.</a:t>
            </a:r>
          </a:p>
          <a:p>
            <a:pPr marL="0" indent="0">
              <a:buNone/>
            </a:pPr>
            <a:r>
              <a:rPr lang="en-US" sz="2000" dirty="0"/>
              <a:t>●It is the </a:t>
            </a:r>
            <a:r>
              <a:rPr lang="en-US" sz="2000" b="1" dirty="0">
                <a:solidFill>
                  <a:srgbClr val="FF0000"/>
                </a:solidFill>
              </a:rPr>
              <a:t>foundation for many kinds of business applications </a:t>
            </a:r>
            <a:r>
              <a:rPr lang="en-US" sz="2000" dirty="0"/>
              <a:t>for Business Performance Management, Planning, Budgeting, Forecasting, Financial Reporting, Analysis, Simulation Models, Knowledge Discovery, and Data Warehouse Reporting.</a:t>
            </a:r>
          </a:p>
          <a:p>
            <a:pPr marL="0" indent="0">
              <a:buNone/>
            </a:pPr>
            <a:r>
              <a:rPr lang="en-US" sz="2000" dirty="0"/>
              <a:t>● OLAP enables </a:t>
            </a:r>
            <a:r>
              <a:rPr lang="en-US" sz="2000" b="1" dirty="0">
                <a:solidFill>
                  <a:srgbClr val="FF0000"/>
                </a:solidFill>
              </a:rPr>
              <a:t>end-users to perform analysis of data in multiple dimensions</a:t>
            </a:r>
            <a:r>
              <a:rPr lang="en-US" sz="2000" dirty="0"/>
              <a:t>, thereby providing the insight and understanding they need for better decision making.</a:t>
            </a:r>
          </a:p>
        </p:txBody>
      </p:sp>
      <p:pic>
        <p:nvPicPr>
          <p:cNvPr id="1026" name="Picture 2" descr="https://i2.wp.com/olap.com/wp-content/uploads/2019/06/olap-3d-cube.png?w=1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09" y="1447800"/>
            <a:ext cx="4662468" cy="43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/>
              <a:t>OLAP Operations in the Multidimensional Data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4267200" cy="289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Roll-up (drill-up)</a:t>
            </a:r>
          </a:p>
          <a:p>
            <a:pPr marL="0" indent="0">
              <a:buNone/>
            </a:pPr>
            <a:r>
              <a:rPr lang="en-US" dirty="0"/>
              <a:t>• Drill-down (roll-down)</a:t>
            </a:r>
          </a:p>
          <a:p>
            <a:pPr marL="0" indent="0">
              <a:buNone/>
            </a:pPr>
            <a:r>
              <a:rPr lang="en-US" dirty="0"/>
              <a:t>• Slice</a:t>
            </a:r>
          </a:p>
          <a:p>
            <a:pPr marL="0" indent="0">
              <a:buNone/>
            </a:pPr>
            <a:r>
              <a:rPr lang="en-US" dirty="0"/>
              <a:t>• Dice</a:t>
            </a:r>
          </a:p>
          <a:p>
            <a:pPr marL="0" indent="0">
              <a:buNone/>
            </a:pPr>
            <a:r>
              <a:rPr lang="en-US" dirty="0"/>
              <a:t>• Pivot (rotate)</a:t>
            </a:r>
          </a:p>
        </p:txBody>
      </p:sp>
    </p:spTree>
    <p:extLst>
      <p:ext uri="{BB962C8B-B14F-4D97-AF65-F5344CB8AC3E}">
        <p14:creationId xmlns:p14="http://schemas.microsoft.com/office/powerpoint/2010/main" val="9861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Roll-up (drill-up)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53" y="685800"/>
            <a:ext cx="3988947" cy="5135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Performs aggregation on a data cube</a:t>
            </a:r>
            <a:r>
              <a:rPr lang="en-US" dirty="0"/>
              <a:t>, by climbing down concept hierarchies, i.e., dimension reduction</a:t>
            </a:r>
          </a:p>
          <a:p>
            <a:r>
              <a:rPr lang="en-US" b="1" dirty="0"/>
              <a:t>Zooming-out</a:t>
            </a:r>
            <a:r>
              <a:rPr lang="en-US" dirty="0"/>
              <a:t> on the data cubes.</a:t>
            </a:r>
          </a:p>
          <a:p>
            <a:r>
              <a:rPr lang="en-US" dirty="0"/>
              <a:t>One or more dimensions are removed from the cube.</a:t>
            </a:r>
          </a:p>
        </p:txBody>
      </p:sp>
      <p:pic>
        <p:nvPicPr>
          <p:cNvPr id="3074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60" y="800100"/>
            <a:ext cx="489204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Drill-Down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31242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Reverse operation of </a:t>
            </a:r>
            <a:r>
              <a:rPr lang="en-US" b="1" dirty="0">
                <a:solidFill>
                  <a:srgbClr val="FF0000"/>
                </a:solidFill>
              </a:rPr>
              <a:t>roll-up</a:t>
            </a:r>
          </a:p>
          <a:p>
            <a:r>
              <a:rPr lang="en-US" b="1" dirty="0"/>
              <a:t>Zooming-in</a:t>
            </a:r>
            <a:r>
              <a:rPr lang="en-US" dirty="0"/>
              <a:t> on the data cube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Navigates from less detailed record to more detailed data</a:t>
            </a:r>
          </a:p>
          <a:p>
            <a:r>
              <a:rPr lang="en-US" dirty="0"/>
              <a:t>Performed by either </a:t>
            </a:r>
            <a:r>
              <a:rPr lang="en-US" b="1" dirty="0">
                <a:solidFill>
                  <a:srgbClr val="FF0000"/>
                </a:solidFill>
              </a:rPr>
              <a:t>stepping down</a:t>
            </a:r>
            <a:r>
              <a:rPr lang="en-US" dirty="0">
                <a:solidFill>
                  <a:srgbClr val="FF0000"/>
                </a:solidFill>
              </a:rPr>
              <a:t> a concept hierarchy for a dimension or adding additional dimensions</a:t>
            </a:r>
            <a:r>
              <a:rPr lang="en-US" dirty="0"/>
              <a:t>.</a:t>
            </a:r>
          </a:p>
          <a:p>
            <a:r>
              <a:rPr lang="en-US" dirty="0"/>
              <a:t>Drill-down adds more details to the given data</a:t>
            </a:r>
          </a:p>
        </p:txBody>
      </p:sp>
      <p:pic>
        <p:nvPicPr>
          <p:cNvPr id="4098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810" y="1167230"/>
            <a:ext cx="5711313" cy="523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399"/>
            <a:ext cx="4648200" cy="5124271"/>
          </a:xfrm>
        </p:spPr>
        <p:txBody>
          <a:bodyPr>
            <a:noAutofit/>
          </a:bodyPr>
          <a:lstStyle/>
          <a:p>
            <a:r>
              <a:rPr lang="en-US" sz="2300" dirty="0"/>
              <a:t>A </a:t>
            </a:r>
            <a:r>
              <a:rPr lang="en-US" sz="2300" b="1" dirty="0"/>
              <a:t>slice</a:t>
            </a:r>
            <a:r>
              <a:rPr lang="en-US" sz="2300" dirty="0"/>
              <a:t> is a subset of the cubes corresponding to a single value for one or more members of the dimension. </a:t>
            </a:r>
          </a:p>
          <a:p>
            <a:r>
              <a:rPr lang="en-US" sz="2300" dirty="0"/>
              <a:t>For example, a slice operation is executed when the customer wants a selection on one dimension of a three-dimensional cube resulting in a two-dimensional site. </a:t>
            </a:r>
          </a:p>
          <a:p>
            <a:r>
              <a:rPr lang="en-US" sz="2300" dirty="0"/>
              <a:t>The </a:t>
            </a:r>
            <a:r>
              <a:rPr lang="en-US" sz="2300" b="1" dirty="0">
                <a:solidFill>
                  <a:srgbClr val="FF0000"/>
                </a:solidFill>
              </a:rPr>
              <a:t>Slice operations perform a selection on one dimension of the given cube, thus resulting in a sub-cube.</a:t>
            </a:r>
          </a:p>
        </p:txBody>
      </p:sp>
      <p:pic>
        <p:nvPicPr>
          <p:cNvPr id="1026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838200"/>
            <a:ext cx="4362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657671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Slice is functioning for the dimensions "time" using the criterion time = "Q1".</a:t>
            </a:r>
          </a:p>
        </p:txBody>
      </p:sp>
    </p:spTree>
    <p:extLst>
      <p:ext uri="{BB962C8B-B14F-4D97-AF65-F5344CB8AC3E}">
        <p14:creationId xmlns:p14="http://schemas.microsoft.com/office/powerpoint/2010/main" val="64326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419600" cy="4525963"/>
          </a:xfrm>
        </p:spPr>
        <p:txBody>
          <a:bodyPr/>
          <a:lstStyle/>
          <a:p>
            <a:r>
              <a:rPr lang="en-US" dirty="0"/>
              <a:t>The dice operation describes a sub-cube by operating a </a:t>
            </a:r>
            <a:r>
              <a:rPr lang="en-US" b="1" dirty="0">
                <a:solidFill>
                  <a:srgbClr val="FF0000"/>
                </a:solidFill>
              </a:rPr>
              <a:t>selection on two or more dimension.</a:t>
            </a:r>
          </a:p>
        </p:txBody>
      </p:sp>
      <p:pic>
        <p:nvPicPr>
          <p:cNvPr id="2050" name="Picture 2" descr="OLAP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5800"/>
            <a:ext cx="360997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044077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dice operation on the cubes based on the following selection criteria involves three dimensions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(location = "Toronto" or "Vancouver")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(time = "Q1" or "Q2")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(item =" Mobile" or "Modem")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2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2032</Words>
  <Application>Microsoft Office PowerPoint</Application>
  <PresentationFormat>On-screen Show (4:3)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NexusSans</vt:lpstr>
      <vt:lpstr>Oracle Sans</vt:lpstr>
      <vt:lpstr>Source Sans Pro</vt:lpstr>
      <vt:lpstr>Office Theme</vt:lpstr>
      <vt:lpstr>Unit 3</vt:lpstr>
      <vt:lpstr>Concept Hierarchy</vt:lpstr>
      <vt:lpstr>PowerPoint Presentation</vt:lpstr>
      <vt:lpstr>OLAP</vt:lpstr>
      <vt:lpstr>OLAP Operations in the Multidimensional Data Model</vt:lpstr>
      <vt:lpstr>Roll-up (drill-up)</vt:lpstr>
      <vt:lpstr>Drill-Down</vt:lpstr>
      <vt:lpstr>Slice</vt:lpstr>
      <vt:lpstr>Dice</vt:lpstr>
      <vt:lpstr>Pivot</vt:lpstr>
      <vt:lpstr>PowerPoint Presentation</vt:lpstr>
      <vt:lpstr>OLAP Operations → Other Operations</vt:lpstr>
      <vt:lpstr>OLAP server</vt:lpstr>
      <vt:lpstr>OLAP Server Architectures</vt:lpstr>
      <vt:lpstr>OLAP Server Architectures: ROLAP</vt:lpstr>
      <vt:lpstr>PowerPoint Presentation</vt:lpstr>
      <vt:lpstr>PowerPoint Presentation</vt:lpstr>
      <vt:lpstr>OLAP Server Architectures: ROLAP</vt:lpstr>
      <vt:lpstr>OLAP Server Architectures: MOLAP</vt:lpstr>
      <vt:lpstr>PowerPoint Presentation</vt:lpstr>
      <vt:lpstr>OLAP Server Architectures: MOLAP(pros and cons)</vt:lpstr>
      <vt:lpstr> Implementation Considerations in MOLAP </vt:lpstr>
      <vt:lpstr>MOLAP Tools</vt:lpstr>
      <vt:lpstr>OLAP Server Architectures: HOLAP</vt:lpstr>
      <vt:lpstr>PowerPoint Presentation</vt:lpstr>
      <vt:lpstr>OLAP Server Architectures: HOLAP(pros and cons)</vt:lpstr>
      <vt:lpstr>OLAP Server Architectures: ROLAP Vs MOLAP Vs HOLAP</vt:lpstr>
      <vt:lpstr>OLAP Server Architectures: Other Types</vt:lpstr>
      <vt:lpstr>OLTP(Online Transaction Processing)</vt:lpstr>
      <vt:lpstr>OLTP →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user</dc:creator>
  <cp:lastModifiedBy>Subash Panday</cp:lastModifiedBy>
  <cp:revision>40</cp:revision>
  <dcterms:created xsi:type="dcterms:W3CDTF">2022-12-08T03:38:09Z</dcterms:created>
  <dcterms:modified xsi:type="dcterms:W3CDTF">2023-06-04T02:51:26Z</dcterms:modified>
</cp:coreProperties>
</file>