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1" r:id="rId31"/>
    <p:sldId id="285" r:id="rId32"/>
    <p:sldId id="286" r:id="rId33"/>
    <p:sldId id="287" r:id="rId34"/>
    <p:sldId id="288" r:id="rId35"/>
    <p:sldId id="289" r:id="rId36"/>
    <p:sldId id="292" r:id="rId37"/>
    <p:sldId id="293" r:id="rId38"/>
    <p:sldId id="294" r:id="rId39"/>
    <p:sldId id="295" r:id="rId40"/>
    <p:sldId id="296" r:id="rId41"/>
    <p:sldId id="297" r:id="rId42"/>
    <p:sldId id="298" r:id="rId43"/>
    <p:sldId id="299" r:id="rId44"/>
    <p:sldId id="300" r:id="rId45"/>
    <p:sldId id="30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CD84CF-1745-4A33-AA81-B52BCB89494C}" type="datetimeFigureOut">
              <a:rPr lang="en-US" smtClean="0"/>
              <a:t>1/28/2024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0FF118-5F87-4BCB-B555-E3401BEE04D9}" type="slidenum">
              <a:rPr lang="en-US" smtClean="0"/>
              <a:t>‹#›</a:t>
            </a:fld>
            <a:endParaRPr lang="en-US"/>
          </a:p>
        </p:txBody>
      </p:sp>
    </p:spTree>
    <p:extLst>
      <p:ext uri="{BB962C8B-B14F-4D97-AF65-F5344CB8AC3E}">
        <p14:creationId xmlns:p14="http://schemas.microsoft.com/office/powerpoint/2010/main" val="1249403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800">
                <a:solidFill>
                  <a:schemeClr val="tx1"/>
                </a:solidFill>
                <a:latin typeface="Tahoma" pitchFamily="34" charset="0"/>
              </a:defRPr>
            </a:lvl1pPr>
            <a:lvl2pPr marL="731731" indent="-281435" defTabSz="917792" eaLnBrk="0" hangingPunct="0">
              <a:defRPr sz="2800">
                <a:solidFill>
                  <a:schemeClr val="tx1"/>
                </a:solidFill>
                <a:latin typeface="Tahoma" pitchFamily="34" charset="0"/>
              </a:defRPr>
            </a:lvl2pPr>
            <a:lvl3pPr marL="1125741" indent="-225148" defTabSz="917792" eaLnBrk="0" hangingPunct="0">
              <a:defRPr sz="2800">
                <a:solidFill>
                  <a:schemeClr val="tx1"/>
                </a:solidFill>
                <a:latin typeface="Tahoma" pitchFamily="34" charset="0"/>
              </a:defRPr>
            </a:lvl3pPr>
            <a:lvl4pPr marL="1576037" indent="-225148" defTabSz="917792" eaLnBrk="0" hangingPunct="0">
              <a:defRPr sz="2800">
                <a:solidFill>
                  <a:schemeClr val="tx1"/>
                </a:solidFill>
                <a:latin typeface="Tahoma" pitchFamily="34" charset="0"/>
              </a:defRPr>
            </a:lvl4pPr>
            <a:lvl5pPr marL="2026333" indent="-225148" defTabSz="917792" eaLnBrk="0" hangingPunct="0">
              <a:defRPr sz="2800">
                <a:solidFill>
                  <a:schemeClr val="tx1"/>
                </a:solidFill>
                <a:latin typeface="Tahoma" pitchFamily="34" charset="0"/>
              </a:defRPr>
            </a:lvl5pPr>
            <a:lvl6pPr marL="2476630" indent="-225148" defTabSz="917792" eaLnBrk="0" fontAlgn="base" hangingPunct="0">
              <a:spcBef>
                <a:spcPct val="0"/>
              </a:spcBef>
              <a:spcAft>
                <a:spcPct val="0"/>
              </a:spcAft>
              <a:defRPr sz="2800">
                <a:solidFill>
                  <a:schemeClr val="tx1"/>
                </a:solidFill>
                <a:latin typeface="Tahoma" pitchFamily="34" charset="0"/>
              </a:defRPr>
            </a:lvl6pPr>
            <a:lvl7pPr marL="2926926" indent="-225148" defTabSz="917792" eaLnBrk="0" fontAlgn="base" hangingPunct="0">
              <a:spcBef>
                <a:spcPct val="0"/>
              </a:spcBef>
              <a:spcAft>
                <a:spcPct val="0"/>
              </a:spcAft>
              <a:defRPr sz="2800">
                <a:solidFill>
                  <a:schemeClr val="tx1"/>
                </a:solidFill>
                <a:latin typeface="Tahoma" pitchFamily="34" charset="0"/>
              </a:defRPr>
            </a:lvl7pPr>
            <a:lvl8pPr marL="3377222" indent="-225148" defTabSz="917792" eaLnBrk="0" fontAlgn="base" hangingPunct="0">
              <a:spcBef>
                <a:spcPct val="0"/>
              </a:spcBef>
              <a:spcAft>
                <a:spcPct val="0"/>
              </a:spcAft>
              <a:defRPr sz="2800">
                <a:solidFill>
                  <a:schemeClr val="tx1"/>
                </a:solidFill>
                <a:latin typeface="Tahoma" pitchFamily="34" charset="0"/>
              </a:defRPr>
            </a:lvl8pPr>
            <a:lvl9pPr marL="3827518" indent="-225148" defTabSz="917792" eaLnBrk="0" fontAlgn="base" hangingPunct="0">
              <a:spcBef>
                <a:spcPct val="0"/>
              </a:spcBef>
              <a:spcAft>
                <a:spcPct val="0"/>
              </a:spcAft>
              <a:defRPr sz="2800">
                <a:solidFill>
                  <a:schemeClr val="tx1"/>
                </a:solidFill>
                <a:latin typeface="Tahoma" pitchFamily="34" charset="0"/>
              </a:defRPr>
            </a:lvl9pPr>
          </a:lstStyle>
          <a:p>
            <a:fld id="{1A337BF5-04ED-454E-ACAD-A36B5EF49DE8}" type="slidenum">
              <a:rPr lang="zh-CN" altLang="en-US" sz="1200">
                <a:latin typeface="Times New Roman" pitchFamily="18" charset="0"/>
              </a:rPr>
              <a:pPr/>
              <a:t>8</a:t>
            </a:fld>
            <a:endParaRPr lang="en-US" altLang="zh-CN" sz="1200">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21474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800">
                <a:solidFill>
                  <a:schemeClr val="tx1"/>
                </a:solidFill>
                <a:latin typeface="Tahoma" pitchFamily="34" charset="0"/>
              </a:defRPr>
            </a:lvl1pPr>
            <a:lvl2pPr marL="731731" indent="-281435" defTabSz="917792" eaLnBrk="0" hangingPunct="0">
              <a:defRPr sz="2800">
                <a:solidFill>
                  <a:schemeClr val="tx1"/>
                </a:solidFill>
                <a:latin typeface="Tahoma" pitchFamily="34" charset="0"/>
              </a:defRPr>
            </a:lvl2pPr>
            <a:lvl3pPr marL="1125741" indent="-225148" defTabSz="917792" eaLnBrk="0" hangingPunct="0">
              <a:defRPr sz="2800">
                <a:solidFill>
                  <a:schemeClr val="tx1"/>
                </a:solidFill>
                <a:latin typeface="Tahoma" pitchFamily="34" charset="0"/>
              </a:defRPr>
            </a:lvl3pPr>
            <a:lvl4pPr marL="1576037" indent="-225148" defTabSz="917792" eaLnBrk="0" hangingPunct="0">
              <a:defRPr sz="2800">
                <a:solidFill>
                  <a:schemeClr val="tx1"/>
                </a:solidFill>
                <a:latin typeface="Tahoma" pitchFamily="34" charset="0"/>
              </a:defRPr>
            </a:lvl4pPr>
            <a:lvl5pPr marL="2026333" indent="-225148" defTabSz="917792" eaLnBrk="0" hangingPunct="0">
              <a:defRPr sz="2800">
                <a:solidFill>
                  <a:schemeClr val="tx1"/>
                </a:solidFill>
                <a:latin typeface="Tahoma" pitchFamily="34" charset="0"/>
              </a:defRPr>
            </a:lvl5pPr>
            <a:lvl6pPr marL="2476630" indent="-225148" defTabSz="917792" eaLnBrk="0" fontAlgn="base" hangingPunct="0">
              <a:spcBef>
                <a:spcPct val="0"/>
              </a:spcBef>
              <a:spcAft>
                <a:spcPct val="0"/>
              </a:spcAft>
              <a:defRPr sz="2800">
                <a:solidFill>
                  <a:schemeClr val="tx1"/>
                </a:solidFill>
                <a:latin typeface="Tahoma" pitchFamily="34" charset="0"/>
              </a:defRPr>
            </a:lvl6pPr>
            <a:lvl7pPr marL="2926926" indent="-225148" defTabSz="917792" eaLnBrk="0" fontAlgn="base" hangingPunct="0">
              <a:spcBef>
                <a:spcPct val="0"/>
              </a:spcBef>
              <a:spcAft>
                <a:spcPct val="0"/>
              </a:spcAft>
              <a:defRPr sz="2800">
                <a:solidFill>
                  <a:schemeClr val="tx1"/>
                </a:solidFill>
                <a:latin typeface="Tahoma" pitchFamily="34" charset="0"/>
              </a:defRPr>
            </a:lvl7pPr>
            <a:lvl8pPr marL="3377222" indent="-225148" defTabSz="917792" eaLnBrk="0" fontAlgn="base" hangingPunct="0">
              <a:spcBef>
                <a:spcPct val="0"/>
              </a:spcBef>
              <a:spcAft>
                <a:spcPct val="0"/>
              </a:spcAft>
              <a:defRPr sz="2800">
                <a:solidFill>
                  <a:schemeClr val="tx1"/>
                </a:solidFill>
                <a:latin typeface="Tahoma" pitchFamily="34" charset="0"/>
              </a:defRPr>
            </a:lvl8pPr>
            <a:lvl9pPr marL="3827518" indent="-225148" defTabSz="917792" eaLnBrk="0" fontAlgn="base" hangingPunct="0">
              <a:spcBef>
                <a:spcPct val="0"/>
              </a:spcBef>
              <a:spcAft>
                <a:spcPct val="0"/>
              </a:spcAft>
              <a:defRPr sz="2800">
                <a:solidFill>
                  <a:schemeClr val="tx1"/>
                </a:solidFill>
                <a:latin typeface="Tahoma" pitchFamily="34" charset="0"/>
              </a:defRPr>
            </a:lvl9pPr>
          </a:lstStyle>
          <a:p>
            <a:fld id="{A4C12AAE-A76D-4063-B00F-45CB190D8293}" type="slidenum">
              <a:rPr lang="zh-CN" altLang="en-US" sz="1200">
                <a:latin typeface="Times New Roman" pitchFamily="18" charset="0"/>
              </a:rPr>
              <a:pPr/>
              <a:t>32</a:t>
            </a:fld>
            <a:endParaRPr lang="en-US" altLang="zh-CN" sz="1200">
              <a:latin typeface="Times New Roman"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23537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792" eaLnBrk="0" hangingPunct="0">
              <a:defRPr sz="2800">
                <a:solidFill>
                  <a:schemeClr val="tx1"/>
                </a:solidFill>
                <a:latin typeface="Tahoma" pitchFamily="34" charset="0"/>
              </a:defRPr>
            </a:lvl1pPr>
            <a:lvl2pPr marL="731731" indent="-281435" defTabSz="917792" eaLnBrk="0" hangingPunct="0">
              <a:defRPr sz="2800">
                <a:solidFill>
                  <a:schemeClr val="tx1"/>
                </a:solidFill>
                <a:latin typeface="Tahoma" pitchFamily="34" charset="0"/>
              </a:defRPr>
            </a:lvl2pPr>
            <a:lvl3pPr marL="1125741" indent="-225148" defTabSz="917792" eaLnBrk="0" hangingPunct="0">
              <a:defRPr sz="2800">
                <a:solidFill>
                  <a:schemeClr val="tx1"/>
                </a:solidFill>
                <a:latin typeface="Tahoma" pitchFamily="34" charset="0"/>
              </a:defRPr>
            </a:lvl3pPr>
            <a:lvl4pPr marL="1576037" indent="-225148" defTabSz="917792" eaLnBrk="0" hangingPunct="0">
              <a:defRPr sz="2800">
                <a:solidFill>
                  <a:schemeClr val="tx1"/>
                </a:solidFill>
                <a:latin typeface="Tahoma" pitchFamily="34" charset="0"/>
              </a:defRPr>
            </a:lvl4pPr>
            <a:lvl5pPr marL="2026333" indent="-225148" defTabSz="917792" eaLnBrk="0" hangingPunct="0">
              <a:defRPr sz="2800">
                <a:solidFill>
                  <a:schemeClr val="tx1"/>
                </a:solidFill>
                <a:latin typeface="Tahoma" pitchFamily="34" charset="0"/>
              </a:defRPr>
            </a:lvl5pPr>
            <a:lvl6pPr marL="2476630" indent="-225148" defTabSz="917792" eaLnBrk="0" fontAlgn="base" hangingPunct="0">
              <a:spcBef>
                <a:spcPct val="0"/>
              </a:spcBef>
              <a:spcAft>
                <a:spcPct val="0"/>
              </a:spcAft>
              <a:defRPr sz="2800">
                <a:solidFill>
                  <a:schemeClr val="tx1"/>
                </a:solidFill>
                <a:latin typeface="Tahoma" pitchFamily="34" charset="0"/>
              </a:defRPr>
            </a:lvl6pPr>
            <a:lvl7pPr marL="2926926" indent="-225148" defTabSz="917792" eaLnBrk="0" fontAlgn="base" hangingPunct="0">
              <a:spcBef>
                <a:spcPct val="0"/>
              </a:spcBef>
              <a:spcAft>
                <a:spcPct val="0"/>
              </a:spcAft>
              <a:defRPr sz="2800">
                <a:solidFill>
                  <a:schemeClr val="tx1"/>
                </a:solidFill>
                <a:latin typeface="Tahoma" pitchFamily="34" charset="0"/>
              </a:defRPr>
            </a:lvl7pPr>
            <a:lvl8pPr marL="3377222" indent="-225148" defTabSz="917792" eaLnBrk="0" fontAlgn="base" hangingPunct="0">
              <a:spcBef>
                <a:spcPct val="0"/>
              </a:spcBef>
              <a:spcAft>
                <a:spcPct val="0"/>
              </a:spcAft>
              <a:defRPr sz="2800">
                <a:solidFill>
                  <a:schemeClr val="tx1"/>
                </a:solidFill>
                <a:latin typeface="Tahoma" pitchFamily="34" charset="0"/>
              </a:defRPr>
            </a:lvl8pPr>
            <a:lvl9pPr marL="3827518" indent="-225148" defTabSz="917792" eaLnBrk="0" fontAlgn="base" hangingPunct="0">
              <a:spcBef>
                <a:spcPct val="0"/>
              </a:spcBef>
              <a:spcAft>
                <a:spcPct val="0"/>
              </a:spcAft>
              <a:defRPr sz="2800">
                <a:solidFill>
                  <a:schemeClr val="tx1"/>
                </a:solidFill>
                <a:latin typeface="Tahoma" pitchFamily="34" charset="0"/>
              </a:defRPr>
            </a:lvl9pPr>
          </a:lstStyle>
          <a:p>
            <a:fld id="{26CAA230-D9FE-4F49-8386-6DC60A20FCF2}" type="slidenum">
              <a:rPr lang="zh-CN" altLang="en-US" sz="1200">
                <a:latin typeface="Times New Roman" pitchFamily="18" charset="0"/>
              </a:rPr>
              <a:pPr/>
              <a:t>33</a:t>
            </a:fld>
            <a:endParaRPr lang="en-US" altLang="zh-CN" sz="1200">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19477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35645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46923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09B8A39-CB74-4AE6-AA22-27FCE6995815}"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4177447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B8A39-CB74-4AE6-AA22-27FCE6995815}"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573368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B8A39-CB74-4AE6-AA22-27FCE6995815}"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2366575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685800"/>
          </a:xfrm>
        </p:spPr>
        <p:txBody>
          <a:bodyPr/>
          <a:lstStyle/>
          <a:p>
            <a:r>
              <a:rPr lang="en-US"/>
              <a:t>Click to edit Master title style</a:t>
            </a:r>
          </a:p>
        </p:txBody>
      </p:sp>
      <p:sp>
        <p:nvSpPr>
          <p:cNvPr id="3" name="Text Placeholder 2"/>
          <p:cNvSpPr>
            <a:spLocks noGrp="1"/>
          </p:cNvSpPr>
          <p:nvPr>
            <p:ph type="body" sz="half" idx="1"/>
          </p:nvPr>
        </p:nvSpPr>
        <p:spPr>
          <a:xfrm>
            <a:off x="3810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ln/>
        </p:spPr>
        <p:txBody>
          <a:bodyPr/>
          <a:lstStyle>
            <a:lvl1pPr>
              <a:defRPr/>
            </a:lvl1pPr>
          </a:lstStyle>
          <a:p>
            <a:pPr>
              <a:defRPr/>
            </a:pPr>
            <a:fld id="{CB8390AE-F927-43A0-B16B-4E8730E20FDF}" type="datetime1">
              <a:rPr lang="en-US"/>
              <a:pPr>
                <a:defRPr/>
              </a:pPr>
              <a:t>1/28/2024</a:t>
            </a:fld>
            <a:endParaRPr lang="en-US" altLang="zh-CN"/>
          </a:p>
        </p:txBody>
      </p:sp>
      <p:sp>
        <p:nvSpPr>
          <p:cNvPr id="6" name="Rectangle 2060"/>
          <p:cNvSpPr>
            <a:spLocks noGrp="1" noChangeArrowheads="1"/>
          </p:cNvSpPr>
          <p:nvPr>
            <p:ph type="ftr" sz="quarter" idx="11"/>
          </p:nvPr>
        </p:nvSpPr>
        <p:spPr>
          <a:ln/>
        </p:spPr>
        <p:txBody>
          <a:bodyPr/>
          <a:lstStyle>
            <a:lvl1pPr>
              <a:defRPr/>
            </a:lvl1pPr>
          </a:lstStyle>
          <a:p>
            <a:pPr>
              <a:defRPr/>
            </a:pPr>
            <a:r>
              <a:rPr lang="en-US" altLang="zh-CN"/>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2FF52E27-EC36-438E-BBE3-8BC1C560B2DA}" type="slidenum">
              <a:rPr lang="zh-CN" altLang="en-US"/>
              <a:pPr>
                <a:defRPr/>
              </a:pPr>
              <a:t>‹#›</a:t>
            </a:fld>
            <a:endParaRPr lang="en-US" altLang="zh-CN"/>
          </a:p>
        </p:txBody>
      </p:sp>
    </p:spTree>
    <p:extLst>
      <p:ext uri="{BB962C8B-B14F-4D97-AF65-F5344CB8AC3E}">
        <p14:creationId xmlns:p14="http://schemas.microsoft.com/office/powerpoint/2010/main" val="3500025879"/>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B8A39-CB74-4AE6-AA22-27FCE6995815}"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4176921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B8A39-CB74-4AE6-AA22-27FCE6995815}"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116182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9B8A39-CB74-4AE6-AA22-27FCE6995815}"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111292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9B8A39-CB74-4AE6-AA22-27FCE6995815}"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1380683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9B8A39-CB74-4AE6-AA22-27FCE6995815}"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1959723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B8A39-CB74-4AE6-AA22-27FCE6995815}"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307280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B8A39-CB74-4AE6-AA22-27FCE6995815}"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4000747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9B8A39-CB74-4AE6-AA22-27FCE6995815}"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CA391-00F2-4AEC-A741-A4010AC9CC33}" type="slidenum">
              <a:rPr lang="en-US" smtClean="0"/>
              <a:t>‹#›</a:t>
            </a:fld>
            <a:endParaRPr lang="en-US"/>
          </a:p>
        </p:txBody>
      </p:sp>
    </p:spTree>
    <p:extLst>
      <p:ext uri="{BB962C8B-B14F-4D97-AF65-F5344CB8AC3E}">
        <p14:creationId xmlns:p14="http://schemas.microsoft.com/office/powerpoint/2010/main" val="3961372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B8A39-CB74-4AE6-AA22-27FCE6995815}" type="datetimeFigureOut">
              <a:rPr lang="en-US" smtClean="0"/>
              <a:t>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CA391-00F2-4AEC-A741-A4010AC9CC33}" type="slidenum">
              <a:rPr lang="en-US" smtClean="0"/>
              <a:t>‹#›</a:t>
            </a:fld>
            <a:endParaRPr lang="en-US"/>
          </a:p>
        </p:txBody>
      </p:sp>
    </p:spTree>
    <p:extLst>
      <p:ext uri="{BB962C8B-B14F-4D97-AF65-F5344CB8AC3E}">
        <p14:creationId xmlns:p14="http://schemas.microsoft.com/office/powerpoint/2010/main" val="263958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5.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772400" cy="1238250"/>
          </a:xfrm>
        </p:spPr>
        <p:txBody>
          <a:bodyPr/>
          <a:lstStyle/>
          <a:p>
            <a:r>
              <a:rPr lang="en-US" b="1" dirty="0"/>
              <a:t>Unit 4</a:t>
            </a:r>
          </a:p>
        </p:txBody>
      </p:sp>
      <p:sp>
        <p:nvSpPr>
          <p:cNvPr id="3" name="Subtitle 2"/>
          <p:cNvSpPr>
            <a:spLocks noGrp="1"/>
          </p:cNvSpPr>
          <p:nvPr>
            <p:ph type="subTitle" idx="1"/>
          </p:nvPr>
        </p:nvSpPr>
        <p:spPr>
          <a:xfrm>
            <a:off x="1295400" y="2895600"/>
            <a:ext cx="7239000" cy="1752600"/>
          </a:xfrm>
        </p:spPr>
        <p:txBody>
          <a:bodyPr/>
          <a:lstStyle/>
          <a:p>
            <a:endParaRPr lang="en-US" b="1" dirty="0">
              <a:solidFill>
                <a:schemeClr val="tx1"/>
              </a:solidFill>
            </a:endParaRPr>
          </a:p>
          <a:p>
            <a:r>
              <a:rPr lang="en-US" sz="3600" b="1" dirty="0">
                <a:solidFill>
                  <a:schemeClr val="tx1"/>
                </a:solidFill>
              </a:rPr>
              <a:t>Tuning For Data </a:t>
            </a:r>
            <a:r>
              <a:rPr lang="en-US" sz="3600" b="1" dirty="0" smtClean="0">
                <a:solidFill>
                  <a:schemeClr val="tx1"/>
                </a:solidFill>
              </a:rPr>
              <a:t>Warehouse(DWH</a:t>
            </a:r>
            <a:r>
              <a:rPr lang="en-US" sz="3600" b="1" dirty="0">
                <a:solidFill>
                  <a:schemeClr val="tx1"/>
                </a:solidFill>
              </a:rPr>
              <a:t>)</a:t>
            </a:r>
          </a:p>
        </p:txBody>
      </p:sp>
    </p:spTree>
    <p:extLst>
      <p:ext uri="{BB962C8B-B14F-4D97-AF65-F5344CB8AC3E}">
        <p14:creationId xmlns:p14="http://schemas.microsoft.com/office/powerpoint/2010/main" val="648712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normAutofit fontScale="90000"/>
          </a:bodyPr>
          <a:lstStyle/>
          <a:p>
            <a:r>
              <a:rPr lang="en-US" b="1" dirty="0"/>
              <a:t>The </a:t>
            </a:r>
            <a:r>
              <a:rPr lang="en-US" dirty="0"/>
              <a:t>compute cube </a:t>
            </a:r>
            <a:r>
              <a:rPr lang="en-US" b="1" dirty="0"/>
              <a:t>Operator</a:t>
            </a:r>
            <a:endParaRPr lang="en-US" dirty="0"/>
          </a:p>
        </p:txBody>
      </p:sp>
      <p:sp>
        <p:nvSpPr>
          <p:cNvPr id="3" name="Content Placeholder 2"/>
          <p:cNvSpPr>
            <a:spLocks noGrp="1"/>
          </p:cNvSpPr>
          <p:nvPr>
            <p:ph idx="1"/>
          </p:nvPr>
        </p:nvSpPr>
        <p:spPr>
          <a:xfrm>
            <a:off x="228600" y="838201"/>
            <a:ext cx="8686800" cy="1828800"/>
          </a:xfrm>
        </p:spPr>
        <p:txBody>
          <a:bodyPr>
            <a:normAutofit fontScale="85000" lnSpcReduction="10000"/>
          </a:bodyPr>
          <a:lstStyle/>
          <a:p>
            <a:r>
              <a:rPr lang="en-US" dirty="0"/>
              <a:t>The compute </a:t>
            </a:r>
            <a:r>
              <a:rPr lang="en-US" dirty="0">
                <a:solidFill>
                  <a:srgbClr val="FF0000"/>
                </a:solidFill>
              </a:rPr>
              <a:t>cube operator computes aggregates over all subsets of the dimensions specified in the operation</a:t>
            </a:r>
            <a:r>
              <a:rPr lang="en-US" dirty="0"/>
              <a:t>. </a:t>
            </a:r>
          </a:p>
          <a:p>
            <a:r>
              <a:rPr lang="en-US" dirty="0"/>
              <a:t>This can require </a:t>
            </a:r>
            <a:r>
              <a:rPr lang="en-US" dirty="0">
                <a:solidFill>
                  <a:srgbClr val="FF0000"/>
                </a:solidFill>
              </a:rPr>
              <a:t>excessive storage space, especially for large numbers of dimensions</a:t>
            </a:r>
            <a:r>
              <a:rPr lang="en-US" dirty="0"/>
              <a:t>.</a:t>
            </a:r>
          </a:p>
        </p:txBody>
      </p:sp>
      <p:sp>
        <p:nvSpPr>
          <p:cNvPr id="4" name="TextBox 3"/>
          <p:cNvSpPr txBox="1"/>
          <p:nvPr/>
        </p:nvSpPr>
        <p:spPr>
          <a:xfrm>
            <a:off x="152400" y="2667000"/>
            <a:ext cx="4343400" cy="4093428"/>
          </a:xfrm>
          <a:prstGeom prst="rect">
            <a:avLst/>
          </a:prstGeom>
          <a:noFill/>
        </p:spPr>
        <p:txBody>
          <a:bodyPr wrap="square" rtlCol="0">
            <a:spAutoFit/>
          </a:bodyPr>
          <a:lstStyle/>
          <a:p>
            <a:r>
              <a:rPr lang="en-US" sz="2000" dirty="0"/>
              <a:t>Suppose that you would like to create a data cube for </a:t>
            </a:r>
            <a:r>
              <a:rPr lang="en-US" sz="2000" i="1" dirty="0" err="1"/>
              <a:t>AllElectronics</a:t>
            </a:r>
            <a:r>
              <a:rPr lang="en-US" sz="2000" i="1" dirty="0"/>
              <a:t> </a:t>
            </a:r>
            <a:r>
              <a:rPr lang="en-US" sz="2000" dirty="0"/>
              <a:t>sales that contains the following: </a:t>
            </a:r>
            <a:r>
              <a:rPr lang="en-US" sz="2000" i="1" dirty="0"/>
              <a:t>city, item, year</a:t>
            </a:r>
            <a:r>
              <a:rPr lang="en-US" sz="2000" dirty="0"/>
              <a:t>, and </a:t>
            </a:r>
            <a:r>
              <a:rPr lang="en-US" sz="2000" i="1" dirty="0"/>
              <a:t>sales in dollars</a:t>
            </a:r>
            <a:r>
              <a:rPr lang="en-US" sz="2000" dirty="0"/>
              <a:t>. You would like to be able to analyze the data, with queries such as the following:</a:t>
            </a:r>
          </a:p>
          <a:p>
            <a:pPr marL="342900" indent="-342900">
              <a:buFont typeface="Arial" panose="020B0604020202020204" pitchFamily="34" charset="0"/>
              <a:buChar char="•"/>
            </a:pPr>
            <a:r>
              <a:rPr lang="en-US" sz="2000" dirty="0"/>
              <a:t>“</a:t>
            </a:r>
            <a:r>
              <a:rPr lang="en-US" sz="2000" i="1" dirty="0"/>
              <a:t>Compute the sum of sales, grouping by city and item.</a:t>
            </a:r>
            <a:r>
              <a:rPr lang="en-US" sz="2000" dirty="0"/>
              <a:t>”</a:t>
            </a:r>
          </a:p>
          <a:p>
            <a:pPr marL="342900" indent="-342900">
              <a:buFont typeface="Arial" panose="020B0604020202020204" pitchFamily="34" charset="0"/>
              <a:buChar char="•"/>
            </a:pPr>
            <a:r>
              <a:rPr lang="en-US" sz="2000" dirty="0"/>
              <a:t>“</a:t>
            </a:r>
            <a:r>
              <a:rPr lang="en-US" sz="2000" i="1" dirty="0"/>
              <a:t>Compute the sum of sales, grouping by city</a:t>
            </a:r>
            <a:r>
              <a:rPr lang="en-US" sz="2000" dirty="0"/>
              <a:t>.”</a:t>
            </a:r>
          </a:p>
          <a:p>
            <a:pPr marL="342900" indent="-342900">
              <a:buFont typeface="Arial" panose="020B0604020202020204" pitchFamily="34" charset="0"/>
              <a:buChar char="•"/>
            </a:pPr>
            <a:r>
              <a:rPr lang="en-US" sz="2000" dirty="0"/>
              <a:t>“</a:t>
            </a:r>
            <a:r>
              <a:rPr lang="en-US" sz="2000" i="1" dirty="0"/>
              <a:t>Compute the sum of sales, grouping by item.</a:t>
            </a:r>
            <a:r>
              <a:rPr lang="en-US" sz="2000" dirty="0"/>
              <a:t>”</a:t>
            </a:r>
          </a:p>
          <a:p>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2743200"/>
            <a:ext cx="4400550" cy="3706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1232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248400"/>
          </a:xfrm>
        </p:spPr>
        <p:txBody>
          <a:bodyPr>
            <a:normAutofit fontScale="77500" lnSpcReduction="20000"/>
          </a:bodyPr>
          <a:lstStyle/>
          <a:p>
            <a:pPr marL="0" indent="0">
              <a:buNone/>
            </a:pPr>
            <a:r>
              <a:rPr lang="en-US" sz="4400" dirty="0">
                <a:solidFill>
                  <a:srgbClr val="FF0000"/>
                </a:solidFill>
              </a:rPr>
              <a:t>What is the total number of cuboids, or group-</a:t>
            </a:r>
            <a:r>
              <a:rPr lang="en-US" sz="4400" dirty="0" err="1">
                <a:solidFill>
                  <a:srgbClr val="FF0000"/>
                </a:solidFill>
              </a:rPr>
              <a:t>by’s</a:t>
            </a:r>
            <a:r>
              <a:rPr lang="en-US" sz="4400" dirty="0">
                <a:solidFill>
                  <a:srgbClr val="FF0000"/>
                </a:solidFill>
              </a:rPr>
              <a:t>, that can be computed for this data cube? </a:t>
            </a:r>
          </a:p>
          <a:p>
            <a:r>
              <a:rPr lang="en-US" dirty="0"/>
              <a:t>Taking  the three attributes, </a:t>
            </a:r>
            <a:r>
              <a:rPr lang="en-US" i="1" dirty="0">
                <a:solidFill>
                  <a:srgbClr val="FF0000"/>
                </a:solidFill>
              </a:rPr>
              <a:t>city, item</a:t>
            </a:r>
            <a:r>
              <a:rPr lang="en-US" dirty="0">
                <a:solidFill>
                  <a:srgbClr val="FF0000"/>
                </a:solidFill>
              </a:rPr>
              <a:t>, and </a:t>
            </a:r>
            <a:r>
              <a:rPr lang="en-US" i="1" dirty="0">
                <a:solidFill>
                  <a:srgbClr val="FF0000"/>
                </a:solidFill>
              </a:rPr>
              <a:t>year</a:t>
            </a:r>
            <a:r>
              <a:rPr lang="en-US" dirty="0"/>
              <a:t>, as the dimensions for the data cube, and </a:t>
            </a:r>
            <a:r>
              <a:rPr lang="en-US" i="1" dirty="0"/>
              <a:t>sales in dollars </a:t>
            </a:r>
            <a:r>
              <a:rPr lang="en-US" dirty="0"/>
              <a:t>as the measure, the total number of cuboids, or group </a:t>
            </a:r>
            <a:r>
              <a:rPr lang="en-US" dirty="0" err="1"/>
              <a:t>by’s</a:t>
            </a:r>
            <a:r>
              <a:rPr lang="en-US" dirty="0"/>
              <a:t>, that can be computed for this </a:t>
            </a:r>
            <a:r>
              <a:rPr lang="en-US" b="1" dirty="0">
                <a:solidFill>
                  <a:srgbClr val="FF0000"/>
                </a:solidFill>
              </a:rPr>
              <a:t>data cube is 2</a:t>
            </a:r>
            <a:r>
              <a:rPr lang="en-US" b="1" baseline="30000" dirty="0">
                <a:solidFill>
                  <a:srgbClr val="FF0000"/>
                </a:solidFill>
              </a:rPr>
              <a:t>3</a:t>
            </a:r>
            <a:r>
              <a:rPr lang="en-US" b="1" dirty="0">
                <a:solidFill>
                  <a:srgbClr val="FF0000"/>
                </a:solidFill>
              </a:rPr>
              <a:t> = 8</a:t>
            </a:r>
            <a:r>
              <a:rPr lang="en-US" dirty="0"/>
              <a:t>. </a:t>
            </a:r>
          </a:p>
          <a:p>
            <a:r>
              <a:rPr lang="en-US" dirty="0"/>
              <a:t>The possible group-</a:t>
            </a:r>
            <a:r>
              <a:rPr lang="en-US" dirty="0" err="1"/>
              <a:t>by’s</a:t>
            </a:r>
            <a:r>
              <a:rPr lang="en-US" dirty="0"/>
              <a:t> are the following: {(</a:t>
            </a:r>
            <a:r>
              <a:rPr lang="en-US" i="1" dirty="0"/>
              <a:t>city, item, year</a:t>
            </a:r>
            <a:r>
              <a:rPr lang="en-US" dirty="0"/>
              <a:t>), (</a:t>
            </a:r>
            <a:r>
              <a:rPr lang="en-US" i="1" dirty="0"/>
              <a:t>city, item</a:t>
            </a:r>
            <a:r>
              <a:rPr lang="en-US" dirty="0"/>
              <a:t>), (</a:t>
            </a:r>
            <a:r>
              <a:rPr lang="en-US" i="1" dirty="0"/>
              <a:t>city, year</a:t>
            </a:r>
            <a:r>
              <a:rPr lang="en-US" dirty="0"/>
              <a:t>), (</a:t>
            </a:r>
            <a:r>
              <a:rPr lang="en-US" i="1" dirty="0"/>
              <a:t>item, year</a:t>
            </a:r>
            <a:r>
              <a:rPr lang="en-US" dirty="0"/>
              <a:t>), (</a:t>
            </a:r>
            <a:r>
              <a:rPr lang="en-US" i="1" dirty="0"/>
              <a:t>city</a:t>
            </a:r>
            <a:r>
              <a:rPr lang="en-US" dirty="0"/>
              <a:t>), (</a:t>
            </a:r>
            <a:r>
              <a:rPr lang="en-US" i="1" dirty="0"/>
              <a:t>item</a:t>
            </a:r>
            <a:r>
              <a:rPr lang="en-US" dirty="0"/>
              <a:t>), (</a:t>
            </a:r>
            <a:r>
              <a:rPr lang="en-US" i="1" dirty="0"/>
              <a:t>year</a:t>
            </a:r>
            <a:r>
              <a:rPr lang="en-US" dirty="0"/>
              <a:t>), ()} where </a:t>
            </a:r>
            <a:r>
              <a:rPr lang="en-US" dirty="0">
                <a:solidFill>
                  <a:srgbClr val="FF0000"/>
                </a:solidFill>
              </a:rPr>
              <a:t>() means that the group-by is empty (i.e., the dimensions are not grouped)</a:t>
            </a:r>
            <a:r>
              <a:rPr lang="en-US" dirty="0"/>
              <a:t>. </a:t>
            </a:r>
          </a:p>
          <a:p>
            <a:r>
              <a:rPr lang="en-US" dirty="0"/>
              <a:t>The </a:t>
            </a:r>
            <a:r>
              <a:rPr lang="en-US" dirty="0">
                <a:solidFill>
                  <a:srgbClr val="FF0000"/>
                </a:solidFill>
              </a:rPr>
              <a:t>base cuboid contains all three dimensions, </a:t>
            </a:r>
            <a:r>
              <a:rPr lang="en-US" i="1" dirty="0">
                <a:solidFill>
                  <a:srgbClr val="FF0000"/>
                </a:solidFill>
              </a:rPr>
              <a:t>city, item</a:t>
            </a:r>
            <a:r>
              <a:rPr lang="en-US" dirty="0">
                <a:solidFill>
                  <a:srgbClr val="FF0000"/>
                </a:solidFill>
              </a:rPr>
              <a:t>, and </a:t>
            </a:r>
            <a:r>
              <a:rPr lang="en-US" i="1" dirty="0">
                <a:solidFill>
                  <a:srgbClr val="FF0000"/>
                </a:solidFill>
              </a:rPr>
              <a:t>year</a:t>
            </a:r>
            <a:r>
              <a:rPr lang="en-US" dirty="0">
                <a:solidFill>
                  <a:srgbClr val="FF0000"/>
                </a:solidFill>
              </a:rPr>
              <a:t>. </a:t>
            </a:r>
            <a:r>
              <a:rPr lang="en-US" dirty="0"/>
              <a:t>It can return the total sales for any combination of the three dimensions. </a:t>
            </a:r>
          </a:p>
          <a:p>
            <a:r>
              <a:rPr lang="en-US" dirty="0"/>
              <a:t>The </a:t>
            </a:r>
            <a:r>
              <a:rPr lang="en-US" dirty="0">
                <a:solidFill>
                  <a:srgbClr val="FF0000"/>
                </a:solidFill>
              </a:rPr>
              <a:t>apex cuboid, or 0-D cuboid, refers to the case where the group-by is empty.</a:t>
            </a:r>
            <a:r>
              <a:rPr lang="en-US" dirty="0"/>
              <a:t> It contains the total sum of all sales. The base cuboid is the least generalized (most specific) of the cuboids.</a:t>
            </a:r>
          </a:p>
        </p:txBody>
      </p:sp>
    </p:spTree>
    <p:extLst>
      <p:ext uri="{BB962C8B-B14F-4D97-AF65-F5344CB8AC3E}">
        <p14:creationId xmlns:p14="http://schemas.microsoft.com/office/powerpoint/2010/main" val="3704539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324600"/>
          </a:xfrm>
        </p:spPr>
        <p:txBody>
          <a:bodyPr>
            <a:normAutofit/>
          </a:bodyPr>
          <a:lstStyle/>
          <a:p>
            <a:r>
              <a:rPr lang="en-US" dirty="0"/>
              <a:t>Similar to the SQL syntax, the data cube could be defined as </a:t>
            </a:r>
          </a:p>
          <a:p>
            <a:pPr marL="0" indent="0">
              <a:buNone/>
            </a:pPr>
            <a:r>
              <a:rPr lang="en-US" sz="2400" b="1" dirty="0">
                <a:solidFill>
                  <a:srgbClr val="FF0000"/>
                </a:solidFill>
              </a:rPr>
              <a:t>define cube sales cube [city, item, year]: sum(sales in dollars)</a:t>
            </a:r>
          </a:p>
          <a:p>
            <a:r>
              <a:rPr lang="en-US" dirty="0"/>
              <a:t>For a cube with </a:t>
            </a:r>
            <a:r>
              <a:rPr lang="en-US" i="1" dirty="0"/>
              <a:t>n </a:t>
            </a:r>
            <a:r>
              <a:rPr lang="en-US" dirty="0"/>
              <a:t>dimensions, there are a total of 2</a:t>
            </a:r>
            <a:r>
              <a:rPr lang="en-US" i="1" baseline="30000" dirty="0"/>
              <a:t>n</a:t>
            </a:r>
            <a:r>
              <a:rPr lang="en-US" i="1" dirty="0"/>
              <a:t> </a:t>
            </a:r>
            <a:r>
              <a:rPr lang="en-US" dirty="0"/>
              <a:t>cuboids, including the base cuboid. </a:t>
            </a:r>
          </a:p>
          <a:p>
            <a:r>
              <a:rPr lang="en-US" dirty="0"/>
              <a:t>A statement such as</a:t>
            </a:r>
          </a:p>
          <a:p>
            <a:pPr marL="0" indent="0">
              <a:buNone/>
            </a:pPr>
            <a:r>
              <a:rPr lang="en-US" dirty="0"/>
              <a:t>		</a:t>
            </a:r>
            <a:r>
              <a:rPr lang="en-US" b="1" dirty="0">
                <a:solidFill>
                  <a:srgbClr val="FF0000"/>
                </a:solidFill>
              </a:rPr>
              <a:t>compute cube sales cube</a:t>
            </a:r>
          </a:p>
          <a:p>
            <a:pPr marL="0" indent="0">
              <a:buNone/>
            </a:pPr>
            <a:r>
              <a:rPr lang="en-US" dirty="0"/>
              <a:t>would explicitly instruct the system to compute the sales aggregate cuboids for all of the eight subsets of the set {</a:t>
            </a:r>
            <a:r>
              <a:rPr lang="en-US" i="1" dirty="0"/>
              <a:t>city, item, year</a:t>
            </a:r>
            <a:r>
              <a:rPr lang="en-US" dirty="0"/>
              <a:t>}, including the empty subset</a:t>
            </a:r>
          </a:p>
        </p:txBody>
      </p:sp>
    </p:spTree>
    <p:extLst>
      <p:ext uri="{BB962C8B-B14F-4D97-AF65-F5344CB8AC3E}">
        <p14:creationId xmlns:p14="http://schemas.microsoft.com/office/powerpoint/2010/main" val="2614687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563562"/>
          </a:xfrm>
        </p:spPr>
        <p:txBody>
          <a:bodyPr>
            <a:normAutofit fontScale="90000"/>
          </a:bodyPr>
          <a:lstStyle/>
          <a:p>
            <a:r>
              <a:rPr lang="en-US" b="1" dirty="0"/>
              <a:t>Curse of Dimensionality</a:t>
            </a:r>
            <a:endParaRPr lang="en-US" dirty="0"/>
          </a:p>
        </p:txBody>
      </p:sp>
      <p:sp>
        <p:nvSpPr>
          <p:cNvPr id="3" name="Content Placeholder 2"/>
          <p:cNvSpPr>
            <a:spLocks noGrp="1"/>
          </p:cNvSpPr>
          <p:nvPr>
            <p:ph idx="1"/>
          </p:nvPr>
        </p:nvSpPr>
        <p:spPr>
          <a:xfrm>
            <a:off x="152400" y="685800"/>
            <a:ext cx="8839200" cy="5715000"/>
          </a:xfrm>
        </p:spPr>
        <p:txBody>
          <a:bodyPr>
            <a:normAutofit fontScale="85000" lnSpcReduction="10000"/>
          </a:bodyPr>
          <a:lstStyle/>
          <a:p>
            <a:r>
              <a:rPr lang="en-US" dirty="0"/>
              <a:t>On-line analytical processing may need to access different cuboids for different queries.</a:t>
            </a:r>
          </a:p>
          <a:p>
            <a:r>
              <a:rPr lang="en-US" dirty="0"/>
              <a:t>Therefore, </a:t>
            </a:r>
            <a:r>
              <a:rPr lang="en-US" dirty="0">
                <a:solidFill>
                  <a:srgbClr val="FF0000"/>
                </a:solidFill>
              </a:rPr>
              <a:t>it may seem like a good idea to compute all or at least some of the cuboids </a:t>
            </a:r>
            <a:r>
              <a:rPr lang="en-US" dirty="0"/>
              <a:t>in a data cube in advance. </a:t>
            </a:r>
          </a:p>
          <a:p>
            <a:r>
              <a:rPr lang="en-US" dirty="0"/>
              <a:t>Pre-computation leads to </a:t>
            </a:r>
            <a:r>
              <a:rPr lang="en-US" dirty="0">
                <a:solidFill>
                  <a:srgbClr val="FF0000"/>
                </a:solidFill>
              </a:rPr>
              <a:t>fast response time and avoids some redundant computation</a:t>
            </a:r>
            <a:r>
              <a:rPr lang="en-US" dirty="0"/>
              <a:t>.</a:t>
            </a:r>
          </a:p>
          <a:p>
            <a:r>
              <a:rPr lang="en-US" dirty="0"/>
              <a:t>A major challenge related to this pre- computation, however, is that the required storage space may explode if all of the cuboids in a data cube are pre-computed, especially when the cube has many dimensions.</a:t>
            </a:r>
          </a:p>
          <a:p>
            <a:r>
              <a:rPr lang="en-US" dirty="0"/>
              <a:t> The storage requirements are even more excessive when many of the dimensions have associated concept hierarchies, each with multiple levels. This problem is referred to as the </a:t>
            </a:r>
            <a:r>
              <a:rPr lang="en-US" dirty="0">
                <a:solidFill>
                  <a:srgbClr val="FF0000"/>
                </a:solidFill>
              </a:rPr>
              <a:t>curse of dimensionality.</a:t>
            </a:r>
          </a:p>
        </p:txBody>
      </p:sp>
    </p:spTree>
    <p:extLst>
      <p:ext uri="{BB962C8B-B14F-4D97-AF65-F5344CB8AC3E}">
        <p14:creationId xmlns:p14="http://schemas.microsoft.com/office/powerpoint/2010/main" val="2359972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3886200"/>
          </a:xfrm>
        </p:spPr>
        <p:txBody>
          <a:bodyPr>
            <a:normAutofit fontScale="77500" lnSpcReduction="20000"/>
          </a:bodyPr>
          <a:lstStyle/>
          <a:p>
            <a:r>
              <a:rPr lang="en-US" i="1" dirty="0"/>
              <a:t>How many cuboids are there in an </a:t>
            </a:r>
            <a:r>
              <a:rPr lang="en-US" dirty="0"/>
              <a:t>n-</a:t>
            </a:r>
            <a:r>
              <a:rPr lang="en-US" i="1" dirty="0"/>
              <a:t>dimensional data cube?</a:t>
            </a:r>
            <a:r>
              <a:rPr lang="en-US" dirty="0"/>
              <a:t>”</a:t>
            </a:r>
          </a:p>
          <a:p>
            <a:r>
              <a:rPr lang="en-US" dirty="0"/>
              <a:t> If there were no hierarchies associated with each dimension, then the total number of cuboids for an </a:t>
            </a:r>
            <a:r>
              <a:rPr lang="en-US" i="1" dirty="0"/>
              <a:t>n</a:t>
            </a:r>
            <a:r>
              <a:rPr lang="en-US" dirty="0"/>
              <a:t>-dimensional data cube, as we have seen above, is 2</a:t>
            </a:r>
            <a:r>
              <a:rPr lang="en-US" i="1" baseline="30000" dirty="0"/>
              <a:t>n</a:t>
            </a:r>
            <a:r>
              <a:rPr lang="en-US" dirty="0"/>
              <a:t>. </a:t>
            </a:r>
          </a:p>
          <a:p>
            <a:r>
              <a:rPr lang="en-US" dirty="0"/>
              <a:t>However, in practice, many dimensions do have hierarchies. For example, the dimension </a:t>
            </a:r>
            <a:r>
              <a:rPr lang="en-US" i="1" dirty="0"/>
              <a:t>time </a:t>
            </a:r>
            <a:r>
              <a:rPr lang="en-US" dirty="0"/>
              <a:t>is usually not explored at only one conceptual level, such as </a:t>
            </a:r>
            <a:r>
              <a:rPr lang="en-US" i="1" dirty="0"/>
              <a:t>year</a:t>
            </a:r>
            <a:r>
              <a:rPr lang="en-US" dirty="0"/>
              <a:t>, but rather at multiple conceptual levels, such as in the hierarchy </a:t>
            </a:r>
            <a:r>
              <a:rPr lang="en-US" dirty="0">
                <a:solidFill>
                  <a:srgbClr val="FF0000"/>
                </a:solidFill>
              </a:rPr>
              <a:t>“</a:t>
            </a:r>
            <a:r>
              <a:rPr lang="en-US" i="1" dirty="0">
                <a:solidFill>
                  <a:srgbClr val="FF0000"/>
                </a:solidFill>
              </a:rPr>
              <a:t>day </a:t>
            </a:r>
            <a:r>
              <a:rPr lang="en-US" dirty="0">
                <a:solidFill>
                  <a:srgbClr val="FF0000"/>
                </a:solidFill>
              </a:rPr>
              <a:t>&lt; </a:t>
            </a:r>
            <a:r>
              <a:rPr lang="en-US" i="1" dirty="0">
                <a:solidFill>
                  <a:srgbClr val="FF0000"/>
                </a:solidFill>
              </a:rPr>
              <a:t>month </a:t>
            </a:r>
            <a:r>
              <a:rPr lang="en-US" dirty="0">
                <a:solidFill>
                  <a:srgbClr val="FF0000"/>
                </a:solidFill>
              </a:rPr>
              <a:t>&lt; </a:t>
            </a:r>
            <a:r>
              <a:rPr lang="en-US" i="1" dirty="0">
                <a:solidFill>
                  <a:srgbClr val="FF0000"/>
                </a:solidFill>
              </a:rPr>
              <a:t>quarter </a:t>
            </a:r>
            <a:r>
              <a:rPr lang="en-US" dirty="0">
                <a:solidFill>
                  <a:srgbClr val="FF0000"/>
                </a:solidFill>
              </a:rPr>
              <a:t>&lt; </a:t>
            </a:r>
            <a:r>
              <a:rPr lang="en-US" i="1" dirty="0">
                <a:solidFill>
                  <a:srgbClr val="FF0000"/>
                </a:solidFill>
              </a:rPr>
              <a:t>year</a:t>
            </a:r>
            <a:r>
              <a:rPr lang="en-US" dirty="0">
                <a:solidFill>
                  <a:srgbClr val="FF0000"/>
                </a:solidFill>
              </a:rPr>
              <a:t>”. </a:t>
            </a:r>
          </a:p>
          <a:p>
            <a:r>
              <a:rPr lang="en-US" dirty="0"/>
              <a:t>For an </a:t>
            </a:r>
            <a:r>
              <a:rPr lang="en-US" i="1" dirty="0"/>
              <a:t>n</a:t>
            </a:r>
            <a:r>
              <a:rPr lang="en-US" dirty="0"/>
              <a:t>-dimensional data cube, the total number of cuboids that can be generated is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650" y="3657600"/>
            <a:ext cx="501015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52400" y="4567535"/>
            <a:ext cx="8763000" cy="461665"/>
          </a:xfrm>
          <a:prstGeom prst="rect">
            <a:avLst/>
          </a:prstGeom>
        </p:spPr>
        <p:txBody>
          <a:bodyPr wrap="square">
            <a:spAutoFit/>
          </a:bodyPr>
          <a:lstStyle/>
          <a:p>
            <a:r>
              <a:rPr lang="en-US" sz="2400" dirty="0"/>
              <a:t>where </a:t>
            </a:r>
            <a:r>
              <a:rPr lang="en-US" sz="2400" i="1" dirty="0"/>
              <a:t>L</a:t>
            </a:r>
            <a:r>
              <a:rPr lang="en-US" sz="2400" i="1" baseline="-25000" dirty="0"/>
              <a:t>i</a:t>
            </a:r>
            <a:r>
              <a:rPr lang="en-US" sz="2400" i="1" dirty="0"/>
              <a:t> </a:t>
            </a:r>
            <a:r>
              <a:rPr lang="en-US" sz="2400" dirty="0"/>
              <a:t>is the number of levels associated with dimension </a:t>
            </a:r>
            <a:r>
              <a:rPr lang="en-US" sz="2400" i="1" dirty="0"/>
              <a:t>i</a:t>
            </a:r>
            <a:endParaRPr lang="en-US" sz="2400" dirty="0"/>
          </a:p>
        </p:txBody>
      </p:sp>
      <p:sp>
        <p:nvSpPr>
          <p:cNvPr id="5" name="TextBox 4"/>
          <p:cNvSpPr txBox="1"/>
          <p:nvPr/>
        </p:nvSpPr>
        <p:spPr>
          <a:xfrm>
            <a:off x="152400" y="5369603"/>
            <a:ext cx="8686800" cy="1200329"/>
          </a:xfrm>
          <a:prstGeom prst="rect">
            <a:avLst/>
          </a:prstGeom>
          <a:noFill/>
        </p:spPr>
        <p:txBody>
          <a:bodyPr wrap="square" rtlCol="0">
            <a:spAutoFit/>
          </a:bodyPr>
          <a:lstStyle/>
          <a:p>
            <a:r>
              <a:rPr lang="en-US" sz="2400" b="1" dirty="0">
                <a:solidFill>
                  <a:srgbClr val="FF0000"/>
                </a:solidFill>
              </a:rPr>
              <a:t>If the cube has 10 dimensions  and each dimension has 4 conceptual levels, What will be the number of cuboids generated?</a:t>
            </a:r>
          </a:p>
          <a:p>
            <a:r>
              <a:rPr lang="en-US" sz="2400" b="1" dirty="0">
                <a:solidFill>
                  <a:srgbClr val="FF0000"/>
                </a:solidFill>
              </a:rPr>
              <a:t>Total number of cuboids=5</a:t>
            </a:r>
            <a:r>
              <a:rPr lang="en-US" sz="2400" b="1" baseline="30000" dirty="0">
                <a:solidFill>
                  <a:srgbClr val="FF0000"/>
                </a:solidFill>
              </a:rPr>
              <a:t>10 </a:t>
            </a:r>
            <a:r>
              <a:rPr lang="en-US" sz="2400" b="1" baseline="-25000" dirty="0">
                <a:solidFill>
                  <a:srgbClr val="FF0000"/>
                </a:solidFill>
              </a:rPr>
              <a:t> </a:t>
            </a:r>
            <a:r>
              <a:rPr lang="en-US" sz="2400" b="1" dirty="0">
                <a:solidFill>
                  <a:srgbClr val="FF0000"/>
                </a:solidFill>
              </a:rPr>
              <a:t> =  9.8*10</a:t>
            </a:r>
            <a:r>
              <a:rPr lang="en-US" sz="2400" b="1" baseline="30000" dirty="0">
                <a:solidFill>
                  <a:srgbClr val="FF0000"/>
                </a:solidFill>
              </a:rPr>
              <a:t>6</a:t>
            </a:r>
          </a:p>
        </p:txBody>
      </p:sp>
    </p:spTree>
    <p:extLst>
      <p:ext uri="{BB962C8B-B14F-4D97-AF65-F5344CB8AC3E}">
        <p14:creationId xmlns:p14="http://schemas.microsoft.com/office/powerpoint/2010/main" val="72804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563562"/>
          </a:xfrm>
        </p:spPr>
        <p:txBody>
          <a:bodyPr>
            <a:noAutofit/>
          </a:bodyPr>
          <a:lstStyle/>
          <a:p>
            <a:pPr algn="l"/>
            <a:r>
              <a:rPr lang="en-US" sz="2800" b="1" dirty="0"/>
              <a:t>Partial Materialization: Selected Computation of Cuboids</a:t>
            </a:r>
            <a:endParaRPr lang="en-US" sz="2800" dirty="0"/>
          </a:p>
        </p:txBody>
      </p:sp>
      <p:sp>
        <p:nvSpPr>
          <p:cNvPr id="3" name="Content Placeholder 2"/>
          <p:cNvSpPr>
            <a:spLocks noGrp="1"/>
          </p:cNvSpPr>
          <p:nvPr>
            <p:ph idx="1"/>
          </p:nvPr>
        </p:nvSpPr>
        <p:spPr>
          <a:xfrm>
            <a:off x="152400" y="685800"/>
            <a:ext cx="8839200" cy="5943600"/>
          </a:xfrm>
        </p:spPr>
        <p:txBody>
          <a:bodyPr>
            <a:normAutofit fontScale="92500" lnSpcReduction="20000"/>
          </a:bodyPr>
          <a:lstStyle/>
          <a:p>
            <a:r>
              <a:rPr lang="en-US" dirty="0"/>
              <a:t>Materialized views can be used to pre-compute and store aggregated data such as sum of sales. </a:t>
            </a:r>
          </a:p>
          <a:p>
            <a:r>
              <a:rPr lang="en-US" dirty="0"/>
              <a:t>Materialized views in these environments are typically referred to as summaries since they store summarized data.</a:t>
            </a:r>
          </a:p>
          <a:p>
            <a:r>
              <a:rPr lang="en-US" dirty="0"/>
              <a:t>If there are many cuboids, and these cuboids are large in size, a more reasonable option is </a:t>
            </a:r>
            <a:r>
              <a:rPr lang="en-US" i="1" dirty="0"/>
              <a:t>partial materialization</a:t>
            </a:r>
            <a:r>
              <a:rPr lang="en-US" dirty="0"/>
              <a:t>, that is, to materialize only </a:t>
            </a:r>
            <a:r>
              <a:rPr lang="en-US" i="1" dirty="0"/>
              <a:t>some </a:t>
            </a:r>
            <a:r>
              <a:rPr lang="en-US" dirty="0"/>
              <a:t>of the possible cuboids that can be generated.</a:t>
            </a:r>
          </a:p>
          <a:p>
            <a:r>
              <a:rPr lang="en-US" dirty="0">
                <a:solidFill>
                  <a:srgbClr val="FF0000"/>
                </a:solidFill>
              </a:rPr>
              <a:t>There are three choices for data cube materialization given a base cuboid</a:t>
            </a:r>
          </a:p>
          <a:p>
            <a:pPr marL="0" indent="0">
              <a:buNone/>
            </a:pPr>
            <a:r>
              <a:rPr lang="en-US" b="1" dirty="0">
                <a:solidFill>
                  <a:srgbClr val="FF0000"/>
                </a:solidFill>
              </a:rPr>
              <a:t>1.</a:t>
            </a:r>
            <a:r>
              <a:rPr lang="en-US" b="1" dirty="0"/>
              <a:t> </a:t>
            </a:r>
            <a:r>
              <a:rPr lang="en-US" b="1" dirty="0">
                <a:solidFill>
                  <a:srgbClr val="FF0000"/>
                </a:solidFill>
              </a:rPr>
              <a:t>No materialization</a:t>
            </a:r>
            <a:r>
              <a:rPr lang="en-US" dirty="0"/>
              <a:t>: Do not pre-compute any of the “non base” cuboids. This leads to computing expensive multidimensional aggregates, which can be extremely slow.</a:t>
            </a:r>
          </a:p>
        </p:txBody>
      </p:sp>
    </p:spTree>
    <p:extLst>
      <p:ext uri="{BB962C8B-B14F-4D97-AF65-F5344CB8AC3E}">
        <p14:creationId xmlns:p14="http://schemas.microsoft.com/office/powerpoint/2010/main" val="2550657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915400" cy="3505199"/>
          </a:xfrm>
        </p:spPr>
        <p:txBody>
          <a:bodyPr>
            <a:normAutofit fontScale="92500" lnSpcReduction="20000"/>
          </a:bodyPr>
          <a:lstStyle/>
          <a:p>
            <a:pPr marL="0" indent="0">
              <a:buNone/>
            </a:pPr>
            <a:r>
              <a:rPr lang="en-US" b="1" dirty="0">
                <a:solidFill>
                  <a:srgbClr val="FF0000"/>
                </a:solidFill>
              </a:rPr>
              <a:t>2. Full materialization</a:t>
            </a:r>
            <a:r>
              <a:rPr lang="en-US" dirty="0"/>
              <a:t>: Pre-compute all of the cuboids. The resulting lattice of computed cuboids is referred to as the </a:t>
            </a:r>
            <a:r>
              <a:rPr lang="en-US" i="1" dirty="0"/>
              <a:t>full cube</a:t>
            </a:r>
            <a:r>
              <a:rPr lang="en-US" dirty="0"/>
              <a:t>. This choice typically </a:t>
            </a:r>
            <a:r>
              <a:rPr lang="en-US" dirty="0">
                <a:solidFill>
                  <a:srgbClr val="FF0000"/>
                </a:solidFill>
              </a:rPr>
              <a:t>requires huge amounts of memory space </a:t>
            </a:r>
            <a:r>
              <a:rPr lang="en-US" dirty="0"/>
              <a:t>in order to store all of the pre-computed cuboids.</a:t>
            </a:r>
          </a:p>
          <a:p>
            <a:pPr marL="0" indent="0">
              <a:buNone/>
            </a:pPr>
            <a:r>
              <a:rPr lang="en-US" b="1" dirty="0">
                <a:solidFill>
                  <a:srgbClr val="FF0000"/>
                </a:solidFill>
              </a:rPr>
              <a:t>3. Partial materialization</a:t>
            </a:r>
            <a:r>
              <a:rPr lang="en-US" dirty="0"/>
              <a:t>: We may compute a subset of the cube, which </a:t>
            </a:r>
            <a:r>
              <a:rPr lang="en-US" dirty="0">
                <a:solidFill>
                  <a:srgbClr val="FF0000"/>
                </a:solidFill>
              </a:rPr>
              <a:t>contains only those cells that satisfy some user-specified criterion</a:t>
            </a:r>
            <a:r>
              <a:rPr lang="en-US" dirty="0"/>
              <a:t>, such as where the tuple count of each cell is above some threshold.</a:t>
            </a:r>
          </a:p>
        </p:txBody>
      </p:sp>
      <p:sp>
        <p:nvSpPr>
          <p:cNvPr id="4" name="TextBox 3"/>
          <p:cNvSpPr txBox="1"/>
          <p:nvPr/>
        </p:nvSpPr>
        <p:spPr>
          <a:xfrm>
            <a:off x="152400" y="3581400"/>
            <a:ext cx="8991600" cy="3108543"/>
          </a:xfrm>
          <a:prstGeom prst="rect">
            <a:avLst/>
          </a:prstGeom>
          <a:noFill/>
        </p:spPr>
        <p:txBody>
          <a:bodyPr wrap="square" rtlCol="0">
            <a:spAutoFit/>
          </a:bodyPr>
          <a:lstStyle/>
          <a:p>
            <a:r>
              <a:rPr lang="en-US" sz="2800" b="1" dirty="0">
                <a:solidFill>
                  <a:srgbClr val="FF0000"/>
                </a:solidFill>
              </a:rPr>
              <a:t>The partial materialization of cuboids or sub cubes should consider three factors:</a:t>
            </a:r>
          </a:p>
          <a:p>
            <a:pPr marL="457200" indent="-457200">
              <a:buAutoNum type="arabicParenBoth"/>
            </a:pPr>
            <a:r>
              <a:rPr lang="en-US" sz="2800" dirty="0">
                <a:solidFill>
                  <a:srgbClr val="FF0000"/>
                </a:solidFill>
              </a:rPr>
              <a:t>identify the subset </a:t>
            </a:r>
            <a:r>
              <a:rPr lang="en-US" sz="2800" dirty="0"/>
              <a:t>of cuboids or sub cubes to materialize;</a:t>
            </a:r>
          </a:p>
          <a:p>
            <a:pPr marL="457200" indent="-457200">
              <a:buAutoNum type="arabicParenBoth"/>
            </a:pPr>
            <a:r>
              <a:rPr lang="en-US" sz="2800" dirty="0">
                <a:solidFill>
                  <a:srgbClr val="FF0000"/>
                </a:solidFill>
              </a:rPr>
              <a:t>exploit the materialized cuboids </a:t>
            </a:r>
            <a:r>
              <a:rPr lang="en-US" sz="2800" dirty="0"/>
              <a:t>or sub cubes during query processing; </a:t>
            </a:r>
          </a:p>
          <a:p>
            <a:pPr marL="457200" indent="-457200">
              <a:buAutoNum type="arabicParenBoth"/>
            </a:pPr>
            <a:r>
              <a:rPr lang="en-US" sz="2800" dirty="0"/>
              <a:t>efficiently </a:t>
            </a:r>
            <a:r>
              <a:rPr lang="en-US" sz="2800" dirty="0">
                <a:solidFill>
                  <a:srgbClr val="FF0000"/>
                </a:solidFill>
              </a:rPr>
              <a:t>update the materialized cuboids </a:t>
            </a:r>
            <a:r>
              <a:rPr lang="en-US" sz="2800" dirty="0"/>
              <a:t>or sub cubes during load and refresh.</a:t>
            </a:r>
          </a:p>
        </p:txBody>
      </p:sp>
    </p:spTree>
    <p:extLst>
      <p:ext uri="{BB962C8B-B14F-4D97-AF65-F5344CB8AC3E}">
        <p14:creationId xmlns:p14="http://schemas.microsoft.com/office/powerpoint/2010/main" val="346921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534400" cy="639762"/>
          </a:xfrm>
        </p:spPr>
        <p:txBody>
          <a:bodyPr>
            <a:normAutofit fontScale="90000"/>
          </a:bodyPr>
          <a:lstStyle/>
          <a:p>
            <a:r>
              <a:rPr lang="en-US" b="1" dirty="0"/>
              <a:t>2. Access Methods: Indexing OLAP Data</a:t>
            </a:r>
            <a:endParaRPr lang="en-US" dirty="0"/>
          </a:p>
        </p:txBody>
      </p:sp>
      <p:sp>
        <p:nvSpPr>
          <p:cNvPr id="3" name="Content Placeholder 2"/>
          <p:cNvSpPr>
            <a:spLocks noGrp="1"/>
          </p:cNvSpPr>
          <p:nvPr>
            <p:ph idx="1"/>
          </p:nvPr>
        </p:nvSpPr>
        <p:spPr>
          <a:xfrm>
            <a:off x="152400" y="914401"/>
            <a:ext cx="8763000" cy="1447799"/>
          </a:xfrm>
        </p:spPr>
        <p:txBody>
          <a:bodyPr>
            <a:normAutofit fontScale="85000" lnSpcReduction="10000"/>
          </a:bodyPr>
          <a:lstStyle/>
          <a:p>
            <a:r>
              <a:rPr lang="en-US" dirty="0">
                <a:solidFill>
                  <a:srgbClr val="FF0000"/>
                </a:solidFill>
              </a:rPr>
              <a:t>To facilitate efficient data accessing</a:t>
            </a:r>
            <a:r>
              <a:rPr lang="en-US" dirty="0"/>
              <a:t>, most data warehouse systems support index structures and materialized views.</a:t>
            </a:r>
          </a:p>
          <a:p>
            <a:r>
              <a:rPr lang="en-US" dirty="0"/>
              <a:t>Techniques are </a:t>
            </a:r>
            <a:r>
              <a:rPr lang="en-US" i="1" dirty="0">
                <a:solidFill>
                  <a:srgbClr val="FF0000"/>
                </a:solidFill>
              </a:rPr>
              <a:t>bitmap indexing </a:t>
            </a:r>
            <a:r>
              <a:rPr lang="en-US" dirty="0">
                <a:solidFill>
                  <a:srgbClr val="FF0000"/>
                </a:solidFill>
              </a:rPr>
              <a:t>and </a:t>
            </a:r>
            <a:r>
              <a:rPr lang="en-US" i="1" dirty="0">
                <a:solidFill>
                  <a:srgbClr val="FF0000"/>
                </a:solidFill>
              </a:rPr>
              <a:t>join indexing.</a:t>
            </a:r>
            <a:endParaRPr lang="en-US" dirty="0">
              <a:solidFill>
                <a:srgbClr val="FF0000"/>
              </a:solidFill>
            </a:endParaRPr>
          </a:p>
        </p:txBody>
      </p:sp>
      <p:sp>
        <p:nvSpPr>
          <p:cNvPr id="4" name="TextBox 3"/>
          <p:cNvSpPr txBox="1"/>
          <p:nvPr/>
        </p:nvSpPr>
        <p:spPr>
          <a:xfrm>
            <a:off x="152400" y="2133600"/>
            <a:ext cx="8686800" cy="646331"/>
          </a:xfrm>
          <a:prstGeom prst="rect">
            <a:avLst/>
          </a:prstGeom>
          <a:noFill/>
        </p:spPr>
        <p:txBody>
          <a:bodyPr wrap="square" rtlCol="0">
            <a:spAutoFit/>
          </a:bodyPr>
          <a:lstStyle/>
          <a:p>
            <a:r>
              <a:rPr lang="en-US" sz="3600" b="1" dirty="0"/>
              <a:t>1.Bitmap indexing</a:t>
            </a:r>
          </a:p>
        </p:txBody>
      </p:sp>
      <p:sp>
        <p:nvSpPr>
          <p:cNvPr id="5" name="TextBox 4"/>
          <p:cNvSpPr txBox="1"/>
          <p:nvPr/>
        </p:nvSpPr>
        <p:spPr>
          <a:xfrm>
            <a:off x="152400" y="2667000"/>
            <a:ext cx="883920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bitmap indexing method is popular in OLAP products because it allows quick searching in data cubes.</a:t>
            </a:r>
          </a:p>
          <a:p>
            <a:pPr marL="285750" indent="-285750">
              <a:buFont typeface="Arial" panose="020B0604020202020204" pitchFamily="34" charset="0"/>
              <a:buChar char="•"/>
            </a:pPr>
            <a:r>
              <a:rPr lang="en-US" sz="2400" dirty="0"/>
              <a:t>In the bitmap index for a given attribute, there is a distinct bit vector, </a:t>
            </a:r>
            <a:r>
              <a:rPr lang="en-US" sz="2400" b="1" i="1" dirty="0" err="1"/>
              <a:t>Bv</a:t>
            </a:r>
            <a:r>
              <a:rPr lang="en-US" sz="2400" dirty="0"/>
              <a:t>, for each value </a:t>
            </a:r>
            <a:r>
              <a:rPr lang="en-US" sz="2400" i="1" dirty="0"/>
              <a:t>v </a:t>
            </a:r>
            <a:r>
              <a:rPr lang="en-US" sz="2400" dirty="0"/>
              <a:t>in the domain of the attribute. </a:t>
            </a:r>
          </a:p>
          <a:p>
            <a:pPr marL="285750" indent="-285750">
              <a:buFont typeface="Arial" panose="020B0604020202020204" pitchFamily="34" charset="0"/>
              <a:buChar char="•"/>
            </a:pPr>
            <a:r>
              <a:rPr lang="en-US" sz="2400" dirty="0"/>
              <a:t>If the domain of a given attribute consists of </a:t>
            </a:r>
            <a:r>
              <a:rPr lang="en-US" sz="2400" i="1" dirty="0"/>
              <a:t>n </a:t>
            </a:r>
            <a:r>
              <a:rPr lang="en-US" sz="2400" dirty="0"/>
              <a:t>values, then </a:t>
            </a:r>
            <a:r>
              <a:rPr lang="en-US" sz="2400" i="1" dirty="0"/>
              <a:t>n </a:t>
            </a:r>
            <a:r>
              <a:rPr lang="en-US" sz="2400" dirty="0"/>
              <a:t>bits are needed for each entry in the bitmap index (i.e., there are </a:t>
            </a:r>
            <a:r>
              <a:rPr lang="en-US" sz="2400" i="1" dirty="0"/>
              <a:t>n </a:t>
            </a:r>
            <a:r>
              <a:rPr lang="en-US" sz="2400" dirty="0"/>
              <a:t>bit vectors). </a:t>
            </a:r>
          </a:p>
          <a:p>
            <a:pPr marL="285750" indent="-285750">
              <a:buFont typeface="Arial" panose="020B0604020202020204" pitchFamily="34" charset="0"/>
              <a:buChar char="•"/>
            </a:pPr>
            <a:r>
              <a:rPr lang="en-US" sz="2400" b="1" dirty="0">
                <a:solidFill>
                  <a:srgbClr val="FF0000"/>
                </a:solidFill>
              </a:rPr>
              <a:t>If the attribute has the value </a:t>
            </a:r>
            <a:r>
              <a:rPr lang="en-US" sz="2400" b="1" i="1" dirty="0">
                <a:solidFill>
                  <a:srgbClr val="FF0000"/>
                </a:solidFill>
              </a:rPr>
              <a:t>v </a:t>
            </a:r>
            <a:r>
              <a:rPr lang="en-US" sz="2400" b="1" dirty="0">
                <a:solidFill>
                  <a:srgbClr val="FF0000"/>
                </a:solidFill>
              </a:rPr>
              <a:t>for a given row in the data table, then the bit representing that value is set to 1 in the corresponding row of the bitmap index. </a:t>
            </a:r>
          </a:p>
          <a:p>
            <a:pPr marL="285750" indent="-285750">
              <a:buFont typeface="Arial" panose="020B0604020202020204" pitchFamily="34" charset="0"/>
              <a:buChar char="•"/>
            </a:pPr>
            <a:r>
              <a:rPr lang="en-US" sz="2400" b="1" dirty="0">
                <a:solidFill>
                  <a:srgbClr val="FF0000"/>
                </a:solidFill>
              </a:rPr>
              <a:t>All other bits for that row are set to 0</a:t>
            </a:r>
            <a:r>
              <a:rPr lang="en-US" sz="2400" dirty="0"/>
              <a:t>.</a:t>
            </a:r>
          </a:p>
        </p:txBody>
      </p:sp>
    </p:spTree>
    <p:extLst>
      <p:ext uri="{BB962C8B-B14F-4D97-AF65-F5344CB8AC3E}">
        <p14:creationId xmlns:p14="http://schemas.microsoft.com/office/powerpoint/2010/main" val="1129204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1"/>
            <a:ext cx="8763000" cy="1447800"/>
          </a:xfrm>
        </p:spPr>
        <p:txBody>
          <a:bodyPr>
            <a:normAutofit fontScale="85000" lnSpcReduction="20000"/>
          </a:bodyPr>
          <a:lstStyle/>
          <a:p>
            <a:pPr marL="0" indent="0">
              <a:buNone/>
            </a:pPr>
            <a:r>
              <a:rPr lang="en-US" dirty="0"/>
              <a:t>In the </a:t>
            </a:r>
            <a:r>
              <a:rPr lang="en-US" i="1" dirty="0" err="1"/>
              <a:t>AllElectronics</a:t>
            </a:r>
            <a:r>
              <a:rPr lang="en-US" i="1" dirty="0"/>
              <a:t> </a:t>
            </a:r>
            <a:r>
              <a:rPr lang="en-US" dirty="0"/>
              <a:t>data warehouse, suppose the dimension </a:t>
            </a:r>
            <a:r>
              <a:rPr lang="en-US" i="1" dirty="0"/>
              <a:t>item </a:t>
            </a:r>
            <a:r>
              <a:rPr lang="en-US" dirty="0"/>
              <a:t>at the top level has four values (representing item types): </a:t>
            </a:r>
            <a:r>
              <a:rPr lang="en-US" i="1" dirty="0">
                <a:solidFill>
                  <a:srgbClr val="FF0000"/>
                </a:solidFill>
              </a:rPr>
              <a:t>“home entertainment,” “computer,” “phone,” </a:t>
            </a:r>
            <a:r>
              <a:rPr lang="en-US" dirty="0">
                <a:solidFill>
                  <a:srgbClr val="FF0000"/>
                </a:solidFill>
              </a:rPr>
              <a:t>and </a:t>
            </a:r>
            <a:r>
              <a:rPr lang="en-US" i="1" dirty="0">
                <a:solidFill>
                  <a:srgbClr val="FF0000"/>
                </a:solidFill>
              </a:rPr>
              <a:t>“security.”</a:t>
            </a:r>
            <a:endParaRPr lang="en-US" dirty="0">
              <a:solidFill>
                <a:srgbClr val="FF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52600"/>
            <a:ext cx="8682374"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00629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563562"/>
          </a:xfrm>
        </p:spPr>
        <p:txBody>
          <a:bodyPr>
            <a:normAutofit fontScale="90000"/>
          </a:bodyPr>
          <a:lstStyle/>
          <a:p>
            <a:pPr algn="l"/>
            <a:r>
              <a:rPr lang="en-US" b="1" dirty="0"/>
              <a:t>2.Join Indexing</a:t>
            </a:r>
          </a:p>
        </p:txBody>
      </p:sp>
      <p:sp>
        <p:nvSpPr>
          <p:cNvPr id="3" name="Content Placeholder 2"/>
          <p:cNvSpPr>
            <a:spLocks noGrp="1"/>
          </p:cNvSpPr>
          <p:nvPr>
            <p:ph idx="1"/>
          </p:nvPr>
        </p:nvSpPr>
        <p:spPr>
          <a:xfrm>
            <a:off x="152400" y="762000"/>
            <a:ext cx="8839200" cy="5364163"/>
          </a:xfrm>
        </p:spPr>
        <p:txBody>
          <a:bodyPr>
            <a:normAutofit fontScale="85000" lnSpcReduction="20000"/>
          </a:bodyPr>
          <a:lstStyle/>
          <a:p>
            <a:r>
              <a:rPr lang="en-US" dirty="0"/>
              <a:t>In contrast, join indexing registers the </a:t>
            </a:r>
            <a:r>
              <a:rPr lang="en-US" dirty="0">
                <a:solidFill>
                  <a:srgbClr val="FF0000"/>
                </a:solidFill>
              </a:rPr>
              <a:t>joinable rows of two relations</a:t>
            </a:r>
            <a:r>
              <a:rPr lang="en-US" dirty="0"/>
              <a:t> from a relational database. </a:t>
            </a:r>
          </a:p>
          <a:p>
            <a:r>
              <a:rPr lang="en-US" dirty="0"/>
              <a:t>For example, if two relations </a:t>
            </a:r>
            <a:r>
              <a:rPr lang="en-US" i="1" dirty="0"/>
              <a:t>R</a:t>
            </a:r>
            <a:r>
              <a:rPr lang="en-US" dirty="0"/>
              <a:t>(</a:t>
            </a:r>
            <a:r>
              <a:rPr lang="en-US" i="1" dirty="0"/>
              <a:t>RID</a:t>
            </a:r>
            <a:r>
              <a:rPr lang="en-US" dirty="0"/>
              <a:t>, </a:t>
            </a:r>
            <a:r>
              <a:rPr lang="en-US" i="1" dirty="0"/>
              <a:t>A</a:t>
            </a:r>
            <a:r>
              <a:rPr lang="en-US" dirty="0"/>
              <a:t>) and </a:t>
            </a:r>
            <a:r>
              <a:rPr lang="en-US" i="1" dirty="0"/>
              <a:t>S</a:t>
            </a:r>
            <a:r>
              <a:rPr lang="en-US" dirty="0"/>
              <a:t>(</a:t>
            </a:r>
            <a:r>
              <a:rPr lang="en-US" i="1" dirty="0"/>
              <a:t>B</a:t>
            </a:r>
            <a:r>
              <a:rPr lang="en-US" dirty="0"/>
              <a:t>, </a:t>
            </a:r>
            <a:r>
              <a:rPr lang="en-US" i="1" dirty="0"/>
              <a:t>SID</a:t>
            </a:r>
            <a:r>
              <a:rPr lang="en-US" dirty="0"/>
              <a:t>) join on the attributes </a:t>
            </a:r>
            <a:r>
              <a:rPr lang="en-US" i="1" dirty="0"/>
              <a:t>A </a:t>
            </a:r>
            <a:r>
              <a:rPr lang="en-US" dirty="0"/>
              <a:t>and </a:t>
            </a:r>
            <a:r>
              <a:rPr lang="en-US" i="1" dirty="0"/>
              <a:t>B</a:t>
            </a:r>
            <a:r>
              <a:rPr lang="en-US" dirty="0"/>
              <a:t>, then the join index record contains the pair (</a:t>
            </a:r>
            <a:r>
              <a:rPr lang="en-US" i="1" dirty="0"/>
              <a:t>RID</a:t>
            </a:r>
            <a:r>
              <a:rPr lang="en-US" dirty="0"/>
              <a:t>, </a:t>
            </a:r>
            <a:r>
              <a:rPr lang="en-US" i="1" dirty="0"/>
              <a:t>SID</a:t>
            </a:r>
            <a:r>
              <a:rPr lang="en-US" dirty="0"/>
              <a:t>), where </a:t>
            </a:r>
            <a:r>
              <a:rPr lang="en-US" i="1" dirty="0"/>
              <a:t>RID </a:t>
            </a:r>
            <a:r>
              <a:rPr lang="en-US" dirty="0"/>
              <a:t>and </a:t>
            </a:r>
            <a:r>
              <a:rPr lang="en-US" i="1" dirty="0"/>
              <a:t>SID </a:t>
            </a:r>
            <a:r>
              <a:rPr lang="en-US" dirty="0"/>
              <a:t>are record identifiers from the </a:t>
            </a:r>
            <a:r>
              <a:rPr lang="en-US" i="1" dirty="0"/>
              <a:t>R </a:t>
            </a:r>
            <a:r>
              <a:rPr lang="en-US" dirty="0"/>
              <a:t>and </a:t>
            </a:r>
            <a:r>
              <a:rPr lang="en-US" i="1" dirty="0"/>
              <a:t>S </a:t>
            </a:r>
            <a:r>
              <a:rPr lang="en-US" dirty="0"/>
              <a:t>relations, respectively. </a:t>
            </a:r>
          </a:p>
          <a:p>
            <a:r>
              <a:rPr lang="en-US" dirty="0"/>
              <a:t>Join indexing is especially </a:t>
            </a:r>
            <a:r>
              <a:rPr lang="en-US" dirty="0">
                <a:solidFill>
                  <a:srgbClr val="FF0000"/>
                </a:solidFill>
              </a:rPr>
              <a:t>useful for maintaining the relationship between a foreign key </a:t>
            </a:r>
            <a:r>
              <a:rPr lang="en-US" dirty="0"/>
              <a:t>and its matching primary keys, from the joinable relation.</a:t>
            </a:r>
          </a:p>
          <a:p>
            <a:r>
              <a:rPr lang="en-US" dirty="0"/>
              <a:t>The star schema model of data warehouses makes join indexing attractive for cross table search, because the linkage between a fact table and its corresponding dimension tables comprises the foreign key of the fact table and the primary key of the dimension table.</a:t>
            </a:r>
          </a:p>
        </p:txBody>
      </p:sp>
    </p:spTree>
    <p:extLst>
      <p:ext uri="{BB962C8B-B14F-4D97-AF65-F5344CB8AC3E}">
        <p14:creationId xmlns:p14="http://schemas.microsoft.com/office/powerpoint/2010/main" val="2613381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rmAutofit fontScale="90000"/>
          </a:bodyPr>
          <a:lstStyle/>
          <a:p>
            <a:r>
              <a:rPr lang="en-US" b="1" dirty="0"/>
              <a:t>Tuning For Data </a:t>
            </a:r>
            <a:r>
              <a:rPr lang="en-US" b="1" dirty="0" err="1"/>
              <a:t>WareHouse</a:t>
            </a:r>
            <a:endParaRPr lang="en-US" dirty="0"/>
          </a:p>
        </p:txBody>
      </p:sp>
      <p:sp>
        <p:nvSpPr>
          <p:cNvPr id="3" name="Content Placeholder 2"/>
          <p:cNvSpPr>
            <a:spLocks noGrp="1"/>
          </p:cNvSpPr>
          <p:nvPr>
            <p:ph idx="1"/>
          </p:nvPr>
        </p:nvSpPr>
        <p:spPr>
          <a:xfrm>
            <a:off x="152400" y="609600"/>
            <a:ext cx="8991600" cy="6096000"/>
          </a:xfrm>
        </p:spPr>
        <p:txBody>
          <a:bodyPr>
            <a:normAutofit fontScale="92500" lnSpcReduction="20000"/>
          </a:bodyPr>
          <a:lstStyle/>
          <a:p>
            <a:r>
              <a:rPr lang="en-US" dirty="0"/>
              <a:t>The </a:t>
            </a:r>
            <a:r>
              <a:rPr lang="en-US" dirty="0">
                <a:solidFill>
                  <a:srgbClr val="FF0000"/>
                </a:solidFill>
              </a:rPr>
              <a:t>process of applying different strategies in performing different operations </a:t>
            </a:r>
            <a:r>
              <a:rPr lang="en-US" dirty="0"/>
              <a:t>of data warehouse such that performance measures will enhance is called data warehousing tuning.</a:t>
            </a:r>
          </a:p>
          <a:p>
            <a:r>
              <a:rPr lang="en-US" dirty="0"/>
              <a:t>Aspects of a data warehouse such as performance, data load, queries evaluations etc.</a:t>
            </a:r>
          </a:p>
          <a:p>
            <a:r>
              <a:rPr lang="en-US" dirty="0"/>
              <a:t>Tuning a data warehouse is a difficult procedure due to following reasons:</a:t>
            </a:r>
          </a:p>
          <a:p>
            <a:pPr lvl="1"/>
            <a:r>
              <a:rPr lang="en-US" dirty="0"/>
              <a:t>Data warehouse is dynamic; it never remains constant.</a:t>
            </a:r>
          </a:p>
          <a:p>
            <a:pPr lvl="1"/>
            <a:r>
              <a:rPr lang="en-US" dirty="0"/>
              <a:t>It is very difficult to predict what query the user is going to post in the future.</a:t>
            </a:r>
          </a:p>
          <a:p>
            <a:pPr lvl="1"/>
            <a:r>
              <a:rPr lang="en-US" dirty="0"/>
              <a:t>Business requirements change with time.</a:t>
            </a:r>
          </a:p>
          <a:p>
            <a:pPr lvl="1"/>
            <a:r>
              <a:rPr lang="en-US" dirty="0"/>
              <a:t>Users and their profiles keep changing.</a:t>
            </a:r>
          </a:p>
          <a:p>
            <a:pPr lvl="1"/>
            <a:r>
              <a:rPr lang="en-US" dirty="0"/>
              <a:t>The user can switch from one group to another.</a:t>
            </a:r>
          </a:p>
          <a:p>
            <a:pPr lvl="1"/>
            <a:r>
              <a:rPr lang="en-US" dirty="0"/>
              <a:t>The data load on the warehouse also changes with time.</a:t>
            </a:r>
          </a:p>
          <a:p>
            <a:endParaRPr lang="en-US" dirty="0"/>
          </a:p>
          <a:p>
            <a:endParaRPr lang="en-US" dirty="0"/>
          </a:p>
        </p:txBody>
      </p:sp>
    </p:spTree>
    <p:extLst>
      <p:ext uri="{BB962C8B-B14F-4D97-AF65-F5344CB8AC3E}">
        <p14:creationId xmlns:p14="http://schemas.microsoft.com/office/powerpoint/2010/main" val="15360857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
            <a:ext cx="518160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800"/>
            <a:ext cx="3371850"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3"/>
          <p:cNvSpPr>
            <a:spLocks noGrp="1"/>
          </p:cNvSpPr>
          <p:nvPr>
            <p:ph idx="1"/>
          </p:nvPr>
        </p:nvSpPr>
        <p:spPr>
          <a:xfrm>
            <a:off x="76200" y="180975"/>
            <a:ext cx="3733800" cy="1066800"/>
          </a:xfrm>
        </p:spPr>
        <p:txBody>
          <a:bodyPr>
            <a:normAutofit fontScale="70000" lnSpcReduction="20000"/>
          </a:bodyPr>
          <a:lstStyle/>
          <a:p>
            <a:r>
              <a:rPr lang="en-US" dirty="0">
                <a:solidFill>
                  <a:srgbClr val="FF0000"/>
                </a:solidFill>
              </a:rPr>
              <a:t>Linkages between a </a:t>
            </a:r>
            <a:r>
              <a:rPr lang="en-US" i="1" dirty="0">
                <a:solidFill>
                  <a:srgbClr val="FF0000"/>
                </a:solidFill>
              </a:rPr>
              <a:t>sales </a:t>
            </a:r>
            <a:r>
              <a:rPr lang="en-US" dirty="0">
                <a:solidFill>
                  <a:srgbClr val="FF0000"/>
                </a:solidFill>
              </a:rPr>
              <a:t>fact table and dimension tables for </a:t>
            </a:r>
            <a:r>
              <a:rPr lang="en-US" i="1" dirty="0">
                <a:solidFill>
                  <a:srgbClr val="FF0000"/>
                </a:solidFill>
              </a:rPr>
              <a:t>location </a:t>
            </a:r>
            <a:r>
              <a:rPr lang="en-US" dirty="0">
                <a:solidFill>
                  <a:srgbClr val="FF0000"/>
                </a:solidFill>
              </a:rPr>
              <a:t>and </a:t>
            </a:r>
            <a:r>
              <a:rPr lang="en-US" i="1" dirty="0">
                <a:solidFill>
                  <a:srgbClr val="FF0000"/>
                </a:solidFill>
              </a:rPr>
              <a:t>item</a:t>
            </a:r>
            <a:r>
              <a:rPr lang="en-US" dirty="0">
                <a:solidFill>
                  <a:srgbClr val="FF0000"/>
                </a:solidFill>
              </a:rPr>
              <a:t>.</a:t>
            </a:r>
          </a:p>
        </p:txBody>
      </p:sp>
      <p:sp>
        <p:nvSpPr>
          <p:cNvPr id="5" name="Bent Arrow 4"/>
          <p:cNvSpPr/>
          <p:nvPr/>
        </p:nvSpPr>
        <p:spPr>
          <a:xfrm>
            <a:off x="3681984" y="76200"/>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32056"/>
            <a:ext cx="3352800"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2450" y="4335565"/>
            <a:ext cx="4324350" cy="2036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40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099"/>
                                        </p:tgtEl>
                                        <p:attrNameLst>
                                          <p:attrName>style.visibility</p:attrName>
                                        </p:attrNameLst>
                                      </p:cBhvr>
                                      <p:to>
                                        <p:strVal val="visible"/>
                                      </p:to>
                                    </p:set>
                                    <p:animEffect transition="in" filter="fade">
                                      <p:cBhvr>
                                        <p:cTn id="18" dur="500"/>
                                        <p:tgtEl>
                                          <p:spTgt spid="409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100"/>
                                        </p:tgtEl>
                                        <p:attrNameLst>
                                          <p:attrName>style.visibility</p:attrName>
                                        </p:attrNameLst>
                                      </p:cBhvr>
                                      <p:to>
                                        <p:strVal val="visible"/>
                                      </p:to>
                                    </p:set>
                                    <p:animEffect transition="in" filter="fade">
                                      <p:cBhvr>
                                        <p:cTn id="23" dur="500"/>
                                        <p:tgtEl>
                                          <p:spTgt spid="410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101"/>
                                        </p:tgtEl>
                                        <p:attrNameLst>
                                          <p:attrName>style.visibility</p:attrName>
                                        </p:attrNameLst>
                                      </p:cBhvr>
                                      <p:to>
                                        <p:strVal val="visible"/>
                                      </p:to>
                                    </p:set>
                                    <p:animEffect transition="in" filter="fade">
                                      <p:cBhvr>
                                        <p:cTn id="28"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rmAutofit fontScale="90000"/>
          </a:bodyPr>
          <a:lstStyle/>
          <a:p>
            <a:r>
              <a:rPr lang="en-US" b="1" dirty="0"/>
              <a:t>3.Efficient Processing of OLAP Queries</a:t>
            </a:r>
            <a:endParaRPr lang="en-US" dirty="0"/>
          </a:p>
        </p:txBody>
      </p:sp>
      <p:sp>
        <p:nvSpPr>
          <p:cNvPr id="3" name="Content Placeholder 2"/>
          <p:cNvSpPr>
            <a:spLocks noGrp="1"/>
          </p:cNvSpPr>
          <p:nvPr>
            <p:ph idx="1"/>
          </p:nvPr>
        </p:nvSpPr>
        <p:spPr>
          <a:xfrm>
            <a:off x="152400" y="685801"/>
            <a:ext cx="8839200" cy="1295399"/>
          </a:xfrm>
        </p:spPr>
        <p:txBody>
          <a:bodyPr>
            <a:normAutofit fontScale="70000" lnSpcReduction="20000"/>
          </a:bodyPr>
          <a:lstStyle/>
          <a:p>
            <a:pPr marL="514350" indent="-514350">
              <a:buAutoNum type="arabicPeriod"/>
            </a:pPr>
            <a:r>
              <a:rPr lang="en-US" dirty="0">
                <a:solidFill>
                  <a:srgbClr val="FF0000"/>
                </a:solidFill>
              </a:rPr>
              <a:t>Determine which operations should be performed on the available cuboids: </a:t>
            </a:r>
          </a:p>
          <a:p>
            <a:pPr marL="0" indent="0">
              <a:buNone/>
            </a:pPr>
            <a:r>
              <a:rPr lang="en-US" dirty="0">
                <a:solidFill>
                  <a:srgbClr val="FF0000"/>
                </a:solidFill>
              </a:rPr>
              <a:t>2. Determine to which materialized cuboid(s) the relevant operations should be applied:</a:t>
            </a:r>
          </a:p>
        </p:txBody>
      </p:sp>
      <p:sp>
        <p:nvSpPr>
          <p:cNvPr id="4" name="Rectangle 3"/>
          <p:cNvSpPr/>
          <p:nvPr/>
        </p:nvSpPr>
        <p:spPr>
          <a:xfrm>
            <a:off x="152401" y="1981200"/>
            <a:ext cx="8763000" cy="3539430"/>
          </a:xfrm>
          <a:prstGeom prst="rect">
            <a:avLst/>
          </a:prstGeom>
        </p:spPr>
        <p:txBody>
          <a:bodyPr wrap="square">
            <a:spAutoFit/>
          </a:bodyPr>
          <a:lstStyle/>
          <a:p>
            <a:pPr marL="285750" indent="-285750">
              <a:buFont typeface="Arial" panose="020B0604020202020204" pitchFamily="34" charset="0"/>
              <a:buChar char="•"/>
            </a:pPr>
            <a:r>
              <a:rPr lang="en-US" dirty="0"/>
              <a:t>OLAP query processing. Suppose that we define a data cube for </a:t>
            </a:r>
            <a:r>
              <a:rPr lang="en-US" i="1" dirty="0" err="1"/>
              <a:t>AllElectronics</a:t>
            </a:r>
            <a:r>
              <a:rPr lang="en-US" i="1" dirty="0"/>
              <a:t> </a:t>
            </a:r>
            <a:r>
              <a:rPr lang="en-US" dirty="0"/>
              <a:t>of the form</a:t>
            </a:r>
          </a:p>
          <a:p>
            <a:r>
              <a:rPr lang="en-US" dirty="0"/>
              <a:t>“</a:t>
            </a:r>
            <a:r>
              <a:rPr lang="en-US" i="1" dirty="0"/>
              <a:t>sales cube </a:t>
            </a:r>
            <a:r>
              <a:rPr lang="en-US" dirty="0"/>
              <a:t>[</a:t>
            </a:r>
            <a:r>
              <a:rPr lang="en-US" i="1" dirty="0"/>
              <a:t>time, item, location</a:t>
            </a:r>
            <a:r>
              <a:rPr lang="en-US" dirty="0"/>
              <a:t>]: sum</a:t>
            </a:r>
            <a:r>
              <a:rPr lang="en-US" i="1" dirty="0"/>
              <a:t>(sales in dollars)</a:t>
            </a:r>
            <a:r>
              <a:rPr lang="en-US" dirty="0"/>
              <a:t>”. </a:t>
            </a:r>
          </a:p>
          <a:p>
            <a:pPr marL="285750" indent="-285750">
              <a:buFont typeface="Arial" panose="020B0604020202020204" pitchFamily="34" charset="0"/>
              <a:buChar char="•"/>
            </a:pPr>
            <a:r>
              <a:rPr lang="en-US" dirty="0"/>
              <a:t>The dimension hierarchies used</a:t>
            </a:r>
          </a:p>
          <a:p>
            <a:r>
              <a:rPr lang="en-US" dirty="0"/>
              <a:t>are “</a:t>
            </a:r>
            <a:r>
              <a:rPr lang="en-US" i="1" dirty="0"/>
              <a:t>day </a:t>
            </a:r>
            <a:r>
              <a:rPr lang="en-US" dirty="0"/>
              <a:t>&lt; </a:t>
            </a:r>
            <a:r>
              <a:rPr lang="en-US" i="1" dirty="0"/>
              <a:t>month </a:t>
            </a:r>
            <a:r>
              <a:rPr lang="en-US" dirty="0"/>
              <a:t>&lt; </a:t>
            </a:r>
            <a:r>
              <a:rPr lang="en-US" i="1" dirty="0"/>
              <a:t>quarter </a:t>
            </a:r>
            <a:r>
              <a:rPr lang="en-US" dirty="0"/>
              <a:t>&lt; </a:t>
            </a:r>
            <a:r>
              <a:rPr lang="en-US" i="1" dirty="0"/>
              <a:t>year</a:t>
            </a:r>
            <a:r>
              <a:rPr lang="en-US" dirty="0"/>
              <a:t>” for </a:t>
            </a:r>
            <a:r>
              <a:rPr lang="en-US" i="1" dirty="0"/>
              <a:t>time</a:t>
            </a:r>
            <a:r>
              <a:rPr lang="en-US" dirty="0"/>
              <a:t>, “</a:t>
            </a:r>
            <a:r>
              <a:rPr lang="en-US" i="1" dirty="0"/>
              <a:t>item name </a:t>
            </a:r>
            <a:r>
              <a:rPr lang="en-US" dirty="0"/>
              <a:t>&lt; </a:t>
            </a:r>
            <a:r>
              <a:rPr lang="en-US" i="1" dirty="0"/>
              <a:t>brand </a:t>
            </a:r>
            <a:r>
              <a:rPr lang="en-US" dirty="0"/>
              <a:t>&lt; </a:t>
            </a:r>
            <a:r>
              <a:rPr lang="en-US" i="1" dirty="0"/>
              <a:t>type</a:t>
            </a:r>
            <a:r>
              <a:rPr lang="en-US" dirty="0"/>
              <a:t>” for </a:t>
            </a:r>
            <a:r>
              <a:rPr lang="en-US" i="1" dirty="0"/>
              <a:t>item</a:t>
            </a:r>
            <a:r>
              <a:rPr lang="en-US" dirty="0"/>
              <a:t>, and</a:t>
            </a:r>
          </a:p>
          <a:p>
            <a:r>
              <a:rPr lang="en-US" dirty="0"/>
              <a:t>“</a:t>
            </a:r>
            <a:r>
              <a:rPr lang="en-US" i="1" dirty="0"/>
              <a:t>street </a:t>
            </a:r>
            <a:r>
              <a:rPr lang="en-US" dirty="0"/>
              <a:t>&lt; </a:t>
            </a:r>
            <a:r>
              <a:rPr lang="en-US" i="1" dirty="0"/>
              <a:t>city </a:t>
            </a:r>
            <a:r>
              <a:rPr lang="en-US" dirty="0"/>
              <a:t>&lt; </a:t>
            </a:r>
            <a:r>
              <a:rPr lang="en-US" i="1" dirty="0"/>
              <a:t>province or state </a:t>
            </a:r>
            <a:r>
              <a:rPr lang="en-US" dirty="0"/>
              <a:t>&lt; </a:t>
            </a:r>
            <a:r>
              <a:rPr lang="en-US" i="1" dirty="0"/>
              <a:t>country</a:t>
            </a:r>
            <a:r>
              <a:rPr lang="en-US" dirty="0"/>
              <a:t>” for </a:t>
            </a:r>
            <a:r>
              <a:rPr lang="en-US" i="1" dirty="0"/>
              <a:t>location</a:t>
            </a:r>
            <a:r>
              <a:rPr lang="en-US" dirty="0"/>
              <a:t>.</a:t>
            </a:r>
          </a:p>
          <a:p>
            <a:pPr marL="285750" indent="-285750">
              <a:buFont typeface="Arial" panose="020B0604020202020204" pitchFamily="34" charset="0"/>
              <a:buChar char="•"/>
            </a:pPr>
            <a:r>
              <a:rPr lang="en-US" dirty="0">
                <a:solidFill>
                  <a:srgbClr val="FF0000"/>
                </a:solidFill>
              </a:rPr>
              <a:t>Suppose that the query to be processed is on {</a:t>
            </a:r>
            <a:r>
              <a:rPr lang="en-US" i="1" dirty="0">
                <a:solidFill>
                  <a:srgbClr val="FF0000"/>
                </a:solidFill>
              </a:rPr>
              <a:t>brand, province or state}</a:t>
            </a:r>
            <a:r>
              <a:rPr lang="en-US" dirty="0">
                <a:solidFill>
                  <a:srgbClr val="FF0000"/>
                </a:solidFill>
              </a:rPr>
              <a:t>, with the</a:t>
            </a:r>
          </a:p>
          <a:p>
            <a:r>
              <a:rPr lang="en-US" dirty="0">
                <a:solidFill>
                  <a:srgbClr val="FF0000"/>
                </a:solidFill>
              </a:rPr>
              <a:t>selection constant “</a:t>
            </a:r>
            <a:r>
              <a:rPr lang="en-US" i="1" dirty="0">
                <a:solidFill>
                  <a:srgbClr val="FF0000"/>
                </a:solidFill>
              </a:rPr>
              <a:t>year = 2004</a:t>
            </a:r>
            <a:r>
              <a:rPr lang="en-US" dirty="0"/>
              <a:t>”. </a:t>
            </a:r>
          </a:p>
          <a:p>
            <a:r>
              <a:rPr lang="en-US" dirty="0"/>
              <a:t>Also, suppose that there are four materialized cuboids available, as follows:</a:t>
            </a:r>
          </a:p>
          <a:p>
            <a:r>
              <a:rPr lang="en-US" sz="2000" dirty="0">
                <a:solidFill>
                  <a:srgbClr val="FF0000"/>
                </a:solidFill>
              </a:rPr>
              <a:t>cuboid 1: {</a:t>
            </a:r>
            <a:r>
              <a:rPr lang="en-US" sz="2000" i="1" dirty="0">
                <a:solidFill>
                  <a:srgbClr val="FF0000"/>
                </a:solidFill>
              </a:rPr>
              <a:t>year, item name, city</a:t>
            </a:r>
            <a:r>
              <a:rPr lang="en-US" sz="2000" dirty="0">
                <a:solidFill>
                  <a:srgbClr val="FF0000"/>
                </a:solidFill>
              </a:rPr>
              <a:t>}</a:t>
            </a:r>
          </a:p>
          <a:p>
            <a:r>
              <a:rPr lang="en-US" sz="2000" dirty="0">
                <a:solidFill>
                  <a:srgbClr val="FF0000"/>
                </a:solidFill>
              </a:rPr>
              <a:t>cuboid 2: {</a:t>
            </a:r>
            <a:r>
              <a:rPr lang="en-US" sz="2000" i="1" dirty="0">
                <a:solidFill>
                  <a:srgbClr val="FF0000"/>
                </a:solidFill>
              </a:rPr>
              <a:t>year, brand, country</a:t>
            </a:r>
            <a:r>
              <a:rPr lang="en-US" sz="2000" dirty="0">
                <a:solidFill>
                  <a:srgbClr val="FF0000"/>
                </a:solidFill>
              </a:rPr>
              <a:t>}</a:t>
            </a:r>
          </a:p>
          <a:p>
            <a:r>
              <a:rPr lang="en-US" sz="2000" dirty="0">
                <a:solidFill>
                  <a:srgbClr val="FF0000"/>
                </a:solidFill>
              </a:rPr>
              <a:t>cuboid 3: {</a:t>
            </a:r>
            <a:r>
              <a:rPr lang="en-US" sz="2000" i="1" dirty="0">
                <a:solidFill>
                  <a:srgbClr val="FF0000"/>
                </a:solidFill>
              </a:rPr>
              <a:t>year, brand, province or state</a:t>
            </a:r>
            <a:r>
              <a:rPr lang="en-US" sz="2000" dirty="0">
                <a:solidFill>
                  <a:srgbClr val="FF0000"/>
                </a:solidFill>
              </a:rPr>
              <a:t>}</a:t>
            </a:r>
          </a:p>
          <a:p>
            <a:r>
              <a:rPr lang="en-US" sz="2000" dirty="0">
                <a:solidFill>
                  <a:srgbClr val="FF0000"/>
                </a:solidFill>
              </a:rPr>
              <a:t>cuboid 4: {</a:t>
            </a:r>
            <a:r>
              <a:rPr lang="en-US" sz="2000" i="1" dirty="0">
                <a:solidFill>
                  <a:srgbClr val="FF0000"/>
                </a:solidFill>
              </a:rPr>
              <a:t>item name, province or state</a:t>
            </a:r>
            <a:r>
              <a:rPr lang="en-US" sz="2000" dirty="0">
                <a:solidFill>
                  <a:srgbClr val="FF0000"/>
                </a:solidFill>
              </a:rPr>
              <a:t>} where </a:t>
            </a:r>
            <a:r>
              <a:rPr lang="en-US" sz="2000" i="1" dirty="0">
                <a:solidFill>
                  <a:srgbClr val="FF0000"/>
                </a:solidFill>
              </a:rPr>
              <a:t>year = 2004</a:t>
            </a:r>
            <a:endParaRPr lang="en-US" sz="2000" dirty="0">
              <a:solidFill>
                <a:srgbClr val="FF0000"/>
              </a:solidFill>
            </a:endParaRPr>
          </a:p>
        </p:txBody>
      </p:sp>
      <p:sp>
        <p:nvSpPr>
          <p:cNvPr id="5" name="TextBox 4"/>
          <p:cNvSpPr txBox="1"/>
          <p:nvPr/>
        </p:nvSpPr>
        <p:spPr>
          <a:xfrm>
            <a:off x="152400" y="5562600"/>
            <a:ext cx="8991599" cy="954107"/>
          </a:xfrm>
          <a:prstGeom prst="rect">
            <a:avLst/>
          </a:prstGeom>
          <a:noFill/>
        </p:spPr>
        <p:txBody>
          <a:bodyPr wrap="square" rtlCol="0">
            <a:spAutoFit/>
          </a:bodyPr>
          <a:lstStyle/>
          <a:p>
            <a:r>
              <a:rPr lang="en-US" sz="2000" b="1" i="1" dirty="0">
                <a:solidFill>
                  <a:srgbClr val="FF0000"/>
                </a:solidFill>
              </a:rPr>
              <a:t>Which of the above four cuboids should be selected to process the query?” </a:t>
            </a:r>
          </a:p>
          <a:p>
            <a:pPr marL="285750" indent="-285750">
              <a:buFont typeface="Arial" panose="020B0604020202020204" pitchFamily="34" charset="0"/>
              <a:buChar char="•"/>
            </a:pPr>
            <a:r>
              <a:rPr lang="en-US" dirty="0"/>
              <a:t>Cuboid 2 cannot be used because </a:t>
            </a:r>
            <a:r>
              <a:rPr lang="en-US" i="1" dirty="0"/>
              <a:t>country </a:t>
            </a:r>
            <a:r>
              <a:rPr lang="en-US" dirty="0"/>
              <a:t>is a more general concept than </a:t>
            </a:r>
            <a:r>
              <a:rPr lang="en-US" i="1" dirty="0"/>
              <a:t>province or state</a:t>
            </a:r>
            <a:r>
              <a:rPr lang="en-US" dirty="0"/>
              <a:t>.</a:t>
            </a:r>
          </a:p>
          <a:p>
            <a:pPr marL="285750" indent="-285750">
              <a:buFont typeface="Arial" panose="020B0604020202020204" pitchFamily="34" charset="0"/>
              <a:buChar char="•"/>
            </a:pPr>
            <a:r>
              <a:rPr lang="en-US" dirty="0"/>
              <a:t>Cuboids 1, 3, and 4 can be used to process the query</a:t>
            </a:r>
          </a:p>
        </p:txBody>
      </p:sp>
    </p:spTree>
    <p:extLst>
      <p:ext uri="{BB962C8B-B14F-4D97-AF65-F5344CB8AC3E}">
        <p14:creationId xmlns:p14="http://schemas.microsoft.com/office/powerpoint/2010/main" val="3432527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563562"/>
          </a:xfrm>
        </p:spPr>
        <p:txBody>
          <a:bodyPr>
            <a:normAutofit fontScale="90000"/>
          </a:bodyPr>
          <a:lstStyle/>
          <a:p>
            <a:r>
              <a:rPr lang="en-US" b="1" dirty="0"/>
              <a:t>Cube Materialization</a:t>
            </a:r>
            <a:endParaRPr lang="en-US" dirty="0"/>
          </a:p>
        </p:txBody>
      </p:sp>
      <p:sp>
        <p:nvSpPr>
          <p:cNvPr id="3" name="Content Placeholder 2"/>
          <p:cNvSpPr>
            <a:spLocks noGrp="1"/>
          </p:cNvSpPr>
          <p:nvPr>
            <p:ph idx="1"/>
          </p:nvPr>
        </p:nvSpPr>
        <p:spPr>
          <a:xfrm>
            <a:off x="4267200" y="838200"/>
            <a:ext cx="4419600" cy="5791200"/>
          </a:xfrm>
        </p:spPr>
        <p:txBody>
          <a:bodyPr>
            <a:noAutofit/>
          </a:bodyPr>
          <a:lstStyle/>
          <a:p>
            <a:r>
              <a:rPr lang="en-US" sz="2200" dirty="0"/>
              <a:t>Figure shows a 3-D data cube for the dimensions </a:t>
            </a:r>
            <a:r>
              <a:rPr lang="en-US" sz="2200" dirty="0">
                <a:solidFill>
                  <a:srgbClr val="FF0000"/>
                </a:solidFill>
              </a:rPr>
              <a:t>A, B, and C</a:t>
            </a:r>
            <a:r>
              <a:rPr lang="en-US" sz="2200" dirty="0"/>
              <a:t>, and an </a:t>
            </a:r>
            <a:r>
              <a:rPr lang="en-US" sz="2200" dirty="0">
                <a:solidFill>
                  <a:srgbClr val="FF0000"/>
                </a:solidFill>
              </a:rPr>
              <a:t>aggregate measure, M</a:t>
            </a:r>
            <a:r>
              <a:rPr lang="en-US" sz="2200" dirty="0"/>
              <a:t>. </a:t>
            </a:r>
          </a:p>
          <a:p>
            <a:r>
              <a:rPr lang="en-US" sz="2200" dirty="0"/>
              <a:t>Commonly used measures include count() , sum() , min() , max() , and total sales().</a:t>
            </a:r>
          </a:p>
          <a:p>
            <a:r>
              <a:rPr lang="en-US" sz="2200" dirty="0"/>
              <a:t>Each cuboid represents a group-by.</a:t>
            </a:r>
          </a:p>
          <a:p>
            <a:r>
              <a:rPr lang="en-US" sz="2200" dirty="0">
                <a:solidFill>
                  <a:srgbClr val="FF0000"/>
                </a:solidFill>
              </a:rPr>
              <a:t>ABC is the base cuboid</a:t>
            </a:r>
            <a:r>
              <a:rPr lang="en-US" sz="2200" dirty="0"/>
              <a:t>, containing all three of the dimensions. Here, the aggregate measure, M, is computed for each possible combination of the three dimensions.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57525"/>
            <a:ext cx="411480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 y="838200"/>
            <a:ext cx="3733800" cy="1938992"/>
          </a:xfrm>
          <a:prstGeom prst="rect">
            <a:avLst/>
          </a:prstGeom>
          <a:noFill/>
        </p:spPr>
        <p:txBody>
          <a:bodyPr wrap="square" rtlCol="0">
            <a:spAutoFit/>
          </a:bodyPr>
          <a:lstStyle/>
          <a:p>
            <a:r>
              <a:rPr lang="en-US" sz="2400" i="1" dirty="0">
                <a:solidFill>
                  <a:srgbClr val="FF0000"/>
                </a:solidFill>
              </a:rPr>
              <a:t>How can we compute data cubes in advance, so that they are handy and readily available for</a:t>
            </a:r>
          </a:p>
          <a:p>
            <a:r>
              <a:rPr lang="en-US" sz="2400" i="1" dirty="0">
                <a:solidFill>
                  <a:srgbClr val="FF0000"/>
                </a:solidFill>
              </a:rPr>
              <a:t>query processing?”</a:t>
            </a:r>
            <a:endParaRPr lang="en-US" sz="2400" dirty="0">
              <a:solidFill>
                <a:srgbClr val="FF0000"/>
              </a:solidFill>
            </a:endParaRPr>
          </a:p>
        </p:txBody>
      </p:sp>
    </p:spTree>
    <p:extLst>
      <p:ext uri="{BB962C8B-B14F-4D97-AF65-F5344CB8AC3E}">
        <p14:creationId xmlns:p14="http://schemas.microsoft.com/office/powerpoint/2010/main" val="410415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15400" cy="639762"/>
          </a:xfrm>
        </p:spPr>
        <p:txBody>
          <a:bodyPr>
            <a:noAutofit/>
          </a:bodyPr>
          <a:lstStyle/>
          <a:p>
            <a:r>
              <a:rPr lang="en-US" sz="3200" b="1" dirty="0"/>
              <a:t>Cube Materialization → Base and aggregate cells</a:t>
            </a:r>
            <a:endParaRPr lang="en-US" sz="3200" dirty="0"/>
          </a:p>
        </p:txBody>
      </p:sp>
      <p:sp>
        <p:nvSpPr>
          <p:cNvPr id="3" name="Content Placeholder 2"/>
          <p:cNvSpPr>
            <a:spLocks noGrp="1"/>
          </p:cNvSpPr>
          <p:nvPr>
            <p:ph idx="1"/>
          </p:nvPr>
        </p:nvSpPr>
        <p:spPr>
          <a:xfrm>
            <a:off x="152400" y="838200"/>
            <a:ext cx="8686800" cy="3581400"/>
          </a:xfrm>
        </p:spPr>
        <p:txBody>
          <a:bodyPr>
            <a:normAutofit fontScale="70000" lnSpcReduction="20000"/>
          </a:bodyPr>
          <a:lstStyle/>
          <a:p>
            <a:r>
              <a:rPr lang="en-US" dirty="0"/>
              <a:t>A cell in the base cuboid is a </a:t>
            </a:r>
            <a:r>
              <a:rPr lang="en-US" b="1" dirty="0"/>
              <a:t>base cell</a:t>
            </a:r>
            <a:r>
              <a:rPr lang="en-US" dirty="0"/>
              <a:t>. </a:t>
            </a:r>
          </a:p>
          <a:p>
            <a:r>
              <a:rPr lang="en-US" dirty="0">
                <a:solidFill>
                  <a:srgbClr val="FF0000"/>
                </a:solidFill>
              </a:rPr>
              <a:t>A cell from a non-base cuboid is an aggregate cell</a:t>
            </a:r>
            <a:r>
              <a:rPr lang="en-US" dirty="0"/>
              <a:t>. </a:t>
            </a:r>
          </a:p>
          <a:p>
            <a:r>
              <a:rPr lang="en-US" dirty="0"/>
              <a:t>An </a:t>
            </a:r>
            <a:r>
              <a:rPr lang="en-US" b="1" dirty="0">
                <a:solidFill>
                  <a:srgbClr val="FF0000"/>
                </a:solidFill>
              </a:rPr>
              <a:t>aggregate cell aggregates over one or more dimensions</a:t>
            </a:r>
            <a:r>
              <a:rPr lang="en-US" dirty="0"/>
              <a:t>, where </a:t>
            </a:r>
            <a:r>
              <a:rPr lang="en-US" b="1" dirty="0">
                <a:solidFill>
                  <a:srgbClr val="FF0000"/>
                </a:solidFill>
              </a:rPr>
              <a:t>each aggregated dimension is indicated by a * </a:t>
            </a:r>
            <a:r>
              <a:rPr lang="en-US" dirty="0"/>
              <a:t>in the cell notation.</a:t>
            </a:r>
          </a:p>
          <a:p>
            <a:r>
              <a:rPr lang="en-US" dirty="0"/>
              <a:t> Suppose we have an </a:t>
            </a:r>
            <a:r>
              <a:rPr lang="en-US" i="1" dirty="0"/>
              <a:t>n</a:t>
            </a:r>
            <a:r>
              <a:rPr lang="en-US" dirty="0"/>
              <a:t>-dimensional data cube. Let </a:t>
            </a:r>
            <a:r>
              <a:rPr lang="en-US" i="1" dirty="0"/>
              <a:t>a </a:t>
            </a:r>
            <a:r>
              <a:rPr lang="en-US" dirty="0"/>
              <a:t>= (</a:t>
            </a:r>
            <a:r>
              <a:rPr lang="en-US" i="1" dirty="0"/>
              <a:t>a</a:t>
            </a:r>
            <a:r>
              <a:rPr lang="en-US" dirty="0"/>
              <a:t>1, </a:t>
            </a:r>
            <a:r>
              <a:rPr lang="en-US" i="1" dirty="0"/>
              <a:t>a</a:t>
            </a:r>
            <a:r>
              <a:rPr lang="en-US" dirty="0"/>
              <a:t>2, : : : , </a:t>
            </a:r>
            <a:r>
              <a:rPr lang="en-US" i="1" dirty="0"/>
              <a:t>an</a:t>
            </a:r>
            <a:r>
              <a:rPr lang="en-US" dirty="0"/>
              <a:t>, </a:t>
            </a:r>
            <a:r>
              <a:rPr lang="en-US" i="1" dirty="0"/>
              <a:t>measures</a:t>
            </a:r>
            <a:r>
              <a:rPr lang="en-US" dirty="0"/>
              <a:t>) be a cell from one of the cuboids making up the data cube.</a:t>
            </a:r>
          </a:p>
          <a:p>
            <a:r>
              <a:rPr lang="en-US" dirty="0"/>
              <a:t>We say that </a:t>
            </a:r>
            <a:r>
              <a:rPr lang="en-US" i="1" dirty="0"/>
              <a:t>a </a:t>
            </a:r>
            <a:r>
              <a:rPr lang="en-US" dirty="0"/>
              <a:t>is an </a:t>
            </a:r>
            <a:r>
              <a:rPr lang="en-US" i="1" dirty="0"/>
              <a:t>m</a:t>
            </a:r>
            <a:r>
              <a:rPr lang="en-US" dirty="0"/>
              <a:t>-dimensional cell (that is, from an </a:t>
            </a:r>
            <a:r>
              <a:rPr lang="en-US" i="1" dirty="0"/>
              <a:t>m</a:t>
            </a:r>
            <a:r>
              <a:rPr lang="en-US" dirty="0"/>
              <a:t>-dimensional cuboid) if exactly </a:t>
            </a:r>
            <a:r>
              <a:rPr lang="en-US" i="1" dirty="0"/>
              <a:t>m </a:t>
            </a:r>
            <a:r>
              <a:rPr lang="en-US" dirty="0"/>
              <a:t>(</a:t>
            </a:r>
            <a:r>
              <a:rPr lang="en-US" i="1" dirty="0"/>
              <a:t>m </a:t>
            </a:r>
            <a:r>
              <a:rPr lang="en-US" dirty="0"/>
              <a:t>&lt;= </a:t>
            </a:r>
            <a:r>
              <a:rPr lang="en-US" i="1" dirty="0"/>
              <a:t>n</a:t>
            </a:r>
            <a:r>
              <a:rPr lang="en-US" dirty="0"/>
              <a:t>) values among {</a:t>
            </a:r>
            <a:r>
              <a:rPr lang="en-US" i="1" dirty="0"/>
              <a:t>a</a:t>
            </a:r>
            <a:r>
              <a:rPr lang="en-US" dirty="0"/>
              <a:t>1, </a:t>
            </a:r>
            <a:r>
              <a:rPr lang="en-US" i="1" dirty="0"/>
              <a:t>a</a:t>
            </a:r>
            <a:r>
              <a:rPr lang="en-US" dirty="0"/>
              <a:t>2, : : : , </a:t>
            </a:r>
            <a:r>
              <a:rPr lang="en-US" i="1" dirty="0"/>
              <a:t>an</a:t>
            </a:r>
            <a:r>
              <a:rPr lang="en-US" dirty="0"/>
              <a:t>} are </a:t>
            </a:r>
            <a:r>
              <a:rPr lang="en-US" i="1" dirty="0"/>
              <a:t>not </a:t>
            </a:r>
            <a:r>
              <a:rPr lang="en-US" dirty="0"/>
              <a:t>“* ”. </a:t>
            </a:r>
          </a:p>
          <a:p>
            <a:r>
              <a:rPr lang="en-US" dirty="0"/>
              <a:t>If </a:t>
            </a:r>
            <a:r>
              <a:rPr lang="en-US" i="1" dirty="0"/>
              <a:t>m </a:t>
            </a:r>
            <a:r>
              <a:rPr lang="en-US" dirty="0"/>
              <a:t>= </a:t>
            </a:r>
            <a:r>
              <a:rPr lang="en-US" i="1" dirty="0"/>
              <a:t>n</a:t>
            </a:r>
            <a:r>
              <a:rPr lang="en-US" dirty="0"/>
              <a:t>, then </a:t>
            </a:r>
            <a:r>
              <a:rPr lang="en-US" i="1" dirty="0"/>
              <a:t>a </a:t>
            </a:r>
            <a:r>
              <a:rPr lang="en-US" dirty="0"/>
              <a:t>is a base cell; otherwise, it is an aggregate cell (i.e., where </a:t>
            </a:r>
            <a:r>
              <a:rPr lang="en-US" i="1" dirty="0"/>
              <a:t>m </a:t>
            </a:r>
            <a:r>
              <a:rPr lang="en-US" dirty="0"/>
              <a:t>&lt; </a:t>
            </a:r>
            <a:r>
              <a:rPr lang="en-US" i="1" dirty="0"/>
              <a:t>n</a:t>
            </a:r>
            <a:r>
              <a:rPr lang="en-US" dirty="0"/>
              <a: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950" y="3949359"/>
            <a:ext cx="3676650" cy="2832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6108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15400" cy="6324600"/>
          </a:xfrm>
        </p:spPr>
        <p:txBody>
          <a:bodyPr>
            <a:normAutofit fontScale="92500" lnSpcReduction="20000"/>
          </a:bodyPr>
          <a:lstStyle/>
          <a:p>
            <a:pPr marL="0" indent="0">
              <a:buNone/>
            </a:pPr>
            <a:r>
              <a:rPr lang="en-US" b="1" dirty="0">
                <a:solidFill>
                  <a:srgbClr val="FF0000"/>
                </a:solidFill>
              </a:rPr>
              <a:t>Base and aggregate cells:-</a:t>
            </a:r>
          </a:p>
          <a:p>
            <a:r>
              <a:rPr lang="en-US" dirty="0"/>
              <a:t>Consider a data cube with the dimensions </a:t>
            </a:r>
            <a:r>
              <a:rPr lang="en-US" i="1" dirty="0"/>
              <a:t>month, city</a:t>
            </a:r>
            <a:r>
              <a:rPr lang="en-US" dirty="0"/>
              <a:t>, and </a:t>
            </a:r>
            <a:r>
              <a:rPr lang="en-US" i="1" dirty="0"/>
              <a:t>customer group</a:t>
            </a:r>
            <a:r>
              <a:rPr lang="en-US" dirty="0"/>
              <a:t>, and the measure </a:t>
            </a:r>
            <a:r>
              <a:rPr lang="en-US" i="1" dirty="0"/>
              <a:t>price</a:t>
            </a:r>
            <a:r>
              <a:rPr lang="en-US" dirty="0"/>
              <a:t>. (</a:t>
            </a:r>
            <a:r>
              <a:rPr lang="en-US" i="1" dirty="0"/>
              <a:t>Jan</a:t>
            </a:r>
            <a:r>
              <a:rPr lang="en-US" dirty="0"/>
              <a:t>,  *, * , 2800) and (*, </a:t>
            </a:r>
            <a:r>
              <a:rPr lang="en-US" i="1" dirty="0"/>
              <a:t>Toronto</a:t>
            </a:r>
            <a:r>
              <a:rPr lang="en-US" dirty="0"/>
              <a:t>, * , 1200) are 1-D cells, (</a:t>
            </a:r>
            <a:r>
              <a:rPr lang="en-US" i="1" dirty="0"/>
              <a:t>Jan</a:t>
            </a:r>
            <a:r>
              <a:rPr lang="en-US" dirty="0"/>
              <a:t>, * , </a:t>
            </a:r>
            <a:r>
              <a:rPr lang="en-US" i="1" dirty="0"/>
              <a:t>Business</a:t>
            </a:r>
            <a:r>
              <a:rPr lang="en-US" dirty="0"/>
              <a:t>, 150) is a 2-D cell, and (</a:t>
            </a:r>
            <a:r>
              <a:rPr lang="en-US" i="1" dirty="0"/>
              <a:t>Jan</a:t>
            </a:r>
            <a:r>
              <a:rPr lang="en-US" dirty="0"/>
              <a:t>, </a:t>
            </a:r>
            <a:r>
              <a:rPr lang="en-US" i="1" dirty="0"/>
              <a:t>Toronto</a:t>
            </a:r>
            <a:r>
              <a:rPr lang="en-US" dirty="0"/>
              <a:t>, </a:t>
            </a:r>
            <a:r>
              <a:rPr lang="en-US" i="1" dirty="0"/>
              <a:t>Business</a:t>
            </a:r>
            <a:r>
              <a:rPr lang="en-US" dirty="0"/>
              <a:t>, 45) is a 3-D cell.</a:t>
            </a:r>
          </a:p>
          <a:p>
            <a:r>
              <a:rPr lang="en-US" dirty="0">
                <a:solidFill>
                  <a:srgbClr val="FF0000"/>
                </a:solidFill>
              </a:rPr>
              <a:t> Here, all base cells are 3-D, whereas 1-D and 2-D cells are aggregate cells</a:t>
            </a:r>
          </a:p>
          <a:p>
            <a:r>
              <a:rPr lang="en-US" b="1" dirty="0">
                <a:solidFill>
                  <a:srgbClr val="FF0000"/>
                </a:solidFill>
              </a:rPr>
              <a:t>An ancestor-descendant relationship may exist between cells</a:t>
            </a:r>
            <a:r>
              <a:rPr lang="en-US" dirty="0"/>
              <a:t>.</a:t>
            </a:r>
          </a:p>
          <a:p>
            <a:r>
              <a:rPr lang="en-US" dirty="0"/>
              <a:t>Referring to our previous example, 1-D cell </a:t>
            </a:r>
          </a:p>
          <a:p>
            <a:pPr marL="0" indent="0">
              <a:buNone/>
            </a:pPr>
            <a:r>
              <a:rPr lang="en-US" i="1" dirty="0">
                <a:solidFill>
                  <a:srgbClr val="FF0000"/>
                </a:solidFill>
              </a:rPr>
              <a:t>a</a:t>
            </a:r>
            <a:r>
              <a:rPr lang="en-US" dirty="0">
                <a:solidFill>
                  <a:srgbClr val="FF0000"/>
                </a:solidFill>
              </a:rPr>
              <a:t>=(</a:t>
            </a:r>
            <a:r>
              <a:rPr lang="en-US" i="1" dirty="0">
                <a:solidFill>
                  <a:srgbClr val="FF0000"/>
                </a:solidFill>
              </a:rPr>
              <a:t>Jan</a:t>
            </a:r>
            <a:r>
              <a:rPr lang="en-US" dirty="0">
                <a:solidFill>
                  <a:srgbClr val="FF0000"/>
                </a:solidFill>
              </a:rPr>
              <a:t>, * , * , 2800), and 2-D cell </a:t>
            </a:r>
            <a:r>
              <a:rPr lang="en-US" i="1" dirty="0">
                <a:solidFill>
                  <a:srgbClr val="FF0000"/>
                </a:solidFill>
              </a:rPr>
              <a:t>b </a:t>
            </a:r>
            <a:r>
              <a:rPr lang="en-US" dirty="0">
                <a:solidFill>
                  <a:srgbClr val="FF0000"/>
                </a:solidFill>
              </a:rPr>
              <a:t>= (</a:t>
            </a:r>
            <a:r>
              <a:rPr lang="en-US" i="1" dirty="0">
                <a:solidFill>
                  <a:srgbClr val="FF0000"/>
                </a:solidFill>
              </a:rPr>
              <a:t>Jan</a:t>
            </a:r>
            <a:r>
              <a:rPr lang="en-US" dirty="0">
                <a:solidFill>
                  <a:srgbClr val="FF0000"/>
                </a:solidFill>
              </a:rPr>
              <a:t>, * , </a:t>
            </a:r>
            <a:r>
              <a:rPr lang="en-US" i="1" dirty="0">
                <a:solidFill>
                  <a:srgbClr val="FF0000"/>
                </a:solidFill>
              </a:rPr>
              <a:t>Business</a:t>
            </a:r>
            <a:r>
              <a:rPr lang="en-US" dirty="0">
                <a:solidFill>
                  <a:srgbClr val="FF0000"/>
                </a:solidFill>
              </a:rPr>
              <a:t>, 150), </a:t>
            </a:r>
            <a:r>
              <a:rPr lang="en-US" dirty="0"/>
              <a:t>are </a:t>
            </a:r>
            <a:r>
              <a:rPr lang="en-US" i="1" dirty="0"/>
              <a:t>ancestors </a:t>
            </a:r>
            <a:r>
              <a:rPr lang="en-US" dirty="0"/>
              <a:t>of 3-D cell </a:t>
            </a:r>
            <a:r>
              <a:rPr lang="en-US" i="1" dirty="0">
                <a:solidFill>
                  <a:srgbClr val="FF0000"/>
                </a:solidFill>
              </a:rPr>
              <a:t>c </a:t>
            </a:r>
            <a:r>
              <a:rPr lang="en-US" dirty="0">
                <a:solidFill>
                  <a:srgbClr val="FF0000"/>
                </a:solidFill>
              </a:rPr>
              <a:t>= (</a:t>
            </a:r>
            <a:r>
              <a:rPr lang="en-US" i="1" dirty="0">
                <a:solidFill>
                  <a:srgbClr val="FF0000"/>
                </a:solidFill>
              </a:rPr>
              <a:t>Jan</a:t>
            </a:r>
            <a:r>
              <a:rPr lang="en-US" dirty="0">
                <a:solidFill>
                  <a:srgbClr val="FF0000"/>
                </a:solidFill>
              </a:rPr>
              <a:t>, </a:t>
            </a:r>
            <a:r>
              <a:rPr lang="en-US" i="1" dirty="0">
                <a:solidFill>
                  <a:srgbClr val="FF0000"/>
                </a:solidFill>
              </a:rPr>
              <a:t>Toronto</a:t>
            </a:r>
            <a:r>
              <a:rPr lang="en-US" dirty="0">
                <a:solidFill>
                  <a:srgbClr val="FF0000"/>
                </a:solidFill>
              </a:rPr>
              <a:t>, </a:t>
            </a:r>
            <a:r>
              <a:rPr lang="en-US" i="1" dirty="0">
                <a:solidFill>
                  <a:srgbClr val="FF0000"/>
                </a:solidFill>
              </a:rPr>
              <a:t>Business</a:t>
            </a:r>
            <a:r>
              <a:rPr lang="en-US" dirty="0">
                <a:solidFill>
                  <a:srgbClr val="FF0000"/>
                </a:solidFill>
              </a:rPr>
              <a:t>, 45)</a:t>
            </a:r>
            <a:r>
              <a:rPr lang="en-US" dirty="0"/>
              <a:t>; </a:t>
            </a:r>
            <a:r>
              <a:rPr lang="en-US" i="1" dirty="0"/>
              <a:t>c </a:t>
            </a:r>
            <a:r>
              <a:rPr lang="en-US" dirty="0"/>
              <a:t>is a </a:t>
            </a:r>
            <a:r>
              <a:rPr lang="en-US" i="1" dirty="0"/>
              <a:t>descendant </a:t>
            </a:r>
            <a:r>
              <a:rPr lang="en-US" dirty="0"/>
              <a:t>of both </a:t>
            </a:r>
            <a:r>
              <a:rPr lang="en-US" i="1" dirty="0"/>
              <a:t>a </a:t>
            </a:r>
            <a:r>
              <a:rPr lang="en-US" dirty="0"/>
              <a:t>and </a:t>
            </a:r>
            <a:r>
              <a:rPr lang="en-US" i="1" dirty="0"/>
              <a:t>b</a:t>
            </a:r>
            <a:r>
              <a:rPr lang="en-US" dirty="0"/>
              <a:t>; </a:t>
            </a:r>
            <a:r>
              <a:rPr lang="en-US" i="1" dirty="0"/>
              <a:t>b </a:t>
            </a:r>
            <a:r>
              <a:rPr lang="en-US" dirty="0"/>
              <a:t>is a </a:t>
            </a:r>
            <a:r>
              <a:rPr lang="en-US" i="1" dirty="0"/>
              <a:t>parent </a:t>
            </a:r>
            <a:r>
              <a:rPr lang="en-US" dirty="0"/>
              <a:t>of </a:t>
            </a:r>
            <a:r>
              <a:rPr lang="en-US" i="1" dirty="0"/>
              <a:t>c</a:t>
            </a:r>
            <a:r>
              <a:rPr lang="en-US" dirty="0"/>
              <a:t>, and </a:t>
            </a:r>
            <a:r>
              <a:rPr lang="en-US" i="1" dirty="0"/>
              <a:t>c </a:t>
            </a:r>
            <a:r>
              <a:rPr lang="en-US" dirty="0"/>
              <a:t>is a </a:t>
            </a:r>
            <a:r>
              <a:rPr lang="en-US" i="1" dirty="0"/>
              <a:t>child </a:t>
            </a:r>
            <a:r>
              <a:rPr lang="en-US" dirty="0"/>
              <a:t>of </a:t>
            </a:r>
            <a:r>
              <a:rPr lang="en-US" i="1" dirty="0"/>
              <a:t>b</a:t>
            </a:r>
            <a:r>
              <a:rPr lang="en-US" dirty="0"/>
              <a:t>.</a:t>
            </a:r>
            <a:endParaRPr lang="en-US" dirty="0">
              <a:solidFill>
                <a:srgbClr val="FF0000"/>
              </a:solidFill>
            </a:endParaRPr>
          </a:p>
        </p:txBody>
      </p:sp>
    </p:spTree>
    <p:extLst>
      <p:ext uri="{BB962C8B-B14F-4D97-AF65-F5344CB8AC3E}">
        <p14:creationId xmlns:p14="http://schemas.microsoft.com/office/powerpoint/2010/main" val="1155803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715962"/>
          </a:xfrm>
        </p:spPr>
        <p:txBody>
          <a:bodyPr>
            <a:normAutofit fontScale="90000"/>
          </a:bodyPr>
          <a:lstStyle/>
          <a:p>
            <a:r>
              <a:rPr lang="en-US" b="1" dirty="0"/>
              <a:t>Cube Materialization → Full Cube</a:t>
            </a:r>
            <a:endParaRPr lang="en-US" dirty="0"/>
          </a:p>
        </p:txBody>
      </p:sp>
      <p:sp>
        <p:nvSpPr>
          <p:cNvPr id="3" name="Content Placeholder 2"/>
          <p:cNvSpPr>
            <a:spLocks noGrp="1"/>
          </p:cNvSpPr>
          <p:nvPr>
            <p:ph idx="1"/>
          </p:nvPr>
        </p:nvSpPr>
        <p:spPr>
          <a:xfrm>
            <a:off x="4572000" y="1143000"/>
            <a:ext cx="4114800" cy="4983163"/>
          </a:xfrm>
        </p:spPr>
        <p:txBody>
          <a:bodyPr>
            <a:normAutofit fontScale="92500" lnSpcReduction="20000"/>
          </a:bodyPr>
          <a:lstStyle/>
          <a:p>
            <a:r>
              <a:rPr lang="en-US" dirty="0"/>
              <a:t>All the cells of all the cuboids for a given data cube is full cube.</a:t>
            </a:r>
          </a:p>
          <a:p>
            <a:r>
              <a:rPr lang="en-US" dirty="0"/>
              <a:t>To ensure fast OLAP, it is sometimes desirable to pre-compute the full cube.</a:t>
            </a:r>
          </a:p>
          <a:p>
            <a:r>
              <a:rPr lang="en-US" dirty="0"/>
              <a:t>Pre-computation of the full cube can require huge and often excessive amounts of memory.</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1524000"/>
            <a:ext cx="44386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1168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458200" cy="639762"/>
          </a:xfrm>
        </p:spPr>
        <p:txBody>
          <a:bodyPr>
            <a:normAutofit fontScale="90000"/>
          </a:bodyPr>
          <a:lstStyle/>
          <a:p>
            <a:r>
              <a:rPr lang="en-US" b="1" dirty="0"/>
              <a:t>Cube Materialization → Sparse Cube</a:t>
            </a:r>
            <a:endParaRPr lang="en-US" dirty="0"/>
          </a:p>
        </p:txBody>
      </p:sp>
      <p:sp>
        <p:nvSpPr>
          <p:cNvPr id="3" name="Content Placeholder 2"/>
          <p:cNvSpPr>
            <a:spLocks noGrp="1"/>
          </p:cNvSpPr>
          <p:nvPr>
            <p:ph idx="1"/>
          </p:nvPr>
        </p:nvSpPr>
        <p:spPr>
          <a:xfrm>
            <a:off x="228600" y="990600"/>
            <a:ext cx="8610600" cy="5791200"/>
          </a:xfrm>
        </p:spPr>
        <p:txBody>
          <a:bodyPr>
            <a:normAutofit fontScale="85000" lnSpcReduction="20000"/>
          </a:bodyPr>
          <a:lstStyle/>
          <a:p>
            <a:r>
              <a:rPr lang="en-US" dirty="0"/>
              <a:t>Many cells in a cuboid may actually be of little or no interest to the data analyst.</a:t>
            </a:r>
          </a:p>
          <a:p>
            <a:r>
              <a:rPr lang="en-US" dirty="0"/>
              <a:t>Recall that each cell in a full cube records an aggregate value. Measures such as </a:t>
            </a:r>
            <a:r>
              <a:rPr lang="en-US" i="1" dirty="0"/>
              <a:t>count</a:t>
            </a:r>
            <a:r>
              <a:rPr lang="en-US" dirty="0"/>
              <a:t>, </a:t>
            </a:r>
            <a:r>
              <a:rPr lang="en-US" i="1" dirty="0"/>
              <a:t>sum</a:t>
            </a:r>
            <a:r>
              <a:rPr lang="en-US" dirty="0"/>
              <a:t>, or </a:t>
            </a:r>
            <a:r>
              <a:rPr lang="en-US" i="1" dirty="0"/>
              <a:t>sales in dollars </a:t>
            </a:r>
            <a:r>
              <a:rPr lang="en-US" dirty="0"/>
              <a:t>are commonly used. </a:t>
            </a:r>
          </a:p>
          <a:p>
            <a:r>
              <a:rPr lang="en-US" dirty="0"/>
              <a:t>For many cells in a cuboid, the measure value will be zero. </a:t>
            </a:r>
          </a:p>
          <a:p>
            <a:r>
              <a:rPr lang="en-US" dirty="0">
                <a:solidFill>
                  <a:srgbClr val="FF0000"/>
                </a:solidFill>
              </a:rPr>
              <a:t>When the product of the cardinalities for the dimensions in a cuboid is large relative to the number of nonzero-valued tuples that are stored in the cuboid, then we say that the cuboid is sparse</a:t>
            </a:r>
            <a:r>
              <a:rPr lang="en-US" dirty="0"/>
              <a:t>.</a:t>
            </a:r>
          </a:p>
          <a:p>
            <a:r>
              <a:rPr lang="en-US" dirty="0"/>
              <a:t> If a cube contains many sparse cuboids, we say that the cube is sparse.</a:t>
            </a:r>
          </a:p>
          <a:p>
            <a:r>
              <a:rPr lang="en-US" dirty="0"/>
              <a:t>A substantial amount of the cube’s space could be taken up by a large number of cells with very low measure values.</a:t>
            </a:r>
          </a:p>
        </p:txBody>
      </p:sp>
    </p:spTree>
    <p:extLst>
      <p:ext uri="{BB962C8B-B14F-4D97-AF65-F5344CB8AC3E}">
        <p14:creationId xmlns:p14="http://schemas.microsoft.com/office/powerpoint/2010/main" val="1249734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b="1" dirty="0"/>
              <a:t>Cube Materialization → Iceberg Cube</a:t>
            </a:r>
            <a:endParaRPr lang="en-US" dirty="0"/>
          </a:p>
        </p:txBody>
      </p:sp>
      <p:sp>
        <p:nvSpPr>
          <p:cNvPr id="3" name="Content Placeholder 2"/>
          <p:cNvSpPr>
            <a:spLocks noGrp="1"/>
          </p:cNvSpPr>
          <p:nvPr>
            <p:ph idx="1"/>
          </p:nvPr>
        </p:nvSpPr>
        <p:spPr>
          <a:xfrm>
            <a:off x="228600" y="838201"/>
            <a:ext cx="8763000" cy="3886200"/>
          </a:xfrm>
        </p:spPr>
        <p:txBody>
          <a:bodyPr>
            <a:normAutofit fontScale="25000" lnSpcReduction="20000"/>
          </a:bodyPr>
          <a:lstStyle/>
          <a:p>
            <a:r>
              <a:rPr lang="en-US" sz="8000" dirty="0"/>
              <a:t>An Iceberg-Cube </a:t>
            </a:r>
            <a:r>
              <a:rPr lang="en-US" sz="8000" dirty="0">
                <a:solidFill>
                  <a:srgbClr val="FF0000"/>
                </a:solidFill>
              </a:rPr>
              <a:t>contains only those cells of the data cube that meet an aggregate condition</a:t>
            </a:r>
            <a:r>
              <a:rPr lang="en-US" sz="8000" dirty="0"/>
              <a:t>.</a:t>
            </a:r>
          </a:p>
          <a:p>
            <a:r>
              <a:rPr lang="en-US" sz="8000" dirty="0"/>
              <a:t> It is called an Iceberg-Cube because </a:t>
            </a:r>
            <a:r>
              <a:rPr lang="en-US" sz="8000" b="1" dirty="0">
                <a:solidFill>
                  <a:srgbClr val="FF0000"/>
                </a:solidFill>
              </a:rPr>
              <a:t>it contains only some of the cells of the full cube</a:t>
            </a:r>
            <a:r>
              <a:rPr lang="en-US" sz="8000" dirty="0"/>
              <a:t>, like the tip of an iceberg.</a:t>
            </a:r>
          </a:p>
          <a:p>
            <a:r>
              <a:rPr lang="en-US" sz="8000" dirty="0"/>
              <a:t> The aggregate condition could be, for example, minimum support or a lower bound on average, min or max.</a:t>
            </a:r>
          </a:p>
          <a:p>
            <a:r>
              <a:rPr lang="en-US" sz="8000" dirty="0"/>
              <a:t> The purpose of the Iceberg-Cube is to identify and compute only those values that will most likely be required for decision support queries.</a:t>
            </a:r>
          </a:p>
          <a:p>
            <a:r>
              <a:rPr lang="en-US" sz="8000" dirty="0">
                <a:solidFill>
                  <a:srgbClr val="FF0000"/>
                </a:solidFill>
              </a:rPr>
              <a:t>The minimum threshold is called the minimum support threshold, or </a:t>
            </a:r>
            <a:r>
              <a:rPr lang="en-US" sz="8000" i="1" dirty="0">
                <a:solidFill>
                  <a:srgbClr val="FF0000"/>
                </a:solidFill>
              </a:rPr>
              <a:t>minimum support</a:t>
            </a:r>
            <a:r>
              <a:rPr lang="en-US" sz="8000" dirty="0">
                <a:solidFill>
                  <a:srgbClr val="FF0000"/>
                </a:solidFill>
              </a:rPr>
              <a:t>(</a:t>
            </a:r>
            <a:r>
              <a:rPr lang="en-US" sz="8000" i="1" dirty="0">
                <a:solidFill>
                  <a:srgbClr val="FF0000"/>
                </a:solidFill>
              </a:rPr>
              <a:t>min sup</a:t>
            </a:r>
            <a:r>
              <a:rPr lang="en-US" sz="8000" dirty="0">
                <a:solidFill>
                  <a:srgbClr val="FF0000"/>
                </a:solidFill>
              </a:rPr>
              <a:t>)</a:t>
            </a:r>
          </a:p>
          <a:p>
            <a:r>
              <a:rPr lang="en-US" sz="8000" dirty="0"/>
              <a:t>In a data cube for sales, say, we may wish to materialize only those cells for which </a:t>
            </a:r>
            <a:r>
              <a:rPr lang="en-US" sz="8000" b="1" i="1" dirty="0">
                <a:solidFill>
                  <a:srgbClr val="FF0000"/>
                </a:solidFill>
              </a:rPr>
              <a:t>count </a:t>
            </a:r>
            <a:r>
              <a:rPr lang="en-US" sz="8000" b="1" dirty="0">
                <a:solidFill>
                  <a:srgbClr val="FF0000"/>
                </a:solidFill>
              </a:rPr>
              <a:t> &lt;= 10 </a:t>
            </a:r>
            <a:r>
              <a:rPr lang="en-US" sz="8000" dirty="0"/>
              <a:t>or only those cells representing </a:t>
            </a:r>
            <a:r>
              <a:rPr lang="en-US" sz="8000" b="1" i="1" dirty="0">
                <a:solidFill>
                  <a:srgbClr val="FF0000"/>
                </a:solidFill>
              </a:rPr>
              <a:t>sales</a:t>
            </a:r>
            <a:r>
              <a:rPr lang="en-US" sz="8000" b="1" dirty="0">
                <a:solidFill>
                  <a:srgbClr val="FF0000"/>
                </a:solidFill>
              </a:rPr>
              <a:t>$&gt;= </a:t>
            </a:r>
            <a:r>
              <a:rPr lang="en-US" sz="8000" b="1" i="1" dirty="0">
                <a:solidFill>
                  <a:srgbClr val="FF0000"/>
                </a:solidFill>
              </a:rPr>
              <a:t>100.</a:t>
            </a:r>
          </a:p>
          <a:p>
            <a:r>
              <a:rPr lang="en-US" sz="8000" b="1" dirty="0">
                <a:solidFill>
                  <a:srgbClr val="FF0000"/>
                </a:solidFill>
              </a:rPr>
              <a:t>This not only saves processing time and disk space, but also leads to a more focused analysis.</a:t>
            </a:r>
            <a:endParaRPr lang="en-US" sz="8000" b="1" i="1" dirty="0">
              <a:solidFill>
                <a:srgbClr val="FF0000"/>
              </a:solidFill>
            </a:endParaRPr>
          </a:p>
          <a:p>
            <a:pPr marL="0" indent="0">
              <a:buNone/>
            </a:pPr>
            <a:r>
              <a:rPr lang="en-US" sz="2600" dirty="0"/>
              <a:t>			</a:t>
            </a:r>
            <a:r>
              <a:rPr lang="en-US" sz="2600" dirty="0">
                <a:solidFill>
                  <a:srgbClr val="FF0000"/>
                </a:solidFill>
              </a:rPr>
              <a:t>		</a:t>
            </a:r>
          </a:p>
          <a:p>
            <a:pPr marL="0" indent="0">
              <a:buNone/>
            </a:pPr>
            <a:endParaRPr lang="en-US" sz="2600" dirty="0">
              <a:solidFill>
                <a:srgbClr val="FF0000"/>
              </a:solidFill>
            </a:endParaRPr>
          </a:p>
          <a:p>
            <a:pPr marL="0" indent="0">
              <a:buNone/>
            </a:pPr>
            <a:endParaRPr lang="en-US" sz="2600" dirty="0">
              <a:solidFill>
                <a:srgbClr val="FF0000"/>
              </a:solidFill>
            </a:endParaRPr>
          </a:p>
          <a:p>
            <a:pPr marL="0" indent="0">
              <a:buNone/>
            </a:pPr>
            <a:r>
              <a:rPr lang="en-US" sz="2600" dirty="0">
                <a:solidFill>
                  <a:srgbClr val="FF0000"/>
                </a:solidFill>
              </a:rPr>
              <a:t>			</a:t>
            </a:r>
          </a:p>
          <a:p>
            <a:pPr marL="0" indent="0">
              <a:buNone/>
            </a:pPr>
            <a:r>
              <a:rPr lang="en-US" sz="2600" dirty="0">
                <a:solidFill>
                  <a:srgbClr val="FF0000"/>
                </a:solidFill>
              </a:rPr>
              <a:t>			</a:t>
            </a:r>
            <a:endParaRPr lang="en-US" sz="6200" b="1" dirty="0">
              <a:solidFill>
                <a:srgbClr val="FF0000"/>
              </a:solidFill>
            </a:endParaRPr>
          </a:p>
        </p:txBody>
      </p:sp>
      <p:sp>
        <p:nvSpPr>
          <p:cNvPr id="4" name="TextBox 3"/>
          <p:cNvSpPr txBox="1"/>
          <p:nvPr/>
        </p:nvSpPr>
        <p:spPr>
          <a:xfrm>
            <a:off x="3968459" y="5075872"/>
            <a:ext cx="4337341" cy="1569660"/>
          </a:xfrm>
          <a:prstGeom prst="rect">
            <a:avLst/>
          </a:prstGeom>
          <a:noFill/>
        </p:spPr>
        <p:txBody>
          <a:bodyPr wrap="none" rtlCol="0">
            <a:spAutoFit/>
          </a:bodyPr>
          <a:lstStyle/>
          <a:p>
            <a:r>
              <a:rPr lang="en-US" dirty="0">
                <a:solidFill>
                  <a:srgbClr val="FF0000"/>
                </a:solidFill>
              </a:rPr>
              <a:t>compute cube sales iceberg as</a:t>
            </a:r>
          </a:p>
          <a:p>
            <a:r>
              <a:rPr lang="en-US" dirty="0">
                <a:solidFill>
                  <a:srgbClr val="FF0000"/>
                </a:solidFill>
              </a:rPr>
              <a:t>select month, city, customer group, count(*)</a:t>
            </a:r>
          </a:p>
          <a:p>
            <a:r>
              <a:rPr lang="en-US" dirty="0">
                <a:solidFill>
                  <a:srgbClr val="FF0000"/>
                </a:solidFill>
              </a:rPr>
              <a:t>from </a:t>
            </a:r>
            <a:r>
              <a:rPr lang="en-US" dirty="0" err="1">
                <a:solidFill>
                  <a:srgbClr val="FF0000"/>
                </a:solidFill>
              </a:rPr>
              <a:t>salesInfo</a:t>
            </a:r>
            <a:endParaRPr lang="en-US" dirty="0">
              <a:solidFill>
                <a:srgbClr val="FF0000"/>
              </a:solidFill>
            </a:endParaRPr>
          </a:p>
          <a:p>
            <a:r>
              <a:rPr lang="en-US" sz="2400" b="1" dirty="0">
                <a:solidFill>
                  <a:srgbClr val="FF0000"/>
                </a:solidFill>
              </a:rPr>
              <a:t>cube by </a:t>
            </a:r>
            <a:r>
              <a:rPr lang="en-US" dirty="0">
                <a:solidFill>
                  <a:srgbClr val="FF0000"/>
                </a:solidFill>
              </a:rPr>
              <a:t>month, city, customer group</a:t>
            </a:r>
          </a:p>
          <a:p>
            <a:r>
              <a:rPr lang="en-US" dirty="0">
                <a:solidFill>
                  <a:srgbClr val="FF0000"/>
                </a:solidFill>
              </a:rPr>
              <a:t>having count(*) &gt;= min sup</a:t>
            </a:r>
            <a:endParaRPr lang="en-US" b="1" dirty="0">
              <a:solidFill>
                <a:srgbClr val="FF0000"/>
              </a:solidFill>
            </a:endParaRPr>
          </a:p>
        </p:txBody>
      </p:sp>
      <p:sp>
        <p:nvSpPr>
          <p:cNvPr id="5" name="TextBox 4"/>
          <p:cNvSpPr txBox="1"/>
          <p:nvPr/>
        </p:nvSpPr>
        <p:spPr>
          <a:xfrm>
            <a:off x="228600" y="5410200"/>
            <a:ext cx="3739859" cy="1015663"/>
          </a:xfrm>
          <a:prstGeom prst="rect">
            <a:avLst/>
          </a:prstGeom>
          <a:noFill/>
        </p:spPr>
        <p:txBody>
          <a:bodyPr wrap="square" rtlCol="0">
            <a:spAutoFit/>
          </a:bodyPr>
          <a:lstStyle/>
          <a:p>
            <a:r>
              <a:rPr lang="en-US" sz="2000" b="1" dirty="0"/>
              <a:t>Constraint specified in the having clause is known as</a:t>
            </a:r>
          </a:p>
          <a:p>
            <a:r>
              <a:rPr lang="en-US" sz="2000" b="1" dirty="0"/>
              <a:t>the iceberg condition</a:t>
            </a:r>
          </a:p>
        </p:txBody>
      </p:sp>
    </p:spTree>
    <p:extLst>
      <p:ext uri="{BB962C8B-B14F-4D97-AF65-F5344CB8AC3E}">
        <p14:creationId xmlns:p14="http://schemas.microsoft.com/office/powerpoint/2010/main" val="2601486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Cube Materialization → Closed Cube</a:t>
            </a:r>
            <a:endParaRPr lang="en-US" dirty="0"/>
          </a:p>
        </p:txBody>
      </p:sp>
      <p:sp>
        <p:nvSpPr>
          <p:cNvPr id="3" name="Content Placeholder 2"/>
          <p:cNvSpPr>
            <a:spLocks noGrp="1"/>
          </p:cNvSpPr>
          <p:nvPr>
            <p:ph idx="1"/>
          </p:nvPr>
        </p:nvSpPr>
        <p:spPr>
          <a:xfrm>
            <a:off x="228600" y="1066801"/>
            <a:ext cx="8763000" cy="2438400"/>
          </a:xfrm>
        </p:spPr>
        <p:txBody>
          <a:bodyPr>
            <a:normAutofit fontScale="85000" lnSpcReduction="10000"/>
          </a:bodyPr>
          <a:lstStyle/>
          <a:p>
            <a:r>
              <a:rPr lang="en-US" dirty="0"/>
              <a:t>A cell, </a:t>
            </a:r>
            <a:r>
              <a:rPr lang="en-US" i="1" dirty="0"/>
              <a:t>c</a:t>
            </a:r>
            <a:r>
              <a:rPr lang="en-US" dirty="0"/>
              <a:t>, is a </a:t>
            </a:r>
            <a:r>
              <a:rPr lang="en-US" i="1" dirty="0"/>
              <a:t>closed cell </a:t>
            </a:r>
            <a:r>
              <a:rPr lang="en-US" dirty="0"/>
              <a:t>if there exists no cell, </a:t>
            </a:r>
            <a:r>
              <a:rPr lang="en-US" i="1" dirty="0"/>
              <a:t>d</a:t>
            </a:r>
            <a:r>
              <a:rPr lang="en-US" dirty="0"/>
              <a:t>, such that </a:t>
            </a:r>
            <a:r>
              <a:rPr lang="en-US" i="1" dirty="0"/>
              <a:t>d </a:t>
            </a:r>
            <a:r>
              <a:rPr lang="en-US" dirty="0"/>
              <a:t>is a specialization (descendant) of cell </a:t>
            </a:r>
            <a:r>
              <a:rPr lang="en-US" i="1" dirty="0"/>
              <a:t>c </a:t>
            </a:r>
            <a:r>
              <a:rPr lang="en-US" dirty="0"/>
              <a:t>(that is, where </a:t>
            </a:r>
            <a:r>
              <a:rPr lang="en-US" i="1" dirty="0"/>
              <a:t>d </a:t>
            </a:r>
            <a:r>
              <a:rPr lang="en-US" dirty="0"/>
              <a:t>is obtained by replacing a * in </a:t>
            </a:r>
            <a:r>
              <a:rPr lang="en-US" i="1" dirty="0"/>
              <a:t>c </a:t>
            </a:r>
            <a:r>
              <a:rPr lang="en-US" dirty="0"/>
              <a:t>with a non- * value), and </a:t>
            </a:r>
            <a:r>
              <a:rPr lang="en-US" i="1" dirty="0"/>
              <a:t>d </a:t>
            </a:r>
            <a:r>
              <a:rPr lang="en-US" dirty="0"/>
              <a:t>has the same measure value as </a:t>
            </a:r>
            <a:r>
              <a:rPr lang="en-US" i="1" dirty="0"/>
              <a:t>c</a:t>
            </a:r>
            <a:r>
              <a:rPr lang="en-US" dirty="0"/>
              <a:t>. </a:t>
            </a:r>
          </a:p>
          <a:p>
            <a:r>
              <a:rPr lang="en-US" dirty="0"/>
              <a:t>A closed cube is a data cube consisting of only closed cells.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957" y="3276600"/>
            <a:ext cx="5172075"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361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92162"/>
          </a:xfrm>
        </p:spPr>
        <p:txBody>
          <a:bodyPr/>
          <a:lstStyle/>
          <a:p>
            <a:r>
              <a:rPr lang="en-US" b="1" dirty="0"/>
              <a:t>Cube Materialization → Cube Shell</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a:t>Another strategy for partial materialization is to pre-compute only the cuboids involving a small number of dimensions, such as 3 to 5.</a:t>
            </a:r>
          </a:p>
        </p:txBody>
      </p:sp>
    </p:spTree>
    <p:extLst>
      <p:ext uri="{BB962C8B-B14F-4D97-AF65-F5344CB8AC3E}">
        <p14:creationId xmlns:p14="http://schemas.microsoft.com/office/powerpoint/2010/main" val="153213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rmAutofit fontScale="90000"/>
          </a:bodyPr>
          <a:lstStyle/>
          <a:p>
            <a:r>
              <a:rPr lang="en-US" b="1" dirty="0"/>
              <a:t/>
            </a:r>
            <a:br>
              <a:rPr lang="en-US" b="1" dirty="0"/>
            </a:br>
            <a:r>
              <a:rPr lang="en-US" sz="4000" b="1" dirty="0"/>
              <a:t>7 Ways to Improve Performance of  DWH</a:t>
            </a:r>
            <a:r>
              <a:rPr lang="en-US" b="1" dirty="0"/>
              <a:t/>
            </a:r>
            <a:br>
              <a:rPr lang="en-US" b="1" dirty="0"/>
            </a:br>
            <a:endParaRPr lang="en-US" dirty="0"/>
          </a:p>
        </p:txBody>
      </p:sp>
      <p:sp>
        <p:nvSpPr>
          <p:cNvPr id="3" name="Content Placeholder 2"/>
          <p:cNvSpPr>
            <a:spLocks noGrp="1"/>
          </p:cNvSpPr>
          <p:nvPr>
            <p:ph idx="1"/>
          </p:nvPr>
        </p:nvSpPr>
        <p:spPr>
          <a:xfrm>
            <a:off x="152400" y="762000"/>
            <a:ext cx="8763000" cy="5943600"/>
          </a:xfrm>
        </p:spPr>
        <p:txBody>
          <a:bodyPr>
            <a:normAutofit fontScale="85000" lnSpcReduction="20000"/>
          </a:bodyPr>
          <a:lstStyle/>
          <a:p>
            <a:pPr marL="0" indent="0">
              <a:buNone/>
            </a:pPr>
            <a:r>
              <a:rPr lang="en-US" b="1" dirty="0"/>
              <a:t>1. Indexing</a:t>
            </a:r>
          </a:p>
          <a:p>
            <a:r>
              <a:rPr lang="en-US" dirty="0"/>
              <a:t>Adding some search functionality or indexes can drastically improve your chances of finding your item quicker. </a:t>
            </a:r>
          </a:p>
          <a:p>
            <a:r>
              <a:rPr lang="en-US" dirty="0"/>
              <a:t>Indexes store the value from the given column in a searchable structure, which allows the query to read less data to find the information.</a:t>
            </a:r>
          </a:p>
          <a:p>
            <a:pPr marL="0" indent="0">
              <a:buNone/>
            </a:pPr>
            <a:r>
              <a:rPr lang="en-US" b="1" dirty="0"/>
              <a:t>2. Compression</a:t>
            </a:r>
          </a:p>
          <a:p>
            <a:r>
              <a:rPr lang="en-US" dirty="0"/>
              <a:t> If you have a row simply for the value of “Y” &amp; “N”, and the data type is Char(1000), there is no usage of all those bytes. </a:t>
            </a:r>
          </a:p>
          <a:p>
            <a:r>
              <a:rPr lang="en-US" dirty="0"/>
              <a:t>Compressing it saves that much space in the disk without compromising the output of your queries.</a:t>
            </a:r>
          </a:p>
          <a:p>
            <a:pPr marL="0" indent="0">
              <a:buNone/>
            </a:pPr>
            <a:r>
              <a:rPr lang="en-US" b="1" dirty="0"/>
              <a:t>3. Collecting Statistics</a:t>
            </a:r>
          </a:p>
          <a:p>
            <a:r>
              <a:rPr lang="en-US" dirty="0"/>
              <a:t>It is essential to collect stats on columns frequently used downstream for joining, aggregating or ordering.</a:t>
            </a:r>
          </a:p>
          <a:p>
            <a:pPr marL="0" indent="0">
              <a:buNone/>
            </a:pPr>
            <a:endParaRPr lang="en-US" dirty="0"/>
          </a:p>
        </p:txBody>
      </p:sp>
    </p:spTree>
    <p:extLst>
      <p:ext uri="{BB962C8B-B14F-4D97-AF65-F5344CB8AC3E}">
        <p14:creationId xmlns:p14="http://schemas.microsoft.com/office/powerpoint/2010/main" val="38401082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563562"/>
          </a:xfrm>
        </p:spPr>
        <p:txBody>
          <a:bodyPr>
            <a:normAutofit fontScale="90000"/>
          </a:bodyPr>
          <a:lstStyle/>
          <a:p>
            <a:r>
              <a:rPr lang="en-US" b="1" dirty="0"/>
              <a:t>General Strategies for Cube Computation</a:t>
            </a:r>
            <a:endParaRPr lang="en-US" dirty="0"/>
          </a:p>
        </p:txBody>
      </p:sp>
      <p:sp>
        <p:nvSpPr>
          <p:cNvPr id="3" name="Content Placeholder 2"/>
          <p:cNvSpPr>
            <a:spLocks noGrp="1"/>
          </p:cNvSpPr>
          <p:nvPr>
            <p:ph idx="1"/>
          </p:nvPr>
        </p:nvSpPr>
        <p:spPr>
          <a:xfrm>
            <a:off x="76200" y="609600"/>
            <a:ext cx="8915400" cy="6096000"/>
          </a:xfrm>
        </p:spPr>
        <p:txBody>
          <a:bodyPr>
            <a:normAutofit fontScale="92500" lnSpcReduction="20000"/>
          </a:bodyPr>
          <a:lstStyle/>
          <a:p>
            <a:r>
              <a:rPr lang="en-US" b="1" dirty="0">
                <a:solidFill>
                  <a:srgbClr val="FF0000"/>
                </a:solidFill>
              </a:rPr>
              <a:t>Optimization Technique 1</a:t>
            </a:r>
            <a:r>
              <a:rPr lang="en-US" dirty="0"/>
              <a:t>: Sorting, hashing, and grouping. Sorting, hashing, and grouping operations should be applied to the dimension attributes in order to reorder and cluster related tuples.</a:t>
            </a:r>
          </a:p>
          <a:p>
            <a:r>
              <a:rPr lang="en-US" b="1" dirty="0">
                <a:solidFill>
                  <a:srgbClr val="FF0000"/>
                </a:solidFill>
              </a:rPr>
              <a:t>Optimization Technique 2:</a:t>
            </a:r>
            <a:r>
              <a:rPr lang="en-US" dirty="0"/>
              <a:t> Simultaneous aggregation and caching intermediate results.</a:t>
            </a:r>
          </a:p>
          <a:p>
            <a:r>
              <a:rPr lang="en-US" b="1" dirty="0">
                <a:solidFill>
                  <a:srgbClr val="FF0000"/>
                </a:solidFill>
              </a:rPr>
              <a:t>Optimization Technique 3</a:t>
            </a:r>
            <a:r>
              <a:rPr lang="en-US" dirty="0"/>
              <a:t>: Aggregation from the smallest child, when there exist multiple child cuboids.</a:t>
            </a:r>
          </a:p>
          <a:p>
            <a:r>
              <a:rPr lang="en-US" b="1" dirty="0">
                <a:solidFill>
                  <a:srgbClr val="FF0000"/>
                </a:solidFill>
              </a:rPr>
              <a:t>Optimization Technique 4: </a:t>
            </a:r>
            <a:r>
              <a:rPr lang="en-US" dirty="0"/>
              <a:t>The </a:t>
            </a:r>
            <a:r>
              <a:rPr lang="en-US" dirty="0" err="1"/>
              <a:t>Apriori</a:t>
            </a:r>
            <a:r>
              <a:rPr lang="en-US" dirty="0"/>
              <a:t> pruning method can be explored to compute iceberg cubes efficiently. </a:t>
            </a:r>
            <a:r>
              <a:rPr lang="en-US" b="1" dirty="0"/>
              <a:t>“</a:t>
            </a:r>
            <a:r>
              <a:rPr lang="en-US" b="1" i="1" dirty="0"/>
              <a:t>If a given cell does not satisfy minimum support, then no descendant of the cell will satisfy minimum support either”.</a:t>
            </a:r>
            <a:endParaRPr lang="en-US" b="1" dirty="0"/>
          </a:p>
        </p:txBody>
      </p:sp>
    </p:spTree>
    <p:extLst>
      <p:ext uri="{BB962C8B-B14F-4D97-AF65-F5344CB8AC3E}">
        <p14:creationId xmlns:p14="http://schemas.microsoft.com/office/powerpoint/2010/main" val="2437369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610600" cy="609600"/>
          </a:xfrm>
        </p:spPr>
        <p:txBody>
          <a:bodyPr>
            <a:noAutofit/>
          </a:bodyPr>
          <a:lstStyle/>
          <a:p>
            <a:r>
              <a:rPr lang="en-US" sz="3600" b="1" dirty="0"/>
              <a:t>Data Cube Computation Methods</a:t>
            </a:r>
            <a:endParaRPr lang="en-US" sz="3600" dirty="0"/>
          </a:p>
        </p:txBody>
      </p:sp>
      <p:sp>
        <p:nvSpPr>
          <p:cNvPr id="3" name="Content Placeholder 2"/>
          <p:cNvSpPr>
            <a:spLocks noGrp="1"/>
          </p:cNvSpPr>
          <p:nvPr>
            <p:ph idx="1"/>
          </p:nvPr>
        </p:nvSpPr>
        <p:spPr>
          <a:xfrm>
            <a:off x="304800" y="1066800"/>
            <a:ext cx="8382000" cy="5059363"/>
          </a:xfrm>
        </p:spPr>
        <p:txBody>
          <a:bodyPr/>
          <a:lstStyle/>
          <a:p>
            <a:pPr marL="0" indent="0">
              <a:buNone/>
            </a:pPr>
            <a:r>
              <a:rPr lang="en-US" dirty="0"/>
              <a:t>1. Multi-way Array Aggregation (Multi-Way)</a:t>
            </a:r>
          </a:p>
          <a:p>
            <a:pPr marL="0" indent="0">
              <a:buNone/>
            </a:pPr>
            <a:r>
              <a:rPr lang="en-US" dirty="0"/>
              <a:t>2. Bottom-Up Computation (BUC)</a:t>
            </a:r>
          </a:p>
          <a:p>
            <a:pPr marL="0" indent="0">
              <a:buNone/>
            </a:pPr>
            <a:r>
              <a:rPr lang="en-US" dirty="0"/>
              <a:t>3. Star-Cubing</a:t>
            </a:r>
          </a:p>
          <a:p>
            <a:pPr marL="0" indent="0">
              <a:buNone/>
            </a:pPr>
            <a:r>
              <a:rPr lang="en-US" dirty="0"/>
              <a:t>4. High dimension OLAP</a:t>
            </a:r>
          </a:p>
        </p:txBody>
      </p:sp>
    </p:spTree>
    <p:extLst>
      <p:ext uri="{BB962C8B-B14F-4D97-AF65-F5344CB8AC3E}">
        <p14:creationId xmlns:p14="http://schemas.microsoft.com/office/powerpoint/2010/main" val="3658127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Rectangle 1026"/>
          <p:cNvSpPr>
            <a:spLocks noGrp="1" noChangeArrowheads="1"/>
          </p:cNvSpPr>
          <p:nvPr>
            <p:ph type="title"/>
          </p:nvPr>
        </p:nvSpPr>
        <p:spPr>
          <a:xfrm>
            <a:off x="0" y="76200"/>
            <a:ext cx="9144000" cy="685800"/>
          </a:xfrm>
        </p:spPr>
        <p:txBody>
          <a:bodyPr>
            <a:normAutofit fontScale="90000"/>
          </a:bodyPr>
          <a:lstStyle/>
          <a:p>
            <a:pPr eaLnBrk="1" hangingPunct="1">
              <a:defRPr/>
            </a:pPr>
            <a:r>
              <a:rPr lang="en-US" altLang="zh-CN" b="1" dirty="0">
                <a:effectLst>
                  <a:outerShdw blurRad="38100" dist="38100" dir="2700000" algn="tl">
                    <a:srgbClr val="C0C0C0"/>
                  </a:outerShdw>
                </a:effectLst>
                <a:ea typeface="SimSun" pitchFamily="2" charset="-122"/>
              </a:rPr>
              <a:t>Multi-Way Array Aggregation</a:t>
            </a:r>
          </a:p>
        </p:txBody>
      </p:sp>
      <p:sp>
        <p:nvSpPr>
          <p:cNvPr id="13317" name="Rectangle 1027"/>
          <p:cNvSpPr>
            <a:spLocks noGrp="1" noChangeArrowheads="1"/>
          </p:cNvSpPr>
          <p:nvPr>
            <p:ph type="body" sz="half" idx="1"/>
          </p:nvPr>
        </p:nvSpPr>
        <p:spPr>
          <a:xfrm>
            <a:off x="152400" y="3048000"/>
            <a:ext cx="8839200" cy="3352800"/>
          </a:xfrm>
        </p:spPr>
        <p:txBody>
          <a:bodyPr>
            <a:normAutofit/>
          </a:bodyPr>
          <a:lstStyle/>
          <a:p>
            <a:pPr marL="0" indent="0">
              <a:buNone/>
            </a:pPr>
            <a:r>
              <a:rPr lang="en-US" sz="1900" dirty="0"/>
              <a:t>A different approach is developed for the array-based cube construction, as follows:</a:t>
            </a:r>
          </a:p>
          <a:p>
            <a:pPr marL="0" indent="0">
              <a:buNone/>
            </a:pPr>
            <a:r>
              <a:rPr lang="en-US" sz="1900" b="1" dirty="0"/>
              <a:t>a)Partition the array into chunks.</a:t>
            </a:r>
          </a:p>
          <a:p>
            <a:r>
              <a:rPr lang="en-US" sz="1900" dirty="0"/>
              <a:t>Chunking is a method for dividing an n-dimensional array into small n-dimensional chunks, where each chunk(sub cube) is stored as an object on disk.</a:t>
            </a:r>
          </a:p>
          <a:p>
            <a:pPr marL="0" indent="0">
              <a:buNone/>
            </a:pPr>
            <a:r>
              <a:rPr lang="en-US" sz="1900" b="1" dirty="0"/>
              <a:t>b)Compute aggregates by visiting cube cells.</a:t>
            </a:r>
          </a:p>
          <a:p>
            <a:r>
              <a:rPr lang="en-US" sz="1900" dirty="0"/>
              <a:t>The order in which cells are visited can be optimized so as to minimize the number of times that each cell must be revisited, thereby reducing memory access and storage costs.</a:t>
            </a:r>
          </a:p>
          <a:p>
            <a:pPr marL="0" indent="0">
              <a:buNone/>
            </a:pPr>
            <a:r>
              <a:rPr lang="en-US" sz="1900" b="1" dirty="0">
                <a:solidFill>
                  <a:srgbClr val="FF0000"/>
                </a:solidFill>
              </a:rPr>
              <a:t>It performs simultaneous aggregation—that is, it computes aggregations simultaneously on multiple dimensions.</a:t>
            </a:r>
            <a:endParaRPr lang="en-US" altLang="zh-CN" sz="1900" b="1" dirty="0">
              <a:solidFill>
                <a:srgbClr val="FF0000"/>
              </a:solidFill>
              <a:ea typeface="SimSun" pitchFamily="2" charset="-122"/>
            </a:endParaRPr>
          </a:p>
        </p:txBody>
      </p:sp>
      <p:sp>
        <p:nvSpPr>
          <p:cNvPr id="2" name="TextBox 1"/>
          <p:cNvSpPr txBox="1"/>
          <p:nvPr/>
        </p:nvSpPr>
        <p:spPr>
          <a:xfrm>
            <a:off x="0" y="914400"/>
            <a:ext cx="899160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Multi-Way method computes a </a:t>
            </a:r>
            <a:r>
              <a:rPr lang="en-US" sz="2400" b="1" dirty="0">
                <a:solidFill>
                  <a:srgbClr val="FF0000"/>
                </a:solidFill>
              </a:rPr>
              <a:t>full data cube by using a multidimensional array as its basic data structure</a:t>
            </a:r>
            <a:r>
              <a:rPr lang="en-US" sz="2400" dirty="0"/>
              <a:t>. </a:t>
            </a:r>
          </a:p>
          <a:p>
            <a:pPr marL="285750" indent="-285750">
              <a:buFont typeface="Arial" panose="020B0604020202020204" pitchFamily="34" charset="0"/>
              <a:buChar char="•"/>
            </a:pPr>
            <a:r>
              <a:rPr lang="en-US" sz="2400" dirty="0"/>
              <a:t>It is a typical MOLAP approach that uses direct array addressing, where </a:t>
            </a:r>
            <a:r>
              <a:rPr lang="en-US" sz="2400" b="1" dirty="0">
                <a:solidFill>
                  <a:srgbClr val="FF0000"/>
                </a:solidFill>
              </a:rPr>
              <a:t>dimension values are accessed via the position or index of their corresponding array locations</a:t>
            </a:r>
            <a:r>
              <a:rPr lang="en-US" sz="2400" dirty="0"/>
              <a:t>. </a:t>
            </a:r>
          </a:p>
        </p:txBody>
      </p:sp>
    </p:spTree>
    <p:extLst>
      <p:ext uri="{BB962C8B-B14F-4D97-AF65-F5344CB8AC3E}">
        <p14:creationId xmlns:p14="http://schemas.microsoft.com/office/powerpoint/2010/main" val="2757188244"/>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0" y="152400"/>
            <a:ext cx="9144000" cy="533400"/>
          </a:xfrm>
        </p:spPr>
        <p:txBody>
          <a:bodyPr>
            <a:normAutofit fontScale="90000"/>
          </a:bodyPr>
          <a:lstStyle/>
          <a:p>
            <a:pPr eaLnBrk="1" hangingPunct="1"/>
            <a:r>
              <a:rPr lang="en-US" altLang="zh-CN" sz="3200" b="1" dirty="0">
                <a:ea typeface="SimSun" pitchFamily="2" charset="-122"/>
              </a:rPr>
              <a:t>Multi-way Array Aggregation for Cube Computation</a:t>
            </a:r>
            <a:endParaRPr lang="en-US" altLang="zh-CN" b="1" dirty="0">
              <a:ea typeface="SimSun" pitchFamily="2" charset="-122"/>
            </a:endParaRPr>
          </a:p>
        </p:txBody>
      </p:sp>
      <p:sp>
        <p:nvSpPr>
          <p:cNvPr id="14342" name="Text Box 4"/>
          <p:cNvSpPr txBox="1">
            <a:spLocks noChangeArrowheads="1"/>
          </p:cNvSpPr>
          <p:nvPr/>
        </p:nvSpPr>
        <p:spPr bwMode="auto">
          <a:xfrm>
            <a:off x="6629400" y="3886200"/>
            <a:ext cx="2362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spcBef>
                <a:spcPct val="50000"/>
              </a:spcBef>
            </a:pPr>
            <a:r>
              <a:rPr lang="en-US" altLang="zh-CN" sz="2400" b="1" dirty="0">
                <a:solidFill>
                  <a:srgbClr val="006666"/>
                </a:solidFill>
                <a:latin typeface="Times New Roman" pitchFamily="18" charset="0"/>
                <a:ea typeface="SimSun" pitchFamily="2" charset="-122"/>
              </a:rPr>
              <a:t>What is the best traversing order to do multi-way aggregation?</a:t>
            </a:r>
          </a:p>
        </p:txBody>
      </p:sp>
      <p:grpSp>
        <p:nvGrpSpPr>
          <p:cNvPr id="14343" name="Group 5"/>
          <p:cNvGrpSpPr>
            <a:grpSpLocks/>
          </p:cNvGrpSpPr>
          <p:nvPr/>
        </p:nvGrpSpPr>
        <p:grpSpPr bwMode="auto">
          <a:xfrm>
            <a:off x="2057400" y="3352800"/>
            <a:ext cx="4383088" cy="3321050"/>
            <a:chOff x="624" y="1056"/>
            <a:chExt cx="3949" cy="3185"/>
          </a:xfrm>
        </p:grpSpPr>
        <p:sp>
          <p:nvSpPr>
            <p:cNvPr id="14344" name="Text Box 6"/>
            <p:cNvSpPr txBox="1">
              <a:spLocks noChangeArrowheads="1"/>
            </p:cNvSpPr>
            <p:nvPr/>
          </p:nvSpPr>
          <p:spPr bwMode="auto">
            <a:xfrm>
              <a:off x="2255" y="3890"/>
              <a:ext cx="19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2400">
                  <a:latin typeface="Times New Roman" pitchFamily="18" charset="0"/>
                  <a:ea typeface="SimSun" pitchFamily="2" charset="-122"/>
                </a:rPr>
                <a:t>A</a:t>
              </a:r>
            </a:p>
          </p:txBody>
        </p:sp>
        <p:sp>
          <p:nvSpPr>
            <p:cNvPr id="14345" name="Text Box 7"/>
            <p:cNvSpPr txBox="1">
              <a:spLocks noChangeArrowheads="1"/>
            </p:cNvSpPr>
            <p:nvPr/>
          </p:nvSpPr>
          <p:spPr bwMode="auto">
            <a:xfrm>
              <a:off x="1312" y="1776"/>
              <a:ext cx="349"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ctr"/>
              <a:r>
                <a:rPr lang="en-US" altLang="zh-CN" sz="2400">
                  <a:latin typeface="Times New Roman" pitchFamily="18" charset="0"/>
                  <a:ea typeface="SimSun" pitchFamily="2" charset="-122"/>
                </a:rPr>
                <a:t>B</a:t>
              </a:r>
            </a:p>
          </p:txBody>
        </p:sp>
        <p:sp>
          <p:nvSpPr>
            <p:cNvPr id="14346" name="AutoShape 8"/>
            <p:cNvSpPr>
              <a:spLocks noChangeArrowheads="1"/>
            </p:cNvSpPr>
            <p:nvPr/>
          </p:nvSpPr>
          <p:spPr bwMode="auto">
            <a:xfrm>
              <a:off x="3739" y="2526"/>
              <a:ext cx="753" cy="56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47" name="AutoShape 9"/>
            <p:cNvSpPr>
              <a:spLocks noChangeArrowheads="1"/>
            </p:cNvSpPr>
            <p:nvPr/>
          </p:nvSpPr>
          <p:spPr bwMode="auto">
            <a:xfrm>
              <a:off x="3739" y="2068"/>
              <a:ext cx="753"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48" name="AutoShape 10"/>
            <p:cNvSpPr>
              <a:spLocks noChangeArrowheads="1"/>
            </p:cNvSpPr>
            <p:nvPr/>
          </p:nvSpPr>
          <p:spPr bwMode="auto">
            <a:xfrm>
              <a:off x="3739" y="1611"/>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49" name="AutoShape 11"/>
            <p:cNvSpPr>
              <a:spLocks noChangeArrowheads="1"/>
            </p:cNvSpPr>
            <p:nvPr/>
          </p:nvSpPr>
          <p:spPr bwMode="auto">
            <a:xfrm>
              <a:off x="3531" y="2695"/>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50" name="AutoShape 12"/>
            <p:cNvSpPr>
              <a:spLocks noChangeArrowheads="1"/>
            </p:cNvSpPr>
            <p:nvPr/>
          </p:nvSpPr>
          <p:spPr bwMode="auto">
            <a:xfrm>
              <a:off x="3531" y="2239"/>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51" name="AutoShape 13"/>
            <p:cNvSpPr>
              <a:spLocks noChangeArrowheads="1"/>
            </p:cNvSpPr>
            <p:nvPr/>
          </p:nvSpPr>
          <p:spPr bwMode="auto">
            <a:xfrm>
              <a:off x="3531" y="1783"/>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52" name="AutoShape 14"/>
            <p:cNvSpPr>
              <a:spLocks noChangeArrowheads="1"/>
            </p:cNvSpPr>
            <p:nvPr/>
          </p:nvSpPr>
          <p:spPr bwMode="auto">
            <a:xfrm>
              <a:off x="3321" y="2868"/>
              <a:ext cx="754" cy="56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53" name="AutoShape 15"/>
            <p:cNvSpPr>
              <a:spLocks noChangeArrowheads="1"/>
            </p:cNvSpPr>
            <p:nvPr/>
          </p:nvSpPr>
          <p:spPr bwMode="auto">
            <a:xfrm>
              <a:off x="3321" y="2412"/>
              <a:ext cx="754" cy="56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54" name="AutoShape 16"/>
            <p:cNvSpPr>
              <a:spLocks noChangeArrowheads="1"/>
            </p:cNvSpPr>
            <p:nvPr/>
          </p:nvSpPr>
          <p:spPr bwMode="auto">
            <a:xfrm>
              <a:off x="3321" y="1954"/>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55" name="AutoShape 17"/>
            <p:cNvSpPr>
              <a:spLocks noChangeArrowheads="1"/>
            </p:cNvSpPr>
            <p:nvPr/>
          </p:nvSpPr>
          <p:spPr bwMode="auto">
            <a:xfrm>
              <a:off x="1862" y="1171"/>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56" name="AutoShape 18"/>
            <p:cNvSpPr>
              <a:spLocks noChangeArrowheads="1"/>
            </p:cNvSpPr>
            <p:nvPr/>
          </p:nvSpPr>
          <p:spPr bwMode="auto">
            <a:xfrm>
              <a:off x="1653" y="1341"/>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57" name="AutoShape 19"/>
            <p:cNvSpPr>
              <a:spLocks noChangeArrowheads="1"/>
            </p:cNvSpPr>
            <p:nvPr/>
          </p:nvSpPr>
          <p:spPr bwMode="auto">
            <a:xfrm>
              <a:off x="1444" y="1513"/>
              <a:ext cx="755"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58" name="AutoShape 20"/>
            <p:cNvSpPr>
              <a:spLocks noChangeArrowheads="1"/>
            </p:cNvSpPr>
            <p:nvPr/>
          </p:nvSpPr>
          <p:spPr bwMode="auto">
            <a:xfrm>
              <a:off x="2487" y="1171"/>
              <a:ext cx="754"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59" name="AutoShape 21"/>
            <p:cNvSpPr>
              <a:spLocks noChangeArrowheads="1"/>
            </p:cNvSpPr>
            <p:nvPr/>
          </p:nvSpPr>
          <p:spPr bwMode="auto">
            <a:xfrm>
              <a:off x="2279" y="1341"/>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60" name="AutoShape 22"/>
            <p:cNvSpPr>
              <a:spLocks noChangeArrowheads="1"/>
            </p:cNvSpPr>
            <p:nvPr/>
          </p:nvSpPr>
          <p:spPr bwMode="auto">
            <a:xfrm>
              <a:off x="2070" y="1513"/>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61" name="AutoShape 23"/>
            <p:cNvSpPr>
              <a:spLocks noChangeArrowheads="1"/>
            </p:cNvSpPr>
            <p:nvPr/>
          </p:nvSpPr>
          <p:spPr bwMode="auto">
            <a:xfrm>
              <a:off x="3113" y="1171"/>
              <a:ext cx="754"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62" name="AutoShape 24"/>
            <p:cNvSpPr>
              <a:spLocks noChangeArrowheads="1"/>
            </p:cNvSpPr>
            <p:nvPr/>
          </p:nvSpPr>
          <p:spPr bwMode="auto">
            <a:xfrm>
              <a:off x="2906" y="1341"/>
              <a:ext cx="753"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63" name="AutoShape 25"/>
            <p:cNvSpPr>
              <a:spLocks noChangeArrowheads="1"/>
            </p:cNvSpPr>
            <p:nvPr/>
          </p:nvSpPr>
          <p:spPr bwMode="auto">
            <a:xfrm>
              <a:off x="2696" y="1513"/>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64" name="AutoShape 26"/>
            <p:cNvSpPr>
              <a:spLocks noChangeArrowheads="1"/>
            </p:cNvSpPr>
            <p:nvPr/>
          </p:nvSpPr>
          <p:spPr bwMode="auto">
            <a:xfrm>
              <a:off x="3740" y="1171"/>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65" name="AutoShape 27"/>
            <p:cNvSpPr>
              <a:spLocks noChangeArrowheads="1"/>
            </p:cNvSpPr>
            <p:nvPr/>
          </p:nvSpPr>
          <p:spPr bwMode="auto">
            <a:xfrm>
              <a:off x="3531" y="1341"/>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66" name="AutoShape 28"/>
            <p:cNvSpPr>
              <a:spLocks noChangeArrowheads="1"/>
            </p:cNvSpPr>
            <p:nvPr/>
          </p:nvSpPr>
          <p:spPr bwMode="auto">
            <a:xfrm>
              <a:off x="3322" y="1513"/>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67" name="AutoShape 29"/>
            <p:cNvSpPr>
              <a:spLocks noChangeArrowheads="1"/>
            </p:cNvSpPr>
            <p:nvPr/>
          </p:nvSpPr>
          <p:spPr bwMode="auto">
            <a:xfrm>
              <a:off x="1248" y="3037"/>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ctr"/>
              <a:endParaRPr lang="zh-CN" altLang="en-US" sz="2400">
                <a:latin typeface="Times New Roman" pitchFamily="18" charset="0"/>
                <a:ea typeface="SimSun" pitchFamily="2" charset="-122"/>
              </a:endParaRPr>
            </a:p>
          </p:txBody>
        </p:sp>
        <p:sp>
          <p:nvSpPr>
            <p:cNvPr id="14368" name="AutoShape 30"/>
            <p:cNvSpPr>
              <a:spLocks noChangeArrowheads="1"/>
            </p:cNvSpPr>
            <p:nvPr/>
          </p:nvSpPr>
          <p:spPr bwMode="auto">
            <a:xfrm>
              <a:off x="1248" y="2581"/>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69" name="AutoShape 31"/>
            <p:cNvSpPr>
              <a:spLocks noChangeArrowheads="1"/>
            </p:cNvSpPr>
            <p:nvPr/>
          </p:nvSpPr>
          <p:spPr bwMode="auto">
            <a:xfrm>
              <a:off x="1248" y="2124"/>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70" name="AutoShape 32"/>
            <p:cNvSpPr>
              <a:spLocks noChangeArrowheads="1"/>
            </p:cNvSpPr>
            <p:nvPr/>
          </p:nvSpPr>
          <p:spPr bwMode="auto">
            <a:xfrm>
              <a:off x="1873" y="3037"/>
              <a:ext cx="754"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71" name="AutoShape 33"/>
            <p:cNvSpPr>
              <a:spLocks noChangeArrowheads="1"/>
            </p:cNvSpPr>
            <p:nvPr/>
          </p:nvSpPr>
          <p:spPr bwMode="auto">
            <a:xfrm>
              <a:off x="1873" y="2581"/>
              <a:ext cx="754"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72" name="AutoShape 34"/>
            <p:cNvSpPr>
              <a:spLocks noChangeArrowheads="1"/>
            </p:cNvSpPr>
            <p:nvPr/>
          </p:nvSpPr>
          <p:spPr bwMode="auto">
            <a:xfrm>
              <a:off x="1873" y="2124"/>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ctr"/>
              <a:endParaRPr lang="zh-CN" altLang="en-US" sz="2400">
                <a:latin typeface="Times New Roman" pitchFamily="18" charset="0"/>
                <a:ea typeface="SimSun" pitchFamily="2" charset="-122"/>
              </a:endParaRPr>
            </a:p>
          </p:txBody>
        </p:sp>
        <p:sp>
          <p:nvSpPr>
            <p:cNvPr id="14373" name="AutoShape 35"/>
            <p:cNvSpPr>
              <a:spLocks noChangeArrowheads="1"/>
            </p:cNvSpPr>
            <p:nvPr/>
          </p:nvSpPr>
          <p:spPr bwMode="auto">
            <a:xfrm>
              <a:off x="2499" y="3037"/>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74" name="AutoShape 36"/>
            <p:cNvSpPr>
              <a:spLocks noChangeArrowheads="1"/>
            </p:cNvSpPr>
            <p:nvPr/>
          </p:nvSpPr>
          <p:spPr bwMode="auto">
            <a:xfrm>
              <a:off x="2499" y="2581"/>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75" name="AutoShape 37"/>
            <p:cNvSpPr>
              <a:spLocks noChangeArrowheads="1"/>
            </p:cNvSpPr>
            <p:nvPr/>
          </p:nvSpPr>
          <p:spPr bwMode="auto">
            <a:xfrm>
              <a:off x="2499" y="2124"/>
              <a:ext cx="753"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76" name="AutoShape 38"/>
            <p:cNvSpPr>
              <a:spLocks noChangeArrowheads="1"/>
            </p:cNvSpPr>
            <p:nvPr/>
          </p:nvSpPr>
          <p:spPr bwMode="auto">
            <a:xfrm>
              <a:off x="3126" y="3037"/>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77" name="AutoShape 39"/>
            <p:cNvSpPr>
              <a:spLocks noChangeArrowheads="1"/>
            </p:cNvSpPr>
            <p:nvPr/>
          </p:nvSpPr>
          <p:spPr bwMode="auto">
            <a:xfrm>
              <a:off x="3126" y="2581"/>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78" name="AutoShape 40"/>
            <p:cNvSpPr>
              <a:spLocks noChangeArrowheads="1"/>
            </p:cNvSpPr>
            <p:nvPr/>
          </p:nvSpPr>
          <p:spPr bwMode="auto">
            <a:xfrm>
              <a:off x="3126" y="2124"/>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79" name="AutoShape 41"/>
            <p:cNvSpPr>
              <a:spLocks noChangeArrowheads="1"/>
            </p:cNvSpPr>
            <p:nvPr/>
          </p:nvSpPr>
          <p:spPr bwMode="auto">
            <a:xfrm>
              <a:off x="1249" y="1683"/>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ctr"/>
              <a:endParaRPr lang="zh-CN" altLang="en-US" sz="2400">
                <a:latin typeface="Times New Roman" pitchFamily="18" charset="0"/>
                <a:ea typeface="SimSun" pitchFamily="2" charset="-122"/>
              </a:endParaRPr>
            </a:p>
          </p:txBody>
        </p:sp>
        <p:sp>
          <p:nvSpPr>
            <p:cNvPr id="14380" name="AutoShape 42"/>
            <p:cNvSpPr>
              <a:spLocks noChangeArrowheads="1"/>
            </p:cNvSpPr>
            <p:nvPr/>
          </p:nvSpPr>
          <p:spPr bwMode="auto">
            <a:xfrm>
              <a:off x="1874" y="1683"/>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81" name="AutoShape 43"/>
            <p:cNvSpPr>
              <a:spLocks noChangeArrowheads="1"/>
            </p:cNvSpPr>
            <p:nvPr/>
          </p:nvSpPr>
          <p:spPr bwMode="auto">
            <a:xfrm>
              <a:off x="2500" y="1683"/>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14382" name="AutoShape 44"/>
            <p:cNvSpPr>
              <a:spLocks noChangeArrowheads="1"/>
            </p:cNvSpPr>
            <p:nvPr/>
          </p:nvSpPr>
          <p:spPr bwMode="auto">
            <a:xfrm>
              <a:off x="3135" y="1675"/>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ctr"/>
              <a:endParaRPr lang="zh-CN" altLang="en-US" sz="2400" b="1">
                <a:latin typeface="Times New Roman" pitchFamily="18" charset="0"/>
                <a:ea typeface="SimSun" pitchFamily="2" charset="-122"/>
              </a:endParaRPr>
            </a:p>
          </p:txBody>
        </p:sp>
        <p:sp>
          <p:nvSpPr>
            <p:cNvPr id="14383" name="Text Box 45"/>
            <p:cNvSpPr txBox="1">
              <a:spLocks noChangeArrowheads="1"/>
            </p:cNvSpPr>
            <p:nvPr/>
          </p:nvSpPr>
          <p:spPr bwMode="auto">
            <a:xfrm>
              <a:off x="1690" y="1485"/>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29</a:t>
              </a:r>
            </a:p>
          </p:txBody>
        </p:sp>
        <p:sp>
          <p:nvSpPr>
            <p:cNvPr id="14384" name="Text Box 46"/>
            <p:cNvSpPr txBox="1">
              <a:spLocks noChangeArrowheads="1"/>
            </p:cNvSpPr>
            <p:nvPr/>
          </p:nvSpPr>
          <p:spPr bwMode="auto">
            <a:xfrm>
              <a:off x="2319" y="1485"/>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dirty="0">
                  <a:latin typeface="Times New Roman" pitchFamily="18" charset="0"/>
                  <a:ea typeface="SimSun" pitchFamily="2" charset="-122"/>
                </a:rPr>
                <a:t>30</a:t>
              </a:r>
            </a:p>
          </p:txBody>
        </p:sp>
        <p:sp>
          <p:nvSpPr>
            <p:cNvPr id="14385" name="Text Box 47"/>
            <p:cNvSpPr txBox="1">
              <a:spLocks noChangeArrowheads="1"/>
            </p:cNvSpPr>
            <p:nvPr/>
          </p:nvSpPr>
          <p:spPr bwMode="auto">
            <a:xfrm>
              <a:off x="2944" y="1485"/>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31</a:t>
              </a:r>
            </a:p>
          </p:txBody>
        </p:sp>
        <p:sp>
          <p:nvSpPr>
            <p:cNvPr id="14386" name="Text Box 48"/>
            <p:cNvSpPr txBox="1">
              <a:spLocks noChangeArrowheads="1"/>
            </p:cNvSpPr>
            <p:nvPr/>
          </p:nvSpPr>
          <p:spPr bwMode="auto">
            <a:xfrm>
              <a:off x="3575" y="1485"/>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32</a:t>
              </a:r>
            </a:p>
          </p:txBody>
        </p:sp>
        <p:sp>
          <p:nvSpPr>
            <p:cNvPr id="14387" name="Text Box 49"/>
            <p:cNvSpPr txBox="1">
              <a:spLocks noChangeArrowheads="1"/>
            </p:cNvSpPr>
            <p:nvPr/>
          </p:nvSpPr>
          <p:spPr bwMode="auto">
            <a:xfrm>
              <a:off x="1499" y="3263"/>
              <a:ext cx="1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1</a:t>
              </a:r>
            </a:p>
          </p:txBody>
        </p:sp>
        <p:sp>
          <p:nvSpPr>
            <p:cNvPr id="14388" name="Text Box 50"/>
            <p:cNvSpPr txBox="1">
              <a:spLocks noChangeArrowheads="1"/>
            </p:cNvSpPr>
            <p:nvPr/>
          </p:nvSpPr>
          <p:spPr bwMode="auto">
            <a:xfrm>
              <a:off x="2129" y="3263"/>
              <a:ext cx="1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2</a:t>
              </a:r>
            </a:p>
          </p:txBody>
        </p:sp>
        <p:sp>
          <p:nvSpPr>
            <p:cNvPr id="14389" name="Text Box 51"/>
            <p:cNvSpPr txBox="1">
              <a:spLocks noChangeArrowheads="1"/>
            </p:cNvSpPr>
            <p:nvPr/>
          </p:nvSpPr>
          <p:spPr bwMode="auto">
            <a:xfrm>
              <a:off x="2819" y="3263"/>
              <a:ext cx="1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3</a:t>
              </a:r>
            </a:p>
          </p:txBody>
        </p:sp>
        <p:sp>
          <p:nvSpPr>
            <p:cNvPr id="14390" name="Text Box 52"/>
            <p:cNvSpPr txBox="1">
              <a:spLocks noChangeArrowheads="1"/>
            </p:cNvSpPr>
            <p:nvPr/>
          </p:nvSpPr>
          <p:spPr bwMode="auto">
            <a:xfrm>
              <a:off x="3386" y="3263"/>
              <a:ext cx="1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4</a:t>
              </a:r>
            </a:p>
          </p:txBody>
        </p:sp>
        <p:sp>
          <p:nvSpPr>
            <p:cNvPr id="14391" name="Text Box 53"/>
            <p:cNvSpPr txBox="1">
              <a:spLocks noChangeArrowheads="1"/>
            </p:cNvSpPr>
            <p:nvPr/>
          </p:nvSpPr>
          <p:spPr bwMode="auto">
            <a:xfrm>
              <a:off x="1499" y="2820"/>
              <a:ext cx="1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5</a:t>
              </a:r>
            </a:p>
          </p:txBody>
        </p:sp>
        <p:sp>
          <p:nvSpPr>
            <p:cNvPr id="14392" name="Text Box 54"/>
            <p:cNvSpPr txBox="1">
              <a:spLocks noChangeArrowheads="1"/>
            </p:cNvSpPr>
            <p:nvPr/>
          </p:nvSpPr>
          <p:spPr bwMode="auto">
            <a:xfrm>
              <a:off x="1499" y="2373"/>
              <a:ext cx="10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9</a:t>
              </a:r>
            </a:p>
          </p:txBody>
        </p:sp>
        <p:sp>
          <p:nvSpPr>
            <p:cNvPr id="14393" name="Text Box 55"/>
            <p:cNvSpPr txBox="1">
              <a:spLocks noChangeArrowheads="1"/>
            </p:cNvSpPr>
            <p:nvPr/>
          </p:nvSpPr>
          <p:spPr bwMode="auto">
            <a:xfrm>
              <a:off x="1499" y="1928"/>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13</a:t>
              </a:r>
            </a:p>
          </p:txBody>
        </p:sp>
        <p:sp>
          <p:nvSpPr>
            <p:cNvPr id="14394" name="Text Box 56"/>
            <p:cNvSpPr txBox="1">
              <a:spLocks noChangeArrowheads="1"/>
            </p:cNvSpPr>
            <p:nvPr/>
          </p:nvSpPr>
          <p:spPr bwMode="auto">
            <a:xfrm>
              <a:off x="2129" y="1928"/>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14</a:t>
              </a:r>
            </a:p>
          </p:txBody>
        </p:sp>
        <p:sp>
          <p:nvSpPr>
            <p:cNvPr id="14395" name="Text Box 57"/>
            <p:cNvSpPr txBox="1">
              <a:spLocks noChangeArrowheads="1"/>
            </p:cNvSpPr>
            <p:nvPr/>
          </p:nvSpPr>
          <p:spPr bwMode="auto">
            <a:xfrm>
              <a:off x="2757" y="1928"/>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15</a:t>
              </a:r>
            </a:p>
          </p:txBody>
        </p:sp>
        <p:sp>
          <p:nvSpPr>
            <p:cNvPr id="14396" name="Text Box 58"/>
            <p:cNvSpPr txBox="1">
              <a:spLocks noChangeArrowheads="1"/>
            </p:cNvSpPr>
            <p:nvPr/>
          </p:nvSpPr>
          <p:spPr bwMode="auto">
            <a:xfrm>
              <a:off x="3386" y="1928"/>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16</a:t>
              </a:r>
            </a:p>
          </p:txBody>
        </p:sp>
        <p:sp>
          <p:nvSpPr>
            <p:cNvPr id="14397" name="Text Box 59"/>
            <p:cNvSpPr txBox="1">
              <a:spLocks noChangeArrowheads="1"/>
            </p:cNvSpPr>
            <p:nvPr/>
          </p:nvSpPr>
          <p:spPr bwMode="auto">
            <a:xfrm>
              <a:off x="4014" y="1099"/>
              <a:ext cx="2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64</a:t>
              </a:r>
            </a:p>
          </p:txBody>
        </p:sp>
        <p:sp>
          <p:nvSpPr>
            <p:cNvPr id="14398" name="Text Box 60"/>
            <p:cNvSpPr txBox="1">
              <a:spLocks noChangeArrowheads="1"/>
            </p:cNvSpPr>
            <p:nvPr/>
          </p:nvSpPr>
          <p:spPr bwMode="auto">
            <a:xfrm>
              <a:off x="3386" y="1099"/>
              <a:ext cx="2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dirty="0">
                  <a:latin typeface="Times New Roman" pitchFamily="18" charset="0"/>
                  <a:ea typeface="SimSun" pitchFamily="2" charset="-122"/>
                </a:rPr>
                <a:t>63</a:t>
              </a:r>
            </a:p>
          </p:txBody>
        </p:sp>
        <p:sp>
          <p:nvSpPr>
            <p:cNvPr id="14399" name="Text Box 61"/>
            <p:cNvSpPr txBox="1">
              <a:spLocks noChangeArrowheads="1"/>
            </p:cNvSpPr>
            <p:nvPr/>
          </p:nvSpPr>
          <p:spPr bwMode="auto">
            <a:xfrm>
              <a:off x="2757" y="1099"/>
              <a:ext cx="2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62</a:t>
              </a:r>
            </a:p>
          </p:txBody>
        </p:sp>
        <p:sp>
          <p:nvSpPr>
            <p:cNvPr id="14400" name="Text Box 62"/>
            <p:cNvSpPr txBox="1">
              <a:spLocks noChangeArrowheads="1"/>
            </p:cNvSpPr>
            <p:nvPr/>
          </p:nvSpPr>
          <p:spPr bwMode="auto">
            <a:xfrm>
              <a:off x="2129" y="1099"/>
              <a:ext cx="2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61</a:t>
              </a:r>
            </a:p>
          </p:txBody>
        </p:sp>
        <p:sp>
          <p:nvSpPr>
            <p:cNvPr id="14401" name="Text Box 63"/>
            <p:cNvSpPr txBox="1">
              <a:spLocks noChangeArrowheads="1"/>
            </p:cNvSpPr>
            <p:nvPr/>
          </p:nvSpPr>
          <p:spPr bwMode="auto">
            <a:xfrm>
              <a:off x="3826" y="1290"/>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48</a:t>
              </a:r>
            </a:p>
          </p:txBody>
        </p:sp>
        <p:sp>
          <p:nvSpPr>
            <p:cNvPr id="14402" name="Text Box 64"/>
            <p:cNvSpPr txBox="1">
              <a:spLocks noChangeArrowheads="1"/>
            </p:cNvSpPr>
            <p:nvPr/>
          </p:nvSpPr>
          <p:spPr bwMode="auto">
            <a:xfrm>
              <a:off x="3199" y="1290"/>
              <a:ext cx="20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47</a:t>
              </a:r>
            </a:p>
          </p:txBody>
        </p:sp>
        <p:sp>
          <p:nvSpPr>
            <p:cNvPr id="14403" name="Text Box 65"/>
            <p:cNvSpPr txBox="1">
              <a:spLocks noChangeArrowheads="1"/>
            </p:cNvSpPr>
            <p:nvPr/>
          </p:nvSpPr>
          <p:spPr bwMode="auto">
            <a:xfrm>
              <a:off x="2569" y="1290"/>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46</a:t>
              </a:r>
            </a:p>
          </p:txBody>
        </p:sp>
        <p:sp>
          <p:nvSpPr>
            <p:cNvPr id="14404" name="Text Box 66"/>
            <p:cNvSpPr txBox="1">
              <a:spLocks noChangeArrowheads="1"/>
            </p:cNvSpPr>
            <p:nvPr/>
          </p:nvSpPr>
          <p:spPr bwMode="auto">
            <a:xfrm>
              <a:off x="1941" y="1290"/>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45</a:t>
              </a:r>
            </a:p>
          </p:txBody>
        </p:sp>
        <p:sp>
          <p:nvSpPr>
            <p:cNvPr id="14405" name="Text Box 67"/>
            <p:cNvSpPr txBox="1">
              <a:spLocks noChangeArrowheads="1"/>
            </p:cNvSpPr>
            <p:nvPr/>
          </p:nvSpPr>
          <p:spPr bwMode="auto">
            <a:xfrm>
              <a:off x="2064" y="3645"/>
              <a:ext cx="19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800">
                  <a:latin typeface="Times New Roman" pitchFamily="18" charset="0"/>
                  <a:ea typeface="SimSun" pitchFamily="2" charset="-122"/>
                </a:rPr>
                <a:t>a1</a:t>
              </a:r>
            </a:p>
          </p:txBody>
        </p:sp>
        <p:sp>
          <p:nvSpPr>
            <p:cNvPr id="14406" name="Text Box 68"/>
            <p:cNvSpPr txBox="1">
              <a:spLocks noChangeArrowheads="1"/>
            </p:cNvSpPr>
            <p:nvPr/>
          </p:nvSpPr>
          <p:spPr bwMode="auto">
            <a:xfrm>
              <a:off x="1488" y="3645"/>
              <a:ext cx="19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800">
                  <a:latin typeface="Times New Roman" pitchFamily="18" charset="0"/>
                  <a:ea typeface="SimSun" pitchFamily="2" charset="-122"/>
                </a:rPr>
                <a:t>a0</a:t>
              </a:r>
            </a:p>
          </p:txBody>
        </p:sp>
        <p:sp>
          <p:nvSpPr>
            <p:cNvPr id="14407" name="Text Box 69"/>
            <p:cNvSpPr txBox="1">
              <a:spLocks noChangeArrowheads="1"/>
            </p:cNvSpPr>
            <p:nvPr/>
          </p:nvSpPr>
          <p:spPr bwMode="auto">
            <a:xfrm>
              <a:off x="1775" y="1099"/>
              <a:ext cx="19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800">
                  <a:latin typeface="Times New Roman" pitchFamily="18" charset="0"/>
                  <a:ea typeface="SimSun" pitchFamily="2" charset="-122"/>
                </a:rPr>
                <a:t>c3</a:t>
              </a:r>
            </a:p>
          </p:txBody>
        </p:sp>
        <p:sp>
          <p:nvSpPr>
            <p:cNvPr id="14408" name="Text Box 70"/>
            <p:cNvSpPr txBox="1">
              <a:spLocks noChangeArrowheads="1"/>
            </p:cNvSpPr>
            <p:nvPr/>
          </p:nvSpPr>
          <p:spPr bwMode="auto">
            <a:xfrm>
              <a:off x="1535" y="1246"/>
              <a:ext cx="19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800">
                  <a:latin typeface="Times New Roman" pitchFamily="18" charset="0"/>
                  <a:ea typeface="SimSun" pitchFamily="2" charset="-122"/>
                </a:rPr>
                <a:t>c2</a:t>
              </a:r>
            </a:p>
          </p:txBody>
        </p:sp>
        <p:sp>
          <p:nvSpPr>
            <p:cNvPr id="14409" name="Text Box 71"/>
            <p:cNvSpPr txBox="1">
              <a:spLocks noChangeArrowheads="1"/>
            </p:cNvSpPr>
            <p:nvPr/>
          </p:nvSpPr>
          <p:spPr bwMode="auto">
            <a:xfrm>
              <a:off x="1343" y="1440"/>
              <a:ext cx="19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800">
                  <a:latin typeface="Times New Roman" pitchFamily="18" charset="0"/>
                  <a:ea typeface="SimSun" pitchFamily="2" charset="-122"/>
                </a:rPr>
                <a:t>c1</a:t>
              </a:r>
            </a:p>
          </p:txBody>
        </p:sp>
        <p:sp>
          <p:nvSpPr>
            <p:cNvPr id="14410" name="Text Box 72"/>
            <p:cNvSpPr txBox="1">
              <a:spLocks noChangeArrowheads="1"/>
            </p:cNvSpPr>
            <p:nvPr/>
          </p:nvSpPr>
          <p:spPr bwMode="auto">
            <a:xfrm>
              <a:off x="1150" y="1581"/>
              <a:ext cx="24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800">
                  <a:latin typeface="Times New Roman" pitchFamily="18" charset="0"/>
                  <a:ea typeface="SimSun" pitchFamily="2" charset="-122"/>
                </a:rPr>
                <a:t>c 0</a:t>
              </a:r>
            </a:p>
          </p:txBody>
        </p:sp>
        <p:sp>
          <p:nvSpPr>
            <p:cNvPr id="14411" name="Text Box 73"/>
            <p:cNvSpPr txBox="1">
              <a:spLocks noChangeArrowheads="1"/>
            </p:cNvSpPr>
            <p:nvPr/>
          </p:nvSpPr>
          <p:spPr bwMode="auto">
            <a:xfrm>
              <a:off x="1055" y="1966"/>
              <a:ext cx="20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800">
                  <a:latin typeface="Times New Roman" pitchFamily="18" charset="0"/>
                  <a:ea typeface="SimSun" pitchFamily="2" charset="-122"/>
                </a:rPr>
                <a:t>b3</a:t>
              </a:r>
            </a:p>
          </p:txBody>
        </p:sp>
        <p:sp>
          <p:nvSpPr>
            <p:cNvPr id="14412" name="Text Box 74"/>
            <p:cNvSpPr txBox="1">
              <a:spLocks noChangeArrowheads="1"/>
            </p:cNvSpPr>
            <p:nvPr/>
          </p:nvSpPr>
          <p:spPr bwMode="auto">
            <a:xfrm>
              <a:off x="1055" y="2399"/>
              <a:ext cx="20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800">
                  <a:latin typeface="Times New Roman" pitchFamily="18" charset="0"/>
                  <a:ea typeface="SimSun" pitchFamily="2" charset="-122"/>
                </a:rPr>
                <a:t>b2</a:t>
              </a:r>
            </a:p>
          </p:txBody>
        </p:sp>
        <p:sp>
          <p:nvSpPr>
            <p:cNvPr id="14413" name="Text Box 75"/>
            <p:cNvSpPr txBox="1">
              <a:spLocks noChangeArrowheads="1"/>
            </p:cNvSpPr>
            <p:nvPr/>
          </p:nvSpPr>
          <p:spPr bwMode="auto">
            <a:xfrm>
              <a:off x="1055" y="2829"/>
              <a:ext cx="20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800">
                  <a:latin typeface="Times New Roman" pitchFamily="18" charset="0"/>
                  <a:ea typeface="SimSun" pitchFamily="2" charset="-122"/>
                </a:rPr>
                <a:t>b1</a:t>
              </a:r>
            </a:p>
          </p:txBody>
        </p:sp>
        <p:sp>
          <p:nvSpPr>
            <p:cNvPr id="14414" name="Text Box 76"/>
            <p:cNvSpPr txBox="1">
              <a:spLocks noChangeArrowheads="1"/>
            </p:cNvSpPr>
            <p:nvPr/>
          </p:nvSpPr>
          <p:spPr bwMode="auto">
            <a:xfrm>
              <a:off x="1055" y="3310"/>
              <a:ext cx="20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800">
                  <a:latin typeface="Times New Roman" pitchFamily="18" charset="0"/>
                  <a:ea typeface="SimSun" pitchFamily="2" charset="-122"/>
                </a:rPr>
                <a:t>b0</a:t>
              </a:r>
            </a:p>
          </p:txBody>
        </p:sp>
        <p:sp>
          <p:nvSpPr>
            <p:cNvPr id="14415" name="Text Box 77"/>
            <p:cNvSpPr txBox="1">
              <a:spLocks noChangeArrowheads="1"/>
            </p:cNvSpPr>
            <p:nvPr/>
          </p:nvSpPr>
          <p:spPr bwMode="auto">
            <a:xfrm>
              <a:off x="2689" y="3645"/>
              <a:ext cx="19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800">
                  <a:latin typeface="Times New Roman" pitchFamily="18" charset="0"/>
                  <a:ea typeface="SimSun" pitchFamily="2" charset="-122"/>
                </a:rPr>
                <a:t>a2</a:t>
              </a:r>
            </a:p>
          </p:txBody>
        </p:sp>
        <p:sp>
          <p:nvSpPr>
            <p:cNvPr id="14416" name="Text Box 78"/>
            <p:cNvSpPr txBox="1">
              <a:spLocks noChangeArrowheads="1"/>
            </p:cNvSpPr>
            <p:nvPr/>
          </p:nvSpPr>
          <p:spPr bwMode="auto">
            <a:xfrm>
              <a:off x="3311" y="3645"/>
              <a:ext cx="19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800">
                  <a:latin typeface="Times New Roman" pitchFamily="18" charset="0"/>
                  <a:ea typeface="SimSun" pitchFamily="2" charset="-122"/>
                </a:rPr>
                <a:t>a3</a:t>
              </a:r>
            </a:p>
          </p:txBody>
        </p:sp>
        <p:sp>
          <p:nvSpPr>
            <p:cNvPr id="14417" name="Text Box 79"/>
            <p:cNvSpPr txBox="1">
              <a:spLocks noChangeArrowheads="1"/>
            </p:cNvSpPr>
            <p:nvPr/>
          </p:nvSpPr>
          <p:spPr bwMode="auto">
            <a:xfrm>
              <a:off x="1055" y="1056"/>
              <a:ext cx="18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2400">
                  <a:latin typeface="Times New Roman" pitchFamily="18" charset="0"/>
                  <a:ea typeface="SimSun" pitchFamily="2" charset="-122"/>
                </a:rPr>
                <a:t>C</a:t>
              </a:r>
            </a:p>
          </p:txBody>
        </p:sp>
        <p:sp>
          <p:nvSpPr>
            <p:cNvPr id="14418" name="Text Box 80"/>
            <p:cNvSpPr txBox="1">
              <a:spLocks noChangeArrowheads="1"/>
            </p:cNvSpPr>
            <p:nvPr/>
          </p:nvSpPr>
          <p:spPr bwMode="auto">
            <a:xfrm>
              <a:off x="624" y="2543"/>
              <a:ext cx="18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2400">
                  <a:latin typeface="Times New Roman" pitchFamily="18" charset="0"/>
                  <a:ea typeface="SimSun" pitchFamily="2" charset="-122"/>
                </a:rPr>
                <a:t>B</a:t>
              </a:r>
            </a:p>
          </p:txBody>
        </p:sp>
        <p:sp>
          <p:nvSpPr>
            <p:cNvPr id="14419" name="Text Box 81"/>
            <p:cNvSpPr txBox="1">
              <a:spLocks noChangeArrowheads="1"/>
            </p:cNvSpPr>
            <p:nvPr/>
          </p:nvSpPr>
          <p:spPr bwMode="auto">
            <a:xfrm>
              <a:off x="4177" y="2064"/>
              <a:ext cx="2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44</a:t>
              </a:r>
            </a:p>
          </p:txBody>
        </p:sp>
        <p:sp>
          <p:nvSpPr>
            <p:cNvPr id="14420" name="Text Box 82"/>
            <p:cNvSpPr txBox="1">
              <a:spLocks noChangeArrowheads="1"/>
            </p:cNvSpPr>
            <p:nvPr/>
          </p:nvSpPr>
          <p:spPr bwMode="auto">
            <a:xfrm>
              <a:off x="3935" y="2254"/>
              <a:ext cx="2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28</a:t>
              </a:r>
            </a:p>
          </p:txBody>
        </p:sp>
        <p:sp>
          <p:nvSpPr>
            <p:cNvPr id="14421" name="Text Box 83"/>
            <p:cNvSpPr txBox="1">
              <a:spLocks noChangeArrowheads="1"/>
            </p:cNvSpPr>
            <p:nvPr/>
          </p:nvSpPr>
          <p:spPr bwMode="auto">
            <a:xfrm>
              <a:off x="4367" y="2348"/>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56</a:t>
              </a:r>
            </a:p>
          </p:txBody>
        </p:sp>
        <p:sp>
          <p:nvSpPr>
            <p:cNvPr id="14422" name="Text Box 84"/>
            <p:cNvSpPr txBox="1">
              <a:spLocks noChangeArrowheads="1"/>
            </p:cNvSpPr>
            <p:nvPr/>
          </p:nvSpPr>
          <p:spPr bwMode="auto">
            <a:xfrm>
              <a:off x="4177" y="2543"/>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40</a:t>
              </a:r>
            </a:p>
          </p:txBody>
        </p:sp>
        <p:sp>
          <p:nvSpPr>
            <p:cNvPr id="14423" name="Text Box 85"/>
            <p:cNvSpPr txBox="1">
              <a:spLocks noChangeArrowheads="1"/>
            </p:cNvSpPr>
            <p:nvPr/>
          </p:nvSpPr>
          <p:spPr bwMode="auto">
            <a:xfrm>
              <a:off x="3936" y="2685"/>
              <a:ext cx="2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24</a:t>
              </a:r>
            </a:p>
          </p:txBody>
        </p:sp>
        <p:sp>
          <p:nvSpPr>
            <p:cNvPr id="14424" name="Text Box 86"/>
            <p:cNvSpPr txBox="1">
              <a:spLocks noChangeArrowheads="1"/>
            </p:cNvSpPr>
            <p:nvPr/>
          </p:nvSpPr>
          <p:spPr bwMode="auto">
            <a:xfrm>
              <a:off x="4367" y="2784"/>
              <a:ext cx="2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52</a:t>
              </a:r>
            </a:p>
          </p:txBody>
        </p:sp>
        <p:sp>
          <p:nvSpPr>
            <p:cNvPr id="14425" name="Text Box 87"/>
            <p:cNvSpPr txBox="1">
              <a:spLocks noChangeArrowheads="1"/>
            </p:cNvSpPr>
            <p:nvPr/>
          </p:nvSpPr>
          <p:spPr bwMode="auto">
            <a:xfrm>
              <a:off x="4127" y="2925"/>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36</a:t>
              </a:r>
            </a:p>
          </p:txBody>
        </p:sp>
        <p:sp>
          <p:nvSpPr>
            <p:cNvPr id="14426" name="Text Box 88"/>
            <p:cNvSpPr txBox="1">
              <a:spLocks noChangeArrowheads="1"/>
            </p:cNvSpPr>
            <p:nvPr/>
          </p:nvSpPr>
          <p:spPr bwMode="auto">
            <a:xfrm>
              <a:off x="3936" y="3117"/>
              <a:ext cx="20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20</a:t>
              </a:r>
            </a:p>
          </p:txBody>
        </p:sp>
        <p:sp>
          <p:nvSpPr>
            <p:cNvPr id="14427" name="Text Box 89"/>
            <p:cNvSpPr txBox="1">
              <a:spLocks noChangeArrowheads="1"/>
            </p:cNvSpPr>
            <p:nvPr/>
          </p:nvSpPr>
          <p:spPr bwMode="auto">
            <a:xfrm>
              <a:off x="4367" y="1870"/>
              <a:ext cx="20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1800">
                  <a:latin typeface="Times New Roman" pitchFamily="18" charset="0"/>
                  <a:ea typeface="SimSun" pitchFamily="2" charset="-122"/>
                </a:rPr>
                <a:t>60</a:t>
              </a:r>
            </a:p>
          </p:txBody>
        </p:sp>
      </p:grpSp>
      <p:sp>
        <p:nvSpPr>
          <p:cNvPr id="3" name="TextBox 2"/>
          <p:cNvSpPr txBox="1"/>
          <p:nvPr/>
        </p:nvSpPr>
        <p:spPr>
          <a:xfrm>
            <a:off x="0" y="762000"/>
            <a:ext cx="861060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Consider a 3-D data array containing the three dimensions </a:t>
            </a:r>
            <a:r>
              <a:rPr lang="en-US" sz="2400" i="1" dirty="0"/>
              <a:t>A</a:t>
            </a:r>
            <a:r>
              <a:rPr lang="en-US" sz="2400" dirty="0"/>
              <a:t>, </a:t>
            </a:r>
            <a:r>
              <a:rPr lang="en-US" sz="2400" i="1" dirty="0"/>
              <a:t>B</a:t>
            </a:r>
            <a:r>
              <a:rPr lang="en-US" sz="2400" dirty="0"/>
              <a:t>, and </a:t>
            </a:r>
            <a:r>
              <a:rPr lang="en-US" sz="2400" i="1" dirty="0"/>
              <a:t>C</a:t>
            </a:r>
            <a:r>
              <a:rPr lang="en-US" sz="2400" dirty="0"/>
              <a:t>. </a:t>
            </a:r>
          </a:p>
          <a:p>
            <a:pPr marL="285750" indent="-285750">
              <a:buFont typeface="Arial" panose="020B0604020202020204" pitchFamily="34" charset="0"/>
              <a:buChar char="•"/>
            </a:pPr>
            <a:r>
              <a:rPr lang="en-US" sz="2400" dirty="0"/>
              <a:t>The 3-D array is partitioned into small, memory-based chunks.</a:t>
            </a:r>
          </a:p>
          <a:p>
            <a:pPr marL="285750" indent="-285750">
              <a:buFont typeface="Arial" panose="020B0604020202020204" pitchFamily="34" charset="0"/>
              <a:buChar char="•"/>
            </a:pPr>
            <a:r>
              <a:rPr lang="en-US" sz="2400" dirty="0"/>
              <a:t> In this example, the array is partitioned into 64 chunks.</a:t>
            </a:r>
          </a:p>
          <a:p>
            <a:pPr marL="285750" indent="-285750">
              <a:buFont typeface="Arial" panose="020B0604020202020204" pitchFamily="34" charset="0"/>
              <a:buChar char="•"/>
            </a:pPr>
            <a:r>
              <a:rPr lang="en-US" sz="2400" dirty="0"/>
              <a:t>Dimension </a:t>
            </a:r>
            <a:r>
              <a:rPr lang="en-US" sz="2400" i="1" dirty="0"/>
              <a:t>A </a:t>
            </a:r>
            <a:r>
              <a:rPr lang="en-US" sz="2400" dirty="0"/>
              <a:t>is organized into four equal-sized partitions, </a:t>
            </a:r>
            <a:r>
              <a:rPr lang="en-US" sz="2400" i="1" dirty="0"/>
              <a:t>a</a:t>
            </a:r>
            <a:r>
              <a:rPr lang="en-US" sz="2400" dirty="0"/>
              <a:t>0, </a:t>
            </a:r>
            <a:r>
              <a:rPr lang="en-US" sz="2400" i="1" dirty="0"/>
              <a:t>a</a:t>
            </a:r>
            <a:r>
              <a:rPr lang="en-US" sz="2400" dirty="0"/>
              <a:t>1, </a:t>
            </a:r>
            <a:r>
              <a:rPr lang="en-US" sz="2400" i="1" dirty="0"/>
              <a:t>a</a:t>
            </a:r>
            <a:r>
              <a:rPr lang="en-US" sz="2400" dirty="0"/>
              <a:t>2, and </a:t>
            </a:r>
            <a:r>
              <a:rPr lang="en-US" sz="2400" i="1" dirty="0"/>
              <a:t>a</a:t>
            </a:r>
            <a:r>
              <a:rPr lang="en-US" sz="2400" dirty="0"/>
              <a:t>3. Dimensions </a:t>
            </a:r>
            <a:r>
              <a:rPr lang="en-US" sz="2400" i="1" dirty="0"/>
              <a:t>B </a:t>
            </a:r>
            <a:r>
              <a:rPr lang="en-US" sz="2400" dirty="0"/>
              <a:t>and </a:t>
            </a:r>
            <a:r>
              <a:rPr lang="en-US" sz="2400" i="1" dirty="0"/>
              <a:t>C </a:t>
            </a:r>
            <a:r>
              <a:rPr lang="en-US" sz="2400" dirty="0"/>
              <a:t>are similarly organized into four partitions each.</a:t>
            </a:r>
          </a:p>
        </p:txBody>
      </p:sp>
    </p:spTree>
    <p:extLst>
      <p:ext uri="{BB962C8B-B14F-4D97-AF65-F5344CB8AC3E}">
        <p14:creationId xmlns:p14="http://schemas.microsoft.com/office/powerpoint/2010/main" val="1430592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fld id="{D8B50A6D-7880-418A-955F-06B3FA57500A}" type="slidenum">
              <a:rPr lang="zh-CN" altLang="en-US" sz="1200" smtClean="0"/>
              <a:pPr eaLnBrk="1" hangingPunct="1"/>
              <a:t>34</a:t>
            </a:fld>
            <a:endParaRPr lang="en-US" altLang="zh-CN" sz="1200"/>
          </a:p>
        </p:txBody>
      </p:sp>
      <p:sp>
        <p:nvSpPr>
          <p:cNvPr id="15363" name="Rectangle 2"/>
          <p:cNvSpPr>
            <a:spLocks noGrp="1" noChangeArrowheads="1"/>
          </p:cNvSpPr>
          <p:nvPr>
            <p:ph type="title"/>
          </p:nvPr>
        </p:nvSpPr>
        <p:spPr>
          <a:xfrm>
            <a:off x="0" y="76200"/>
            <a:ext cx="8991600" cy="715962"/>
          </a:xfrm>
        </p:spPr>
        <p:txBody>
          <a:bodyPr/>
          <a:lstStyle/>
          <a:p>
            <a:r>
              <a:rPr lang="en-US" altLang="zh-CN" sz="3200" b="1" dirty="0">
                <a:ea typeface="SimSun" pitchFamily="2" charset="-122"/>
              </a:rPr>
              <a:t>Multi-way Array Aggregation </a:t>
            </a:r>
            <a:r>
              <a:rPr lang="en-US" altLang="zh-CN" sz="3200" b="1" dirty="0">
                <a:solidFill>
                  <a:srgbClr val="FF0000"/>
                </a:solidFill>
                <a:ea typeface="SimSun" pitchFamily="2" charset="-122"/>
              </a:rPr>
              <a:t>(3-D to 2-D)</a:t>
            </a:r>
            <a:endParaRPr lang="en-US" altLang="en-US" sz="3200" b="1" dirty="0">
              <a:solidFill>
                <a:srgbClr val="FF0000"/>
              </a:solidFill>
              <a:ea typeface="SimSun" pitchFamily="2" charset="-122"/>
            </a:endParaRPr>
          </a:p>
        </p:txBody>
      </p:sp>
      <p:graphicFrame>
        <p:nvGraphicFramePr>
          <p:cNvPr id="15364" name="Object 1024"/>
          <p:cNvGraphicFramePr>
            <a:graphicFrameLocks noGrp="1" noChangeAspect="1"/>
          </p:cNvGraphicFramePr>
          <p:nvPr>
            <p:ph sz="half" idx="1"/>
          </p:nvPr>
        </p:nvGraphicFramePr>
        <p:xfrm>
          <a:off x="1576388" y="2933700"/>
          <a:ext cx="1722437" cy="2057400"/>
        </p:xfrm>
        <a:graphic>
          <a:graphicData uri="http://schemas.openxmlformats.org/presentationml/2006/ole">
            <mc:AlternateContent xmlns:mc="http://schemas.openxmlformats.org/markup-compatibility/2006">
              <mc:Choice xmlns:v="urn:schemas-microsoft-com:vml" Requires="v">
                <p:oleObj spid="_x0000_s1027" name="SmartDraw" r:id="rId4" imgW="1722120" imgH="2057400" progId="SmartDraw.2">
                  <p:embed/>
                </p:oleObj>
              </mc:Choice>
              <mc:Fallback>
                <p:oleObj name="SmartDraw" r:id="rId4" imgW="1722120" imgH="2057400" progId="SmartDraw.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6388" y="2933700"/>
                        <a:ext cx="1722437"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5365" name="Picture 4"/>
          <p:cNvPicPr>
            <a:picLocks noGrp="1" noChangeAspect="1" noChangeArrowheads="1"/>
          </p:cNvPicPr>
          <p:nvPr>
            <p:ph type="body" sz="half" idx="4294967295"/>
          </p:nvPr>
        </p:nvPicPr>
        <p:blipFill>
          <a:blip r:embed="rId6">
            <a:extLst>
              <a:ext uri="{28A0092B-C50C-407E-A947-70E740481C1C}">
                <a14:useLocalDpi xmlns:a14="http://schemas.microsoft.com/office/drawing/2010/main" val="0"/>
              </a:ext>
            </a:extLst>
          </a:blip>
          <a:srcRect/>
          <a:stretch>
            <a:fillRect/>
          </a:stretch>
        </p:blipFill>
        <p:spPr>
          <a:xfrm>
            <a:off x="236538" y="990600"/>
            <a:ext cx="5630862" cy="556418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96000" y="990600"/>
            <a:ext cx="2819400" cy="2308324"/>
          </a:xfrm>
          <a:prstGeom prst="rect">
            <a:avLst/>
          </a:prstGeom>
          <a:noFill/>
        </p:spPr>
        <p:txBody>
          <a:bodyPr wrap="square" rtlCol="0">
            <a:spAutoFit/>
          </a:bodyPr>
          <a:lstStyle/>
          <a:p>
            <a:r>
              <a:rPr lang="en-US" dirty="0"/>
              <a:t>Suppose that the cardinality of the dimensions A, B, and C is 40, 400, and 4000, respectively. Thus, the size of the array for each dimension, A, B, and</a:t>
            </a:r>
          </a:p>
          <a:p>
            <a:r>
              <a:rPr lang="en-US" dirty="0"/>
              <a:t>C, is also 40, 400, and 4000,</a:t>
            </a:r>
          </a:p>
          <a:p>
            <a:r>
              <a:rPr lang="en-US" dirty="0"/>
              <a:t>respectively.</a:t>
            </a:r>
          </a:p>
        </p:txBody>
      </p:sp>
    </p:spTree>
    <p:extLst>
      <p:ext uri="{BB962C8B-B14F-4D97-AF65-F5344CB8AC3E}">
        <p14:creationId xmlns:p14="http://schemas.microsoft.com/office/powerpoint/2010/main" val="2426392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fld id="{1F435F02-7207-49D6-AC7A-AC80961DC2D9}" type="slidenum">
              <a:rPr lang="zh-CN" altLang="en-US" sz="1200" smtClean="0"/>
              <a:pPr eaLnBrk="1" hangingPunct="1"/>
              <a:t>35</a:t>
            </a:fld>
            <a:endParaRPr lang="en-US" altLang="zh-CN" sz="1200"/>
          </a:p>
        </p:txBody>
      </p:sp>
      <p:sp>
        <p:nvSpPr>
          <p:cNvPr id="16387" name="Rectangle 2"/>
          <p:cNvSpPr>
            <a:spLocks noGrp="1" noChangeArrowheads="1"/>
          </p:cNvSpPr>
          <p:nvPr>
            <p:ph type="title"/>
          </p:nvPr>
        </p:nvSpPr>
        <p:spPr>
          <a:xfrm>
            <a:off x="0" y="0"/>
            <a:ext cx="9144000" cy="685800"/>
          </a:xfrm>
        </p:spPr>
        <p:txBody>
          <a:bodyPr/>
          <a:lstStyle/>
          <a:p>
            <a:r>
              <a:rPr lang="en-US" altLang="zh-CN" sz="3200" b="1" dirty="0">
                <a:ea typeface="SimSun" pitchFamily="2" charset="-122"/>
              </a:rPr>
              <a:t>Multi-way Array Aggregation </a:t>
            </a:r>
            <a:r>
              <a:rPr lang="en-US" altLang="zh-CN" sz="3200" b="1" dirty="0">
                <a:solidFill>
                  <a:srgbClr val="FF0000"/>
                </a:solidFill>
                <a:ea typeface="SimSun" pitchFamily="2" charset="-122"/>
              </a:rPr>
              <a:t>(2-D to 1-D)</a:t>
            </a:r>
            <a:endParaRPr lang="en-US" altLang="en-US" sz="3200" b="1" dirty="0">
              <a:solidFill>
                <a:srgbClr val="FF0000"/>
              </a:solidFill>
              <a:ea typeface="SimSun" pitchFamily="2" charset="-122"/>
            </a:endParaRPr>
          </a:p>
        </p:txBody>
      </p:sp>
      <p:pic>
        <p:nvPicPr>
          <p:cNvPr id="16388" name="Picture 7"/>
          <p:cNvPicPr>
            <a:picLocks noGrp="1" noChangeAspect="1" noChangeArrowheads="1"/>
          </p:cNvPicPr>
          <p:nvPr>
            <p:ph type="body" idx="4294967295"/>
          </p:nvPr>
        </p:nvPicPr>
        <p:blipFill>
          <a:blip r:embed="rId4">
            <a:extLst>
              <a:ext uri="{28A0092B-C50C-407E-A947-70E740481C1C}">
                <a14:useLocalDpi xmlns:a14="http://schemas.microsoft.com/office/drawing/2010/main" val="0"/>
              </a:ext>
            </a:extLst>
          </a:blip>
          <a:srcRect/>
          <a:stretch>
            <a:fillRect/>
          </a:stretch>
        </p:blipFill>
        <p:spPr>
          <a:xfrm>
            <a:off x="306388" y="1447800"/>
            <a:ext cx="8075612" cy="5029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6389" name="Object 9"/>
          <p:cNvGraphicFramePr>
            <a:graphicFrameLocks noGrp="1" noChangeAspect="1"/>
          </p:cNvGraphicFramePr>
          <p:nvPr>
            <p:ph idx="1"/>
          </p:nvPr>
        </p:nvGraphicFramePr>
        <p:xfrm>
          <a:off x="6400800" y="3886200"/>
          <a:ext cx="2673350" cy="2819400"/>
        </p:xfrm>
        <a:graphic>
          <a:graphicData uri="http://schemas.openxmlformats.org/presentationml/2006/ole">
            <mc:AlternateContent xmlns:mc="http://schemas.openxmlformats.org/markup-compatibility/2006">
              <mc:Choice xmlns:v="urn:schemas-microsoft-com:vml" Requires="v">
                <p:oleObj spid="_x0000_s2051" name="SmartDraw" r:id="rId5" imgW="2721864" imgH="3043428" progId="SmartDraw.2">
                  <p:embed/>
                </p:oleObj>
              </mc:Choice>
              <mc:Fallback>
                <p:oleObj name="SmartDraw" r:id="rId5" imgW="2721864" imgH="3043428" progId="SmartDraw.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3886200"/>
                        <a:ext cx="267335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2413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763000" cy="6093976"/>
          </a:xfrm>
          <a:prstGeom prst="rect">
            <a:avLst/>
          </a:prstGeom>
          <a:noFill/>
        </p:spPr>
        <p:txBody>
          <a:bodyPr wrap="square" rtlCol="0">
            <a:spAutoFit/>
          </a:bodyPr>
          <a:lstStyle/>
          <a:p>
            <a:r>
              <a:rPr lang="en-US" sz="2600" b="1" dirty="0">
                <a:solidFill>
                  <a:srgbClr val="FF0000"/>
                </a:solidFill>
              </a:rPr>
              <a:t>The resulting full cube consists of the following cuboids</a:t>
            </a:r>
            <a:r>
              <a:rPr lang="en-US" sz="2600" dirty="0"/>
              <a:t>:</a:t>
            </a:r>
          </a:p>
          <a:p>
            <a:pPr marL="342900" indent="-342900">
              <a:buFont typeface="Arial" panose="020B0604020202020204" pitchFamily="34" charset="0"/>
              <a:buChar char="•"/>
            </a:pPr>
            <a:r>
              <a:rPr lang="en-US" sz="2600" dirty="0"/>
              <a:t>The base cuboid, denoted by </a:t>
            </a:r>
            <a:r>
              <a:rPr lang="en-US" sz="2600" i="1" dirty="0"/>
              <a:t>ABC </a:t>
            </a:r>
            <a:r>
              <a:rPr lang="en-US" sz="2600" dirty="0"/>
              <a:t>(from which all of the other cuboids are directly or indirectly computed). This cube is already computed and corresponds to the given 3-D array.</a:t>
            </a:r>
          </a:p>
          <a:p>
            <a:pPr marL="342900" indent="-342900">
              <a:buFont typeface="Arial" panose="020B0604020202020204" pitchFamily="34" charset="0"/>
              <a:buChar char="•"/>
            </a:pPr>
            <a:r>
              <a:rPr lang="en-US" sz="2600" dirty="0"/>
              <a:t>The 2-D cuboids, </a:t>
            </a:r>
            <a:r>
              <a:rPr lang="en-US" sz="2600" i="1" dirty="0"/>
              <a:t>AB</a:t>
            </a:r>
            <a:r>
              <a:rPr lang="en-US" sz="2600" dirty="0"/>
              <a:t>, </a:t>
            </a:r>
            <a:r>
              <a:rPr lang="en-US" sz="2600" i="1" dirty="0"/>
              <a:t>AC</a:t>
            </a:r>
            <a:r>
              <a:rPr lang="en-US" sz="2600" dirty="0"/>
              <a:t>, and </a:t>
            </a:r>
            <a:r>
              <a:rPr lang="en-US" sz="2600" i="1" dirty="0"/>
              <a:t>BC</a:t>
            </a:r>
            <a:r>
              <a:rPr lang="en-US" sz="2600" dirty="0"/>
              <a:t>, which respectively correspond to the group-</a:t>
            </a:r>
            <a:r>
              <a:rPr lang="en-US" sz="2600" dirty="0" err="1"/>
              <a:t>by’s</a:t>
            </a:r>
            <a:r>
              <a:rPr lang="en-US" sz="2600" dirty="0"/>
              <a:t> </a:t>
            </a:r>
            <a:r>
              <a:rPr lang="en-US" sz="2600" i="1" dirty="0"/>
              <a:t>AB</a:t>
            </a:r>
            <a:r>
              <a:rPr lang="en-US" sz="2600" dirty="0"/>
              <a:t>, </a:t>
            </a:r>
            <a:r>
              <a:rPr lang="en-US" sz="2600" i="1" dirty="0"/>
              <a:t>AC</a:t>
            </a:r>
            <a:r>
              <a:rPr lang="en-US" sz="2600" dirty="0"/>
              <a:t>, and </a:t>
            </a:r>
            <a:r>
              <a:rPr lang="en-US" sz="2600" i="1" dirty="0"/>
              <a:t>BC</a:t>
            </a:r>
            <a:r>
              <a:rPr lang="en-US" sz="2600" dirty="0"/>
              <a:t>. These cuboids must be computed.</a:t>
            </a:r>
          </a:p>
          <a:p>
            <a:pPr marL="342900" indent="-342900">
              <a:buFont typeface="Arial" panose="020B0604020202020204" pitchFamily="34" charset="0"/>
              <a:buChar char="•"/>
            </a:pPr>
            <a:r>
              <a:rPr lang="en-US" sz="2600" dirty="0"/>
              <a:t>The 1-D cuboids, </a:t>
            </a:r>
            <a:r>
              <a:rPr lang="en-US" sz="2600" i="1" dirty="0"/>
              <a:t>A</a:t>
            </a:r>
            <a:r>
              <a:rPr lang="en-US" sz="2600" dirty="0"/>
              <a:t>, </a:t>
            </a:r>
            <a:r>
              <a:rPr lang="en-US" sz="2600" i="1" dirty="0"/>
              <a:t>B</a:t>
            </a:r>
            <a:r>
              <a:rPr lang="en-US" sz="2600" dirty="0"/>
              <a:t>, and </a:t>
            </a:r>
            <a:r>
              <a:rPr lang="en-US" sz="2600" i="1" dirty="0"/>
              <a:t>C</a:t>
            </a:r>
            <a:r>
              <a:rPr lang="en-US" sz="2600" dirty="0"/>
              <a:t>, which respectively correspond to the group-</a:t>
            </a:r>
            <a:r>
              <a:rPr lang="en-US" sz="2600" dirty="0" err="1"/>
              <a:t>by’s</a:t>
            </a:r>
            <a:r>
              <a:rPr lang="en-US" sz="2600" dirty="0"/>
              <a:t> </a:t>
            </a:r>
            <a:r>
              <a:rPr lang="en-US" sz="2600" i="1" dirty="0"/>
              <a:t>A</a:t>
            </a:r>
            <a:r>
              <a:rPr lang="en-US" sz="2600" dirty="0"/>
              <a:t>, </a:t>
            </a:r>
            <a:r>
              <a:rPr lang="en-US" sz="2600" i="1" dirty="0"/>
              <a:t>B</a:t>
            </a:r>
            <a:r>
              <a:rPr lang="en-US" sz="2600" dirty="0"/>
              <a:t>, and </a:t>
            </a:r>
            <a:r>
              <a:rPr lang="en-US" sz="2600" i="1" dirty="0"/>
              <a:t>C</a:t>
            </a:r>
            <a:r>
              <a:rPr lang="en-US" sz="2600" dirty="0"/>
              <a:t>. These cuboids must be computed.</a:t>
            </a:r>
          </a:p>
          <a:p>
            <a:pPr marL="342900" indent="-342900">
              <a:buFont typeface="Arial" panose="020B0604020202020204" pitchFamily="34" charset="0"/>
              <a:buChar char="•"/>
            </a:pPr>
            <a:r>
              <a:rPr lang="en-US" sz="2600" dirty="0"/>
              <a:t>The 0-D (apex) cuboid, denoted by all, which corresponds to the group-by (); that is, there is no group-by here. This cuboid must be computed. It consists of one value. If, say, the data cube measure is count, then the value to be computed is simply the total count of all of the tuples in </a:t>
            </a:r>
            <a:r>
              <a:rPr lang="en-US" sz="2600" i="1" dirty="0"/>
              <a:t>ABC</a:t>
            </a:r>
            <a:r>
              <a:rPr lang="en-US" sz="2600" dirty="0"/>
              <a:t>.</a:t>
            </a:r>
          </a:p>
        </p:txBody>
      </p:sp>
    </p:spTree>
    <p:extLst>
      <p:ext uri="{BB962C8B-B14F-4D97-AF65-F5344CB8AC3E}">
        <p14:creationId xmlns:p14="http://schemas.microsoft.com/office/powerpoint/2010/main" val="4106798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Bottom Up Computation (BUC)</a:t>
            </a:r>
            <a:endParaRPr lang="en-US" dirty="0"/>
          </a:p>
        </p:txBody>
      </p:sp>
      <p:sp>
        <p:nvSpPr>
          <p:cNvPr id="3" name="Content Placeholder 2"/>
          <p:cNvSpPr>
            <a:spLocks noGrp="1"/>
          </p:cNvSpPr>
          <p:nvPr>
            <p:ph idx="1"/>
          </p:nvPr>
        </p:nvSpPr>
        <p:spPr>
          <a:xfrm>
            <a:off x="152400" y="914400"/>
            <a:ext cx="8763000" cy="2743200"/>
          </a:xfrm>
        </p:spPr>
        <p:txBody>
          <a:bodyPr>
            <a:normAutofit fontScale="77500" lnSpcReduction="20000"/>
          </a:bodyPr>
          <a:lstStyle/>
          <a:p>
            <a:r>
              <a:rPr lang="en-US" dirty="0"/>
              <a:t>BUC is an algorithm for the computation of sparse and iceberg cubes. </a:t>
            </a:r>
          </a:p>
          <a:p>
            <a:r>
              <a:rPr lang="en-US" dirty="0"/>
              <a:t>Unlike Multi-Way, </a:t>
            </a:r>
            <a:r>
              <a:rPr lang="en-US" dirty="0">
                <a:solidFill>
                  <a:srgbClr val="FF0000"/>
                </a:solidFill>
              </a:rPr>
              <a:t>BUC constructs the cube from the apex cuboid toward the base cuboid. </a:t>
            </a:r>
            <a:r>
              <a:rPr lang="en-US" dirty="0"/>
              <a:t>This allows BUC to share data partitioning costs.</a:t>
            </a:r>
          </a:p>
          <a:p>
            <a:r>
              <a:rPr lang="en-US" dirty="0"/>
              <a:t>The BUC is viewed as lattice of cuboids in the reverse order, with the apex cuboid at the bottom and the base cuboid at the top. In that view, BUC does bottom-up construction.</a:t>
            </a:r>
            <a:endParaRPr lang="en-US" dirty="0">
              <a:solidFill>
                <a:srgbClr val="FF0000"/>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638550"/>
            <a:ext cx="542925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5456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32"/>
            <a:ext cx="8229600" cy="639762"/>
          </a:xfrm>
        </p:spPr>
        <p:txBody>
          <a:bodyPr>
            <a:normAutofit fontScale="90000"/>
          </a:bodyPr>
          <a:lstStyle/>
          <a:p>
            <a:r>
              <a:rPr lang="en-US" b="1" dirty="0"/>
              <a:t>BUC: Partitioning and Aggregating</a:t>
            </a:r>
          </a:p>
        </p:txBody>
      </p:sp>
      <p:sp>
        <p:nvSpPr>
          <p:cNvPr id="3" name="Content Placeholder 2"/>
          <p:cNvSpPr>
            <a:spLocks noGrp="1"/>
          </p:cNvSpPr>
          <p:nvPr>
            <p:ph idx="1"/>
          </p:nvPr>
        </p:nvSpPr>
        <p:spPr>
          <a:xfrm>
            <a:off x="4114800" y="609600"/>
            <a:ext cx="4953000" cy="6248399"/>
          </a:xfrm>
        </p:spPr>
        <p:txBody>
          <a:bodyPr>
            <a:normAutofit fontScale="70000" lnSpcReduction="20000"/>
          </a:bodyPr>
          <a:lstStyle/>
          <a:p>
            <a:pPr marL="0" indent="0">
              <a:buNone/>
            </a:pPr>
            <a:r>
              <a:rPr lang="en-US" dirty="0"/>
              <a:t>Suppose (a1,∗,∗,∗) satisfies the minimum support, in which case a recursive call is made on the partition for a1.</a:t>
            </a:r>
          </a:p>
          <a:p>
            <a:pPr marL="0" indent="0">
              <a:buNone/>
            </a:pPr>
            <a:r>
              <a:rPr lang="en-US" dirty="0"/>
              <a:t>BUC partitions a1 on the dimension B. It checks the count of (a1,b1,∗,∗) to see if it satisfies the minimum support. </a:t>
            </a:r>
          </a:p>
          <a:p>
            <a:pPr marL="0" indent="0">
              <a:buNone/>
            </a:pPr>
            <a:r>
              <a:rPr lang="en-US" dirty="0"/>
              <a:t>If it does, it outputs the aggregated tuple to the AB group-by and </a:t>
            </a:r>
            <a:r>
              <a:rPr lang="en-US" dirty="0" err="1"/>
              <a:t>recurses</a:t>
            </a:r>
            <a:r>
              <a:rPr lang="en-US" dirty="0"/>
              <a:t> on  (a1,b1,∗, ∗) to partition on C, starting with c1. Suppose the cell count for (a1,b1,c1,∗) is 2, which does not satisfy the minimum support. According to the </a:t>
            </a:r>
            <a:r>
              <a:rPr lang="en-US" dirty="0" err="1"/>
              <a:t>Apriori</a:t>
            </a:r>
            <a:r>
              <a:rPr lang="en-US" dirty="0"/>
              <a:t> property, if a cell does not satisfy the minimum support, then neither can any of its descendants. Therefore, BUC prunes any further exploration of (a1,b1,c1,∗). That is, it avoids partitioning this cell on dimension D. It backtracks to  the a1,b1 partition and </a:t>
            </a:r>
            <a:r>
              <a:rPr lang="en-US" dirty="0" err="1"/>
              <a:t>recurses</a:t>
            </a:r>
            <a:r>
              <a:rPr lang="en-US" dirty="0"/>
              <a:t> on (a1,b1,c2,∗), and so on</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404812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4496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rmAutofit fontScale="90000"/>
          </a:bodyPr>
          <a:lstStyle/>
          <a:p>
            <a:r>
              <a:rPr lang="en-US" b="1" dirty="0"/>
              <a:t>Efficient Methods → Star-Cubing</a:t>
            </a:r>
            <a:endParaRPr lang="en-US" dirty="0"/>
          </a:p>
        </p:txBody>
      </p:sp>
      <p:sp>
        <p:nvSpPr>
          <p:cNvPr id="3" name="Content Placeholder 2"/>
          <p:cNvSpPr>
            <a:spLocks noGrp="1"/>
          </p:cNvSpPr>
          <p:nvPr>
            <p:ph idx="1"/>
          </p:nvPr>
        </p:nvSpPr>
        <p:spPr>
          <a:xfrm>
            <a:off x="0" y="609600"/>
            <a:ext cx="8991600" cy="5516563"/>
          </a:xfrm>
        </p:spPr>
        <p:txBody>
          <a:bodyPr>
            <a:normAutofit fontScale="92500" lnSpcReduction="20000"/>
          </a:bodyPr>
          <a:lstStyle/>
          <a:p>
            <a:r>
              <a:rPr lang="en-US" dirty="0"/>
              <a:t>It </a:t>
            </a:r>
            <a:r>
              <a:rPr lang="en-US" dirty="0">
                <a:solidFill>
                  <a:srgbClr val="FF0000"/>
                </a:solidFill>
              </a:rPr>
              <a:t>integrates top-down and bottom-up cube computation </a:t>
            </a:r>
            <a:r>
              <a:rPr lang="en-US" dirty="0"/>
              <a:t>and explores both multidimensional aggregation .</a:t>
            </a:r>
          </a:p>
          <a:p>
            <a:r>
              <a:rPr lang="en-US" dirty="0"/>
              <a:t>It operates from a data structure called a star-tree, which </a:t>
            </a:r>
            <a:r>
              <a:rPr lang="en-US" dirty="0">
                <a:solidFill>
                  <a:srgbClr val="FF0000"/>
                </a:solidFill>
              </a:rPr>
              <a:t>performs lossless data compression, thereby reducing the computation time and memory requirements.</a:t>
            </a:r>
          </a:p>
          <a:p>
            <a:r>
              <a:rPr lang="en-US" dirty="0"/>
              <a:t>Explores both the bottom-up and top-down computation models as follows:</a:t>
            </a:r>
          </a:p>
          <a:p>
            <a:pPr marL="0" indent="0">
              <a:buNone/>
            </a:pPr>
            <a:r>
              <a:rPr lang="en-US" dirty="0"/>
              <a:t>	- On the global computation order, it uses the 	bottom-up model.</a:t>
            </a:r>
          </a:p>
          <a:p>
            <a:pPr marL="0" indent="0">
              <a:buNone/>
            </a:pPr>
            <a:r>
              <a:rPr lang="en-US" dirty="0"/>
              <a:t>	- For exploring the dimension, top-down model is 	used.</a:t>
            </a:r>
            <a:endParaRPr lang="en-US" dirty="0">
              <a:solidFill>
                <a:srgbClr val="FF0000"/>
              </a:solidFill>
            </a:endParaRPr>
          </a:p>
        </p:txBody>
      </p:sp>
    </p:spTree>
    <p:extLst>
      <p:ext uri="{BB962C8B-B14F-4D97-AF65-F5344CB8AC3E}">
        <p14:creationId xmlns:p14="http://schemas.microsoft.com/office/powerpoint/2010/main" val="365609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3352800"/>
          </a:xfrm>
        </p:spPr>
        <p:txBody>
          <a:bodyPr>
            <a:normAutofit fontScale="70000" lnSpcReduction="20000"/>
          </a:bodyPr>
          <a:lstStyle/>
          <a:p>
            <a:pPr marL="0" indent="0">
              <a:buNone/>
            </a:pPr>
            <a:r>
              <a:rPr lang="en-US" b="1" dirty="0"/>
              <a:t>4. Creating Building Blocks and Views</a:t>
            </a:r>
          </a:p>
          <a:p>
            <a:r>
              <a:rPr lang="en-US" dirty="0"/>
              <a:t>Instead of directly going to the underlying data table, it is advisable to perform some pre-aggregation for your most used queries in a building block or a view.</a:t>
            </a:r>
          </a:p>
          <a:p>
            <a:pPr marL="0" indent="0">
              <a:buNone/>
            </a:pPr>
            <a:r>
              <a:rPr lang="en-US" b="1" dirty="0"/>
              <a:t>5. Partitioning &amp; </a:t>
            </a:r>
            <a:r>
              <a:rPr lang="en-US" b="1" dirty="0" err="1"/>
              <a:t>Sharding</a:t>
            </a:r>
            <a:endParaRPr lang="en-US" b="1" dirty="0"/>
          </a:p>
          <a:p>
            <a:r>
              <a:rPr lang="en-US" dirty="0"/>
              <a:t>Partitioning is logically dividing up large tables into smaller, manageable chunks. Since the table is now in smaller chunks, the overall query runs quicker as it has to scan less data.</a:t>
            </a:r>
          </a:p>
          <a:p>
            <a:r>
              <a:rPr lang="en-US" dirty="0"/>
              <a:t>Partitioning, also called “vertical partitioning” and Horizontal Partitioning, also known as “</a:t>
            </a:r>
            <a:r>
              <a:rPr lang="en-US" dirty="0" err="1"/>
              <a:t>Sharding</a:t>
            </a:r>
            <a:r>
              <a:rPr lang="en-US" dirty="0"/>
              <a:t>”.</a:t>
            </a:r>
          </a:p>
        </p:txBody>
      </p:sp>
      <p:pic>
        <p:nvPicPr>
          <p:cNvPr id="1026" name="Picture 2" descr="https://miro.medium.com/max/532/1*vVRMlhnLVVDvJxWUeCdY4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24200"/>
            <a:ext cx="4152900" cy="34893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iro.medium.com/max/621/1*UQi2bsYKzzuKHv4WWkEW1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599" y="3276599"/>
            <a:ext cx="4575773" cy="3336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77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038600"/>
            <a:ext cx="8991600" cy="2620963"/>
          </a:xfrm>
        </p:spPr>
        <p:txBody>
          <a:bodyPr>
            <a:normAutofit lnSpcReduction="10000"/>
          </a:bodyPr>
          <a:lstStyle/>
          <a:p>
            <a:pPr marL="0" indent="0">
              <a:buNone/>
            </a:pPr>
            <a:r>
              <a:rPr lang="en-US" dirty="0"/>
              <a:t>Explore shared dimensions</a:t>
            </a:r>
          </a:p>
          <a:p>
            <a:pPr marL="0" indent="0">
              <a:buNone/>
            </a:pPr>
            <a:r>
              <a:rPr lang="en-US" b="1" dirty="0">
                <a:solidFill>
                  <a:srgbClr val="FF0000"/>
                </a:solidFill>
              </a:rPr>
              <a:t>- Dimension A is the shared dimension of ACD and AD</a:t>
            </a:r>
          </a:p>
          <a:p>
            <a:pPr marL="0" indent="0">
              <a:buNone/>
            </a:pPr>
            <a:r>
              <a:rPr lang="en-US" b="1" dirty="0">
                <a:solidFill>
                  <a:srgbClr val="FF0000"/>
                </a:solidFill>
              </a:rPr>
              <a:t>- ABD/AB means cuboid ABD has shared dimensions AB</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039"/>
            <a:ext cx="6172200" cy="4011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3009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563562"/>
          </a:xfrm>
        </p:spPr>
        <p:txBody>
          <a:bodyPr>
            <a:normAutofit fontScale="90000"/>
          </a:bodyPr>
          <a:lstStyle/>
          <a:p>
            <a:r>
              <a:rPr lang="en-US" b="1" dirty="0"/>
              <a:t>Star Tree Construction</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8305800"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5148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b="1" dirty="0"/>
              <a:t>High-Dimensional OLAP</a:t>
            </a:r>
            <a:endParaRPr lang="en-US" dirty="0"/>
          </a:p>
        </p:txBody>
      </p:sp>
      <p:sp>
        <p:nvSpPr>
          <p:cNvPr id="3" name="Content Placeholder 2"/>
          <p:cNvSpPr>
            <a:spLocks noGrp="1"/>
          </p:cNvSpPr>
          <p:nvPr>
            <p:ph idx="1"/>
          </p:nvPr>
        </p:nvSpPr>
        <p:spPr>
          <a:xfrm>
            <a:off x="152400" y="914400"/>
            <a:ext cx="8991600" cy="3200400"/>
          </a:xfrm>
        </p:spPr>
        <p:txBody>
          <a:bodyPr>
            <a:normAutofit fontScale="70000" lnSpcReduction="20000"/>
          </a:bodyPr>
          <a:lstStyle/>
          <a:p>
            <a:r>
              <a:rPr lang="en-US" dirty="0"/>
              <a:t>High-D OLAP: Needed in many applications</a:t>
            </a:r>
          </a:p>
          <a:p>
            <a:pPr marL="0" indent="0">
              <a:buNone/>
            </a:pPr>
            <a:r>
              <a:rPr lang="en-US" dirty="0"/>
              <a:t>✗ Science and engineering analysis</a:t>
            </a:r>
          </a:p>
          <a:p>
            <a:pPr marL="0" indent="0">
              <a:buNone/>
            </a:pPr>
            <a:r>
              <a:rPr lang="en-US" dirty="0"/>
              <a:t>✗ Bio-data analysis: thousands of genes</a:t>
            </a:r>
          </a:p>
          <a:p>
            <a:r>
              <a:rPr lang="en-US" dirty="0"/>
              <a:t>✗ Statistical surveys: hundreds of variables</a:t>
            </a:r>
          </a:p>
          <a:p>
            <a:pPr marL="0" indent="0">
              <a:buNone/>
            </a:pPr>
            <a:r>
              <a:rPr lang="en-US" dirty="0"/>
              <a:t>● None of the previous cubing method can handle high dimensionality!</a:t>
            </a:r>
          </a:p>
          <a:p>
            <a:pPr marL="0" indent="0">
              <a:buNone/>
            </a:pPr>
            <a:r>
              <a:rPr lang="en-US" dirty="0"/>
              <a:t>✗ Iceberg cube and compressed cubes:</a:t>
            </a:r>
          </a:p>
          <a:p>
            <a:pPr marL="0" indent="0">
              <a:buNone/>
            </a:pPr>
            <a:r>
              <a:rPr lang="en-US" dirty="0"/>
              <a:t>only delay the inevitable(certain to happen) explosion</a:t>
            </a:r>
          </a:p>
          <a:p>
            <a:pPr marL="0" indent="0">
              <a:buNone/>
            </a:pPr>
            <a:r>
              <a:rPr lang="en-US" dirty="0"/>
              <a:t>✗ Full materialization: still significant overhead in accessing results on disk</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886200"/>
            <a:ext cx="462915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30737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534400" cy="487362"/>
          </a:xfrm>
        </p:spPr>
        <p:txBody>
          <a:bodyPr>
            <a:normAutofit fontScale="90000"/>
          </a:bodyPr>
          <a:lstStyle/>
          <a:p>
            <a:r>
              <a:rPr lang="en-US" b="1" dirty="0"/>
              <a:t>Fast High-D OLAP with Minimal Cubing</a:t>
            </a:r>
            <a:endParaRPr lang="en-US" dirty="0"/>
          </a:p>
        </p:txBody>
      </p:sp>
      <p:sp>
        <p:nvSpPr>
          <p:cNvPr id="3" name="Content Placeholder 2"/>
          <p:cNvSpPr>
            <a:spLocks noGrp="1"/>
          </p:cNvSpPr>
          <p:nvPr>
            <p:ph idx="1"/>
          </p:nvPr>
        </p:nvSpPr>
        <p:spPr>
          <a:xfrm>
            <a:off x="76200" y="762000"/>
            <a:ext cx="8915400" cy="5715000"/>
          </a:xfrm>
        </p:spPr>
        <p:txBody>
          <a:bodyPr>
            <a:normAutofit lnSpcReduction="10000"/>
          </a:bodyPr>
          <a:lstStyle/>
          <a:p>
            <a:r>
              <a:rPr lang="en-US" b="1" dirty="0"/>
              <a:t>Observation</a:t>
            </a:r>
          </a:p>
          <a:p>
            <a:pPr marL="0" indent="0">
              <a:buNone/>
            </a:pPr>
            <a:r>
              <a:rPr lang="en-US" dirty="0"/>
              <a:t>OLAP occurs only on a small subset of dimensions at a time</a:t>
            </a:r>
          </a:p>
          <a:p>
            <a:r>
              <a:rPr lang="en-US" b="1" dirty="0"/>
              <a:t>Semi-Online Computational Model</a:t>
            </a:r>
          </a:p>
          <a:p>
            <a:pPr marL="0" indent="0">
              <a:buNone/>
            </a:pPr>
            <a:r>
              <a:rPr lang="en-US" dirty="0">
                <a:solidFill>
                  <a:srgbClr val="FF0000"/>
                </a:solidFill>
              </a:rPr>
              <a:t>1. Partition the set of dimensions into shell fragments</a:t>
            </a:r>
          </a:p>
          <a:p>
            <a:pPr marL="0" indent="0">
              <a:buNone/>
            </a:pPr>
            <a:r>
              <a:rPr lang="en-US" dirty="0">
                <a:solidFill>
                  <a:srgbClr val="FF0000"/>
                </a:solidFill>
              </a:rPr>
              <a:t>2. Compute data cubes for each shell fragment while retaining inverted indices or value-list indices</a:t>
            </a:r>
          </a:p>
          <a:p>
            <a:pPr marL="0" indent="0">
              <a:buNone/>
            </a:pPr>
            <a:r>
              <a:rPr lang="en-US" dirty="0">
                <a:solidFill>
                  <a:srgbClr val="FF0000"/>
                </a:solidFill>
              </a:rPr>
              <a:t>3. Given the pre-computed fragment cubes, dynamically compute cube cells of the high dimensional data cube online</a:t>
            </a:r>
          </a:p>
        </p:txBody>
      </p:sp>
    </p:spTree>
    <p:extLst>
      <p:ext uri="{BB962C8B-B14F-4D97-AF65-F5344CB8AC3E}">
        <p14:creationId xmlns:p14="http://schemas.microsoft.com/office/powerpoint/2010/main" val="662595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b="1" dirty="0"/>
              <a:t>Shell Fragment</a:t>
            </a:r>
          </a:p>
        </p:txBody>
      </p:sp>
      <p:sp>
        <p:nvSpPr>
          <p:cNvPr id="3" name="Content Placeholder 2"/>
          <p:cNvSpPr>
            <a:spLocks noGrp="1"/>
          </p:cNvSpPr>
          <p:nvPr>
            <p:ph idx="1"/>
          </p:nvPr>
        </p:nvSpPr>
        <p:spPr>
          <a:xfrm>
            <a:off x="0" y="762001"/>
            <a:ext cx="8991600" cy="2590800"/>
          </a:xfrm>
        </p:spPr>
        <p:txBody>
          <a:bodyPr>
            <a:normAutofit fontScale="62500" lnSpcReduction="20000"/>
          </a:bodyPr>
          <a:lstStyle/>
          <a:p>
            <a:r>
              <a:rPr lang="en-US" dirty="0"/>
              <a:t>The shell fragment approach can handle databases of  extremely high dimensionality and can quickly compute small local cubes on-line. </a:t>
            </a:r>
          </a:p>
          <a:p>
            <a:r>
              <a:rPr lang="en-US" dirty="0"/>
              <a:t>It explores the </a:t>
            </a:r>
            <a:r>
              <a:rPr lang="en-US" i="1" dirty="0"/>
              <a:t>inverted index </a:t>
            </a:r>
            <a:r>
              <a:rPr lang="en-US" dirty="0"/>
              <a:t>data structure, which is popular in information retrieval and Web-based information systems. </a:t>
            </a:r>
          </a:p>
          <a:p>
            <a:r>
              <a:rPr lang="en-US" dirty="0">
                <a:solidFill>
                  <a:srgbClr val="FF0000"/>
                </a:solidFill>
              </a:rPr>
              <a:t>The basic idea is as follows. Given a high-dimensional data set, we partition the dimensions into a set of disjoint dimension </a:t>
            </a:r>
            <a:r>
              <a:rPr lang="en-US" i="1" dirty="0">
                <a:solidFill>
                  <a:srgbClr val="FF0000"/>
                </a:solidFill>
              </a:rPr>
              <a:t>fragments</a:t>
            </a:r>
            <a:r>
              <a:rPr lang="en-US" dirty="0">
                <a:solidFill>
                  <a:srgbClr val="FF0000"/>
                </a:solidFill>
              </a:rPr>
              <a:t>, convert each fragment into its corresponding inverted index representation, and then construct </a:t>
            </a:r>
            <a:r>
              <a:rPr lang="en-US" i="1" dirty="0">
                <a:solidFill>
                  <a:srgbClr val="FF0000"/>
                </a:solidFill>
              </a:rPr>
              <a:t>shell fragment cubes </a:t>
            </a:r>
            <a:r>
              <a:rPr lang="en-US" dirty="0">
                <a:solidFill>
                  <a:srgbClr val="FF0000"/>
                </a:solidFill>
              </a:rPr>
              <a:t>while keeping the inverted indices associated with the cube cells.</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696263"/>
            <a:ext cx="3583881"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089223"/>
            <a:ext cx="3600450" cy="3652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urved Up Arrow 3"/>
          <p:cNvSpPr/>
          <p:nvPr/>
        </p:nvSpPr>
        <p:spPr>
          <a:xfrm>
            <a:off x="2895600" y="6096000"/>
            <a:ext cx="1752600"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227386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b="1" dirty="0"/>
              <a:t>Compute shell fragments</a:t>
            </a:r>
          </a:p>
        </p:txBody>
      </p:sp>
      <p:sp>
        <p:nvSpPr>
          <p:cNvPr id="3" name="Content Placeholder 2"/>
          <p:cNvSpPr>
            <a:spLocks noGrp="1"/>
          </p:cNvSpPr>
          <p:nvPr>
            <p:ph idx="1"/>
          </p:nvPr>
        </p:nvSpPr>
        <p:spPr>
          <a:xfrm>
            <a:off x="152401" y="914400"/>
            <a:ext cx="3733800" cy="5638800"/>
          </a:xfrm>
        </p:spPr>
        <p:txBody>
          <a:bodyPr>
            <a:normAutofit fontScale="85000" lnSpcReduction="10000"/>
          </a:bodyPr>
          <a:lstStyle/>
          <a:p>
            <a:r>
              <a:rPr lang="en-US" dirty="0"/>
              <a:t>Suppose we are to compute the shell fragments of size 3. </a:t>
            </a:r>
          </a:p>
          <a:p>
            <a:r>
              <a:rPr lang="en-US" dirty="0"/>
              <a:t>We first divide the five dimensions into two fragments, namely </a:t>
            </a:r>
          </a:p>
          <a:p>
            <a:pPr marL="0" indent="0">
              <a:buNone/>
            </a:pPr>
            <a:r>
              <a:rPr lang="en-US" dirty="0"/>
              <a:t> (</a:t>
            </a:r>
            <a:r>
              <a:rPr lang="en-US" i="1" dirty="0"/>
              <a:t>A</a:t>
            </a:r>
            <a:r>
              <a:rPr lang="en-US" dirty="0"/>
              <a:t>, </a:t>
            </a:r>
            <a:r>
              <a:rPr lang="en-US" i="1" dirty="0"/>
              <a:t>B</a:t>
            </a:r>
            <a:r>
              <a:rPr lang="en-US" dirty="0"/>
              <a:t>, </a:t>
            </a:r>
            <a:r>
              <a:rPr lang="en-US" i="1" dirty="0"/>
              <a:t>C</a:t>
            </a:r>
            <a:r>
              <a:rPr lang="en-US" dirty="0"/>
              <a:t>) and (</a:t>
            </a:r>
            <a:r>
              <a:rPr lang="en-US" i="1" dirty="0"/>
              <a:t>D</a:t>
            </a:r>
            <a:r>
              <a:rPr lang="en-US" dirty="0"/>
              <a:t>, </a:t>
            </a:r>
            <a:r>
              <a:rPr lang="en-US" i="1" dirty="0"/>
              <a:t>E</a:t>
            </a:r>
            <a:r>
              <a:rPr lang="en-US" dirty="0"/>
              <a:t>).</a:t>
            </a:r>
          </a:p>
          <a:p>
            <a:r>
              <a:rPr lang="en-US" dirty="0"/>
              <a:t>For example, to compute the cell </a:t>
            </a:r>
          </a:p>
          <a:p>
            <a:pPr marL="0" indent="0">
              <a:buNone/>
            </a:pPr>
            <a:r>
              <a:rPr lang="en-US" dirty="0"/>
              <a:t>(</a:t>
            </a:r>
            <a:r>
              <a:rPr lang="en-US" i="1" dirty="0"/>
              <a:t>a</a:t>
            </a:r>
            <a:r>
              <a:rPr lang="en-US" dirty="0"/>
              <a:t>1, </a:t>
            </a:r>
            <a:r>
              <a:rPr lang="en-US" i="1" dirty="0"/>
              <a:t>b</a:t>
            </a:r>
            <a:r>
              <a:rPr lang="en-US" dirty="0"/>
              <a:t>2, *), we intersect the tuple ID lists of </a:t>
            </a:r>
            <a:r>
              <a:rPr lang="en-US" i="1" dirty="0"/>
              <a:t>a</a:t>
            </a:r>
            <a:r>
              <a:rPr lang="en-US" dirty="0"/>
              <a:t>1 and </a:t>
            </a:r>
            <a:r>
              <a:rPr lang="en-US" i="1" dirty="0"/>
              <a:t>b</a:t>
            </a:r>
            <a:r>
              <a:rPr lang="en-US" dirty="0"/>
              <a:t>2 to obtain a new list of {2, 3}.</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7300" y="1143000"/>
            <a:ext cx="54991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6656" y="3771900"/>
            <a:ext cx="5417344"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824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7148"/>
            <a:ext cx="8686800" cy="6614652"/>
          </a:xfrm>
        </p:spPr>
        <p:txBody>
          <a:bodyPr/>
          <a:lstStyle/>
          <a:p>
            <a:pPr marL="0" indent="0">
              <a:buNone/>
            </a:pPr>
            <a:r>
              <a:rPr lang="en-US" b="1" dirty="0"/>
              <a:t>6. Query Optimization</a:t>
            </a:r>
          </a:p>
          <a:p>
            <a:pPr marL="0" indent="0">
              <a:buNone/>
            </a:pPr>
            <a:r>
              <a:rPr lang="en-US" dirty="0"/>
              <a:t>The execution plan you  choose in DWH technology will also offer valuable insights into improving  query performance.</a:t>
            </a:r>
          </a:p>
          <a:p>
            <a:pPr marL="0" indent="0">
              <a:buNone/>
            </a:pPr>
            <a:r>
              <a:rPr lang="en-US" b="1" dirty="0"/>
              <a:t>7. Data Minimization</a:t>
            </a:r>
          </a:p>
          <a:p>
            <a:pPr marL="0" indent="0">
              <a:buNone/>
            </a:pPr>
            <a:r>
              <a:rPr lang="en-US" dirty="0"/>
              <a:t>Collect only the necessary data and store it in data warehouse to answer the business questions.</a:t>
            </a:r>
          </a:p>
          <a:p>
            <a:pPr marL="0" indent="0">
              <a:buNone/>
            </a:pPr>
            <a:endParaRPr lang="en-US" dirty="0"/>
          </a:p>
        </p:txBody>
      </p:sp>
    </p:spTree>
    <p:extLst>
      <p:ext uri="{BB962C8B-B14F-4D97-AF65-F5344CB8AC3E}">
        <p14:creationId xmlns:p14="http://schemas.microsoft.com/office/powerpoint/2010/main" val="617876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b="1" dirty="0"/>
              <a:t>Data Generalization</a:t>
            </a:r>
            <a:endParaRPr lang="en-US" dirty="0"/>
          </a:p>
        </p:txBody>
      </p:sp>
      <p:sp>
        <p:nvSpPr>
          <p:cNvPr id="3" name="Content Placeholder 2"/>
          <p:cNvSpPr>
            <a:spLocks noGrp="1"/>
          </p:cNvSpPr>
          <p:nvPr>
            <p:ph idx="1"/>
          </p:nvPr>
        </p:nvSpPr>
        <p:spPr>
          <a:xfrm>
            <a:off x="76200" y="685801"/>
            <a:ext cx="8991600" cy="2209800"/>
          </a:xfrm>
        </p:spPr>
        <p:txBody>
          <a:bodyPr>
            <a:normAutofit fontScale="92500"/>
          </a:bodyPr>
          <a:lstStyle/>
          <a:p>
            <a:r>
              <a:rPr lang="en-US" dirty="0"/>
              <a:t>Data generalization is the process of creating a more broad categorization of data in a database, essentially ‘zooming out’ from the data to create a more general picture of trends or insights it provides.</a:t>
            </a:r>
          </a:p>
        </p:txBody>
      </p:sp>
      <p:sp>
        <p:nvSpPr>
          <p:cNvPr id="4" name="TextBox 3"/>
          <p:cNvSpPr txBox="1"/>
          <p:nvPr/>
        </p:nvSpPr>
        <p:spPr>
          <a:xfrm>
            <a:off x="152400" y="3049012"/>
            <a:ext cx="3429000" cy="3046988"/>
          </a:xfrm>
          <a:prstGeom prst="rect">
            <a:avLst/>
          </a:prstGeom>
          <a:noFill/>
        </p:spPr>
        <p:txBody>
          <a:bodyPr wrap="square" rtlCol="0">
            <a:spAutoFit/>
          </a:bodyPr>
          <a:lstStyle/>
          <a:p>
            <a:pPr marL="457200" indent="-457200">
              <a:buFont typeface="Arial" panose="020B0604020202020204" pitchFamily="34" charset="0"/>
              <a:buChar char="•"/>
            </a:pPr>
            <a:r>
              <a:rPr lang="en-US" sz="2400" dirty="0"/>
              <a:t>It replaces a specific data value with one that is less precise.</a:t>
            </a:r>
          </a:p>
          <a:p>
            <a:pPr marL="457200" indent="-457200">
              <a:buFont typeface="Arial" panose="020B0604020202020204" pitchFamily="34" charset="0"/>
              <a:buChar char="•"/>
            </a:pPr>
            <a:r>
              <a:rPr lang="en-US" sz="2400" dirty="0"/>
              <a:t>It is widely applicable and used technique in data mining, analysis, and secure storage.</a:t>
            </a:r>
          </a:p>
          <a:p>
            <a:endParaRPr lang="en-US" sz="2400" dirty="0"/>
          </a:p>
        </p:txBody>
      </p:sp>
      <p:sp>
        <p:nvSpPr>
          <p:cNvPr id="5" name="TextBox 4"/>
          <p:cNvSpPr txBox="1"/>
          <p:nvPr/>
        </p:nvSpPr>
        <p:spPr>
          <a:xfrm>
            <a:off x="3581400" y="2743200"/>
            <a:ext cx="5105400" cy="1569660"/>
          </a:xfrm>
          <a:prstGeom prst="rect">
            <a:avLst/>
          </a:prstGeom>
          <a:noFill/>
        </p:spPr>
        <p:txBody>
          <a:bodyPr wrap="square" rtlCol="0">
            <a:spAutoFit/>
          </a:bodyPr>
          <a:lstStyle/>
          <a:p>
            <a:r>
              <a:rPr lang="en-US" sz="2400" b="1" i="1" dirty="0">
                <a:solidFill>
                  <a:srgbClr val="C00000"/>
                </a:solidFill>
              </a:rPr>
              <a:t>Original Data:</a:t>
            </a:r>
            <a:endParaRPr lang="en-US" sz="2400" dirty="0">
              <a:solidFill>
                <a:srgbClr val="C00000"/>
              </a:solidFill>
            </a:endParaRPr>
          </a:p>
          <a:p>
            <a:r>
              <a:rPr lang="en-US" sz="2400" dirty="0">
                <a:solidFill>
                  <a:srgbClr val="C00000"/>
                </a:solidFill>
              </a:rPr>
              <a:t>Ages: 26, 28, 31, 33, 37, 42, 42, 46, 48, 49, 54, 57, 57, 58, 59</a:t>
            </a:r>
          </a:p>
          <a:p>
            <a:endParaRPr lang="en-US" sz="2400" dirty="0">
              <a:solidFill>
                <a:srgbClr val="C00000"/>
              </a:solidFill>
            </a:endParaRPr>
          </a:p>
        </p:txBody>
      </p:sp>
      <p:sp>
        <p:nvSpPr>
          <p:cNvPr id="6" name="TextBox 5"/>
          <p:cNvSpPr txBox="1"/>
          <p:nvPr/>
        </p:nvSpPr>
        <p:spPr>
          <a:xfrm>
            <a:off x="3886200" y="4114800"/>
            <a:ext cx="4953000" cy="2585323"/>
          </a:xfrm>
          <a:prstGeom prst="rect">
            <a:avLst/>
          </a:prstGeom>
          <a:noFill/>
        </p:spPr>
        <p:txBody>
          <a:bodyPr wrap="square" rtlCol="0">
            <a:spAutoFit/>
          </a:bodyPr>
          <a:lstStyle/>
          <a:p>
            <a:r>
              <a:rPr lang="en-US" sz="2400" b="1" i="1" dirty="0">
                <a:solidFill>
                  <a:srgbClr val="C00000"/>
                </a:solidFill>
              </a:rPr>
              <a:t>Generalized Data:</a:t>
            </a:r>
            <a:endParaRPr lang="en-US" sz="2400" b="1" dirty="0">
              <a:solidFill>
                <a:srgbClr val="C00000"/>
              </a:solidFill>
            </a:endParaRPr>
          </a:p>
          <a:p>
            <a:r>
              <a:rPr lang="en-US" sz="2400" b="1" dirty="0">
                <a:solidFill>
                  <a:srgbClr val="C00000"/>
                </a:solidFill>
              </a:rPr>
              <a:t>Ages:</a:t>
            </a:r>
          </a:p>
          <a:p>
            <a:r>
              <a:rPr lang="en-US" sz="2400" b="1" dirty="0">
                <a:solidFill>
                  <a:srgbClr val="C00000"/>
                </a:solidFill>
              </a:rPr>
              <a:t>20-29 (2)</a:t>
            </a:r>
          </a:p>
          <a:p>
            <a:r>
              <a:rPr lang="en-US" sz="2400" b="1" dirty="0">
                <a:solidFill>
                  <a:srgbClr val="C00000"/>
                </a:solidFill>
              </a:rPr>
              <a:t>30-39 (3)</a:t>
            </a:r>
          </a:p>
          <a:p>
            <a:r>
              <a:rPr lang="en-US" sz="2400" b="1" dirty="0">
                <a:solidFill>
                  <a:srgbClr val="C00000"/>
                </a:solidFill>
              </a:rPr>
              <a:t>40-49 (5)</a:t>
            </a:r>
          </a:p>
          <a:p>
            <a:r>
              <a:rPr lang="en-US" sz="2400" b="1" dirty="0">
                <a:solidFill>
                  <a:srgbClr val="C00000"/>
                </a:solidFill>
              </a:rPr>
              <a:t>50-59 (5)</a:t>
            </a:r>
          </a:p>
          <a:p>
            <a:endParaRPr lang="en-US" dirty="0"/>
          </a:p>
        </p:txBody>
      </p:sp>
    </p:spTree>
    <p:extLst>
      <p:ext uri="{BB962C8B-B14F-4D97-AF65-F5344CB8AC3E}">
        <p14:creationId xmlns:p14="http://schemas.microsoft.com/office/powerpoint/2010/main" val="45761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rmAutofit fontScale="90000"/>
          </a:bodyPr>
          <a:lstStyle/>
          <a:p>
            <a:r>
              <a:rPr lang="en-US" sz="3600" b="1" dirty="0"/>
              <a:t>Data Generalization → Why it is needed?</a:t>
            </a:r>
            <a:endParaRPr lang="en-US" sz="3600" dirty="0"/>
          </a:p>
        </p:txBody>
      </p:sp>
      <p:sp>
        <p:nvSpPr>
          <p:cNvPr id="3" name="Content Placeholder 2"/>
          <p:cNvSpPr>
            <a:spLocks noGrp="1"/>
          </p:cNvSpPr>
          <p:nvPr>
            <p:ph idx="1"/>
          </p:nvPr>
        </p:nvSpPr>
        <p:spPr>
          <a:xfrm>
            <a:off x="152400" y="838200"/>
            <a:ext cx="8839200" cy="5943600"/>
          </a:xfrm>
        </p:spPr>
        <p:txBody>
          <a:bodyPr/>
          <a:lstStyle/>
          <a:p>
            <a:r>
              <a:rPr lang="en-US" dirty="0"/>
              <a:t>when you need to analyze data that you’ve collected, but also need to </a:t>
            </a:r>
            <a:r>
              <a:rPr lang="en-US" dirty="0">
                <a:solidFill>
                  <a:srgbClr val="C00000"/>
                </a:solidFill>
              </a:rPr>
              <a:t>ensure the privacy of the individuals </a:t>
            </a:r>
            <a:r>
              <a:rPr lang="en-US" dirty="0"/>
              <a:t>who are included in that data. </a:t>
            </a:r>
          </a:p>
          <a:p>
            <a:r>
              <a:rPr lang="en-US" dirty="0"/>
              <a:t>It’s a powerful way of </a:t>
            </a:r>
            <a:r>
              <a:rPr lang="en-US" dirty="0">
                <a:solidFill>
                  <a:srgbClr val="C00000"/>
                </a:solidFill>
              </a:rPr>
              <a:t>abstracting personal information </a:t>
            </a:r>
            <a:r>
              <a:rPr lang="en-US" dirty="0"/>
              <a:t>while retaining the usefulness of the data points.</a:t>
            </a:r>
          </a:p>
          <a:p>
            <a:r>
              <a:rPr lang="en-US" dirty="0"/>
              <a:t>In the age example above, </a:t>
            </a:r>
            <a:r>
              <a:rPr lang="en-US" dirty="0">
                <a:solidFill>
                  <a:srgbClr val="C00000"/>
                </a:solidFill>
              </a:rPr>
              <a:t>generalizing age data based on each decade </a:t>
            </a:r>
            <a:r>
              <a:rPr lang="en-US" dirty="0"/>
              <a:t> gives a general picture of where the individuals in the data set fall, and still allows you to use that data for relatively accurate targeting or analysis.</a:t>
            </a:r>
          </a:p>
        </p:txBody>
      </p:sp>
    </p:spTree>
    <p:extLst>
      <p:ext uri="{BB962C8B-B14F-4D97-AF65-F5344CB8AC3E}">
        <p14:creationId xmlns:p14="http://schemas.microsoft.com/office/powerpoint/2010/main" val="3134614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fld id="{DC598D1A-995F-4453-9C9F-047B7CB6DFB5}" type="slidenum">
              <a:rPr lang="zh-CN" altLang="en-US" sz="1200" smtClean="0"/>
              <a:pPr eaLnBrk="1" hangingPunct="1"/>
              <a:t>8</a:t>
            </a:fld>
            <a:endParaRPr lang="en-US" altLang="zh-CN" sz="1200"/>
          </a:p>
        </p:txBody>
      </p:sp>
      <p:sp>
        <p:nvSpPr>
          <p:cNvPr id="5123" name="Slide Number Placeholder 5"/>
          <p:cNvSpPr txBox="1">
            <a:spLocks noGrp="1"/>
          </p:cNvSpPr>
          <p:nvPr/>
        </p:nvSpPr>
        <p:spPr bwMode="auto">
          <a:xfrm>
            <a:off x="7239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r" eaLnBrk="1" hangingPunct="1"/>
            <a:fld id="{F5605F0A-BE26-4B63-BFDD-AA674BF3966A}" type="slidenum">
              <a:rPr lang="zh-CN" altLang="en-US" sz="1200">
                <a:ea typeface="SimSun" pitchFamily="2" charset="-122"/>
              </a:rPr>
              <a:pPr algn="r" eaLnBrk="1" hangingPunct="1"/>
              <a:t>8</a:t>
            </a:fld>
            <a:endParaRPr lang="en-US" altLang="zh-CN" sz="1200">
              <a:ea typeface="SimSun" pitchFamily="2" charset="-122"/>
            </a:endParaRPr>
          </a:p>
        </p:txBody>
      </p:sp>
      <p:sp>
        <p:nvSpPr>
          <p:cNvPr id="5124" name="Rectangle 2"/>
          <p:cNvSpPr>
            <a:spLocks noGrp="1" noChangeArrowheads="1"/>
          </p:cNvSpPr>
          <p:nvPr>
            <p:ph type="title"/>
          </p:nvPr>
        </p:nvSpPr>
        <p:spPr>
          <a:xfrm>
            <a:off x="627063" y="381000"/>
            <a:ext cx="7602537" cy="685800"/>
          </a:xfrm>
        </p:spPr>
        <p:txBody>
          <a:bodyPr>
            <a:normAutofit fontScale="90000"/>
          </a:bodyPr>
          <a:lstStyle/>
          <a:p>
            <a:pPr eaLnBrk="1" hangingPunct="1"/>
            <a:r>
              <a:rPr lang="en-US" altLang="zh-CN">
                <a:ea typeface="SimSun" pitchFamily="2" charset="-122"/>
              </a:rPr>
              <a:t>Data Cube: A Lattice of Cuboids</a:t>
            </a:r>
          </a:p>
        </p:txBody>
      </p:sp>
      <p:grpSp>
        <p:nvGrpSpPr>
          <p:cNvPr id="5125" name="Group 78"/>
          <p:cNvGrpSpPr>
            <a:grpSpLocks/>
          </p:cNvGrpSpPr>
          <p:nvPr/>
        </p:nvGrpSpPr>
        <p:grpSpPr bwMode="auto">
          <a:xfrm>
            <a:off x="136525" y="1371600"/>
            <a:ext cx="8734425" cy="4908550"/>
            <a:chOff x="86" y="864"/>
            <a:chExt cx="5502" cy="3092"/>
          </a:xfrm>
        </p:grpSpPr>
        <p:sp>
          <p:nvSpPr>
            <p:cNvPr id="5126" name="Text Box 3"/>
            <p:cNvSpPr txBox="1">
              <a:spLocks noChangeArrowheads="1"/>
            </p:cNvSpPr>
            <p:nvPr/>
          </p:nvSpPr>
          <p:spPr bwMode="auto">
            <a:xfrm>
              <a:off x="86" y="2343"/>
              <a:ext cx="6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600" b="1">
                  <a:latin typeface="Times New Roman" pitchFamily="18" charset="0"/>
                  <a:ea typeface="SimSun" pitchFamily="2" charset="-122"/>
                </a:rPr>
                <a:t>time,item</a:t>
              </a:r>
              <a:endParaRPr lang="en-US" altLang="zh-CN" sz="2400">
                <a:latin typeface="Times New Roman" pitchFamily="18" charset="0"/>
                <a:ea typeface="SimSun" pitchFamily="2" charset="-122"/>
              </a:endParaRPr>
            </a:p>
          </p:txBody>
        </p:sp>
        <p:sp>
          <p:nvSpPr>
            <p:cNvPr id="5127" name="Text Box 4"/>
            <p:cNvSpPr txBox="1">
              <a:spLocks noChangeArrowheads="1"/>
            </p:cNvSpPr>
            <p:nvPr/>
          </p:nvSpPr>
          <p:spPr bwMode="auto">
            <a:xfrm>
              <a:off x="86" y="3111"/>
              <a:ext cx="11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600" b="1">
                  <a:latin typeface="Times New Roman" pitchFamily="18" charset="0"/>
                  <a:ea typeface="SimSun" pitchFamily="2" charset="-122"/>
                </a:rPr>
                <a:t>time,item,location</a:t>
              </a:r>
              <a:endParaRPr lang="en-US" altLang="zh-CN" sz="2400">
                <a:latin typeface="Times New Roman" pitchFamily="18" charset="0"/>
                <a:ea typeface="SimSun" pitchFamily="2" charset="-122"/>
              </a:endParaRPr>
            </a:p>
          </p:txBody>
        </p:sp>
        <p:sp>
          <p:nvSpPr>
            <p:cNvPr id="5128" name="Text Box 5"/>
            <p:cNvSpPr txBox="1">
              <a:spLocks noChangeArrowheads="1"/>
            </p:cNvSpPr>
            <p:nvPr/>
          </p:nvSpPr>
          <p:spPr bwMode="auto">
            <a:xfrm>
              <a:off x="1248" y="3744"/>
              <a:ext cx="17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600" b="1">
                  <a:latin typeface="Times New Roman" pitchFamily="18" charset="0"/>
                  <a:ea typeface="SimSun" pitchFamily="2" charset="-122"/>
                </a:rPr>
                <a:t>time, item, location, supplierc</a:t>
              </a:r>
              <a:endParaRPr lang="en-US" altLang="zh-CN" sz="2400">
                <a:latin typeface="Times New Roman" pitchFamily="18" charset="0"/>
                <a:ea typeface="SimSun" pitchFamily="2" charset="-122"/>
              </a:endParaRPr>
            </a:p>
          </p:txBody>
        </p:sp>
        <p:grpSp>
          <p:nvGrpSpPr>
            <p:cNvPr id="5129" name="Group 6"/>
            <p:cNvGrpSpPr>
              <a:grpSpLocks/>
            </p:cNvGrpSpPr>
            <p:nvPr/>
          </p:nvGrpSpPr>
          <p:grpSpPr bwMode="auto">
            <a:xfrm>
              <a:off x="384" y="864"/>
              <a:ext cx="5204" cy="2823"/>
              <a:chOff x="384" y="1209"/>
              <a:chExt cx="5204" cy="2823"/>
            </a:xfrm>
          </p:grpSpPr>
          <p:sp>
            <p:nvSpPr>
              <p:cNvPr id="5130" name="AutoShape 7"/>
              <p:cNvSpPr>
                <a:spLocks noChangeArrowheads="1"/>
              </p:cNvSpPr>
              <p:nvPr/>
            </p:nvSpPr>
            <p:spPr bwMode="auto">
              <a:xfrm>
                <a:off x="1872" y="1440"/>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5131" name="AutoShape 8"/>
              <p:cNvSpPr>
                <a:spLocks noChangeArrowheads="1"/>
              </p:cNvSpPr>
              <p:nvPr/>
            </p:nvSpPr>
            <p:spPr bwMode="auto">
              <a:xfrm>
                <a:off x="81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5132" name="AutoShape 9"/>
              <p:cNvSpPr>
                <a:spLocks noChangeArrowheads="1"/>
              </p:cNvSpPr>
              <p:nvPr/>
            </p:nvSpPr>
            <p:spPr bwMode="auto">
              <a:xfrm>
                <a:off x="153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5133" name="AutoShape 10"/>
              <p:cNvSpPr>
                <a:spLocks noChangeArrowheads="1"/>
              </p:cNvSpPr>
              <p:nvPr/>
            </p:nvSpPr>
            <p:spPr bwMode="auto">
              <a:xfrm>
                <a:off x="225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5134" name="AutoShape 11"/>
              <p:cNvSpPr>
                <a:spLocks noChangeArrowheads="1"/>
              </p:cNvSpPr>
              <p:nvPr/>
            </p:nvSpPr>
            <p:spPr bwMode="auto">
              <a:xfrm>
                <a:off x="1728"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5135" name="AutoShape 12"/>
              <p:cNvSpPr>
                <a:spLocks noChangeArrowheads="1"/>
              </p:cNvSpPr>
              <p:nvPr/>
            </p:nvSpPr>
            <p:spPr bwMode="auto">
              <a:xfrm>
                <a:off x="2976"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5136" name="AutoShape 13"/>
              <p:cNvSpPr>
                <a:spLocks noChangeArrowheads="1"/>
              </p:cNvSpPr>
              <p:nvPr/>
            </p:nvSpPr>
            <p:spPr bwMode="auto">
              <a:xfrm>
                <a:off x="2400"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5137" name="AutoShape 14"/>
              <p:cNvSpPr>
                <a:spLocks noChangeArrowheads="1"/>
              </p:cNvSpPr>
              <p:nvPr/>
            </p:nvSpPr>
            <p:spPr bwMode="auto">
              <a:xfrm>
                <a:off x="1056"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5138" name="AutoShape 15"/>
              <p:cNvSpPr>
                <a:spLocks noChangeArrowheads="1"/>
              </p:cNvSpPr>
              <p:nvPr/>
            </p:nvSpPr>
            <p:spPr bwMode="auto">
              <a:xfrm>
                <a:off x="384"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5139" name="AutoShape 16"/>
              <p:cNvSpPr>
                <a:spLocks noChangeArrowheads="1"/>
              </p:cNvSpPr>
              <p:nvPr/>
            </p:nvSpPr>
            <p:spPr bwMode="auto">
              <a:xfrm>
                <a:off x="2880" y="2016"/>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5140" name="AutoShape 17"/>
              <p:cNvSpPr>
                <a:spLocks noChangeArrowheads="1"/>
              </p:cNvSpPr>
              <p:nvPr/>
            </p:nvSpPr>
            <p:spPr bwMode="auto">
              <a:xfrm>
                <a:off x="816"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5141" name="AutoShape 18"/>
              <p:cNvSpPr>
                <a:spLocks noChangeArrowheads="1"/>
              </p:cNvSpPr>
              <p:nvPr/>
            </p:nvSpPr>
            <p:spPr bwMode="auto">
              <a:xfrm>
                <a:off x="3552"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5142" name="AutoShape 19"/>
              <p:cNvSpPr>
                <a:spLocks noChangeArrowheads="1"/>
              </p:cNvSpPr>
              <p:nvPr/>
            </p:nvSpPr>
            <p:spPr bwMode="auto">
              <a:xfrm>
                <a:off x="1920" y="3888"/>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5143" name="AutoShape 20"/>
              <p:cNvSpPr>
                <a:spLocks noChangeArrowheads="1"/>
              </p:cNvSpPr>
              <p:nvPr/>
            </p:nvSpPr>
            <p:spPr bwMode="auto">
              <a:xfrm>
                <a:off x="2784"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5144" name="AutoShape 21"/>
              <p:cNvSpPr>
                <a:spLocks noChangeArrowheads="1"/>
              </p:cNvSpPr>
              <p:nvPr/>
            </p:nvSpPr>
            <p:spPr bwMode="auto">
              <a:xfrm>
                <a:off x="2112"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5145" name="AutoShape 22"/>
              <p:cNvSpPr>
                <a:spLocks noChangeArrowheads="1"/>
              </p:cNvSpPr>
              <p:nvPr/>
            </p:nvSpPr>
            <p:spPr bwMode="auto">
              <a:xfrm>
                <a:off x="1440"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endParaRPr lang="en-US" altLang="en-US"/>
              </a:p>
            </p:txBody>
          </p:sp>
          <p:sp>
            <p:nvSpPr>
              <p:cNvPr id="5146" name="Text Box 23"/>
              <p:cNvSpPr txBox="1">
                <a:spLocks noChangeArrowheads="1"/>
              </p:cNvSpPr>
              <p:nvPr/>
            </p:nvSpPr>
            <p:spPr bwMode="auto">
              <a:xfrm>
                <a:off x="1766" y="1209"/>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lgn="ctr"/>
                <a:r>
                  <a:rPr lang="en-US" altLang="zh-CN" sz="2000">
                    <a:latin typeface="Times New Roman" pitchFamily="18" charset="0"/>
                    <a:ea typeface="SimSun" pitchFamily="2" charset="-122"/>
                  </a:rPr>
                  <a:t>all</a:t>
                </a:r>
                <a:endParaRPr lang="en-US" altLang="zh-CN" sz="2400">
                  <a:latin typeface="Times New Roman" pitchFamily="18" charset="0"/>
                  <a:ea typeface="SimSun" pitchFamily="2" charset="-122"/>
                </a:endParaRPr>
              </a:p>
            </p:txBody>
          </p:sp>
          <p:sp>
            <p:nvSpPr>
              <p:cNvPr id="5147" name="Text Box 24"/>
              <p:cNvSpPr txBox="1">
                <a:spLocks noChangeArrowheads="1"/>
              </p:cNvSpPr>
              <p:nvPr/>
            </p:nvSpPr>
            <p:spPr bwMode="auto">
              <a:xfrm>
                <a:off x="758" y="1737"/>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2000">
                    <a:latin typeface="Times New Roman" pitchFamily="18" charset="0"/>
                    <a:ea typeface="SimSun" pitchFamily="2" charset="-122"/>
                  </a:rPr>
                  <a:t>time</a:t>
                </a:r>
                <a:endParaRPr lang="en-US" altLang="zh-CN" sz="2400">
                  <a:latin typeface="Times New Roman" pitchFamily="18" charset="0"/>
                  <a:ea typeface="SimSun" pitchFamily="2" charset="-122"/>
                </a:endParaRPr>
              </a:p>
            </p:txBody>
          </p:sp>
          <p:sp>
            <p:nvSpPr>
              <p:cNvPr id="5148" name="Text Box 25"/>
              <p:cNvSpPr txBox="1">
                <a:spLocks noChangeArrowheads="1"/>
              </p:cNvSpPr>
              <p:nvPr/>
            </p:nvSpPr>
            <p:spPr bwMode="auto">
              <a:xfrm>
                <a:off x="1478" y="1737"/>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2000">
                    <a:latin typeface="Times New Roman" pitchFamily="18" charset="0"/>
                    <a:ea typeface="SimSun" pitchFamily="2" charset="-122"/>
                  </a:rPr>
                  <a:t>item</a:t>
                </a:r>
                <a:endParaRPr lang="en-US" altLang="zh-CN" sz="2400">
                  <a:latin typeface="Times New Roman" pitchFamily="18" charset="0"/>
                  <a:ea typeface="SimSun" pitchFamily="2" charset="-122"/>
                </a:endParaRPr>
              </a:p>
            </p:txBody>
          </p:sp>
          <p:sp>
            <p:nvSpPr>
              <p:cNvPr id="5149" name="Text Box 26"/>
              <p:cNvSpPr txBox="1">
                <a:spLocks noChangeArrowheads="1"/>
              </p:cNvSpPr>
              <p:nvPr/>
            </p:nvSpPr>
            <p:spPr bwMode="auto">
              <a:xfrm>
                <a:off x="2198" y="1737"/>
                <a:ext cx="6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2000">
                    <a:latin typeface="Times New Roman" pitchFamily="18" charset="0"/>
                    <a:ea typeface="SimSun" pitchFamily="2" charset="-122"/>
                  </a:rPr>
                  <a:t>location</a:t>
                </a:r>
                <a:endParaRPr lang="en-US" altLang="zh-CN" sz="2400">
                  <a:latin typeface="Times New Roman" pitchFamily="18" charset="0"/>
                  <a:ea typeface="SimSun" pitchFamily="2" charset="-122"/>
                </a:endParaRPr>
              </a:p>
            </p:txBody>
          </p:sp>
          <p:sp>
            <p:nvSpPr>
              <p:cNvPr id="5150" name="Text Box 27"/>
              <p:cNvSpPr txBox="1">
                <a:spLocks noChangeArrowheads="1"/>
              </p:cNvSpPr>
              <p:nvPr/>
            </p:nvSpPr>
            <p:spPr bwMode="auto">
              <a:xfrm>
                <a:off x="2918" y="1737"/>
                <a:ext cx="6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2000">
                    <a:latin typeface="Times New Roman" pitchFamily="18" charset="0"/>
                    <a:ea typeface="SimSun" pitchFamily="2" charset="-122"/>
                  </a:rPr>
                  <a:t>supplier</a:t>
                </a:r>
                <a:endParaRPr lang="en-US" altLang="zh-CN" sz="2400">
                  <a:latin typeface="Times New Roman" pitchFamily="18" charset="0"/>
                  <a:ea typeface="SimSun" pitchFamily="2" charset="-122"/>
                </a:endParaRPr>
              </a:p>
            </p:txBody>
          </p:sp>
          <p:sp>
            <p:nvSpPr>
              <p:cNvPr id="5151" name="Line 28"/>
              <p:cNvSpPr>
                <a:spLocks noChangeShapeType="1"/>
              </p:cNvSpPr>
              <p:nvPr/>
            </p:nvSpPr>
            <p:spPr bwMode="auto">
              <a:xfrm flipH="1">
                <a:off x="864" y="1488"/>
                <a:ext cx="1056"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2" name="Line 29"/>
              <p:cNvSpPr>
                <a:spLocks noChangeShapeType="1"/>
              </p:cNvSpPr>
              <p:nvPr/>
            </p:nvSpPr>
            <p:spPr bwMode="auto">
              <a:xfrm flipH="1">
                <a:off x="1632" y="1488"/>
                <a:ext cx="28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3" name="Line 30"/>
              <p:cNvSpPr>
                <a:spLocks noChangeShapeType="1"/>
              </p:cNvSpPr>
              <p:nvPr/>
            </p:nvSpPr>
            <p:spPr bwMode="auto">
              <a:xfrm>
                <a:off x="1920" y="1488"/>
                <a:ext cx="384"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4" name="Line 31"/>
              <p:cNvSpPr>
                <a:spLocks noChangeShapeType="1"/>
              </p:cNvSpPr>
              <p:nvPr/>
            </p:nvSpPr>
            <p:spPr bwMode="auto">
              <a:xfrm>
                <a:off x="1920" y="1488"/>
                <a:ext cx="105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5" name="Line 32"/>
              <p:cNvSpPr>
                <a:spLocks noChangeShapeType="1"/>
              </p:cNvSpPr>
              <p:nvPr/>
            </p:nvSpPr>
            <p:spPr bwMode="auto">
              <a:xfrm flipH="1">
                <a:off x="432" y="2016"/>
                <a:ext cx="43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6" name="Line 33"/>
              <p:cNvSpPr>
                <a:spLocks noChangeShapeType="1"/>
              </p:cNvSpPr>
              <p:nvPr/>
            </p:nvSpPr>
            <p:spPr bwMode="auto">
              <a:xfrm>
                <a:off x="864" y="2016"/>
                <a:ext cx="24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7" name="Line 34"/>
              <p:cNvSpPr>
                <a:spLocks noChangeShapeType="1"/>
              </p:cNvSpPr>
              <p:nvPr/>
            </p:nvSpPr>
            <p:spPr bwMode="auto">
              <a:xfrm>
                <a:off x="864" y="2016"/>
                <a:ext cx="91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8" name="Line 35"/>
              <p:cNvSpPr>
                <a:spLocks noChangeShapeType="1"/>
              </p:cNvSpPr>
              <p:nvPr/>
            </p:nvSpPr>
            <p:spPr bwMode="auto">
              <a:xfrm flipH="1">
                <a:off x="432" y="2016"/>
                <a:ext cx="12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9" name="Line 36"/>
              <p:cNvSpPr>
                <a:spLocks noChangeShapeType="1"/>
              </p:cNvSpPr>
              <p:nvPr/>
            </p:nvSpPr>
            <p:spPr bwMode="auto">
              <a:xfrm>
                <a:off x="1632" y="2016"/>
                <a:ext cx="81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60" name="Line 37"/>
              <p:cNvSpPr>
                <a:spLocks noChangeShapeType="1"/>
              </p:cNvSpPr>
              <p:nvPr/>
            </p:nvSpPr>
            <p:spPr bwMode="auto">
              <a:xfrm>
                <a:off x="1632" y="2016"/>
                <a:ext cx="139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61" name="Line 38"/>
              <p:cNvSpPr>
                <a:spLocks noChangeShapeType="1"/>
              </p:cNvSpPr>
              <p:nvPr/>
            </p:nvSpPr>
            <p:spPr bwMode="auto">
              <a:xfrm>
                <a:off x="2304" y="2016"/>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62" name="Line 39"/>
              <p:cNvSpPr>
                <a:spLocks noChangeShapeType="1"/>
              </p:cNvSpPr>
              <p:nvPr/>
            </p:nvSpPr>
            <p:spPr bwMode="auto">
              <a:xfrm>
                <a:off x="2304" y="2016"/>
                <a:ext cx="129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63" name="Line 40"/>
              <p:cNvSpPr>
                <a:spLocks noChangeShapeType="1"/>
              </p:cNvSpPr>
              <p:nvPr/>
            </p:nvSpPr>
            <p:spPr bwMode="auto">
              <a:xfrm flipH="1">
                <a:off x="1104" y="2016"/>
                <a:ext cx="12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64" name="Line 41"/>
              <p:cNvSpPr>
                <a:spLocks noChangeShapeType="1"/>
              </p:cNvSpPr>
              <p:nvPr/>
            </p:nvSpPr>
            <p:spPr bwMode="auto">
              <a:xfrm flipH="1">
                <a:off x="1776" y="2064"/>
                <a:ext cx="120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65" name="Line 42"/>
              <p:cNvSpPr>
                <a:spLocks noChangeShapeType="1"/>
              </p:cNvSpPr>
              <p:nvPr/>
            </p:nvSpPr>
            <p:spPr bwMode="auto">
              <a:xfrm>
                <a:off x="2976" y="2064"/>
                <a:ext cx="48"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66" name="Line 43"/>
              <p:cNvSpPr>
                <a:spLocks noChangeShapeType="1"/>
              </p:cNvSpPr>
              <p:nvPr/>
            </p:nvSpPr>
            <p:spPr bwMode="auto">
              <a:xfrm>
                <a:off x="2976" y="2064"/>
                <a:ext cx="62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67" name="Line 44"/>
              <p:cNvSpPr>
                <a:spLocks noChangeShapeType="1"/>
              </p:cNvSpPr>
              <p:nvPr/>
            </p:nvSpPr>
            <p:spPr bwMode="auto">
              <a:xfrm>
                <a:off x="432" y="2640"/>
                <a:ext cx="432"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68" name="Line 45"/>
              <p:cNvSpPr>
                <a:spLocks noChangeShapeType="1"/>
              </p:cNvSpPr>
              <p:nvPr/>
            </p:nvSpPr>
            <p:spPr bwMode="auto">
              <a:xfrm>
                <a:off x="432" y="2640"/>
                <a:ext cx="105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69" name="Line 46"/>
              <p:cNvSpPr>
                <a:spLocks noChangeShapeType="1"/>
              </p:cNvSpPr>
              <p:nvPr/>
            </p:nvSpPr>
            <p:spPr bwMode="auto">
              <a:xfrm flipH="1">
                <a:off x="864" y="2640"/>
                <a:ext cx="24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0" name="Line 47"/>
              <p:cNvSpPr>
                <a:spLocks noChangeShapeType="1"/>
              </p:cNvSpPr>
              <p:nvPr/>
            </p:nvSpPr>
            <p:spPr bwMode="auto">
              <a:xfrm>
                <a:off x="1104" y="2640"/>
                <a:ext cx="105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1" name="Line 48"/>
              <p:cNvSpPr>
                <a:spLocks noChangeShapeType="1"/>
              </p:cNvSpPr>
              <p:nvPr/>
            </p:nvSpPr>
            <p:spPr bwMode="auto">
              <a:xfrm flipH="1">
                <a:off x="1488" y="2640"/>
                <a:ext cx="28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2" name="Line 49"/>
              <p:cNvSpPr>
                <a:spLocks noChangeShapeType="1"/>
              </p:cNvSpPr>
              <p:nvPr/>
            </p:nvSpPr>
            <p:spPr bwMode="auto">
              <a:xfrm>
                <a:off x="1776" y="2640"/>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3" name="Line 50"/>
              <p:cNvSpPr>
                <a:spLocks noChangeShapeType="1"/>
              </p:cNvSpPr>
              <p:nvPr/>
            </p:nvSpPr>
            <p:spPr bwMode="auto">
              <a:xfrm flipH="1">
                <a:off x="864" y="2640"/>
                <a:ext cx="1584"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4" name="Line 51"/>
              <p:cNvSpPr>
                <a:spLocks noChangeShapeType="1"/>
              </p:cNvSpPr>
              <p:nvPr/>
            </p:nvSpPr>
            <p:spPr bwMode="auto">
              <a:xfrm>
                <a:off x="2448" y="2640"/>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5" name="Line 52"/>
              <p:cNvSpPr>
                <a:spLocks noChangeShapeType="1"/>
              </p:cNvSpPr>
              <p:nvPr/>
            </p:nvSpPr>
            <p:spPr bwMode="auto">
              <a:xfrm flipH="1">
                <a:off x="1488" y="2640"/>
                <a:ext cx="153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6" name="Line 53"/>
              <p:cNvSpPr>
                <a:spLocks noChangeShapeType="1"/>
              </p:cNvSpPr>
              <p:nvPr/>
            </p:nvSpPr>
            <p:spPr bwMode="auto">
              <a:xfrm flipH="1">
                <a:off x="2832" y="2640"/>
                <a:ext cx="192"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7" name="Line 54"/>
              <p:cNvSpPr>
                <a:spLocks noChangeShapeType="1"/>
              </p:cNvSpPr>
              <p:nvPr/>
            </p:nvSpPr>
            <p:spPr bwMode="auto">
              <a:xfrm flipH="1">
                <a:off x="2832" y="2640"/>
                <a:ext cx="76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8" name="Line 55"/>
              <p:cNvSpPr>
                <a:spLocks noChangeShapeType="1"/>
              </p:cNvSpPr>
              <p:nvPr/>
            </p:nvSpPr>
            <p:spPr bwMode="auto">
              <a:xfrm flipH="1">
                <a:off x="2160" y="2640"/>
                <a:ext cx="144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9" name="Line 56"/>
              <p:cNvSpPr>
                <a:spLocks noChangeShapeType="1"/>
              </p:cNvSpPr>
              <p:nvPr/>
            </p:nvSpPr>
            <p:spPr bwMode="auto">
              <a:xfrm>
                <a:off x="864" y="3360"/>
                <a:ext cx="110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0" name="Line 57"/>
              <p:cNvSpPr>
                <a:spLocks noChangeShapeType="1"/>
              </p:cNvSpPr>
              <p:nvPr/>
            </p:nvSpPr>
            <p:spPr bwMode="auto">
              <a:xfrm>
                <a:off x="1488" y="3312"/>
                <a:ext cx="528"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1" name="Line 58"/>
              <p:cNvSpPr>
                <a:spLocks noChangeShapeType="1"/>
              </p:cNvSpPr>
              <p:nvPr/>
            </p:nvSpPr>
            <p:spPr bwMode="auto">
              <a:xfrm flipH="1">
                <a:off x="2016" y="3312"/>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2" name="Line 59"/>
              <p:cNvSpPr>
                <a:spLocks noChangeShapeType="1"/>
              </p:cNvSpPr>
              <p:nvPr/>
            </p:nvSpPr>
            <p:spPr bwMode="auto">
              <a:xfrm flipH="1">
                <a:off x="1968" y="3360"/>
                <a:ext cx="86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83" name="Text Box 60"/>
              <p:cNvSpPr txBox="1">
                <a:spLocks noChangeArrowheads="1"/>
              </p:cNvSpPr>
              <p:nvPr/>
            </p:nvSpPr>
            <p:spPr bwMode="auto">
              <a:xfrm>
                <a:off x="806" y="2343"/>
                <a:ext cx="8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600" b="1">
                    <a:latin typeface="Times New Roman" pitchFamily="18" charset="0"/>
                    <a:ea typeface="SimSun" pitchFamily="2" charset="-122"/>
                  </a:rPr>
                  <a:t>time,location</a:t>
                </a:r>
                <a:endParaRPr lang="en-US" altLang="zh-CN" sz="2400">
                  <a:latin typeface="Times New Roman" pitchFamily="18" charset="0"/>
                  <a:ea typeface="SimSun" pitchFamily="2" charset="-122"/>
                </a:endParaRPr>
              </a:p>
            </p:txBody>
          </p:sp>
          <p:sp>
            <p:nvSpPr>
              <p:cNvPr id="5184" name="Text Box 61"/>
              <p:cNvSpPr txBox="1">
                <a:spLocks noChangeArrowheads="1"/>
              </p:cNvSpPr>
              <p:nvPr/>
            </p:nvSpPr>
            <p:spPr bwMode="auto">
              <a:xfrm>
                <a:off x="1430" y="2679"/>
                <a:ext cx="8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600" b="1">
                    <a:latin typeface="Times New Roman" pitchFamily="18" charset="0"/>
                    <a:ea typeface="SimSun" pitchFamily="2" charset="-122"/>
                  </a:rPr>
                  <a:t>time,supplier</a:t>
                </a:r>
                <a:endParaRPr lang="en-US" altLang="zh-CN" sz="2400">
                  <a:latin typeface="Times New Roman" pitchFamily="18" charset="0"/>
                  <a:ea typeface="SimSun" pitchFamily="2" charset="-122"/>
                </a:endParaRPr>
              </a:p>
            </p:txBody>
          </p:sp>
          <p:sp>
            <p:nvSpPr>
              <p:cNvPr id="5185" name="Text Box 62"/>
              <p:cNvSpPr txBox="1">
                <a:spLocks noChangeArrowheads="1"/>
              </p:cNvSpPr>
              <p:nvPr/>
            </p:nvSpPr>
            <p:spPr bwMode="auto">
              <a:xfrm>
                <a:off x="2102" y="2343"/>
                <a:ext cx="8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600" b="1">
                    <a:latin typeface="Times New Roman" pitchFamily="18" charset="0"/>
                    <a:ea typeface="SimSun" pitchFamily="2" charset="-122"/>
                  </a:rPr>
                  <a:t>item,location</a:t>
                </a:r>
                <a:endParaRPr lang="en-US" altLang="zh-CN" sz="2400">
                  <a:latin typeface="Times New Roman" pitchFamily="18" charset="0"/>
                  <a:ea typeface="SimSun" pitchFamily="2" charset="-122"/>
                </a:endParaRPr>
              </a:p>
            </p:txBody>
          </p:sp>
          <p:sp>
            <p:nvSpPr>
              <p:cNvPr id="5186" name="Text Box 63"/>
              <p:cNvSpPr txBox="1">
                <a:spLocks noChangeArrowheads="1"/>
              </p:cNvSpPr>
              <p:nvPr/>
            </p:nvSpPr>
            <p:spPr bwMode="auto">
              <a:xfrm>
                <a:off x="2678" y="2727"/>
                <a:ext cx="8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600" b="1">
                    <a:latin typeface="Times New Roman" pitchFamily="18" charset="0"/>
                    <a:ea typeface="SimSun" pitchFamily="2" charset="-122"/>
                  </a:rPr>
                  <a:t>item,supplier</a:t>
                </a:r>
                <a:endParaRPr lang="en-US" altLang="zh-CN" sz="2400">
                  <a:latin typeface="Times New Roman" pitchFamily="18" charset="0"/>
                  <a:ea typeface="SimSun" pitchFamily="2" charset="-122"/>
                </a:endParaRPr>
              </a:p>
            </p:txBody>
          </p:sp>
          <p:sp>
            <p:nvSpPr>
              <p:cNvPr id="5187" name="Text Box 64"/>
              <p:cNvSpPr txBox="1">
                <a:spLocks noChangeArrowheads="1"/>
              </p:cNvSpPr>
              <p:nvPr/>
            </p:nvSpPr>
            <p:spPr bwMode="auto">
              <a:xfrm>
                <a:off x="3398" y="2343"/>
                <a:ext cx="10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600" b="1">
                    <a:latin typeface="Times New Roman" pitchFamily="18" charset="0"/>
                    <a:ea typeface="SimSun" pitchFamily="2" charset="-122"/>
                  </a:rPr>
                  <a:t>location,supplier</a:t>
                </a:r>
                <a:endParaRPr lang="en-US" altLang="zh-CN" sz="2400">
                  <a:latin typeface="Times New Roman" pitchFamily="18" charset="0"/>
                  <a:ea typeface="SimSun" pitchFamily="2" charset="-122"/>
                </a:endParaRPr>
              </a:p>
            </p:txBody>
          </p:sp>
          <p:sp>
            <p:nvSpPr>
              <p:cNvPr id="5188" name="Text Box 65"/>
              <p:cNvSpPr txBox="1">
                <a:spLocks noChangeArrowheads="1"/>
              </p:cNvSpPr>
              <p:nvPr/>
            </p:nvSpPr>
            <p:spPr bwMode="auto">
              <a:xfrm>
                <a:off x="1046" y="3463"/>
                <a:ext cx="9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400" b="1">
                    <a:latin typeface="Times New Roman" pitchFamily="18" charset="0"/>
                    <a:ea typeface="SimSun" pitchFamily="2" charset="-122"/>
                  </a:rPr>
                  <a:t>time,item,supplier</a:t>
                </a:r>
                <a:endParaRPr lang="en-US" altLang="zh-CN" sz="2400">
                  <a:latin typeface="Times New Roman" pitchFamily="18" charset="0"/>
                  <a:ea typeface="SimSun" pitchFamily="2" charset="-122"/>
                </a:endParaRPr>
              </a:p>
            </p:txBody>
          </p:sp>
          <p:sp>
            <p:nvSpPr>
              <p:cNvPr id="5189" name="Text Box 66"/>
              <p:cNvSpPr txBox="1">
                <a:spLocks noChangeArrowheads="1"/>
              </p:cNvSpPr>
              <p:nvPr/>
            </p:nvSpPr>
            <p:spPr bwMode="auto">
              <a:xfrm>
                <a:off x="1728" y="3024"/>
                <a:ext cx="11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400" b="1">
                    <a:latin typeface="Times New Roman" pitchFamily="18" charset="0"/>
                    <a:ea typeface="SimSun" pitchFamily="2" charset="-122"/>
                  </a:rPr>
                  <a:t>time,location,supplier</a:t>
                </a:r>
                <a:endParaRPr lang="en-US" altLang="zh-CN" sz="2400">
                  <a:latin typeface="Times New Roman" pitchFamily="18" charset="0"/>
                  <a:ea typeface="SimSun" pitchFamily="2" charset="-122"/>
                </a:endParaRPr>
              </a:p>
            </p:txBody>
          </p:sp>
          <p:sp>
            <p:nvSpPr>
              <p:cNvPr id="5190" name="Text Box 67"/>
              <p:cNvSpPr txBox="1">
                <a:spLocks noChangeArrowheads="1"/>
              </p:cNvSpPr>
              <p:nvPr/>
            </p:nvSpPr>
            <p:spPr bwMode="auto">
              <a:xfrm>
                <a:off x="2486" y="3447"/>
                <a:ext cx="13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altLang="zh-CN" sz="1600" b="1">
                    <a:latin typeface="Times New Roman" pitchFamily="18" charset="0"/>
                    <a:ea typeface="SimSun" pitchFamily="2" charset="-122"/>
                  </a:rPr>
                  <a:t>item,location,supplier</a:t>
                </a:r>
                <a:endParaRPr lang="en-US" altLang="zh-CN" sz="2400">
                  <a:latin typeface="Times New Roman" pitchFamily="18" charset="0"/>
                  <a:ea typeface="SimSun" pitchFamily="2" charset="-122"/>
                </a:endParaRPr>
              </a:p>
            </p:txBody>
          </p:sp>
          <p:sp>
            <p:nvSpPr>
              <p:cNvPr id="5191" name="Text Box 68"/>
              <p:cNvSpPr txBox="1">
                <a:spLocks noChangeArrowheads="1"/>
              </p:cNvSpPr>
              <p:nvPr/>
            </p:nvSpPr>
            <p:spPr bwMode="auto">
              <a:xfrm>
                <a:off x="4320" y="1296"/>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2000">
                    <a:latin typeface="Times New Roman" pitchFamily="18" charset="0"/>
                    <a:ea typeface="SimSun" pitchFamily="2" charset="-122"/>
                  </a:rPr>
                  <a:t>0-</a:t>
                </a:r>
                <a:r>
                  <a:rPr lang="en-US" altLang="zh-CN" sz="2000">
                    <a:latin typeface="Times New Roman" pitchFamily="18" charset="0"/>
                    <a:ea typeface="SimSun" pitchFamily="2" charset="-122"/>
                  </a:rPr>
                  <a:t>D(apex) cuboid</a:t>
                </a:r>
                <a:endParaRPr lang="en-US" altLang="zh-CN" sz="2400">
                  <a:latin typeface="Times New Roman" pitchFamily="18" charset="0"/>
                  <a:ea typeface="SimSun" pitchFamily="2" charset="-122"/>
                </a:endParaRPr>
              </a:p>
            </p:txBody>
          </p:sp>
          <p:sp>
            <p:nvSpPr>
              <p:cNvPr id="5192" name="Text Box 69"/>
              <p:cNvSpPr txBox="1">
                <a:spLocks noChangeArrowheads="1"/>
              </p:cNvSpPr>
              <p:nvPr/>
            </p:nvSpPr>
            <p:spPr bwMode="auto">
              <a:xfrm>
                <a:off x="4310" y="1881"/>
                <a:ext cx="9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2000">
                    <a:latin typeface="Times New Roman" pitchFamily="18" charset="0"/>
                    <a:ea typeface="SimSun" pitchFamily="2" charset="-122"/>
                  </a:rPr>
                  <a:t>1-</a:t>
                </a:r>
                <a:r>
                  <a:rPr lang="en-US" altLang="zh-CN" sz="2000">
                    <a:latin typeface="Times New Roman" pitchFamily="18" charset="0"/>
                    <a:ea typeface="SimSun" pitchFamily="2" charset="-122"/>
                  </a:rPr>
                  <a:t>D cuboids</a:t>
                </a:r>
                <a:endParaRPr lang="en-US" altLang="zh-CN" sz="2400">
                  <a:latin typeface="Times New Roman" pitchFamily="18" charset="0"/>
                  <a:ea typeface="SimSun" pitchFamily="2" charset="-122"/>
                </a:endParaRPr>
              </a:p>
            </p:txBody>
          </p:sp>
          <p:sp>
            <p:nvSpPr>
              <p:cNvPr id="5193" name="Text Box 70"/>
              <p:cNvSpPr txBox="1">
                <a:spLocks noChangeArrowheads="1"/>
              </p:cNvSpPr>
              <p:nvPr/>
            </p:nvSpPr>
            <p:spPr bwMode="auto">
              <a:xfrm>
                <a:off x="4310" y="2553"/>
                <a:ext cx="9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2000">
                    <a:latin typeface="Times New Roman" pitchFamily="18" charset="0"/>
                    <a:ea typeface="SimSun" pitchFamily="2" charset="-122"/>
                  </a:rPr>
                  <a:t>2-</a:t>
                </a:r>
                <a:r>
                  <a:rPr lang="en-US" altLang="zh-CN" sz="2000">
                    <a:latin typeface="Times New Roman" pitchFamily="18" charset="0"/>
                    <a:ea typeface="SimSun" pitchFamily="2" charset="-122"/>
                  </a:rPr>
                  <a:t>D cuboids</a:t>
                </a:r>
                <a:endParaRPr lang="en-US" altLang="zh-CN" sz="2400">
                  <a:latin typeface="Times New Roman" pitchFamily="18" charset="0"/>
                  <a:ea typeface="SimSun" pitchFamily="2" charset="-122"/>
                </a:endParaRPr>
              </a:p>
            </p:txBody>
          </p:sp>
          <p:sp>
            <p:nvSpPr>
              <p:cNvPr id="5194" name="Text Box 71"/>
              <p:cNvSpPr txBox="1">
                <a:spLocks noChangeArrowheads="1"/>
              </p:cNvSpPr>
              <p:nvPr/>
            </p:nvSpPr>
            <p:spPr bwMode="auto">
              <a:xfrm>
                <a:off x="4310" y="3129"/>
                <a:ext cx="9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2000">
                    <a:latin typeface="Times New Roman" pitchFamily="18" charset="0"/>
                    <a:ea typeface="SimSun" pitchFamily="2" charset="-122"/>
                  </a:rPr>
                  <a:t>3-</a:t>
                </a:r>
                <a:r>
                  <a:rPr lang="en-US" altLang="zh-CN" sz="2000">
                    <a:latin typeface="Times New Roman" pitchFamily="18" charset="0"/>
                    <a:ea typeface="SimSun" pitchFamily="2" charset="-122"/>
                  </a:rPr>
                  <a:t>D cuboids</a:t>
                </a:r>
                <a:endParaRPr lang="en-US" altLang="zh-CN" sz="2400">
                  <a:latin typeface="Times New Roman" pitchFamily="18" charset="0"/>
                  <a:ea typeface="SimSun" pitchFamily="2" charset="-122"/>
                </a:endParaRPr>
              </a:p>
            </p:txBody>
          </p:sp>
          <p:sp>
            <p:nvSpPr>
              <p:cNvPr id="5195" name="Text Box 72"/>
              <p:cNvSpPr txBox="1">
                <a:spLocks noChangeArrowheads="1"/>
              </p:cNvSpPr>
              <p:nvPr/>
            </p:nvSpPr>
            <p:spPr bwMode="auto">
              <a:xfrm>
                <a:off x="4358" y="3705"/>
                <a:ext cx="12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zh-CN" altLang="en-US" sz="2000">
                    <a:latin typeface="Times New Roman" pitchFamily="18" charset="0"/>
                    <a:ea typeface="SimSun" pitchFamily="2" charset="-122"/>
                  </a:rPr>
                  <a:t>4-</a:t>
                </a:r>
                <a:r>
                  <a:rPr lang="en-US" altLang="zh-CN" sz="2000">
                    <a:latin typeface="Times New Roman" pitchFamily="18" charset="0"/>
                    <a:ea typeface="SimSun" pitchFamily="2" charset="-122"/>
                  </a:rPr>
                  <a:t>D(base) cuboid</a:t>
                </a:r>
                <a:endParaRPr lang="en-US" altLang="zh-CN" sz="2400">
                  <a:latin typeface="Times New Roman" pitchFamily="18" charset="0"/>
                  <a:ea typeface="SimSun" pitchFamily="2" charset="-122"/>
                </a:endParaRPr>
              </a:p>
            </p:txBody>
          </p:sp>
        </p:grpSp>
      </p:grpSp>
    </p:spTree>
    <p:extLst>
      <p:ext uri="{BB962C8B-B14F-4D97-AF65-F5344CB8AC3E}">
        <p14:creationId xmlns:p14="http://schemas.microsoft.com/office/powerpoint/2010/main" val="706069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b="1" dirty="0"/>
              <a:t>Data Warehouse Implementation</a:t>
            </a:r>
            <a:endParaRPr lang="en-US" dirty="0"/>
          </a:p>
        </p:txBody>
      </p:sp>
      <p:sp>
        <p:nvSpPr>
          <p:cNvPr id="3" name="Content Placeholder 2"/>
          <p:cNvSpPr>
            <a:spLocks noGrp="1"/>
          </p:cNvSpPr>
          <p:nvPr>
            <p:ph idx="1"/>
          </p:nvPr>
        </p:nvSpPr>
        <p:spPr>
          <a:xfrm>
            <a:off x="152400" y="762001"/>
            <a:ext cx="8839200" cy="2590800"/>
          </a:xfrm>
        </p:spPr>
        <p:txBody>
          <a:bodyPr>
            <a:normAutofit fontScale="85000" lnSpcReduction="10000"/>
          </a:bodyPr>
          <a:lstStyle/>
          <a:p>
            <a:r>
              <a:rPr lang="en-US" dirty="0"/>
              <a:t>Data warehouses contain huge volumes of data. OLAP servers demand that decision support queries be answered in the order of seconds. </a:t>
            </a:r>
          </a:p>
          <a:p>
            <a:r>
              <a:rPr lang="en-US" dirty="0"/>
              <a:t>Therefore, </a:t>
            </a:r>
            <a:r>
              <a:rPr lang="en-US" dirty="0">
                <a:solidFill>
                  <a:srgbClr val="FF0000"/>
                </a:solidFill>
              </a:rPr>
              <a:t>it is crucial for data warehouse systems to support highly efficient cube computation techniques, access methods, and query processing techniques</a:t>
            </a:r>
          </a:p>
        </p:txBody>
      </p:sp>
      <p:sp>
        <p:nvSpPr>
          <p:cNvPr id="4" name="TextBox 3"/>
          <p:cNvSpPr txBox="1"/>
          <p:nvPr/>
        </p:nvSpPr>
        <p:spPr>
          <a:xfrm>
            <a:off x="76200" y="3276600"/>
            <a:ext cx="8991600" cy="3539430"/>
          </a:xfrm>
          <a:prstGeom prst="rect">
            <a:avLst/>
          </a:prstGeom>
          <a:noFill/>
        </p:spPr>
        <p:txBody>
          <a:bodyPr wrap="square" rtlCol="0">
            <a:spAutoFit/>
          </a:bodyPr>
          <a:lstStyle/>
          <a:p>
            <a:pPr algn="ctr"/>
            <a:r>
              <a:rPr lang="en-US" sz="2800" b="1" dirty="0"/>
              <a:t>1. Efficient Computation of Data Cubes</a:t>
            </a:r>
          </a:p>
          <a:p>
            <a:pPr marL="457200" indent="-457200">
              <a:buFont typeface="Arial" panose="020B0604020202020204" pitchFamily="34" charset="0"/>
              <a:buChar char="•"/>
            </a:pPr>
            <a:r>
              <a:rPr lang="en-US" sz="2800" dirty="0"/>
              <a:t>At the core of multidimensional data analysis is the </a:t>
            </a:r>
            <a:r>
              <a:rPr lang="en-US" sz="2800" dirty="0">
                <a:solidFill>
                  <a:srgbClr val="FF0000"/>
                </a:solidFill>
              </a:rPr>
              <a:t>efficient computation of aggregations across many sets of dimensions. </a:t>
            </a:r>
          </a:p>
          <a:p>
            <a:pPr marL="457200" indent="-457200">
              <a:buFont typeface="Arial" panose="020B0604020202020204" pitchFamily="34" charset="0"/>
              <a:buChar char="•"/>
            </a:pPr>
            <a:r>
              <a:rPr lang="en-US" sz="2800" dirty="0"/>
              <a:t>In SQL terms, these aggregations are referred to as group-</a:t>
            </a:r>
            <a:r>
              <a:rPr lang="en-US" sz="2800" dirty="0" err="1"/>
              <a:t>by’s</a:t>
            </a:r>
            <a:r>
              <a:rPr lang="en-US" sz="2800" dirty="0"/>
              <a:t>. </a:t>
            </a:r>
            <a:r>
              <a:rPr lang="en-US" sz="2800" b="1" dirty="0">
                <a:solidFill>
                  <a:srgbClr val="FF0000"/>
                </a:solidFill>
              </a:rPr>
              <a:t>Each group-by can be represented by a </a:t>
            </a:r>
            <a:r>
              <a:rPr lang="en-US" sz="2800" b="1" i="1" dirty="0">
                <a:solidFill>
                  <a:srgbClr val="FF0000"/>
                </a:solidFill>
              </a:rPr>
              <a:t>cuboid</a:t>
            </a:r>
            <a:r>
              <a:rPr lang="en-US" sz="2800" dirty="0"/>
              <a:t>, where the set of group-</a:t>
            </a:r>
            <a:r>
              <a:rPr lang="en-US" sz="2800" dirty="0" err="1"/>
              <a:t>by’s</a:t>
            </a:r>
            <a:r>
              <a:rPr lang="en-US" sz="2800" dirty="0"/>
              <a:t> forms a lattice of cuboids defining a data cube</a:t>
            </a:r>
          </a:p>
        </p:txBody>
      </p:sp>
    </p:spTree>
    <p:extLst>
      <p:ext uri="{BB962C8B-B14F-4D97-AF65-F5344CB8AC3E}">
        <p14:creationId xmlns:p14="http://schemas.microsoft.com/office/powerpoint/2010/main" val="1858007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2993</TotalTime>
  <Words>4394</Words>
  <Application>Microsoft Office PowerPoint</Application>
  <PresentationFormat>On-screen Show (4:3)</PresentationFormat>
  <Paragraphs>341</Paragraphs>
  <Slides>45</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3" baseType="lpstr">
      <vt:lpstr>宋体</vt:lpstr>
      <vt:lpstr>宋体</vt:lpstr>
      <vt:lpstr>Arial</vt:lpstr>
      <vt:lpstr>Calibri</vt:lpstr>
      <vt:lpstr>Tahoma</vt:lpstr>
      <vt:lpstr>Times New Roman</vt:lpstr>
      <vt:lpstr>Office Theme</vt:lpstr>
      <vt:lpstr>SmartDraw</vt:lpstr>
      <vt:lpstr>Unit 4</vt:lpstr>
      <vt:lpstr>Tuning For Data WareHouse</vt:lpstr>
      <vt:lpstr> 7 Ways to Improve Performance of  DWH </vt:lpstr>
      <vt:lpstr>PowerPoint Presentation</vt:lpstr>
      <vt:lpstr>PowerPoint Presentation</vt:lpstr>
      <vt:lpstr>Data Generalization</vt:lpstr>
      <vt:lpstr>Data Generalization → Why it is needed?</vt:lpstr>
      <vt:lpstr>Data Cube: A Lattice of Cuboids</vt:lpstr>
      <vt:lpstr>Data Warehouse Implementation</vt:lpstr>
      <vt:lpstr>The compute cube Operator</vt:lpstr>
      <vt:lpstr>PowerPoint Presentation</vt:lpstr>
      <vt:lpstr>PowerPoint Presentation</vt:lpstr>
      <vt:lpstr>Curse of Dimensionality</vt:lpstr>
      <vt:lpstr>PowerPoint Presentation</vt:lpstr>
      <vt:lpstr>Partial Materialization: Selected Computation of Cuboids</vt:lpstr>
      <vt:lpstr>PowerPoint Presentation</vt:lpstr>
      <vt:lpstr>2. Access Methods: Indexing OLAP Data</vt:lpstr>
      <vt:lpstr>PowerPoint Presentation</vt:lpstr>
      <vt:lpstr>2.Join Indexing</vt:lpstr>
      <vt:lpstr>PowerPoint Presentation</vt:lpstr>
      <vt:lpstr>3.Efficient Processing of OLAP Queries</vt:lpstr>
      <vt:lpstr>Cube Materialization</vt:lpstr>
      <vt:lpstr>Cube Materialization → Base and aggregate cells</vt:lpstr>
      <vt:lpstr>PowerPoint Presentation</vt:lpstr>
      <vt:lpstr>Cube Materialization → Full Cube</vt:lpstr>
      <vt:lpstr>Cube Materialization → Sparse Cube</vt:lpstr>
      <vt:lpstr>Cube Materialization → Iceberg Cube</vt:lpstr>
      <vt:lpstr>Cube Materialization → Closed Cube</vt:lpstr>
      <vt:lpstr>Cube Materialization → Cube Shell</vt:lpstr>
      <vt:lpstr>General Strategies for Cube Computation</vt:lpstr>
      <vt:lpstr>Data Cube Computation Methods</vt:lpstr>
      <vt:lpstr>Multi-Way Array Aggregation</vt:lpstr>
      <vt:lpstr>Multi-way Array Aggregation for Cube Computation</vt:lpstr>
      <vt:lpstr>Multi-way Array Aggregation (3-D to 2-D)</vt:lpstr>
      <vt:lpstr>Multi-way Array Aggregation (2-D to 1-D)</vt:lpstr>
      <vt:lpstr>PowerPoint Presentation</vt:lpstr>
      <vt:lpstr>Bottom Up Computation (BUC)</vt:lpstr>
      <vt:lpstr>BUC: Partitioning and Aggregating</vt:lpstr>
      <vt:lpstr>Efficient Methods → Star-Cubing</vt:lpstr>
      <vt:lpstr>PowerPoint Presentation</vt:lpstr>
      <vt:lpstr>Star Tree Construction</vt:lpstr>
      <vt:lpstr>High-Dimensional OLAP</vt:lpstr>
      <vt:lpstr>Fast High-D OLAP with Minimal Cubing</vt:lpstr>
      <vt:lpstr>Shell Fragment</vt:lpstr>
      <vt:lpstr>Compute shell fragments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user</dc:creator>
  <cp:lastModifiedBy>user</cp:lastModifiedBy>
  <cp:revision>94</cp:revision>
  <dcterms:created xsi:type="dcterms:W3CDTF">2022-12-08T03:38:09Z</dcterms:created>
  <dcterms:modified xsi:type="dcterms:W3CDTF">2024-01-28T02:44:58Z</dcterms:modified>
</cp:coreProperties>
</file>