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10083800" cy="6305550"/>
  <p:notesSz cx="10083800" cy="6305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954720"/>
            <a:ext cx="8571230" cy="1324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531108"/>
            <a:ext cx="7058660" cy="15763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spc="195" dirty="0"/>
              <a:t>‹#›</a:t>
            </a:fld>
            <a:endParaRPr spc="1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9201E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spc="195" dirty="0"/>
              <a:t>‹#›</a:t>
            </a:fld>
            <a:endParaRPr spc="1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450276"/>
            <a:ext cx="4386453" cy="4161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450276"/>
            <a:ext cx="4386453" cy="4161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spc="195" dirty="0"/>
              <a:t>‹#›</a:t>
            </a:fld>
            <a:endParaRPr spc="1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spc="195" dirty="0"/>
              <a:t>‹#›</a:t>
            </a:fld>
            <a:endParaRPr spc="1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spc="195" dirty="0"/>
              <a:t>‹#›</a:t>
            </a:fld>
            <a:endParaRPr spc="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999388"/>
            <a:ext cx="10080625" cy="300355"/>
          </a:xfrm>
          <a:custGeom>
            <a:avLst/>
            <a:gdLst/>
            <a:ahLst/>
            <a:cxnLst/>
            <a:rect l="l" t="t" r="r" b="b"/>
            <a:pathLst>
              <a:path w="10080625" h="300354">
                <a:moveTo>
                  <a:pt x="10080041" y="0"/>
                </a:moveTo>
                <a:lnTo>
                  <a:pt x="0" y="0"/>
                </a:lnTo>
                <a:lnTo>
                  <a:pt x="0" y="299858"/>
                </a:lnTo>
                <a:lnTo>
                  <a:pt x="5040005" y="299858"/>
                </a:lnTo>
                <a:lnTo>
                  <a:pt x="10080041" y="299858"/>
                </a:lnTo>
                <a:lnTo>
                  <a:pt x="10080041" y="0"/>
                </a:lnTo>
                <a:close/>
              </a:path>
            </a:pathLst>
          </a:custGeom>
          <a:solidFill>
            <a:srgbClr val="2C3E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0080625" cy="1350010"/>
          </a:xfrm>
          <a:custGeom>
            <a:avLst/>
            <a:gdLst/>
            <a:ahLst/>
            <a:cxnLst/>
            <a:rect l="l" t="t" r="r" b="b"/>
            <a:pathLst>
              <a:path w="10080625" h="1350010">
                <a:moveTo>
                  <a:pt x="10080041" y="0"/>
                </a:moveTo>
                <a:lnTo>
                  <a:pt x="0" y="0"/>
                </a:lnTo>
                <a:lnTo>
                  <a:pt x="0" y="1349997"/>
                </a:lnTo>
                <a:lnTo>
                  <a:pt x="5040005" y="1349997"/>
                </a:lnTo>
                <a:lnTo>
                  <a:pt x="10080041" y="1349997"/>
                </a:lnTo>
                <a:lnTo>
                  <a:pt x="10080041" y="0"/>
                </a:lnTo>
                <a:close/>
              </a:path>
            </a:pathLst>
          </a:custGeom>
          <a:solidFill>
            <a:srgbClr val="2C3E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70034" y="5744862"/>
            <a:ext cx="540385" cy="450850"/>
          </a:xfrm>
          <a:custGeom>
            <a:avLst/>
            <a:gdLst/>
            <a:ahLst/>
            <a:cxnLst/>
            <a:rect l="l" t="t" r="r" b="b"/>
            <a:pathLst>
              <a:path w="540384" h="450850">
                <a:moveTo>
                  <a:pt x="270357" y="0"/>
                </a:moveTo>
                <a:lnTo>
                  <a:pt x="200225" y="7698"/>
                </a:lnTo>
                <a:lnTo>
                  <a:pt x="134950" y="30242"/>
                </a:lnTo>
                <a:lnTo>
                  <a:pt x="79047" y="66050"/>
                </a:lnTo>
                <a:lnTo>
                  <a:pt x="36347" y="112663"/>
                </a:lnTo>
                <a:lnTo>
                  <a:pt x="9258" y="166989"/>
                </a:lnTo>
                <a:lnTo>
                  <a:pt x="0" y="225356"/>
                </a:lnTo>
                <a:lnTo>
                  <a:pt x="2336" y="254644"/>
                </a:lnTo>
                <a:lnTo>
                  <a:pt x="20638" y="311202"/>
                </a:lnTo>
                <a:lnTo>
                  <a:pt x="55858" y="362189"/>
                </a:lnTo>
                <a:lnTo>
                  <a:pt x="105538" y="403688"/>
                </a:lnTo>
                <a:lnTo>
                  <a:pt x="166748" y="433188"/>
                </a:lnTo>
                <a:lnTo>
                  <a:pt x="234916" y="448412"/>
                </a:lnTo>
                <a:lnTo>
                  <a:pt x="270357" y="450354"/>
                </a:lnTo>
                <a:lnTo>
                  <a:pt x="305545" y="448412"/>
                </a:lnTo>
                <a:lnTo>
                  <a:pt x="373549" y="433188"/>
                </a:lnTo>
                <a:lnTo>
                  <a:pt x="434763" y="403688"/>
                </a:lnTo>
                <a:lnTo>
                  <a:pt x="484474" y="362189"/>
                </a:lnTo>
                <a:lnTo>
                  <a:pt x="519695" y="311202"/>
                </a:lnTo>
                <a:lnTo>
                  <a:pt x="537998" y="254644"/>
                </a:lnTo>
                <a:lnTo>
                  <a:pt x="540334" y="225356"/>
                </a:lnTo>
                <a:lnTo>
                  <a:pt x="537998" y="195855"/>
                </a:lnTo>
                <a:lnTo>
                  <a:pt x="519695" y="139132"/>
                </a:lnTo>
                <a:lnTo>
                  <a:pt x="484474" y="88139"/>
                </a:lnTo>
                <a:lnTo>
                  <a:pt x="434763" y="46661"/>
                </a:lnTo>
                <a:lnTo>
                  <a:pt x="373549" y="17166"/>
                </a:lnTo>
                <a:lnTo>
                  <a:pt x="305545" y="1941"/>
                </a:lnTo>
                <a:lnTo>
                  <a:pt x="270357" y="0"/>
                </a:lnTo>
                <a:close/>
              </a:path>
            </a:pathLst>
          </a:custGeom>
          <a:solidFill>
            <a:srgbClr val="1AB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572" y="440855"/>
            <a:ext cx="939065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5788" y="3032511"/>
            <a:ext cx="7432675" cy="1544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9201E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864161"/>
            <a:ext cx="3226816" cy="315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864161"/>
            <a:ext cx="2319274" cy="315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43535" y="5824174"/>
            <a:ext cx="394334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spc="195" dirty="0"/>
              <a:t>‹#›</a:t>
            </a:fld>
            <a:endParaRPr spc="1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72" y="440855"/>
            <a:ext cx="20358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9630" algn="l"/>
              </a:tabLst>
            </a:pPr>
            <a:r>
              <a:rPr spc="-5" dirty="0"/>
              <a:t>O</a:t>
            </a:r>
            <a:r>
              <a:rPr spc="-25" dirty="0"/>
              <a:t>L</a:t>
            </a:r>
            <a:r>
              <a:rPr spc="-10" dirty="0"/>
              <a:t>AP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Q</a:t>
            </a:r>
            <a:r>
              <a:rPr spc="-5" dirty="0"/>
              <a:t>u</a:t>
            </a:r>
            <a:r>
              <a:rPr spc="-25" dirty="0"/>
              <a:t>e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25" dirty="0"/>
              <a:t>e</a:t>
            </a:r>
            <a:r>
              <a:rPr spc="-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751" y="1811011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35" dirty="0">
                <a:latin typeface="Segoe UI Symbol"/>
                <a:cs typeface="Segoe UI Symbol"/>
              </a:rPr>
              <a:t>●</a:t>
            </a:r>
            <a:endParaRPr sz="7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30" y="1676687"/>
            <a:ext cx="4536440" cy="6350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latin typeface="Lucida Console"/>
                <a:cs typeface="Lucida Console"/>
              </a:rPr>
              <a:t>OLAP:</a:t>
            </a:r>
            <a:r>
              <a:rPr sz="1600" spc="-4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Online</a:t>
            </a:r>
            <a:r>
              <a:rPr sz="1600" spc="-3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Analytic</a:t>
            </a:r>
            <a:r>
              <a:rPr sz="1600" spc="-3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Processing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Lucida Console"/>
                <a:cs typeface="Lucida Console"/>
              </a:rPr>
              <a:t>OLAP</a:t>
            </a:r>
            <a:r>
              <a:rPr sz="1600" spc="-3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queries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are</a:t>
            </a:r>
            <a:r>
              <a:rPr sz="1600" spc="-15" dirty="0"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C9201E"/>
                </a:solidFill>
                <a:latin typeface="Lucida Console"/>
                <a:cs typeface="Lucida Console"/>
              </a:rPr>
              <a:t>complex</a:t>
            </a:r>
            <a:r>
              <a:rPr sz="1600" spc="-3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C9201E"/>
                </a:solidFill>
                <a:latin typeface="Lucida Console"/>
                <a:cs typeface="Lucida Console"/>
              </a:rPr>
              <a:t>queries</a:t>
            </a:r>
            <a:r>
              <a:rPr sz="1600" spc="-1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that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751" y="2114503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35" dirty="0">
                <a:latin typeface="Segoe UI Symbol"/>
                <a:cs typeface="Segoe UI Symbol"/>
              </a:rPr>
              <a:t>●</a:t>
            </a:r>
            <a:endParaRPr sz="7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1" y="2286129"/>
            <a:ext cx="5995670" cy="12407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570"/>
              </a:spcBef>
              <a:buClr>
                <a:srgbClr val="000000"/>
              </a:buClr>
              <a:buChar char="•"/>
              <a:tabLst>
                <a:tab pos="257175" algn="l"/>
              </a:tabLst>
            </a:pPr>
            <a:r>
              <a:rPr sz="1600" spc="-5" dirty="0">
                <a:solidFill>
                  <a:srgbClr val="C9201E"/>
                </a:solidFill>
                <a:latin typeface="Lucida Console"/>
                <a:cs typeface="Lucida Console"/>
              </a:rPr>
              <a:t>Touch</a:t>
            </a:r>
            <a:r>
              <a:rPr sz="1600" spc="-35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C9201E"/>
                </a:solidFill>
                <a:latin typeface="Lucida Console"/>
                <a:cs typeface="Lucida Console"/>
              </a:rPr>
              <a:t>large</a:t>
            </a:r>
            <a:r>
              <a:rPr sz="1600" spc="-3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C9201E"/>
                </a:solidFill>
                <a:latin typeface="Lucida Console"/>
                <a:cs typeface="Lucida Console"/>
              </a:rPr>
              <a:t>amounts</a:t>
            </a:r>
            <a:r>
              <a:rPr sz="1600" spc="-3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C9201E"/>
                </a:solidFill>
                <a:latin typeface="Lucida Console"/>
                <a:cs typeface="Lucida Console"/>
              </a:rPr>
              <a:t>of</a:t>
            </a:r>
            <a:r>
              <a:rPr sz="1600" spc="-3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C9201E"/>
                </a:solidFill>
                <a:latin typeface="Lucida Console"/>
                <a:cs typeface="Lucida Console"/>
              </a:rPr>
              <a:t>data</a:t>
            </a:r>
            <a:endParaRPr sz="1600">
              <a:latin typeface="Lucida Console"/>
              <a:cs typeface="Lucida Console"/>
            </a:endParaRPr>
          </a:p>
          <a:p>
            <a:pPr marL="256540" indent="-244475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Char char="•"/>
              <a:tabLst>
                <a:tab pos="257175" algn="l"/>
              </a:tabLst>
            </a:pPr>
            <a:r>
              <a:rPr sz="1600" spc="-5" dirty="0">
                <a:solidFill>
                  <a:srgbClr val="C9201E"/>
                </a:solidFill>
                <a:latin typeface="Lucida Console"/>
                <a:cs typeface="Lucida Console"/>
              </a:rPr>
              <a:t>Discover</a:t>
            </a:r>
            <a:r>
              <a:rPr sz="1600" spc="-25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C9201E"/>
                </a:solidFill>
                <a:latin typeface="Lucida Console"/>
                <a:cs typeface="Lucida Console"/>
              </a:rPr>
              <a:t>patterns</a:t>
            </a:r>
            <a:r>
              <a:rPr sz="1600" spc="-25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C9201E"/>
                </a:solidFill>
                <a:latin typeface="Lucida Console"/>
                <a:cs typeface="Lucida Console"/>
              </a:rPr>
              <a:t>and</a:t>
            </a:r>
            <a:r>
              <a:rPr sz="1600" spc="-25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C9201E"/>
                </a:solidFill>
                <a:latin typeface="Lucida Console"/>
                <a:cs typeface="Lucida Console"/>
              </a:rPr>
              <a:t>trends</a:t>
            </a:r>
            <a:r>
              <a:rPr sz="160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in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the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data</a:t>
            </a:r>
            <a:endParaRPr sz="1600">
              <a:latin typeface="Lucida Console"/>
              <a:cs typeface="Lucida Console"/>
            </a:endParaRPr>
          </a:p>
          <a:p>
            <a:pPr marL="256540" indent="-244475">
              <a:lnSpc>
                <a:spcPct val="100000"/>
              </a:lnSpc>
              <a:spcBef>
                <a:spcPts val="470"/>
              </a:spcBef>
              <a:buChar char="•"/>
              <a:tabLst>
                <a:tab pos="257175" algn="l"/>
              </a:tabLst>
            </a:pPr>
            <a:r>
              <a:rPr sz="1600" spc="-5" dirty="0">
                <a:latin typeface="Lucida Console"/>
                <a:cs typeface="Lucida Console"/>
              </a:rPr>
              <a:t>Typically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expensive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queries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that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take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long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time</a:t>
            </a:r>
            <a:endParaRPr sz="1600">
              <a:latin typeface="Lucida Console"/>
              <a:cs typeface="Lucida Console"/>
            </a:endParaRPr>
          </a:p>
          <a:p>
            <a:pPr marL="256540" indent="-244475">
              <a:lnSpc>
                <a:spcPct val="100000"/>
              </a:lnSpc>
              <a:spcBef>
                <a:spcPts val="475"/>
              </a:spcBef>
              <a:buChar char="•"/>
              <a:tabLst>
                <a:tab pos="257175" algn="l"/>
              </a:tabLst>
            </a:pPr>
            <a:r>
              <a:rPr sz="1600" spc="-5" dirty="0">
                <a:latin typeface="Lucida Console"/>
                <a:cs typeface="Lucida Console"/>
              </a:rPr>
              <a:t>Also</a:t>
            </a:r>
            <a:r>
              <a:rPr sz="1600" spc="-4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called</a:t>
            </a:r>
            <a:r>
              <a:rPr sz="1600" spc="-3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decision-support</a:t>
            </a:r>
            <a:r>
              <a:rPr sz="1600" spc="-3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queries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751" y="3633350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35" dirty="0">
                <a:latin typeface="Segoe UI Symbol"/>
                <a:cs typeface="Segoe UI Symbol"/>
              </a:rPr>
              <a:t>●</a:t>
            </a:r>
            <a:endParaRPr sz="7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30" y="3561341"/>
            <a:ext cx="1609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ucida Console"/>
                <a:cs typeface="Lucida Console"/>
              </a:rPr>
              <a:t>In</a:t>
            </a:r>
            <a:r>
              <a:rPr sz="1600" spc="-6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Contrast</a:t>
            </a:r>
            <a:r>
              <a:rPr sz="1600" spc="-5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: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30" y="3805014"/>
            <a:ext cx="1731010" cy="93789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55904" indent="-243840">
              <a:lnSpc>
                <a:spcPct val="100000"/>
              </a:lnSpc>
              <a:spcBef>
                <a:spcPts val="570"/>
              </a:spcBef>
              <a:buChar char="-"/>
              <a:tabLst>
                <a:tab pos="256540" algn="l"/>
              </a:tabLst>
            </a:pPr>
            <a:r>
              <a:rPr sz="1600" spc="-5" dirty="0">
                <a:latin typeface="Lucida Console"/>
                <a:cs typeface="Lucida Console"/>
              </a:rPr>
              <a:t>OLTP:</a:t>
            </a:r>
            <a:r>
              <a:rPr sz="1600" spc="-10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Online</a:t>
            </a:r>
            <a:endParaRPr sz="1600">
              <a:latin typeface="Lucida Console"/>
              <a:cs typeface="Lucida Console"/>
            </a:endParaRPr>
          </a:p>
          <a:p>
            <a:pPr marL="255904" indent="-243840">
              <a:lnSpc>
                <a:spcPct val="100000"/>
              </a:lnSpc>
              <a:spcBef>
                <a:spcPts val="470"/>
              </a:spcBef>
              <a:buChar char="-"/>
              <a:tabLst>
                <a:tab pos="256540" algn="l"/>
              </a:tabLst>
            </a:pPr>
            <a:r>
              <a:rPr sz="1600" spc="-5" dirty="0">
                <a:latin typeface="Lucida Console"/>
                <a:cs typeface="Lucida Console"/>
              </a:rPr>
              <a:t>OLTP</a:t>
            </a:r>
            <a:r>
              <a:rPr sz="1600" spc="-11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queries</a:t>
            </a:r>
            <a:endParaRPr sz="1600">
              <a:latin typeface="Lucida Console"/>
              <a:cs typeface="Lucida Console"/>
            </a:endParaRPr>
          </a:p>
          <a:p>
            <a:pPr marL="255904" indent="-243840">
              <a:lnSpc>
                <a:spcPct val="100000"/>
              </a:lnSpc>
              <a:spcBef>
                <a:spcPts val="480"/>
              </a:spcBef>
              <a:buChar char="-"/>
              <a:tabLst>
                <a:tab pos="256540" algn="l"/>
              </a:tabLst>
            </a:pPr>
            <a:r>
              <a:rPr sz="1600" spc="-5" dirty="0">
                <a:latin typeface="Lucida Console"/>
                <a:cs typeface="Lucida Console"/>
              </a:rPr>
              <a:t>OLTP</a:t>
            </a:r>
            <a:r>
              <a:rPr sz="1600" spc="-11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queries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2048" y="3805014"/>
            <a:ext cx="6969759" cy="93789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spc="-5" dirty="0">
                <a:latin typeface="Lucida Console"/>
                <a:cs typeface="Lucida Console"/>
              </a:rPr>
              <a:t>Transaction</a:t>
            </a:r>
            <a:r>
              <a:rPr sz="1600" spc="-7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Processing</a:t>
            </a:r>
            <a:endParaRPr sz="1600" dirty="0">
              <a:latin typeface="Lucida Console"/>
              <a:cs typeface="Lucida Console"/>
            </a:endParaRPr>
          </a:p>
          <a:p>
            <a:pPr marL="12700" marR="5080">
              <a:lnSpc>
                <a:spcPts val="2400"/>
              </a:lnSpc>
              <a:spcBef>
                <a:spcPts val="90"/>
              </a:spcBef>
            </a:pPr>
            <a:r>
              <a:rPr sz="1600" spc="-5" dirty="0">
                <a:latin typeface="Lucida Console"/>
                <a:cs typeface="Lucida Console"/>
              </a:rPr>
              <a:t>are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simple</a:t>
            </a:r>
            <a:r>
              <a:rPr sz="1600" spc="-2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queries,</a:t>
            </a:r>
            <a:r>
              <a:rPr sz="1600" spc="-2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e.g.,</a:t>
            </a:r>
            <a:r>
              <a:rPr sz="1600" spc="-2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over</a:t>
            </a:r>
            <a:r>
              <a:rPr sz="1600" spc="-2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banking</a:t>
            </a:r>
            <a:r>
              <a:rPr sz="1600" spc="-2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or</a:t>
            </a:r>
            <a:r>
              <a:rPr sz="1600" spc="-2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airline</a:t>
            </a:r>
            <a:r>
              <a:rPr sz="1600" spc="-2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systems </a:t>
            </a:r>
            <a:r>
              <a:rPr sz="1600" spc="-95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touch</a:t>
            </a:r>
            <a:r>
              <a:rPr sz="1600" spc="-1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small</a:t>
            </a:r>
            <a:r>
              <a:rPr sz="1600" spc="-1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amount</a:t>
            </a:r>
            <a:r>
              <a:rPr sz="1600" spc="-1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of</a:t>
            </a:r>
            <a:r>
              <a:rPr sz="1600" spc="-1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data</a:t>
            </a:r>
            <a:r>
              <a:rPr sz="1600" spc="-1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for</a:t>
            </a:r>
            <a:r>
              <a:rPr sz="1600" spc="-1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fast</a:t>
            </a:r>
            <a:r>
              <a:rPr sz="1600" spc="-1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transactions</a:t>
            </a: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20640" y="2851165"/>
            <a:ext cx="2287905" cy="1172210"/>
          </a:xfrm>
          <a:custGeom>
            <a:avLst/>
            <a:gdLst/>
            <a:ahLst/>
            <a:cxnLst/>
            <a:rect l="l" t="t" r="r" b="b"/>
            <a:pathLst>
              <a:path w="2287904" h="1172210">
                <a:moveTo>
                  <a:pt x="0" y="1171818"/>
                </a:moveTo>
                <a:lnTo>
                  <a:pt x="2287432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98080" y="2651383"/>
            <a:ext cx="1811020" cy="1080135"/>
          </a:xfrm>
          <a:prstGeom prst="rect">
            <a:avLst/>
          </a:prstGeom>
          <a:solidFill>
            <a:srgbClr val="719ECF"/>
          </a:solidFill>
          <a:ln w="3175">
            <a:solidFill>
              <a:srgbClr val="3364A3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447675" marR="154305" indent="-285750">
              <a:lnSpc>
                <a:spcPts val="1500"/>
              </a:lnSpc>
            </a:pPr>
            <a:r>
              <a:rPr sz="1500" spc="-5" dirty="0">
                <a:solidFill>
                  <a:srgbClr val="FFFFFF"/>
                </a:solidFill>
                <a:latin typeface="Lucida Console"/>
                <a:cs typeface="Lucida Console"/>
              </a:rPr>
              <a:t>Select</a:t>
            </a:r>
            <a:r>
              <a:rPr sz="1500" spc="-9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ucida Console"/>
                <a:cs typeface="Lucida Console"/>
              </a:rPr>
              <a:t>salary </a:t>
            </a:r>
            <a:r>
              <a:rPr sz="1500" spc="-89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ucida Console"/>
                <a:cs typeface="Lucida Console"/>
              </a:rPr>
              <a:t>From</a:t>
            </a:r>
            <a:r>
              <a:rPr sz="15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ucida Console"/>
                <a:cs typeface="Lucida Console"/>
              </a:rPr>
              <a:t>Emp</a:t>
            </a:r>
            <a:endParaRPr sz="1500">
              <a:latin typeface="Lucida Console"/>
              <a:cs typeface="Lucida Console"/>
            </a:endParaRPr>
          </a:p>
          <a:p>
            <a:pPr>
              <a:lnSpc>
                <a:spcPts val="1500"/>
              </a:lnSpc>
            </a:pPr>
            <a:r>
              <a:rPr sz="1500" spc="-5" dirty="0">
                <a:solidFill>
                  <a:srgbClr val="FFFFFF"/>
                </a:solidFill>
                <a:latin typeface="Lucida Console"/>
                <a:cs typeface="Lucida Console"/>
              </a:rPr>
              <a:t>Where</a:t>
            </a:r>
            <a:r>
              <a:rPr sz="15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ucida Console"/>
                <a:cs typeface="Lucida Console"/>
              </a:rPr>
              <a:t>ID</a:t>
            </a:r>
            <a:r>
              <a:rPr sz="15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sz="15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ucida Console"/>
                <a:cs typeface="Lucida Console"/>
              </a:rPr>
              <a:t>100;</a:t>
            </a:r>
            <a:endParaRPr sz="15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72" y="440855"/>
            <a:ext cx="50514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9630" algn="l"/>
                <a:tab pos="2525395" algn="l"/>
                <a:tab pos="3865245" algn="l"/>
              </a:tabLst>
            </a:pPr>
            <a:r>
              <a:rPr spc="-5" dirty="0"/>
              <a:t>D</a:t>
            </a:r>
            <a:r>
              <a:rPr spc="-25" dirty="0"/>
              <a:t>a</a:t>
            </a:r>
            <a:r>
              <a:rPr spc="-10" dirty="0"/>
              <a:t>ta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w</a:t>
            </a:r>
            <a:r>
              <a:rPr spc="-5" dirty="0"/>
              <a:t>a</a:t>
            </a:r>
            <a:r>
              <a:rPr spc="-25" dirty="0"/>
              <a:t>r</a:t>
            </a:r>
            <a:r>
              <a:rPr spc="-10" dirty="0"/>
              <a:t>e</a:t>
            </a:r>
            <a:r>
              <a:rPr spc="-5" dirty="0"/>
              <a:t>h</a:t>
            </a:r>
            <a:r>
              <a:rPr spc="-25" dirty="0"/>
              <a:t>o</a:t>
            </a:r>
            <a:r>
              <a:rPr spc="-10" dirty="0"/>
              <a:t>u</a:t>
            </a:r>
            <a:r>
              <a:rPr spc="-5" dirty="0"/>
              <a:t>s</a:t>
            </a:r>
            <a:r>
              <a:rPr spc="-10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t</a:t>
            </a:r>
            <a:r>
              <a:rPr spc="-25" dirty="0"/>
              <a:t>e</a:t>
            </a:r>
            <a:r>
              <a:rPr spc="-10" dirty="0"/>
              <a:t>s</a:t>
            </a:r>
            <a:r>
              <a:rPr spc="-5" dirty="0"/>
              <a:t>t</a:t>
            </a:r>
            <a:r>
              <a:rPr spc="-25" dirty="0"/>
              <a:t>i</a:t>
            </a:r>
            <a:r>
              <a:rPr spc="-10" dirty="0"/>
              <a:t>ng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p</a:t>
            </a:r>
            <a:r>
              <a:rPr spc="-5" dirty="0"/>
              <a:t>r</a:t>
            </a:r>
            <a:r>
              <a:rPr spc="-25" dirty="0"/>
              <a:t>o</a:t>
            </a:r>
            <a:r>
              <a:rPr spc="-10" dirty="0"/>
              <a:t>c</a:t>
            </a:r>
            <a:r>
              <a:rPr spc="-5" dirty="0"/>
              <a:t>e</a:t>
            </a:r>
            <a:r>
              <a:rPr spc="-25" dirty="0"/>
              <a:t>s</a:t>
            </a:r>
            <a:r>
              <a:rPr spc="-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321" y="2000025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788" y="1920104"/>
            <a:ext cx="828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3015" algn="l"/>
                <a:tab pos="1829435" algn="l"/>
                <a:tab pos="2942590" algn="l"/>
                <a:tab pos="3783329" algn="l"/>
                <a:tab pos="4761865" algn="l"/>
                <a:tab pos="5052060" algn="l"/>
                <a:tab pos="5481320" algn="l"/>
                <a:tab pos="6595109" algn="l"/>
                <a:tab pos="7022465" algn="l"/>
                <a:tab pos="7726045" algn="l"/>
              </a:tabLst>
            </a:pP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Identify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the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various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entry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points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If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testing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done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only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1445" y="1920104"/>
            <a:ext cx="864869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4135" marR="5080" indent="-52069">
              <a:lnSpc>
                <a:spcPts val="1800"/>
              </a:lnSpc>
              <a:spcBef>
                <a:spcPts val="459"/>
              </a:spcBef>
              <a:tabLst>
                <a:tab pos="440055" algn="l"/>
                <a:tab pos="577215" algn="l"/>
              </a:tabLst>
            </a:pPr>
            <a:r>
              <a:rPr sz="1800" spc="-5" dirty="0">
                <a:latin typeface="Lucida Console"/>
                <a:cs typeface="Lucida Console"/>
              </a:rPr>
              <a:t>at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Lucida Console"/>
                <a:cs typeface="Lucida Console"/>
              </a:rPr>
              <a:t>it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1504" y="2148704"/>
            <a:ext cx="6367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  <a:tab pos="1177925" algn="l"/>
                <a:tab pos="1691639" algn="l"/>
                <a:tab pos="3166110" algn="l"/>
                <a:tab pos="3954779" algn="l"/>
                <a:tab pos="5017135" algn="l"/>
                <a:tab pos="5668645" algn="l"/>
              </a:tabLst>
            </a:pPr>
            <a:r>
              <a:rPr sz="1800" spc="-5" dirty="0">
                <a:latin typeface="Lucida Console"/>
                <a:cs typeface="Lucida Console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can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confusing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when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errors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found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8872" y="2377305"/>
            <a:ext cx="523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1795145" algn="l"/>
                <a:tab pos="3166745" algn="l"/>
                <a:tab pos="3715385" algn="l"/>
                <a:tab pos="4401185" algn="l"/>
              </a:tabLst>
            </a:pPr>
            <a:r>
              <a:rPr sz="1800" spc="-5" dirty="0">
                <a:latin typeface="Lucida Console"/>
                <a:cs typeface="Lucida Console"/>
              </a:rPr>
              <a:t>difficult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determine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root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cause.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788" y="2148704"/>
            <a:ext cx="1671320" cy="9099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  <a:tabLst>
                <a:tab pos="1109345" algn="l"/>
              </a:tabLst>
            </a:pPr>
            <a:r>
              <a:rPr sz="1800" spc="-5" dirty="0">
                <a:latin typeface="Lucida Console"/>
                <a:cs typeface="Lucida Console"/>
              </a:rPr>
              <a:t>destination,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becomes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more</a:t>
            </a:r>
            <a:endParaRPr sz="18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1217295" algn="l"/>
              </a:tabLst>
            </a:pP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Prepare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the</a:t>
            </a:r>
            <a:endParaRPr sz="1800" b="1" dirty="0">
              <a:solidFill>
                <a:srgbClr val="C00000"/>
              </a:solidFill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321" y="2838466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7037" y="2758544"/>
            <a:ext cx="74206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3185" algn="l"/>
                <a:tab pos="3107690" algn="l"/>
                <a:tab pos="3489325" algn="l"/>
                <a:tab pos="4145915" algn="l"/>
                <a:tab pos="5898515" algn="l"/>
              </a:tabLst>
            </a:pP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required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collaterals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Two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fundamental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collaterals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788" y="2987145"/>
            <a:ext cx="9281160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  <a:tabLst>
                <a:tab pos="560705" algn="l"/>
                <a:tab pos="835025" algn="l"/>
                <a:tab pos="1254125" algn="l"/>
                <a:tab pos="1811655" algn="l"/>
                <a:tab pos="1932305" algn="l"/>
                <a:tab pos="2368550" algn="l"/>
                <a:tab pos="3474720" algn="l"/>
                <a:tab pos="4580890" algn="l"/>
                <a:tab pos="5136515" algn="l"/>
                <a:tab pos="6379845" algn="l"/>
                <a:tab pos="7346950" algn="l"/>
              </a:tabLst>
            </a:pPr>
            <a:r>
              <a:rPr sz="1800" spc="-5" dirty="0">
                <a:latin typeface="Lucida Console"/>
                <a:cs typeface="Lucida Console"/>
              </a:rPr>
              <a:t>required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testing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process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database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schema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representation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mapping</a:t>
            </a:r>
            <a:r>
              <a:rPr sz="1800" spc="-5" dirty="0"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Lucida Console"/>
                <a:cs typeface="Lucida Console"/>
              </a:rPr>
              <a:t>document.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321" y="367511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788" y="3595197"/>
            <a:ext cx="8804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2185" algn="l"/>
                <a:tab pos="1383665" algn="l"/>
                <a:tab pos="2618105" algn="l"/>
                <a:tab pos="4126865" algn="l"/>
                <a:tab pos="4675505" algn="l"/>
                <a:tab pos="6184265" algn="l"/>
                <a:tab pos="7281545" algn="l"/>
                <a:tab pos="8653145" algn="l"/>
              </a:tabLst>
            </a:pP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Design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an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elastic,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automated,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and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integrated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testing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framework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:</a:t>
            </a:r>
            <a:endParaRPr sz="1800" b="1" dirty="0">
              <a:solidFill>
                <a:srgbClr val="C00000"/>
              </a:solidFill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326" y="405493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793" y="3975008"/>
            <a:ext cx="928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2655" algn="l"/>
                <a:tab pos="1283970" algn="l"/>
                <a:tab pos="3293110" algn="l"/>
                <a:tab pos="4478020" algn="l"/>
                <a:tab pos="5800725" algn="l"/>
                <a:tab pos="6163945" algn="l"/>
                <a:tab pos="7897495" algn="l"/>
              </a:tabLst>
            </a:pP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Adopt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a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comprehensive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testing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approach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Application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components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786" y="4203609"/>
            <a:ext cx="9281795" cy="98551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1800"/>
              </a:lnSpc>
              <a:spcBef>
                <a:spcPts val="459"/>
              </a:spcBef>
            </a:pPr>
            <a:r>
              <a:rPr sz="1800" spc="-5" dirty="0">
                <a:latin typeface="Lucida Console"/>
                <a:cs typeface="Lucida Console"/>
              </a:rPr>
              <a:t>such</a:t>
            </a:r>
            <a:r>
              <a:rPr sz="1800" spc="250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as</a:t>
            </a:r>
            <a:r>
              <a:rPr sz="1800" spc="260" dirty="0"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ETL</a:t>
            </a:r>
            <a:r>
              <a:rPr sz="1800" spc="25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tools,</a:t>
            </a:r>
            <a:r>
              <a:rPr sz="1800" spc="254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reporting</a:t>
            </a:r>
            <a:r>
              <a:rPr sz="1800" spc="25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engines,</a:t>
            </a:r>
            <a:r>
              <a:rPr sz="1800" spc="254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or</a:t>
            </a:r>
            <a:r>
              <a:rPr sz="1800" spc="25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GUI</a:t>
            </a:r>
            <a:r>
              <a:rPr sz="1800" spc="254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applications</a:t>
            </a:r>
            <a:r>
              <a:rPr sz="1800" spc="245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need</a:t>
            </a:r>
            <a:r>
              <a:rPr sz="1800" spc="25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to </a:t>
            </a:r>
            <a:r>
              <a:rPr sz="1800" spc="-107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be</a:t>
            </a:r>
            <a:r>
              <a:rPr sz="1800" spc="76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included</a:t>
            </a:r>
            <a:r>
              <a:rPr sz="1800" spc="76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in</a:t>
            </a:r>
            <a:r>
              <a:rPr sz="1800" spc="765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the</a:t>
            </a:r>
            <a:r>
              <a:rPr sz="1800" spc="76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testing</a:t>
            </a:r>
            <a:r>
              <a:rPr sz="1800" spc="765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framework</a:t>
            </a:r>
            <a:r>
              <a:rPr sz="1800" spc="-5" dirty="0">
                <a:latin typeface="Lucida Console"/>
                <a:cs typeface="Lucida Console"/>
              </a:rPr>
              <a:t>.</a:t>
            </a:r>
            <a:r>
              <a:rPr sz="1800" spc="760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Also,</a:t>
            </a:r>
            <a:r>
              <a:rPr sz="1800" spc="765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it’s</a:t>
            </a:r>
            <a:r>
              <a:rPr sz="1800" spc="750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important</a:t>
            </a:r>
            <a:r>
              <a:rPr sz="1800" spc="765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to </a:t>
            </a:r>
            <a:r>
              <a:rPr sz="1800" spc="-1075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design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multiple testing approaches </a:t>
            </a:r>
            <a:r>
              <a:rPr sz="1800" spc="-5" dirty="0">
                <a:latin typeface="Lucida Console"/>
                <a:cs typeface="Lucida Console"/>
              </a:rPr>
              <a:t>such as unit, integration, </a:t>
            </a:r>
            <a:r>
              <a:rPr sz="1800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functional,</a:t>
            </a:r>
            <a:r>
              <a:rPr sz="1800" spc="-10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and performance</a:t>
            </a:r>
            <a:r>
              <a:rPr sz="1800" spc="-10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testing.</a:t>
            </a:r>
            <a:endParaRPr sz="18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72" y="440855"/>
            <a:ext cx="4213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2550" algn="l"/>
                <a:tab pos="1854835" algn="l"/>
                <a:tab pos="2693670" algn="l"/>
              </a:tabLst>
            </a:pPr>
            <a:r>
              <a:rPr spc="-5" dirty="0"/>
              <a:t>T</a:t>
            </a:r>
            <a:r>
              <a:rPr spc="-25" dirty="0"/>
              <a:t>e</a:t>
            </a:r>
            <a:r>
              <a:rPr spc="-10" dirty="0"/>
              <a:t>s</a:t>
            </a:r>
            <a:r>
              <a:rPr spc="-5" dirty="0"/>
              <a:t>t</a:t>
            </a:r>
            <a:r>
              <a:rPr spc="-25" dirty="0"/>
              <a:t>i</a:t>
            </a:r>
            <a:r>
              <a:rPr spc="-10" dirty="0"/>
              <a:t>ng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in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D</a:t>
            </a:r>
            <a:r>
              <a:rPr spc="-5" dirty="0"/>
              <a:t>a</a:t>
            </a:r>
            <a:r>
              <a:rPr spc="-25" dirty="0"/>
              <a:t>t</a:t>
            </a:r>
            <a:r>
              <a:rPr spc="-10" dirty="0"/>
              <a:t>a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5" dirty="0"/>
              <a:t>r</a:t>
            </a:r>
            <a:r>
              <a:rPr spc="-25" dirty="0"/>
              <a:t>e</a:t>
            </a:r>
            <a:r>
              <a:rPr spc="-10" dirty="0"/>
              <a:t>h</a:t>
            </a:r>
            <a:r>
              <a:rPr spc="-5" dirty="0"/>
              <a:t>o</a:t>
            </a:r>
            <a:r>
              <a:rPr spc="-25" dirty="0"/>
              <a:t>u</a:t>
            </a:r>
            <a:r>
              <a:rPr spc="-10" dirty="0"/>
              <a:t>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789" y="1540322"/>
            <a:ext cx="780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6925" algn="l"/>
                <a:tab pos="2266950" algn="l"/>
                <a:tab pos="3326129" algn="l"/>
                <a:tab pos="4110990" algn="l"/>
                <a:tab pos="5169535" algn="l"/>
                <a:tab pos="5680075" algn="l"/>
                <a:tab pos="6601459" algn="l"/>
                <a:tab pos="7522209" algn="l"/>
              </a:tabLst>
            </a:pPr>
            <a:r>
              <a:rPr sz="1800" spc="-5" dirty="0">
                <a:latin typeface="Lucida Console"/>
                <a:cs typeface="Lucida Console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Warehouse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stores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huge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amount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data,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which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is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789" y="1540322"/>
            <a:ext cx="9281160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8019415">
              <a:lnSpc>
                <a:spcPts val="1800"/>
              </a:lnSpc>
              <a:spcBef>
                <a:spcPts val="459"/>
              </a:spcBef>
              <a:tabLst>
                <a:tab pos="1409065" algn="l"/>
                <a:tab pos="2120265" algn="l"/>
                <a:tab pos="3380740" algn="l"/>
                <a:tab pos="5326380" algn="l"/>
                <a:tab pos="6311900" algn="l"/>
                <a:tab pos="7022465" algn="l"/>
                <a:tab pos="8007984" algn="l"/>
                <a:tab pos="8855710" algn="l"/>
              </a:tabLst>
            </a:pPr>
            <a:r>
              <a:rPr sz="1800" spc="-5" dirty="0">
                <a:latin typeface="Lucida Console"/>
                <a:cs typeface="Lucida Console"/>
              </a:rPr>
              <a:t>typically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collected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multiple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heterogeneous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source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like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files,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DBMS,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etc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789" y="1892063"/>
            <a:ext cx="9281160" cy="1014094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423545" algn="l"/>
                <a:tab pos="1520825" algn="l"/>
                <a:tab pos="3166745" algn="l"/>
                <a:tab pos="4126865" algn="l"/>
                <a:tab pos="4812665" algn="l"/>
                <a:tab pos="5498465" algn="l"/>
                <a:tab pos="5909945" algn="l"/>
                <a:tab pos="7144384" algn="l"/>
              </a:tabLst>
            </a:pPr>
            <a:r>
              <a:rPr sz="1800" spc="-5" dirty="0">
                <a:latin typeface="Lucida Console"/>
                <a:cs typeface="Lucida Console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produce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statistical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result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that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help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decision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making.</a:t>
            </a:r>
            <a:endParaRPr sz="1800">
              <a:latin typeface="Lucida Console"/>
              <a:cs typeface="Lucida Console"/>
            </a:endParaRPr>
          </a:p>
          <a:p>
            <a:pPr marL="12700" marR="5080" indent="-635">
              <a:lnSpc>
                <a:spcPts val="1800"/>
              </a:lnSpc>
              <a:spcBef>
                <a:spcPts val="1190"/>
              </a:spcBef>
              <a:tabLst>
                <a:tab pos="1208405" algn="l"/>
                <a:tab pos="1520825" algn="l"/>
                <a:tab pos="1718310" algn="l"/>
                <a:tab pos="2069464" algn="l"/>
                <a:tab pos="2480945" algn="l"/>
                <a:tab pos="2503170" algn="l"/>
                <a:tab pos="3166745" algn="l"/>
                <a:tab pos="3852545" algn="l"/>
                <a:tab pos="3974465" algn="l"/>
                <a:tab pos="4538345" algn="l"/>
                <a:tab pos="4622165" algn="l"/>
                <a:tab pos="5406390" algn="l"/>
                <a:tab pos="5909945" algn="l"/>
                <a:tab pos="6458585" algn="l"/>
                <a:tab pos="6877050" algn="l"/>
                <a:tab pos="8071484" algn="l"/>
                <a:tab pos="8719185" algn="l"/>
              </a:tabLst>
            </a:pPr>
            <a:r>
              <a:rPr sz="1800" spc="-5" dirty="0">
                <a:latin typeface="Lucida Console"/>
                <a:cs typeface="Lucida Console"/>
              </a:rPr>
              <a:t>Testing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Lucida Console"/>
                <a:cs typeface="Lucida Console"/>
              </a:rPr>
              <a:t>very</a:t>
            </a:r>
            <a:r>
              <a:rPr sz="1800" spc="-5" dirty="0"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Lucida Console"/>
                <a:cs typeface="Lucida Console"/>
              </a:rPr>
              <a:t>important</a:t>
            </a:r>
            <a:r>
              <a:rPr sz="1800" spc="-5" dirty="0">
                <a:latin typeface="Times New Roman"/>
                <a:cs typeface="Times New Roman"/>
              </a:rPr>
              <a:t>	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for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data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warehouse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systems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for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data 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validation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make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them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work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correctly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and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efficiently.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789" y="2987135"/>
            <a:ext cx="9280525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  <a:tabLst>
                <a:tab pos="835025" algn="l"/>
                <a:tab pos="1383665" algn="l"/>
                <a:tab pos="1795145" algn="l"/>
                <a:tab pos="2226310" algn="l"/>
                <a:tab pos="3055620" algn="l"/>
                <a:tab pos="4022090" algn="l"/>
                <a:tab pos="4440555" algn="l"/>
                <a:tab pos="5544185" algn="l"/>
                <a:tab pos="6923405" algn="l"/>
                <a:tab pos="7340600" algn="l"/>
                <a:tab pos="8032750" algn="l"/>
              </a:tabLst>
            </a:pPr>
            <a:r>
              <a:rPr sz="1800" spc="-5" dirty="0">
                <a:latin typeface="Lucida Console"/>
                <a:cs typeface="Lucida Console"/>
              </a:rPr>
              <a:t>There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4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3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three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basic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levels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testing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performed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warehouse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which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follows: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523" y="367510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2990" y="3489697"/>
            <a:ext cx="2631440" cy="116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100"/>
              </a:spcBef>
              <a:tabLst>
                <a:tab pos="697865" algn="l"/>
                <a:tab pos="972185" algn="l"/>
                <a:tab pos="1657985" algn="l"/>
              </a:tabLst>
            </a:pPr>
            <a:r>
              <a:rPr sz="1800" spc="-5" dirty="0">
                <a:latin typeface="Lucida Console"/>
                <a:cs typeface="Lucida Console"/>
              </a:rPr>
              <a:t>Unit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Testing </a:t>
            </a:r>
            <a:r>
              <a:rPr sz="1800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Integration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Testing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System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Testing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523" y="405491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523" y="44347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72" y="440855"/>
            <a:ext cx="6726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2550" algn="l"/>
                <a:tab pos="1854835" algn="l"/>
                <a:tab pos="2693670" algn="l"/>
                <a:tab pos="4367530" algn="l"/>
                <a:tab pos="4704080" algn="l"/>
                <a:tab pos="5540375" algn="l"/>
              </a:tabLst>
            </a:pPr>
            <a:r>
              <a:rPr spc="-5" dirty="0"/>
              <a:t>T</a:t>
            </a:r>
            <a:r>
              <a:rPr spc="-25" dirty="0"/>
              <a:t>e</a:t>
            </a:r>
            <a:r>
              <a:rPr spc="-10" dirty="0"/>
              <a:t>s</a:t>
            </a:r>
            <a:r>
              <a:rPr spc="-5" dirty="0"/>
              <a:t>t</a:t>
            </a:r>
            <a:r>
              <a:rPr spc="-25" dirty="0"/>
              <a:t>i</a:t>
            </a:r>
            <a:r>
              <a:rPr spc="-10" dirty="0"/>
              <a:t>ng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in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D</a:t>
            </a:r>
            <a:r>
              <a:rPr spc="-5" dirty="0"/>
              <a:t>a</a:t>
            </a:r>
            <a:r>
              <a:rPr spc="-25" dirty="0"/>
              <a:t>t</a:t>
            </a:r>
            <a:r>
              <a:rPr spc="-10" dirty="0"/>
              <a:t>a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5" dirty="0"/>
              <a:t>r</a:t>
            </a:r>
            <a:r>
              <a:rPr spc="-25" dirty="0"/>
              <a:t>e</a:t>
            </a:r>
            <a:r>
              <a:rPr spc="-10" dirty="0"/>
              <a:t>h</a:t>
            </a:r>
            <a:r>
              <a:rPr spc="-5" dirty="0"/>
              <a:t>o</a:t>
            </a:r>
            <a:r>
              <a:rPr spc="-25" dirty="0"/>
              <a:t>u</a:t>
            </a:r>
            <a:r>
              <a:rPr spc="-10" dirty="0"/>
              <a:t>se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→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U</a:t>
            </a:r>
            <a:r>
              <a:rPr spc="-10" dirty="0"/>
              <a:t>n</a:t>
            </a:r>
            <a:r>
              <a:rPr spc="-5" dirty="0"/>
              <a:t>i</a:t>
            </a:r>
            <a:r>
              <a:rPr spc="-10" dirty="0"/>
              <a:t>t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T</a:t>
            </a:r>
            <a:r>
              <a:rPr spc="-25" dirty="0"/>
              <a:t>e</a:t>
            </a:r>
            <a:r>
              <a:rPr spc="-10" dirty="0"/>
              <a:t>s</a:t>
            </a:r>
            <a:r>
              <a:rPr spc="-5" dirty="0"/>
              <a:t>t</a:t>
            </a:r>
            <a:r>
              <a:rPr spc="-25" dirty="0"/>
              <a:t>i</a:t>
            </a:r>
            <a:r>
              <a:rPr spc="-10"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761" y="2362179"/>
            <a:ext cx="12573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35" dirty="0">
                <a:latin typeface="Segoe UI Symbol"/>
                <a:cs typeface="Segoe UI Symbol"/>
              </a:rPr>
              <a:t>●</a:t>
            </a:r>
            <a:endParaRPr sz="95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30" y="2261734"/>
            <a:ext cx="695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Lucida Console"/>
                <a:cs typeface="Lucida Console"/>
              </a:rPr>
              <a:t>T</a:t>
            </a:r>
            <a:r>
              <a:rPr sz="2200" spc="-25" dirty="0">
                <a:latin typeface="Lucida Console"/>
                <a:cs typeface="Lucida Console"/>
              </a:rPr>
              <a:t>h</a:t>
            </a:r>
            <a:r>
              <a:rPr sz="2200" spc="-5" dirty="0">
                <a:latin typeface="Lucida Console"/>
                <a:cs typeface="Lucida Console"/>
              </a:rPr>
              <a:t>i</a:t>
            </a:r>
            <a:r>
              <a:rPr sz="2200" spc="-10" dirty="0">
                <a:latin typeface="Lucida Console"/>
                <a:cs typeface="Lucida Console"/>
              </a:rPr>
              <a:t>s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7807" y="2261734"/>
            <a:ext cx="695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Lucida Console"/>
                <a:cs typeface="Lucida Console"/>
              </a:rPr>
              <a:t>type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7600" y="2261734"/>
            <a:ext cx="7271384" cy="6394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 indent="50800">
              <a:lnSpc>
                <a:spcPts val="2190"/>
              </a:lnSpc>
              <a:spcBef>
                <a:spcPts val="545"/>
              </a:spcBef>
              <a:tabLst>
                <a:tab pos="758825" algn="l"/>
                <a:tab pos="2292985" algn="l"/>
                <a:tab pos="2988945" algn="l"/>
                <a:tab pos="4190365" algn="l"/>
                <a:tab pos="6059170" algn="l"/>
                <a:tab pos="6755130" algn="l"/>
              </a:tabLst>
            </a:pPr>
            <a:r>
              <a:rPr sz="2200" spc="-10" dirty="0">
                <a:latin typeface="Lucida Console"/>
                <a:cs typeface="Lucida Console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testing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Lucida Console"/>
                <a:cs typeface="Lucida Console"/>
              </a:rPr>
              <a:t>i</a:t>
            </a:r>
            <a:r>
              <a:rPr sz="2200" spc="-10" dirty="0">
                <a:latin typeface="Lucida Console"/>
                <a:cs typeface="Lucida Console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being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performed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at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the </a:t>
            </a:r>
            <a:r>
              <a:rPr sz="2200" spc="-5" dirty="0">
                <a:solidFill>
                  <a:srgbClr val="C9201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end.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226" y="2540013"/>
            <a:ext cx="18688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developer’s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761" y="3071018"/>
            <a:ext cx="12573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35" dirty="0">
                <a:latin typeface="Segoe UI Symbol"/>
                <a:cs typeface="Segoe UI Symbol"/>
              </a:rPr>
              <a:t>●</a:t>
            </a:r>
            <a:endParaRPr sz="95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230" y="2970574"/>
            <a:ext cx="9280525" cy="64008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-635">
              <a:lnSpc>
                <a:spcPts val="2200"/>
              </a:lnSpc>
              <a:spcBef>
                <a:spcPts val="540"/>
              </a:spcBef>
              <a:tabLst>
                <a:tab pos="639445" algn="l"/>
                <a:tab pos="1602740" algn="l"/>
                <a:tab pos="1854200" algn="l"/>
                <a:tab pos="3236595" algn="l"/>
                <a:tab pos="4200525" algn="l"/>
                <a:tab pos="6840220" algn="l"/>
                <a:tab pos="7466965" algn="l"/>
                <a:tab pos="8933180" algn="l"/>
              </a:tabLst>
            </a:pPr>
            <a:r>
              <a:rPr sz="2200" spc="-10" dirty="0">
                <a:latin typeface="Lucida Console"/>
                <a:cs typeface="Lucida Console"/>
              </a:rPr>
              <a:t>In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unit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testing,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each</a:t>
            </a:r>
            <a:r>
              <a:rPr sz="2200" spc="-1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unit/component</a:t>
            </a:r>
            <a:r>
              <a:rPr sz="2200" spc="-1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of</a:t>
            </a:r>
            <a:r>
              <a:rPr sz="2200" spc="-1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modules</a:t>
            </a:r>
            <a:r>
              <a:rPr sz="2200" spc="-1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i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s </a:t>
            </a:r>
            <a:r>
              <a:rPr sz="2200" spc="-5" dirty="0">
                <a:solidFill>
                  <a:srgbClr val="C9201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separately</a:t>
            </a:r>
            <a:r>
              <a:rPr sz="2200" spc="-1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tested.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761" y="3780963"/>
            <a:ext cx="12573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35" dirty="0">
                <a:latin typeface="Segoe UI Symbol"/>
                <a:cs typeface="Segoe UI Symbol"/>
              </a:rPr>
              <a:t>●</a:t>
            </a:r>
            <a:endParaRPr sz="95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230" y="3679057"/>
            <a:ext cx="92779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4075" algn="l"/>
                <a:tab pos="2199005" algn="l"/>
                <a:tab pos="2706370" algn="l"/>
                <a:tab pos="3380740" algn="l"/>
                <a:tab pos="4391025" algn="l"/>
                <a:tab pos="5233670" algn="l"/>
                <a:tab pos="7082155" algn="l"/>
                <a:tab pos="7924165" algn="l"/>
              </a:tabLst>
            </a:pPr>
            <a:r>
              <a:rPr sz="2200" spc="-10" dirty="0">
                <a:latin typeface="Lucida Console"/>
                <a:cs typeface="Lucida Console"/>
              </a:rPr>
              <a:t>Each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modules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whole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data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warehouse,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i.e.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program,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230" y="3958437"/>
            <a:ext cx="9277985" cy="6407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540"/>
              </a:spcBef>
              <a:tabLst>
                <a:tab pos="784225" algn="l"/>
                <a:tab pos="2224405" algn="l"/>
                <a:tab pos="4337050" algn="l"/>
                <a:tab pos="5274945" algn="l"/>
                <a:tab pos="6381750" algn="l"/>
                <a:tab pos="6986270" algn="l"/>
                <a:tab pos="8762365" algn="l"/>
              </a:tabLst>
            </a:pPr>
            <a:r>
              <a:rPr sz="2200" spc="-10" dirty="0">
                <a:latin typeface="Lucida Console"/>
                <a:cs typeface="Lucida Console"/>
              </a:rPr>
              <a:t>S</a:t>
            </a:r>
            <a:r>
              <a:rPr sz="2200" spc="-25" dirty="0">
                <a:latin typeface="Lucida Console"/>
                <a:cs typeface="Lucida Console"/>
              </a:rPr>
              <a:t>Q</a:t>
            </a:r>
            <a:r>
              <a:rPr sz="2200" spc="-10" dirty="0">
                <a:latin typeface="Lucida Console"/>
                <a:cs typeface="Lucida Console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Lucida Console"/>
                <a:cs typeface="Lucida Console"/>
              </a:rPr>
              <a:t>S</a:t>
            </a:r>
            <a:r>
              <a:rPr sz="2200" spc="-10" dirty="0">
                <a:latin typeface="Lucida Console"/>
                <a:cs typeface="Lucida Console"/>
              </a:rPr>
              <a:t>c</a:t>
            </a:r>
            <a:r>
              <a:rPr sz="2200" spc="-5" dirty="0">
                <a:latin typeface="Lucida Console"/>
                <a:cs typeface="Lucida Console"/>
              </a:rPr>
              <a:t>r</a:t>
            </a:r>
            <a:r>
              <a:rPr sz="2200" spc="-25" dirty="0">
                <a:latin typeface="Lucida Console"/>
                <a:cs typeface="Lucida Console"/>
              </a:rPr>
              <a:t>i</a:t>
            </a:r>
            <a:r>
              <a:rPr sz="2200" spc="-10" dirty="0">
                <a:latin typeface="Lucida Console"/>
                <a:cs typeface="Lucida Console"/>
              </a:rPr>
              <a:t>p</a:t>
            </a:r>
            <a:r>
              <a:rPr sz="2200" spc="-5" dirty="0">
                <a:latin typeface="Lucida Console"/>
                <a:cs typeface="Lucida Console"/>
              </a:rPr>
              <a:t>t</a:t>
            </a:r>
            <a:r>
              <a:rPr sz="2200" spc="-10" dirty="0">
                <a:latin typeface="Lucida Console"/>
                <a:cs typeface="Lucida Console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procedure,,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Unix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s</a:t>
            </a:r>
            <a:r>
              <a:rPr sz="2200" spc="-5" dirty="0">
                <a:latin typeface="Lucida Console"/>
                <a:cs typeface="Lucida Console"/>
              </a:rPr>
              <a:t>h</a:t>
            </a:r>
            <a:r>
              <a:rPr sz="2200" spc="-25" dirty="0">
                <a:latin typeface="Lucida Console"/>
                <a:cs typeface="Lucida Console"/>
              </a:rPr>
              <a:t>e</a:t>
            </a:r>
            <a:r>
              <a:rPr sz="2200" spc="-10" dirty="0">
                <a:latin typeface="Lucida Console"/>
                <a:cs typeface="Lucida Console"/>
              </a:rPr>
              <a:t>ll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validated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Lucida Console"/>
                <a:cs typeface="Lucida Console"/>
              </a:rPr>
              <a:t>a</a:t>
            </a:r>
            <a:r>
              <a:rPr sz="2200" spc="-25" dirty="0">
                <a:latin typeface="Lucida Console"/>
                <a:cs typeface="Lucida Console"/>
              </a:rPr>
              <a:t>n</a:t>
            </a:r>
            <a:r>
              <a:rPr sz="2200" spc="-10" dirty="0">
                <a:latin typeface="Lucida Console"/>
                <a:cs typeface="Lucida Console"/>
              </a:rPr>
              <a:t>d 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Lucida Console"/>
                <a:cs typeface="Lucida Console"/>
              </a:rPr>
              <a:t>tested.</a:t>
            </a:r>
            <a:endParaRPr sz="22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72" y="440855"/>
            <a:ext cx="79006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2550" algn="l"/>
                <a:tab pos="1854835" algn="l"/>
                <a:tab pos="2693670" algn="l"/>
                <a:tab pos="4367530" algn="l"/>
                <a:tab pos="4704080" algn="l"/>
                <a:tab pos="6714490" algn="l"/>
              </a:tabLst>
            </a:pPr>
            <a:r>
              <a:rPr spc="-5" dirty="0"/>
              <a:t>T</a:t>
            </a:r>
            <a:r>
              <a:rPr spc="-25" dirty="0"/>
              <a:t>e</a:t>
            </a:r>
            <a:r>
              <a:rPr spc="-10" dirty="0"/>
              <a:t>s</a:t>
            </a:r>
            <a:r>
              <a:rPr spc="-5" dirty="0"/>
              <a:t>t</a:t>
            </a:r>
            <a:r>
              <a:rPr spc="-25" dirty="0"/>
              <a:t>i</a:t>
            </a:r>
            <a:r>
              <a:rPr spc="-10" dirty="0"/>
              <a:t>ng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in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D</a:t>
            </a:r>
            <a:r>
              <a:rPr spc="-5" dirty="0"/>
              <a:t>a</a:t>
            </a:r>
            <a:r>
              <a:rPr spc="-25" dirty="0"/>
              <a:t>t</a:t>
            </a:r>
            <a:r>
              <a:rPr spc="-10" dirty="0"/>
              <a:t>a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5" dirty="0"/>
              <a:t>r</a:t>
            </a:r>
            <a:r>
              <a:rPr spc="-25" dirty="0"/>
              <a:t>e</a:t>
            </a:r>
            <a:r>
              <a:rPr spc="-10" dirty="0"/>
              <a:t>h</a:t>
            </a:r>
            <a:r>
              <a:rPr spc="-5" dirty="0"/>
              <a:t>o</a:t>
            </a:r>
            <a:r>
              <a:rPr spc="-25" dirty="0"/>
              <a:t>u</a:t>
            </a:r>
            <a:r>
              <a:rPr spc="-10" dirty="0"/>
              <a:t>se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→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I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25" dirty="0"/>
              <a:t>e</a:t>
            </a:r>
            <a:r>
              <a:rPr spc="-10" dirty="0"/>
              <a:t>g</a:t>
            </a:r>
            <a:r>
              <a:rPr spc="-5" dirty="0"/>
              <a:t>r</a:t>
            </a:r>
            <a:r>
              <a:rPr spc="-25" dirty="0"/>
              <a:t>a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-25" dirty="0"/>
              <a:t>o</a:t>
            </a:r>
            <a:r>
              <a:rPr spc="-10" dirty="0"/>
              <a:t>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T</a:t>
            </a:r>
            <a:r>
              <a:rPr spc="-10" dirty="0"/>
              <a:t>e</a:t>
            </a:r>
            <a:r>
              <a:rPr spc="-5" dirty="0"/>
              <a:t>s</a:t>
            </a:r>
            <a:r>
              <a:rPr spc="-25" dirty="0"/>
              <a:t>t</a:t>
            </a:r>
            <a:r>
              <a:rPr spc="-10" dirty="0"/>
              <a:t>i</a:t>
            </a:r>
            <a:r>
              <a:rPr spc="-5" dirty="0"/>
              <a:t>n</a:t>
            </a:r>
            <a:r>
              <a:rPr spc="-1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761" y="2362179"/>
            <a:ext cx="12573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35" dirty="0">
                <a:latin typeface="Segoe UI Symbol"/>
                <a:cs typeface="Segoe UI Symbol"/>
              </a:rPr>
              <a:t>●</a:t>
            </a:r>
            <a:endParaRPr sz="95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30" y="2261734"/>
            <a:ext cx="92811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444625" algn="l"/>
                <a:tab pos="2329815" algn="l"/>
                <a:tab pos="2879090" algn="l"/>
                <a:tab pos="4266565" algn="l"/>
                <a:tab pos="4985385" algn="l"/>
                <a:tab pos="6372860" algn="l"/>
                <a:tab pos="8261984" algn="l"/>
              </a:tabLst>
            </a:pPr>
            <a:r>
              <a:rPr sz="2200" spc="-10" dirty="0">
                <a:latin typeface="Lucida Console"/>
                <a:cs typeface="Lucida Console"/>
              </a:rPr>
              <a:t>In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Lucida Console"/>
                <a:cs typeface="Lucida Console"/>
              </a:rPr>
              <a:t>t</a:t>
            </a:r>
            <a:r>
              <a:rPr sz="2200" spc="-25" dirty="0">
                <a:latin typeface="Lucida Console"/>
                <a:cs typeface="Lucida Console"/>
              </a:rPr>
              <a:t>h</a:t>
            </a:r>
            <a:r>
              <a:rPr sz="2200" spc="-10" dirty="0">
                <a:latin typeface="Lucida Console"/>
                <a:cs typeface="Lucida Console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type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testing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t</a:t>
            </a:r>
            <a:r>
              <a:rPr sz="2200" spc="-25" dirty="0">
                <a:latin typeface="Lucida Console"/>
                <a:cs typeface="Lucida Console"/>
              </a:rPr>
              <a:t>h</a:t>
            </a:r>
            <a:r>
              <a:rPr sz="2200" spc="-10" dirty="0">
                <a:latin typeface="Lucida Console"/>
                <a:cs typeface="Lucida Console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various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individual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units/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239" y="2540013"/>
            <a:ext cx="9278620" cy="64008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540"/>
              </a:spcBef>
              <a:tabLst>
                <a:tab pos="1477010" algn="l"/>
                <a:tab pos="1520190" algn="l"/>
                <a:tab pos="2105025" algn="l"/>
                <a:tab pos="2190115" algn="l"/>
                <a:tab pos="2899410" algn="l"/>
                <a:tab pos="3027680" algn="l"/>
                <a:tab pos="4203065" algn="l"/>
                <a:tab pos="5035550" algn="l"/>
                <a:tab pos="5543550" algn="l"/>
                <a:tab pos="5831205" algn="l"/>
                <a:tab pos="6213475" algn="l"/>
                <a:tab pos="7296150" algn="l"/>
                <a:tab pos="7385050" algn="l"/>
                <a:tab pos="7887970" algn="l"/>
                <a:tab pos="8930005" algn="l"/>
              </a:tabLst>
            </a:pP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m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o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d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u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l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e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s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of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the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a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p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p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l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i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c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a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t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i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o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n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are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brought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together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or </a:t>
            </a:r>
            <a:r>
              <a:rPr sz="2200" spc="-5" dirty="0">
                <a:solidFill>
                  <a:srgbClr val="C9201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combined</a:t>
            </a:r>
            <a:r>
              <a:rPr sz="2200" spc="-10" dirty="0">
                <a:solidFill>
                  <a:srgbClr val="C9201E"/>
                </a:solidFill>
                <a:latin typeface="Times New Roman"/>
                <a:cs typeface="Times New Roman"/>
              </a:rPr>
              <a:t>		</a:t>
            </a:r>
            <a:r>
              <a:rPr sz="2200" spc="-15" dirty="0">
                <a:solidFill>
                  <a:srgbClr val="C9201E"/>
                </a:solidFill>
                <a:latin typeface="Lucida Console"/>
                <a:cs typeface="Lucida Console"/>
              </a:rPr>
              <a:t>and</a:t>
            </a:r>
            <a:r>
              <a:rPr sz="2200" spc="-15" dirty="0">
                <a:solidFill>
                  <a:srgbClr val="C9201E"/>
                </a:solidFill>
                <a:latin typeface="Times New Roman"/>
                <a:cs typeface="Times New Roman"/>
              </a:rPr>
              <a:t>	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then</a:t>
            </a:r>
            <a:r>
              <a:rPr sz="2200" spc="-10" dirty="0">
                <a:solidFill>
                  <a:srgbClr val="C9201E"/>
                </a:solidFill>
                <a:latin typeface="Times New Roman"/>
                <a:cs typeface="Times New Roman"/>
              </a:rPr>
              <a:t>	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tested</a:t>
            </a:r>
            <a:r>
              <a:rPr sz="2200" spc="-1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against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Lucida Console"/>
                <a:cs typeface="Lucida Console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number</a:t>
            </a:r>
            <a:r>
              <a:rPr sz="2200" spc="-10" dirty="0">
                <a:latin typeface="Times New Roman"/>
                <a:cs typeface="Times New Roman"/>
              </a:rPr>
              <a:t>		</a:t>
            </a:r>
            <a:r>
              <a:rPr sz="2200" spc="-5" dirty="0">
                <a:latin typeface="Lucida Console"/>
                <a:cs typeface="Lucida Console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inputs.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761" y="3350406"/>
            <a:ext cx="12573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35" dirty="0">
                <a:latin typeface="Segoe UI Symbol"/>
                <a:cs typeface="Segoe UI Symbol"/>
              </a:rPr>
              <a:t>●</a:t>
            </a:r>
            <a:endParaRPr sz="95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226" y="3249962"/>
            <a:ext cx="6714490" cy="91884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algn="just">
              <a:lnSpc>
                <a:spcPct val="83200"/>
              </a:lnSpc>
              <a:spcBef>
                <a:spcPts val="540"/>
              </a:spcBef>
            </a:pPr>
            <a:r>
              <a:rPr sz="2200" spc="-10" dirty="0">
                <a:latin typeface="Lucida Console"/>
                <a:cs typeface="Lucida Console"/>
              </a:rPr>
              <a:t>It </a:t>
            </a:r>
            <a:r>
              <a:rPr sz="2200" spc="-5" dirty="0">
                <a:latin typeface="Lucida Console"/>
                <a:cs typeface="Lucida Console"/>
              </a:rPr>
              <a:t>is </a:t>
            </a:r>
            <a:r>
              <a:rPr sz="2200" spc="-10" dirty="0">
                <a:latin typeface="Lucida Console"/>
                <a:cs typeface="Lucida Console"/>
              </a:rPr>
              <a:t>performed to 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detect the fault 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modules and to test whether the various </a:t>
            </a:r>
            <a:r>
              <a:rPr sz="2200" spc="-1315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performing</a:t>
            </a:r>
            <a:r>
              <a:rPr sz="2200" spc="-3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well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2200" spc="-15" dirty="0">
                <a:solidFill>
                  <a:srgbClr val="C9201E"/>
                </a:solidFill>
                <a:latin typeface="Lucida Console"/>
                <a:cs typeface="Lucida Console"/>
              </a:rPr>
              <a:t>after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integration.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8575" y="3249962"/>
            <a:ext cx="2398395" cy="6394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 indent="64769">
              <a:lnSpc>
                <a:spcPts val="2190"/>
              </a:lnSpc>
              <a:spcBef>
                <a:spcPts val="545"/>
              </a:spcBef>
              <a:tabLst>
                <a:tab pos="709295" algn="l"/>
                <a:tab pos="1881505" algn="l"/>
              </a:tabLst>
            </a:pP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in</a:t>
            </a:r>
            <a:r>
              <a:rPr sz="2200" spc="-1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i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n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t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e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g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r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a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t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e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d </a:t>
            </a:r>
            <a:r>
              <a:rPr sz="2200" spc="-5" dirty="0">
                <a:solidFill>
                  <a:srgbClr val="C9201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components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a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r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e</a:t>
            </a:r>
            <a:endParaRPr sz="22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72" y="440855"/>
            <a:ext cx="706183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2550" algn="l"/>
                <a:tab pos="1854835" algn="l"/>
                <a:tab pos="2693670" algn="l"/>
                <a:tab pos="4367530" algn="l"/>
                <a:tab pos="4704080" algn="l"/>
                <a:tab pos="5875655" algn="l"/>
              </a:tabLst>
            </a:pPr>
            <a:r>
              <a:rPr spc="-5" dirty="0"/>
              <a:t>T</a:t>
            </a:r>
            <a:r>
              <a:rPr spc="-25" dirty="0"/>
              <a:t>e</a:t>
            </a:r>
            <a:r>
              <a:rPr spc="-10" dirty="0"/>
              <a:t>s</a:t>
            </a:r>
            <a:r>
              <a:rPr spc="-5" dirty="0"/>
              <a:t>t</a:t>
            </a:r>
            <a:r>
              <a:rPr spc="-25" dirty="0"/>
              <a:t>i</a:t>
            </a:r>
            <a:r>
              <a:rPr spc="-10" dirty="0"/>
              <a:t>ng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in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D</a:t>
            </a:r>
            <a:r>
              <a:rPr spc="-5" dirty="0"/>
              <a:t>a</a:t>
            </a:r>
            <a:r>
              <a:rPr spc="-25" dirty="0"/>
              <a:t>t</a:t>
            </a:r>
            <a:r>
              <a:rPr spc="-10" dirty="0"/>
              <a:t>a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5" dirty="0"/>
              <a:t>r</a:t>
            </a:r>
            <a:r>
              <a:rPr spc="-25" dirty="0"/>
              <a:t>e</a:t>
            </a:r>
            <a:r>
              <a:rPr spc="-10" dirty="0"/>
              <a:t>h</a:t>
            </a:r>
            <a:r>
              <a:rPr spc="-5" dirty="0"/>
              <a:t>o</a:t>
            </a:r>
            <a:r>
              <a:rPr spc="-25" dirty="0"/>
              <a:t>u</a:t>
            </a:r>
            <a:r>
              <a:rPr spc="-10" dirty="0"/>
              <a:t>se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→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S</a:t>
            </a:r>
            <a:r>
              <a:rPr spc="-10" dirty="0"/>
              <a:t>y</a:t>
            </a:r>
            <a:r>
              <a:rPr spc="-5" dirty="0"/>
              <a:t>s</a:t>
            </a:r>
            <a:r>
              <a:rPr spc="-25" dirty="0"/>
              <a:t>t</a:t>
            </a:r>
            <a:r>
              <a:rPr spc="-10" dirty="0"/>
              <a:t>em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T</a:t>
            </a:r>
            <a:r>
              <a:rPr spc="-5" dirty="0"/>
              <a:t>e</a:t>
            </a:r>
            <a:r>
              <a:rPr spc="-25" dirty="0"/>
              <a:t>s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-25" dirty="0"/>
              <a:t>n</a:t>
            </a:r>
            <a:r>
              <a:rPr spc="-1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761" y="1899949"/>
            <a:ext cx="12573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35" dirty="0">
                <a:latin typeface="Segoe UI Symbol"/>
                <a:cs typeface="Segoe UI Symbol"/>
              </a:rPr>
              <a:t>●</a:t>
            </a:r>
            <a:endParaRPr sz="95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30" y="1799504"/>
            <a:ext cx="92817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2220" algn="l"/>
                <a:tab pos="2660015" algn="l"/>
                <a:tab pos="3230245" algn="l"/>
                <a:tab pos="3968115" algn="l"/>
                <a:tab pos="4873625" algn="l"/>
                <a:tab pos="5443220" algn="l"/>
                <a:tab pos="6851650" algn="l"/>
                <a:tab pos="7760334" algn="l"/>
              </a:tabLst>
            </a:pPr>
            <a:r>
              <a:rPr sz="2200" spc="-10" dirty="0">
                <a:latin typeface="Lucida Console"/>
                <a:cs typeface="Lucida Console"/>
              </a:rPr>
              <a:t>S</a:t>
            </a:r>
            <a:r>
              <a:rPr sz="2200" spc="-25" dirty="0">
                <a:latin typeface="Lucida Console"/>
                <a:cs typeface="Lucida Console"/>
              </a:rPr>
              <a:t>y</a:t>
            </a:r>
            <a:r>
              <a:rPr sz="2200" spc="-5" dirty="0">
                <a:latin typeface="Lucida Console"/>
                <a:cs typeface="Lucida Console"/>
              </a:rPr>
              <a:t>s</a:t>
            </a:r>
            <a:r>
              <a:rPr sz="2200" spc="-10" dirty="0">
                <a:latin typeface="Lucida Console"/>
                <a:cs typeface="Lucida Console"/>
              </a:rPr>
              <a:t>t</a:t>
            </a:r>
            <a:r>
              <a:rPr sz="2200" spc="-25" dirty="0">
                <a:latin typeface="Lucida Console"/>
                <a:cs typeface="Lucida Console"/>
              </a:rPr>
              <a:t>e</a:t>
            </a:r>
            <a:r>
              <a:rPr sz="2200" spc="-10" dirty="0">
                <a:latin typeface="Lucida Console"/>
                <a:cs typeface="Lucida Console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testing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Lucida Console"/>
                <a:cs typeface="Lucida Console"/>
              </a:rPr>
              <a:t>t</a:t>
            </a:r>
            <a:r>
              <a:rPr sz="2200" spc="-25" dirty="0">
                <a:latin typeface="Lucida Console"/>
                <a:cs typeface="Lucida Console"/>
              </a:rPr>
              <a:t>h</a:t>
            </a:r>
            <a:r>
              <a:rPr sz="2200" spc="-10" dirty="0">
                <a:latin typeface="Lucida Console"/>
                <a:cs typeface="Lucida Console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form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testing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v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a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l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i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d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a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t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e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s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239" y="2078856"/>
            <a:ext cx="790003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2625" algn="l"/>
                <a:tab pos="1687830" algn="l"/>
                <a:tab pos="2356485" algn="l"/>
                <a:tab pos="3361690" algn="l"/>
                <a:tab pos="4200525" algn="l"/>
                <a:tab pos="5875020" algn="l"/>
              </a:tabLst>
            </a:pPr>
            <a:r>
              <a:rPr sz="2200" spc="-15" dirty="0">
                <a:solidFill>
                  <a:srgbClr val="C9201E"/>
                </a:solidFill>
                <a:latin typeface="Lucida Console"/>
                <a:cs typeface="Lucida Console"/>
              </a:rPr>
              <a:t>and</a:t>
            </a:r>
            <a:r>
              <a:rPr sz="2200" spc="-1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C9201E"/>
                </a:solidFill>
                <a:latin typeface="Lucida Console"/>
                <a:cs typeface="Lucida Console"/>
              </a:rPr>
              <a:t>tests</a:t>
            </a:r>
            <a:r>
              <a:rPr sz="2200" spc="-1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the</a:t>
            </a:r>
            <a:r>
              <a:rPr sz="2200" spc="-1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whole</a:t>
            </a:r>
            <a:r>
              <a:rPr sz="2200" spc="-1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data</a:t>
            </a:r>
            <a:r>
              <a:rPr sz="2200" spc="-1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warehouse</a:t>
            </a:r>
            <a:r>
              <a:rPr sz="2200" spc="-1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application.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761" y="2608788"/>
            <a:ext cx="12573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35" dirty="0">
                <a:latin typeface="Segoe UI Symbol"/>
                <a:cs typeface="Segoe UI Symbol"/>
              </a:rPr>
              <a:t>●</a:t>
            </a:r>
            <a:endParaRPr sz="95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226" y="2508344"/>
            <a:ext cx="9281795" cy="64008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540"/>
              </a:spcBef>
              <a:tabLst>
                <a:tab pos="916940" algn="l"/>
                <a:tab pos="1351280" algn="l"/>
                <a:tab pos="1822450" algn="l"/>
                <a:tab pos="2393315" algn="l"/>
                <a:tab pos="3800475" algn="l"/>
                <a:tab pos="4370070" algn="l"/>
                <a:tab pos="5446395" algn="l"/>
                <a:tab pos="7189470" algn="l"/>
                <a:tab pos="7759700" algn="l"/>
              </a:tabLst>
            </a:pPr>
            <a:r>
              <a:rPr sz="2200" spc="-10" dirty="0">
                <a:latin typeface="Lucida Console"/>
                <a:cs typeface="Lucida Console"/>
              </a:rPr>
              <a:t>T</a:t>
            </a:r>
            <a:r>
              <a:rPr sz="2200" spc="-25" dirty="0">
                <a:latin typeface="Lucida Console"/>
                <a:cs typeface="Lucida Console"/>
              </a:rPr>
              <a:t>h</a:t>
            </a:r>
            <a:r>
              <a:rPr sz="2200" spc="-5" dirty="0">
                <a:latin typeface="Lucida Console"/>
                <a:cs typeface="Lucida Console"/>
              </a:rPr>
              <a:t>i</a:t>
            </a:r>
            <a:r>
              <a:rPr sz="2200" spc="-10" dirty="0">
                <a:latin typeface="Lucida Console"/>
                <a:cs typeface="Lucida Console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type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Lucida Console"/>
                <a:cs typeface="Lucida Console"/>
              </a:rPr>
              <a:t>t</a:t>
            </a:r>
            <a:r>
              <a:rPr sz="2200" spc="-10" dirty="0">
                <a:latin typeface="Lucida Console"/>
                <a:cs typeface="Lucida Console"/>
              </a:rPr>
              <a:t>e</a:t>
            </a:r>
            <a:r>
              <a:rPr sz="2200" spc="-5" dirty="0">
                <a:latin typeface="Lucida Console"/>
                <a:cs typeface="Lucida Console"/>
              </a:rPr>
              <a:t>s</a:t>
            </a:r>
            <a:r>
              <a:rPr sz="2200" spc="-25" dirty="0">
                <a:latin typeface="Lucida Console"/>
                <a:cs typeface="Lucida Console"/>
              </a:rPr>
              <a:t>t</a:t>
            </a:r>
            <a:r>
              <a:rPr sz="2200" spc="-10" dirty="0">
                <a:latin typeface="Lucida Console"/>
                <a:cs typeface="Lucida Console"/>
              </a:rPr>
              <a:t>i</a:t>
            </a:r>
            <a:r>
              <a:rPr sz="2200" spc="-5" dirty="0">
                <a:latin typeface="Lucida Console"/>
                <a:cs typeface="Lucida Console"/>
              </a:rPr>
              <a:t>n</a:t>
            </a:r>
            <a:r>
              <a:rPr sz="2200" spc="-10" dirty="0">
                <a:latin typeface="Lucida Console"/>
                <a:cs typeface="Lucida Console"/>
              </a:rPr>
              <a:t>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being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performed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by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technical </a:t>
            </a:r>
            <a:r>
              <a:rPr sz="2200" spc="-5" dirty="0">
                <a:solidFill>
                  <a:srgbClr val="C9201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testing</a:t>
            </a:r>
            <a:r>
              <a:rPr sz="2200" spc="-1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team.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761" y="3318694"/>
            <a:ext cx="12573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35" dirty="0">
                <a:latin typeface="Segoe UI Symbol"/>
                <a:cs typeface="Segoe UI Symbol"/>
              </a:rPr>
              <a:t>●</a:t>
            </a:r>
            <a:endParaRPr sz="95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230" y="3218262"/>
            <a:ext cx="9279255" cy="6388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ts val="2190"/>
              </a:lnSpc>
              <a:spcBef>
                <a:spcPts val="545"/>
              </a:spcBef>
              <a:tabLst>
                <a:tab pos="854075" algn="l"/>
                <a:tab pos="879475" algn="l"/>
                <a:tab pos="1746250" algn="l"/>
                <a:tab pos="2198370" algn="l"/>
                <a:tab pos="2278380" algn="l"/>
                <a:tab pos="2872740" algn="l"/>
                <a:tab pos="3546475" algn="l"/>
                <a:tab pos="3983354" algn="l"/>
                <a:tab pos="4388485" algn="l"/>
                <a:tab pos="5017770" algn="l"/>
                <a:tab pos="5732780" algn="l"/>
                <a:tab pos="6239510" algn="l"/>
                <a:tab pos="7056755" algn="l"/>
                <a:tab pos="7080884" algn="l"/>
                <a:tab pos="7924800" algn="l"/>
                <a:tab pos="8423910" algn="l"/>
                <a:tab pos="8930640" algn="l"/>
              </a:tabLst>
            </a:pPr>
            <a:r>
              <a:rPr sz="2200" spc="-10" dirty="0">
                <a:latin typeface="Lucida Console"/>
                <a:cs typeface="Lucida Console"/>
              </a:rPr>
              <a:t>T</a:t>
            </a:r>
            <a:r>
              <a:rPr sz="2200" spc="-25" dirty="0">
                <a:latin typeface="Lucida Console"/>
                <a:cs typeface="Lucida Console"/>
              </a:rPr>
              <a:t>h</a:t>
            </a:r>
            <a:r>
              <a:rPr sz="2200" spc="-5" dirty="0">
                <a:latin typeface="Lucida Console"/>
                <a:cs typeface="Lucida Console"/>
              </a:rPr>
              <a:t>i</a:t>
            </a:r>
            <a:r>
              <a:rPr sz="2200" spc="-10" dirty="0">
                <a:latin typeface="Lucida Console"/>
                <a:cs typeface="Lucida Console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	</a:t>
            </a:r>
            <a:r>
              <a:rPr sz="2200" spc="-10" dirty="0">
                <a:latin typeface="Lucida Console"/>
                <a:cs typeface="Lucida Console"/>
              </a:rPr>
              <a:t>test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	</a:t>
            </a:r>
            <a:r>
              <a:rPr sz="2200" spc="-10" dirty="0">
                <a:latin typeface="Lucida Console"/>
                <a:cs typeface="Lucida Console"/>
              </a:rPr>
              <a:t>conducted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Lucida Console"/>
                <a:cs typeface="Lucida Console"/>
              </a:rPr>
              <a:t>a</a:t>
            </a:r>
            <a:r>
              <a:rPr sz="2200" spc="-10" dirty="0">
                <a:latin typeface="Lucida Console"/>
                <a:cs typeface="Lucida Console"/>
              </a:rPr>
              <a:t>f</a:t>
            </a:r>
            <a:r>
              <a:rPr sz="2200" spc="-25" dirty="0">
                <a:latin typeface="Lucida Console"/>
                <a:cs typeface="Lucida Console"/>
              </a:rPr>
              <a:t>t</a:t>
            </a:r>
            <a:r>
              <a:rPr sz="2200" spc="-5" dirty="0">
                <a:latin typeface="Lucida Console"/>
                <a:cs typeface="Lucida Console"/>
              </a:rPr>
              <a:t>e</a:t>
            </a:r>
            <a:r>
              <a:rPr sz="2200" spc="-10" dirty="0">
                <a:latin typeface="Lucida Console"/>
                <a:cs typeface="Lucida Console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d</a:t>
            </a:r>
            <a:r>
              <a:rPr sz="2200" spc="-5" dirty="0">
                <a:latin typeface="Lucida Console"/>
                <a:cs typeface="Lucida Console"/>
              </a:rPr>
              <a:t>e</a:t>
            </a:r>
            <a:r>
              <a:rPr sz="2200" spc="-25" dirty="0">
                <a:latin typeface="Lucida Console"/>
                <a:cs typeface="Lucida Console"/>
              </a:rPr>
              <a:t>v</a:t>
            </a:r>
            <a:r>
              <a:rPr sz="2200" spc="-10" dirty="0">
                <a:latin typeface="Lucida Console"/>
                <a:cs typeface="Lucida Console"/>
              </a:rPr>
              <a:t>e</a:t>
            </a:r>
            <a:r>
              <a:rPr sz="2200" spc="-5" dirty="0">
                <a:latin typeface="Lucida Console"/>
                <a:cs typeface="Lucida Console"/>
              </a:rPr>
              <a:t>l</a:t>
            </a:r>
            <a:r>
              <a:rPr sz="2200" spc="-25" dirty="0">
                <a:latin typeface="Lucida Console"/>
                <a:cs typeface="Lucida Console"/>
              </a:rPr>
              <a:t>o</a:t>
            </a:r>
            <a:r>
              <a:rPr sz="2200" spc="-10" dirty="0">
                <a:latin typeface="Lucida Console"/>
                <a:cs typeface="Lucida Console"/>
              </a:rPr>
              <a:t>p</a:t>
            </a:r>
            <a:r>
              <a:rPr sz="2200" spc="-5" dirty="0">
                <a:latin typeface="Lucida Console"/>
                <a:cs typeface="Lucida Console"/>
              </a:rPr>
              <a:t>e</a:t>
            </a:r>
            <a:r>
              <a:rPr sz="2200" spc="-25" dirty="0">
                <a:latin typeface="Lucida Console"/>
                <a:cs typeface="Lucida Console"/>
              </a:rPr>
              <a:t>r</a:t>
            </a:r>
            <a:r>
              <a:rPr sz="2200" spc="-10" dirty="0">
                <a:latin typeface="Lucida Console"/>
                <a:cs typeface="Lucida Console"/>
              </a:rPr>
              <a:t>’s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t</a:t>
            </a:r>
            <a:r>
              <a:rPr sz="2200" spc="-5" dirty="0">
                <a:latin typeface="Lucida Console"/>
                <a:cs typeface="Lucida Console"/>
              </a:rPr>
              <a:t>e</a:t>
            </a:r>
            <a:r>
              <a:rPr sz="2200" spc="-25" dirty="0">
                <a:latin typeface="Lucida Console"/>
                <a:cs typeface="Lucida Console"/>
              </a:rPr>
              <a:t>a</a:t>
            </a:r>
            <a:r>
              <a:rPr sz="2200" spc="-10" dirty="0">
                <a:latin typeface="Lucida Console"/>
                <a:cs typeface="Lucida Console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Lucida Console"/>
                <a:cs typeface="Lucida Console"/>
              </a:rPr>
              <a:t>p</a:t>
            </a:r>
            <a:r>
              <a:rPr sz="2200" spc="-10" dirty="0">
                <a:latin typeface="Lucida Console"/>
                <a:cs typeface="Lucida Console"/>
              </a:rPr>
              <a:t>e</a:t>
            </a:r>
            <a:r>
              <a:rPr sz="2200" spc="-5" dirty="0">
                <a:latin typeface="Lucida Console"/>
                <a:cs typeface="Lucida Console"/>
              </a:rPr>
              <a:t>r</a:t>
            </a:r>
            <a:r>
              <a:rPr sz="2200" spc="-25" dirty="0">
                <a:latin typeface="Lucida Console"/>
                <a:cs typeface="Lucida Console"/>
              </a:rPr>
              <a:t>f</a:t>
            </a:r>
            <a:r>
              <a:rPr sz="2200" spc="-10" dirty="0">
                <a:latin typeface="Lucida Console"/>
                <a:cs typeface="Lucida Console"/>
              </a:rPr>
              <a:t>o</a:t>
            </a:r>
            <a:r>
              <a:rPr sz="2200" spc="-5" dirty="0">
                <a:latin typeface="Lucida Console"/>
                <a:cs typeface="Lucida Console"/>
              </a:rPr>
              <a:t>r</a:t>
            </a:r>
            <a:r>
              <a:rPr sz="2200" spc="-25" dirty="0">
                <a:latin typeface="Lucida Console"/>
                <a:cs typeface="Lucida Console"/>
              </a:rPr>
              <a:t>m</a:t>
            </a:r>
            <a:r>
              <a:rPr sz="2200" spc="-10" dirty="0">
                <a:latin typeface="Lucida Console"/>
                <a:cs typeface="Lucida Console"/>
              </a:rPr>
              <a:t>s 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Lucida Console"/>
                <a:cs typeface="Lucida Console"/>
              </a:rPr>
              <a:t>u</a:t>
            </a:r>
            <a:r>
              <a:rPr sz="2200" spc="-25" dirty="0">
                <a:latin typeface="Lucida Console"/>
                <a:cs typeface="Lucida Console"/>
              </a:rPr>
              <a:t>n</a:t>
            </a:r>
            <a:r>
              <a:rPr sz="2200" spc="-5" dirty="0">
                <a:latin typeface="Lucida Console"/>
                <a:cs typeface="Lucida Console"/>
              </a:rPr>
              <a:t>i</a:t>
            </a:r>
            <a:r>
              <a:rPr sz="2200" spc="-10" dirty="0">
                <a:latin typeface="Lucida Console"/>
                <a:cs typeface="Lucida Console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testing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main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purpose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		</a:t>
            </a:r>
            <a:r>
              <a:rPr sz="2200" spc="-10" dirty="0">
                <a:latin typeface="Lucida Console"/>
                <a:cs typeface="Lucida Console"/>
              </a:rPr>
              <a:t>testing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Lucida Console"/>
                <a:cs typeface="Lucida Console"/>
              </a:rPr>
              <a:t>to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230" y="3775565"/>
            <a:ext cx="9278620" cy="6407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540"/>
              </a:spcBef>
              <a:tabLst>
                <a:tab pos="514984" algn="l"/>
                <a:tab pos="1070610" algn="l"/>
                <a:tab pos="2464435" algn="l"/>
                <a:tab pos="3188335" algn="l"/>
                <a:tab pos="4414520" algn="l"/>
                <a:tab pos="5640705" algn="l"/>
                <a:tab pos="6195695" algn="l"/>
                <a:tab pos="7590155" algn="l"/>
              </a:tabLst>
            </a:pP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c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h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e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ck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whether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the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entire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system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is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w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o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r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k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i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n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g</a:t>
            </a:r>
            <a:r>
              <a:rPr sz="22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a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l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t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o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g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e</a:t>
            </a:r>
            <a:r>
              <a:rPr sz="2200" spc="-25" dirty="0">
                <a:solidFill>
                  <a:srgbClr val="C9201E"/>
                </a:solidFill>
                <a:latin typeface="Lucida Console"/>
                <a:cs typeface="Lucida Console"/>
              </a:rPr>
              <a:t>t</a:t>
            </a:r>
            <a:r>
              <a:rPr sz="2200" spc="-5" dirty="0">
                <a:solidFill>
                  <a:srgbClr val="C9201E"/>
                </a:solidFill>
                <a:latin typeface="Lucida Console"/>
                <a:cs typeface="Lucida Console"/>
              </a:rPr>
              <a:t>h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er </a:t>
            </a:r>
            <a:r>
              <a:rPr sz="2200" spc="-5" dirty="0">
                <a:solidFill>
                  <a:srgbClr val="C9201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or</a:t>
            </a:r>
            <a:r>
              <a:rPr sz="2200" spc="-1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C9201E"/>
                </a:solidFill>
                <a:latin typeface="Lucida Console"/>
                <a:cs typeface="Lucida Console"/>
              </a:rPr>
              <a:t>not.</a:t>
            </a:r>
            <a:endParaRPr sz="22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72" y="440855"/>
            <a:ext cx="38798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9630" algn="l"/>
                <a:tab pos="1520190" algn="l"/>
                <a:tab pos="2357755" algn="l"/>
              </a:tabLst>
            </a:pPr>
            <a:r>
              <a:rPr spc="-10" dirty="0"/>
              <a:t>OLAP</a:t>
            </a:r>
            <a:r>
              <a:rPr spc="-10" dirty="0">
                <a:latin typeface="Times New Roman"/>
                <a:cs typeface="Times New Roman"/>
              </a:rPr>
              <a:t>	</a:t>
            </a:r>
            <a:r>
              <a:rPr spc="-5" dirty="0"/>
              <a:t>AND</a:t>
            </a:r>
            <a:r>
              <a:rPr spc="-5" dirty="0">
                <a:latin typeface="Times New Roman"/>
                <a:cs typeface="Times New Roman"/>
              </a:rPr>
              <a:t>	</a:t>
            </a:r>
            <a:r>
              <a:rPr spc="-10" dirty="0"/>
              <a:t>DATA</a:t>
            </a:r>
            <a:r>
              <a:rPr spc="-10" dirty="0">
                <a:latin typeface="Times New Roman"/>
                <a:cs typeface="Times New Roman"/>
              </a:rPr>
              <a:t>	</a:t>
            </a:r>
            <a:r>
              <a:rPr spc="-10" dirty="0"/>
              <a:t>WAREHOUSE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4" y="1682252"/>
            <a:ext cx="8267395" cy="38952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72" y="440855"/>
            <a:ext cx="695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-25" dirty="0"/>
              <a:t>L</a:t>
            </a:r>
            <a:r>
              <a:rPr spc="-10" dirty="0"/>
              <a:t>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4089" y="440855"/>
            <a:ext cx="11982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Q</a:t>
            </a:r>
            <a:r>
              <a:rPr sz="2200" spc="-5" dirty="0">
                <a:solidFill>
                  <a:srgbClr val="FFFFFF"/>
                </a:solidFill>
                <a:latin typeface="Lucida Console"/>
                <a:cs typeface="Lucida Console"/>
              </a:rPr>
              <a:t>u</a:t>
            </a:r>
            <a:r>
              <a:rPr sz="2200" spc="-25" dirty="0">
                <a:solidFill>
                  <a:srgbClr val="FFFFFF"/>
                </a:solidFill>
                <a:latin typeface="Lucida Console"/>
                <a:cs typeface="Lucida Console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Lucida Console"/>
                <a:cs typeface="Lucida Console"/>
              </a:rPr>
              <a:t>i</a:t>
            </a:r>
            <a:r>
              <a:rPr sz="2200" spc="-25" dirty="0">
                <a:solidFill>
                  <a:srgbClr val="FFFFFF"/>
                </a:solidFill>
                <a:latin typeface="Lucida Console"/>
                <a:cs typeface="Lucida Console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s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671" y="1703022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680" y="1623101"/>
            <a:ext cx="9098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0035" algn="l"/>
                <a:tab pos="2266315" algn="l"/>
                <a:tab pos="3392804" algn="l"/>
                <a:tab pos="3971290" algn="l"/>
                <a:tab pos="5234940" algn="l"/>
                <a:tab pos="5950585" algn="l"/>
                <a:tab pos="6254115" algn="l"/>
                <a:tab pos="7517765" algn="l"/>
                <a:tab pos="8232140" algn="l"/>
                <a:tab pos="8674100" algn="l"/>
              </a:tabLst>
            </a:pPr>
            <a:r>
              <a:rPr sz="1800" spc="-5" dirty="0">
                <a:latin typeface="Lucida Console"/>
                <a:cs typeface="Lucida Console"/>
              </a:rPr>
              <a:t>Typically,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OLAP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queries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are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executed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over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separate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copy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of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the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678" y="1851702"/>
            <a:ext cx="4689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345" algn="l"/>
                <a:tab pos="1795145" algn="l"/>
                <a:tab pos="2069464" algn="l"/>
                <a:tab pos="2755265" algn="l"/>
                <a:tab pos="3441065" algn="l"/>
              </a:tabLst>
            </a:pP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working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data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→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Over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warehouse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663" y="2311433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678" y="2231508"/>
            <a:ext cx="9100185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  <a:tabLst>
                <a:tab pos="768985" algn="l"/>
                <a:tab pos="1109345" algn="l"/>
                <a:tab pos="2212975" algn="l"/>
                <a:tab pos="2343785" algn="l"/>
                <a:tab pos="2694940" algn="l"/>
                <a:tab pos="3029585" algn="l"/>
                <a:tab pos="4549140" algn="l"/>
                <a:tab pos="4675505" algn="l"/>
                <a:tab pos="5855335" algn="l"/>
                <a:tab pos="6748780" algn="l"/>
                <a:tab pos="8192770" algn="l"/>
                <a:tab pos="8538210" algn="l"/>
              </a:tabLst>
            </a:pP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Data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warehouse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is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periodically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updated</a:t>
            </a:r>
            <a:r>
              <a:rPr sz="1800" spc="-5" dirty="0">
                <a:latin typeface="Lucida Console"/>
                <a:cs typeface="Lucida Console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e.g.,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overnight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→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OLAP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queries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tolerate</a:t>
            </a:r>
            <a:r>
              <a:rPr sz="1800" spc="-5" dirty="0"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Lucida Console"/>
                <a:cs typeface="Lucida Console"/>
              </a:rPr>
              <a:t>such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out-of-date</a:t>
            </a:r>
            <a:r>
              <a:rPr sz="1800" spc="-5" dirty="0"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Lucida Console"/>
                <a:cs typeface="Lucida Console"/>
              </a:rPr>
              <a:t>gaps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668" y="2919483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678" y="2839561"/>
            <a:ext cx="682533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09345" algn="l"/>
                <a:tab pos="1795145" algn="l"/>
                <a:tab pos="2892425" algn="l"/>
                <a:tab pos="3578225" algn="l"/>
                <a:tab pos="4264025" algn="l"/>
              </a:tabLst>
            </a:pPr>
            <a:r>
              <a:rPr sz="2000" b="1" spc="-5" dirty="0">
                <a:solidFill>
                  <a:srgbClr val="FF0000"/>
                </a:solidFill>
                <a:latin typeface="Lucida Console"/>
                <a:cs typeface="Lucida Console"/>
              </a:rPr>
              <a:t>Why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Lucida Console"/>
                <a:cs typeface="Lucida Console"/>
              </a:rPr>
              <a:t>run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Lucida Console"/>
                <a:cs typeface="Lucida Console"/>
              </a:rPr>
              <a:t>OLAP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Lucida Console"/>
                <a:cs typeface="Lucida Console"/>
              </a:rPr>
              <a:t>queries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Lucida Console"/>
                <a:cs typeface="Lucida Console"/>
              </a:rPr>
              <a:t>over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Lucida Console"/>
                <a:cs typeface="Lucida Console"/>
              </a:rPr>
              <a:t>data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Lucida Console"/>
                <a:cs typeface="Lucida Console"/>
              </a:rPr>
              <a:t>warehouse?</a:t>
            </a:r>
            <a:endParaRPr sz="2000" b="1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678" y="3299263"/>
            <a:ext cx="7493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65" dirty="0">
                <a:latin typeface="Segoe UI Symbol"/>
                <a:cs typeface="Segoe UI Symbol"/>
              </a:rPr>
              <a:t>✗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300" y="3219342"/>
            <a:ext cx="7981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2618105" algn="l"/>
                <a:tab pos="3166745" algn="l"/>
                <a:tab pos="4401185" algn="l"/>
                <a:tab pos="5086985" algn="l"/>
                <a:tab pos="5772785" algn="l"/>
                <a:tab pos="7007225" algn="l"/>
              </a:tabLst>
            </a:pPr>
            <a:r>
              <a:rPr sz="1800" spc="-5" dirty="0">
                <a:latin typeface="Lucida Console"/>
                <a:cs typeface="Lucida Console"/>
              </a:rPr>
              <a:t>Warehouse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collects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combines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multiple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sources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678" y="3679074"/>
            <a:ext cx="7493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65" dirty="0">
                <a:latin typeface="Segoe UI Symbol"/>
                <a:cs typeface="Segoe UI Symbol"/>
              </a:rPr>
              <a:t>✗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6299" y="3599152"/>
            <a:ext cx="3866515" cy="12884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15570">
              <a:lnSpc>
                <a:spcPts val="1800"/>
              </a:lnSpc>
              <a:spcBef>
                <a:spcPts val="459"/>
              </a:spcBef>
              <a:tabLst>
                <a:tab pos="697865" algn="l"/>
                <a:tab pos="1438910" algn="l"/>
                <a:tab pos="2041525" algn="l"/>
                <a:tab pos="3330575" algn="l"/>
              </a:tabLst>
            </a:pPr>
            <a:r>
              <a:rPr sz="1800" spc="-5" dirty="0">
                <a:latin typeface="Lucida Console"/>
                <a:cs typeface="Lucida Console"/>
              </a:rPr>
              <a:t>Warehouse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may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organize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the 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OLAP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queries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697865" algn="l"/>
                <a:tab pos="1795145" algn="l"/>
                <a:tab pos="2343785" algn="l"/>
                <a:tab pos="3441065" algn="l"/>
              </a:tabLst>
            </a:pPr>
            <a:r>
              <a:rPr sz="1800" spc="-5" dirty="0">
                <a:latin typeface="Lucida Console"/>
                <a:cs typeface="Lucida Console"/>
              </a:rPr>
              <a:t>OLAP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queries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complex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and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286385" algn="l"/>
                <a:tab pos="972185" algn="l"/>
                <a:tab pos="1520825" algn="l"/>
                <a:tab pos="2206625" algn="l"/>
                <a:tab pos="2755265" algn="l"/>
              </a:tabLst>
            </a:pPr>
            <a:r>
              <a:rPr sz="1800" spc="-5" dirty="0">
                <a:latin typeface="Lucida Console"/>
                <a:cs typeface="Lucida Console"/>
              </a:rPr>
              <a:t>-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They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may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lock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database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7573" y="3599149"/>
            <a:ext cx="3811904" cy="1288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2475" algn="l"/>
                <a:tab pos="1218565" algn="l"/>
                <a:tab pos="2369820" algn="l"/>
                <a:tab pos="3524250" algn="l"/>
              </a:tabLst>
            </a:pP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data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in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certain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formats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to</a:t>
            </a:r>
            <a:endParaRPr sz="18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800">
              <a:latin typeface="Lucida Console"/>
              <a:cs typeface="Lucida Console"/>
            </a:endParaRPr>
          </a:p>
          <a:p>
            <a:pPr marL="68580" marR="31115">
              <a:lnSpc>
                <a:spcPct val="138400"/>
              </a:lnSpc>
              <a:tabLst>
                <a:tab pos="617220" algn="l"/>
                <a:tab pos="891540" algn="l"/>
                <a:tab pos="1303020" algn="l"/>
                <a:tab pos="1714500" algn="l"/>
                <a:tab pos="2400300" algn="l"/>
                <a:tab pos="2811780" algn="l"/>
                <a:tab pos="3223260" algn="l"/>
              </a:tabLst>
            </a:pPr>
            <a:r>
              <a:rPr sz="1800" spc="-5" dirty="0">
                <a:latin typeface="Lucida Console"/>
                <a:cs typeface="Lucida Console"/>
              </a:rPr>
              <a:t>touch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large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amounts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long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periods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time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05217" y="3599149"/>
            <a:ext cx="985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Console"/>
                <a:cs typeface="Lucida Console"/>
              </a:rPr>
              <a:t>support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676" y="4287481"/>
            <a:ext cx="7493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65" dirty="0">
                <a:latin typeface="Segoe UI Symbol"/>
                <a:cs typeface="Segoe UI Symbol"/>
              </a:rPr>
              <a:t>✗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6299" y="4966793"/>
            <a:ext cx="660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  <a:tab pos="1795145" algn="l"/>
                <a:tab pos="2892425" algn="l"/>
                <a:tab pos="3441065" algn="l"/>
                <a:tab pos="4264025" algn="l"/>
                <a:tab pos="4949825" algn="l"/>
              </a:tabLst>
            </a:pPr>
            <a:r>
              <a:rPr sz="1800" spc="-5" dirty="0">
                <a:latin typeface="Lucida Console"/>
                <a:cs typeface="Lucida Console"/>
              </a:rPr>
              <a:t>-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Negatively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affects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all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other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OLTP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transactions</a:t>
            </a:r>
            <a:endParaRPr sz="18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72" y="440855"/>
            <a:ext cx="32086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9630" algn="l"/>
                <a:tab pos="2191385" algn="l"/>
                <a:tab pos="2693670" algn="l"/>
              </a:tabLst>
            </a:pPr>
            <a:r>
              <a:rPr spc="-5" dirty="0"/>
              <a:t>O</a:t>
            </a:r>
            <a:r>
              <a:rPr spc="-25" dirty="0"/>
              <a:t>L</a:t>
            </a:r>
            <a:r>
              <a:rPr spc="-10" dirty="0"/>
              <a:t>AP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q</a:t>
            </a:r>
            <a:r>
              <a:rPr spc="-5" dirty="0"/>
              <a:t>u</a:t>
            </a:r>
            <a:r>
              <a:rPr spc="-25" dirty="0"/>
              <a:t>e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25" dirty="0"/>
              <a:t>e</a:t>
            </a:r>
            <a:r>
              <a:rPr spc="-10" dirty="0"/>
              <a:t>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i</a:t>
            </a:r>
            <a:r>
              <a:rPr spc="-10" dirty="0"/>
              <a:t>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S</a:t>
            </a:r>
            <a:r>
              <a:rPr spc="-10" dirty="0"/>
              <a:t>QL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75" y="2125629"/>
            <a:ext cx="1741569" cy="27107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021" y="1526619"/>
            <a:ext cx="4165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Lucida Console"/>
                <a:cs typeface="Lucida Console"/>
              </a:rPr>
              <a:t>Consider</a:t>
            </a:r>
            <a:r>
              <a:rPr sz="1600" spc="-20" dirty="0">
                <a:latin typeface="Lucida Console"/>
                <a:cs typeface="Lucida Console"/>
              </a:rPr>
              <a:t> </a:t>
            </a:r>
            <a:r>
              <a:rPr sz="1600" spc="-10" dirty="0">
                <a:latin typeface="Lucida Console"/>
                <a:cs typeface="Lucida Console"/>
              </a:rPr>
              <a:t>the</a:t>
            </a:r>
            <a:r>
              <a:rPr sz="1600" spc="5" dirty="0">
                <a:latin typeface="Lucida Console"/>
                <a:cs typeface="Lucida Console"/>
              </a:rPr>
              <a:t> </a:t>
            </a:r>
            <a:r>
              <a:rPr sz="1600" spc="-10" dirty="0">
                <a:latin typeface="Lucida Console"/>
                <a:cs typeface="Lucida Console"/>
              </a:rPr>
              <a:t>following</a:t>
            </a:r>
            <a:r>
              <a:rPr sz="1600" spc="-5" dirty="0">
                <a:latin typeface="Lucida Console"/>
                <a:cs typeface="Lucida Console"/>
              </a:rPr>
              <a:t> </a:t>
            </a:r>
            <a:r>
              <a:rPr sz="1600" spc="-10" dirty="0">
                <a:latin typeface="Lucida Console"/>
                <a:cs typeface="Lucida Console"/>
              </a:rPr>
              <a:t>sales</a:t>
            </a:r>
            <a:r>
              <a:rPr sz="1600" spc="-5" dirty="0">
                <a:latin typeface="Lucida Console"/>
                <a:cs typeface="Lucida Console"/>
              </a:rPr>
              <a:t> </a:t>
            </a:r>
            <a:r>
              <a:rPr sz="1600" spc="-10" dirty="0">
                <a:latin typeface="Lucida Console"/>
                <a:cs typeface="Lucida Console"/>
              </a:rPr>
              <a:t>table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9077" y="3289179"/>
            <a:ext cx="3653790" cy="94513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370"/>
              </a:spcBef>
            </a:pPr>
            <a:r>
              <a:rPr sz="2000" i="1" spc="-5" dirty="0">
                <a:latin typeface="Courier New"/>
                <a:cs typeface="Courier New"/>
              </a:rPr>
              <a:t>SELECT</a:t>
            </a:r>
            <a:r>
              <a:rPr sz="2000" i="1" spc="1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QUARTER,</a:t>
            </a:r>
            <a:r>
              <a:rPr sz="2000" i="1" spc="1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REGION,</a:t>
            </a:r>
            <a:r>
              <a:rPr sz="2000" i="1" spc="2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SUM(SALES) </a:t>
            </a:r>
            <a:r>
              <a:rPr sz="2000" i="1" spc="-83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FROM SALESTABLE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1395"/>
              </a:lnSpc>
            </a:pPr>
            <a:r>
              <a:rPr sz="2000" i="1" spc="-5" dirty="0">
                <a:latin typeface="Courier New"/>
                <a:cs typeface="Courier New"/>
              </a:rPr>
              <a:t>GROUP</a:t>
            </a:r>
            <a:r>
              <a:rPr sz="2000" i="1" spc="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BY</a:t>
            </a:r>
            <a:r>
              <a:rPr sz="2000" i="1" spc="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CUBE</a:t>
            </a:r>
            <a:r>
              <a:rPr sz="2000" i="1" spc="1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(QUARTER,</a:t>
            </a:r>
            <a:r>
              <a:rPr sz="2000" i="1" spc="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REGION)</a:t>
            </a:r>
            <a:endParaRPr sz="2000" dirty="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7326" y="2133216"/>
            <a:ext cx="2404288" cy="27889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72" y="440855"/>
            <a:ext cx="10306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-25" dirty="0"/>
              <a:t>n</a:t>
            </a:r>
            <a:r>
              <a:rPr spc="-10" dirty="0"/>
              <a:t>l</a:t>
            </a:r>
            <a:r>
              <a:rPr spc="-5" dirty="0"/>
              <a:t>i</a:t>
            </a:r>
            <a:r>
              <a:rPr spc="-25" dirty="0"/>
              <a:t>n</a:t>
            </a:r>
            <a:r>
              <a:rPr spc="-1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0441" y="440855"/>
            <a:ext cx="862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solidFill>
                  <a:srgbClr val="FFFFFF"/>
                </a:solidFill>
                <a:latin typeface="Lucida Console"/>
                <a:cs typeface="Lucida Console"/>
              </a:rPr>
              <a:t>Q</a:t>
            </a: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u</a:t>
            </a:r>
            <a:r>
              <a:rPr sz="2200" spc="-5" dirty="0">
                <a:solidFill>
                  <a:srgbClr val="FFFFFF"/>
                </a:solidFill>
                <a:latin typeface="Lucida Console"/>
                <a:cs typeface="Lucida Console"/>
              </a:rPr>
              <a:t>e</a:t>
            </a:r>
            <a:r>
              <a:rPr sz="2200" spc="-25" dirty="0">
                <a:solidFill>
                  <a:srgbClr val="FFFFFF"/>
                </a:solidFill>
                <a:latin typeface="Lucida Console"/>
                <a:cs typeface="Lucida Console"/>
              </a:rPr>
              <a:t>r</a:t>
            </a: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y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5569" y="440855"/>
            <a:ext cx="203453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solidFill>
                  <a:srgbClr val="FFFFFF"/>
                </a:solidFill>
                <a:latin typeface="Lucida Console"/>
                <a:cs typeface="Lucida Console"/>
              </a:rPr>
              <a:t>C</a:t>
            </a: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Lucida Console"/>
                <a:cs typeface="Lucida Console"/>
              </a:rPr>
              <a:t>m</a:t>
            </a:r>
            <a:r>
              <a:rPr sz="2200" spc="-25" dirty="0">
                <a:solidFill>
                  <a:srgbClr val="FFFFFF"/>
                </a:solidFill>
                <a:latin typeface="Lucida Console"/>
                <a:cs typeface="Lucida Console"/>
              </a:rPr>
              <a:t>p</a:t>
            </a: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u</a:t>
            </a:r>
            <a:r>
              <a:rPr sz="2200" spc="-5" dirty="0">
                <a:solidFill>
                  <a:srgbClr val="FFFFFF"/>
                </a:solidFill>
                <a:latin typeface="Lucida Console"/>
                <a:cs typeface="Lucida Console"/>
              </a:rPr>
              <a:t>t</a:t>
            </a:r>
            <a:r>
              <a:rPr sz="2200" spc="-25" dirty="0">
                <a:solidFill>
                  <a:srgbClr val="FFFFFF"/>
                </a:solidFill>
                <a:latin typeface="Lucida Console"/>
                <a:cs typeface="Lucida Console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Lucida Console"/>
                <a:cs typeface="Lucida Console"/>
              </a:rPr>
              <a:t>i</a:t>
            </a:r>
            <a:r>
              <a:rPr sz="2200" spc="-25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n: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2035" y="440855"/>
            <a:ext cx="863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Q</a:t>
            </a:r>
            <a:r>
              <a:rPr sz="2200" spc="-5" dirty="0">
                <a:solidFill>
                  <a:srgbClr val="FFFFFF"/>
                </a:solidFill>
                <a:latin typeface="Lucida Console"/>
                <a:cs typeface="Lucida Console"/>
              </a:rPr>
              <a:t>u</a:t>
            </a:r>
            <a:r>
              <a:rPr sz="2200" spc="-25" dirty="0">
                <a:solidFill>
                  <a:srgbClr val="FFFFFF"/>
                </a:solidFill>
                <a:latin typeface="Lucida Console"/>
                <a:cs typeface="Lucida Console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ry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021" y="1630658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059" y="1522667"/>
            <a:ext cx="676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1785" algn="l"/>
                <a:tab pos="1134745" algn="l"/>
                <a:tab pos="1683385" algn="l"/>
                <a:tab pos="2232025" algn="l"/>
                <a:tab pos="3329304" algn="l"/>
                <a:tab pos="4015104" algn="l"/>
                <a:tab pos="4289425" algn="l"/>
                <a:tab pos="6425565" algn="l"/>
              </a:tabLst>
            </a:pPr>
            <a:r>
              <a:rPr sz="1800" spc="-5" dirty="0">
                <a:latin typeface="Lucida Console"/>
                <a:cs typeface="Lucida Console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query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has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general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form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Lucida Console"/>
                <a:cs typeface="Lucida Console"/>
              </a:rPr>
              <a:t>&lt;a1,a2,…...,a</a:t>
            </a:r>
            <a:r>
              <a:rPr sz="1575" spc="-15" baseline="-31746" dirty="0">
                <a:latin typeface="Lucida Console"/>
                <a:cs typeface="Lucida Console"/>
              </a:rPr>
              <a:t>n</a:t>
            </a:r>
            <a:r>
              <a:rPr sz="1800" spc="-10" dirty="0">
                <a:latin typeface="Lucida Console"/>
                <a:cs typeface="Lucida Console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M&gt;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024" y="228082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562" y="2172810"/>
            <a:ext cx="4255135" cy="23442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  <a:tabLst>
                <a:tab pos="786765" algn="l"/>
                <a:tab pos="1139825" algn="l"/>
                <a:tab pos="1688464" algn="l"/>
                <a:tab pos="1962785" algn="l"/>
                <a:tab pos="3197225" algn="l"/>
              </a:tabLst>
            </a:pPr>
            <a:r>
              <a:rPr sz="1800" spc="-5" dirty="0">
                <a:latin typeface="Lucida Console"/>
                <a:cs typeface="Lucida Console"/>
              </a:rPr>
              <a:t>Each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Lucida Console"/>
                <a:cs typeface="Lucida Console"/>
              </a:rPr>
              <a:t>a</a:t>
            </a:r>
            <a:r>
              <a:rPr sz="1575" spc="-15" baseline="-31746" dirty="0">
                <a:latin typeface="Lucida Console"/>
                <a:cs typeface="Lucida Console"/>
              </a:rPr>
              <a:t>i</a:t>
            </a:r>
            <a:r>
              <a:rPr sz="1575" spc="-15" baseline="-31746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has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3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possible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values</a:t>
            </a:r>
            <a:endParaRPr sz="18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Lucida Console"/>
              <a:cs typeface="Lucida Console"/>
            </a:endParaRPr>
          </a:p>
          <a:p>
            <a:pPr marL="513080" indent="-411480">
              <a:lnSpc>
                <a:spcPct val="100000"/>
              </a:lnSpc>
              <a:buAutoNum type="arabicPeriod"/>
              <a:tabLst>
                <a:tab pos="512445" algn="l"/>
                <a:tab pos="513080" algn="l"/>
                <a:tab pos="2295525" algn="l"/>
              </a:tabLst>
            </a:pPr>
            <a:r>
              <a:rPr sz="1800" spc="-5" dirty="0">
                <a:latin typeface="Lucida Console"/>
                <a:cs typeface="Lucida Console"/>
              </a:rPr>
              <a:t>Instantiated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value</a:t>
            </a:r>
            <a:endParaRPr sz="18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Lucida Console"/>
              <a:buAutoNum type="arabicPeriod"/>
            </a:pPr>
            <a:endParaRPr sz="2500" dirty="0">
              <a:latin typeface="Lucida Console"/>
              <a:cs typeface="Lucida Console"/>
            </a:endParaRPr>
          </a:p>
          <a:p>
            <a:pPr marL="513080" indent="-411480">
              <a:lnSpc>
                <a:spcPct val="100000"/>
              </a:lnSpc>
              <a:buAutoNum type="arabicPeriod"/>
              <a:tabLst>
                <a:tab pos="512445" algn="l"/>
                <a:tab pos="513080" algn="l"/>
                <a:tab pos="1884045" algn="l"/>
                <a:tab pos="2432685" algn="l"/>
              </a:tabLst>
            </a:pPr>
            <a:r>
              <a:rPr sz="1800" spc="-5" dirty="0">
                <a:latin typeface="Lucida Console"/>
                <a:cs typeface="Lucida Console"/>
              </a:rPr>
              <a:t>Aggregate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(*)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function</a:t>
            </a:r>
            <a:endParaRPr sz="18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Lucida Console"/>
              <a:buAutoNum type="arabicPeriod"/>
            </a:pPr>
            <a:endParaRPr sz="2500" dirty="0">
              <a:latin typeface="Lucida Console"/>
              <a:cs typeface="Lucida Console"/>
            </a:endParaRPr>
          </a:p>
          <a:p>
            <a:pPr marL="513080" indent="-411480">
              <a:lnSpc>
                <a:spcPct val="100000"/>
              </a:lnSpc>
              <a:buAutoNum type="arabicPeriod"/>
              <a:tabLst>
                <a:tab pos="512445" algn="l"/>
                <a:tab pos="513080" algn="l"/>
                <a:tab pos="1609725" algn="l"/>
                <a:tab pos="2158365" algn="l"/>
              </a:tabLst>
            </a:pPr>
            <a:r>
              <a:rPr sz="1800" spc="-5" dirty="0">
                <a:latin typeface="Lucida Console"/>
                <a:cs typeface="Lucida Console"/>
              </a:rPr>
              <a:t>Inquire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(?)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function</a:t>
            </a:r>
            <a:endParaRPr sz="18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72" y="440855"/>
            <a:ext cx="48850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0040" algn="l"/>
                <a:tab pos="3698875" algn="l"/>
              </a:tabLst>
            </a:pPr>
            <a:r>
              <a:rPr spc="-5" dirty="0"/>
              <a:t>M</a:t>
            </a:r>
            <a:r>
              <a:rPr spc="-25" dirty="0"/>
              <a:t>u</a:t>
            </a:r>
            <a:r>
              <a:rPr spc="-10" dirty="0"/>
              <a:t>l</a:t>
            </a:r>
            <a:r>
              <a:rPr spc="-5" dirty="0"/>
              <a:t>t</a:t>
            </a:r>
            <a:r>
              <a:rPr spc="-25" dirty="0"/>
              <a:t>i</a:t>
            </a:r>
            <a:r>
              <a:rPr spc="-10" dirty="0"/>
              <a:t>d</a:t>
            </a:r>
            <a:r>
              <a:rPr spc="-5" dirty="0"/>
              <a:t>i</a:t>
            </a:r>
            <a:r>
              <a:rPr spc="-25" dirty="0"/>
              <a:t>m</a:t>
            </a:r>
            <a:r>
              <a:rPr spc="-10" dirty="0"/>
              <a:t>e</a:t>
            </a:r>
            <a:r>
              <a:rPr spc="-5" dirty="0"/>
              <a:t>n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5" dirty="0"/>
              <a:t>o</a:t>
            </a:r>
            <a:r>
              <a:rPr spc="-25" dirty="0"/>
              <a:t>n</a:t>
            </a:r>
            <a:r>
              <a:rPr spc="-10" dirty="0"/>
              <a:t>al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O</a:t>
            </a:r>
            <a:r>
              <a:rPr spc="-5" dirty="0"/>
              <a:t>L</a:t>
            </a:r>
            <a:r>
              <a:rPr spc="-25" dirty="0"/>
              <a:t>A</a:t>
            </a:r>
            <a:r>
              <a:rPr spc="-10" dirty="0"/>
              <a:t>P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q</a:t>
            </a:r>
            <a:r>
              <a:rPr spc="-10" dirty="0"/>
              <a:t>u</a:t>
            </a:r>
            <a:r>
              <a:rPr spc="-5" dirty="0"/>
              <a:t>e</a:t>
            </a:r>
            <a:r>
              <a:rPr spc="-25" dirty="0"/>
              <a:t>r</a:t>
            </a:r>
            <a:r>
              <a:rPr spc="-10" dirty="0"/>
              <a:t>i</a:t>
            </a:r>
            <a:r>
              <a:rPr spc="-5" dirty="0"/>
              <a:t>e</a:t>
            </a:r>
            <a:r>
              <a:rPr spc="-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671" y="1703022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678" y="1623101"/>
            <a:ext cx="5853430" cy="9086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  <a:tabLst>
                <a:tab pos="755015" algn="l"/>
                <a:tab pos="1246505" algn="l"/>
                <a:tab pos="1909445" algn="l"/>
                <a:tab pos="2514600" algn="l"/>
                <a:tab pos="3394710" algn="l"/>
                <a:tab pos="3863340" algn="l"/>
                <a:tab pos="4605655" algn="l"/>
              </a:tabLst>
            </a:pPr>
            <a:r>
              <a:rPr sz="1800" spc="-5" dirty="0">
                <a:latin typeface="Lucida Console"/>
                <a:cs typeface="Lucida Console"/>
              </a:rPr>
              <a:t>OLAP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queries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tools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warehouse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analysis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processing.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560705" algn="l"/>
                <a:tab pos="1383665" algn="l"/>
                <a:tab pos="2069464" algn="l"/>
                <a:tab pos="2892425" algn="l"/>
                <a:tab pos="4126865" algn="l"/>
                <a:tab pos="4538345" algn="l"/>
              </a:tabLst>
            </a:pPr>
            <a:r>
              <a:rPr sz="1800" spc="-5" dirty="0">
                <a:latin typeface="Lucida Console"/>
                <a:cs typeface="Lucida Console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basic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OLAP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query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language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is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MDX.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4211" y="1623101"/>
            <a:ext cx="307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9335" algn="l"/>
                <a:tab pos="1497965" algn="l"/>
                <a:tab pos="2651760" algn="l"/>
              </a:tabLst>
            </a:pP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assist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in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reports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and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671" y="231143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663" y="2690882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680" y="2610960"/>
            <a:ext cx="9099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4435" algn="l"/>
                <a:tab pos="4231005" algn="l"/>
                <a:tab pos="4763770" algn="l"/>
                <a:tab pos="5158740" algn="l"/>
                <a:tab pos="6102350" algn="l"/>
                <a:tab pos="7456805" algn="l"/>
                <a:tab pos="8126095" algn="l"/>
              </a:tabLst>
            </a:pP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Multidimensional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Expressions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is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query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language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for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getting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680" y="2839560"/>
            <a:ext cx="592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2185" algn="l"/>
                <a:tab pos="1383665" algn="l"/>
                <a:tab pos="3715385" algn="l"/>
                <a:tab pos="4401185" algn="l"/>
              </a:tabLst>
            </a:pP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access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to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multidimensional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data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structures.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671" y="3299263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678" y="3219342"/>
            <a:ext cx="9100185" cy="7569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1800"/>
              </a:lnSpc>
              <a:spcBef>
                <a:spcPts val="459"/>
              </a:spcBef>
            </a:pP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MDX queries work with OLAP members</a:t>
            </a:r>
            <a:r>
              <a:rPr sz="1800" spc="-5" dirty="0">
                <a:latin typeface="Lucida Console"/>
                <a:cs typeface="Lucida Console"/>
              </a:rPr>
              <a:t>, dimensions and hierarchies. </a:t>
            </a:r>
            <a:r>
              <a:rPr sz="1800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With MDX it is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possible to query data from SQL server and get a </a:t>
            </a:r>
            <a:r>
              <a:rPr sz="180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dataset</a:t>
            </a:r>
            <a:r>
              <a:rPr sz="1800" spc="-1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with axis</a:t>
            </a:r>
            <a:r>
              <a:rPr sz="1800" spc="-1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and cell data.</a:t>
            </a:r>
            <a:endParaRPr sz="18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72" y="440855"/>
            <a:ext cx="27063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Multidimensional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4344" y="440855"/>
            <a:ext cx="695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Lucida Console"/>
                <a:cs typeface="Lucida Console"/>
              </a:rPr>
              <a:t>L</a:t>
            </a:r>
            <a:r>
              <a:rPr sz="2200" spc="-25" dirty="0">
                <a:solidFill>
                  <a:srgbClr val="FFFFFF"/>
                </a:solidFill>
                <a:latin typeface="Lucida Console"/>
                <a:cs typeface="Lucida Console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P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3260" y="440855"/>
            <a:ext cx="11982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solidFill>
                  <a:srgbClr val="FFFFFF"/>
                </a:solidFill>
                <a:latin typeface="Lucida Console"/>
                <a:cs typeface="Lucida Console"/>
              </a:rPr>
              <a:t>q</a:t>
            </a: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u</a:t>
            </a:r>
            <a:r>
              <a:rPr sz="2200" spc="-5" dirty="0">
                <a:solidFill>
                  <a:srgbClr val="FFFFFF"/>
                </a:solidFill>
                <a:latin typeface="Lucida Console"/>
                <a:cs typeface="Lucida Console"/>
              </a:rPr>
              <a:t>e</a:t>
            </a:r>
            <a:r>
              <a:rPr sz="2200" spc="-25" dirty="0">
                <a:solidFill>
                  <a:srgbClr val="FFFFFF"/>
                </a:solidFill>
                <a:latin typeface="Lucida Console"/>
                <a:cs typeface="Lucida Console"/>
              </a:rPr>
              <a:t>r</a:t>
            </a: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Lucida Console"/>
                <a:cs typeface="Lucida Console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Lucida Console"/>
                <a:cs typeface="Lucida Console"/>
              </a:rPr>
              <a:t>s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671" y="1703022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680" y="1623101"/>
            <a:ext cx="9100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9045" algn="l"/>
                <a:tab pos="1937385" algn="l"/>
                <a:tab pos="3449320" algn="l"/>
                <a:tab pos="4137660" algn="l"/>
                <a:tab pos="5786120" algn="l"/>
                <a:tab pos="6886575" algn="l"/>
                <a:tab pos="7987665" algn="l"/>
                <a:tab pos="8676005" algn="l"/>
              </a:tabLst>
            </a:pP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SELECT</a:t>
            </a:r>
            <a:r>
              <a:rPr sz="1800" spc="-5" dirty="0">
                <a:latin typeface="Lucida Console"/>
                <a:cs typeface="Lucida Console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principle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MDX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statement.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SELECT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points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out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the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678" y="1851702"/>
            <a:ext cx="619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2480945" algn="l"/>
                <a:tab pos="3166745" algn="l"/>
                <a:tab pos="3852545" algn="l"/>
                <a:tab pos="4264025" algn="l"/>
                <a:tab pos="5086985" algn="l"/>
                <a:tab pos="5498465" algn="l"/>
              </a:tabLst>
            </a:pP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dimension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members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that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will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be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parts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of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axis</a:t>
            </a:r>
            <a:r>
              <a:rPr sz="1800" spc="-5" dirty="0">
                <a:latin typeface="Lucida Console"/>
                <a:cs typeface="Lucida Console"/>
              </a:rPr>
              <a:t>;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663" y="2311433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673" y="2231512"/>
            <a:ext cx="9098915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  <a:tabLst>
                <a:tab pos="988694" algn="l"/>
                <a:tab pos="2512695" algn="l"/>
                <a:tab pos="3077845" algn="l"/>
                <a:tab pos="4465320" algn="l"/>
                <a:tab pos="4892040" algn="l"/>
                <a:tab pos="5868670" algn="l"/>
                <a:tab pos="6569075" algn="l"/>
                <a:tab pos="7134225" algn="l"/>
                <a:tab pos="7835265" algn="l"/>
                <a:tab pos="8262620" algn="l"/>
              </a:tabLst>
            </a:pP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WHERE</a:t>
            </a:r>
            <a:r>
              <a:rPr sz="1800" spc="-5" dirty="0">
                <a:latin typeface="Lucida Console"/>
                <a:cs typeface="Lucida Console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identifies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dimension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member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that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used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slicer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dimensions;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663" y="291948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673" y="2839565"/>
            <a:ext cx="9098915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  <a:tabLst>
                <a:tab pos="883285" algn="l"/>
                <a:tab pos="2440305" algn="l"/>
                <a:tab pos="3036570" algn="l"/>
                <a:tab pos="3770629" algn="l"/>
                <a:tab pos="4641215" algn="l"/>
                <a:tab pos="5649595" algn="l"/>
                <a:tab pos="6657975" algn="l"/>
                <a:tab pos="7254240" algn="l"/>
                <a:tab pos="8125459" algn="l"/>
              </a:tabLst>
            </a:pP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WITH</a:t>
            </a:r>
            <a:r>
              <a:rPr sz="1800" spc="-5" dirty="0">
                <a:latin typeface="Lucida Console"/>
                <a:cs typeface="Lucida Console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calculates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sets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named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during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SELECT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WHERE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clauses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processing;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663" y="352786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673" y="3447946"/>
            <a:ext cx="9099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2805" algn="l"/>
                <a:tab pos="2379345" algn="l"/>
                <a:tab pos="2945765" algn="l"/>
                <a:tab pos="3923029" algn="l"/>
                <a:tab pos="4352290" algn="l"/>
                <a:tab pos="6701790" algn="l"/>
                <a:tab pos="7404734" algn="l"/>
                <a:tab pos="7833995" algn="l"/>
                <a:tab pos="8674735" algn="l"/>
              </a:tabLst>
            </a:pPr>
            <a:r>
              <a:rPr sz="1800" b="1" spc="-5" dirty="0">
                <a:solidFill>
                  <a:srgbClr val="C00000"/>
                </a:solidFill>
                <a:latin typeface="Lucida Console"/>
                <a:cs typeface="Lucida Console"/>
              </a:rPr>
              <a:t>FROM</a:t>
            </a:r>
            <a:r>
              <a:rPr sz="1800" spc="-5" dirty="0">
                <a:latin typeface="Lucida Console"/>
                <a:cs typeface="Lucida Console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determines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source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multidimensional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which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our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673" y="3540839"/>
            <a:ext cx="3042920" cy="77724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835025" algn="l"/>
                <a:tab pos="1246505" algn="l"/>
                <a:tab pos="2618105" algn="l"/>
              </a:tabLst>
            </a:pPr>
            <a:r>
              <a:rPr sz="1800" spc="-5" dirty="0">
                <a:latin typeface="Lucida Console"/>
                <a:cs typeface="Lucida Console"/>
              </a:rPr>
              <a:t>query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addressed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to.</a:t>
            </a:r>
            <a:endParaRPr sz="18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500" i="1" spc="-5" dirty="0">
                <a:latin typeface="Courier New"/>
                <a:cs typeface="Courier New"/>
              </a:rPr>
              <a:t>SELECT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680" y="4292412"/>
            <a:ext cx="7338695" cy="139255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500" i="1" spc="-5" dirty="0">
                <a:latin typeface="Courier New"/>
                <a:cs typeface="Courier New"/>
              </a:rPr>
              <a:t>{[Measures].[Unit</a:t>
            </a:r>
            <a:r>
              <a:rPr sz="1500" i="1" spc="20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Sales],</a:t>
            </a:r>
            <a:r>
              <a:rPr sz="1500" i="1" spc="2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[Measures].[Store</a:t>
            </a:r>
            <a:r>
              <a:rPr sz="1500" i="1" spc="2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Sales]</a:t>
            </a:r>
            <a:r>
              <a:rPr sz="1500" i="1" spc="2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}</a:t>
            </a:r>
            <a:r>
              <a:rPr sz="1500" i="1" spc="2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ON</a:t>
            </a:r>
            <a:r>
              <a:rPr sz="1500" i="1" spc="2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COLUMNS,</a:t>
            </a:r>
            <a:endParaRPr sz="1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500" i="1" spc="-5" dirty="0">
                <a:latin typeface="Courier New"/>
                <a:cs typeface="Courier New"/>
              </a:rPr>
              <a:t>{[TIME].[1997],</a:t>
            </a:r>
            <a:r>
              <a:rPr sz="1500" i="1" spc="10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[TIME].[1998]}</a:t>
            </a:r>
            <a:r>
              <a:rPr sz="1500" i="1" spc="1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ON</a:t>
            </a:r>
            <a:r>
              <a:rPr sz="1500" i="1" spc="1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ROWS</a:t>
            </a:r>
            <a:endParaRPr sz="1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500" i="1" spc="-5" dirty="0">
                <a:latin typeface="Courier New"/>
                <a:cs typeface="Courier New"/>
              </a:rPr>
              <a:t>FROM</a:t>
            </a:r>
            <a:r>
              <a:rPr sz="1500" i="1" spc="-4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Sales</a:t>
            </a:r>
            <a:endParaRPr sz="1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500" i="1" spc="-5" dirty="0">
                <a:latin typeface="Courier New"/>
                <a:cs typeface="Courier New"/>
              </a:rPr>
              <a:t>WHERE</a:t>
            </a:r>
            <a:r>
              <a:rPr sz="1500" i="1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(</a:t>
            </a:r>
            <a:r>
              <a:rPr sz="1500" i="1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[Store].[USA].[CA]</a:t>
            </a:r>
            <a:r>
              <a:rPr sz="1500" i="1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)</a:t>
            </a:r>
            <a:endParaRPr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72" y="440855"/>
            <a:ext cx="48850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9630" algn="l"/>
                <a:tab pos="2525395" algn="l"/>
                <a:tab pos="3362960" algn="l"/>
                <a:tab pos="4032885" algn="l"/>
              </a:tabLst>
            </a:pPr>
            <a:r>
              <a:rPr spc="-5" dirty="0"/>
              <a:t>D</a:t>
            </a:r>
            <a:r>
              <a:rPr spc="-25" dirty="0"/>
              <a:t>a</a:t>
            </a:r>
            <a:r>
              <a:rPr spc="-10" dirty="0"/>
              <a:t>ta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W</a:t>
            </a:r>
            <a:r>
              <a:rPr spc="-5" dirty="0"/>
              <a:t>a</a:t>
            </a:r>
            <a:r>
              <a:rPr spc="-25" dirty="0"/>
              <a:t>r</a:t>
            </a:r>
            <a:r>
              <a:rPr spc="-10" dirty="0"/>
              <a:t>e</a:t>
            </a:r>
            <a:r>
              <a:rPr spc="-5" dirty="0"/>
              <a:t>h</a:t>
            </a:r>
            <a:r>
              <a:rPr spc="-25" dirty="0"/>
              <a:t>o</a:t>
            </a:r>
            <a:r>
              <a:rPr spc="-10" dirty="0"/>
              <a:t>u</a:t>
            </a:r>
            <a:r>
              <a:rPr spc="-5" dirty="0"/>
              <a:t>s</a:t>
            </a:r>
            <a:r>
              <a:rPr spc="-10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b</a:t>
            </a:r>
            <a:r>
              <a:rPr spc="-25" dirty="0"/>
              <a:t>a</a:t>
            </a:r>
            <a:r>
              <a:rPr spc="-10" dirty="0"/>
              <a:t>ck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e</a:t>
            </a:r>
            <a:r>
              <a:rPr spc="-5" dirty="0"/>
              <a:t>n</a:t>
            </a:r>
            <a:r>
              <a:rPr spc="-10" dirty="0"/>
              <a:t>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t</a:t>
            </a:r>
            <a:r>
              <a:rPr spc="-25" dirty="0"/>
              <a:t>o</a:t>
            </a:r>
            <a:r>
              <a:rPr spc="-10" dirty="0"/>
              <a:t>o</a:t>
            </a:r>
            <a:r>
              <a:rPr spc="-5" dirty="0"/>
              <a:t>l</a:t>
            </a:r>
            <a:r>
              <a:rPr spc="-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786" y="1540322"/>
            <a:ext cx="9098915" cy="7569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1800"/>
              </a:lnSpc>
              <a:spcBef>
                <a:spcPts val="459"/>
              </a:spcBef>
            </a:pPr>
            <a:r>
              <a:rPr sz="1800" spc="-5" dirty="0">
                <a:latin typeface="Lucida Console"/>
                <a:cs typeface="Lucida Console"/>
              </a:rPr>
              <a:t>Data</a:t>
            </a:r>
            <a:r>
              <a:rPr sz="1800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warehouse</a:t>
            </a:r>
            <a:r>
              <a:rPr sz="1800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systems</a:t>
            </a:r>
            <a:r>
              <a:rPr sz="1800" dirty="0"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use</a:t>
            </a:r>
            <a:r>
              <a:rPr sz="180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back-end</a:t>
            </a:r>
            <a:r>
              <a:rPr sz="180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tools</a:t>
            </a:r>
            <a:r>
              <a:rPr sz="180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and</a:t>
            </a:r>
            <a:r>
              <a:rPr sz="180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utilities</a:t>
            </a:r>
            <a:r>
              <a:rPr sz="1800" spc="107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to </a:t>
            </a:r>
            <a:r>
              <a:rPr sz="1800" spc="-1070" dirty="0">
                <a:solidFill>
                  <a:srgbClr val="C9201E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populate and refresh their data</a:t>
            </a:r>
            <a:r>
              <a:rPr sz="1800" spc="-5" dirty="0">
                <a:latin typeface="Lucida Console"/>
                <a:cs typeface="Lucida Console"/>
              </a:rPr>
              <a:t>. These tools and utilities include </a:t>
            </a:r>
            <a:r>
              <a:rPr sz="1800" spc="-1070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the</a:t>
            </a:r>
            <a:r>
              <a:rPr sz="1800" spc="-10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following functions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318" y="2457225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786" y="2377304"/>
            <a:ext cx="9098915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  <a:tabLst>
                <a:tab pos="818515" algn="l"/>
                <a:tab pos="2069464" algn="l"/>
                <a:tab pos="2585085" algn="l"/>
                <a:tab pos="2618105" algn="l"/>
                <a:tab pos="3528695" algn="l"/>
                <a:tab pos="3852545" algn="l"/>
                <a:tab pos="5022215" algn="l"/>
                <a:tab pos="6238875" algn="l"/>
                <a:tab pos="7045325" algn="l"/>
                <a:tab pos="7851140" algn="l"/>
              </a:tabLst>
            </a:pPr>
            <a:r>
              <a:rPr sz="1800" spc="-5" dirty="0">
                <a:latin typeface="Lucida Console"/>
                <a:cs typeface="Lucida Console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extraction,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which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typically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gathers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data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from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multiple, 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heterogeneous,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and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external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sources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321" y="3067056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788" y="2987135"/>
            <a:ext cx="9098280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-635">
              <a:lnSpc>
                <a:spcPts val="1800"/>
              </a:lnSpc>
              <a:spcBef>
                <a:spcPts val="459"/>
              </a:spcBef>
              <a:tabLst>
                <a:tab pos="697865" algn="l"/>
                <a:tab pos="2074545" algn="l"/>
                <a:tab pos="2900045" algn="l"/>
                <a:tab pos="3998595" algn="l"/>
                <a:tab pos="4961255" algn="l"/>
                <a:tab pos="5374640" algn="l"/>
                <a:tab pos="5924550" algn="l"/>
                <a:tab pos="6612890" algn="l"/>
                <a:tab pos="7163434" algn="l"/>
                <a:tab pos="8536305" algn="l"/>
              </a:tabLst>
            </a:pPr>
            <a:r>
              <a:rPr sz="1800" spc="-5" dirty="0">
                <a:latin typeface="Lucida Console"/>
                <a:cs typeface="Lucida Console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cleaning,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which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detects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errors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in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the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data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and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rectifies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them 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when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possible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321" y="3675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786" y="3595199"/>
            <a:ext cx="9098915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  <a:tabLst>
                <a:tab pos="803275" algn="l"/>
                <a:tab pos="972185" algn="l"/>
                <a:tab pos="1383665" algn="l"/>
                <a:tab pos="2755265" algn="l"/>
                <a:tab pos="3103245" algn="l"/>
                <a:tab pos="4032885" algn="l"/>
                <a:tab pos="5372735" algn="l"/>
                <a:tab pos="6163945" algn="l"/>
                <a:tab pos="6954520" algn="l"/>
                <a:tab pos="8020050" algn="l"/>
                <a:tab pos="8536940" algn="l"/>
              </a:tabLst>
            </a:pPr>
            <a:r>
              <a:rPr sz="1800" spc="-5" dirty="0">
                <a:latin typeface="Lucida Console"/>
                <a:cs typeface="Lucida Console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transformatio</a:t>
            </a:r>
            <a:r>
              <a:rPr sz="1800" spc="-10" dirty="0">
                <a:latin typeface="Lucida Console"/>
                <a:cs typeface="Lucida Console"/>
              </a:rPr>
              <a:t>n</a:t>
            </a:r>
            <a:r>
              <a:rPr sz="1800" spc="-5" dirty="0">
                <a:latin typeface="Lucida Console"/>
                <a:cs typeface="Lucida Console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which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converts</a:t>
            </a:r>
            <a:r>
              <a:rPr sz="18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data</a:t>
            </a:r>
            <a:r>
              <a:rPr sz="18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from</a:t>
            </a:r>
            <a:r>
              <a:rPr sz="18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legacy</a:t>
            </a:r>
            <a:r>
              <a:rPr sz="18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or</a:t>
            </a:r>
            <a:r>
              <a:rPr sz="1800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host 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format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to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warehouse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format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321" y="4283528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788" y="4203606"/>
            <a:ext cx="9098915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-635">
              <a:lnSpc>
                <a:spcPts val="1800"/>
              </a:lnSpc>
              <a:spcBef>
                <a:spcPts val="459"/>
              </a:spcBef>
              <a:tabLst>
                <a:tab pos="972185" algn="l"/>
                <a:tab pos="1939925" algn="l"/>
                <a:tab pos="2480945" algn="l"/>
                <a:tab pos="3029585" algn="l"/>
                <a:tab pos="3989704" algn="l"/>
                <a:tab pos="4827905" algn="l"/>
                <a:tab pos="5086985" algn="l"/>
                <a:tab pos="5635625" algn="l"/>
                <a:tab pos="6889115" algn="l"/>
                <a:tab pos="8262620" algn="l"/>
              </a:tabLst>
            </a:pPr>
            <a:r>
              <a:rPr sz="1800" spc="-5" dirty="0">
                <a:latin typeface="Lucida Console"/>
                <a:cs typeface="Lucida Console"/>
              </a:rPr>
              <a:t>Load,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4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which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sorts,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365" dirty="0">
                <a:solidFill>
                  <a:srgbClr val="C920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summarizes,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consolidates,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computes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views, 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checks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integrity,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and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builds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indices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and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partitions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321" y="489191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786" y="4811988"/>
            <a:ext cx="9098280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  <a:tabLst>
                <a:tab pos="1249045" algn="l"/>
                <a:tab pos="2074545" algn="l"/>
                <a:tab pos="3585845" algn="l"/>
                <a:tab pos="4135754" algn="l"/>
                <a:tab pos="5234940" algn="l"/>
                <a:tab pos="5923280" algn="l"/>
                <a:tab pos="6473190" algn="l"/>
                <a:tab pos="7160895" algn="l"/>
                <a:tab pos="8260715" algn="l"/>
                <a:tab pos="8673465" algn="l"/>
              </a:tabLst>
            </a:pPr>
            <a:r>
              <a:rPr sz="1800" spc="-5" dirty="0">
                <a:latin typeface="Lucida Console"/>
                <a:cs typeface="Lucida Console"/>
              </a:rPr>
              <a:t>Refresh,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which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propagates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the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updates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from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the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data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sources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to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the 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warehouse</a:t>
            </a:r>
            <a:endParaRPr sz="18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72" y="440855"/>
            <a:ext cx="4213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2550" algn="l"/>
                <a:tab pos="1854835" algn="l"/>
                <a:tab pos="2693670" algn="l"/>
              </a:tabLst>
            </a:pPr>
            <a:r>
              <a:rPr spc="-5" dirty="0"/>
              <a:t>T</a:t>
            </a:r>
            <a:r>
              <a:rPr spc="-25" dirty="0"/>
              <a:t>e</a:t>
            </a:r>
            <a:r>
              <a:rPr spc="-10" dirty="0"/>
              <a:t>s</a:t>
            </a:r>
            <a:r>
              <a:rPr spc="-5" dirty="0"/>
              <a:t>t</a:t>
            </a:r>
            <a:r>
              <a:rPr spc="-25" dirty="0"/>
              <a:t>i</a:t>
            </a:r>
            <a:r>
              <a:rPr spc="-10" dirty="0"/>
              <a:t>ng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in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D</a:t>
            </a:r>
            <a:r>
              <a:rPr spc="-5" dirty="0"/>
              <a:t>a</a:t>
            </a:r>
            <a:r>
              <a:rPr spc="-25" dirty="0"/>
              <a:t>t</a:t>
            </a:r>
            <a:r>
              <a:rPr spc="-10" dirty="0"/>
              <a:t>a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5" dirty="0"/>
              <a:t>r</a:t>
            </a:r>
            <a:r>
              <a:rPr spc="-25" dirty="0"/>
              <a:t>e</a:t>
            </a:r>
            <a:r>
              <a:rPr spc="-10" dirty="0"/>
              <a:t>h</a:t>
            </a:r>
            <a:r>
              <a:rPr spc="-5" dirty="0"/>
              <a:t>o</a:t>
            </a:r>
            <a:r>
              <a:rPr spc="-25" dirty="0"/>
              <a:t>u</a:t>
            </a:r>
            <a:r>
              <a:rPr spc="-10" dirty="0"/>
              <a:t>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321" y="2000025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788" y="1920104"/>
            <a:ext cx="928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4995" algn="l"/>
                <a:tab pos="1726564" algn="l"/>
                <a:tab pos="2172335" algn="l"/>
                <a:tab pos="3441065" algn="l"/>
                <a:tab pos="4023360" algn="l"/>
                <a:tab pos="5154930" algn="l"/>
                <a:tab pos="6423025" algn="l"/>
                <a:tab pos="7143115" algn="l"/>
                <a:tab pos="7999095" algn="l"/>
                <a:tab pos="8444230" algn="l"/>
              </a:tabLst>
            </a:pPr>
            <a:r>
              <a:rPr sz="1800" spc="-5" dirty="0">
                <a:latin typeface="Lucida Console"/>
                <a:cs typeface="Lucida Console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process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creating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and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running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detailed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test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cases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to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ensure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786" y="2148704"/>
            <a:ext cx="928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965" algn="l"/>
                <a:tab pos="1459865" algn="l"/>
                <a:tab pos="1909445" algn="l"/>
                <a:tab pos="2221230" algn="l"/>
                <a:tab pos="3630929" algn="l"/>
                <a:tab pos="4080510" algn="l"/>
                <a:tab pos="5901690" algn="l"/>
                <a:tab pos="7311390" algn="l"/>
                <a:tab pos="7896225" algn="l"/>
              </a:tabLst>
            </a:pP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that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data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in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warehouse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is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trustworthy,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accurate,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and</a:t>
            </a:r>
            <a:r>
              <a:rPr sz="1800" spc="-5" dirty="0">
                <a:solidFill>
                  <a:srgbClr val="C9201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C9201E"/>
                </a:solidFill>
                <a:latin typeface="Lucida Console"/>
                <a:cs typeface="Lucida Console"/>
              </a:rPr>
              <a:t>compatible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786" y="2377305"/>
            <a:ext cx="714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965" algn="l"/>
                <a:tab pos="1322705" algn="l"/>
                <a:tab pos="3418204" algn="l"/>
                <a:tab pos="4141470" algn="l"/>
                <a:tab pos="5551170" algn="l"/>
                <a:tab pos="6000750" algn="l"/>
                <a:tab pos="6861809" algn="l"/>
              </a:tabLst>
            </a:pPr>
            <a:r>
              <a:rPr sz="1800" spc="-5" dirty="0">
                <a:latin typeface="Lucida Console"/>
                <a:cs typeface="Lucida Console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organization's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structure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known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as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4571" y="2377305"/>
            <a:ext cx="198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4695" algn="l"/>
              </a:tabLst>
            </a:pPr>
            <a:r>
              <a:rPr sz="1800" spc="-5" dirty="0">
                <a:latin typeface="Lucida Console"/>
                <a:cs typeface="Lucida Console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warehouse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786" y="2498986"/>
            <a:ext cx="9280525" cy="7880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latin typeface="Lucida Console"/>
                <a:cs typeface="Lucida Console"/>
              </a:rPr>
              <a:t>testing.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1212215" algn="l"/>
                <a:tab pos="1726564" algn="l"/>
                <a:tab pos="2377440" algn="l"/>
                <a:tab pos="3440429" algn="l"/>
                <a:tab pos="4777740" algn="l"/>
                <a:tab pos="5291455" algn="l"/>
                <a:tab pos="6080125" algn="l"/>
                <a:tab pos="7553959" algn="l"/>
                <a:tab pos="8205470" algn="l"/>
                <a:tab pos="8855710" algn="l"/>
              </a:tabLst>
            </a:pPr>
            <a:r>
              <a:rPr sz="1800" spc="-5" dirty="0">
                <a:latin typeface="Lucida Console"/>
                <a:cs typeface="Lucida Console"/>
              </a:rPr>
              <a:t>Because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rising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emphasis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analytics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way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318" y="3067066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786" y="3215745"/>
            <a:ext cx="9281160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  <a:tabLst>
                <a:tab pos="697865" algn="l"/>
                <a:tab pos="1109345" algn="l"/>
                <a:tab pos="1665605" algn="l"/>
                <a:tab pos="2480945" algn="l"/>
                <a:tab pos="2908935" algn="l"/>
                <a:tab pos="3578225" algn="l"/>
                <a:tab pos="3989704" algn="l"/>
                <a:tab pos="4151629" algn="l"/>
                <a:tab pos="4709160" algn="l"/>
                <a:tab pos="5224145" algn="l"/>
                <a:tab pos="5772785" algn="l"/>
                <a:tab pos="6226810" algn="l"/>
                <a:tab pos="6645275" algn="l"/>
                <a:tab pos="6732905" algn="l"/>
                <a:tab pos="7202805" algn="l"/>
                <a:tab pos="8718550" algn="l"/>
              </a:tabLst>
            </a:pPr>
            <a:r>
              <a:rPr sz="1800" spc="-5" dirty="0">
                <a:latin typeface="Lucida Console"/>
                <a:cs typeface="Lucida Console"/>
              </a:rPr>
              <a:t>complicated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business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insights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recognized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assumption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reliable,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Testing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critical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Lucida Console"/>
                <a:cs typeface="Lucida Console"/>
              </a:rPr>
              <a:t>modern</a:t>
            </a:r>
            <a:r>
              <a:rPr sz="1800" spc="-5" dirty="0"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Lucida Console"/>
                <a:cs typeface="Lucida Console"/>
              </a:rPr>
              <a:t>firms.</a:t>
            </a:r>
            <a:endParaRPr sz="18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1561</Words>
  <Application>Microsoft Office PowerPoint</Application>
  <PresentationFormat>Custom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Courier New</vt:lpstr>
      <vt:lpstr>Lucida Console</vt:lpstr>
      <vt:lpstr>Segoe UI Symbol</vt:lpstr>
      <vt:lpstr>Times New Roman</vt:lpstr>
      <vt:lpstr>Trebuchet MS</vt:lpstr>
      <vt:lpstr>Office Theme</vt:lpstr>
      <vt:lpstr>OLAP Queries</vt:lpstr>
      <vt:lpstr>OLAP AND DATA WAREHOUSE</vt:lpstr>
      <vt:lpstr>OLAP</vt:lpstr>
      <vt:lpstr>OLAP queries in SQL</vt:lpstr>
      <vt:lpstr>Online</vt:lpstr>
      <vt:lpstr>Multidimensional OLAP queries</vt:lpstr>
      <vt:lpstr>Multidimensional</vt:lpstr>
      <vt:lpstr>Data Warehouse back end tools</vt:lpstr>
      <vt:lpstr>Testing in Data warehouse</vt:lpstr>
      <vt:lpstr>Data warehouse testing process</vt:lpstr>
      <vt:lpstr>Testing in Data warehouse</vt:lpstr>
      <vt:lpstr>Testing in Data warehouse → Unit Testing</vt:lpstr>
      <vt:lpstr>Testing in Data warehouse → Integration Testing</vt:lpstr>
      <vt:lpstr>Testing in Data warehouse → System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OLAP Queries</dc:title>
  <cp:lastModifiedBy>Subash Panday</cp:lastModifiedBy>
  <cp:revision>5</cp:revision>
  <dcterms:created xsi:type="dcterms:W3CDTF">2022-12-31T17:48:32Z</dcterms:created>
  <dcterms:modified xsi:type="dcterms:W3CDTF">2023-06-18T02:50:25Z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2022-12-31T00:00:00Z</vt:filetime>
  </property>
</Properties>
</file>