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0" r:id="rId4"/>
    <p:sldId id="261"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99" r:id="rId29"/>
    <p:sldId id="300" r:id="rId30"/>
    <p:sldId id="301" r:id="rId31"/>
    <p:sldId id="302" r:id="rId32"/>
    <p:sldId id="285" r:id="rId33"/>
    <p:sldId id="286" r:id="rId34"/>
    <p:sldId id="287" r:id="rId35"/>
    <p:sldId id="288" r:id="rId36"/>
    <p:sldId id="298" r:id="rId37"/>
    <p:sldId id="289" r:id="rId38"/>
    <p:sldId id="290" r:id="rId39"/>
    <p:sldId id="291" r:id="rId40"/>
    <p:sldId id="292" r:id="rId41"/>
    <p:sldId id="293" r:id="rId42"/>
    <p:sldId id="294" r:id="rId43"/>
    <p:sldId id="295" r:id="rId44"/>
    <p:sldId id="296" r:id="rId45"/>
    <p:sldId id="29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CD84CF-1745-4A33-AA81-B52BCB89494C}" type="datetimeFigureOut">
              <a:rPr lang="en-US" smtClean="0"/>
              <a:t>2/11/2024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FF118-5F87-4BCB-B555-E3401BEE04D9}" type="slidenum">
              <a:rPr lang="en-US" smtClean="0"/>
              <a:t>‹#›</a:t>
            </a:fld>
            <a:endParaRPr lang="en-US"/>
          </a:p>
        </p:txBody>
      </p:sp>
    </p:spTree>
    <p:extLst>
      <p:ext uri="{BB962C8B-B14F-4D97-AF65-F5344CB8AC3E}">
        <p14:creationId xmlns:p14="http://schemas.microsoft.com/office/powerpoint/2010/main" val="124940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FF118-5F87-4BCB-B555-E3401BEE04D9}" type="slidenum">
              <a:rPr lang="en-US" smtClean="0"/>
              <a:t>1</a:t>
            </a:fld>
            <a:endParaRPr lang="en-US"/>
          </a:p>
        </p:txBody>
      </p:sp>
    </p:spTree>
    <p:extLst>
      <p:ext uri="{BB962C8B-B14F-4D97-AF65-F5344CB8AC3E}">
        <p14:creationId xmlns:p14="http://schemas.microsoft.com/office/powerpoint/2010/main" val="204987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9B8A39-CB74-4AE6-AA22-27FCE699581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417744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B8A39-CB74-4AE6-AA22-27FCE699581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57336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B8A39-CB74-4AE6-AA22-27FCE699581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236657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B8A39-CB74-4AE6-AA22-27FCE699581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417692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B8A39-CB74-4AE6-AA22-27FCE6995815}"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1618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9B8A39-CB74-4AE6-AA22-27FCE6995815}"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11292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9B8A39-CB74-4AE6-AA22-27FCE6995815}"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38068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9B8A39-CB74-4AE6-AA22-27FCE6995815}"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95972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B8A39-CB74-4AE6-AA22-27FCE6995815}"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307280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B8A39-CB74-4AE6-AA22-27FCE6995815}"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400074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B8A39-CB74-4AE6-AA22-27FCE6995815}"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396137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B8A39-CB74-4AE6-AA22-27FCE6995815}" type="datetimeFigureOut">
              <a:rPr lang="en-US" smtClean="0"/>
              <a:t>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CA391-00F2-4AEC-A741-A4010AC9CC33}" type="slidenum">
              <a:rPr lang="en-US" smtClean="0"/>
              <a:t>‹#›</a:t>
            </a:fld>
            <a:endParaRPr lang="en-US"/>
          </a:p>
        </p:txBody>
      </p:sp>
    </p:spTree>
    <p:extLst>
      <p:ext uri="{BB962C8B-B14F-4D97-AF65-F5344CB8AC3E}">
        <p14:creationId xmlns:p14="http://schemas.microsoft.com/office/powerpoint/2010/main" val="26395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 5</a:t>
            </a:r>
            <a:endParaRPr lang="en-US" dirty="0"/>
          </a:p>
        </p:txBody>
      </p:sp>
      <p:sp>
        <p:nvSpPr>
          <p:cNvPr id="3" name="Subtitle 2"/>
          <p:cNvSpPr>
            <a:spLocks noGrp="1"/>
          </p:cNvSpPr>
          <p:nvPr>
            <p:ph type="subTitle" idx="1"/>
          </p:nvPr>
        </p:nvSpPr>
        <p:spPr>
          <a:xfrm>
            <a:off x="1371600" y="3352800"/>
            <a:ext cx="6629400" cy="914400"/>
          </a:xfrm>
        </p:spPr>
        <p:txBody>
          <a:bodyPr>
            <a:normAutofit/>
          </a:bodyPr>
          <a:lstStyle/>
          <a:p>
            <a:r>
              <a:rPr lang="en-US" sz="4800" b="1" dirty="0">
                <a:solidFill>
                  <a:schemeClr val="tx1"/>
                </a:solidFill>
              </a:rPr>
              <a:t>Data Mining Techniques</a:t>
            </a:r>
          </a:p>
        </p:txBody>
      </p:sp>
    </p:spTree>
    <p:extLst>
      <p:ext uri="{BB962C8B-B14F-4D97-AF65-F5344CB8AC3E}">
        <p14:creationId xmlns:p14="http://schemas.microsoft.com/office/powerpoint/2010/main" val="235576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991600" cy="6555641"/>
          </a:xfrm>
          <a:prstGeom prst="rect">
            <a:avLst/>
          </a:prstGeom>
          <a:noFill/>
        </p:spPr>
        <p:txBody>
          <a:bodyPr wrap="square" rtlCol="0">
            <a:spAutoFit/>
          </a:bodyPr>
          <a:lstStyle/>
          <a:p>
            <a:r>
              <a:rPr lang="en-US" sz="2800" b="1" dirty="0">
                <a:solidFill>
                  <a:srgbClr val="FF0000"/>
                </a:solidFill>
              </a:rPr>
              <a:t>4. Use a measure of central tendency for the attribute (e.g., the mean or median) to fill in the missing value:- </a:t>
            </a:r>
            <a:r>
              <a:rPr lang="en-US" sz="2800" dirty="0"/>
              <a:t>. For normal (symmetric) data distributions, the mean can be used, while skewed data distribution should employ the median</a:t>
            </a:r>
            <a:endParaRPr lang="en-US" sz="2800" dirty="0">
              <a:solidFill>
                <a:srgbClr val="FF0000"/>
              </a:solidFill>
            </a:endParaRPr>
          </a:p>
          <a:p>
            <a:r>
              <a:rPr lang="en-US" sz="2800" b="1" dirty="0">
                <a:solidFill>
                  <a:srgbClr val="FF0000"/>
                </a:solidFill>
              </a:rPr>
              <a:t>5. Use the attribute mean or median for all samples belonging to the same class as the given tuple:- </a:t>
            </a:r>
            <a:r>
              <a:rPr lang="en-US" sz="2800" dirty="0"/>
              <a:t>For example, if classifying customers according to credit risk, we may replace the missing value with the mean income value for customers in the same credit risk category as that of the given tuple. If the data distribution for a given class is skewed, the median value is a better choice.</a:t>
            </a:r>
          </a:p>
          <a:p>
            <a:r>
              <a:rPr lang="en-US" sz="2800" b="1" dirty="0">
                <a:solidFill>
                  <a:srgbClr val="FF0000"/>
                </a:solidFill>
              </a:rPr>
              <a:t>6. Use the most probable value to fill in the missing value:- </a:t>
            </a:r>
            <a:r>
              <a:rPr lang="en-US" sz="2800" dirty="0"/>
              <a:t>This may be determined with regression, inference-based tools using a Bayesian formalism, or decision tree.</a:t>
            </a:r>
          </a:p>
        </p:txBody>
      </p:sp>
    </p:spTree>
    <p:extLst>
      <p:ext uri="{BB962C8B-B14F-4D97-AF65-F5344CB8AC3E}">
        <p14:creationId xmlns:p14="http://schemas.microsoft.com/office/powerpoint/2010/main" val="3892251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b="1" dirty="0"/>
              <a:t>Noisy Data</a:t>
            </a:r>
          </a:p>
        </p:txBody>
      </p:sp>
      <p:sp>
        <p:nvSpPr>
          <p:cNvPr id="3" name="Content Placeholder 2"/>
          <p:cNvSpPr>
            <a:spLocks noGrp="1"/>
          </p:cNvSpPr>
          <p:nvPr>
            <p:ph idx="1"/>
          </p:nvPr>
        </p:nvSpPr>
        <p:spPr>
          <a:xfrm>
            <a:off x="152400" y="914400"/>
            <a:ext cx="8839200" cy="1905000"/>
          </a:xfrm>
        </p:spPr>
        <p:txBody>
          <a:bodyPr>
            <a:normAutofit fontScale="92500" lnSpcReduction="10000"/>
          </a:bodyPr>
          <a:lstStyle/>
          <a:p>
            <a:r>
              <a:rPr lang="en-US" dirty="0"/>
              <a:t>Noise is a random error or variance in a measured variable</a:t>
            </a:r>
          </a:p>
          <a:p>
            <a:r>
              <a:rPr lang="en-US" dirty="0">
                <a:solidFill>
                  <a:srgbClr val="FF0000"/>
                </a:solidFill>
              </a:rPr>
              <a:t>Detection of Noise</a:t>
            </a:r>
            <a:r>
              <a:rPr lang="en-US" dirty="0"/>
              <a:t>:- Basic statistical description techniques and  methods of data visualization</a:t>
            </a:r>
          </a:p>
        </p:txBody>
      </p:sp>
      <p:sp>
        <p:nvSpPr>
          <p:cNvPr id="4" name="TextBox 3"/>
          <p:cNvSpPr txBox="1"/>
          <p:nvPr/>
        </p:nvSpPr>
        <p:spPr>
          <a:xfrm>
            <a:off x="609600" y="2819400"/>
            <a:ext cx="8382000" cy="461665"/>
          </a:xfrm>
          <a:prstGeom prst="rect">
            <a:avLst/>
          </a:prstGeom>
          <a:noFill/>
        </p:spPr>
        <p:txBody>
          <a:bodyPr wrap="square" rtlCol="0">
            <a:spAutoFit/>
          </a:bodyPr>
          <a:lstStyle/>
          <a:p>
            <a:pPr algn="ctr"/>
            <a:r>
              <a:rPr lang="en-US" sz="2400" b="1" dirty="0"/>
              <a:t>Data Smoothing Techniques</a:t>
            </a:r>
          </a:p>
        </p:txBody>
      </p:sp>
      <p:sp>
        <p:nvSpPr>
          <p:cNvPr id="5" name="TextBox 4"/>
          <p:cNvSpPr txBox="1"/>
          <p:nvPr/>
        </p:nvSpPr>
        <p:spPr>
          <a:xfrm>
            <a:off x="228600" y="3352800"/>
            <a:ext cx="8915400" cy="3354765"/>
          </a:xfrm>
          <a:prstGeom prst="rect">
            <a:avLst/>
          </a:prstGeom>
          <a:noFill/>
        </p:spPr>
        <p:txBody>
          <a:bodyPr wrap="square" rtlCol="0">
            <a:spAutoFit/>
          </a:bodyPr>
          <a:lstStyle/>
          <a:p>
            <a:pPr marL="514350" indent="-514350">
              <a:buAutoNum type="arabicPeriod"/>
            </a:pPr>
            <a:r>
              <a:rPr lang="en-US" sz="3200" b="1" dirty="0">
                <a:solidFill>
                  <a:srgbClr val="FF0000"/>
                </a:solidFill>
              </a:rPr>
              <a:t>Binning</a:t>
            </a:r>
            <a:r>
              <a:rPr lang="en-US" sz="2400" dirty="0"/>
              <a:t>: </a:t>
            </a:r>
          </a:p>
          <a:p>
            <a:pPr marL="342900" indent="-342900">
              <a:buFont typeface="Arial" panose="020B0604020202020204" pitchFamily="34" charset="0"/>
              <a:buChar char="•"/>
            </a:pPr>
            <a:r>
              <a:rPr lang="en-US" sz="2400" dirty="0"/>
              <a:t>Smooth a sorted data value by consulting its “neighborhood,” i.e.  the values around it.</a:t>
            </a:r>
          </a:p>
          <a:p>
            <a:pPr marL="342900" indent="-342900">
              <a:buFont typeface="Arial" panose="020B0604020202020204" pitchFamily="34" charset="0"/>
              <a:buChar char="•"/>
            </a:pPr>
            <a:r>
              <a:rPr lang="en-US" sz="2400" dirty="0"/>
              <a:t>The sorted values are distributed into a number of “buckets,” or bins.</a:t>
            </a:r>
          </a:p>
          <a:p>
            <a:r>
              <a:rPr lang="en-US" sz="2800" dirty="0">
                <a:solidFill>
                  <a:srgbClr val="FF0000"/>
                </a:solidFill>
              </a:rPr>
              <a:t>a. smoothing by bin means</a:t>
            </a:r>
          </a:p>
          <a:p>
            <a:r>
              <a:rPr lang="en-US" sz="2800" dirty="0">
                <a:solidFill>
                  <a:srgbClr val="FF0000"/>
                </a:solidFill>
              </a:rPr>
              <a:t>b. smoothing by bin medians</a:t>
            </a:r>
          </a:p>
          <a:p>
            <a:r>
              <a:rPr lang="en-US" sz="2800" dirty="0">
                <a:solidFill>
                  <a:srgbClr val="FF0000"/>
                </a:solidFill>
              </a:rPr>
              <a:t>c. smoothing by bin boundaries</a:t>
            </a:r>
          </a:p>
        </p:txBody>
      </p:sp>
    </p:spTree>
    <p:extLst>
      <p:ext uri="{BB962C8B-B14F-4D97-AF65-F5344CB8AC3E}">
        <p14:creationId xmlns:p14="http://schemas.microsoft.com/office/powerpoint/2010/main" val="2028315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304800"/>
            <a:ext cx="8763000" cy="461665"/>
          </a:xfrm>
          <a:prstGeom prst="rect">
            <a:avLst/>
          </a:prstGeom>
          <a:noFill/>
        </p:spPr>
        <p:txBody>
          <a:bodyPr wrap="square" rtlCol="0">
            <a:spAutoFit/>
          </a:bodyPr>
          <a:lstStyle/>
          <a:p>
            <a:pPr algn="ctr"/>
            <a:r>
              <a:rPr lang="en-US" sz="2400" b="1" dirty="0"/>
              <a:t>Sorted data for price (in dollars): 4, 8, 15, 21, 21, 24, 25, 28, 34</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18028"/>
            <a:ext cx="6553200" cy="561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568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686800" cy="5940088"/>
          </a:xfrm>
          <a:prstGeom prst="rect">
            <a:avLst/>
          </a:prstGeom>
          <a:noFill/>
        </p:spPr>
        <p:txBody>
          <a:bodyPr wrap="square" rtlCol="0">
            <a:spAutoFit/>
          </a:bodyPr>
          <a:lstStyle/>
          <a:p>
            <a:r>
              <a:rPr lang="en-US" sz="3600" b="1" dirty="0">
                <a:solidFill>
                  <a:srgbClr val="FF0000"/>
                </a:solidFill>
              </a:rPr>
              <a:t>2. Regression</a:t>
            </a:r>
            <a:r>
              <a:rPr lang="en-US" sz="2800" dirty="0"/>
              <a:t>: </a:t>
            </a:r>
          </a:p>
          <a:p>
            <a:pPr marL="342900" indent="-342900">
              <a:buFont typeface="Arial" panose="020B0604020202020204" pitchFamily="34" charset="0"/>
              <a:buChar char="•"/>
            </a:pPr>
            <a:r>
              <a:rPr lang="en-US" sz="2800" dirty="0"/>
              <a:t>A technique that conforms data values to a function. </a:t>
            </a:r>
          </a:p>
          <a:p>
            <a:pPr marL="342900" indent="-342900">
              <a:buFont typeface="Arial" panose="020B0604020202020204" pitchFamily="34" charset="0"/>
              <a:buChar char="•"/>
            </a:pPr>
            <a:r>
              <a:rPr lang="en-US" sz="2800" dirty="0"/>
              <a:t>Linear regression involves finding the “best” line to fit two attributes (or variables) so that one attribute can be used to predict the other. </a:t>
            </a:r>
          </a:p>
          <a:p>
            <a:pPr marL="342900" indent="-342900">
              <a:buFont typeface="Arial" panose="020B0604020202020204" pitchFamily="34" charset="0"/>
              <a:buChar char="•"/>
            </a:pPr>
            <a:r>
              <a:rPr lang="en-US" sz="2800" dirty="0"/>
              <a:t>Multiple linear regression is an extension of linear regression, where more than two attributes are involved and the data are fit to a multidimensional surface. </a:t>
            </a:r>
          </a:p>
          <a:p>
            <a:r>
              <a:rPr lang="en-US" sz="3600" b="1" dirty="0">
                <a:solidFill>
                  <a:srgbClr val="FF0000"/>
                </a:solidFill>
              </a:rPr>
              <a:t>3. Outliers</a:t>
            </a:r>
            <a:r>
              <a:rPr lang="en-US" sz="2800" dirty="0"/>
              <a:t> </a:t>
            </a:r>
          </a:p>
          <a:p>
            <a:pPr marL="342900" indent="-342900">
              <a:buFont typeface="Arial" panose="020B0604020202020204" pitchFamily="34" charset="0"/>
              <a:buChar char="•"/>
            </a:pPr>
            <a:r>
              <a:rPr lang="en-US" sz="2800" dirty="0"/>
              <a:t>May be detected by clustering, for example, where similar values are organized into groups, or “clusters.” </a:t>
            </a:r>
          </a:p>
          <a:p>
            <a:pPr marL="342900" indent="-342900">
              <a:buFont typeface="Arial" panose="020B0604020202020204" pitchFamily="34" charset="0"/>
              <a:buChar char="•"/>
            </a:pPr>
            <a:r>
              <a:rPr lang="en-US" sz="2800" dirty="0"/>
              <a:t>Values that fall outside of the set of clusters may be considered outliers.</a:t>
            </a:r>
          </a:p>
        </p:txBody>
      </p:sp>
    </p:spTree>
    <p:extLst>
      <p:ext uri="{BB962C8B-B14F-4D97-AF65-F5344CB8AC3E}">
        <p14:creationId xmlns:p14="http://schemas.microsoft.com/office/powerpoint/2010/main" val="4185734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76" y="1504950"/>
            <a:ext cx="7130424"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 y="228600"/>
            <a:ext cx="8915400" cy="954107"/>
          </a:xfrm>
          <a:prstGeom prst="rect">
            <a:avLst/>
          </a:prstGeom>
          <a:noFill/>
        </p:spPr>
        <p:txBody>
          <a:bodyPr wrap="square" rtlCol="0">
            <a:spAutoFit/>
          </a:bodyPr>
          <a:lstStyle/>
          <a:p>
            <a:pPr algn="ctr"/>
            <a:r>
              <a:rPr lang="en-US" sz="2800" b="1" dirty="0">
                <a:solidFill>
                  <a:srgbClr val="FF0000"/>
                </a:solidFill>
              </a:rPr>
              <a:t>Outliers may be detected as values that fall outside of the cluster sets.</a:t>
            </a:r>
          </a:p>
        </p:txBody>
      </p:sp>
    </p:spTree>
    <p:extLst>
      <p:ext uri="{BB962C8B-B14F-4D97-AF65-F5344CB8AC3E}">
        <p14:creationId xmlns:p14="http://schemas.microsoft.com/office/powerpoint/2010/main" val="291401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t>Data Integration</a:t>
            </a:r>
          </a:p>
        </p:txBody>
      </p:sp>
      <p:sp>
        <p:nvSpPr>
          <p:cNvPr id="3" name="Content Placeholder 2"/>
          <p:cNvSpPr>
            <a:spLocks noGrp="1"/>
          </p:cNvSpPr>
          <p:nvPr>
            <p:ph idx="1"/>
          </p:nvPr>
        </p:nvSpPr>
        <p:spPr>
          <a:xfrm>
            <a:off x="228600" y="762000"/>
            <a:ext cx="8763000" cy="2057399"/>
          </a:xfrm>
        </p:spPr>
        <p:txBody>
          <a:bodyPr>
            <a:normAutofit fontScale="62500" lnSpcReduction="20000"/>
          </a:bodyPr>
          <a:lstStyle/>
          <a:p>
            <a:r>
              <a:rPr lang="en-US" dirty="0"/>
              <a:t>Merging of data from multiple data stores. </a:t>
            </a:r>
          </a:p>
          <a:p>
            <a:r>
              <a:rPr lang="en-US" b="1" dirty="0">
                <a:solidFill>
                  <a:srgbClr val="FF0000"/>
                </a:solidFill>
              </a:rPr>
              <a:t>In the resulting data set, </a:t>
            </a:r>
            <a:r>
              <a:rPr lang="en-US" dirty="0"/>
              <a:t>Careful integration can help reduce and avoid redundancies and inconsistencies.</a:t>
            </a:r>
          </a:p>
          <a:p>
            <a:r>
              <a:rPr lang="en-US" b="1" dirty="0"/>
              <a:t>How can we match schema and objects from different sources?</a:t>
            </a:r>
          </a:p>
          <a:p>
            <a:r>
              <a:rPr lang="en-US" b="1" dirty="0"/>
              <a:t>Are any attributes correlated?</a:t>
            </a:r>
          </a:p>
          <a:p>
            <a:pPr marL="0" indent="0" algn="ctr">
              <a:buNone/>
            </a:pPr>
            <a:r>
              <a:rPr lang="en-US" sz="4500" b="1" dirty="0"/>
              <a:t>Issue in Data Integration</a:t>
            </a:r>
          </a:p>
        </p:txBody>
      </p:sp>
      <p:sp>
        <p:nvSpPr>
          <p:cNvPr id="4" name="TextBox 3"/>
          <p:cNvSpPr txBox="1"/>
          <p:nvPr/>
        </p:nvSpPr>
        <p:spPr>
          <a:xfrm>
            <a:off x="145026" y="2720638"/>
            <a:ext cx="8763000" cy="3908762"/>
          </a:xfrm>
          <a:prstGeom prst="rect">
            <a:avLst/>
          </a:prstGeom>
          <a:noFill/>
        </p:spPr>
        <p:txBody>
          <a:bodyPr wrap="square" rtlCol="0">
            <a:spAutoFit/>
          </a:bodyPr>
          <a:lstStyle/>
          <a:p>
            <a:pPr marL="342900" indent="-342900">
              <a:buAutoNum type="alphaLcPeriod"/>
            </a:pPr>
            <a:r>
              <a:rPr lang="en-US" sz="3200" b="1" dirty="0">
                <a:solidFill>
                  <a:srgbClr val="FF0000"/>
                </a:solidFill>
              </a:rPr>
              <a:t>entity identification problem:-</a:t>
            </a:r>
          </a:p>
          <a:p>
            <a:r>
              <a:rPr lang="en-US" sz="2400" b="1" dirty="0"/>
              <a:t>How can equivalent real-world entities from multiple data sources be matched up? </a:t>
            </a:r>
          </a:p>
          <a:p>
            <a:r>
              <a:rPr lang="en-US" sz="2400" dirty="0"/>
              <a:t>For example, how can the data analyst or the computer be sure that customer id in one database and </a:t>
            </a:r>
            <a:r>
              <a:rPr lang="en-US" sz="2400" dirty="0" err="1"/>
              <a:t>cust</a:t>
            </a:r>
            <a:r>
              <a:rPr lang="en-US" sz="2400" dirty="0"/>
              <a:t> number in another refer to the same attribute?</a:t>
            </a:r>
          </a:p>
          <a:p>
            <a:r>
              <a:rPr lang="en-US" sz="2400" b="1" dirty="0">
                <a:solidFill>
                  <a:srgbClr val="FF0000"/>
                </a:solidFill>
              </a:rPr>
              <a:t>Solution</a:t>
            </a:r>
            <a:r>
              <a:rPr lang="en-US" sz="2400" b="1" dirty="0">
                <a:solidFill>
                  <a:srgbClr val="FF0000"/>
                </a:solidFill>
                <a:sym typeface="Wingdings" panose="05000000000000000000" pitchFamily="2" charset="2"/>
              </a:rPr>
              <a:t></a:t>
            </a:r>
            <a:r>
              <a:rPr lang="en-US" sz="2400" b="1" dirty="0">
                <a:solidFill>
                  <a:srgbClr val="FF0000"/>
                </a:solidFill>
              </a:rPr>
              <a:t> Schema integration:- </a:t>
            </a:r>
          </a:p>
          <a:p>
            <a:pPr marL="285750" indent="-285750">
              <a:buFont typeface="Arial" panose="020B0604020202020204" pitchFamily="34" charset="0"/>
              <a:buChar char="•"/>
            </a:pPr>
            <a:r>
              <a:rPr lang="en-US" sz="2400" dirty="0"/>
              <a:t>Attention must be paid to the structure of the data.</a:t>
            </a:r>
          </a:p>
          <a:p>
            <a:pPr marL="285750" indent="-285750">
              <a:buFont typeface="Arial" panose="020B0604020202020204" pitchFamily="34" charset="0"/>
              <a:buChar char="•"/>
            </a:pPr>
            <a:r>
              <a:rPr lang="en-US" sz="2400" dirty="0"/>
              <a:t>Functional dependencies and referential constraints in the source system </a:t>
            </a:r>
          </a:p>
        </p:txBody>
      </p:sp>
    </p:spTree>
    <p:extLst>
      <p:ext uri="{BB962C8B-B14F-4D97-AF65-F5344CB8AC3E}">
        <p14:creationId xmlns:p14="http://schemas.microsoft.com/office/powerpoint/2010/main" val="2087377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marL="0" indent="0">
              <a:buNone/>
            </a:pPr>
            <a:r>
              <a:rPr lang="en-US" b="1" dirty="0">
                <a:solidFill>
                  <a:srgbClr val="FF0000"/>
                </a:solidFill>
              </a:rPr>
              <a:t>b. Redundancy and Correlation Analysis:-</a:t>
            </a:r>
          </a:p>
          <a:p>
            <a:r>
              <a:rPr lang="en-US" dirty="0"/>
              <a:t>Some redundancies can be detected by correlation analysis</a:t>
            </a:r>
          </a:p>
          <a:p>
            <a:r>
              <a:rPr lang="en-US" dirty="0"/>
              <a:t>Given two attributes, such analysis can measure how strongly one attribute implies the other, based on the available data. </a:t>
            </a:r>
          </a:p>
          <a:p>
            <a:r>
              <a:rPr lang="en-US" b="1" dirty="0">
                <a:solidFill>
                  <a:srgbClr val="FF0000"/>
                </a:solidFill>
              </a:rPr>
              <a:t>For nominal data</a:t>
            </a:r>
            <a:r>
              <a:rPr lang="en-US" dirty="0"/>
              <a:t>, we use the χ 2 (chi-square) test.</a:t>
            </a:r>
          </a:p>
          <a:p>
            <a:r>
              <a:rPr lang="en-US" b="1" dirty="0">
                <a:solidFill>
                  <a:srgbClr val="FF0000"/>
                </a:solidFill>
              </a:rPr>
              <a:t> For numeric attributes</a:t>
            </a:r>
            <a:r>
              <a:rPr lang="en-US" dirty="0"/>
              <a:t>, we can use the correlation coefficient and covariance, both of which access how one attribute’s values vary from those of another.</a:t>
            </a:r>
          </a:p>
        </p:txBody>
      </p:sp>
    </p:spTree>
    <p:extLst>
      <p:ext uri="{BB962C8B-B14F-4D97-AF65-F5344CB8AC3E}">
        <p14:creationId xmlns:p14="http://schemas.microsoft.com/office/powerpoint/2010/main" val="485774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5973763"/>
          </a:xfrm>
        </p:spPr>
        <p:txBody>
          <a:bodyPr/>
          <a:lstStyle/>
          <a:p>
            <a:pPr marL="0" indent="0">
              <a:buNone/>
            </a:pPr>
            <a:r>
              <a:rPr lang="en-US" b="1" dirty="0">
                <a:solidFill>
                  <a:srgbClr val="FF0000"/>
                </a:solidFill>
              </a:rPr>
              <a:t>c. Tuple Duplication</a:t>
            </a:r>
          </a:p>
          <a:p>
            <a:r>
              <a:rPr lang="en-US" dirty="0"/>
              <a:t>Duplication should also be detected at the tuple level</a:t>
            </a:r>
          </a:p>
          <a:p>
            <a:r>
              <a:rPr lang="en-US" dirty="0"/>
              <a:t>The use of </a:t>
            </a:r>
            <a:r>
              <a:rPr lang="en-US" dirty="0" err="1"/>
              <a:t>denormalized</a:t>
            </a:r>
            <a:r>
              <a:rPr lang="en-US" dirty="0"/>
              <a:t> tables is another source of data redundancy.</a:t>
            </a:r>
          </a:p>
          <a:p>
            <a:r>
              <a:rPr lang="en-US" dirty="0"/>
              <a:t>Due to inaccurate data entry or updating some but not all data occurrences.</a:t>
            </a:r>
          </a:p>
          <a:p>
            <a:pPr marL="0" indent="0">
              <a:buNone/>
            </a:pPr>
            <a:r>
              <a:rPr lang="en-US" b="1" dirty="0">
                <a:solidFill>
                  <a:srgbClr val="FF0000"/>
                </a:solidFill>
              </a:rPr>
              <a:t>d. Data Value Conflict Detection and Resolution</a:t>
            </a:r>
          </a:p>
          <a:p>
            <a:pPr marL="0" indent="0">
              <a:buNone/>
            </a:pPr>
            <a:r>
              <a:rPr lang="en-US" dirty="0"/>
              <a:t>Due to differences in representation, scaling, or encoding</a:t>
            </a:r>
          </a:p>
        </p:txBody>
      </p:sp>
    </p:spTree>
    <p:extLst>
      <p:ext uri="{BB962C8B-B14F-4D97-AF65-F5344CB8AC3E}">
        <p14:creationId xmlns:p14="http://schemas.microsoft.com/office/powerpoint/2010/main" val="4115206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rmAutofit fontScale="90000"/>
          </a:bodyPr>
          <a:lstStyle/>
          <a:p>
            <a:r>
              <a:rPr lang="en-US" b="1" dirty="0"/>
              <a:t>Data Mining Tasks</a:t>
            </a:r>
          </a:p>
        </p:txBody>
      </p:sp>
      <p:pic>
        <p:nvPicPr>
          <p:cNvPr id="1026" name="Picture 2" descr="http://www.wideskills.com/sites/default/files/subjects/Data%20Mining%20Tutorial/05/image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67235"/>
            <a:ext cx="7784485" cy="583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652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Classification: Definition</a:t>
            </a:r>
          </a:p>
        </p:txBody>
      </p:sp>
      <p:sp>
        <p:nvSpPr>
          <p:cNvPr id="3" name="Content Placeholder 2"/>
          <p:cNvSpPr>
            <a:spLocks noGrp="1"/>
          </p:cNvSpPr>
          <p:nvPr>
            <p:ph idx="1"/>
          </p:nvPr>
        </p:nvSpPr>
        <p:spPr>
          <a:xfrm>
            <a:off x="381000" y="914400"/>
            <a:ext cx="8534400" cy="5486400"/>
          </a:xfrm>
        </p:spPr>
        <p:txBody>
          <a:bodyPr>
            <a:normAutofit fontScale="92500" lnSpcReduction="10000"/>
          </a:bodyPr>
          <a:lstStyle/>
          <a:p>
            <a:r>
              <a:rPr lang="en-US" dirty="0"/>
              <a:t>Given a collection of records (</a:t>
            </a:r>
            <a:r>
              <a:rPr lang="en-US" b="1" dirty="0">
                <a:solidFill>
                  <a:srgbClr val="FF0000"/>
                </a:solidFill>
              </a:rPr>
              <a:t>training set </a:t>
            </a:r>
            <a:r>
              <a:rPr lang="en-US" dirty="0"/>
              <a:t>) </a:t>
            </a:r>
          </a:p>
          <a:p>
            <a:pPr marL="0" indent="0">
              <a:buNone/>
            </a:pPr>
            <a:r>
              <a:rPr lang="en-US" dirty="0"/>
              <a:t>– Each record contains a set of </a:t>
            </a:r>
            <a:r>
              <a:rPr lang="en-US" b="1" dirty="0">
                <a:solidFill>
                  <a:srgbClr val="FF0000"/>
                </a:solidFill>
              </a:rPr>
              <a:t>attributes</a:t>
            </a:r>
            <a:r>
              <a:rPr lang="en-US" dirty="0"/>
              <a:t>, one of the attributes is the </a:t>
            </a:r>
            <a:r>
              <a:rPr lang="en-US" b="1" dirty="0">
                <a:solidFill>
                  <a:srgbClr val="FF0000"/>
                </a:solidFill>
              </a:rPr>
              <a:t>class</a:t>
            </a:r>
            <a:r>
              <a:rPr lang="en-US" dirty="0"/>
              <a:t>.</a:t>
            </a:r>
          </a:p>
          <a:p>
            <a:pPr marL="0" indent="0">
              <a:buNone/>
            </a:pPr>
            <a:r>
              <a:rPr lang="en-US" dirty="0"/>
              <a:t>● Find a </a:t>
            </a:r>
            <a:r>
              <a:rPr lang="en-US" b="1" dirty="0">
                <a:solidFill>
                  <a:srgbClr val="FF0000"/>
                </a:solidFill>
              </a:rPr>
              <a:t>model</a:t>
            </a:r>
            <a:r>
              <a:rPr lang="en-US" dirty="0"/>
              <a:t> for class attribute as a function of the values of other attributes. </a:t>
            </a:r>
          </a:p>
          <a:p>
            <a:pPr marL="0" indent="0">
              <a:buNone/>
            </a:pPr>
            <a:r>
              <a:rPr lang="en-US" dirty="0"/>
              <a:t>● Goal: previously unseen records should be assigned a class as accurately as possible. </a:t>
            </a:r>
          </a:p>
          <a:p>
            <a:pPr marL="0" indent="0">
              <a:buNone/>
            </a:pPr>
            <a:r>
              <a:rPr lang="en-US" dirty="0"/>
              <a:t>– A </a:t>
            </a:r>
            <a:r>
              <a:rPr lang="en-US" b="1" dirty="0">
                <a:solidFill>
                  <a:srgbClr val="FF0000"/>
                </a:solidFill>
              </a:rPr>
              <a:t>test set </a:t>
            </a:r>
            <a:r>
              <a:rPr lang="en-US" dirty="0"/>
              <a:t>is used to determine the accuracy of the model. </a:t>
            </a:r>
          </a:p>
          <a:p>
            <a:pPr marL="0" indent="0">
              <a:buNone/>
            </a:pPr>
            <a:r>
              <a:rPr lang="en-US" dirty="0"/>
              <a:t>Usually, the given data set is divided into training and test sets, with training set used to build the model and test set used to validate it.</a:t>
            </a:r>
          </a:p>
        </p:txBody>
      </p:sp>
    </p:spTree>
    <p:extLst>
      <p:ext uri="{BB962C8B-B14F-4D97-AF65-F5344CB8AC3E}">
        <p14:creationId xmlns:p14="http://schemas.microsoft.com/office/powerpoint/2010/main" val="1336779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Origins of Data Mining</a:t>
            </a:r>
            <a:endParaRPr lang="en-US" dirty="0"/>
          </a:p>
        </p:txBody>
      </p:sp>
      <p:sp>
        <p:nvSpPr>
          <p:cNvPr id="3" name="Content Placeholder 2"/>
          <p:cNvSpPr>
            <a:spLocks noGrp="1"/>
          </p:cNvSpPr>
          <p:nvPr>
            <p:ph idx="1"/>
          </p:nvPr>
        </p:nvSpPr>
        <p:spPr>
          <a:xfrm>
            <a:off x="266700" y="1295400"/>
            <a:ext cx="8458200" cy="1295400"/>
          </a:xfrm>
        </p:spPr>
        <p:txBody>
          <a:bodyPr/>
          <a:lstStyle/>
          <a:p>
            <a:r>
              <a:rPr lang="en-US" dirty="0"/>
              <a:t>Draws ideas from machine learning/AI, pattern recognition, statistics, and database systems</a:t>
            </a:r>
          </a:p>
        </p:txBody>
      </p:sp>
      <p:sp>
        <p:nvSpPr>
          <p:cNvPr id="4" name="TextBox 3"/>
          <p:cNvSpPr txBox="1"/>
          <p:nvPr/>
        </p:nvSpPr>
        <p:spPr>
          <a:xfrm>
            <a:off x="314632" y="2590800"/>
            <a:ext cx="3733800" cy="3108543"/>
          </a:xfrm>
          <a:prstGeom prst="rect">
            <a:avLst/>
          </a:prstGeom>
          <a:noFill/>
        </p:spPr>
        <p:txBody>
          <a:bodyPr wrap="square" rtlCol="0">
            <a:spAutoFit/>
          </a:bodyPr>
          <a:lstStyle/>
          <a:p>
            <a:r>
              <a:rPr lang="en-US" sz="2800" b="1" dirty="0"/>
              <a:t>Must address:</a:t>
            </a:r>
          </a:p>
          <a:p>
            <a:pPr marL="285750" indent="-285750">
              <a:buFont typeface="Wingdings" panose="05000000000000000000" pitchFamily="2" charset="2"/>
              <a:buChar char="v"/>
            </a:pPr>
            <a:r>
              <a:rPr lang="en-US" sz="2800" dirty="0"/>
              <a:t>Greatness of data</a:t>
            </a:r>
          </a:p>
          <a:p>
            <a:pPr marL="285750" indent="-285750">
              <a:buFont typeface="Wingdings" panose="05000000000000000000" pitchFamily="2" charset="2"/>
              <a:buChar char="v"/>
            </a:pPr>
            <a:r>
              <a:rPr lang="en-US" sz="2800" dirty="0"/>
              <a:t>High dimensionality</a:t>
            </a:r>
          </a:p>
          <a:p>
            <a:r>
              <a:rPr lang="en-US" sz="2800" dirty="0"/>
              <a:t>of data</a:t>
            </a:r>
          </a:p>
          <a:p>
            <a:pPr marL="285750" indent="-285750">
              <a:buFont typeface="Wingdings" panose="05000000000000000000" pitchFamily="2" charset="2"/>
              <a:buChar char="v"/>
            </a:pPr>
            <a:r>
              <a:rPr lang="en-US" sz="2800" dirty="0"/>
              <a:t>Heterogeneous,</a:t>
            </a:r>
          </a:p>
          <a:p>
            <a:r>
              <a:rPr lang="en-US" sz="2800" dirty="0"/>
              <a:t>distributed nature</a:t>
            </a:r>
          </a:p>
          <a:p>
            <a:r>
              <a:rPr lang="en-US" sz="2800" dirty="0"/>
              <a:t>of data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590800"/>
            <a:ext cx="410527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745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normAutofit fontScale="90000"/>
          </a:bodyPr>
          <a:lstStyle/>
          <a:p>
            <a:r>
              <a:rPr lang="en-US" b="1" dirty="0"/>
              <a:t>How does classification work?</a:t>
            </a:r>
          </a:p>
        </p:txBody>
      </p:sp>
      <p:sp>
        <p:nvSpPr>
          <p:cNvPr id="4" name="TextBox 3"/>
          <p:cNvSpPr txBox="1"/>
          <p:nvPr/>
        </p:nvSpPr>
        <p:spPr>
          <a:xfrm>
            <a:off x="76200" y="990600"/>
            <a:ext cx="8915400" cy="1569660"/>
          </a:xfrm>
          <a:prstGeom prst="rect">
            <a:avLst/>
          </a:prstGeom>
          <a:noFill/>
        </p:spPr>
        <p:txBody>
          <a:bodyPr wrap="square" rtlCol="0">
            <a:spAutoFit/>
          </a:bodyPr>
          <a:lstStyle/>
          <a:p>
            <a:r>
              <a:rPr lang="en-US" sz="2400" b="1" dirty="0">
                <a:solidFill>
                  <a:srgbClr val="FF0000"/>
                </a:solidFill>
              </a:rPr>
              <a:t>a. Learning step (or Training phase):- </a:t>
            </a:r>
            <a:r>
              <a:rPr lang="en-US" sz="2400" dirty="0"/>
              <a:t>Training data are analyzed by a classification algorithm. Here, the class label attribute is loan decision, and the learned model or classifier is represented in the form of classification rules</a:t>
            </a:r>
            <a:endParaRPr lang="en-US" sz="2400" b="1" dirty="0">
              <a:solidFill>
                <a:srgbClr val="FF000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32" y="2514600"/>
            <a:ext cx="848166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710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1938992"/>
          </a:xfrm>
          <a:prstGeom prst="rect">
            <a:avLst/>
          </a:prstGeom>
          <a:noFill/>
        </p:spPr>
        <p:txBody>
          <a:bodyPr wrap="square" rtlCol="0">
            <a:spAutoFit/>
          </a:bodyPr>
          <a:lstStyle/>
          <a:p>
            <a:r>
              <a:rPr lang="en-US" sz="2400" b="1" dirty="0">
                <a:solidFill>
                  <a:srgbClr val="FF0000"/>
                </a:solidFill>
              </a:rPr>
              <a:t>b. classification step:-</a:t>
            </a:r>
          </a:p>
          <a:p>
            <a:pPr marL="285750" indent="-285750">
              <a:buFont typeface="Arial" panose="020B0604020202020204" pitchFamily="34" charset="0"/>
              <a:buChar char="•"/>
            </a:pPr>
            <a:r>
              <a:rPr lang="en-US" sz="2400" dirty="0"/>
              <a:t>Model is used to predict class labels for given data</a:t>
            </a:r>
          </a:p>
          <a:p>
            <a:pPr marL="285750" indent="-285750">
              <a:buFont typeface="Arial" panose="020B0604020202020204" pitchFamily="34" charset="0"/>
              <a:buChar char="•"/>
            </a:pPr>
            <a:r>
              <a:rPr lang="en-US" sz="2400" dirty="0"/>
              <a:t>Test data are used to estimate the accuracy of the classification rules. If the accuracy is considered acceptable, the rules can be applied to the classification of new data tuples.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01" y="2057400"/>
            <a:ext cx="8609798"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544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Regression</a:t>
            </a:r>
          </a:p>
        </p:txBody>
      </p:sp>
      <p:sp>
        <p:nvSpPr>
          <p:cNvPr id="3" name="Content Placeholder 2"/>
          <p:cNvSpPr>
            <a:spLocks noGrp="1"/>
          </p:cNvSpPr>
          <p:nvPr>
            <p:ph idx="1"/>
          </p:nvPr>
        </p:nvSpPr>
        <p:spPr>
          <a:xfrm>
            <a:off x="24580" y="762000"/>
            <a:ext cx="9119419" cy="1676400"/>
          </a:xfrm>
        </p:spPr>
        <p:txBody>
          <a:bodyPr>
            <a:normAutofit fontScale="70000" lnSpcReduction="20000"/>
          </a:bodyPr>
          <a:lstStyle/>
          <a:p>
            <a:r>
              <a:rPr lang="en-US" dirty="0"/>
              <a:t>For the purpose of </a:t>
            </a:r>
            <a:r>
              <a:rPr lang="en-US" b="1" dirty="0">
                <a:solidFill>
                  <a:srgbClr val="FF0000"/>
                </a:solidFill>
              </a:rPr>
              <a:t>predicting a range of continuous values </a:t>
            </a:r>
            <a:r>
              <a:rPr lang="en-US" dirty="0"/>
              <a:t>(which can also be called “numeric values”) in a specific data set.</a:t>
            </a:r>
          </a:p>
          <a:p>
            <a:r>
              <a:rPr lang="en-US" dirty="0"/>
              <a:t> For example, Regression can predict sales, profits, temperature, distance and so on.</a:t>
            </a:r>
          </a:p>
          <a:p>
            <a:r>
              <a:rPr lang="en-US" b="1" dirty="0">
                <a:solidFill>
                  <a:srgbClr val="FF0000"/>
                </a:solidFill>
              </a:rPr>
              <a:t>Linear Regression </a:t>
            </a:r>
            <a:r>
              <a:rPr lang="en-US" b="1" dirty="0" err="1">
                <a:solidFill>
                  <a:srgbClr val="FF0000"/>
                </a:solidFill>
              </a:rPr>
              <a:t>vs</a:t>
            </a:r>
            <a:r>
              <a:rPr lang="en-US" b="1" dirty="0">
                <a:solidFill>
                  <a:srgbClr val="FF0000"/>
                </a:solidFill>
              </a:rPr>
              <a:t> Logistic Regression</a:t>
            </a:r>
          </a:p>
          <a:p>
            <a:endParaRPr lang="en-US" dirty="0"/>
          </a:p>
        </p:txBody>
      </p:sp>
      <p:pic>
        <p:nvPicPr>
          <p:cNvPr id="4098" name="Picture 2" descr="inear Regression vs Logistic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8365671"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549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2103840"/>
              </p:ext>
            </p:extLst>
          </p:nvPr>
        </p:nvGraphicFramePr>
        <p:xfrm>
          <a:off x="304800" y="228600"/>
          <a:ext cx="8610600" cy="6172202"/>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3810000">
                  <a:extLst>
                    <a:ext uri="{9D8B030D-6E8A-4147-A177-3AD203B41FA5}">
                      <a16:colId xmlns:a16="http://schemas.microsoft.com/office/drawing/2014/main" xmlns="" val="20001"/>
                    </a:ext>
                  </a:extLst>
                </a:gridCol>
                <a:gridCol w="3657600">
                  <a:extLst>
                    <a:ext uri="{9D8B030D-6E8A-4147-A177-3AD203B41FA5}">
                      <a16:colId xmlns:a16="http://schemas.microsoft.com/office/drawing/2014/main" xmlns="" val="20002"/>
                    </a:ext>
                  </a:extLst>
                </a:gridCol>
              </a:tblGrid>
              <a:tr h="1167714">
                <a:tc>
                  <a:txBody>
                    <a:bodyPr/>
                    <a:lstStyle/>
                    <a:p>
                      <a:r>
                        <a:rPr lang="en-US" dirty="0"/>
                        <a:t>S.N </a:t>
                      </a:r>
                    </a:p>
                  </a:txBody>
                  <a:tcPr/>
                </a:tc>
                <a:tc>
                  <a:txBody>
                    <a:bodyPr/>
                    <a:lstStyle/>
                    <a:p>
                      <a:r>
                        <a:rPr lang="en-US" dirty="0"/>
                        <a:t>Linear Regression</a:t>
                      </a:r>
                    </a:p>
                  </a:txBody>
                  <a:tcPr/>
                </a:tc>
                <a:tc>
                  <a:txBody>
                    <a:bodyPr/>
                    <a:lstStyle/>
                    <a:p>
                      <a:r>
                        <a:rPr lang="en-US" dirty="0"/>
                        <a:t>Logistic Regression</a:t>
                      </a:r>
                    </a:p>
                  </a:txBody>
                  <a:tcPr/>
                </a:tc>
                <a:extLst>
                  <a:ext uri="{0D108BD9-81ED-4DB2-BD59-A6C34878D82A}">
                    <a16:rowId xmlns:a16="http://schemas.microsoft.com/office/drawing/2014/main" xmlns="" val="10000"/>
                  </a:ext>
                </a:extLst>
              </a:tr>
              <a:tr h="1334530">
                <a:tc>
                  <a:txBody>
                    <a:bodyPr/>
                    <a:lstStyle/>
                    <a:p>
                      <a:r>
                        <a:rPr lang="en-US" dirty="0"/>
                        <a:t>1</a:t>
                      </a:r>
                    </a:p>
                  </a:txBody>
                  <a:tcPr/>
                </a:tc>
                <a:tc>
                  <a:txBody>
                    <a:bodyPr/>
                    <a:lstStyle/>
                    <a:p>
                      <a:r>
                        <a:rPr lang="en-US" sz="1800" b="0" i="0" kern="1200" dirty="0">
                          <a:solidFill>
                            <a:schemeClr val="dk1"/>
                          </a:solidFill>
                          <a:effectLst/>
                          <a:latin typeface="+mn-lt"/>
                          <a:ea typeface="+mn-ea"/>
                          <a:cs typeface="+mn-cs"/>
                        </a:rPr>
                        <a:t>To predict the continuous dependent variable using a given set of independent variables.</a:t>
                      </a:r>
                      <a:endParaRPr lang="en-US" dirty="0"/>
                    </a:p>
                  </a:txBody>
                  <a:tcPr/>
                </a:tc>
                <a:tc>
                  <a:txBody>
                    <a:bodyPr/>
                    <a:lstStyle/>
                    <a:p>
                      <a:r>
                        <a:rPr lang="en-US" sz="1800" b="0" i="0" kern="1200" dirty="0">
                          <a:solidFill>
                            <a:schemeClr val="dk1"/>
                          </a:solidFill>
                          <a:effectLst/>
                          <a:latin typeface="+mn-lt"/>
                          <a:ea typeface="+mn-ea"/>
                          <a:cs typeface="+mn-cs"/>
                        </a:rPr>
                        <a:t>To predict the continuous dependent variable using a given set of independent variables.</a:t>
                      </a:r>
                      <a:endParaRPr lang="en-US" dirty="0"/>
                    </a:p>
                  </a:txBody>
                  <a:tcPr/>
                </a:tc>
                <a:extLst>
                  <a:ext uri="{0D108BD9-81ED-4DB2-BD59-A6C34878D82A}">
                    <a16:rowId xmlns:a16="http://schemas.microsoft.com/office/drawing/2014/main" xmlns="" val="10001"/>
                  </a:ext>
                </a:extLst>
              </a:tr>
              <a:tr h="1167714">
                <a:tc>
                  <a:txBody>
                    <a:bodyPr/>
                    <a:lstStyle/>
                    <a:p>
                      <a:r>
                        <a:rPr lang="en-US" dirty="0"/>
                        <a:t>2</a:t>
                      </a:r>
                    </a:p>
                  </a:txBody>
                  <a:tcPr/>
                </a:tc>
                <a:tc>
                  <a:txBody>
                    <a:bodyPr/>
                    <a:lstStyle/>
                    <a:p>
                      <a:r>
                        <a:rPr lang="en-US" sz="1800" b="0" i="0" kern="1200" dirty="0">
                          <a:solidFill>
                            <a:schemeClr val="dk1"/>
                          </a:solidFill>
                          <a:effectLst/>
                          <a:latin typeface="+mn-lt"/>
                          <a:ea typeface="+mn-ea"/>
                          <a:cs typeface="+mn-cs"/>
                        </a:rPr>
                        <a:t>Used for solving Regression problem.</a:t>
                      </a:r>
                      <a:endParaRPr lang="en-US" dirty="0"/>
                    </a:p>
                  </a:txBody>
                  <a:tcPr/>
                </a:tc>
                <a:tc>
                  <a:txBody>
                    <a:bodyPr/>
                    <a:lstStyle/>
                    <a:p>
                      <a:r>
                        <a:rPr lang="en-US" sz="1800" b="0" i="0" kern="1200" dirty="0">
                          <a:solidFill>
                            <a:schemeClr val="dk1"/>
                          </a:solidFill>
                          <a:effectLst/>
                          <a:latin typeface="+mn-lt"/>
                          <a:ea typeface="+mn-ea"/>
                          <a:cs typeface="+mn-cs"/>
                        </a:rPr>
                        <a:t>Used for solving Classification problems.</a:t>
                      </a:r>
                      <a:endParaRPr lang="en-US" dirty="0"/>
                    </a:p>
                  </a:txBody>
                  <a:tcPr/>
                </a:tc>
                <a:extLst>
                  <a:ext uri="{0D108BD9-81ED-4DB2-BD59-A6C34878D82A}">
                    <a16:rowId xmlns:a16="http://schemas.microsoft.com/office/drawing/2014/main" xmlns="" val="10002"/>
                  </a:ext>
                </a:extLst>
              </a:tr>
              <a:tr h="1167714">
                <a:tc>
                  <a:txBody>
                    <a:bodyPr/>
                    <a:lstStyle/>
                    <a:p>
                      <a:r>
                        <a:rPr lang="en-US" dirty="0"/>
                        <a:t>3</a:t>
                      </a:r>
                    </a:p>
                  </a:txBody>
                  <a:tcPr/>
                </a:tc>
                <a:tc>
                  <a:txBody>
                    <a:bodyPr/>
                    <a:lstStyle/>
                    <a:p>
                      <a:r>
                        <a:rPr lang="en-US" sz="1800" b="0" i="0" kern="1200" dirty="0">
                          <a:solidFill>
                            <a:schemeClr val="dk1"/>
                          </a:solidFill>
                          <a:effectLst/>
                          <a:latin typeface="+mn-lt"/>
                          <a:ea typeface="+mn-ea"/>
                          <a:cs typeface="+mn-cs"/>
                        </a:rPr>
                        <a:t>We find the best fit line, by which we can easily predict the output.</a:t>
                      </a:r>
                      <a:endParaRPr lang="en-US" dirty="0"/>
                    </a:p>
                  </a:txBody>
                  <a:tcPr/>
                </a:tc>
                <a:tc>
                  <a:txBody>
                    <a:bodyPr/>
                    <a:lstStyle/>
                    <a:p>
                      <a:r>
                        <a:rPr lang="en-US" sz="1800" b="0" i="0" kern="1200" dirty="0">
                          <a:solidFill>
                            <a:schemeClr val="dk1"/>
                          </a:solidFill>
                          <a:effectLst/>
                          <a:latin typeface="+mn-lt"/>
                          <a:ea typeface="+mn-ea"/>
                          <a:cs typeface="+mn-cs"/>
                        </a:rPr>
                        <a:t>We find the S-curve by which we can classify the samples.</a:t>
                      </a:r>
                      <a:endParaRPr lang="en-US" dirty="0"/>
                    </a:p>
                  </a:txBody>
                  <a:tcPr/>
                </a:tc>
                <a:extLst>
                  <a:ext uri="{0D108BD9-81ED-4DB2-BD59-A6C34878D82A}">
                    <a16:rowId xmlns:a16="http://schemas.microsoft.com/office/drawing/2014/main" xmlns="" val="10003"/>
                  </a:ext>
                </a:extLst>
              </a:tr>
              <a:tr h="1334530">
                <a:tc>
                  <a:txBody>
                    <a:bodyPr/>
                    <a:lstStyle/>
                    <a:p>
                      <a:r>
                        <a:rPr lang="en-US" dirty="0"/>
                        <a:t>4</a:t>
                      </a:r>
                    </a:p>
                  </a:txBody>
                  <a:tcPr/>
                </a:tc>
                <a:tc>
                  <a:txBody>
                    <a:bodyPr/>
                    <a:lstStyle/>
                    <a:p>
                      <a:r>
                        <a:rPr lang="en-US" sz="1800" b="0" i="0" kern="1200" dirty="0">
                          <a:solidFill>
                            <a:schemeClr val="dk1"/>
                          </a:solidFill>
                          <a:effectLst/>
                          <a:latin typeface="+mn-lt"/>
                          <a:ea typeface="+mn-ea"/>
                          <a:cs typeface="+mn-cs"/>
                        </a:rPr>
                        <a:t>The output for Linear Regression must be a continuous value, such as price, age, </a:t>
                      </a:r>
                      <a:r>
                        <a:rPr lang="en-US" sz="1800" b="0" i="0" kern="1200" dirty="0" err="1">
                          <a:solidFill>
                            <a:schemeClr val="dk1"/>
                          </a:solidFill>
                          <a:effectLst/>
                          <a:latin typeface="+mn-lt"/>
                          <a:ea typeface="+mn-ea"/>
                          <a:cs typeface="+mn-cs"/>
                        </a:rPr>
                        <a:t>etc</a:t>
                      </a:r>
                      <a:endParaRPr lang="en-US" dirty="0"/>
                    </a:p>
                  </a:txBody>
                  <a:tcPr/>
                </a:tc>
                <a:tc>
                  <a:txBody>
                    <a:bodyPr/>
                    <a:lstStyle/>
                    <a:p>
                      <a:r>
                        <a:rPr lang="en-US" sz="1800" b="0" i="0" kern="1200" dirty="0">
                          <a:solidFill>
                            <a:schemeClr val="dk1"/>
                          </a:solidFill>
                          <a:effectLst/>
                          <a:latin typeface="+mn-lt"/>
                          <a:ea typeface="+mn-ea"/>
                          <a:cs typeface="+mn-cs"/>
                        </a:rPr>
                        <a:t>The output of Logistic Regression must be a Categorical value such as 0 or 1, Yes or No, etc.</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849796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b="1" dirty="0"/>
              <a:t>Time Series Analysis</a:t>
            </a:r>
          </a:p>
        </p:txBody>
      </p:sp>
      <p:sp>
        <p:nvSpPr>
          <p:cNvPr id="3" name="Content Placeholder 2"/>
          <p:cNvSpPr>
            <a:spLocks noGrp="1"/>
          </p:cNvSpPr>
          <p:nvPr>
            <p:ph idx="1"/>
          </p:nvPr>
        </p:nvSpPr>
        <p:spPr>
          <a:xfrm>
            <a:off x="228600" y="762001"/>
            <a:ext cx="8763000" cy="3733799"/>
          </a:xfrm>
        </p:spPr>
        <p:txBody>
          <a:bodyPr>
            <a:normAutofit fontScale="85000" lnSpcReduction="20000"/>
          </a:bodyPr>
          <a:lstStyle/>
          <a:p>
            <a:r>
              <a:rPr lang="en-US" dirty="0"/>
              <a:t>Time series is a sequence of events where the </a:t>
            </a:r>
            <a:r>
              <a:rPr lang="en-US" dirty="0">
                <a:solidFill>
                  <a:srgbClr val="FF0000"/>
                </a:solidFill>
              </a:rPr>
              <a:t>next event is determined by one or more of the preceding events</a:t>
            </a:r>
            <a:r>
              <a:rPr lang="en-US" dirty="0"/>
              <a:t>. </a:t>
            </a:r>
          </a:p>
          <a:p>
            <a:r>
              <a:rPr lang="en-US" dirty="0"/>
              <a:t>Time series reflects the process being measured and there are certain components that affect the behavior of a process. </a:t>
            </a:r>
          </a:p>
          <a:p>
            <a:r>
              <a:rPr lang="en-US" dirty="0">
                <a:solidFill>
                  <a:srgbClr val="FF0000"/>
                </a:solidFill>
              </a:rPr>
              <a:t>Time series analysis includes methods to analyze time-series data in order to extract useful patterns, trends, rules and statistics. </a:t>
            </a:r>
          </a:p>
          <a:p>
            <a:r>
              <a:rPr lang="en-US" dirty="0"/>
              <a:t>Stock market prediction is an important application of time- series analysis.</a:t>
            </a:r>
          </a:p>
        </p:txBody>
      </p:sp>
      <p:pic>
        <p:nvPicPr>
          <p:cNvPr id="5122" name="Picture 2" descr="https://miro.medium.com/max/378/1*WqeRxzlH0a58AzYkK0Us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191000"/>
            <a:ext cx="360045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58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Summarization</a:t>
            </a:r>
          </a:p>
        </p:txBody>
      </p:sp>
      <p:sp>
        <p:nvSpPr>
          <p:cNvPr id="3" name="Content Placeholder 2"/>
          <p:cNvSpPr>
            <a:spLocks noGrp="1"/>
          </p:cNvSpPr>
          <p:nvPr>
            <p:ph idx="1"/>
          </p:nvPr>
        </p:nvSpPr>
        <p:spPr>
          <a:xfrm>
            <a:off x="228600" y="990600"/>
            <a:ext cx="8686800" cy="5410200"/>
          </a:xfrm>
        </p:spPr>
        <p:txBody>
          <a:bodyPr>
            <a:normAutofit lnSpcReduction="10000"/>
          </a:bodyPr>
          <a:lstStyle/>
          <a:p>
            <a:r>
              <a:rPr lang="en-US" dirty="0"/>
              <a:t>Summarization is the generalization of data. </a:t>
            </a:r>
          </a:p>
          <a:p>
            <a:r>
              <a:rPr lang="en-US" dirty="0"/>
              <a:t>A set of relevant data is summarized which result in a smaller set that gives aggregated information of the data.</a:t>
            </a:r>
          </a:p>
          <a:p>
            <a:r>
              <a:rPr lang="en-US" dirty="0"/>
              <a:t> For example, the shopping done by a customer can be summarized into total products, total spending, offers used, etc. </a:t>
            </a:r>
          </a:p>
          <a:p>
            <a:r>
              <a:rPr lang="en-US" dirty="0"/>
              <a:t>Such high level summarized information can be useful for sales or customer relationship team for detailed customer and purchase behavior analysis.</a:t>
            </a:r>
          </a:p>
        </p:txBody>
      </p:sp>
    </p:spTree>
    <p:extLst>
      <p:ext uri="{BB962C8B-B14F-4D97-AF65-F5344CB8AC3E}">
        <p14:creationId xmlns:p14="http://schemas.microsoft.com/office/powerpoint/2010/main" val="1583899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b="1" dirty="0"/>
              <a:t>Clustering</a:t>
            </a:r>
          </a:p>
        </p:txBody>
      </p:sp>
      <p:sp>
        <p:nvSpPr>
          <p:cNvPr id="3" name="Content Placeholder 2"/>
          <p:cNvSpPr>
            <a:spLocks noGrp="1"/>
          </p:cNvSpPr>
          <p:nvPr>
            <p:ph idx="1"/>
          </p:nvPr>
        </p:nvSpPr>
        <p:spPr>
          <a:xfrm>
            <a:off x="228600" y="914400"/>
            <a:ext cx="8458200" cy="5486400"/>
          </a:xfrm>
        </p:spPr>
        <p:txBody>
          <a:bodyPr>
            <a:normAutofit/>
          </a:bodyPr>
          <a:lstStyle/>
          <a:p>
            <a:r>
              <a:rPr lang="en-US" dirty="0"/>
              <a:t>Given a set of data points, each having a set of attributes, and a similarity measure among them, find clusters such that </a:t>
            </a:r>
          </a:p>
          <a:p>
            <a:pPr marL="0" indent="0">
              <a:buNone/>
            </a:pPr>
            <a:r>
              <a:rPr lang="en-US" dirty="0"/>
              <a:t>– Data points in one cluster are more similar to one another.</a:t>
            </a:r>
          </a:p>
          <a:p>
            <a:pPr marL="0" indent="0">
              <a:buNone/>
            </a:pPr>
            <a:r>
              <a:rPr lang="en-US" dirty="0"/>
              <a:t> – Data points in separate clusters are less similar to one another. </a:t>
            </a:r>
          </a:p>
          <a:p>
            <a:pPr marL="0" indent="0">
              <a:buNone/>
            </a:pPr>
            <a:r>
              <a:rPr lang="en-US" dirty="0"/>
              <a:t>● Similarity Measures: </a:t>
            </a:r>
          </a:p>
          <a:p>
            <a:pPr marL="0" indent="0">
              <a:buNone/>
            </a:pPr>
            <a:r>
              <a:rPr lang="en-US" dirty="0"/>
              <a:t>– Euclidean Distance if attributes are continuous. – Other Problem-specific Measures.</a:t>
            </a:r>
          </a:p>
        </p:txBody>
      </p:sp>
    </p:spTree>
    <p:extLst>
      <p:ext uri="{BB962C8B-B14F-4D97-AF65-F5344CB8AC3E}">
        <p14:creationId xmlns:p14="http://schemas.microsoft.com/office/powerpoint/2010/main" val="26562285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2"/>
          <p:cNvSpPr>
            <a:spLocks noGrp="1"/>
          </p:cNvSpPr>
          <p:nvPr>
            <p:ph type="sldNum" sz="quarter" idx="10"/>
          </p:nvPr>
        </p:nvSpPr>
        <p:spPr/>
        <p:txBody>
          <a:bodyPr/>
          <a:lstStyle/>
          <a:p>
            <a:fld id="{447DDA37-462D-4E43-8F22-034D4D154F31}" type="slidenum">
              <a:rPr lang="zh-TW" altLang="en-US"/>
              <a:pPr/>
              <a:t>27</a:t>
            </a:fld>
            <a:endParaRPr lang="en-US" altLang="zh-TW"/>
          </a:p>
        </p:txBody>
      </p:sp>
      <p:sp>
        <p:nvSpPr>
          <p:cNvPr id="1921026" name="Rectangle 2"/>
          <p:cNvSpPr>
            <a:spLocks noGrp="1" noChangeArrowheads="1"/>
          </p:cNvSpPr>
          <p:nvPr>
            <p:ph type="title"/>
          </p:nvPr>
        </p:nvSpPr>
        <p:spPr>
          <a:xfrm>
            <a:off x="457200" y="152400"/>
            <a:ext cx="8229600" cy="487362"/>
          </a:xfrm>
        </p:spPr>
        <p:txBody>
          <a:bodyPr>
            <a:normAutofit fontScale="90000"/>
          </a:bodyPr>
          <a:lstStyle/>
          <a:p>
            <a:r>
              <a:rPr lang="en-US" altLang="en-US" b="1" dirty="0"/>
              <a:t>Illustrating Clustering</a:t>
            </a:r>
          </a:p>
        </p:txBody>
      </p:sp>
      <p:sp>
        <p:nvSpPr>
          <p:cNvPr id="1921027" name="Text Box 3"/>
          <p:cNvSpPr txBox="1">
            <a:spLocks noChangeArrowheads="1"/>
          </p:cNvSpPr>
          <p:nvPr/>
        </p:nvSpPr>
        <p:spPr bwMode="auto">
          <a:xfrm>
            <a:off x="1308254" y="685800"/>
            <a:ext cx="605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68275" indent="-168275"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Font typeface="Monotype Sorts" pitchFamily="2" charset="2"/>
              <a:buChar char="x"/>
            </a:pPr>
            <a:r>
              <a:rPr kumimoji="1" lang="en-US" altLang="en-US" sz="2000" dirty="0">
                <a:latin typeface="Tahoma" pitchFamily="34" charset="0"/>
              </a:rPr>
              <a:t>Euclidean Distance Based Clustering in 3-D space.</a:t>
            </a:r>
          </a:p>
        </p:txBody>
      </p:sp>
      <p:sp>
        <p:nvSpPr>
          <p:cNvPr id="1921028" name="Text Box 4"/>
          <p:cNvSpPr txBox="1">
            <a:spLocks noChangeArrowheads="1"/>
          </p:cNvSpPr>
          <p:nvPr/>
        </p:nvSpPr>
        <p:spPr bwMode="auto">
          <a:xfrm>
            <a:off x="74613" y="1219200"/>
            <a:ext cx="2744787"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0" hangingPunct="0"/>
            <a:r>
              <a:rPr lang="en-US" altLang="en-US">
                <a:latin typeface="Times New Roman" pitchFamily="18" charset="0"/>
              </a:rPr>
              <a:t>Intra-cluster distance</a:t>
            </a:r>
          </a:p>
          <a:p>
            <a:pPr algn="ctr" eaLnBrk="0" hangingPunct="0"/>
            <a:r>
              <a:rPr lang="en-US" altLang="en-US">
                <a:latin typeface="Times New Roman" pitchFamily="18" charset="0"/>
              </a:rPr>
              <a:t>is minimized</a:t>
            </a:r>
          </a:p>
        </p:txBody>
      </p:sp>
      <p:sp>
        <p:nvSpPr>
          <p:cNvPr id="1921029" name="Text Box 5"/>
          <p:cNvSpPr txBox="1">
            <a:spLocks noChangeArrowheads="1"/>
          </p:cNvSpPr>
          <p:nvPr/>
        </p:nvSpPr>
        <p:spPr bwMode="auto">
          <a:xfrm>
            <a:off x="6323013" y="1113299"/>
            <a:ext cx="2744787"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0" hangingPunct="0"/>
            <a:r>
              <a:rPr lang="en-US" altLang="en-US" dirty="0">
                <a:latin typeface="Times New Roman" pitchFamily="18" charset="0"/>
              </a:rPr>
              <a:t>Inter-cluster distance</a:t>
            </a:r>
          </a:p>
          <a:p>
            <a:pPr algn="ctr" eaLnBrk="0" hangingPunct="0"/>
            <a:r>
              <a:rPr lang="en-US" altLang="en-US" dirty="0">
                <a:latin typeface="Times New Roman" pitchFamily="18" charset="0"/>
              </a:rPr>
              <a:t>is maximized</a:t>
            </a:r>
          </a:p>
        </p:txBody>
      </p:sp>
      <p:grpSp>
        <p:nvGrpSpPr>
          <p:cNvPr id="1921030" name="Group 6"/>
          <p:cNvGrpSpPr>
            <a:grpSpLocks/>
          </p:cNvGrpSpPr>
          <p:nvPr/>
        </p:nvGrpSpPr>
        <p:grpSpPr bwMode="auto">
          <a:xfrm>
            <a:off x="3200400" y="1143000"/>
            <a:ext cx="3048000" cy="2678113"/>
            <a:chOff x="2160" y="2544"/>
            <a:chExt cx="1920" cy="1687"/>
          </a:xfrm>
        </p:grpSpPr>
        <p:sp>
          <p:nvSpPr>
            <p:cNvPr id="1921031"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32"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33"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34"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35"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36"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37"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38"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39"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0"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1"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2"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3"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4"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5"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6"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7"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8"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49"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50"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51"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52"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53"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54"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55"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1056"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34" name="Picture 2" descr="https://www.gatevidyalay.com/wp-content/uploads/2020/01/K-Means-Cluste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3962400"/>
            <a:ext cx="6638925" cy="256222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74613" y="4343400"/>
            <a:ext cx="1981200" cy="1384995"/>
          </a:xfrm>
          <a:prstGeom prst="rect">
            <a:avLst/>
          </a:prstGeom>
          <a:noFill/>
        </p:spPr>
        <p:txBody>
          <a:bodyPr wrap="square" rtlCol="0">
            <a:spAutoFit/>
          </a:bodyPr>
          <a:lstStyle/>
          <a:p>
            <a:r>
              <a:rPr lang="en-US" sz="2800" b="1" dirty="0">
                <a:solidFill>
                  <a:srgbClr val="FF0000"/>
                </a:solidFill>
              </a:rPr>
              <a:t> Example:- K-Means Clustering</a:t>
            </a:r>
          </a:p>
        </p:txBody>
      </p:sp>
    </p:spTree>
    <p:extLst>
      <p:ext uri="{BB962C8B-B14F-4D97-AF65-F5344CB8AC3E}">
        <p14:creationId xmlns:p14="http://schemas.microsoft.com/office/powerpoint/2010/main" val="151473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t>Data Mining Methods</a:t>
            </a:r>
          </a:p>
        </p:txBody>
      </p:sp>
      <p:sp>
        <p:nvSpPr>
          <p:cNvPr id="3" name="Content Placeholder 2"/>
          <p:cNvSpPr>
            <a:spLocks noGrp="1"/>
          </p:cNvSpPr>
          <p:nvPr>
            <p:ph idx="1"/>
          </p:nvPr>
        </p:nvSpPr>
        <p:spPr>
          <a:xfrm>
            <a:off x="457200" y="1002890"/>
            <a:ext cx="8229600" cy="5397910"/>
          </a:xfrm>
        </p:spPr>
        <p:txBody>
          <a:bodyPr/>
          <a:lstStyle/>
          <a:p>
            <a:pPr marL="0" indent="0">
              <a:buNone/>
            </a:pPr>
            <a:r>
              <a:rPr lang="en-US" b="1" dirty="0">
                <a:solidFill>
                  <a:srgbClr val="FF0000"/>
                </a:solidFill>
              </a:rPr>
              <a:t>1. Decision Tree Classifiers</a:t>
            </a:r>
            <a:r>
              <a:rPr lang="en-US" dirty="0"/>
              <a:t>: Used for modeling, classification </a:t>
            </a:r>
          </a:p>
          <a:p>
            <a:pPr marL="0" indent="0">
              <a:buNone/>
            </a:pPr>
            <a:r>
              <a:rPr lang="en-US" b="1" dirty="0">
                <a:solidFill>
                  <a:srgbClr val="FF0000"/>
                </a:solidFill>
              </a:rPr>
              <a:t>2. Association Rules</a:t>
            </a:r>
            <a:r>
              <a:rPr lang="en-US" dirty="0"/>
              <a:t>:  Used to find associations between sets of attributes </a:t>
            </a:r>
          </a:p>
          <a:p>
            <a:pPr marL="0" indent="0">
              <a:buNone/>
            </a:pPr>
            <a:r>
              <a:rPr lang="en-US" b="1" dirty="0">
                <a:solidFill>
                  <a:srgbClr val="FF0000"/>
                </a:solidFill>
              </a:rPr>
              <a:t>3. Sequential patterns</a:t>
            </a:r>
            <a:r>
              <a:rPr lang="en-US" dirty="0"/>
              <a:t>:  Used to find temporal associations in time series </a:t>
            </a:r>
          </a:p>
          <a:p>
            <a:pPr marL="0" indent="0">
              <a:buNone/>
            </a:pPr>
            <a:r>
              <a:rPr lang="en-US" b="1" dirty="0">
                <a:solidFill>
                  <a:srgbClr val="FF0000"/>
                </a:solidFill>
              </a:rPr>
              <a:t>4. Hierarchical clustering</a:t>
            </a:r>
            <a:r>
              <a:rPr lang="en-US" dirty="0"/>
              <a:t>: used to group customers, web users, </a:t>
            </a:r>
            <a:r>
              <a:rPr lang="en-US" dirty="0" err="1"/>
              <a:t>etc</a:t>
            </a:r>
            <a:endParaRPr lang="en-US" dirty="0"/>
          </a:p>
        </p:txBody>
      </p:sp>
    </p:spTree>
    <p:extLst>
      <p:ext uri="{BB962C8B-B14F-4D97-AF65-F5344CB8AC3E}">
        <p14:creationId xmlns:p14="http://schemas.microsoft.com/office/powerpoint/2010/main" val="1692619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a:t>Decision Tree Classifiers</a:t>
            </a:r>
          </a:p>
        </p:txBody>
      </p:sp>
      <p:sp>
        <p:nvSpPr>
          <p:cNvPr id="3" name="Content Placeholder 2"/>
          <p:cNvSpPr>
            <a:spLocks noGrp="1"/>
          </p:cNvSpPr>
          <p:nvPr>
            <p:ph idx="1"/>
          </p:nvPr>
        </p:nvSpPr>
        <p:spPr>
          <a:xfrm>
            <a:off x="152400" y="838200"/>
            <a:ext cx="8839200" cy="2819400"/>
          </a:xfrm>
        </p:spPr>
        <p:txBody>
          <a:bodyPr>
            <a:normAutofit fontScale="85000" lnSpcReduction="10000"/>
          </a:bodyPr>
          <a:lstStyle/>
          <a:p>
            <a:r>
              <a:rPr lang="en-US" dirty="0"/>
              <a:t>Decision Tree is a supervised learning technique that can be used for both classification and Regression problems, but mostly it is preferred for solving Classification problems. </a:t>
            </a:r>
          </a:p>
          <a:p>
            <a:r>
              <a:rPr lang="en-US" dirty="0">
                <a:solidFill>
                  <a:srgbClr val="FF0000"/>
                </a:solidFill>
              </a:rPr>
              <a:t>It is a tree-structured classifier, where internal nodes represent the features of a data set, branches represent the decision rules and each leaf node represents the outcome.</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294" y="3276600"/>
            <a:ext cx="580410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47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Data Quality</a:t>
            </a:r>
          </a:p>
        </p:txBody>
      </p:sp>
      <p:sp>
        <p:nvSpPr>
          <p:cNvPr id="3" name="Content Placeholder 2"/>
          <p:cNvSpPr>
            <a:spLocks noGrp="1"/>
          </p:cNvSpPr>
          <p:nvPr>
            <p:ph idx="1"/>
          </p:nvPr>
        </p:nvSpPr>
        <p:spPr>
          <a:xfrm>
            <a:off x="152400" y="990600"/>
            <a:ext cx="8991600" cy="5562600"/>
          </a:xfrm>
        </p:spPr>
        <p:txBody>
          <a:bodyPr/>
          <a:lstStyle/>
          <a:p>
            <a:r>
              <a:rPr lang="en-US" dirty="0"/>
              <a:t>Data have quality if they satisfy the requirements of the intended use. </a:t>
            </a:r>
          </a:p>
          <a:p>
            <a:r>
              <a:rPr lang="en-US" dirty="0"/>
              <a:t>There are many factors comprising data quality, including </a:t>
            </a:r>
            <a:r>
              <a:rPr lang="en-US" b="1" dirty="0">
                <a:solidFill>
                  <a:srgbClr val="FF0000"/>
                </a:solidFill>
              </a:rPr>
              <a:t>accuracy, completeness, consistency, timeliness, believability, and interpretability.</a:t>
            </a:r>
          </a:p>
        </p:txBody>
      </p:sp>
    </p:spTree>
    <p:extLst>
      <p:ext uri="{BB962C8B-B14F-4D97-AF65-F5344CB8AC3E}">
        <p14:creationId xmlns:p14="http://schemas.microsoft.com/office/powerpoint/2010/main" val="3383821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Decision Tree Classifiers → Example</a:t>
            </a:r>
          </a:p>
        </p:txBody>
      </p:sp>
      <p:sp>
        <p:nvSpPr>
          <p:cNvPr id="3" name="Content Placeholder 2"/>
          <p:cNvSpPr>
            <a:spLocks noGrp="1"/>
          </p:cNvSpPr>
          <p:nvPr>
            <p:ph idx="1"/>
          </p:nvPr>
        </p:nvSpPr>
        <p:spPr>
          <a:xfrm>
            <a:off x="228600" y="838200"/>
            <a:ext cx="4626479" cy="5791200"/>
          </a:xfrm>
        </p:spPr>
        <p:txBody>
          <a:bodyPr>
            <a:normAutofit fontScale="77500" lnSpcReduction="20000"/>
          </a:bodyPr>
          <a:lstStyle/>
          <a:p>
            <a:pPr marL="0" indent="0">
              <a:buNone/>
            </a:pPr>
            <a:r>
              <a:rPr lang="en-US" dirty="0"/>
              <a:t>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28774"/>
            <a:ext cx="4136521"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290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t>Association Rule Learning</a:t>
            </a:r>
          </a:p>
        </p:txBody>
      </p:sp>
      <p:sp>
        <p:nvSpPr>
          <p:cNvPr id="3" name="Content Placeholder 2"/>
          <p:cNvSpPr>
            <a:spLocks noGrp="1"/>
          </p:cNvSpPr>
          <p:nvPr>
            <p:ph idx="1"/>
          </p:nvPr>
        </p:nvSpPr>
        <p:spPr>
          <a:xfrm>
            <a:off x="381000" y="990600"/>
            <a:ext cx="8763000" cy="2438400"/>
          </a:xfrm>
        </p:spPr>
        <p:txBody>
          <a:bodyPr>
            <a:normAutofit fontScale="92500" lnSpcReduction="20000"/>
          </a:bodyPr>
          <a:lstStyle/>
          <a:p>
            <a:r>
              <a:rPr lang="en-US" dirty="0"/>
              <a:t>Association rule learning is a type of unsupervised learning technique that </a:t>
            </a:r>
            <a:r>
              <a:rPr lang="en-US" dirty="0">
                <a:solidFill>
                  <a:srgbClr val="FF0000"/>
                </a:solidFill>
              </a:rPr>
              <a:t>checks for the dependency of one data item on another data item and maps accordingly so that it can be more profitable</a:t>
            </a:r>
            <a:r>
              <a:rPr lang="en-US" dirty="0"/>
              <a:t>. </a:t>
            </a:r>
          </a:p>
          <a:p>
            <a:r>
              <a:rPr lang="en-US" dirty="0"/>
              <a:t> It tries to </a:t>
            </a:r>
            <a:r>
              <a:rPr lang="en-US" dirty="0">
                <a:solidFill>
                  <a:srgbClr val="FF0000"/>
                </a:solidFill>
              </a:rPr>
              <a:t>find some interesting relations or associations among the variables of data set</a:t>
            </a:r>
            <a:r>
              <a:rPr lang="en-US" dirty="0"/>
              <a:t>.</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962400"/>
            <a:ext cx="4191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405312"/>
            <a:ext cx="42672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356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b="1" dirty="0"/>
              <a:t>Association Rule Learning → Example</a:t>
            </a:r>
          </a:p>
        </p:txBody>
      </p:sp>
      <p:sp>
        <p:nvSpPr>
          <p:cNvPr id="4" name="TextBox 3"/>
          <p:cNvSpPr txBox="1"/>
          <p:nvPr/>
        </p:nvSpPr>
        <p:spPr>
          <a:xfrm>
            <a:off x="228600" y="1295400"/>
            <a:ext cx="3810000" cy="5078313"/>
          </a:xfrm>
          <a:prstGeom prst="rect">
            <a:avLst/>
          </a:prstGeom>
          <a:noFill/>
        </p:spPr>
        <p:txBody>
          <a:bodyPr wrap="square" rtlCol="0">
            <a:spAutoFit/>
          </a:bodyPr>
          <a:lstStyle/>
          <a:p>
            <a:r>
              <a:rPr lang="en-US" sz="3600" dirty="0"/>
              <a:t>For example, if a customer buys bread, he most likely can also buy butter, eggs, or milk, so these products are stored within a shelf or mostly nearby.</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866900"/>
            <a:ext cx="43719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3803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a:t>Market Basket Analysis </a:t>
            </a:r>
          </a:p>
        </p:txBody>
      </p:sp>
      <p:sp>
        <p:nvSpPr>
          <p:cNvPr id="3" name="Content Placeholder 2"/>
          <p:cNvSpPr>
            <a:spLocks noGrp="1"/>
          </p:cNvSpPr>
          <p:nvPr>
            <p:ph idx="1"/>
          </p:nvPr>
        </p:nvSpPr>
        <p:spPr>
          <a:xfrm>
            <a:off x="0" y="914400"/>
            <a:ext cx="8991600" cy="2133599"/>
          </a:xfrm>
        </p:spPr>
        <p:txBody>
          <a:bodyPr>
            <a:normAutofit fontScale="92500" lnSpcReduction="20000"/>
          </a:bodyPr>
          <a:lstStyle/>
          <a:p>
            <a:r>
              <a:rPr lang="en-US" dirty="0"/>
              <a:t>Association rules are used to predict the likelihood of products being purchased together. </a:t>
            </a:r>
          </a:p>
          <a:p>
            <a:r>
              <a:rPr lang="en-US" dirty="0"/>
              <a:t>Association rules count the frequency of items that occur together, seeking to find associations that occur far more often than expected.</a:t>
            </a:r>
          </a:p>
        </p:txBody>
      </p:sp>
      <p:sp>
        <p:nvSpPr>
          <p:cNvPr id="4" name="TextBox 3"/>
          <p:cNvSpPr txBox="1"/>
          <p:nvPr/>
        </p:nvSpPr>
        <p:spPr>
          <a:xfrm>
            <a:off x="152400" y="2895600"/>
            <a:ext cx="8763000" cy="3970318"/>
          </a:xfrm>
          <a:prstGeom prst="rect">
            <a:avLst/>
          </a:prstGeom>
          <a:noFill/>
        </p:spPr>
        <p:txBody>
          <a:bodyPr wrap="square" rtlCol="0">
            <a:spAutoFit/>
          </a:bodyPr>
          <a:lstStyle/>
          <a:p>
            <a:r>
              <a:rPr lang="en-US" sz="2800" b="1" dirty="0"/>
              <a:t>An example of Association Rules</a:t>
            </a:r>
            <a:endParaRPr lang="en-US" sz="2800" dirty="0"/>
          </a:p>
          <a:p>
            <a:pPr marL="457200" indent="-457200">
              <a:buFont typeface="Arial" panose="020B0604020202020204" pitchFamily="34" charset="0"/>
              <a:buChar char="•"/>
            </a:pPr>
            <a:r>
              <a:rPr lang="en-US" sz="2800" dirty="0"/>
              <a:t>Assume there are 100 customers</a:t>
            </a:r>
          </a:p>
          <a:p>
            <a:pPr marL="457200" indent="-457200">
              <a:buFont typeface="Arial" panose="020B0604020202020204" pitchFamily="34" charset="0"/>
              <a:buChar char="•"/>
            </a:pPr>
            <a:r>
              <a:rPr lang="en-US" sz="2800" dirty="0"/>
              <a:t>10 of them bought milk, 8 bought butter and 6 bought both of them.</a:t>
            </a:r>
          </a:p>
          <a:p>
            <a:r>
              <a:rPr lang="en-US" sz="2800" dirty="0"/>
              <a:t>bought milk =&gt; bought butter</a:t>
            </a:r>
          </a:p>
          <a:p>
            <a:r>
              <a:rPr lang="en-US" sz="2800" b="1" dirty="0">
                <a:solidFill>
                  <a:srgbClr val="FF0000"/>
                </a:solidFill>
              </a:rPr>
              <a:t>support</a:t>
            </a:r>
            <a:r>
              <a:rPr lang="en-US" sz="2800" dirty="0"/>
              <a:t> = P(Milk &amp; Butter) = 6/100 = 0.06</a:t>
            </a:r>
          </a:p>
          <a:p>
            <a:r>
              <a:rPr lang="en-US" sz="2800" b="1" dirty="0">
                <a:solidFill>
                  <a:srgbClr val="FF0000"/>
                </a:solidFill>
              </a:rPr>
              <a:t>confidence</a:t>
            </a:r>
            <a:r>
              <a:rPr lang="en-US" sz="2800" dirty="0"/>
              <a:t> = support/P(Butter) = 0.06/0.08 = 0.75</a:t>
            </a:r>
          </a:p>
          <a:p>
            <a:r>
              <a:rPr lang="en-US" sz="2800" b="1" dirty="0">
                <a:solidFill>
                  <a:srgbClr val="FF0000"/>
                </a:solidFill>
              </a:rPr>
              <a:t>lift </a:t>
            </a:r>
            <a:r>
              <a:rPr lang="en-US" sz="2800" dirty="0"/>
              <a:t>= confidence/P(Milk) = 0.75/0.10 = 7.5</a:t>
            </a:r>
          </a:p>
          <a:p>
            <a:endParaRPr lang="en-US" sz="2800" dirty="0"/>
          </a:p>
        </p:txBody>
      </p:sp>
    </p:spTree>
    <p:extLst>
      <p:ext uri="{BB962C8B-B14F-4D97-AF65-F5344CB8AC3E}">
        <p14:creationId xmlns:p14="http://schemas.microsoft.com/office/powerpoint/2010/main" val="41968783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09600"/>
          </a:xfrm>
        </p:spPr>
        <p:txBody>
          <a:bodyPr>
            <a:normAutofit fontScale="90000"/>
          </a:bodyPr>
          <a:lstStyle/>
          <a:p>
            <a:pPr algn="l"/>
            <a:r>
              <a:rPr lang="en-US" b="1" dirty="0"/>
              <a:t>Association Rule Learning → Application</a:t>
            </a:r>
          </a:p>
        </p:txBody>
      </p:sp>
      <p:sp>
        <p:nvSpPr>
          <p:cNvPr id="3" name="Content Placeholder 2"/>
          <p:cNvSpPr>
            <a:spLocks noGrp="1"/>
          </p:cNvSpPr>
          <p:nvPr>
            <p:ph idx="1"/>
          </p:nvPr>
        </p:nvSpPr>
        <p:spPr>
          <a:xfrm>
            <a:off x="228600" y="914401"/>
            <a:ext cx="8686800" cy="3429000"/>
          </a:xfrm>
        </p:spPr>
        <p:txBody>
          <a:bodyPr>
            <a:normAutofit fontScale="92500" lnSpcReduction="20000"/>
          </a:bodyPr>
          <a:lstStyle/>
          <a:p>
            <a:r>
              <a:rPr lang="en-US" b="1" dirty="0">
                <a:solidFill>
                  <a:srgbClr val="FF0000"/>
                </a:solidFill>
              </a:rPr>
              <a:t>Medical Diagnosis: </a:t>
            </a:r>
            <a:r>
              <a:rPr lang="en-US" dirty="0"/>
              <a:t>Using relational association rule mining, we can identify the probability of the occurrence of illness concerning various factors and symptoms. </a:t>
            </a:r>
          </a:p>
          <a:p>
            <a:r>
              <a:rPr lang="en-US" dirty="0"/>
              <a:t>Further, using learning techniques, this interface can be extended by adding new symptoms and defining relationships between the new signs and the corresponding diseases.</a:t>
            </a:r>
          </a:p>
        </p:txBody>
      </p:sp>
    </p:spTree>
    <p:extLst>
      <p:ext uri="{BB962C8B-B14F-4D97-AF65-F5344CB8AC3E}">
        <p14:creationId xmlns:p14="http://schemas.microsoft.com/office/powerpoint/2010/main" val="1145410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a:t>Sequential Pattern Mining</a:t>
            </a:r>
          </a:p>
        </p:txBody>
      </p:sp>
      <p:sp>
        <p:nvSpPr>
          <p:cNvPr id="3" name="Content Placeholder 2"/>
          <p:cNvSpPr>
            <a:spLocks noGrp="1"/>
          </p:cNvSpPr>
          <p:nvPr>
            <p:ph idx="1"/>
          </p:nvPr>
        </p:nvSpPr>
        <p:spPr>
          <a:xfrm>
            <a:off x="228600" y="685800"/>
            <a:ext cx="8763000" cy="5867400"/>
          </a:xfrm>
        </p:spPr>
        <p:txBody>
          <a:bodyPr/>
          <a:lstStyle/>
          <a:p>
            <a:r>
              <a:rPr lang="en-US" dirty="0"/>
              <a:t>For analyzing </a:t>
            </a:r>
            <a:r>
              <a:rPr lang="en-US" b="1" dirty="0"/>
              <a:t>sequential data,  </a:t>
            </a:r>
            <a:r>
              <a:rPr lang="en-US" dirty="0"/>
              <a:t>to discover</a:t>
            </a:r>
            <a:r>
              <a:rPr lang="en-US" b="1" dirty="0"/>
              <a:t> sequential patterns</a:t>
            </a:r>
            <a:r>
              <a:rPr lang="en-US" dirty="0"/>
              <a:t>. </a:t>
            </a:r>
          </a:p>
          <a:p>
            <a:r>
              <a:rPr lang="en-US" dirty="0"/>
              <a:t>It consists of discovering interesting subsequences in </a:t>
            </a:r>
            <a:r>
              <a:rPr lang="en-US" b="1" dirty="0"/>
              <a:t>a set of sequences</a:t>
            </a:r>
            <a:r>
              <a:rPr lang="en-US" dirty="0"/>
              <a:t>, where the interestingness of a subsequence can be measured in terms of various criteria such as its </a:t>
            </a:r>
            <a:r>
              <a:rPr lang="en-US" b="1" dirty="0">
                <a:solidFill>
                  <a:srgbClr val="FF0000"/>
                </a:solidFill>
              </a:rPr>
              <a:t>occurrence frequency, length, and profit.</a:t>
            </a:r>
          </a:p>
          <a:p>
            <a:r>
              <a:rPr lang="en-US" b="1" dirty="0">
                <a:solidFill>
                  <a:srgbClr val="FF0000"/>
                </a:solidFill>
              </a:rPr>
              <a:t>Application:- </a:t>
            </a:r>
            <a:r>
              <a:rPr lang="en-US" dirty="0"/>
              <a:t>bioinformatics, e-learning, market basket analysis, texts, and  webpage click-stream analysis.</a:t>
            </a:r>
            <a:endParaRPr lang="en-US" b="1" dirty="0">
              <a:solidFill>
                <a:srgbClr val="FF0000"/>
              </a:solidFill>
            </a:endParaRPr>
          </a:p>
        </p:txBody>
      </p:sp>
    </p:spTree>
    <p:extLst>
      <p:ext uri="{BB962C8B-B14F-4D97-AF65-F5344CB8AC3E}">
        <p14:creationId xmlns:p14="http://schemas.microsoft.com/office/powerpoint/2010/main" val="3469835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t>Sequential Pattern Mining</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908685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562600"/>
            <a:ext cx="7277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0090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563562"/>
          </a:xfrm>
        </p:spPr>
        <p:txBody>
          <a:bodyPr>
            <a:normAutofit fontScale="90000"/>
          </a:bodyPr>
          <a:lstStyle/>
          <a:p>
            <a:r>
              <a:rPr lang="en-US" b="1" dirty="0"/>
              <a:t>Challenges on Sequential Pattern Mining</a:t>
            </a:r>
          </a:p>
        </p:txBody>
      </p:sp>
      <p:sp>
        <p:nvSpPr>
          <p:cNvPr id="3" name="Content Placeholder 2"/>
          <p:cNvSpPr>
            <a:spLocks noGrp="1"/>
          </p:cNvSpPr>
          <p:nvPr>
            <p:ph idx="1"/>
          </p:nvPr>
        </p:nvSpPr>
        <p:spPr>
          <a:xfrm>
            <a:off x="228600" y="914400"/>
            <a:ext cx="8686800" cy="5638800"/>
          </a:xfrm>
        </p:spPr>
        <p:txBody>
          <a:bodyPr>
            <a:normAutofit/>
          </a:bodyPr>
          <a:lstStyle/>
          <a:p>
            <a:r>
              <a:rPr lang="en-US" dirty="0"/>
              <a:t>A huge number of possible sequential patterns are hidden in databases </a:t>
            </a:r>
          </a:p>
          <a:p>
            <a:r>
              <a:rPr lang="en-US" dirty="0"/>
              <a:t> A mining algorithm should </a:t>
            </a:r>
          </a:p>
          <a:p>
            <a:pPr marL="0" indent="0">
              <a:buNone/>
            </a:pPr>
            <a:r>
              <a:rPr lang="en-US" dirty="0"/>
              <a:t>– find the complete set of patterns, when possible, satisfying the minimum support threshold </a:t>
            </a:r>
          </a:p>
          <a:p>
            <a:pPr marL="0" indent="0">
              <a:buNone/>
            </a:pPr>
            <a:r>
              <a:rPr lang="en-US" dirty="0"/>
              <a:t>– be highly efficient, scalable, involving only a small number of database scans</a:t>
            </a:r>
          </a:p>
          <a:p>
            <a:pPr marL="0" indent="0">
              <a:buNone/>
            </a:pPr>
            <a:r>
              <a:rPr lang="en-US" dirty="0"/>
              <a:t> – be able to incorporate various kinds of user specific constraints </a:t>
            </a:r>
          </a:p>
        </p:txBody>
      </p:sp>
    </p:spTree>
    <p:extLst>
      <p:ext uri="{BB962C8B-B14F-4D97-AF65-F5344CB8AC3E}">
        <p14:creationId xmlns:p14="http://schemas.microsoft.com/office/powerpoint/2010/main" val="3468025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63562"/>
          </a:xfrm>
        </p:spPr>
        <p:txBody>
          <a:bodyPr>
            <a:normAutofit fontScale="90000"/>
          </a:bodyPr>
          <a:lstStyle/>
          <a:p>
            <a:r>
              <a:rPr lang="en-US" b="1" dirty="0"/>
              <a:t>Hierarchical Clustering</a:t>
            </a:r>
          </a:p>
        </p:txBody>
      </p:sp>
      <p:sp>
        <p:nvSpPr>
          <p:cNvPr id="3" name="Content Placeholder 2"/>
          <p:cNvSpPr>
            <a:spLocks noGrp="1"/>
          </p:cNvSpPr>
          <p:nvPr>
            <p:ph idx="1"/>
          </p:nvPr>
        </p:nvSpPr>
        <p:spPr>
          <a:xfrm>
            <a:off x="228600" y="838200"/>
            <a:ext cx="8686800" cy="5715000"/>
          </a:xfrm>
        </p:spPr>
        <p:txBody>
          <a:bodyPr/>
          <a:lstStyle/>
          <a:p>
            <a:r>
              <a:rPr lang="en-US" dirty="0"/>
              <a:t>Hierarchical clustering refers to an </a:t>
            </a:r>
            <a:r>
              <a:rPr lang="en-US" dirty="0">
                <a:solidFill>
                  <a:srgbClr val="FF0000"/>
                </a:solidFill>
              </a:rPr>
              <a:t>unsupervised learning </a:t>
            </a:r>
            <a:r>
              <a:rPr lang="en-US" dirty="0"/>
              <a:t>procedure that determines successive clusters based on previously defined clusters.</a:t>
            </a:r>
          </a:p>
          <a:p>
            <a:r>
              <a:rPr lang="en-US" dirty="0"/>
              <a:t> </a:t>
            </a:r>
            <a:r>
              <a:rPr lang="en-US" dirty="0">
                <a:solidFill>
                  <a:srgbClr val="FF0000"/>
                </a:solidFill>
              </a:rPr>
              <a:t>It works via grouping data into a tree of clusters</a:t>
            </a:r>
            <a:r>
              <a:rPr lang="en-US" dirty="0"/>
              <a:t>.</a:t>
            </a:r>
          </a:p>
          <a:p>
            <a:r>
              <a:rPr lang="en-US" dirty="0"/>
              <a:t> The endpoint refers to a different set of clusters, where each cluster is different from the other cluster, and the objects within each cluster are the same as one another.</a:t>
            </a:r>
          </a:p>
        </p:txBody>
      </p:sp>
    </p:spTree>
    <p:extLst>
      <p:ext uri="{BB962C8B-B14F-4D97-AF65-F5344CB8AC3E}">
        <p14:creationId xmlns:p14="http://schemas.microsoft.com/office/powerpoint/2010/main" val="31916657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13" y="152400"/>
            <a:ext cx="8962103" cy="1981200"/>
          </a:xfrm>
        </p:spPr>
        <p:txBody>
          <a:bodyPr>
            <a:normAutofit fontScale="85000" lnSpcReduction="20000"/>
          </a:bodyPr>
          <a:lstStyle/>
          <a:p>
            <a:pPr marL="0" indent="0">
              <a:buNone/>
            </a:pPr>
            <a:r>
              <a:rPr lang="en-US" dirty="0"/>
              <a:t>There are two types of hierarchical clustering </a:t>
            </a:r>
          </a:p>
          <a:p>
            <a:r>
              <a:rPr lang="en-US" b="1" dirty="0">
                <a:solidFill>
                  <a:srgbClr val="FF0000"/>
                </a:solidFill>
              </a:rPr>
              <a:t>Agglomerative Hierarchical </a:t>
            </a:r>
            <a:r>
              <a:rPr lang="en-US" dirty="0"/>
              <a:t>:- Each data point act as an individual cluster and at each step, data objects are grouped in a bottom-up method. Initially, each data object is in its cluster. </a:t>
            </a:r>
          </a:p>
        </p:txBody>
      </p:sp>
      <p:pic>
        <p:nvPicPr>
          <p:cNvPr id="9218" name="Picture 2" descr="https://media.geeksforgeeks.org/wp-content/uploads/20200204181551/Untitled-Diagram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65913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08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838200"/>
          </a:xfrm>
        </p:spPr>
        <p:txBody>
          <a:bodyPr>
            <a:normAutofit fontScale="90000"/>
          </a:bodyPr>
          <a:lstStyle/>
          <a:p>
            <a:r>
              <a:rPr lang="en-US" sz="3600" b="1" dirty="0"/>
              <a:t>Factor affecting Accuracy, Completeness, and Consistency. </a:t>
            </a:r>
          </a:p>
        </p:txBody>
      </p:sp>
      <p:sp>
        <p:nvSpPr>
          <p:cNvPr id="3" name="Content Placeholder 2"/>
          <p:cNvSpPr>
            <a:spLocks noGrp="1"/>
          </p:cNvSpPr>
          <p:nvPr>
            <p:ph idx="1"/>
          </p:nvPr>
        </p:nvSpPr>
        <p:spPr>
          <a:xfrm>
            <a:off x="304800" y="1143000"/>
            <a:ext cx="8458200" cy="5486400"/>
          </a:xfrm>
        </p:spPr>
        <p:txBody>
          <a:bodyPr>
            <a:normAutofit fontScale="77500" lnSpcReduction="20000"/>
          </a:bodyPr>
          <a:lstStyle/>
          <a:p>
            <a:r>
              <a:rPr lang="en-US" dirty="0"/>
              <a:t>Having incorrect attribute values. </a:t>
            </a:r>
          </a:p>
          <a:p>
            <a:r>
              <a:rPr lang="en-US" dirty="0"/>
              <a:t>The data collection instruments used may be faulty.</a:t>
            </a:r>
          </a:p>
          <a:p>
            <a:r>
              <a:rPr lang="en-US" dirty="0"/>
              <a:t>Human or computer errors occurring at data entry. </a:t>
            </a:r>
          </a:p>
          <a:p>
            <a:r>
              <a:rPr lang="en-US" dirty="0"/>
              <a:t>Users may purposely submit incorrect data values for mandatory fields when they do not wish to submit personal information (e.g., by choosing the default value “January 1” displayed for birthday). This is known as </a:t>
            </a:r>
            <a:r>
              <a:rPr lang="en-US" dirty="0">
                <a:solidFill>
                  <a:srgbClr val="FF0000"/>
                </a:solidFill>
              </a:rPr>
              <a:t>disguised missing data. </a:t>
            </a:r>
          </a:p>
          <a:p>
            <a:r>
              <a:rPr lang="en-US" dirty="0"/>
              <a:t>Errors in data transmission. </a:t>
            </a:r>
          </a:p>
          <a:p>
            <a:r>
              <a:rPr lang="en-US" dirty="0"/>
              <a:t>Technology limitations such as limited buffer size for coordinating synchronized data transfer and consumption. </a:t>
            </a:r>
          </a:p>
          <a:p>
            <a:r>
              <a:rPr lang="en-US" dirty="0"/>
              <a:t>Incorrect data may also result from inconsistencies in naming conventions or data codes, or inconsistent formats for input fields (e.g., date). </a:t>
            </a:r>
          </a:p>
        </p:txBody>
      </p:sp>
    </p:spTree>
    <p:extLst>
      <p:ext uri="{BB962C8B-B14F-4D97-AF65-F5344CB8AC3E}">
        <p14:creationId xmlns:p14="http://schemas.microsoft.com/office/powerpoint/2010/main" val="2321671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In </a:t>
            </a:r>
            <a:r>
              <a:rPr lang="en-US" sz="2400" b="1" dirty="0">
                <a:solidFill>
                  <a:srgbClr val="FF0000"/>
                </a:solidFill>
              </a:rPr>
              <a:t>Divisive Hierarchical:-</a:t>
            </a:r>
            <a:r>
              <a:rPr lang="en-US" sz="2400" dirty="0"/>
              <a:t> we take into account all of the data points as a single cluster and in every iteration, we separate the data points from the clusters which aren’t comparable. In the end, we are left with N clusters. </a:t>
            </a:r>
          </a:p>
        </p:txBody>
      </p:sp>
      <p:pic>
        <p:nvPicPr>
          <p:cNvPr id="11266" name="Picture 2" descr="https://media.geeksforgeeks.org/wp-content/uploads/20200204181916/Untitled-Diagram-15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905000"/>
            <a:ext cx="65913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4224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Data Mining Tools</a:t>
            </a:r>
          </a:p>
        </p:txBody>
      </p:sp>
      <p:sp>
        <p:nvSpPr>
          <p:cNvPr id="3" name="Content Placeholder 2"/>
          <p:cNvSpPr>
            <a:spLocks noGrp="1"/>
          </p:cNvSpPr>
          <p:nvPr>
            <p:ph idx="1"/>
          </p:nvPr>
        </p:nvSpPr>
        <p:spPr>
          <a:xfrm>
            <a:off x="152400" y="1066800"/>
            <a:ext cx="3886200" cy="4525963"/>
          </a:xfrm>
        </p:spPr>
        <p:txBody>
          <a:bodyPr>
            <a:normAutofit lnSpcReduction="10000"/>
          </a:bodyPr>
          <a:lstStyle/>
          <a:p>
            <a:r>
              <a:rPr lang="en-US" dirty="0"/>
              <a:t>Data Mining tools have the objective of discovering patterns/ trends/groupings among large sets of data and transforming data into more refined info.</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419" y="1971675"/>
            <a:ext cx="43624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362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63562"/>
          </a:xfrm>
        </p:spPr>
        <p:txBody>
          <a:bodyPr>
            <a:normAutofit fontScale="90000"/>
          </a:bodyPr>
          <a:lstStyle/>
          <a:p>
            <a:r>
              <a:rPr lang="en-US" sz="3600" b="1" dirty="0"/>
              <a:t>Data Mining Tools → Orange Data Mining</a:t>
            </a:r>
          </a:p>
        </p:txBody>
      </p:sp>
      <p:sp>
        <p:nvSpPr>
          <p:cNvPr id="3" name="Content Placeholder 2"/>
          <p:cNvSpPr>
            <a:spLocks noGrp="1"/>
          </p:cNvSpPr>
          <p:nvPr>
            <p:ph idx="1"/>
          </p:nvPr>
        </p:nvSpPr>
        <p:spPr>
          <a:xfrm>
            <a:off x="152400" y="838200"/>
            <a:ext cx="6400800" cy="5791200"/>
          </a:xfrm>
        </p:spPr>
        <p:txBody>
          <a:bodyPr>
            <a:normAutofit fontScale="92500" lnSpcReduction="20000"/>
          </a:bodyPr>
          <a:lstStyle/>
          <a:p>
            <a:r>
              <a:rPr lang="en-US" dirty="0"/>
              <a:t>It supports the visualization and is a software-based on components written in Python computing language and developed at the bioinformatics laboratory at the faculty of computer and information science, Ljubljana University, Slovenia. </a:t>
            </a:r>
          </a:p>
          <a:p>
            <a:r>
              <a:rPr lang="en-US" dirty="0"/>
              <a:t>As it is a software-based on components, the components of Orange are called "widgets." These widgets range from preprocessing and data visualization to the assessment of algorithms and predictive modeling.</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357313"/>
            <a:ext cx="2057400" cy="149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785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Data Mining Tools → SAS</a:t>
            </a:r>
          </a:p>
        </p:txBody>
      </p:sp>
      <p:sp>
        <p:nvSpPr>
          <p:cNvPr id="3" name="Content Placeholder 2"/>
          <p:cNvSpPr>
            <a:spLocks noGrp="1"/>
          </p:cNvSpPr>
          <p:nvPr>
            <p:ph idx="1"/>
          </p:nvPr>
        </p:nvSpPr>
        <p:spPr>
          <a:xfrm>
            <a:off x="228600" y="990600"/>
            <a:ext cx="5943600" cy="5638800"/>
          </a:xfrm>
        </p:spPr>
        <p:txBody>
          <a:bodyPr>
            <a:normAutofit fontScale="92500" lnSpcReduction="10000"/>
          </a:bodyPr>
          <a:lstStyle/>
          <a:p>
            <a:r>
              <a:rPr lang="en-US" dirty="0"/>
              <a:t>SAS stands for Statistical Analysis System. It is a product of the SAS Institute created for analytics and data management. SAS can mine data, change it, manage information from various sources, and analyze statistics. It offers a graphical UI for non-technical users. </a:t>
            </a:r>
          </a:p>
          <a:p>
            <a:r>
              <a:rPr lang="en-US" dirty="0"/>
              <a:t> SAS data miner allows users to analyze big data and provide accurate insight for timely decision-making purposes.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828800"/>
            <a:ext cx="18192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019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563562"/>
          </a:xfrm>
        </p:spPr>
        <p:txBody>
          <a:bodyPr>
            <a:normAutofit fontScale="90000"/>
          </a:bodyPr>
          <a:lstStyle/>
          <a:p>
            <a:r>
              <a:rPr lang="en-US" sz="3600" b="1" dirty="0"/>
              <a:t>Data Mining Tools → Data Melt Data Mining</a:t>
            </a:r>
          </a:p>
        </p:txBody>
      </p:sp>
      <p:sp>
        <p:nvSpPr>
          <p:cNvPr id="3" name="Content Placeholder 2"/>
          <p:cNvSpPr>
            <a:spLocks noGrp="1"/>
          </p:cNvSpPr>
          <p:nvPr>
            <p:ph idx="1"/>
          </p:nvPr>
        </p:nvSpPr>
        <p:spPr>
          <a:xfrm>
            <a:off x="152400" y="838200"/>
            <a:ext cx="5943600" cy="5715000"/>
          </a:xfrm>
        </p:spPr>
        <p:txBody>
          <a:bodyPr>
            <a:normAutofit fontScale="92500" lnSpcReduction="20000"/>
          </a:bodyPr>
          <a:lstStyle/>
          <a:p>
            <a:r>
              <a:rPr lang="en-US" dirty="0"/>
              <a:t>Data Melt is a computation and visualization environment which offers an interactive structure for data analysis and visualization. It is primarily designed for students, engineers, and scientists. It is also known as </a:t>
            </a:r>
            <a:r>
              <a:rPr lang="en-US" dirty="0" err="1"/>
              <a:t>Dmelt</a:t>
            </a:r>
            <a:r>
              <a:rPr lang="en-US" dirty="0"/>
              <a:t>. </a:t>
            </a:r>
          </a:p>
          <a:p>
            <a:r>
              <a:rPr lang="en-US" dirty="0"/>
              <a:t> </a:t>
            </a:r>
            <a:r>
              <a:rPr lang="en-US" dirty="0" err="1"/>
              <a:t>DMelt</a:t>
            </a:r>
            <a:r>
              <a:rPr lang="en-US" dirty="0"/>
              <a:t> is a multi-platform utility written in JAVA. It can run on any operating system which is compatible with JVM (Java Virtual Machine). </a:t>
            </a:r>
          </a:p>
          <a:p>
            <a:r>
              <a:rPr lang="en-US" dirty="0"/>
              <a:t> It consists of Science and mathematics libraries.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587910"/>
            <a:ext cx="2057400" cy="177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9500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b="1" dirty="0"/>
              <a:t>Data Mining Tools → Rattle</a:t>
            </a:r>
          </a:p>
        </p:txBody>
      </p:sp>
      <p:sp>
        <p:nvSpPr>
          <p:cNvPr id="3" name="Content Placeholder 2"/>
          <p:cNvSpPr>
            <a:spLocks noGrp="1"/>
          </p:cNvSpPr>
          <p:nvPr>
            <p:ph idx="1"/>
          </p:nvPr>
        </p:nvSpPr>
        <p:spPr>
          <a:xfrm>
            <a:off x="76200" y="762000"/>
            <a:ext cx="8839200" cy="5867400"/>
          </a:xfrm>
        </p:spPr>
        <p:txBody>
          <a:bodyPr>
            <a:normAutofit fontScale="92500" lnSpcReduction="10000"/>
          </a:bodyPr>
          <a:lstStyle/>
          <a:p>
            <a:r>
              <a:rPr lang="en-US" dirty="0" err="1"/>
              <a:t>Ratte</a:t>
            </a:r>
            <a:r>
              <a:rPr lang="en-US" dirty="0"/>
              <a:t> is a data mining tool based on GUI. It uses the R stats programming language. </a:t>
            </a:r>
          </a:p>
          <a:p>
            <a:r>
              <a:rPr lang="en-US" dirty="0"/>
              <a:t>Rattle exposes the </a:t>
            </a:r>
            <a:r>
              <a:rPr lang="en-US" dirty="0" err="1"/>
              <a:t>statical</a:t>
            </a:r>
            <a:r>
              <a:rPr lang="en-US" dirty="0"/>
              <a:t> power of R by offering significant data mining features.</a:t>
            </a:r>
          </a:p>
          <a:p>
            <a:pPr marL="0" indent="0">
              <a:buNone/>
            </a:pPr>
            <a:r>
              <a:rPr lang="en-US" dirty="0"/>
              <a:t>	</a:t>
            </a:r>
            <a:r>
              <a:rPr lang="en-US" sz="3600" b="1" dirty="0"/>
              <a:t>Data Mining Tools → Rapid Miner</a:t>
            </a:r>
          </a:p>
          <a:p>
            <a:r>
              <a:rPr lang="en-US" dirty="0"/>
              <a:t>Rapid Miner is one of the most popular predictive analysis systems created by the company with the same name as the Rapid Miner. </a:t>
            </a:r>
          </a:p>
          <a:p>
            <a:r>
              <a:rPr lang="en-US" dirty="0"/>
              <a:t>It is written in JAVA programming language.  </a:t>
            </a:r>
          </a:p>
          <a:p>
            <a:r>
              <a:rPr lang="en-US" dirty="0"/>
              <a:t>It offers an integrated environment for text mining, deep learning, machine learning, and predictive analysis</a:t>
            </a:r>
          </a:p>
          <a:p>
            <a:endParaRPr lang="en-US" dirty="0"/>
          </a:p>
        </p:txBody>
      </p:sp>
    </p:spTree>
    <p:extLst>
      <p:ext uri="{BB962C8B-B14F-4D97-AF65-F5344CB8AC3E}">
        <p14:creationId xmlns:p14="http://schemas.microsoft.com/office/powerpoint/2010/main" val="2516391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normAutofit fontScale="90000"/>
          </a:bodyPr>
          <a:lstStyle/>
          <a:p>
            <a:r>
              <a:rPr lang="en-US" b="1" dirty="0"/>
              <a:t>Why Data Preprocessing?</a:t>
            </a:r>
          </a:p>
        </p:txBody>
      </p:sp>
      <p:sp>
        <p:nvSpPr>
          <p:cNvPr id="3" name="Content Placeholder 2"/>
          <p:cNvSpPr>
            <a:spLocks noGrp="1"/>
          </p:cNvSpPr>
          <p:nvPr>
            <p:ph idx="1"/>
          </p:nvPr>
        </p:nvSpPr>
        <p:spPr>
          <a:xfrm>
            <a:off x="457200" y="990600"/>
            <a:ext cx="8534400" cy="5486400"/>
          </a:xfrm>
        </p:spPr>
        <p:txBody>
          <a:bodyPr>
            <a:normAutofit fontScale="92500" lnSpcReduction="20000"/>
          </a:bodyPr>
          <a:lstStyle/>
          <a:p>
            <a:r>
              <a:rPr lang="en-US" b="1" dirty="0">
                <a:solidFill>
                  <a:srgbClr val="FF0000"/>
                </a:solidFill>
              </a:rPr>
              <a:t>Data in the real world is dirty </a:t>
            </a:r>
          </a:p>
          <a:p>
            <a:pPr marL="0" indent="0">
              <a:buNone/>
            </a:pPr>
            <a:r>
              <a:rPr lang="en-US" dirty="0"/>
              <a:t>– incomplete: lacking attribute values, lacking certain attributes of interest, or containing only aggregate data</a:t>
            </a:r>
          </a:p>
          <a:p>
            <a:pPr marL="0" indent="0">
              <a:buNone/>
            </a:pPr>
            <a:r>
              <a:rPr lang="en-US" dirty="0"/>
              <a:t>– noisy: containing errors or outliers</a:t>
            </a:r>
          </a:p>
          <a:p>
            <a:pPr marL="0" indent="0">
              <a:buNone/>
            </a:pPr>
            <a:r>
              <a:rPr lang="en-US" dirty="0"/>
              <a:t> – inconsistent: containing discrepancies in codes or names </a:t>
            </a:r>
          </a:p>
          <a:p>
            <a:pPr marL="0" indent="0">
              <a:buNone/>
            </a:pPr>
            <a:r>
              <a:rPr lang="en-US" dirty="0"/>
              <a:t>● </a:t>
            </a:r>
            <a:r>
              <a:rPr lang="en-US" b="1" dirty="0">
                <a:solidFill>
                  <a:srgbClr val="FF0000"/>
                </a:solidFill>
              </a:rPr>
              <a:t>No quality data, no quality mining results! </a:t>
            </a:r>
          </a:p>
          <a:p>
            <a:pPr marL="0" indent="0">
              <a:buNone/>
            </a:pPr>
            <a:r>
              <a:rPr lang="en-US" dirty="0"/>
              <a:t>– Quality decisions must be based on quality data </a:t>
            </a:r>
          </a:p>
          <a:p>
            <a:pPr marL="0" indent="0">
              <a:buNone/>
            </a:pPr>
            <a:r>
              <a:rPr lang="en-US" dirty="0"/>
              <a:t>– Data warehouse needs consistent integration of quality data </a:t>
            </a:r>
          </a:p>
          <a:p>
            <a:pPr marL="0" indent="0">
              <a:buNone/>
            </a:pPr>
            <a:r>
              <a:rPr lang="en-US" dirty="0"/>
              <a:t>– Required for both OLAP and Data Mining!</a:t>
            </a:r>
          </a:p>
        </p:txBody>
      </p:sp>
    </p:spTree>
    <p:extLst>
      <p:ext uri="{BB962C8B-B14F-4D97-AF65-F5344CB8AC3E}">
        <p14:creationId xmlns:p14="http://schemas.microsoft.com/office/powerpoint/2010/main" val="1231329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39762"/>
          </a:xfrm>
        </p:spPr>
        <p:txBody>
          <a:bodyPr>
            <a:normAutofit fontScale="90000"/>
          </a:bodyPr>
          <a:lstStyle/>
          <a:p>
            <a:r>
              <a:rPr lang="en-US" b="1" dirty="0"/>
              <a:t>Why can Data be Incomplete?</a:t>
            </a:r>
          </a:p>
        </p:txBody>
      </p:sp>
      <p:sp>
        <p:nvSpPr>
          <p:cNvPr id="3" name="Content Placeholder 2"/>
          <p:cNvSpPr>
            <a:spLocks noGrp="1"/>
          </p:cNvSpPr>
          <p:nvPr>
            <p:ph idx="1"/>
          </p:nvPr>
        </p:nvSpPr>
        <p:spPr>
          <a:xfrm>
            <a:off x="228600" y="914400"/>
            <a:ext cx="8534400" cy="5867400"/>
          </a:xfrm>
        </p:spPr>
        <p:txBody>
          <a:bodyPr>
            <a:noAutofit/>
          </a:bodyPr>
          <a:lstStyle/>
          <a:p>
            <a:r>
              <a:rPr lang="en-US" dirty="0"/>
              <a:t>Attributes of interest are not available (e.g., customer information for sales transaction data) </a:t>
            </a:r>
          </a:p>
          <a:p>
            <a:r>
              <a:rPr lang="en-US" dirty="0"/>
              <a:t> Data were not considered important at the time of transactions, so they were not recorded! </a:t>
            </a:r>
          </a:p>
          <a:p>
            <a:r>
              <a:rPr lang="en-US" dirty="0"/>
              <a:t> Data not recorded because of misunderstanding or malfunctions </a:t>
            </a:r>
          </a:p>
          <a:p>
            <a:r>
              <a:rPr lang="en-US" dirty="0"/>
              <a:t> Data may have been recorded and later deleted! </a:t>
            </a:r>
          </a:p>
          <a:p>
            <a:r>
              <a:rPr lang="en-US" dirty="0"/>
              <a:t>Missing/unknown values for some data</a:t>
            </a:r>
          </a:p>
        </p:txBody>
      </p:sp>
    </p:spTree>
    <p:extLst>
      <p:ext uri="{BB962C8B-B14F-4D97-AF65-F5344CB8AC3E}">
        <p14:creationId xmlns:p14="http://schemas.microsoft.com/office/powerpoint/2010/main" val="2744689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Major Tasks in Data Preprocessing</a:t>
            </a:r>
          </a:p>
        </p:txBody>
      </p:sp>
      <p:sp>
        <p:nvSpPr>
          <p:cNvPr id="3" name="Content Placeholder 2"/>
          <p:cNvSpPr>
            <a:spLocks noGrp="1"/>
          </p:cNvSpPr>
          <p:nvPr>
            <p:ph idx="1"/>
          </p:nvPr>
        </p:nvSpPr>
        <p:spPr>
          <a:xfrm>
            <a:off x="228600" y="1143000"/>
            <a:ext cx="8686800" cy="5410200"/>
          </a:xfrm>
        </p:spPr>
        <p:txBody>
          <a:bodyPr>
            <a:normAutofit/>
          </a:bodyPr>
          <a:lstStyle/>
          <a:p>
            <a:pPr marL="514350" indent="-514350">
              <a:buAutoNum type="alphaLcPeriod"/>
            </a:pPr>
            <a:r>
              <a:rPr lang="en-US" b="1" dirty="0">
                <a:solidFill>
                  <a:srgbClr val="FF0000"/>
                </a:solidFill>
              </a:rPr>
              <a:t>Data cleaning </a:t>
            </a:r>
            <a:r>
              <a:rPr lang="en-US" dirty="0"/>
              <a:t>routines work to “clean” the data by filling in missing values, smoothing noisy data, identifying or removing outliers, and resolving inconsistencies.</a:t>
            </a:r>
          </a:p>
          <a:p>
            <a:pPr marL="514350" indent="-514350">
              <a:buAutoNum type="alphaLcPeriod"/>
            </a:pPr>
            <a:r>
              <a:rPr lang="en-US" b="1" dirty="0">
                <a:solidFill>
                  <a:srgbClr val="FF0000"/>
                </a:solidFill>
              </a:rPr>
              <a:t>Data integration </a:t>
            </a:r>
            <a:r>
              <a:rPr lang="en-US" dirty="0"/>
              <a:t>: This would involve integrating multiple databases, data cubes, or files </a:t>
            </a:r>
          </a:p>
          <a:p>
            <a:pPr marL="514350" indent="-514350">
              <a:buAutoNum type="alphaLcPeriod"/>
            </a:pPr>
            <a:r>
              <a:rPr lang="en-US" b="1" dirty="0">
                <a:solidFill>
                  <a:srgbClr val="FF0000"/>
                </a:solidFill>
              </a:rPr>
              <a:t>Data reduction </a:t>
            </a:r>
            <a:r>
              <a:rPr lang="en-US" dirty="0"/>
              <a:t>obtains a reduced representation of the data set that is much smaller in volume, yet produces the same (or almost the same) analytical results.</a:t>
            </a:r>
          </a:p>
        </p:txBody>
      </p:sp>
    </p:spTree>
    <p:extLst>
      <p:ext uri="{BB962C8B-B14F-4D97-AF65-F5344CB8AC3E}">
        <p14:creationId xmlns:p14="http://schemas.microsoft.com/office/powerpoint/2010/main" val="897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
            <a:ext cx="7696200" cy="643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1" y="152400"/>
            <a:ext cx="1752599" cy="2308324"/>
          </a:xfrm>
          <a:prstGeom prst="rect">
            <a:avLst/>
          </a:prstGeom>
          <a:noFill/>
        </p:spPr>
        <p:txBody>
          <a:bodyPr vert="horz" wrap="square" rtlCol="0">
            <a:spAutoFit/>
          </a:bodyPr>
          <a:lstStyle/>
          <a:p>
            <a:r>
              <a:rPr lang="en-US" sz="4800" b="1" dirty="0">
                <a:solidFill>
                  <a:srgbClr val="FF0000"/>
                </a:solidFill>
              </a:rPr>
              <a:t>Forms of DPP</a:t>
            </a:r>
          </a:p>
        </p:txBody>
      </p:sp>
    </p:spTree>
    <p:extLst>
      <p:ext uri="{BB962C8B-B14F-4D97-AF65-F5344CB8AC3E}">
        <p14:creationId xmlns:p14="http://schemas.microsoft.com/office/powerpoint/2010/main" val="1853409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t>Data Cleaning</a:t>
            </a:r>
          </a:p>
        </p:txBody>
      </p:sp>
      <p:sp>
        <p:nvSpPr>
          <p:cNvPr id="3" name="Content Placeholder 2"/>
          <p:cNvSpPr>
            <a:spLocks noGrp="1"/>
          </p:cNvSpPr>
          <p:nvPr>
            <p:ph idx="1"/>
          </p:nvPr>
        </p:nvSpPr>
        <p:spPr>
          <a:xfrm>
            <a:off x="152400" y="914400"/>
            <a:ext cx="8991600" cy="5211763"/>
          </a:xfrm>
        </p:spPr>
        <p:txBody>
          <a:bodyPr>
            <a:normAutofit fontScale="92500" lnSpcReduction="20000"/>
          </a:bodyPr>
          <a:lstStyle/>
          <a:p>
            <a:pPr marL="0" indent="0">
              <a:buNone/>
            </a:pPr>
            <a:r>
              <a:rPr lang="en-US" dirty="0"/>
              <a:t>a) Missing Values:-</a:t>
            </a:r>
          </a:p>
          <a:p>
            <a:pPr marL="0" indent="0">
              <a:buNone/>
            </a:pPr>
            <a:r>
              <a:rPr lang="en-US" dirty="0">
                <a:solidFill>
                  <a:srgbClr val="FF0000"/>
                </a:solidFill>
              </a:rPr>
              <a:t>How can you go about filling in the missing values for particular attribute?</a:t>
            </a:r>
          </a:p>
          <a:p>
            <a:pPr marL="514350" indent="-514350">
              <a:buAutoNum type="arabicPeriod"/>
            </a:pPr>
            <a:r>
              <a:rPr lang="en-US" b="1" dirty="0">
                <a:solidFill>
                  <a:srgbClr val="FF0000"/>
                </a:solidFill>
              </a:rPr>
              <a:t>Ignore the tuple</a:t>
            </a:r>
            <a:r>
              <a:rPr lang="en-US" dirty="0"/>
              <a:t>:- usually done when the class label is missing (assuming the mining task involves classification)</a:t>
            </a:r>
          </a:p>
          <a:p>
            <a:pPr marL="514350" indent="-514350">
              <a:buAutoNum type="arabicPeriod"/>
            </a:pPr>
            <a:r>
              <a:rPr lang="en-US" b="1" dirty="0">
                <a:solidFill>
                  <a:srgbClr val="FF0000"/>
                </a:solidFill>
              </a:rPr>
              <a:t>Fill in the missing value manually</a:t>
            </a:r>
            <a:r>
              <a:rPr lang="en-US" dirty="0"/>
              <a:t>:- time consuming and may not be feasible given a large data set with many missing values</a:t>
            </a:r>
          </a:p>
          <a:p>
            <a:pPr marL="514350" indent="-514350">
              <a:buAutoNum type="arabicPeriod"/>
            </a:pPr>
            <a:r>
              <a:rPr lang="en-US" b="1" dirty="0">
                <a:solidFill>
                  <a:srgbClr val="FF0000"/>
                </a:solidFill>
              </a:rPr>
              <a:t>Use a global constant to fill in the missing value:-</a:t>
            </a:r>
            <a:r>
              <a:rPr lang="en-US" dirty="0"/>
              <a:t>Replace all missing attribute values by the same constant such as a label like “Unknown” or −∞</a:t>
            </a:r>
          </a:p>
        </p:txBody>
      </p:sp>
    </p:spTree>
    <p:extLst>
      <p:ext uri="{BB962C8B-B14F-4D97-AF65-F5344CB8AC3E}">
        <p14:creationId xmlns:p14="http://schemas.microsoft.com/office/powerpoint/2010/main" val="71391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4400</TotalTime>
  <Words>2722</Words>
  <Application>Microsoft Office PowerPoint</Application>
  <PresentationFormat>On-screen Show (4:3)</PresentationFormat>
  <Paragraphs>215</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Monotype Sorts</vt:lpstr>
      <vt:lpstr>新細明體</vt:lpstr>
      <vt:lpstr>Tahoma</vt:lpstr>
      <vt:lpstr>Times New Roman</vt:lpstr>
      <vt:lpstr>Wingdings</vt:lpstr>
      <vt:lpstr>Office Theme</vt:lpstr>
      <vt:lpstr>Unit 5</vt:lpstr>
      <vt:lpstr>Origins of Data Mining</vt:lpstr>
      <vt:lpstr>Data Quality</vt:lpstr>
      <vt:lpstr>Factor affecting Accuracy, Completeness, and Consistency. </vt:lpstr>
      <vt:lpstr>Why Data Preprocessing?</vt:lpstr>
      <vt:lpstr>Why can Data be Incomplete?</vt:lpstr>
      <vt:lpstr>Major Tasks in Data Preprocessing</vt:lpstr>
      <vt:lpstr>PowerPoint Presentation</vt:lpstr>
      <vt:lpstr>Data Cleaning</vt:lpstr>
      <vt:lpstr>PowerPoint Presentation</vt:lpstr>
      <vt:lpstr>Noisy Data</vt:lpstr>
      <vt:lpstr>PowerPoint Presentation</vt:lpstr>
      <vt:lpstr>PowerPoint Presentation</vt:lpstr>
      <vt:lpstr>PowerPoint Presentation</vt:lpstr>
      <vt:lpstr>Data Integration</vt:lpstr>
      <vt:lpstr>PowerPoint Presentation</vt:lpstr>
      <vt:lpstr>PowerPoint Presentation</vt:lpstr>
      <vt:lpstr>Data Mining Tasks</vt:lpstr>
      <vt:lpstr>Classification: Definition</vt:lpstr>
      <vt:lpstr>How does classification work?</vt:lpstr>
      <vt:lpstr>PowerPoint Presentation</vt:lpstr>
      <vt:lpstr>Regression</vt:lpstr>
      <vt:lpstr>PowerPoint Presentation</vt:lpstr>
      <vt:lpstr>Time Series Analysis</vt:lpstr>
      <vt:lpstr>Summarization</vt:lpstr>
      <vt:lpstr>Clustering</vt:lpstr>
      <vt:lpstr>Illustrating Clustering</vt:lpstr>
      <vt:lpstr>Data Mining Methods</vt:lpstr>
      <vt:lpstr>Decision Tree Classifiers</vt:lpstr>
      <vt:lpstr>Decision Tree Classifiers → Example</vt:lpstr>
      <vt:lpstr>Association Rule Learning</vt:lpstr>
      <vt:lpstr>Association Rule Learning → Example</vt:lpstr>
      <vt:lpstr>Market Basket Analysis </vt:lpstr>
      <vt:lpstr>Association Rule Learning → Application</vt:lpstr>
      <vt:lpstr>Sequential Pattern Mining</vt:lpstr>
      <vt:lpstr>Sequential Pattern Mining</vt:lpstr>
      <vt:lpstr>Challenges on Sequential Pattern Mining</vt:lpstr>
      <vt:lpstr>Hierarchical Clustering</vt:lpstr>
      <vt:lpstr>PowerPoint Presentation</vt:lpstr>
      <vt:lpstr>PowerPoint Presentation</vt:lpstr>
      <vt:lpstr>Data Mining Tools</vt:lpstr>
      <vt:lpstr>Data Mining Tools → Orange Data Mining</vt:lpstr>
      <vt:lpstr>Data Mining Tools → SAS</vt:lpstr>
      <vt:lpstr>Data Mining Tools → Data Melt Data Mining</vt:lpstr>
      <vt:lpstr>Data Mining Tools → Rattle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user</dc:creator>
  <cp:lastModifiedBy>user</cp:lastModifiedBy>
  <cp:revision>137</cp:revision>
  <dcterms:created xsi:type="dcterms:W3CDTF">2022-12-08T03:38:09Z</dcterms:created>
  <dcterms:modified xsi:type="dcterms:W3CDTF">2024-02-11T03:05:41Z</dcterms:modified>
</cp:coreProperties>
</file>