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81" r:id="rId23"/>
    <p:sldId id="282" r:id="rId24"/>
    <p:sldId id="283" r:id="rId25"/>
    <p:sldId id="284" r:id="rId26"/>
    <p:sldId id="285" r:id="rId27"/>
    <p:sldId id="286" r:id="rId28"/>
    <p:sldId id="287" r:id="rId29"/>
    <p:sldId id="289" r:id="rId30"/>
    <p:sldId id="288" r:id="rId31"/>
    <p:sldId id="275" r:id="rId32"/>
    <p:sldId id="276" r:id="rId33"/>
    <p:sldId id="277"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D84CF-1745-4A33-AA81-B52BCB89494C}" type="datetimeFigureOut">
              <a:rPr lang="en-US" smtClean="0"/>
              <a:t>7/30/2023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FF118-5F87-4BCB-B555-E3401BEE04D9}" type="slidenum">
              <a:rPr lang="en-US" smtClean="0"/>
              <a:t>‹#›</a:t>
            </a:fld>
            <a:endParaRPr lang="en-US"/>
          </a:p>
        </p:txBody>
      </p:sp>
    </p:spTree>
    <p:extLst>
      <p:ext uri="{BB962C8B-B14F-4D97-AF65-F5344CB8AC3E}">
        <p14:creationId xmlns:p14="http://schemas.microsoft.com/office/powerpoint/2010/main" val="124940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B8A39-CB74-4AE6-AA22-27FCE6995815}"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744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57336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236657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692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8A39-CB74-4AE6-AA22-27FCE6995815}"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618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B8A39-CB74-4AE6-AA22-27FCE6995815}"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129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B8A39-CB74-4AE6-AA22-27FCE6995815}"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38068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B8A39-CB74-4AE6-AA22-27FCE6995815}"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95972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8A39-CB74-4AE6-AA22-27FCE6995815}"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07280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00074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96137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B8A39-CB74-4AE6-AA22-27FCE6995815}" type="datetimeFigureOut">
              <a:rPr lang="en-US" smtClean="0"/>
              <a:t>7/30/2023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A391-00F2-4AEC-A741-A4010AC9CC33}" type="slidenum">
              <a:rPr lang="en-US" smtClean="0"/>
              <a:t>‹#›</a:t>
            </a:fld>
            <a:endParaRPr lang="en-US"/>
          </a:p>
        </p:txBody>
      </p:sp>
    </p:spTree>
    <p:extLst>
      <p:ext uri="{BB962C8B-B14F-4D97-AF65-F5344CB8AC3E}">
        <p14:creationId xmlns:p14="http://schemas.microsoft.com/office/powerpoint/2010/main" val="26395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7</a:t>
            </a:r>
            <a:endParaRPr lang="en-US" dirty="0"/>
          </a:p>
        </p:txBody>
      </p:sp>
      <p:sp>
        <p:nvSpPr>
          <p:cNvPr id="3" name="Subtitle 2"/>
          <p:cNvSpPr>
            <a:spLocks noGrp="1"/>
          </p:cNvSpPr>
          <p:nvPr>
            <p:ph type="subTitle" idx="1"/>
          </p:nvPr>
        </p:nvSpPr>
        <p:spPr>
          <a:xfrm>
            <a:off x="457200" y="3352800"/>
            <a:ext cx="8229600" cy="914400"/>
          </a:xfrm>
        </p:spPr>
        <p:txBody>
          <a:bodyPr>
            <a:noAutofit/>
          </a:bodyPr>
          <a:lstStyle/>
          <a:p>
            <a:r>
              <a:rPr lang="en-US" sz="4400" b="1" dirty="0">
                <a:solidFill>
                  <a:schemeClr val="tx1"/>
                </a:solidFill>
              </a:rPr>
              <a:t>Mining Frequent Pattern and Association</a:t>
            </a:r>
          </a:p>
        </p:txBody>
      </p:sp>
    </p:spTree>
    <p:extLst>
      <p:ext uri="{BB962C8B-B14F-4D97-AF65-F5344CB8AC3E}">
        <p14:creationId xmlns:p14="http://schemas.microsoft.com/office/powerpoint/2010/main" val="23557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Association Rule Mining</a:t>
            </a:r>
          </a:p>
        </p:txBody>
      </p:sp>
      <p:sp>
        <p:nvSpPr>
          <p:cNvPr id="3" name="Content Placeholder 2"/>
          <p:cNvSpPr>
            <a:spLocks noGrp="1"/>
          </p:cNvSpPr>
          <p:nvPr>
            <p:ph idx="1"/>
          </p:nvPr>
        </p:nvSpPr>
        <p:spPr>
          <a:xfrm>
            <a:off x="228600" y="990600"/>
            <a:ext cx="8763000" cy="5135563"/>
          </a:xfrm>
        </p:spPr>
        <p:txBody>
          <a:bodyPr>
            <a:normAutofit/>
          </a:bodyPr>
          <a:lstStyle/>
          <a:p>
            <a:pPr marL="0" indent="0">
              <a:buNone/>
            </a:pPr>
            <a:r>
              <a:rPr lang="en-US" dirty="0"/>
              <a:t>In general, association rule mining can be viewed as a two-step process: </a:t>
            </a:r>
          </a:p>
          <a:p>
            <a:pPr marL="0" indent="0">
              <a:buNone/>
            </a:pPr>
            <a:r>
              <a:rPr lang="en-US" b="1" dirty="0">
                <a:solidFill>
                  <a:srgbClr val="FF0000"/>
                </a:solidFill>
              </a:rPr>
              <a:t>1. Find all frequent </a:t>
            </a:r>
            <a:r>
              <a:rPr lang="en-US" b="1" dirty="0" err="1">
                <a:solidFill>
                  <a:srgbClr val="FF0000"/>
                </a:solidFill>
              </a:rPr>
              <a:t>itemsets</a:t>
            </a:r>
            <a:r>
              <a:rPr lang="en-US" dirty="0"/>
              <a:t>: By definition, each of these </a:t>
            </a:r>
            <a:r>
              <a:rPr lang="en-US" dirty="0" err="1"/>
              <a:t>itemsets</a:t>
            </a:r>
            <a:r>
              <a:rPr lang="en-US" dirty="0"/>
              <a:t> will occur at least as frequently as a predetermined minimum support count, min sup. </a:t>
            </a:r>
            <a:r>
              <a:rPr lang="en-US" b="1" dirty="0">
                <a:solidFill>
                  <a:srgbClr val="FF0000"/>
                </a:solidFill>
              </a:rPr>
              <a:t>2. Generate strong association rules from the frequent </a:t>
            </a:r>
            <a:r>
              <a:rPr lang="en-US" b="1" dirty="0" err="1">
                <a:solidFill>
                  <a:srgbClr val="FF0000"/>
                </a:solidFill>
              </a:rPr>
              <a:t>itemsets</a:t>
            </a:r>
            <a:r>
              <a:rPr lang="en-US" dirty="0"/>
              <a:t>: By definition, these rules must satisfy minimum support and minimum confidence.</a:t>
            </a:r>
          </a:p>
        </p:txBody>
      </p:sp>
    </p:spTree>
    <p:extLst>
      <p:ext uri="{BB962C8B-B14F-4D97-AF65-F5344CB8AC3E}">
        <p14:creationId xmlns:p14="http://schemas.microsoft.com/office/powerpoint/2010/main" val="359300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020762"/>
          </a:xfrm>
        </p:spPr>
        <p:txBody>
          <a:bodyPr>
            <a:normAutofit fontScale="90000"/>
          </a:bodyPr>
          <a:lstStyle/>
          <a:p>
            <a:r>
              <a:rPr lang="en-US" b="1" dirty="0"/>
              <a:t>Efficient and Scalable Frequent </a:t>
            </a:r>
            <a:r>
              <a:rPr lang="en-US" b="1" dirty="0" err="1"/>
              <a:t>Itemset</a:t>
            </a:r>
            <a:r>
              <a:rPr lang="en-US" b="1" dirty="0"/>
              <a:t> Mining Methods</a:t>
            </a:r>
          </a:p>
        </p:txBody>
      </p:sp>
      <p:sp>
        <p:nvSpPr>
          <p:cNvPr id="3" name="Content Placeholder 2"/>
          <p:cNvSpPr>
            <a:spLocks noGrp="1"/>
          </p:cNvSpPr>
          <p:nvPr>
            <p:ph idx="1"/>
          </p:nvPr>
        </p:nvSpPr>
        <p:spPr>
          <a:xfrm>
            <a:off x="228600" y="1447800"/>
            <a:ext cx="8686800" cy="4953000"/>
          </a:xfrm>
        </p:spPr>
        <p:txBody>
          <a:bodyPr>
            <a:normAutofit fontScale="85000" lnSpcReduction="10000"/>
          </a:bodyPr>
          <a:lstStyle/>
          <a:p>
            <a:r>
              <a:rPr lang="en-US" sz="3600" b="1" dirty="0">
                <a:solidFill>
                  <a:srgbClr val="FF0000"/>
                </a:solidFill>
              </a:rPr>
              <a:t>The </a:t>
            </a:r>
            <a:r>
              <a:rPr lang="en-US" sz="3600" b="1" dirty="0" err="1">
                <a:solidFill>
                  <a:srgbClr val="FF0000"/>
                </a:solidFill>
              </a:rPr>
              <a:t>Apriori</a:t>
            </a:r>
            <a:r>
              <a:rPr lang="en-US" sz="3600" b="1" dirty="0">
                <a:solidFill>
                  <a:srgbClr val="FF0000"/>
                </a:solidFill>
              </a:rPr>
              <a:t> Algorithm</a:t>
            </a:r>
            <a:r>
              <a:rPr lang="en-US" dirty="0"/>
              <a:t>: Finding Frequent </a:t>
            </a:r>
            <a:r>
              <a:rPr lang="en-US" dirty="0" err="1"/>
              <a:t>Itemsets</a:t>
            </a:r>
            <a:r>
              <a:rPr lang="en-US" dirty="0"/>
              <a:t> </a:t>
            </a:r>
            <a:r>
              <a:rPr lang="en-US" b="1" dirty="0">
                <a:solidFill>
                  <a:srgbClr val="FF0000"/>
                </a:solidFill>
              </a:rPr>
              <a:t>Using Candidate Generation</a:t>
            </a:r>
          </a:p>
          <a:p>
            <a:r>
              <a:rPr lang="en-US" dirty="0"/>
              <a:t>Mining frequent </a:t>
            </a:r>
            <a:r>
              <a:rPr lang="en-US" dirty="0" err="1"/>
              <a:t>itemsets</a:t>
            </a:r>
            <a:r>
              <a:rPr lang="en-US" dirty="0"/>
              <a:t> for Boolean association rules.</a:t>
            </a:r>
          </a:p>
          <a:p>
            <a:r>
              <a:rPr lang="en-US" dirty="0"/>
              <a:t>Algorithm uses prior knowledge of frequent </a:t>
            </a:r>
            <a:r>
              <a:rPr lang="en-US" dirty="0" err="1"/>
              <a:t>itemset</a:t>
            </a:r>
            <a:r>
              <a:rPr lang="en-US" dirty="0"/>
              <a:t> properties.</a:t>
            </a:r>
          </a:p>
          <a:p>
            <a:pPr marL="0" indent="0">
              <a:buNone/>
            </a:pPr>
            <a:r>
              <a:rPr lang="en-US" dirty="0"/>
              <a:t>The </a:t>
            </a:r>
            <a:r>
              <a:rPr lang="en-US" dirty="0" err="1"/>
              <a:t>Apriori</a:t>
            </a:r>
            <a:r>
              <a:rPr lang="en-US" dirty="0"/>
              <a:t> algorithm is the most well known association rule algorithm and is used in most commercial products.</a:t>
            </a:r>
          </a:p>
          <a:p>
            <a:pPr marL="0" indent="0">
              <a:buNone/>
            </a:pPr>
            <a:r>
              <a:rPr lang="en-US" dirty="0"/>
              <a:t> </a:t>
            </a:r>
            <a:r>
              <a:rPr lang="en-US" b="1" dirty="0">
                <a:solidFill>
                  <a:srgbClr val="FF0000"/>
                </a:solidFill>
              </a:rPr>
              <a:t>Two steps:</a:t>
            </a:r>
          </a:p>
          <a:p>
            <a:pPr marL="0" indent="0">
              <a:buNone/>
            </a:pPr>
            <a:r>
              <a:rPr lang="en-US" dirty="0"/>
              <a:t>a)Find all </a:t>
            </a:r>
            <a:r>
              <a:rPr lang="en-US" dirty="0" err="1"/>
              <a:t>itemsets</a:t>
            </a:r>
            <a:r>
              <a:rPr lang="en-US" dirty="0"/>
              <a:t> that have minimum support (frequent </a:t>
            </a:r>
            <a:r>
              <a:rPr lang="en-US" dirty="0" err="1"/>
              <a:t>itemsets</a:t>
            </a:r>
            <a:r>
              <a:rPr lang="en-US" dirty="0"/>
              <a:t>, also called large </a:t>
            </a:r>
            <a:r>
              <a:rPr lang="en-US" dirty="0" err="1"/>
              <a:t>itemsets</a:t>
            </a:r>
            <a:r>
              <a:rPr lang="en-US" dirty="0"/>
              <a:t>).</a:t>
            </a:r>
          </a:p>
          <a:p>
            <a:pPr marL="0" indent="0">
              <a:buNone/>
            </a:pPr>
            <a:r>
              <a:rPr lang="en-US" dirty="0"/>
              <a:t>b)Use frequent </a:t>
            </a:r>
            <a:r>
              <a:rPr lang="en-US" dirty="0" err="1"/>
              <a:t>itemsets</a:t>
            </a:r>
            <a:r>
              <a:rPr lang="en-US" dirty="0"/>
              <a:t> to generate rules.</a:t>
            </a:r>
            <a:endParaRPr lang="en-US" b="1" dirty="0">
              <a:solidFill>
                <a:srgbClr val="FF0000"/>
              </a:solidFill>
            </a:endParaRPr>
          </a:p>
        </p:txBody>
      </p:sp>
    </p:spTree>
    <p:extLst>
      <p:ext uri="{BB962C8B-B14F-4D97-AF65-F5344CB8AC3E}">
        <p14:creationId xmlns:p14="http://schemas.microsoft.com/office/powerpoint/2010/main" val="218391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31749"/>
            <a:ext cx="3581400" cy="399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76200"/>
            <a:ext cx="3505200" cy="830997"/>
          </a:xfrm>
          <a:prstGeom prst="rect">
            <a:avLst/>
          </a:prstGeom>
          <a:noFill/>
        </p:spPr>
        <p:txBody>
          <a:bodyPr wrap="square" rtlCol="0">
            <a:spAutoFit/>
          </a:bodyPr>
          <a:lstStyle/>
          <a:p>
            <a:r>
              <a:rPr lang="en-US" sz="2400" b="1" dirty="0"/>
              <a:t>Transactional data for an </a:t>
            </a:r>
            <a:r>
              <a:rPr lang="en-US" sz="2400" b="1" dirty="0" err="1"/>
              <a:t>AllElectronics</a:t>
            </a:r>
            <a:r>
              <a:rPr lang="en-US" sz="2400" b="1" dirty="0"/>
              <a:t> branch.</a:t>
            </a:r>
          </a:p>
        </p:txBody>
      </p:sp>
      <p:sp>
        <p:nvSpPr>
          <p:cNvPr id="3" name="TextBox 2"/>
          <p:cNvSpPr txBox="1"/>
          <p:nvPr/>
        </p:nvSpPr>
        <p:spPr>
          <a:xfrm>
            <a:off x="3810000" y="491698"/>
            <a:ext cx="502920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Consider a database D , Consisting of 9 transactions.</a:t>
            </a:r>
          </a:p>
          <a:p>
            <a:pPr marL="457200" indent="-457200">
              <a:buFont typeface="Arial" panose="020B0604020202020204" pitchFamily="34" charset="0"/>
              <a:buChar char="•"/>
            </a:pPr>
            <a:r>
              <a:rPr lang="en-US" sz="2800" b="1" dirty="0">
                <a:solidFill>
                  <a:srgbClr val="FF0000"/>
                </a:solidFill>
              </a:rPr>
              <a:t>Suppose </a:t>
            </a:r>
            <a:r>
              <a:rPr lang="en-US" sz="2800" b="1" dirty="0" err="1">
                <a:solidFill>
                  <a:srgbClr val="FF0000"/>
                </a:solidFill>
              </a:rPr>
              <a:t>min.support</a:t>
            </a:r>
            <a:r>
              <a:rPr lang="en-US" sz="2800" b="1" dirty="0">
                <a:solidFill>
                  <a:srgbClr val="FF0000"/>
                </a:solidFill>
              </a:rPr>
              <a:t>  count required is 2( </a:t>
            </a:r>
            <a:r>
              <a:rPr lang="en-US" sz="2800" b="1" dirty="0" err="1">
                <a:solidFill>
                  <a:srgbClr val="FF0000"/>
                </a:solidFill>
              </a:rPr>
              <a:t>i..e</a:t>
            </a:r>
            <a:r>
              <a:rPr lang="en-US" sz="2800" b="1" dirty="0">
                <a:solidFill>
                  <a:srgbClr val="FF0000"/>
                </a:solidFill>
              </a:rPr>
              <a:t>. </a:t>
            </a:r>
            <a:r>
              <a:rPr lang="en-US" sz="2800" b="1" dirty="0" err="1">
                <a:solidFill>
                  <a:srgbClr val="FF0000"/>
                </a:solidFill>
              </a:rPr>
              <a:t>min_sup</a:t>
            </a:r>
            <a:r>
              <a:rPr lang="en-US" sz="2800" b="1" dirty="0">
                <a:solidFill>
                  <a:srgbClr val="FF0000"/>
                </a:solidFill>
              </a:rPr>
              <a:t>=2/9=22%)</a:t>
            </a:r>
          </a:p>
          <a:p>
            <a:pPr marL="457200" indent="-457200">
              <a:buFont typeface="Arial" panose="020B0604020202020204" pitchFamily="34" charset="0"/>
              <a:buChar char="•"/>
            </a:pPr>
            <a:r>
              <a:rPr lang="en-US" sz="2800" dirty="0"/>
              <a:t>Let minimum confidence required is 70%.</a:t>
            </a:r>
          </a:p>
          <a:p>
            <a:pPr marL="457200" indent="-457200">
              <a:buFont typeface="Arial" panose="020B0604020202020204" pitchFamily="34" charset="0"/>
              <a:buChar char="•"/>
            </a:pPr>
            <a:r>
              <a:rPr lang="en-US" sz="2800" dirty="0"/>
              <a:t>We have to first find out the frequent </a:t>
            </a:r>
            <a:r>
              <a:rPr lang="en-US" sz="2800" dirty="0" err="1"/>
              <a:t>itemset</a:t>
            </a:r>
            <a:r>
              <a:rPr lang="en-US" sz="2800" dirty="0"/>
              <a:t> using </a:t>
            </a:r>
            <a:r>
              <a:rPr lang="en-US" sz="2800" dirty="0" err="1"/>
              <a:t>Apriori</a:t>
            </a:r>
            <a:r>
              <a:rPr lang="en-US" sz="2800" dirty="0"/>
              <a:t> Algorithm.</a:t>
            </a:r>
          </a:p>
          <a:p>
            <a:pPr marL="457200" indent="-457200">
              <a:buFont typeface="Arial" panose="020B0604020202020204" pitchFamily="34" charset="0"/>
              <a:buChar char="•"/>
            </a:pPr>
            <a:r>
              <a:rPr lang="en-US" sz="2800" dirty="0"/>
              <a:t>Then , Association rules will be generated using min. support and min. confidence.</a:t>
            </a:r>
          </a:p>
        </p:txBody>
      </p:sp>
    </p:spTree>
    <p:extLst>
      <p:ext uri="{BB962C8B-B14F-4D97-AF65-F5344CB8AC3E}">
        <p14:creationId xmlns:p14="http://schemas.microsoft.com/office/powerpoint/2010/main" val="154370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85800"/>
          </a:xfrm>
        </p:spPr>
        <p:txBody>
          <a:bodyPr/>
          <a:lstStyle/>
          <a:p>
            <a:pPr marL="0" indent="0">
              <a:buNone/>
            </a:pPr>
            <a:r>
              <a:rPr lang="en-US" b="1" dirty="0">
                <a:solidFill>
                  <a:srgbClr val="FF0000"/>
                </a:solidFill>
              </a:rPr>
              <a:t>Step 1:- Generating 1-itemset Frequent Pattern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45" y="1066800"/>
            <a:ext cx="7924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0445" y="4343400"/>
            <a:ext cx="8763000" cy="954107"/>
          </a:xfrm>
          <a:prstGeom prst="rect">
            <a:avLst/>
          </a:prstGeom>
          <a:noFill/>
        </p:spPr>
        <p:txBody>
          <a:bodyPr wrap="square" rtlCol="0">
            <a:spAutoFit/>
          </a:bodyPr>
          <a:lstStyle/>
          <a:p>
            <a:r>
              <a:rPr lang="en-US" sz="2800" dirty="0">
                <a:solidFill>
                  <a:srgbClr val="FF0000"/>
                </a:solidFill>
              </a:rPr>
              <a:t>In the first iteration of algorithm, each item is a member of the set of candidate.</a:t>
            </a:r>
          </a:p>
        </p:txBody>
      </p:sp>
    </p:spTree>
    <p:extLst>
      <p:ext uri="{BB962C8B-B14F-4D97-AF65-F5344CB8AC3E}">
        <p14:creationId xmlns:p14="http://schemas.microsoft.com/office/powerpoint/2010/main" val="98882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85800"/>
          </a:xfrm>
        </p:spPr>
        <p:txBody>
          <a:bodyPr/>
          <a:lstStyle/>
          <a:p>
            <a:pPr marL="0" indent="0">
              <a:buNone/>
            </a:pPr>
            <a:r>
              <a:rPr lang="en-US" b="1" dirty="0">
                <a:solidFill>
                  <a:srgbClr val="FF0000"/>
                </a:solidFill>
              </a:rPr>
              <a:t>Step 2:- Generating 2-itemset Frequent Pattern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66775"/>
            <a:ext cx="85058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4876800"/>
            <a:ext cx="89154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To discover the set of frequent 2-itemsets, L2, the algorithm uses </a:t>
            </a:r>
            <a:r>
              <a:rPr lang="en-US" sz="2000" b="1" dirty="0">
                <a:solidFill>
                  <a:srgbClr val="FF0000"/>
                </a:solidFill>
              </a:rPr>
              <a:t>L1 join L1 </a:t>
            </a:r>
            <a:r>
              <a:rPr lang="en-US" sz="2000" dirty="0"/>
              <a:t>to generate a candidate set of 2-itemsets</a:t>
            </a:r>
          </a:p>
          <a:p>
            <a:pPr marL="285750" indent="-285750">
              <a:buFont typeface="Arial" panose="020B0604020202020204" pitchFamily="34" charset="0"/>
              <a:buChar char="•"/>
            </a:pPr>
            <a:r>
              <a:rPr lang="en-US" sz="2000" dirty="0"/>
              <a:t>The transactions in </a:t>
            </a:r>
            <a:r>
              <a:rPr lang="en-US" sz="2000" b="1" dirty="0">
                <a:solidFill>
                  <a:srgbClr val="FF0000"/>
                </a:solidFill>
              </a:rPr>
              <a:t>D are scanned and the support count of each candidate </a:t>
            </a:r>
            <a:r>
              <a:rPr lang="en-US" sz="2000" dirty="0" err="1"/>
              <a:t>itemset</a:t>
            </a:r>
            <a:r>
              <a:rPr lang="en-US" sz="2000" dirty="0"/>
              <a:t> inC2 is accumulated.</a:t>
            </a:r>
          </a:p>
          <a:p>
            <a:pPr marL="285750" indent="-285750">
              <a:buFont typeface="Arial" panose="020B0604020202020204" pitchFamily="34" charset="0"/>
              <a:buChar char="•"/>
            </a:pPr>
            <a:r>
              <a:rPr lang="en-US" sz="2000" dirty="0"/>
              <a:t>L2, is then determined, consisting of those candidate 2-itemsets in C2 having minimum support</a:t>
            </a:r>
          </a:p>
        </p:txBody>
      </p:sp>
    </p:spTree>
    <p:extLst>
      <p:ext uri="{BB962C8B-B14F-4D97-AF65-F5344CB8AC3E}">
        <p14:creationId xmlns:p14="http://schemas.microsoft.com/office/powerpoint/2010/main" val="254586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6871"/>
            <a:ext cx="8229600" cy="725129"/>
          </a:xfrm>
        </p:spPr>
        <p:txBody>
          <a:bodyPr/>
          <a:lstStyle/>
          <a:p>
            <a:pPr marL="0" indent="0">
              <a:buNone/>
            </a:pPr>
            <a:r>
              <a:rPr lang="en-US" b="1" dirty="0">
                <a:solidFill>
                  <a:srgbClr val="FF0000"/>
                </a:solidFill>
              </a:rPr>
              <a:t>Step 3:- Generating 3-itemset Frequent Pattern</a:t>
            </a:r>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685800"/>
            <a:ext cx="9029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 y="2209800"/>
            <a:ext cx="878205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From the join step, we first get C3 = L2 join  L2 = {{I1, I2, I3}, {I1, I2, I5}, {I1, I3, I5}, {I2, I3, I4}, {I2, I3, I5}, {I2, I4, I5}}. </a:t>
            </a:r>
          </a:p>
          <a:p>
            <a:pPr marL="285750" indent="-285750">
              <a:buFont typeface="Arial" panose="020B0604020202020204" pitchFamily="34" charset="0"/>
              <a:buChar char="•"/>
            </a:pPr>
            <a:r>
              <a:rPr lang="en-US" sz="2800" dirty="0"/>
              <a:t>Based on the </a:t>
            </a:r>
            <a:r>
              <a:rPr lang="en-US" sz="2800" dirty="0" err="1"/>
              <a:t>Apriori</a:t>
            </a:r>
            <a:r>
              <a:rPr lang="en-US" sz="2800" dirty="0"/>
              <a:t> property that all subsets of a frequent </a:t>
            </a:r>
            <a:r>
              <a:rPr lang="en-US" sz="2800" dirty="0" err="1"/>
              <a:t>itemset</a:t>
            </a:r>
            <a:r>
              <a:rPr lang="en-US" sz="2800" dirty="0"/>
              <a:t> must also be frequent, we can determine that the four latter candidates cannot possibly be frequent.</a:t>
            </a:r>
          </a:p>
          <a:p>
            <a:pPr marL="285750" indent="-285750">
              <a:buFont typeface="Arial" panose="020B0604020202020204" pitchFamily="34" charset="0"/>
              <a:buChar char="•"/>
            </a:pPr>
            <a:r>
              <a:rPr lang="en-US" sz="2800" dirty="0"/>
              <a:t>The transactions in D are scanned in order to determine L3, consisting of those candidate 3-itemsets in C3 having minimum support </a:t>
            </a:r>
          </a:p>
        </p:txBody>
      </p:sp>
    </p:spTree>
    <p:extLst>
      <p:ext uri="{BB962C8B-B14F-4D97-AF65-F5344CB8AC3E}">
        <p14:creationId xmlns:p14="http://schemas.microsoft.com/office/powerpoint/2010/main" val="240064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09600"/>
          </a:xfrm>
        </p:spPr>
        <p:txBody>
          <a:bodyPr/>
          <a:lstStyle/>
          <a:p>
            <a:pPr marL="0" indent="0">
              <a:buNone/>
            </a:pPr>
            <a:r>
              <a:rPr lang="en-US" b="1" dirty="0">
                <a:solidFill>
                  <a:srgbClr val="FF0000"/>
                </a:solidFill>
              </a:rPr>
              <a:t>Step 4:- Generating 4-itemset Frequent Pattern</a:t>
            </a:r>
          </a:p>
          <a:p>
            <a:pPr marL="0" indent="0">
              <a:buNone/>
            </a:pPr>
            <a:endParaRPr lang="en-US" dirty="0"/>
          </a:p>
          <a:p>
            <a:pPr marL="0" indent="0">
              <a:buNone/>
            </a:pPr>
            <a:endParaRPr lang="en-US" dirty="0"/>
          </a:p>
        </p:txBody>
      </p:sp>
      <p:sp>
        <p:nvSpPr>
          <p:cNvPr id="4" name="TextBox 3"/>
          <p:cNvSpPr txBox="1"/>
          <p:nvPr/>
        </p:nvSpPr>
        <p:spPr>
          <a:xfrm>
            <a:off x="152400" y="685800"/>
            <a:ext cx="8763000" cy="6494085"/>
          </a:xfrm>
          <a:prstGeom prst="rect">
            <a:avLst/>
          </a:prstGeom>
          <a:noFill/>
        </p:spPr>
        <p:txBody>
          <a:bodyPr wrap="square" rtlCol="0">
            <a:spAutoFit/>
          </a:bodyPr>
          <a:lstStyle/>
          <a:p>
            <a:pPr marL="342900" indent="-342900">
              <a:buFont typeface="Arial" panose="020B0604020202020204" pitchFamily="34" charset="0"/>
              <a:buChar char="•"/>
            </a:pPr>
            <a:r>
              <a:rPr lang="en-US" sz="3200" dirty="0"/>
              <a:t>The algorithm uses </a:t>
            </a:r>
            <a:r>
              <a:rPr lang="en-US" sz="3200" b="1" dirty="0"/>
              <a:t>L3 join L3 </a:t>
            </a:r>
            <a:r>
              <a:rPr lang="en-US" sz="3200" dirty="0"/>
              <a:t>to generate a candidate set of 4-itemsets, C4.</a:t>
            </a:r>
          </a:p>
          <a:p>
            <a:pPr marL="342900" indent="-342900">
              <a:buFont typeface="Arial" panose="020B0604020202020204" pitchFamily="34" charset="0"/>
              <a:buChar char="•"/>
            </a:pPr>
            <a:r>
              <a:rPr lang="en-US" sz="3200" dirty="0"/>
              <a:t> Although the join results in {{I1, I2, I3, I5}}, this </a:t>
            </a:r>
            <a:r>
              <a:rPr lang="en-US" sz="3200" dirty="0" err="1"/>
              <a:t>itemset</a:t>
            </a:r>
            <a:r>
              <a:rPr lang="en-US" sz="3200" dirty="0"/>
              <a:t> is pruned because its subset {{I2, I3, I5}} is not frequent. </a:t>
            </a:r>
          </a:p>
          <a:p>
            <a:pPr marL="342900" indent="-342900">
              <a:buFont typeface="Arial" panose="020B0604020202020204" pitchFamily="34" charset="0"/>
              <a:buChar char="•"/>
            </a:pPr>
            <a:r>
              <a:rPr lang="en-US" sz="3200" dirty="0"/>
              <a:t>Thus, </a:t>
            </a:r>
            <a:r>
              <a:rPr lang="en-US" sz="3200" b="1" dirty="0">
                <a:solidFill>
                  <a:srgbClr val="FF0000"/>
                </a:solidFill>
              </a:rPr>
              <a:t>C4 = φ, </a:t>
            </a:r>
            <a:r>
              <a:rPr lang="en-US" sz="3200" dirty="0"/>
              <a:t>and the algorithm terminates, having found all of the frequent </a:t>
            </a:r>
            <a:r>
              <a:rPr lang="en-US" sz="3200" dirty="0" err="1"/>
              <a:t>itemsets</a:t>
            </a:r>
            <a:r>
              <a:rPr lang="en-US" sz="3200" dirty="0"/>
              <a:t>.</a:t>
            </a:r>
          </a:p>
          <a:p>
            <a:pPr marL="342900" indent="-342900">
              <a:buFont typeface="Arial" panose="020B0604020202020204" pitchFamily="34" charset="0"/>
              <a:buChar char="•"/>
            </a:pPr>
            <a:r>
              <a:rPr lang="en-US" sz="3600" b="1" dirty="0">
                <a:solidFill>
                  <a:srgbClr val="FF0000"/>
                </a:solidFill>
              </a:rPr>
              <a:t>What is next?</a:t>
            </a:r>
          </a:p>
          <a:p>
            <a:pPr marL="342900" indent="-342900">
              <a:buFont typeface="Arial" panose="020B0604020202020204" pitchFamily="34" charset="0"/>
              <a:buChar char="•"/>
            </a:pPr>
            <a:r>
              <a:rPr lang="en-US" sz="3200" dirty="0"/>
              <a:t>These frequent </a:t>
            </a:r>
            <a:r>
              <a:rPr lang="en-US" sz="3200" dirty="0" err="1"/>
              <a:t>itemsets</a:t>
            </a:r>
            <a:r>
              <a:rPr lang="en-US" sz="3200" dirty="0"/>
              <a:t> will be used to generate strong association rules( where strong association rules satisfy both minimum support and minimum confidence).</a:t>
            </a:r>
          </a:p>
          <a:p>
            <a:pPr marL="342900" indent="-342900">
              <a:buFont typeface="Arial" panose="020B0604020202020204" pitchFamily="34" charset="0"/>
              <a:buChar char="•"/>
            </a:pPr>
            <a:endParaRPr lang="en-US" sz="3200" dirty="0"/>
          </a:p>
        </p:txBody>
      </p:sp>
    </p:spTree>
    <p:extLst>
      <p:ext uri="{BB962C8B-B14F-4D97-AF65-F5344CB8AC3E}">
        <p14:creationId xmlns:p14="http://schemas.microsoft.com/office/powerpoint/2010/main" val="101776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762000"/>
          </a:xfrm>
        </p:spPr>
        <p:txBody>
          <a:bodyPr>
            <a:normAutofit fontScale="85000" lnSpcReduction="10000"/>
          </a:bodyPr>
          <a:lstStyle/>
          <a:p>
            <a:pPr marL="0" indent="0">
              <a:buNone/>
            </a:pPr>
            <a:r>
              <a:rPr lang="en-US" b="1" dirty="0">
                <a:solidFill>
                  <a:srgbClr val="FF0000"/>
                </a:solidFill>
              </a:rPr>
              <a:t>Step 5:Generating Association Rules from Frequent </a:t>
            </a:r>
            <a:r>
              <a:rPr lang="en-US" b="1" dirty="0" err="1">
                <a:solidFill>
                  <a:srgbClr val="FF0000"/>
                </a:solidFill>
              </a:rPr>
              <a:t>Itemsets</a:t>
            </a:r>
            <a:endParaRPr lang="en-US" b="1" dirty="0">
              <a:solidFill>
                <a:srgbClr val="FF0000"/>
              </a:solidFill>
            </a:endParaRPr>
          </a:p>
        </p:txBody>
      </p:sp>
      <p:sp>
        <p:nvSpPr>
          <p:cNvPr id="4" name="TextBox 3"/>
          <p:cNvSpPr txBox="1"/>
          <p:nvPr/>
        </p:nvSpPr>
        <p:spPr>
          <a:xfrm>
            <a:off x="0" y="685800"/>
            <a:ext cx="91440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Suppose the data contain the frequent </a:t>
            </a:r>
            <a:r>
              <a:rPr lang="en-US" sz="2400" dirty="0" err="1"/>
              <a:t>itemset</a:t>
            </a:r>
            <a:r>
              <a:rPr lang="en-US" sz="2400" dirty="0"/>
              <a:t> </a:t>
            </a:r>
            <a:r>
              <a:rPr lang="en-US" sz="2400" b="1" dirty="0">
                <a:solidFill>
                  <a:srgbClr val="FF0000"/>
                </a:solidFill>
              </a:rPr>
              <a:t>l = {I1, I2, I5}. </a:t>
            </a:r>
          </a:p>
          <a:p>
            <a:pPr marL="342900" indent="-342900">
              <a:buFont typeface="Arial" panose="020B0604020202020204" pitchFamily="34" charset="0"/>
              <a:buChar char="•"/>
            </a:pPr>
            <a:r>
              <a:rPr lang="en-US" sz="2400" dirty="0"/>
              <a:t>What are the association rules that can be generated from l? </a:t>
            </a:r>
          </a:p>
          <a:p>
            <a:pPr marL="342900" indent="-342900">
              <a:buFont typeface="Arial" panose="020B0604020202020204" pitchFamily="34" charset="0"/>
              <a:buChar char="•"/>
            </a:pPr>
            <a:r>
              <a:rPr lang="en-US" sz="2400" dirty="0"/>
              <a:t>The subsets of l are {I1, I2}, {I1, I5}, {I2, I5}, {I1}, {I2}, and {I5}.</a:t>
            </a:r>
          </a:p>
          <a:p>
            <a:pPr marL="342900" indent="-342900">
              <a:buFont typeface="Arial" panose="020B0604020202020204" pitchFamily="34" charset="0"/>
              <a:buChar char="•"/>
            </a:pPr>
            <a:r>
              <a:rPr lang="en-US" sz="2400" dirty="0"/>
              <a:t>Minimum confidence threshold = 70%</a:t>
            </a:r>
          </a:p>
        </p:txBody>
      </p:sp>
      <p:sp>
        <p:nvSpPr>
          <p:cNvPr id="5" name="TextBox 4"/>
          <p:cNvSpPr txBox="1"/>
          <p:nvPr/>
        </p:nvSpPr>
        <p:spPr>
          <a:xfrm>
            <a:off x="228600" y="2354282"/>
            <a:ext cx="8153400" cy="3970318"/>
          </a:xfrm>
          <a:prstGeom prst="rect">
            <a:avLst/>
          </a:prstGeom>
          <a:noFill/>
        </p:spPr>
        <p:txBody>
          <a:bodyPr wrap="square" rtlCol="0">
            <a:spAutoFit/>
          </a:bodyPr>
          <a:lstStyle/>
          <a:p>
            <a:r>
              <a:rPr lang="en-US" sz="2800" b="1" dirty="0">
                <a:solidFill>
                  <a:srgbClr val="FF0000"/>
                </a:solidFill>
              </a:rPr>
              <a:t>R1:     I1∧I2 ⇒ I5,</a:t>
            </a:r>
          </a:p>
          <a:p>
            <a:pPr marL="457200" indent="-457200">
              <a:buFont typeface="Arial" panose="020B0604020202020204" pitchFamily="34" charset="0"/>
              <a:buChar char="•"/>
            </a:pPr>
            <a:r>
              <a:rPr lang="en-US" sz="2800" dirty="0"/>
              <a:t> confidence = </a:t>
            </a:r>
            <a:r>
              <a:rPr lang="en-US" sz="2800" dirty="0" err="1"/>
              <a:t>sc</a:t>
            </a:r>
            <a:r>
              <a:rPr lang="en-US" sz="2800" dirty="0"/>
              <a:t>{I1,I2,I5} / </a:t>
            </a:r>
            <a:r>
              <a:rPr lang="en-US" sz="2800" dirty="0" err="1"/>
              <a:t>sc</a:t>
            </a:r>
            <a:r>
              <a:rPr lang="en-US" sz="2800" dirty="0"/>
              <a:t> {I1,I2}=2/4 = 50%</a:t>
            </a:r>
          </a:p>
          <a:p>
            <a:pPr marL="457200" indent="-457200">
              <a:buFont typeface="Arial" panose="020B0604020202020204" pitchFamily="34" charset="0"/>
              <a:buChar char="•"/>
            </a:pPr>
            <a:r>
              <a:rPr lang="en-US" sz="2800" dirty="0"/>
              <a:t>R1 is Rejected.</a:t>
            </a:r>
          </a:p>
          <a:p>
            <a:r>
              <a:rPr lang="en-US" sz="2800" b="1" dirty="0">
                <a:solidFill>
                  <a:srgbClr val="FF0000"/>
                </a:solidFill>
              </a:rPr>
              <a:t>R2:	I1∧I5 ⇒ I2</a:t>
            </a:r>
            <a:r>
              <a:rPr lang="en-US" sz="2800" dirty="0"/>
              <a:t>,</a:t>
            </a:r>
          </a:p>
          <a:p>
            <a:pPr marL="457200" indent="-457200">
              <a:buFont typeface="Arial" panose="020B0604020202020204" pitchFamily="34" charset="0"/>
              <a:buChar char="•"/>
            </a:pPr>
            <a:r>
              <a:rPr lang="en-US" sz="2800" dirty="0"/>
              <a:t>confidence = </a:t>
            </a:r>
            <a:r>
              <a:rPr lang="en-US" sz="2800" dirty="0" err="1"/>
              <a:t>sc</a:t>
            </a:r>
            <a:r>
              <a:rPr lang="en-US" sz="2800" dirty="0"/>
              <a:t>{I1,I2,I5} / </a:t>
            </a:r>
            <a:r>
              <a:rPr lang="en-US" sz="2800" dirty="0" err="1"/>
              <a:t>sc</a:t>
            </a:r>
            <a:r>
              <a:rPr lang="en-US" sz="2800" dirty="0"/>
              <a:t> {I1,I5}=2/2 = 100%</a:t>
            </a:r>
          </a:p>
          <a:p>
            <a:pPr marL="457200" indent="-457200">
              <a:buFont typeface="Arial" panose="020B0604020202020204" pitchFamily="34" charset="0"/>
              <a:buChar char="•"/>
            </a:pPr>
            <a:r>
              <a:rPr lang="en-US" sz="2800" dirty="0"/>
              <a:t>R2 is Selected.</a:t>
            </a:r>
          </a:p>
          <a:p>
            <a:r>
              <a:rPr lang="en-US" sz="2800" b="1" dirty="0">
                <a:solidFill>
                  <a:srgbClr val="FF0000"/>
                </a:solidFill>
              </a:rPr>
              <a:t>R3:	I2∧I5 ⇒ I1</a:t>
            </a:r>
            <a:r>
              <a:rPr lang="en-US" sz="2800" dirty="0"/>
              <a:t>,</a:t>
            </a:r>
          </a:p>
          <a:p>
            <a:pPr marL="457200" indent="-457200">
              <a:buFont typeface="Arial" panose="020B0604020202020204" pitchFamily="34" charset="0"/>
              <a:buChar char="•"/>
            </a:pPr>
            <a:r>
              <a:rPr lang="en-US" sz="2800" dirty="0"/>
              <a:t>confidence = </a:t>
            </a:r>
            <a:r>
              <a:rPr lang="en-US" sz="2800" dirty="0" err="1"/>
              <a:t>sc</a:t>
            </a:r>
            <a:r>
              <a:rPr lang="en-US" sz="2800" dirty="0"/>
              <a:t>{I1,I2,I5} / </a:t>
            </a:r>
            <a:r>
              <a:rPr lang="en-US" sz="2800" dirty="0" err="1"/>
              <a:t>sc</a:t>
            </a:r>
            <a:r>
              <a:rPr lang="en-US" sz="2800" dirty="0"/>
              <a:t> {I2,I5}=2/2 = 100%</a:t>
            </a:r>
          </a:p>
          <a:p>
            <a:pPr marL="457200" indent="-457200">
              <a:buFont typeface="Arial" panose="020B0604020202020204" pitchFamily="34" charset="0"/>
              <a:buChar char="•"/>
            </a:pPr>
            <a:r>
              <a:rPr lang="en-US" sz="2800" dirty="0"/>
              <a:t>R3 is Selected</a:t>
            </a:r>
          </a:p>
        </p:txBody>
      </p:sp>
    </p:spTree>
    <p:extLst>
      <p:ext uri="{BB962C8B-B14F-4D97-AF65-F5344CB8AC3E}">
        <p14:creationId xmlns:p14="http://schemas.microsoft.com/office/powerpoint/2010/main" val="259305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8077200" cy="4832092"/>
          </a:xfrm>
          <a:prstGeom prst="rect">
            <a:avLst/>
          </a:prstGeom>
        </p:spPr>
        <p:txBody>
          <a:bodyPr wrap="square">
            <a:spAutoFit/>
          </a:bodyPr>
          <a:lstStyle/>
          <a:p>
            <a:r>
              <a:rPr lang="en-US" sz="2800" b="1" dirty="0">
                <a:solidFill>
                  <a:srgbClr val="FF0000"/>
                </a:solidFill>
              </a:rPr>
              <a:t>R4:     </a:t>
            </a:r>
            <a:r>
              <a:rPr lang="en-US" sz="2800" dirty="0"/>
              <a:t>I1 ⇒ I2∧I5</a:t>
            </a:r>
            <a:r>
              <a:rPr lang="en-US" sz="2800" b="1" dirty="0">
                <a:solidFill>
                  <a:srgbClr val="FF0000"/>
                </a:solidFill>
              </a:rPr>
              <a:t>,</a:t>
            </a:r>
          </a:p>
          <a:p>
            <a:pPr marL="457200" indent="-457200">
              <a:buFont typeface="Arial" panose="020B0604020202020204" pitchFamily="34" charset="0"/>
              <a:buChar char="•"/>
            </a:pPr>
            <a:r>
              <a:rPr lang="en-US" sz="2800" dirty="0"/>
              <a:t> confidence = </a:t>
            </a:r>
            <a:r>
              <a:rPr lang="en-US" sz="2800" dirty="0" err="1"/>
              <a:t>sc</a:t>
            </a:r>
            <a:r>
              <a:rPr lang="en-US" sz="2800" dirty="0"/>
              <a:t>{I1,I2,I5} / </a:t>
            </a:r>
            <a:r>
              <a:rPr lang="en-US" sz="2800" dirty="0" err="1"/>
              <a:t>sc</a:t>
            </a:r>
            <a:r>
              <a:rPr lang="en-US" sz="2800" dirty="0"/>
              <a:t> {I1}=2/6 = 33%</a:t>
            </a:r>
          </a:p>
          <a:p>
            <a:pPr marL="457200" indent="-457200">
              <a:buFont typeface="Arial" panose="020B0604020202020204" pitchFamily="34" charset="0"/>
              <a:buChar char="•"/>
            </a:pPr>
            <a:r>
              <a:rPr lang="en-US" sz="2800" dirty="0"/>
              <a:t>R4 is Rejected.</a:t>
            </a:r>
          </a:p>
          <a:p>
            <a:r>
              <a:rPr lang="en-US" sz="2800" b="1" dirty="0">
                <a:solidFill>
                  <a:srgbClr val="FF0000"/>
                </a:solidFill>
              </a:rPr>
              <a:t>R5:	</a:t>
            </a:r>
            <a:r>
              <a:rPr lang="en-US" sz="2800" dirty="0"/>
              <a:t> I2 ⇒ I1∧I5,</a:t>
            </a:r>
          </a:p>
          <a:p>
            <a:pPr marL="457200" indent="-457200">
              <a:buFont typeface="Arial" panose="020B0604020202020204" pitchFamily="34" charset="0"/>
              <a:buChar char="•"/>
            </a:pPr>
            <a:r>
              <a:rPr lang="en-US" sz="2800" dirty="0"/>
              <a:t>confidence = </a:t>
            </a:r>
            <a:r>
              <a:rPr lang="en-US" sz="2800" dirty="0" err="1"/>
              <a:t>sc</a:t>
            </a:r>
            <a:r>
              <a:rPr lang="en-US" sz="2800" dirty="0"/>
              <a:t>{I1,I2,I5} / </a:t>
            </a:r>
            <a:r>
              <a:rPr lang="en-US" sz="2800" dirty="0" err="1"/>
              <a:t>sc</a:t>
            </a:r>
            <a:r>
              <a:rPr lang="en-US" sz="2800" dirty="0"/>
              <a:t> {I2}=2/7 = 29%</a:t>
            </a:r>
          </a:p>
          <a:p>
            <a:pPr marL="457200" indent="-457200">
              <a:buFont typeface="Arial" panose="020B0604020202020204" pitchFamily="34" charset="0"/>
              <a:buChar char="•"/>
            </a:pPr>
            <a:r>
              <a:rPr lang="en-US" sz="2800" dirty="0"/>
              <a:t>R5 is  Rejected.</a:t>
            </a:r>
          </a:p>
          <a:p>
            <a:r>
              <a:rPr lang="en-US" sz="2800" b="1" dirty="0">
                <a:solidFill>
                  <a:srgbClr val="FF0000"/>
                </a:solidFill>
              </a:rPr>
              <a:t>R6:	I5 ⇒ I1 </a:t>
            </a:r>
            <a:r>
              <a:rPr lang="en-US" sz="2800" dirty="0"/>
              <a:t>∧ I2</a:t>
            </a:r>
            <a:r>
              <a:rPr lang="en-US" sz="2800" b="1" dirty="0">
                <a:solidFill>
                  <a:srgbClr val="FF0000"/>
                </a:solidFill>
              </a:rPr>
              <a:t> </a:t>
            </a:r>
            <a:r>
              <a:rPr lang="en-US" sz="2800" dirty="0"/>
              <a:t>,</a:t>
            </a:r>
          </a:p>
          <a:p>
            <a:pPr marL="457200" indent="-457200">
              <a:buFont typeface="Arial" panose="020B0604020202020204" pitchFamily="34" charset="0"/>
              <a:buChar char="•"/>
            </a:pPr>
            <a:r>
              <a:rPr lang="en-US" sz="2800" dirty="0"/>
              <a:t>confidence = </a:t>
            </a:r>
            <a:r>
              <a:rPr lang="en-US" sz="2800" dirty="0" err="1"/>
              <a:t>sc</a:t>
            </a:r>
            <a:r>
              <a:rPr lang="en-US" sz="2800" dirty="0"/>
              <a:t>{I1,I2,I5} / </a:t>
            </a:r>
            <a:r>
              <a:rPr lang="en-US" sz="2800" dirty="0" err="1"/>
              <a:t>sc</a:t>
            </a:r>
            <a:r>
              <a:rPr lang="en-US" sz="2800" dirty="0"/>
              <a:t> {I5}=2/2 = 100%</a:t>
            </a:r>
          </a:p>
          <a:p>
            <a:pPr marL="457200" indent="-457200">
              <a:buFont typeface="Arial" panose="020B0604020202020204" pitchFamily="34" charset="0"/>
              <a:buChar char="•"/>
            </a:pPr>
            <a:r>
              <a:rPr lang="en-US" sz="2800" dirty="0"/>
              <a:t>R6 is Selected</a:t>
            </a:r>
          </a:p>
          <a:p>
            <a:r>
              <a:rPr lang="en-US" sz="2800" b="1" dirty="0">
                <a:solidFill>
                  <a:srgbClr val="FF0000"/>
                </a:solidFill>
              </a:rPr>
              <a:t>In this way, We have found three strong association rules.</a:t>
            </a:r>
          </a:p>
        </p:txBody>
      </p:sp>
    </p:spTree>
    <p:extLst>
      <p:ext uri="{BB962C8B-B14F-4D97-AF65-F5344CB8AC3E}">
        <p14:creationId xmlns:p14="http://schemas.microsoft.com/office/powerpoint/2010/main" val="208457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487362"/>
          </a:xfrm>
        </p:spPr>
        <p:txBody>
          <a:bodyPr>
            <a:normAutofit fontScale="90000"/>
          </a:bodyPr>
          <a:lstStyle/>
          <a:p>
            <a:r>
              <a:rPr lang="en-US" sz="3600" b="1" dirty="0"/>
              <a:t>Further Improvement of the </a:t>
            </a:r>
            <a:r>
              <a:rPr lang="en-US" sz="3600" b="1" dirty="0" err="1"/>
              <a:t>Apriori</a:t>
            </a:r>
            <a:r>
              <a:rPr lang="en-US" sz="3600" b="1" dirty="0"/>
              <a:t> Method</a:t>
            </a:r>
            <a:endParaRPr lang="en-US" sz="3600" dirty="0"/>
          </a:p>
        </p:txBody>
      </p:sp>
      <p:sp>
        <p:nvSpPr>
          <p:cNvPr id="3" name="Content Placeholder 2"/>
          <p:cNvSpPr>
            <a:spLocks noGrp="1"/>
          </p:cNvSpPr>
          <p:nvPr>
            <p:ph idx="1"/>
          </p:nvPr>
        </p:nvSpPr>
        <p:spPr>
          <a:xfrm>
            <a:off x="304800" y="990600"/>
            <a:ext cx="8610600" cy="5135563"/>
          </a:xfrm>
        </p:spPr>
        <p:txBody>
          <a:bodyPr>
            <a:normAutofit lnSpcReduction="10000"/>
          </a:bodyPr>
          <a:lstStyle/>
          <a:p>
            <a:pPr marL="0" indent="0">
              <a:buNone/>
            </a:pPr>
            <a:r>
              <a:rPr lang="en-US" b="1" dirty="0"/>
              <a:t>Major computational challenges</a:t>
            </a:r>
          </a:p>
          <a:p>
            <a:r>
              <a:rPr lang="en-US" dirty="0"/>
              <a:t> Multiple scans of transaction database</a:t>
            </a:r>
          </a:p>
          <a:p>
            <a:r>
              <a:rPr lang="en-US" dirty="0"/>
              <a:t>Huge number of candidates</a:t>
            </a:r>
          </a:p>
          <a:p>
            <a:r>
              <a:rPr lang="en-US" dirty="0"/>
              <a:t>Tedious workload of support counting for candidates</a:t>
            </a:r>
          </a:p>
          <a:p>
            <a:pPr marL="0" indent="0">
              <a:buNone/>
            </a:pPr>
            <a:r>
              <a:rPr lang="en-US" b="1" dirty="0"/>
              <a:t>Improving </a:t>
            </a:r>
            <a:r>
              <a:rPr lang="en-US" b="1" dirty="0" err="1"/>
              <a:t>Apriori</a:t>
            </a:r>
            <a:r>
              <a:rPr lang="en-US" b="1" dirty="0"/>
              <a:t>: general ideas</a:t>
            </a:r>
          </a:p>
          <a:p>
            <a:r>
              <a:rPr lang="en-US" dirty="0"/>
              <a:t>Reduce passes of transaction database scans</a:t>
            </a:r>
          </a:p>
          <a:p>
            <a:r>
              <a:rPr lang="en-US" dirty="0"/>
              <a:t> Shrink number of candidates</a:t>
            </a:r>
          </a:p>
          <a:p>
            <a:r>
              <a:rPr lang="en-US" dirty="0"/>
              <a:t>Facilitate support counting of candidates</a:t>
            </a:r>
          </a:p>
        </p:txBody>
      </p:sp>
    </p:spTree>
    <p:extLst>
      <p:ext uri="{BB962C8B-B14F-4D97-AF65-F5344CB8AC3E}">
        <p14:creationId xmlns:p14="http://schemas.microsoft.com/office/powerpoint/2010/main" val="301210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rmAutofit fontScale="90000"/>
          </a:bodyPr>
          <a:lstStyle/>
          <a:p>
            <a:r>
              <a:rPr lang="en-US" b="1" dirty="0"/>
              <a:t>Frequent Pattern</a:t>
            </a:r>
            <a:endParaRPr lang="en-US" dirty="0"/>
          </a:p>
        </p:txBody>
      </p:sp>
      <p:sp>
        <p:nvSpPr>
          <p:cNvPr id="3" name="Content Placeholder 2"/>
          <p:cNvSpPr>
            <a:spLocks noGrp="1"/>
          </p:cNvSpPr>
          <p:nvPr>
            <p:ph idx="1"/>
          </p:nvPr>
        </p:nvSpPr>
        <p:spPr>
          <a:xfrm>
            <a:off x="228600" y="914400"/>
            <a:ext cx="8763000" cy="5715000"/>
          </a:xfrm>
        </p:spPr>
        <p:txBody>
          <a:bodyPr>
            <a:normAutofit fontScale="85000" lnSpcReduction="20000"/>
          </a:bodyPr>
          <a:lstStyle/>
          <a:p>
            <a:r>
              <a:rPr lang="en-US" dirty="0" err="1"/>
              <a:t>Itemsets</a:t>
            </a:r>
            <a:r>
              <a:rPr lang="en-US" dirty="0"/>
              <a:t>, subsequences, or substructures that </a:t>
            </a:r>
            <a:r>
              <a:rPr lang="en-US" dirty="0">
                <a:solidFill>
                  <a:srgbClr val="FF0000"/>
                </a:solidFill>
              </a:rPr>
              <a:t>appear in a data set frequently</a:t>
            </a:r>
            <a:r>
              <a:rPr lang="en-US" dirty="0"/>
              <a:t>.</a:t>
            </a:r>
          </a:p>
          <a:p>
            <a:r>
              <a:rPr lang="en-US" dirty="0"/>
              <a:t>For example, a set of items, such as </a:t>
            </a:r>
            <a:r>
              <a:rPr lang="en-US" b="1" dirty="0"/>
              <a:t>milk and bread, that appear frequently together in a transaction data set is a frequent </a:t>
            </a:r>
            <a:r>
              <a:rPr lang="en-US" b="1" dirty="0" err="1"/>
              <a:t>itemset</a:t>
            </a:r>
            <a:r>
              <a:rPr lang="en-US" b="1" dirty="0"/>
              <a:t>.</a:t>
            </a:r>
          </a:p>
          <a:p>
            <a:pPr marL="0" indent="0">
              <a:buNone/>
            </a:pPr>
            <a:r>
              <a:rPr lang="en-US" b="1" dirty="0"/>
              <a:t>Motivation</a:t>
            </a:r>
            <a:r>
              <a:rPr lang="en-US" dirty="0"/>
              <a:t>: </a:t>
            </a:r>
            <a:r>
              <a:rPr lang="en-US" b="1" dirty="0">
                <a:solidFill>
                  <a:srgbClr val="FF0000"/>
                </a:solidFill>
              </a:rPr>
              <a:t>Finding inherent regularities </a:t>
            </a:r>
            <a:r>
              <a:rPr lang="en-US" dirty="0"/>
              <a:t>in data</a:t>
            </a:r>
          </a:p>
          <a:p>
            <a:pPr lvl="1"/>
            <a:r>
              <a:rPr lang="en-US" dirty="0"/>
              <a:t> What products were often purchased together?— Beer and</a:t>
            </a:r>
          </a:p>
          <a:p>
            <a:pPr marL="0" indent="0">
              <a:buNone/>
            </a:pPr>
            <a:r>
              <a:rPr lang="en-US" dirty="0"/>
              <a:t>diapers?</a:t>
            </a:r>
          </a:p>
          <a:p>
            <a:pPr lvl="1"/>
            <a:r>
              <a:rPr lang="en-US" dirty="0"/>
              <a:t> What are the subsequent purchases after buying a PC?</a:t>
            </a:r>
          </a:p>
          <a:p>
            <a:pPr lvl="1"/>
            <a:r>
              <a:rPr lang="en-US" dirty="0"/>
              <a:t> What kinds of DNA are sensitive to this new drug?</a:t>
            </a:r>
          </a:p>
          <a:p>
            <a:pPr lvl="1"/>
            <a:r>
              <a:rPr lang="en-US" dirty="0"/>
              <a:t> Can we automatically classify web documents?</a:t>
            </a:r>
          </a:p>
          <a:p>
            <a:pPr marL="0" indent="0">
              <a:buNone/>
            </a:pPr>
            <a:r>
              <a:rPr lang="en-US" b="1" dirty="0"/>
              <a:t>Applications</a:t>
            </a:r>
          </a:p>
          <a:p>
            <a:pPr marL="0" indent="0">
              <a:buNone/>
            </a:pPr>
            <a:r>
              <a:rPr lang="en-US" dirty="0"/>
              <a:t>Basket data analysis, cross-marketing, catalog design, sale campaign analysis, Web log (click stream) analysis, and DNA sequence analysis.</a:t>
            </a:r>
          </a:p>
        </p:txBody>
      </p:sp>
    </p:spTree>
    <p:extLst>
      <p:ext uri="{BB962C8B-B14F-4D97-AF65-F5344CB8AC3E}">
        <p14:creationId xmlns:p14="http://schemas.microsoft.com/office/powerpoint/2010/main" val="306178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39762"/>
          </a:xfrm>
        </p:spPr>
        <p:txBody>
          <a:bodyPr>
            <a:normAutofit fontScale="90000"/>
          </a:bodyPr>
          <a:lstStyle/>
          <a:p>
            <a:r>
              <a:rPr lang="en-US" b="1" dirty="0"/>
              <a:t>Frequent-Pattern(FP) Growth Approach</a:t>
            </a:r>
          </a:p>
        </p:txBody>
      </p:sp>
      <p:sp>
        <p:nvSpPr>
          <p:cNvPr id="3" name="Content Placeholder 2"/>
          <p:cNvSpPr>
            <a:spLocks noGrp="1"/>
          </p:cNvSpPr>
          <p:nvPr>
            <p:ph idx="1"/>
          </p:nvPr>
        </p:nvSpPr>
        <p:spPr>
          <a:xfrm>
            <a:off x="152400" y="990600"/>
            <a:ext cx="8991600" cy="5410200"/>
          </a:xfrm>
        </p:spPr>
        <p:txBody>
          <a:bodyPr>
            <a:normAutofit fontScale="92500"/>
          </a:bodyPr>
          <a:lstStyle/>
          <a:p>
            <a:r>
              <a:rPr lang="en-US" dirty="0">
                <a:solidFill>
                  <a:srgbClr val="FF0000"/>
                </a:solidFill>
              </a:rPr>
              <a:t>“Can we design a method that mines the complete set of frequent </a:t>
            </a:r>
            <a:r>
              <a:rPr lang="en-US" dirty="0" err="1">
                <a:solidFill>
                  <a:srgbClr val="FF0000"/>
                </a:solidFill>
              </a:rPr>
              <a:t>itemsets</a:t>
            </a:r>
            <a:r>
              <a:rPr lang="en-US" dirty="0">
                <a:solidFill>
                  <a:srgbClr val="FF0000"/>
                </a:solidFill>
              </a:rPr>
              <a:t> without candidate generation?”</a:t>
            </a:r>
          </a:p>
          <a:p>
            <a:r>
              <a:rPr lang="en-US" dirty="0"/>
              <a:t>Divide-and-conquer strategy.</a:t>
            </a:r>
          </a:p>
          <a:p>
            <a:r>
              <a:rPr lang="en-US" dirty="0"/>
              <a:t>First, it compresses the database representing frequent items into a frequent-pattern tree, or FP-tree, which retains the </a:t>
            </a:r>
            <a:r>
              <a:rPr lang="en-US" dirty="0" err="1"/>
              <a:t>itemset</a:t>
            </a:r>
            <a:r>
              <a:rPr lang="en-US" dirty="0"/>
              <a:t> association information. </a:t>
            </a:r>
          </a:p>
          <a:p>
            <a:r>
              <a:rPr lang="en-US" dirty="0"/>
              <a:t>Secondly, It divides the compressed database into a set of conditional databases, each associated with one frequent item or “pattern fragment,” and mines each such database separately</a:t>
            </a:r>
          </a:p>
        </p:txBody>
      </p:sp>
    </p:spTree>
    <p:extLst>
      <p:ext uri="{BB962C8B-B14F-4D97-AF65-F5344CB8AC3E}">
        <p14:creationId xmlns:p14="http://schemas.microsoft.com/office/powerpoint/2010/main" val="139187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FP Tree</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a:t>Frequent Pattern Tree is a tree-like structure that is made with the initial </a:t>
            </a:r>
            <a:r>
              <a:rPr lang="en-US" dirty="0" err="1"/>
              <a:t>itemsets</a:t>
            </a:r>
            <a:r>
              <a:rPr lang="en-US" dirty="0"/>
              <a:t> of the database. </a:t>
            </a:r>
          </a:p>
          <a:p>
            <a:r>
              <a:rPr lang="en-US" dirty="0"/>
              <a:t>The purpose of the FP tree is to mine the most frequent pattern. </a:t>
            </a:r>
          </a:p>
          <a:p>
            <a:r>
              <a:rPr lang="en-US" dirty="0"/>
              <a:t>Each node of the FP tree represents an item of the </a:t>
            </a:r>
            <a:r>
              <a:rPr lang="en-US" dirty="0" err="1"/>
              <a:t>itemset</a:t>
            </a:r>
            <a:r>
              <a:rPr lang="en-US" dirty="0"/>
              <a:t>.</a:t>
            </a:r>
          </a:p>
          <a:p>
            <a:r>
              <a:rPr lang="en-US" dirty="0"/>
              <a:t>The root node represents null while the lower nodes represent the </a:t>
            </a:r>
            <a:r>
              <a:rPr lang="en-US" dirty="0" err="1"/>
              <a:t>itemsets</a:t>
            </a:r>
            <a:r>
              <a:rPr lang="en-US" dirty="0"/>
              <a:t>. </a:t>
            </a:r>
          </a:p>
          <a:p>
            <a:r>
              <a:rPr lang="en-US" dirty="0"/>
              <a:t>The association of the nodes with the lower nodes that is the </a:t>
            </a:r>
            <a:r>
              <a:rPr lang="en-US" dirty="0" err="1"/>
              <a:t>itemsets</a:t>
            </a:r>
            <a:r>
              <a:rPr lang="en-US" dirty="0"/>
              <a:t> with the other </a:t>
            </a:r>
            <a:r>
              <a:rPr lang="en-US" dirty="0" err="1"/>
              <a:t>itemsets</a:t>
            </a:r>
            <a:r>
              <a:rPr lang="en-US" dirty="0"/>
              <a:t> are maintained while forming the tree.</a:t>
            </a:r>
          </a:p>
          <a:p>
            <a:endParaRPr lang="en-US" dirty="0"/>
          </a:p>
        </p:txBody>
      </p:sp>
    </p:spTree>
    <p:extLst>
      <p:ext uri="{BB962C8B-B14F-4D97-AF65-F5344CB8AC3E}">
        <p14:creationId xmlns:p14="http://schemas.microsoft.com/office/powerpoint/2010/main" val="158631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t>Frequent Pattern Algorithm Steps</a:t>
            </a:r>
            <a:endParaRPr lang="en-US" dirty="0"/>
          </a:p>
        </p:txBody>
      </p:sp>
      <p:sp>
        <p:nvSpPr>
          <p:cNvPr id="3" name="Content Placeholder 2"/>
          <p:cNvSpPr>
            <a:spLocks noGrp="1"/>
          </p:cNvSpPr>
          <p:nvPr>
            <p:ph idx="1"/>
          </p:nvPr>
        </p:nvSpPr>
        <p:spPr>
          <a:xfrm>
            <a:off x="228600" y="762000"/>
            <a:ext cx="8686800" cy="5867400"/>
          </a:xfrm>
        </p:spPr>
        <p:txBody>
          <a:bodyPr>
            <a:normAutofit fontScale="77500" lnSpcReduction="20000"/>
          </a:bodyPr>
          <a:lstStyle/>
          <a:p>
            <a:pPr marL="0" indent="0">
              <a:buNone/>
            </a:pPr>
            <a:r>
              <a:rPr lang="en-US" b="1" dirty="0"/>
              <a:t>1)</a:t>
            </a:r>
            <a:r>
              <a:rPr lang="en-US" dirty="0"/>
              <a:t> The first step is to scan the database to find the occurrences of the </a:t>
            </a:r>
            <a:r>
              <a:rPr lang="en-US" dirty="0" err="1"/>
              <a:t>itemsets</a:t>
            </a:r>
            <a:r>
              <a:rPr lang="en-US" dirty="0"/>
              <a:t> in the database. The count of 1-itemsets in the database is called support count or frequency of 1-itemset.</a:t>
            </a:r>
          </a:p>
          <a:p>
            <a:pPr marL="0" indent="0">
              <a:buNone/>
            </a:pPr>
            <a:r>
              <a:rPr lang="en-US" b="1" dirty="0"/>
              <a:t>2)</a:t>
            </a:r>
            <a:r>
              <a:rPr lang="en-US" dirty="0"/>
              <a:t> The second step is to construct the FP tree. For this, create the root of the tree. The root is represented by null.</a:t>
            </a:r>
          </a:p>
          <a:p>
            <a:pPr marL="0" indent="0">
              <a:buNone/>
            </a:pPr>
            <a:r>
              <a:rPr lang="en-US" b="1" dirty="0"/>
              <a:t>3) </a:t>
            </a:r>
            <a:r>
              <a:rPr lang="en-US" dirty="0"/>
              <a:t>The next step is to scan the database again and examine the transactions. Examine the first transaction and find out the </a:t>
            </a:r>
            <a:r>
              <a:rPr lang="en-US" dirty="0" err="1"/>
              <a:t>itemset</a:t>
            </a:r>
            <a:r>
              <a:rPr lang="en-US" dirty="0"/>
              <a:t> in it. The </a:t>
            </a:r>
            <a:r>
              <a:rPr lang="en-US" dirty="0" err="1"/>
              <a:t>itemset</a:t>
            </a:r>
            <a:r>
              <a:rPr lang="en-US" dirty="0"/>
              <a:t> with the max count is taken at the top, the next </a:t>
            </a:r>
            <a:r>
              <a:rPr lang="en-US" dirty="0" err="1"/>
              <a:t>itemset</a:t>
            </a:r>
            <a:r>
              <a:rPr lang="en-US" dirty="0"/>
              <a:t> with lower count and so on. It means that the branch of the tree is constructed with transaction </a:t>
            </a:r>
            <a:r>
              <a:rPr lang="en-US" dirty="0" err="1"/>
              <a:t>itemsets</a:t>
            </a:r>
            <a:r>
              <a:rPr lang="en-US" dirty="0"/>
              <a:t> in descending order of count.</a:t>
            </a:r>
          </a:p>
          <a:p>
            <a:pPr marL="0" indent="0">
              <a:buNone/>
            </a:pPr>
            <a:r>
              <a:rPr lang="en-US" b="1" dirty="0"/>
              <a:t>4)</a:t>
            </a:r>
            <a:r>
              <a:rPr lang="en-US" dirty="0"/>
              <a:t> The next transaction in the database is examined. The </a:t>
            </a:r>
            <a:r>
              <a:rPr lang="en-US" dirty="0" err="1"/>
              <a:t>itemsets</a:t>
            </a:r>
            <a:r>
              <a:rPr lang="en-US" dirty="0"/>
              <a:t> are ordered in descending order of count. If any </a:t>
            </a:r>
            <a:r>
              <a:rPr lang="en-US" dirty="0" err="1"/>
              <a:t>itemset</a:t>
            </a:r>
            <a:r>
              <a:rPr lang="en-US" dirty="0"/>
              <a:t> of this transaction is already present in another branch (for example in the 1st transaction), then this transaction branch would share a common prefix to the root.</a:t>
            </a:r>
          </a:p>
          <a:p>
            <a:endParaRPr lang="en-US" dirty="0"/>
          </a:p>
        </p:txBody>
      </p:sp>
    </p:spTree>
    <p:extLst>
      <p:ext uri="{BB962C8B-B14F-4D97-AF65-F5344CB8AC3E}">
        <p14:creationId xmlns:p14="http://schemas.microsoft.com/office/powerpoint/2010/main" val="345829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9136"/>
            <a:ext cx="8915400" cy="6247864"/>
          </a:xfrm>
          <a:prstGeom prst="rect">
            <a:avLst/>
          </a:prstGeom>
          <a:noFill/>
        </p:spPr>
        <p:txBody>
          <a:bodyPr wrap="square" rtlCol="0">
            <a:spAutoFit/>
          </a:bodyPr>
          <a:lstStyle/>
          <a:p>
            <a:r>
              <a:rPr lang="en-US" sz="2500" b="1" dirty="0"/>
              <a:t>5)</a:t>
            </a:r>
            <a:r>
              <a:rPr lang="en-US" sz="2500" dirty="0"/>
              <a:t> Also, the count of the </a:t>
            </a:r>
            <a:r>
              <a:rPr lang="en-US" sz="2500" dirty="0" err="1"/>
              <a:t>itemset</a:t>
            </a:r>
            <a:r>
              <a:rPr lang="en-US" sz="2500" dirty="0"/>
              <a:t> is incremented as it occurs in the transactions. Both the common node and new node count is increased by 1 as they are created and linked according to transactions.</a:t>
            </a:r>
          </a:p>
          <a:p>
            <a:r>
              <a:rPr lang="en-US" sz="2500" b="1" dirty="0"/>
              <a:t>6)</a:t>
            </a:r>
            <a:r>
              <a:rPr lang="en-US" sz="2500" dirty="0"/>
              <a:t> The next step is to mine the created FP Tree. For this, the lowest node is examined first along with the links of the lowest nodes. The lowest node represents the frequency pattern length 1. From this, traverse the path in the FP Tree. This path or paths are called a conditional pattern base. Conditional pattern base is a sub-database consisting of prefix paths in the FP tree occurring with the lowest node (suffix).</a:t>
            </a:r>
          </a:p>
          <a:p>
            <a:r>
              <a:rPr lang="en-US" sz="2500" b="1" dirty="0"/>
              <a:t>7)</a:t>
            </a:r>
            <a:r>
              <a:rPr lang="en-US" sz="2500" dirty="0"/>
              <a:t> Construct a Conditional FP Tree, which is formed by a count of </a:t>
            </a:r>
            <a:r>
              <a:rPr lang="en-US" sz="2500" dirty="0" err="1"/>
              <a:t>itemsets</a:t>
            </a:r>
            <a:r>
              <a:rPr lang="en-US" sz="2500" dirty="0"/>
              <a:t> in the path. The </a:t>
            </a:r>
            <a:r>
              <a:rPr lang="en-US" sz="2500" dirty="0" err="1"/>
              <a:t>itemsets</a:t>
            </a:r>
            <a:r>
              <a:rPr lang="en-US" sz="2500" dirty="0"/>
              <a:t> meeting the threshold support are considered in the Conditional FP Tree.</a:t>
            </a:r>
          </a:p>
          <a:p>
            <a:r>
              <a:rPr lang="en-US" sz="2500" b="1" dirty="0"/>
              <a:t>8)</a:t>
            </a:r>
            <a:r>
              <a:rPr lang="en-US" sz="2500" dirty="0"/>
              <a:t> Frequent Patterns are generated from the Conditional FP Tree.</a:t>
            </a:r>
          </a:p>
          <a:p>
            <a:endParaRPr lang="en-US" sz="2500" dirty="0"/>
          </a:p>
        </p:txBody>
      </p:sp>
    </p:spTree>
    <p:extLst>
      <p:ext uri="{BB962C8B-B14F-4D97-AF65-F5344CB8AC3E}">
        <p14:creationId xmlns:p14="http://schemas.microsoft.com/office/powerpoint/2010/main" val="14277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305800" cy="738664"/>
          </a:xfrm>
          <a:prstGeom prst="rect">
            <a:avLst/>
          </a:prstGeom>
          <a:noFill/>
        </p:spPr>
        <p:txBody>
          <a:bodyPr wrap="square" rtlCol="0">
            <a:spAutoFit/>
          </a:bodyPr>
          <a:lstStyle/>
          <a:p>
            <a:pPr algn="ctr"/>
            <a:r>
              <a:rPr lang="en-US" sz="2400" b="1" dirty="0">
                <a:solidFill>
                  <a:srgbClr val="FF0000"/>
                </a:solidFill>
              </a:rPr>
              <a:t>Example Of FP-Growth Algorithm</a:t>
            </a:r>
          </a:p>
          <a:p>
            <a:r>
              <a:rPr lang="en-US" b="1" dirty="0"/>
              <a:t>Suppose, Support threshold=50%, Confidence= 60%</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50482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38800" y="1447800"/>
            <a:ext cx="3276600" cy="1200329"/>
          </a:xfrm>
          <a:prstGeom prst="rect">
            <a:avLst/>
          </a:prstGeom>
          <a:noFill/>
        </p:spPr>
        <p:txBody>
          <a:bodyPr wrap="square" rtlCol="0">
            <a:spAutoFit/>
          </a:bodyPr>
          <a:lstStyle/>
          <a:p>
            <a:r>
              <a:rPr lang="en-US" sz="2400" dirty="0">
                <a:solidFill>
                  <a:srgbClr val="FF0000"/>
                </a:solidFill>
              </a:rPr>
              <a:t>Support threshold=50%</a:t>
            </a:r>
          </a:p>
          <a:p>
            <a:r>
              <a:rPr lang="en-US" sz="2400" dirty="0">
                <a:solidFill>
                  <a:srgbClr val="FF0000"/>
                </a:solidFill>
              </a:rPr>
              <a:t> =&gt; 0.5*6= 3 </a:t>
            </a:r>
          </a:p>
          <a:p>
            <a:r>
              <a:rPr lang="en-US" sz="2400" dirty="0">
                <a:solidFill>
                  <a:srgbClr val="FF0000"/>
                </a:solidFill>
              </a:rPr>
              <a:t>=&gt; </a:t>
            </a:r>
            <a:r>
              <a:rPr lang="en-US" sz="2400" dirty="0" err="1">
                <a:solidFill>
                  <a:srgbClr val="FF0000"/>
                </a:solidFill>
              </a:rPr>
              <a:t>min_sup</a:t>
            </a:r>
            <a:r>
              <a:rPr lang="en-US" sz="2400" dirty="0">
                <a:solidFill>
                  <a:srgbClr val="FF0000"/>
                </a:solidFill>
              </a:rPr>
              <a:t>=3</a:t>
            </a:r>
          </a:p>
        </p:txBody>
      </p:sp>
      <p:grpSp>
        <p:nvGrpSpPr>
          <p:cNvPr id="6" name="Group 5"/>
          <p:cNvGrpSpPr/>
          <p:nvPr/>
        </p:nvGrpSpPr>
        <p:grpSpPr>
          <a:xfrm>
            <a:off x="228600" y="3762375"/>
            <a:ext cx="5257800" cy="2876550"/>
            <a:chOff x="228600" y="3762375"/>
            <a:chExt cx="5257800" cy="2876550"/>
          </a:xfrm>
        </p:grpSpPr>
        <p:sp>
          <p:nvSpPr>
            <p:cNvPr id="4" name="TextBox 3"/>
            <p:cNvSpPr txBox="1"/>
            <p:nvPr/>
          </p:nvSpPr>
          <p:spPr>
            <a:xfrm>
              <a:off x="304800" y="3762375"/>
              <a:ext cx="5181600" cy="461665"/>
            </a:xfrm>
            <a:prstGeom prst="rect">
              <a:avLst/>
            </a:prstGeom>
            <a:noFill/>
          </p:spPr>
          <p:txBody>
            <a:bodyPr wrap="square" rtlCol="0">
              <a:spAutoFit/>
            </a:bodyPr>
            <a:lstStyle/>
            <a:p>
              <a:r>
                <a:rPr lang="en-US" sz="2400" b="1" dirty="0">
                  <a:solidFill>
                    <a:srgbClr val="FF0000"/>
                  </a:solidFill>
                </a:rPr>
                <a:t>1. Count of each item</a:t>
              </a:r>
              <a:endParaRPr lang="en-US" sz="2400" dirty="0">
                <a:solidFill>
                  <a:srgbClr val="FF0000"/>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91000"/>
              <a:ext cx="42767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4495800" y="3790890"/>
            <a:ext cx="4495800" cy="2457510"/>
            <a:chOff x="4495800" y="3790890"/>
            <a:chExt cx="4495800" cy="2457510"/>
          </a:xfrm>
        </p:grpSpPr>
        <p:sp>
          <p:nvSpPr>
            <p:cNvPr id="5" name="TextBox 4"/>
            <p:cNvSpPr txBox="1"/>
            <p:nvPr/>
          </p:nvSpPr>
          <p:spPr>
            <a:xfrm>
              <a:off x="4495800" y="3790890"/>
              <a:ext cx="4495800" cy="400110"/>
            </a:xfrm>
            <a:prstGeom prst="rect">
              <a:avLst/>
            </a:prstGeom>
            <a:noFill/>
          </p:spPr>
          <p:txBody>
            <a:bodyPr wrap="square" rtlCol="0">
              <a:spAutoFit/>
            </a:bodyPr>
            <a:lstStyle/>
            <a:p>
              <a:r>
                <a:rPr lang="en-US" sz="2000" b="1" dirty="0">
                  <a:solidFill>
                    <a:srgbClr val="FF0000"/>
                  </a:solidFill>
                </a:rPr>
                <a:t>2. Sort the </a:t>
              </a:r>
              <a:r>
                <a:rPr lang="en-US" sz="2000" b="1" dirty="0" err="1">
                  <a:solidFill>
                    <a:srgbClr val="FF0000"/>
                  </a:solidFill>
                </a:rPr>
                <a:t>itemset</a:t>
              </a:r>
              <a:r>
                <a:rPr lang="en-US" sz="2000" b="1" dirty="0">
                  <a:solidFill>
                    <a:srgbClr val="FF0000"/>
                  </a:solidFill>
                </a:rPr>
                <a:t> in descending order.</a:t>
              </a:r>
              <a:endParaRPr lang="en-US" sz="2000" dirty="0">
                <a:solidFill>
                  <a:srgbClr val="FF0000"/>
                </a:solidFill>
              </a:endParaRP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150" y="4219575"/>
              <a:ext cx="42100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701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02" y="20287"/>
            <a:ext cx="9097297" cy="6555641"/>
          </a:xfrm>
          <a:prstGeom prst="rect">
            <a:avLst/>
          </a:prstGeom>
          <a:noFill/>
        </p:spPr>
        <p:txBody>
          <a:bodyPr wrap="square" rtlCol="0">
            <a:spAutoFit/>
          </a:bodyPr>
          <a:lstStyle/>
          <a:p>
            <a:r>
              <a:rPr lang="en-US" sz="2400" b="1" dirty="0">
                <a:solidFill>
                  <a:srgbClr val="FF0000"/>
                </a:solidFill>
              </a:rPr>
              <a:t>3. Build FP Tree</a:t>
            </a:r>
            <a:endParaRPr lang="en-US" sz="2200" dirty="0"/>
          </a:p>
          <a:p>
            <a:pPr marL="457200" indent="-457200">
              <a:buFont typeface="+mj-lt"/>
              <a:buAutoNum type="arabicPeriod"/>
            </a:pPr>
            <a:r>
              <a:rPr lang="en-US" sz="2200" dirty="0"/>
              <a:t>Considering the root node null.</a:t>
            </a:r>
          </a:p>
          <a:p>
            <a:pPr marL="457200" indent="-457200">
              <a:buFont typeface="+mj-lt"/>
              <a:buAutoNum type="arabicPeriod"/>
            </a:pPr>
            <a:r>
              <a:rPr lang="en-US" sz="2200" dirty="0"/>
              <a:t>The first scan of Transaction T1: I1, I2, I3 contains three items {I1:1}, {I2:1}, {I3:1}, where I2 is linked as a child to root, I1 is linked to I2 and I3 is linked to I1.</a:t>
            </a:r>
          </a:p>
          <a:p>
            <a:pPr marL="457200" indent="-457200">
              <a:buFont typeface="+mj-lt"/>
              <a:buAutoNum type="arabicPeriod"/>
            </a:pPr>
            <a:r>
              <a:rPr lang="en-US" sz="2200" dirty="0"/>
              <a:t>T2: I2, I3, I4 contains I2, I3, and I4, where I2 is linked to root, I3 is linked to I2 and I4 is linked to I3. But this branch would share I2 node as common as it is already used in T1.</a:t>
            </a:r>
          </a:p>
          <a:p>
            <a:pPr marL="457200" indent="-457200">
              <a:buFont typeface="+mj-lt"/>
              <a:buAutoNum type="arabicPeriod"/>
            </a:pPr>
            <a:r>
              <a:rPr lang="en-US" sz="2200" dirty="0"/>
              <a:t>Increment the count of I2 by 1 and I3 is linked as a child to I2, I4 is linked as a child to I3. The count is {I2:2}, {I3:1}, {I4:1}.</a:t>
            </a:r>
          </a:p>
          <a:p>
            <a:pPr marL="457200" indent="-457200">
              <a:buFont typeface="+mj-lt"/>
              <a:buAutoNum type="arabicPeriod"/>
            </a:pPr>
            <a:r>
              <a:rPr lang="en-US" sz="2200" dirty="0"/>
              <a:t>T3: I4, I5. Similarly, a new branch with I5 is linked to I4 as a child is created.</a:t>
            </a:r>
          </a:p>
          <a:p>
            <a:pPr marL="457200" indent="-457200">
              <a:buFont typeface="+mj-lt"/>
              <a:buAutoNum type="arabicPeriod"/>
            </a:pPr>
            <a:r>
              <a:rPr lang="en-US" sz="2200" dirty="0"/>
              <a:t>T4: I1, I2, I4. The sequence will be I2, I1, and I4. I2 is already linked to the root node, hence it will be incremented by 1. Similarly I1 will be incremented by 1 as it is already linked with I2 in T1, thus {I2:3}, {I1:2}, {I4:1}.</a:t>
            </a:r>
          </a:p>
          <a:p>
            <a:pPr marL="457200" indent="-457200">
              <a:buFont typeface="+mj-lt"/>
              <a:buAutoNum type="arabicPeriod"/>
            </a:pPr>
            <a:r>
              <a:rPr lang="en-US" sz="2200" dirty="0"/>
              <a:t>T5:I1, I2, I3, I5. The sequence will be I2, I1, I3, and I5. Thus {I2:4}, {I1:3}, {I3:2}, {I5:1}.</a:t>
            </a:r>
          </a:p>
          <a:p>
            <a:pPr marL="457200" indent="-457200">
              <a:buFont typeface="+mj-lt"/>
              <a:buAutoNum type="arabicPeriod"/>
            </a:pPr>
            <a:r>
              <a:rPr lang="en-US" sz="2200" dirty="0"/>
              <a:t>T6: I1, I2, I3, I4. The sequence will be I2, I1, I3, and I4. Thus {I2:5}, {I1:4}, {I3:3}, {I4 1}.</a:t>
            </a:r>
          </a:p>
        </p:txBody>
      </p:sp>
    </p:spTree>
    <p:extLst>
      <p:ext uri="{BB962C8B-B14F-4D97-AF65-F5344CB8AC3E}">
        <p14:creationId xmlns:p14="http://schemas.microsoft.com/office/powerpoint/2010/main" val="250481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P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942" y="304800"/>
            <a:ext cx="2860356" cy="5959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0" y="2209800"/>
            <a:ext cx="3200400" cy="523220"/>
          </a:xfrm>
          <a:prstGeom prst="rect">
            <a:avLst/>
          </a:prstGeom>
          <a:noFill/>
        </p:spPr>
        <p:txBody>
          <a:bodyPr wrap="square" rtlCol="0">
            <a:spAutoFit/>
          </a:bodyPr>
          <a:lstStyle/>
          <a:p>
            <a:r>
              <a:rPr lang="en-US" sz="2800" b="1" dirty="0">
                <a:solidFill>
                  <a:srgbClr val="FF0000"/>
                </a:solidFill>
              </a:rPr>
              <a:t>Build FP Tree</a:t>
            </a:r>
            <a:endParaRPr lang="en-US" sz="2800" dirty="0">
              <a:solidFill>
                <a:srgbClr val="FF0000"/>
              </a:solidFill>
            </a:endParaRPr>
          </a:p>
        </p:txBody>
      </p:sp>
    </p:spTree>
    <p:extLst>
      <p:ext uri="{BB962C8B-B14F-4D97-AF65-F5344CB8AC3E}">
        <p14:creationId xmlns:p14="http://schemas.microsoft.com/office/powerpoint/2010/main" val="38173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10600" cy="6740307"/>
          </a:xfrm>
          <a:prstGeom prst="rect">
            <a:avLst/>
          </a:prstGeom>
          <a:noFill/>
        </p:spPr>
        <p:txBody>
          <a:bodyPr wrap="square" rtlCol="0">
            <a:spAutoFit/>
          </a:bodyPr>
          <a:lstStyle/>
          <a:p>
            <a:r>
              <a:rPr lang="en-US" sz="2400" b="1" dirty="0">
                <a:solidFill>
                  <a:srgbClr val="FF0000"/>
                </a:solidFill>
              </a:rPr>
              <a:t>4. Mining of FP-tree is summarized</a:t>
            </a:r>
          </a:p>
          <a:p>
            <a:pPr marL="342900" indent="-342900">
              <a:buFont typeface="+mj-lt"/>
              <a:buAutoNum type="arabicPeriod"/>
            </a:pPr>
            <a:r>
              <a:rPr lang="en-US" sz="2400" dirty="0"/>
              <a:t>The lowest node item I5 is not considered as it does not have a min support count, hence it is deleted.</a:t>
            </a:r>
          </a:p>
          <a:p>
            <a:pPr marL="342900" indent="-342900">
              <a:buFont typeface="+mj-lt"/>
              <a:buAutoNum type="arabicPeriod"/>
            </a:pPr>
            <a:r>
              <a:rPr lang="en-US" sz="2400" dirty="0"/>
              <a:t>The next lower node is I4. I4 occurs in 2 branches , {I2,I1,I3:,I41},{I2,I3,I4:1}. Therefore considering I4 as suffix the prefix paths will be {I2, I1, I3:1}, {I2, I3: 1}. This forms the conditional pattern base.</a:t>
            </a:r>
          </a:p>
          <a:p>
            <a:pPr marL="342900" indent="-342900">
              <a:buFont typeface="+mj-lt"/>
              <a:buAutoNum type="arabicPeriod"/>
            </a:pPr>
            <a:r>
              <a:rPr lang="en-US" sz="2400" dirty="0"/>
              <a:t>The conditional pattern base is considered a transaction database, an FP-tree is constructed. This will contain {I2:2, I3:2}, I1 is not considered as it does not meet the min support count.</a:t>
            </a:r>
          </a:p>
          <a:p>
            <a:pPr marL="342900" indent="-342900">
              <a:buFont typeface="+mj-lt"/>
              <a:buAutoNum type="arabicPeriod"/>
            </a:pPr>
            <a:r>
              <a:rPr lang="en-US" sz="2400" dirty="0"/>
              <a:t>This path will generate all combinations of frequent patterns : {I2,I4:2},{I3,I4:2},{I2,I3,I4:2}</a:t>
            </a:r>
          </a:p>
          <a:p>
            <a:pPr marL="342900" indent="-342900">
              <a:buFont typeface="+mj-lt"/>
              <a:buAutoNum type="arabicPeriod"/>
            </a:pPr>
            <a:r>
              <a:rPr lang="en-US" sz="2400" dirty="0"/>
              <a:t>For I3, the prefix path would be: {I2,I1:3},{I2:1}, this will generate a 2 node FP-tree : {I2:4, I1:3} and frequent patterns are generated: {I2,I3:4}, {I1:I3:3}, {I2,I1,I3:3}.</a:t>
            </a:r>
          </a:p>
          <a:p>
            <a:pPr marL="342900" indent="-342900">
              <a:buFont typeface="+mj-lt"/>
              <a:buAutoNum type="arabicPeriod"/>
            </a:pPr>
            <a:r>
              <a:rPr lang="en-US" sz="2400" dirty="0"/>
              <a:t>For I1, the prefix path would be: {I2:4} this will generate a single node FP-tree: {I2:4} and frequent patterns are generated: {I2, I1:4}.</a:t>
            </a:r>
          </a:p>
        </p:txBody>
      </p:sp>
    </p:spTree>
    <p:extLst>
      <p:ext uri="{BB962C8B-B14F-4D97-AF65-F5344CB8AC3E}">
        <p14:creationId xmlns:p14="http://schemas.microsoft.com/office/powerpoint/2010/main" val="1891537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10600" cy="461665"/>
          </a:xfrm>
          <a:prstGeom prst="rect">
            <a:avLst/>
          </a:prstGeom>
          <a:noFill/>
        </p:spPr>
        <p:txBody>
          <a:bodyPr wrap="square" rtlCol="0">
            <a:spAutoFit/>
          </a:bodyPr>
          <a:lstStyle/>
          <a:p>
            <a:r>
              <a:rPr lang="en-US" sz="2400" dirty="0">
                <a:solidFill>
                  <a:srgbClr val="FF0000"/>
                </a:solidFill>
              </a:rPr>
              <a:t>Mining the FP-tree by creating conditional (sub-)pattern bases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97194"/>
            <a:ext cx="8763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2691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7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Frequent Pattern Mining </a:t>
            </a:r>
            <a:endParaRPr lang="en-US" dirty="0"/>
          </a:p>
        </p:txBody>
      </p:sp>
      <p:sp>
        <p:nvSpPr>
          <p:cNvPr id="3" name="Content Placeholder 2"/>
          <p:cNvSpPr>
            <a:spLocks noGrp="1"/>
          </p:cNvSpPr>
          <p:nvPr>
            <p:ph idx="1"/>
          </p:nvPr>
        </p:nvSpPr>
        <p:spPr>
          <a:xfrm>
            <a:off x="457200" y="838200"/>
            <a:ext cx="8458200" cy="5791200"/>
          </a:xfrm>
        </p:spPr>
        <p:txBody>
          <a:bodyPr>
            <a:normAutofit fontScale="92500" lnSpcReduction="10000"/>
          </a:bodyPr>
          <a:lstStyle/>
          <a:p>
            <a:r>
              <a:rPr lang="en-US" dirty="0">
                <a:solidFill>
                  <a:srgbClr val="FF0000"/>
                </a:solidFill>
              </a:rPr>
              <a:t>Discovery of associations and correlations </a:t>
            </a:r>
            <a:r>
              <a:rPr lang="en-US" dirty="0"/>
              <a:t>among items in large transactional or relational data sets. </a:t>
            </a:r>
          </a:p>
          <a:p>
            <a:r>
              <a:rPr lang="en-US" dirty="0"/>
              <a:t>With massive amounts of data continuously being collected and stored, many </a:t>
            </a:r>
            <a:r>
              <a:rPr lang="en-US" dirty="0">
                <a:solidFill>
                  <a:srgbClr val="FF0000"/>
                </a:solidFill>
              </a:rPr>
              <a:t>industries are becoming interested </a:t>
            </a:r>
            <a:r>
              <a:rPr lang="en-US" dirty="0"/>
              <a:t>in mining such patterns from their databases. </a:t>
            </a:r>
          </a:p>
          <a:p>
            <a:r>
              <a:rPr lang="en-US" dirty="0"/>
              <a:t>The </a:t>
            </a:r>
            <a:r>
              <a:rPr lang="en-US" b="1" dirty="0">
                <a:solidFill>
                  <a:srgbClr val="FF0000"/>
                </a:solidFill>
              </a:rPr>
              <a:t>discovery of interesting correlation relationships among huge amounts of business transaction </a:t>
            </a:r>
            <a:endParaRPr lang="en-US" dirty="0"/>
          </a:p>
          <a:p>
            <a:r>
              <a:rPr lang="en-US" dirty="0"/>
              <a:t> Help in many business decision-making processes, such as catalog design, cross-marketing, and customer shopping behavior analysis.</a:t>
            </a:r>
          </a:p>
        </p:txBody>
      </p:sp>
    </p:spTree>
    <p:extLst>
      <p:ext uri="{BB962C8B-B14F-4D97-AF65-F5344CB8AC3E}">
        <p14:creationId xmlns:p14="http://schemas.microsoft.com/office/powerpoint/2010/main" val="465149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382000" cy="5632311"/>
          </a:xfrm>
          <a:prstGeom prst="rect">
            <a:avLst/>
          </a:prstGeom>
          <a:noFill/>
        </p:spPr>
        <p:txBody>
          <a:bodyPr wrap="square" rtlCol="0">
            <a:spAutoFit/>
          </a:bodyPr>
          <a:lstStyle/>
          <a:p>
            <a:r>
              <a:rPr lang="en-US" sz="2400" b="1" dirty="0"/>
              <a:t>Advantages Of FP Growth Algorithm</a:t>
            </a:r>
          </a:p>
          <a:p>
            <a:pPr marL="342900" indent="-342900">
              <a:buFont typeface="Arial" panose="020B0604020202020204" pitchFamily="34" charset="0"/>
              <a:buChar char="•"/>
            </a:pPr>
            <a:r>
              <a:rPr lang="en-US" sz="2400" dirty="0"/>
              <a:t>This algorithm needs to scan the database only twice when compared to </a:t>
            </a:r>
            <a:r>
              <a:rPr lang="en-US" sz="2400" dirty="0" err="1"/>
              <a:t>Apriori</a:t>
            </a:r>
            <a:r>
              <a:rPr lang="en-US" sz="2400" dirty="0"/>
              <a:t> which scans the transactions for each iteration.</a:t>
            </a:r>
          </a:p>
          <a:p>
            <a:pPr marL="342900" indent="-342900">
              <a:buFont typeface="Arial" panose="020B0604020202020204" pitchFamily="34" charset="0"/>
              <a:buChar char="•"/>
            </a:pPr>
            <a:r>
              <a:rPr lang="en-US" sz="2400" dirty="0"/>
              <a:t>The pairing of items is not done in this algorithm and this makes it faster.</a:t>
            </a:r>
          </a:p>
          <a:p>
            <a:pPr marL="342900" indent="-342900">
              <a:buFont typeface="Arial" panose="020B0604020202020204" pitchFamily="34" charset="0"/>
              <a:buChar char="•"/>
            </a:pPr>
            <a:r>
              <a:rPr lang="en-US" sz="2400" dirty="0"/>
              <a:t>The database is stored in a compact version in memory.</a:t>
            </a:r>
          </a:p>
          <a:p>
            <a:pPr marL="342900" indent="-342900">
              <a:buFont typeface="Arial" panose="020B0604020202020204" pitchFamily="34" charset="0"/>
              <a:buChar char="•"/>
            </a:pPr>
            <a:r>
              <a:rPr lang="en-US" sz="2400" dirty="0"/>
              <a:t>It is efficient and scalable for mining both long and short frequent patterns.</a:t>
            </a:r>
          </a:p>
          <a:p>
            <a:r>
              <a:rPr lang="en-US" sz="2400" b="1" dirty="0"/>
              <a:t>Disadvantages Of FP-Growth Algorithm</a:t>
            </a:r>
          </a:p>
          <a:p>
            <a:pPr marL="342900" indent="-342900">
              <a:buFont typeface="Arial" panose="020B0604020202020204" pitchFamily="34" charset="0"/>
              <a:buChar char="•"/>
            </a:pPr>
            <a:r>
              <a:rPr lang="en-US" sz="2400" dirty="0"/>
              <a:t>FP Tree is more cumbersome and difficult to build than </a:t>
            </a:r>
            <a:r>
              <a:rPr lang="en-US" sz="2400" dirty="0" err="1"/>
              <a:t>Apriori</a:t>
            </a:r>
            <a:r>
              <a:rPr lang="en-US" sz="2400" dirty="0"/>
              <a:t>.</a:t>
            </a:r>
          </a:p>
          <a:p>
            <a:pPr marL="342900" indent="-342900">
              <a:buFont typeface="Arial" panose="020B0604020202020204" pitchFamily="34" charset="0"/>
              <a:buChar char="•"/>
            </a:pPr>
            <a:r>
              <a:rPr lang="en-US" sz="2400" dirty="0"/>
              <a:t>It may be expensive.</a:t>
            </a:r>
          </a:p>
          <a:p>
            <a:pPr marL="342900" indent="-342900">
              <a:buFont typeface="Arial" panose="020B0604020202020204" pitchFamily="34" charset="0"/>
              <a:buChar char="•"/>
            </a:pPr>
            <a:r>
              <a:rPr lang="en-US" sz="2400" dirty="0"/>
              <a:t>When the database is large, the algorithm may not fit in the shared memory.</a:t>
            </a:r>
          </a:p>
          <a:p>
            <a:endParaRPr lang="en-US" sz="2400" dirty="0"/>
          </a:p>
        </p:txBody>
      </p:sp>
    </p:spTree>
    <p:extLst>
      <p:ext uri="{BB962C8B-B14F-4D97-AF65-F5344CB8AC3E}">
        <p14:creationId xmlns:p14="http://schemas.microsoft.com/office/powerpoint/2010/main" val="525750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US" b="1" dirty="0"/>
              <a:t>Application of Association Rule Mining</a:t>
            </a:r>
            <a:endParaRPr lang="en-US" dirty="0"/>
          </a:p>
        </p:txBody>
      </p:sp>
      <p:sp>
        <p:nvSpPr>
          <p:cNvPr id="3" name="Content Placeholder 2"/>
          <p:cNvSpPr>
            <a:spLocks noGrp="1"/>
          </p:cNvSpPr>
          <p:nvPr>
            <p:ph idx="1"/>
          </p:nvPr>
        </p:nvSpPr>
        <p:spPr/>
        <p:txBody>
          <a:bodyPr/>
          <a:lstStyle/>
          <a:p>
            <a:r>
              <a:rPr lang="en-US" dirty="0"/>
              <a:t>Market Basket Analysis</a:t>
            </a:r>
          </a:p>
          <a:p>
            <a:r>
              <a:rPr lang="en-US" dirty="0"/>
              <a:t> Medical diagnosis</a:t>
            </a:r>
          </a:p>
          <a:p>
            <a:r>
              <a:rPr lang="en-US" dirty="0"/>
              <a:t> Census data</a:t>
            </a:r>
          </a:p>
          <a:p>
            <a:r>
              <a:rPr lang="en-US" dirty="0"/>
              <a:t> CRM of credit card business</a:t>
            </a:r>
          </a:p>
        </p:txBody>
      </p:sp>
    </p:spTree>
    <p:extLst>
      <p:ext uri="{BB962C8B-B14F-4D97-AF65-F5344CB8AC3E}">
        <p14:creationId xmlns:p14="http://schemas.microsoft.com/office/powerpoint/2010/main" val="310928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Application →Medical </a:t>
            </a:r>
            <a:r>
              <a:rPr lang="en-US" b="1" dirty="0" err="1"/>
              <a:t>Diagonsis</a:t>
            </a:r>
            <a:endParaRPr lang="en-US" dirty="0"/>
          </a:p>
        </p:txBody>
      </p:sp>
      <p:sp>
        <p:nvSpPr>
          <p:cNvPr id="3" name="Content Placeholder 2"/>
          <p:cNvSpPr>
            <a:spLocks noGrp="1"/>
          </p:cNvSpPr>
          <p:nvPr>
            <p:ph idx="1"/>
          </p:nvPr>
        </p:nvSpPr>
        <p:spPr>
          <a:xfrm>
            <a:off x="457200" y="1066800"/>
            <a:ext cx="8534400" cy="5059363"/>
          </a:xfrm>
        </p:spPr>
        <p:txBody>
          <a:bodyPr>
            <a:normAutofit fontScale="92500" lnSpcReduction="20000"/>
          </a:bodyPr>
          <a:lstStyle/>
          <a:p>
            <a:r>
              <a:rPr lang="en-US" dirty="0"/>
              <a:t>Association rules can be used in medical analysis for assisting physicians to cure patients.</a:t>
            </a:r>
          </a:p>
          <a:p>
            <a:r>
              <a:rPr lang="en-US" dirty="0"/>
              <a:t>The common problem of the induction of reliable analytic rules is hard as theoretically no induction process by itself can guarantee the accuracy of induced hypotheses.</a:t>
            </a:r>
          </a:p>
          <a:p>
            <a:r>
              <a:rPr lang="en-US" dirty="0"/>
              <a:t>Basically diagnosis is not an easy process because of unreliable diagnosis tests and the presence of noise in training examples.</a:t>
            </a:r>
          </a:p>
          <a:p>
            <a:r>
              <a:rPr lang="en-US" dirty="0"/>
              <a:t>This may result in hypotheses with insufficient prediction correctness which is too unreliable for critical medical applications</a:t>
            </a:r>
          </a:p>
        </p:txBody>
      </p:sp>
    </p:spTree>
    <p:extLst>
      <p:ext uri="{BB962C8B-B14F-4D97-AF65-F5344CB8AC3E}">
        <p14:creationId xmlns:p14="http://schemas.microsoft.com/office/powerpoint/2010/main" val="130317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Application →Census Data</a:t>
            </a:r>
            <a:endParaRPr lang="en-US" dirty="0"/>
          </a:p>
        </p:txBody>
      </p:sp>
      <p:sp>
        <p:nvSpPr>
          <p:cNvPr id="3" name="Content Placeholder 2"/>
          <p:cNvSpPr>
            <a:spLocks noGrp="1"/>
          </p:cNvSpPr>
          <p:nvPr>
            <p:ph idx="1"/>
          </p:nvPr>
        </p:nvSpPr>
        <p:spPr>
          <a:xfrm>
            <a:off x="457200" y="1066800"/>
            <a:ext cx="8534400" cy="5059363"/>
          </a:xfrm>
        </p:spPr>
        <p:txBody>
          <a:bodyPr>
            <a:normAutofit fontScale="85000" lnSpcReduction="10000"/>
          </a:bodyPr>
          <a:lstStyle/>
          <a:p>
            <a:r>
              <a:rPr lang="en-US" dirty="0"/>
              <a:t>Censuses make a huge variety of general statistical information on society available to both researchers and the general community .</a:t>
            </a:r>
          </a:p>
          <a:p>
            <a:r>
              <a:rPr lang="en-US" dirty="0"/>
              <a:t>The information related to population and economic census can be forecasted in planning public services(education, health, transport, funds) as well as in public business(for setup new factories, shopping malls or banks and even marketing particular products).</a:t>
            </a:r>
          </a:p>
          <a:p>
            <a:r>
              <a:rPr lang="en-US" dirty="0"/>
              <a:t> The application of data mining techniques to census data and more generally to official data has great potential in supporting good community policy and in underpinning the effective functioning of a democratic society.</a:t>
            </a:r>
          </a:p>
        </p:txBody>
      </p:sp>
    </p:spTree>
    <p:extLst>
      <p:ext uri="{BB962C8B-B14F-4D97-AF65-F5344CB8AC3E}">
        <p14:creationId xmlns:p14="http://schemas.microsoft.com/office/powerpoint/2010/main" val="139256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639762"/>
          </a:xfrm>
        </p:spPr>
        <p:txBody>
          <a:bodyPr>
            <a:normAutofit fontScale="90000"/>
          </a:bodyPr>
          <a:lstStyle/>
          <a:p>
            <a:r>
              <a:rPr lang="en-US" sz="3600" b="1" dirty="0"/>
              <a:t>Application → CRM of credit card business</a:t>
            </a:r>
            <a:endParaRPr lang="en-US" sz="3600"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a:t>Customer Relationship Management (CRM), through which, banks expect to identify the preference of different customer groups, products and services adapted to their liking to enhance the cohesion between credit card customers and the bank, has become a topic of great interest .</a:t>
            </a:r>
          </a:p>
          <a:p>
            <a:r>
              <a:rPr lang="en-US" dirty="0"/>
              <a:t>The collective application of association rule techniques reinforces the knowledge management process and allows marketing personnel to know their customers well to provide better quality services.</a:t>
            </a:r>
          </a:p>
        </p:txBody>
      </p:sp>
    </p:spTree>
    <p:extLst>
      <p:ext uri="{BB962C8B-B14F-4D97-AF65-F5344CB8AC3E}">
        <p14:creationId xmlns:p14="http://schemas.microsoft.com/office/powerpoint/2010/main" val="249680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rmAutofit fontScale="90000"/>
          </a:bodyPr>
          <a:lstStyle/>
          <a:p>
            <a:r>
              <a:rPr lang="en-US" sz="3600" b="1" dirty="0"/>
              <a:t>Why Is Freq. Pattern Mining Important?</a:t>
            </a:r>
            <a:endParaRPr lang="en-US" sz="3600" dirty="0"/>
          </a:p>
        </p:txBody>
      </p:sp>
      <p:sp>
        <p:nvSpPr>
          <p:cNvPr id="3" name="Content Placeholder 2"/>
          <p:cNvSpPr>
            <a:spLocks noGrp="1"/>
          </p:cNvSpPr>
          <p:nvPr>
            <p:ph idx="1"/>
          </p:nvPr>
        </p:nvSpPr>
        <p:spPr>
          <a:xfrm>
            <a:off x="381000" y="990600"/>
            <a:ext cx="8458200" cy="5410200"/>
          </a:xfrm>
        </p:spPr>
        <p:txBody>
          <a:bodyPr>
            <a:normAutofit fontScale="92500"/>
          </a:bodyPr>
          <a:lstStyle/>
          <a:p>
            <a:r>
              <a:rPr lang="en-US" dirty="0"/>
              <a:t>Freq. pattern: </a:t>
            </a:r>
            <a:r>
              <a:rPr lang="en-US" dirty="0">
                <a:solidFill>
                  <a:srgbClr val="FF0000"/>
                </a:solidFill>
              </a:rPr>
              <a:t>An intrinsic and important property of datasets</a:t>
            </a:r>
          </a:p>
          <a:p>
            <a:r>
              <a:rPr lang="en-US" dirty="0"/>
              <a:t>Foundation for many </a:t>
            </a:r>
            <a:r>
              <a:rPr lang="en-US" dirty="0">
                <a:solidFill>
                  <a:srgbClr val="FF0000"/>
                </a:solidFill>
              </a:rPr>
              <a:t>essential data mining tasks</a:t>
            </a:r>
          </a:p>
          <a:p>
            <a:pPr lvl="1"/>
            <a:r>
              <a:rPr lang="en-US" dirty="0"/>
              <a:t>Association, correlation, and causality analysis</a:t>
            </a:r>
          </a:p>
          <a:p>
            <a:pPr lvl="1"/>
            <a:r>
              <a:rPr lang="en-US" dirty="0"/>
              <a:t> Sequential, structural (e.g., sub-graph) patterns</a:t>
            </a:r>
          </a:p>
          <a:p>
            <a:pPr lvl="1"/>
            <a:r>
              <a:rPr lang="en-US" dirty="0"/>
              <a:t> Pattern analysis in spatiotemporal, multimedia, time-series, and stream data</a:t>
            </a:r>
          </a:p>
          <a:p>
            <a:pPr lvl="1"/>
            <a:r>
              <a:rPr lang="en-US" dirty="0"/>
              <a:t> Classification: discriminative, frequent pattern analysis</a:t>
            </a:r>
          </a:p>
          <a:p>
            <a:pPr lvl="1"/>
            <a:r>
              <a:rPr lang="en-US" dirty="0"/>
              <a:t> Cluster analysis: frequent pattern-based clustering</a:t>
            </a:r>
          </a:p>
          <a:p>
            <a:pPr lvl="1"/>
            <a:r>
              <a:rPr lang="en-US" dirty="0"/>
              <a:t>Data warehousing: iceberg cube and cube-gradient</a:t>
            </a:r>
          </a:p>
          <a:p>
            <a:pPr lvl="1"/>
            <a:r>
              <a:rPr lang="en-US" dirty="0"/>
              <a:t>Semantic data compression</a:t>
            </a:r>
          </a:p>
        </p:txBody>
      </p:sp>
    </p:spTree>
    <p:extLst>
      <p:ext uri="{BB962C8B-B14F-4D97-AF65-F5344CB8AC3E}">
        <p14:creationId xmlns:p14="http://schemas.microsoft.com/office/powerpoint/2010/main" val="238949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Market Basket Analysis</a:t>
            </a:r>
          </a:p>
        </p:txBody>
      </p:sp>
      <p:sp>
        <p:nvSpPr>
          <p:cNvPr id="3" name="Content Placeholder 2"/>
          <p:cNvSpPr>
            <a:spLocks noGrp="1"/>
          </p:cNvSpPr>
          <p:nvPr>
            <p:ph idx="1"/>
          </p:nvPr>
        </p:nvSpPr>
        <p:spPr>
          <a:xfrm>
            <a:off x="228600" y="838200"/>
            <a:ext cx="8763000" cy="5287963"/>
          </a:xfrm>
        </p:spPr>
        <p:txBody>
          <a:bodyPr>
            <a:normAutofit fontScale="92500" lnSpcReduction="20000"/>
          </a:bodyPr>
          <a:lstStyle/>
          <a:p>
            <a:r>
              <a:rPr lang="en-US" b="1" dirty="0">
                <a:solidFill>
                  <a:srgbClr val="FF0000"/>
                </a:solidFill>
              </a:rPr>
              <a:t>Analyzes customer buying habits </a:t>
            </a:r>
            <a:r>
              <a:rPr lang="en-US" dirty="0"/>
              <a:t>by finding associations between the different items that customers place in their “shopping baskets”.</a:t>
            </a:r>
          </a:p>
          <a:p>
            <a:r>
              <a:rPr lang="en-US" dirty="0"/>
              <a:t> The discovery of such associations can help retailers </a:t>
            </a:r>
            <a:r>
              <a:rPr lang="en-US" b="1" dirty="0">
                <a:solidFill>
                  <a:srgbClr val="FF0000"/>
                </a:solidFill>
              </a:rPr>
              <a:t>develop marketing strategies </a:t>
            </a:r>
            <a:r>
              <a:rPr lang="en-US" dirty="0"/>
              <a:t>by gaining insight into which items are frequently purchased together by customers. </a:t>
            </a:r>
          </a:p>
          <a:p>
            <a:r>
              <a:rPr lang="en-US" dirty="0"/>
              <a:t>For instance, if customers are buying milk, how likely are they to also buy bread on the same trip to the supermarket? </a:t>
            </a:r>
          </a:p>
          <a:p>
            <a:r>
              <a:rPr lang="en-US" dirty="0"/>
              <a:t>Such information can </a:t>
            </a:r>
            <a:r>
              <a:rPr lang="en-US" dirty="0">
                <a:solidFill>
                  <a:srgbClr val="FF0000"/>
                </a:solidFill>
              </a:rPr>
              <a:t>lead to increased sales by helping retailers do selective marketing and plan their shelf space.</a:t>
            </a:r>
          </a:p>
        </p:txBody>
      </p:sp>
    </p:spTree>
    <p:extLst>
      <p:ext uri="{BB962C8B-B14F-4D97-AF65-F5344CB8AC3E}">
        <p14:creationId xmlns:p14="http://schemas.microsoft.com/office/powerpoint/2010/main" val="88032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fontScale="90000"/>
          </a:bodyPr>
          <a:lstStyle/>
          <a:p>
            <a:r>
              <a:rPr lang="en-US" b="1" dirty="0"/>
              <a:t>Market basket analysis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0179"/>
            <a:ext cx="8229600" cy="595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3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Association Rules</a:t>
            </a:r>
          </a:p>
        </p:txBody>
      </p:sp>
      <p:sp>
        <p:nvSpPr>
          <p:cNvPr id="3" name="Content Placeholder 2"/>
          <p:cNvSpPr>
            <a:spLocks noGrp="1"/>
          </p:cNvSpPr>
          <p:nvPr>
            <p:ph idx="1"/>
          </p:nvPr>
        </p:nvSpPr>
        <p:spPr>
          <a:xfrm>
            <a:off x="132735" y="1066800"/>
            <a:ext cx="8935065" cy="5562600"/>
          </a:xfrm>
        </p:spPr>
        <p:txBody>
          <a:bodyPr>
            <a:normAutofit/>
          </a:bodyPr>
          <a:lstStyle/>
          <a:p>
            <a:r>
              <a:rPr lang="en-US" sz="2400" dirty="0"/>
              <a:t>Aim to obtain rules that </a:t>
            </a:r>
            <a:r>
              <a:rPr lang="en-US" sz="2400" dirty="0">
                <a:solidFill>
                  <a:srgbClr val="FF0000"/>
                </a:solidFill>
              </a:rPr>
              <a:t>determine how or why certain items are linked.</a:t>
            </a:r>
          </a:p>
          <a:p>
            <a:r>
              <a:rPr lang="en-US" sz="2400" dirty="0"/>
              <a:t>Created for finding information about general </a:t>
            </a:r>
            <a:r>
              <a:rPr lang="en-US" sz="2400" dirty="0">
                <a:solidFill>
                  <a:srgbClr val="FF0000"/>
                </a:solidFill>
              </a:rPr>
              <a:t>if-then patterns </a:t>
            </a:r>
            <a:r>
              <a:rPr lang="en-US" sz="2400" dirty="0"/>
              <a:t>using specific criteria.</a:t>
            </a:r>
          </a:p>
          <a:p>
            <a:r>
              <a:rPr lang="en-US" sz="2400" dirty="0"/>
              <a:t>For example, the information that customers who purchase computers also tend to buy antivirus software at the same time is represented in Association Rule</a:t>
            </a:r>
          </a:p>
          <a:p>
            <a:pPr marL="0" indent="0">
              <a:buNone/>
            </a:pPr>
            <a:r>
              <a:rPr lang="en-US" sz="2400" b="1" dirty="0"/>
              <a:t>computer ⇒ antivirus software </a:t>
            </a:r>
            <a:r>
              <a:rPr lang="en-US" sz="2400" b="1" dirty="0">
                <a:solidFill>
                  <a:srgbClr val="FF0000"/>
                </a:solidFill>
              </a:rPr>
              <a:t>support = 2%,confidence = 60%]</a:t>
            </a:r>
          </a:p>
          <a:p>
            <a:r>
              <a:rPr lang="en-US" sz="2400" dirty="0"/>
              <a:t> A support of 2%  means that 2% of all the transactions under analysis show that computer and antivirus software are purchased together.</a:t>
            </a:r>
          </a:p>
          <a:p>
            <a:r>
              <a:rPr lang="en-US" sz="2400" dirty="0"/>
              <a:t> A confidence of 60% means that 60% of the customers who purchased a computer also bought the software</a:t>
            </a:r>
            <a:endParaRPr lang="en-US" sz="2400" b="1" dirty="0">
              <a:solidFill>
                <a:srgbClr val="FF0000"/>
              </a:solidFill>
            </a:endParaRPr>
          </a:p>
        </p:txBody>
      </p:sp>
    </p:spTree>
    <p:extLst>
      <p:ext uri="{BB962C8B-B14F-4D97-AF65-F5344CB8AC3E}">
        <p14:creationId xmlns:p14="http://schemas.microsoft.com/office/powerpoint/2010/main" val="423225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Association Rule Evaluation Metrics</a:t>
            </a:r>
            <a:endParaRPr lang="en-US" dirty="0"/>
          </a:p>
        </p:txBody>
      </p:sp>
      <p:sp>
        <p:nvSpPr>
          <p:cNvPr id="3" name="Content Placeholder 2"/>
          <p:cNvSpPr>
            <a:spLocks noGrp="1"/>
          </p:cNvSpPr>
          <p:nvPr>
            <p:ph idx="1"/>
          </p:nvPr>
        </p:nvSpPr>
        <p:spPr>
          <a:xfrm>
            <a:off x="152400" y="990601"/>
            <a:ext cx="8839200" cy="2209799"/>
          </a:xfrm>
        </p:spPr>
        <p:txBody>
          <a:bodyPr>
            <a:normAutofit/>
          </a:bodyPr>
          <a:lstStyle/>
          <a:p>
            <a:r>
              <a:rPr lang="en-US" b="1" dirty="0"/>
              <a:t>Support</a:t>
            </a:r>
            <a:r>
              <a:rPr lang="en-US" dirty="0"/>
              <a:t>: how often a given rule appears in the database being mined</a:t>
            </a:r>
          </a:p>
          <a:p>
            <a:r>
              <a:rPr lang="en-US" b="1" dirty="0"/>
              <a:t>Confidence</a:t>
            </a:r>
            <a:r>
              <a:rPr lang="en-US" dirty="0"/>
              <a:t>: the number of times a given rule turns out to be true in practice</a:t>
            </a:r>
          </a:p>
          <a:p>
            <a:endParaRPr lang="en-US" dirty="0"/>
          </a:p>
        </p:txBody>
      </p:sp>
      <p:pic>
        <p:nvPicPr>
          <p:cNvPr id="2052" name="Picture 4" descr="https://miro.medium.com/max/362/1*wnVdZYwfeL1oOAx_1eV3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52800"/>
            <a:ext cx="4218039"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542/1*UvwSf6QUqi8g5NMw4X7CC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56384"/>
            <a:ext cx="8183631" cy="48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2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582412"/>
            <a:ext cx="8686800" cy="3046988"/>
          </a:xfrm>
          <a:prstGeom prst="rect">
            <a:avLst/>
          </a:prstGeom>
          <a:noFill/>
        </p:spPr>
        <p:txBody>
          <a:bodyPr wrap="square" rtlCol="0">
            <a:spAutoFit/>
          </a:bodyPr>
          <a:lstStyle/>
          <a:p>
            <a:r>
              <a:rPr lang="en-US" sz="3200" dirty="0"/>
              <a:t>Total no of Transactions(N) = 5</a:t>
            </a:r>
          </a:p>
          <a:p>
            <a:r>
              <a:rPr lang="en-US" sz="3200" b="1" dirty="0">
                <a:solidFill>
                  <a:srgbClr val="FF0000"/>
                </a:solidFill>
              </a:rPr>
              <a:t>Frequency(A, D) </a:t>
            </a:r>
            <a:r>
              <a:rPr lang="en-US" sz="3200" dirty="0"/>
              <a:t>= &gt; Total no of instances together A with D is 3</a:t>
            </a:r>
          </a:p>
          <a:p>
            <a:r>
              <a:rPr lang="en-US" sz="3200" b="1" dirty="0">
                <a:solidFill>
                  <a:srgbClr val="FF0000"/>
                </a:solidFill>
              </a:rPr>
              <a:t>Frequency(A)</a:t>
            </a:r>
            <a:r>
              <a:rPr lang="en-US" sz="3200" dirty="0"/>
              <a:t> =&gt; Total no of occurrence of  A is 4.</a:t>
            </a:r>
          </a:p>
          <a:p>
            <a:r>
              <a:rPr lang="en-US" sz="3200" b="1" dirty="0"/>
              <a:t>Support </a:t>
            </a:r>
            <a:r>
              <a:rPr lang="en-US" sz="3200" dirty="0"/>
              <a:t>= 3 / 5</a:t>
            </a:r>
          </a:p>
          <a:p>
            <a:r>
              <a:rPr lang="en-US" sz="3200" b="1" dirty="0"/>
              <a:t>Confidence</a:t>
            </a:r>
            <a:r>
              <a:rPr lang="en-US" sz="3200" dirty="0"/>
              <a:t> = 3 / 4</a:t>
            </a:r>
          </a:p>
        </p:txBody>
      </p:sp>
      <p:graphicFrame>
        <p:nvGraphicFramePr>
          <p:cNvPr id="3" name="Table 2"/>
          <p:cNvGraphicFramePr>
            <a:graphicFrameLocks noGrp="1"/>
          </p:cNvGraphicFramePr>
          <p:nvPr>
            <p:extLst>
              <p:ext uri="{D42A27DB-BD31-4B8C-83A1-F6EECF244321}">
                <p14:modId xmlns:p14="http://schemas.microsoft.com/office/powerpoint/2010/main" val="1483630427"/>
              </p:ext>
            </p:extLst>
          </p:nvPr>
        </p:nvGraphicFramePr>
        <p:xfrm>
          <a:off x="208200" y="365760"/>
          <a:ext cx="4297432" cy="2834640"/>
        </p:xfrm>
        <a:graphic>
          <a:graphicData uri="http://schemas.openxmlformats.org/drawingml/2006/table">
            <a:tbl>
              <a:tblPr firstRow="1" bandRow="1">
                <a:tableStyleId>{073A0DAA-6AF3-43AB-8588-CEC1D06C72B9}</a:tableStyleId>
              </a:tblPr>
              <a:tblGrid>
                <a:gridCol w="2148716">
                  <a:extLst>
                    <a:ext uri="{9D8B030D-6E8A-4147-A177-3AD203B41FA5}">
                      <a16:colId xmlns:a16="http://schemas.microsoft.com/office/drawing/2014/main" val="20000"/>
                    </a:ext>
                  </a:extLst>
                </a:gridCol>
                <a:gridCol w="2148716">
                  <a:extLst>
                    <a:ext uri="{9D8B030D-6E8A-4147-A177-3AD203B41FA5}">
                      <a16:colId xmlns:a16="http://schemas.microsoft.com/office/drawing/2014/main" val="20001"/>
                    </a:ext>
                  </a:extLst>
                </a:gridCol>
              </a:tblGrid>
              <a:tr h="472440">
                <a:tc>
                  <a:txBody>
                    <a:bodyPr/>
                    <a:lstStyle/>
                    <a:p>
                      <a:r>
                        <a:rPr lang="en-US" sz="2400" b="0" dirty="0"/>
                        <a:t>Transaction</a:t>
                      </a:r>
                    </a:p>
                  </a:txBody>
                  <a:tcPr/>
                </a:tc>
                <a:tc>
                  <a:txBody>
                    <a:bodyPr/>
                    <a:lstStyle/>
                    <a:p>
                      <a:r>
                        <a:rPr lang="en-US" sz="2400" b="0" dirty="0"/>
                        <a:t>Item</a:t>
                      </a:r>
                      <a:r>
                        <a:rPr lang="en-US" sz="2400" b="0" baseline="0" dirty="0"/>
                        <a:t> </a:t>
                      </a:r>
                      <a:r>
                        <a:rPr lang="en-US" sz="2400" b="0" baseline="0" dirty="0" err="1"/>
                        <a:t>Occurance</a:t>
                      </a:r>
                      <a:endParaRPr lang="en-US" sz="2400" b="0" dirty="0"/>
                    </a:p>
                  </a:txBody>
                  <a:tcPr/>
                </a:tc>
                <a:extLst>
                  <a:ext uri="{0D108BD9-81ED-4DB2-BD59-A6C34878D82A}">
                    <a16:rowId xmlns:a16="http://schemas.microsoft.com/office/drawing/2014/main" val="10000"/>
                  </a:ext>
                </a:extLst>
              </a:tr>
              <a:tr h="472440">
                <a:tc>
                  <a:txBody>
                    <a:bodyPr/>
                    <a:lstStyle/>
                    <a:p>
                      <a:r>
                        <a:rPr lang="en-US" sz="1800" dirty="0"/>
                        <a:t>T1</a:t>
                      </a:r>
                    </a:p>
                  </a:txBody>
                  <a:tcPr/>
                </a:tc>
                <a:tc>
                  <a:txBody>
                    <a:bodyPr/>
                    <a:lstStyle/>
                    <a:p>
                      <a:r>
                        <a:rPr lang="en-US" sz="1800" dirty="0"/>
                        <a:t>A,B</a:t>
                      </a:r>
                    </a:p>
                  </a:txBody>
                  <a:tcPr/>
                </a:tc>
                <a:extLst>
                  <a:ext uri="{0D108BD9-81ED-4DB2-BD59-A6C34878D82A}">
                    <a16:rowId xmlns:a16="http://schemas.microsoft.com/office/drawing/2014/main" val="10001"/>
                  </a:ext>
                </a:extLst>
              </a:tr>
              <a:tr h="472440">
                <a:tc>
                  <a:txBody>
                    <a:bodyPr/>
                    <a:lstStyle/>
                    <a:p>
                      <a:r>
                        <a:rPr lang="en-US" sz="1800" dirty="0"/>
                        <a:t>T2</a:t>
                      </a:r>
                    </a:p>
                  </a:txBody>
                  <a:tcPr/>
                </a:tc>
                <a:tc>
                  <a:txBody>
                    <a:bodyPr/>
                    <a:lstStyle/>
                    <a:p>
                      <a:r>
                        <a:rPr lang="en-US" sz="1800" dirty="0"/>
                        <a:t>A,C,D</a:t>
                      </a:r>
                    </a:p>
                  </a:txBody>
                  <a:tcPr/>
                </a:tc>
                <a:extLst>
                  <a:ext uri="{0D108BD9-81ED-4DB2-BD59-A6C34878D82A}">
                    <a16:rowId xmlns:a16="http://schemas.microsoft.com/office/drawing/2014/main" val="10002"/>
                  </a:ext>
                </a:extLst>
              </a:tr>
              <a:tr h="472440">
                <a:tc>
                  <a:txBody>
                    <a:bodyPr/>
                    <a:lstStyle/>
                    <a:p>
                      <a:r>
                        <a:rPr lang="en-US" sz="1800" dirty="0"/>
                        <a:t>T3</a:t>
                      </a:r>
                    </a:p>
                  </a:txBody>
                  <a:tcPr/>
                </a:tc>
                <a:tc>
                  <a:txBody>
                    <a:bodyPr/>
                    <a:lstStyle/>
                    <a:p>
                      <a:r>
                        <a:rPr lang="en-US" sz="1800" dirty="0"/>
                        <a:t>A,B,C,D</a:t>
                      </a:r>
                    </a:p>
                  </a:txBody>
                  <a:tcPr/>
                </a:tc>
                <a:extLst>
                  <a:ext uri="{0D108BD9-81ED-4DB2-BD59-A6C34878D82A}">
                    <a16:rowId xmlns:a16="http://schemas.microsoft.com/office/drawing/2014/main" val="10003"/>
                  </a:ext>
                </a:extLst>
              </a:tr>
              <a:tr h="472440">
                <a:tc>
                  <a:txBody>
                    <a:bodyPr/>
                    <a:lstStyle/>
                    <a:p>
                      <a:r>
                        <a:rPr lang="en-US" sz="1800" dirty="0"/>
                        <a:t>T4</a:t>
                      </a:r>
                    </a:p>
                  </a:txBody>
                  <a:tcPr/>
                </a:tc>
                <a:tc>
                  <a:txBody>
                    <a:bodyPr/>
                    <a:lstStyle/>
                    <a:p>
                      <a:r>
                        <a:rPr lang="en-US" sz="1800" dirty="0"/>
                        <a:t>A,D,E</a:t>
                      </a:r>
                    </a:p>
                  </a:txBody>
                  <a:tcPr/>
                </a:tc>
                <a:extLst>
                  <a:ext uri="{0D108BD9-81ED-4DB2-BD59-A6C34878D82A}">
                    <a16:rowId xmlns:a16="http://schemas.microsoft.com/office/drawing/2014/main" val="10004"/>
                  </a:ext>
                </a:extLst>
              </a:tr>
              <a:tr h="472440">
                <a:tc>
                  <a:txBody>
                    <a:bodyPr/>
                    <a:lstStyle/>
                    <a:p>
                      <a:r>
                        <a:rPr lang="en-US" sz="1800" dirty="0"/>
                        <a:t>T5</a:t>
                      </a:r>
                    </a:p>
                  </a:txBody>
                  <a:tcPr/>
                </a:tc>
                <a:tc>
                  <a:txBody>
                    <a:bodyPr/>
                    <a:lstStyle/>
                    <a:p>
                      <a:r>
                        <a:rPr lang="en-US" sz="1800" dirty="0"/>
                        <a:t>B,C</a:t>
                      </a: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4800600" y="838200"/>
            <a:ext cx="4190999" cy="1384995"/>
          </a:xfrm>
          <a:prstGeom prst="rect">
            <a:avLst/>
          </a:prstGeom>
          <a:noFill/>
        </p:spPr>
        <p:txBody>
          <a:bodyPr wrap="square" rtlCol="0">
            <a:spAutoFit/>
          </a:bodyPr>
          <a:lstStyle/>
          <a:p>
            <a:r>
              <a:rPr lang="en-US" sz="2800" dirty="0"/>
              <a:t>One of possible Association Rule is </a:t>
            </a:r>
          </a:p>
          <a:p>
            <a:r>
              <a:rPr lang="en-US" sz="2800" dirty="0"/>
              <a:t>	</a:t>
            </a:r>
            <a:r>
              <a:rPr lang="en-US" sz="2800" b="1" dirty="0">
                <a:solidFill>
                  <a:srgbClr val="FF0000"/>
                </a:solidFill>
              </a:rPr>
              <a:t>A =&gt; D</a:t>
            </a:r>
          </a:p>
        </p:txBody>
      </p:sp>
    </p:spTree>
    <p:extLst>
      <p:ext uri="{BB962C8B-B14F-4D97-AF65-F5344CB8AC3E}">
        <p14:creationId xmlns:p14="http://schemas.microsoft.com/office/powerpoint/2010/main" val="420405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3638</TotalTime>
  <Words>3007</Words>
  <Application>Microsoft Office PowerPoint</Application>
  <PresentationFormat>On-screen Show (4:3)</PresentationFormat>
  <Paragraphs>200</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Unit 7</vt:lpstr>
      <vt:lpstr>Frequent Pattern</vt:lpstr>
      <vt:lpstr>Frequent Pattern Mining </vt:lpstr>
      <vt:lpstr>Why Is Freq. Pattern Mining Important?</vt:lpstr>
      <vt:lpstr>Market Basket Analysis</vt:lpstr>
      <vt:lpstr>Market basket analysis</vt:lpstr>
      <vt:lpstr>Association Rules</vt:lpstr>
      <vt:lpstr>Association Rule Evaluation Metrics</vt:lpstr>
      <vt:lpstr>PowerPoint Presentation</vt:lpstr>
      <vt:lpstr>Association Rule Mining</vt:lpstr>
      <vt:lpstr>Efficient and Scalable Frequent Itemset Mining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Improvement of the Apriori Method</vt:lpstr>
      <vt:lpstr>Frequent-Pattern(FP) Growth Approach</vt:lpstr>
      <vt:lpstr>FP Tree</vt:lpstr>
      <vt:lpstr>Frequent Pattern 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Association Rule Mining</vt:lpstr>
      <vt:lpstr>Application →Medical Diagonsis</vt:lpstr>
      <vt:lpstr>Application →Census Data</vt:lpstr>
      <vt:lpstr>Application → CRM of credit card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Subash Panday</cp:lastModifiedBy>
  <cp:revision>170</cp:revision>
  <dcterms:created xsi:type="dcterms:W3CDTF">2022-12-08T03:38:09Z</dcterms:created>
  <dcterms:modified xsi:type="dcterms:W3CDTF">2023-07-30T02:39:55Z</dcterms:modified>
</cp:coreProperties>
</file>