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tamaran" panose="020B0604020202020204" charset="0"/>
      <p:bold r:id="rId19"/>
    </p:embeddedFont>
    <p:embeddedFont>
      <p:font typeface="Catamaran Thin" panose="020B0604020202020204" charset="0"/>
      <p:regular r:id="rId20"/>
      <p:bold r:id="rId21"/>
    </p:embeddedFont>
    <p:embeddedFont>
      <p:font typeface="Chakra Petch" panose="020B0604020202020204" charset="-34"/>
      <p:regular r:id="rId22"/>
      <p:bold r:id="rId23"/>
      <p:italic r:id="rId24"/>
      <p:boldItalic r:id="rId25"/>
    </p:embeddedFont>
    <p:embeddedFont>
      <p:font typeface="Roboto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25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999" r="10000"/>
          <a:stretch/>
        </p:blipFill>
        <p:spPr>
          <a:xfrm>
            <a:off x="10769345" y="0"/>
            <a:ext cx="123444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685800" y="867235"/>
            <a:ext cx="9445253" cy="3865358"/>
            <a:chOff x="0" y="95250"/>
            <a:chExt cx="12593671" cy="5153812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0" y="95250"/>
              <a:ext cx="12593671" cy="3792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999" b="1" i="0" u="none" strike="noStrike" cap="none">
                  <a:solidFill>
                    <a:srgbClr val="204295"/>
                  </a:solidFill>
                  <a:latin typeface="Catamaran"/>
                  <a:ea typeface="Catamaran"/>
                  <a:cs typeface="Catamaran"/>
                  <a:sym typeface="Catamaran"/>
                </a:rPr>
                <a:t>Covid-19 case prediction</a:t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4309897"/>
              <a:ext cx="10576483" cy="939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32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685800" y="4946925"/>
            <a:ext cx="593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Team : Tech_Mak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00050" y="6334600"/>
            <a:ext cx="7500900" cy="3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9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 </a:t>
            </a:r>
            <a:r>
              <a:rPr lang="en-US" sz="4219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Meet Pedhadiya AU1841056</a:t>
            </a:r>
            <a:endParaRPr/>
          </a:p>
          <a:p>
            <a:pPr marL="0" marR="0" lvl="0" indent="0" algn="ctr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9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Ayush Kaneria AU1841062</a:t>
            </a:r>
            <a:endParaRPr/>
          </a:p>
          <a:p>
            <a:pPr marL="0" marR="0" lvl="0" indent="0" algn="ctr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9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Mihir Chauhan AU1841065</a:t>
            </a:r>
            <a:endParaRPr/>
          </a:p>
          <a:p>
            <a:pPr marL="0" marR="0" lvl="0" indent="0" algn="ctr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9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Krunal Pagdar AU1841066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/>
        </p:nvSpPr>
        <p:spPr>
          <a:xfrm>
            <a:off x="7887349" y="782168"/>
            <a:ext cx="5263793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204295"/>
                </a:solidFill>
                <a:latin typeface="Catamaran"/>
                <a:ea typeface="Catamaran"/>
                <a:cs typeface="Catamaran"/>
                <a:sym typeface="Catamaran"/>
              </a:rPr>
              <a:t>Conclusion</a:t>
            </a:r>
            <a:endParaRPr dirty="0"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l="10000" t="184" b="183"/>
          <a:stretch/>
        </p:blipFill>
        <p:spPr>
          <a:xfrm>
            <a:off x="0" y="0"/>
            <a:ext cx="619506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7345612" y="2224182"/>
            <a:ext cx="9813675" cy="785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129" marR="0" lvl="1" indent="-388565" algn="l" rtl="0">
              <a:lnSpc>
                <a:spcPct val="200916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599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Getting good accuracy on ARIMA with value of </a:t>
            </a:r>
            <a:endParaRPr sz="1600" dirty="0"/>
          </a:p>
          <a:p>
            <a:pPr marL="1554259" marR="0" lvl="2" indent="-518086" algn="l" rtl="0">
              <a:lnSpc>
                <a:spcPct val="200916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599"/>
              <a:buFont typeface="Arial"/>
              <a:buChar char="⚬"/>
            </a:pPr>
            <a:r>
              <a:rPr lang="en-US" sz="3600" dirty="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Autoregressive</a:t>
            </a:r>
            <a:r>
              <a:rPr lang="en-US" sz="3600" b="0" i="0" u="none" strike="noStrike" cap="none" dirty="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lag (p) = 3</a:t>
            </a:r>
            <a:endParaRPr sz="1600" dirty="0"/>
          </a:p>
          <a:p>
            <a:pPr marL="1554259" marR="0" lvl="2" indent="-518086" algn="l" rtl="0">
              <a:lnSpc>
                <a:spcPct val="200916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599"/>
              <a:buFont typeface="Arial"/>
              <a:buChar char="⚬"/>
            </a:pPr>
            <a:r>
              <a:rPr lang="en-US" sz="3600" b="0" i="0" u="none" strike="noStrike" cap="none" dirty="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Moving Average (q)=3</a:t>
            </a:r>
            <a:endParaRPr sz="1600" dirty="0"/>
          </a:p>
          <a:p>
            <a:pPr marL="1554259" marR="0" lvl="2" indent="-518086" algn="l" rtl="0">
              <a:lnSpc>
                <a:spcPct val="200916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599"/>
              <a:buFont typeface="Arial"/>
              <a:buChar char="⚬"/>
            </a:pPr>
            <a:r>
              <a:rPr lang="en-US" sz="3600" b="0" i="0" u="none" strike="noStrike" cap="none" dirty="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order of differentiation (d) = 1</a:t>
            </a:r>
            <a:endParaRPr sz="1600" dirty="0"/>
          </a:p>
          <a:p>
            <a:pPr marL="777129" marR="0" lvl="1" indent="-388565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09427D"/>
              </a:buClr>
              <a:buSzPts val="3599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9427D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Prediction of 'Daily confirm cases' for next 7-days</a:t>
            </a:r>
            <a:endParaRPr sz="1600" dirty="0"/>
          </a:p>
          <a:p>
            <a:pPr marL="0" marR="0" lvl="0" indent="0" algn="l" rtl="0">
              <a:lnSpc>
                <a:spcPct val="21189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99" b="0" i="0" u="none" strike="noStrike" cap="none" dirty="0">
              <a:solidFill>
                <a:srgbClr val="09427D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4"/>
          <p:cNvGrpSpPr/>
          <p:nvPr/>
        </p:nvGrpSpPr>
        <p:grpSpPr>
          <a:xfrm>
            <a:off x="-4053038" y="2144593"/>
            <a:ext cx="8106074" cy="8142407"/>
            <a:chOff x="24221" y="0"/>
            <a:chExt cx="10808099" cy="10856543"/>
          </a:xfrm>
        </p:grpSpPr>
        <p:sp>
          <p:nvSpPr>
            <p:cNvPr id="222" name="Google Shape;222;p24"/>
            <p:cNvSpPr/>
            <p:nvPr/>
          </p:nvSpPr>
          <p:spPr>
            <a:xfrm>
              <a:off x="24221" y="0"/>
              <a:ext cx="10808099" cy="10856543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014627" y="994845"/>
              <a:ext cx="8827288" cy="8866853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4"/>
          <p:cNvGrpSpPr/>
          <p:nvPr/>
        </p:nvGrpSpPr>
        <p:grpSpPr>
          <a:xfrm>
            <a:off x="14578692" y="2144593"/>
            <a:ext cx="8106074" cy="8142407"/>
            <a:chOff x="24221" y="0"/>
            <a:chExt cx="10808099" cy="10856543"/>
          </a:xfrm>
        </p:grpSpPr>
        <p:sp>
          <p:nvSpPr>
            <p:cNvPr id="225" name="Google Shape;225;p24"/>
            <p:cNvSpPr/>
            <p:nvPr/>
          </p:nvSpPr>
          <p:spPr>
            <a:xfrm>
              <a:off x="24221" y="0"/>
              <a:ext cx="10808099" cy="10856543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014627" y="994845"/>
              <a:ext cx="8827288" cy="8866853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83078" y="-1634490"/>
            <a:ext cx="18288000" cy="4959429"/>
          </a:xfrm>
          <a:custGeom>
            <a:avLst/>
            <a:gdLst/>
            <a:ahLst/>
            <a:cxnLst/>
            <a:rect l="l" t="t" r="r" b="b"/>
            <a:pathLst>
              <a:path w="6186311" h="1677634" extrusionOk="0">
                <a:moveTo>
                  <a:pt x="6061851" y="1677634"/>
                </a:moveTo>
                <a:lnTo>
                  <a:pt x="124460" y="1677634"/>
                </a:lnTo>
                <a:cubicBezTo>
                  <a:pt x="55880" y="1677634"/>
                  <a:pt x="0" y="1621754"/>
                  <a:pt x="0" y="155317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553174"/>
                </a:lnTo>
                <a:cubicBezTo>
                  <a:pt x="6186311" y="1621754"/>
                  <a:pt x="6130431" y="1677634"/>
                  <a:pt x="6061851" y="1677634"/>
                </a:cubicBezTo>
                <a:close/>
              </a:path>
            </a:pathLst>
          </a:custGeom>
          <a:solidFill>
            <a:srgbClr val="4A6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5911647" y="845225"/>
            <a:ext cx="6181738" cy="19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>
                <a:solidFill>
                  <a:srgbClr val="FFFFFB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Role of each group member</a:t>
            </a:r>
            <a:endParaRPr/>
          </a:p>
        </p:txBody>
      </p:sp>
      <p:grpSp>
        <p:nvGrpSpPr>
          <p:cNvPr id="229" name="Google Shape;229;p24"/>
          <p:cNvGrpSpPr/>
          <p:nvPr/>
        </p:nvGrpSpPr>
        <p:grpSpPr>
          <a:xfrm>
            <a:off x="9227078" y="4550876"/>
            <a:ext cx="3456519" cy="3234550"/>
            <a:chOff x="0" y="0"/>
            <a:chExt cx="4608692" cy="4312734"/>
          </a:xfrm>
        </p:grpSpPr>
        <p:sp>
          <p:nvSpPr>
            <p:cNvPr id="230" name="Google Shape;230;p24"/>
            <p:cNvSpPr/>
            <p:nvPr/>
          </p:nvSpPr>
          <p:spPr>
            <a:xfrm>
              <a:off x="0" y="0"/>
              <a:ext cx="4608692" cy="4312734"/>
            </a:xfrm>
            <a:custGeom>
              <a:avLst/>
              <a:gdLst/>
              <a:ahLst/>
              <a:cxnLst/>
              <a:rect l="l" t="t" r="r" b="b"/>
              <a:pathLst>
                <a:path w="1169242" h="1094156" extrusionOk="0">
                  <a:moveTo>
                    <a:pt x="1044782" y="1094155"/>
                  </a:moveTo>
                  <a:lnTo>
                    <a:pt x="124460" y="1094155"/>
                  </a:lnTo>
                  <a:cubicBezTo>
                    <a:pt x="55880" y="1094155"/>
                    <a:pt x="0" y="1038275"/>
                    <a:pt x="0" y="969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4782" y="0"/>
                  </a:lnTo>
                  <a:cubicBezTo>
                    <a:pt x="1113362" y="0"/>
                    <a:pt x="1169242" y="55880"/>
                    <a:pt x="1169242" y="124460"/>
                  </a:cubicBezTo>
                  <a:lnTo>
                    <a:pt x="1169242" y="969696"/>
                  </a:lnTo>
                  <a:cubicBezTo>
                    <a:pt x="1169242" y="1038276"/>
                    <a:pt x="1113362" y="1094156"/>
                    <a:pt x="1044782" y="1094156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516561" y="653744"/>
              <a:ext cx="3575569" cy="753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9427D"/>
                  </a:solidFill>
                  <a:latin typeface="Catamaran"/>
                  <a:ea typeface="Catamaran"/>
                  <a:cs typeface="Catamaran"/>
                  <a:sym typeface="Catamaran"/>
                </a:rPr>
                <a:t>Mihir</a:t>
              </a:r>
              <a:endParaRPr/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639018" y="1996979"/>
              <a:ext cx="3330600" cy="17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Literature Review</a:t>
              </a:r>
              <a:endParaRPr/>
            </a:p>
            <a:p>
              <a:pPr marL="0" marR="0" lvl="0" indent="0" algn="ctr" rtl="0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Analysis</a:t>
              </a: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1432534" y="4598523"/>
            <a:ext cx="3456519" cy="3255714"/>
            <a:chOff x="0" y="0"/>
            <a:chExt cx="4608692" cy="4340952"/>
          </a:xfrm>
        </p:grpSpPr>
        <p:sp>
          <p:nvSpPr>
            <p:cNvPr id="234" name="Google Shape;234;p24"/>
            <p:cNvSpPr/>
            <p:nvPr/>
          </p:nvSpPr>
          <p:spPr>
            <a:xfrm>
              <a:off x="0" y="0"/>
              <a:ext cx="4608692" cy="4340952"/>
            </a:xfrm>
            <a:custGeom>
              <a:avLst/>
              <a:gdLst/>
              <a:ahLst/>
              <a:cxnLst/>
              <a:rect l="l" t="t" r="r" b="b"/>
              <a:pathLst>
                <a:path w="1169242" h="1101316" extrusionOk="0">
                  <a:moveTo>
                    <a:pt x="1044782" y="1101316"/>
                  </a:moveTo>
                  <a:lnTo>
                    <a:pt x="124460" y="1101316"/>
                  </a:lnTo>
                  <a:cubicBezTo>
                    <a:pt x="55880" y="1101316"/>
                    <a:pt x="0" y="1045436"/>
                    <a:pt x="0" y="9768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4782" y="0"/>
                  </a:lnTo>
                  <a:cubicBezTo>
                    <a:pt x="1113362" y="0"/>
                    <a:pt x="1169242" y="55880"/>
                    <a:pt x="1169242" y="124460"/>
                  </a:cubicBezTo>
                  <a:lnTo>
                    <a:pt x="1169242" y="976856"/>
                  </a:lnTo>
                  <a:cubicBezTo>
                    <a:pt x="1169242" y="1045436"/>
                    <a:pt x="1113362" y="1101316"/>
                    <a:pt x="1044782" y="1101316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446921" y="644219"/>
              <a:ext cx="3575569" cy="800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09427D"/>
                  </a:solidFill>
                  <a:latin typeface="Catamaran"/>
                  <a:ea typeface="Catamaran"/>
                  <a:cs typeface="Catamaran"/>
                  <a:sym typeface="Catamaran"/>
                </a:rPr>
                <a:t>Meet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569377" y="2035361"/>
              <a:ext cx="3330600" cy="17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Documentation</a:t>
              </a:r>
              <a:endParaRPr/>
            </a:p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Literature Review </a:t>
              </a:r>
              <a:endParaRPr/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13135030" y="4550876"/>
            <a:ext cx="3456519" cy="3234550"/>
            <a:chOff x="0" y="0"/>
            <a:chExt cx="4608692" cy="4312734"/>
          </a:xfrm>
        </p:grpSpPr>
        <p:sp>
          <p:nvSpPr>
            <p:cNvPr id="238" name="Google Shape;238;p24"/>
            <p:cNvSpPr/>
            <p:nvPr/>
          </p:nvSpPr>
          <p:spPr>
            <a:xfrm>
              <a:off x="0" y="0"/>
              <a:ext cx="4608692" cy="4312734"/>
            </a:xfrm>
            <a:custGeom>
              <a:avLst/>
              <a:gdLst/>
              <a:ahLst/>
              <a:cxnLst/>
              <a:rect l="l" t="t" r="r" b="b"/>
              <a:pathLst>
                <a:path w="1169242" h="1094156" extrusionOk="0">
                  <a:moveTo>
                    <a:pt x="1044782" y="1094155"/>
                  </a:moveTo>
                  <a:lnTo>
                    <a:pt x="124460" y="1094155"/>
                  </a:lnTo>
                  <a:cubicBezTo>
                    <a:pt x="55880" y="1094155"/>
                    <a:pt x="0" y="1038275"/>
                    <a:pt x="0" y="969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4782" y="0"/>
                  </a:lnTo>
                  <a:cubicBezTo>
                    <a:pt x="1113362" y="0"/>
                    <a:pt x="1169242" y="55880"/>
                    <a:pt x="1169242" y="124460"/>
                  </a:cubicBezTo>
                  <a:lnTo>
                    <a:pt x="1169242" y="969696"/>
                  </a:lnTo>
                  <a:cubicBezTo>
                    <a:pt x="1169242" y="1038276"/>
                    <a:pt x="1113362" y="1094156"/>
                    <a:pt x="1044782" y="1094156"/>
                  </a:cubicBezTo>
                  <a:close/>
                </a:path>
              </a:pathLst>
            </a:custGeom>
            <a:solidFill>
              <a:srgbClr val="A7B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516561" y="653744"/>
              <a:ext cx="3575569" cy="753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9427D"/>
                  </a:solidFill>
                  <a:latin typeface="Catamaran"/>
                  <a:ea typeface="Catamaran"/>
                  <a:cs typeface="Catamaran"/>
                  <a:sym typeface="Catamaran"/>
                </a:rPr>
                <a:t>Krunal</a:t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639018" y="1996979"/>
              <a:ext cx="3330600" cy="17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Coding</a:t>
              </a:r>
              <a:endParaRPr/>
            </a:p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Documentation</a:t>
              </a:r>
              <a:endParaRPr/>
            </a:p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LIterature Review</a:t>
              </a:r>
              <a:endParaRPr/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5397411" y="4550876"/>
            <a:ext cx="3378235" cy="3271701"/>
            <a:chOff x="0" y="0"/>
            <a:chExt cx="4504314" cy="4362267"/>
          </a:xfrm>
        </p:grpSpPr>
        <p:sp>
          <p:nvSpPr>
            <p:cNvPr id="242" name="Google Shape;242;p24"/>
            <p:cNvSpPr/>
            <p:nvPr/>
          </p:nvSpPr>
          <p:spPr>
            <a:xfrm>
              <a:off x="0" y="0"/>
              <a:ext cx="4504314" cy="4362267"/>
            </a:xfrm>
            <a:custGeom>
              <a:avLst/>
              <a:gdLst/>
              <a:ahLst/>
              <a:cxnLst/>
              <a:rect l="l" t="t" r="r" b="b"/>
              <a:pathLst>
                <a:path w="1312266" h="1270883" extrusionOk="0">
                  <a:moveTo>
                    <a:pt x="1187806" y="1270883"/>
                  </a:moveTo>
                  <a:lnTo>
                    <a:pt x="124460" y="1270883"/>
                  </a:lnTo>
                  <a:cubicBezTo>
                    <a:pt x="55880" y="1270883"/>
                    <a:pt x="0" y="1215003"/>
                    <a:pt x="0" y="1146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87806" y="0"/>
                  </a:lnTo>
                  <a:cubicBezTo>
                    <a:pt x="1256386" y="0"/>
                    <a:pt x="1312266" y="55880"/>
                    <a:pt x="1312266" y="124460"/>
                  </a:cubicBezTo>
                  <a:lnTo>
                    <a:pt x="1312266" y="1146423"/>
                  </a:lnTo>
                  <a:cubicBezTo>
                    <a:pt x="1312266" y="1215003"/>
                    <a:pt x="1256386" y="1270883"/>
                    <a:pt x="1187806" y="1270883"/>
                  </a:cubicBezTo>
                  <a:close/>
                </a:path>
              </a:pathLst>
            </a:custGeom>
            <a:solidFill>
              <a:srgbClr val="A7B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504862" y="560688"/>
              <a:ext cx="3494589" cy="753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9427D"/>
                  </a:solidFill>
                  <a:latin typeface="Catamaran"/>
                  <a:ea typeface="Catamaran"/>
                  <a:cs typeface="Catamaran"/>
                  <a:sym typeface="Catamaran"/>
                </a:rPr>
                <a:t>Ayush</a:t>
              </a:r>
              <a:endParaRPr/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624545" y="1831060"/>
              <a:ext cx="3255223" cy="1903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2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coding</a:t>
              </a:r>
              <a:endParaRPr/>
            </a:p>
            <a:p>
              <a:pPr marL="0" marR="0" lvl="0" indent="0" algn="ctr" rtl="0">
                <a:lnSpc>
                  <a:spcPct val="1399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2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Documentation</a:t>
              </a:r>
              <a:endParaRPr/>
            </a:p>
            <a:p>
              <a:pPr marL="0" marR="0" lvl="0" indent="0" algn="ctr" rtl="0">
                <a:lnSpc>
                  <a:spcPct val="1399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29" b="0" i="0" u="none" strike="noStrike" cap="none">
                  <a:solidFill>
                    <a:srgbClr val="162942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Literature Review</a:t>
              </a:r>
              <a:endParaRPr/>
            </a:p>
            <a:p>
              <a:pPr marL="0" marR="0" lvl="0" indent="0" algn="ctr" rtl="0">
                <a:lnSpc>
                  <a:spcPct val="984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29" b="0" i="0" u="none" strike="noStrike" cap="none">
                <a:solidFill>
                  <a:srgbClr val="162942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0" y="-2479715"/>
            <a:ext cx="18280549" cy="4957408"/>
          </a:xfrm>
          <a:custGeom>
            <a:avLst/>
            <a:gdLst/>
            <a:ahLst/>
            <a:cxnLst/>
            <a:rect l="l" t="t" r="r" b="b"/>
            <a:pathLst>
              <a:path w="6186311" h="1677634" extrusionOk="0">
                <a:moveTo>
                  <a:pt x="6061851" y="1677634"/>
                </a:moveTo>
                <a:lnTo>
                  <a:pt x="124460" y="1677634"/>
                </a:lnTo>
                <a:cubicBezTo>
                  <a:pt x="55880" y="1677634"/>
                  <a:pt x="0" y="1621754"/>
                  <a:pt x="0" y="155317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553174"/>
                </a:lnTo>
                <a:cubicBezTo>
                  <a:pt x="6186311" y="1621754"/>
                  <a:pt x="6130431" y="1677634"/>
                  <a:pt x="6061851" y="1677634"/>
                </a:cubicBezTo>
                <a:close/>
              </a:path>
            </a:pathLst>
          </a:custGeom>
          <a:solidFill>
            <a:srgbClr val="4A6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6166485" y="171450"/>
            <a:ext cx="59550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FE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References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075050" y="2834940"/>
            <a:ext cx="16137900" cy="9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314" marR="0" lvl="1" indent="-346657" algn="l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1"/>
              <a:buFont typeface="Arial"/>
              <a:buChar char="•"/>
            </a:pPr>
            <a:r>
              <a:rPr lang="en-US" sz="3211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A. Khakharia et al., “Outbreak Prediction of COVID-19 for Dense and Populated Countries Using Machine Learning,” Ann. Data Sci., vol. 8, no. 1, pp. 1–19, 2021, doi: 10.1007/s40745-020-00314-9.</a:t>
            </a:r>
            <a:endParaRPr/>
          </a:p>
          <a:p>
            <a:pPr marL="693314" marR="0" lvl="1" indent="-346657" algn="l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1"/>
              <a:buFont typeface="Arial"/>
              <a:buChar char="•"/>
            </a:pPr>
            <a:r>
              <a:rPr lang="en-US" sz="3211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Y. Zoabi, S. Deri-Rozov, and N. Shomron, “Machine learning-based prediction of COVID-19 diagnosis based on symptoms,” npj Digit. Med., vol. 4, no. 1, pp. 1–5, 2021, doi: 10.1038/s41746-020-00372-6.</a:t>
            </a:r>
            <a:endParaRPr/>
          </a:p>
          <a:p>
            <a:pPr marL="693314" marR="0" lvl="1" indent="-346657" algn="l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1"/>
              <a:buFont typeface="Arial"/>
              <a:buChar char="•"/>
            </a:pPr>
            <a:r>
              <a:rPr lang="en-US" sz="3211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Hyndman, R. and Athanasopoulos, G., 2021. Forecasting: Principles and Practice. 2nd ed. [ebook] Available at: &lt;https://otexts.com/fpp2/index.html&gt;</a:t>
            </a:r>
            <a:endParaRPr/>
          </a:p>
          <a:p>
            <a:pPr marL="693314" marR="0" lvl="1" indent="-346657" algn="l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1"/>
              <a:buFont typeface="Arial"/>
              <a:buChar char="•"/>
            </a:pPr>
            <a:r>
              <a:rPr lang="en-US" sz="3211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Time series analysis. (2020, June 17). Retrieved April 11, 2021, from https://www.statisticssolutions.com/time-series-analysis/</a:t>
            </a:r>
            <a:endParaRPr/>
          </a:p>
          <a:p>
            <a:pPr marL="693314" marR="0" lvl="1" indent="-346657" algn="l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1"/>
              <a:buFont typeface="Arial"/>
              <a:buChar char="•"/>
            </a:pPr>
            <a:r>
              <a:rPr lang="en-US" sz="3211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DATASET : https://www.covid19india.org/</a:t>
            </a:r>
            <a:endParaRPr/>
          </a:p>
          <a:p>
            <a:pPr marL="0" marR="0" lvl="0" indent="0" algn="l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11" b="0" i="0" u="none" strike="noStrike" cap="none">
              <a:solidFill>
                <a:srgbClr val="000000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marL="0" marR="0" lvl="0" indent="0" algn="ct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11" b="0" i="0" u="none" strike="noStrike" cap="none">
              <a:solidFill>
                <a:srgbClr val="000000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marL="0" marR="0" lvl="0" indent="0" algn="ctr" rtl="0">
              <a:lnSpc>
                <a:spcPct val="1133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11" b="0" i="0" u="none" strike="noStrike" cap="none">
              <a:solidFill>
                <a:srgbClr val="000000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12921" r="17000"/>
          <a:stretch/>
        </p:blipFill>
        <p:spPr>
          <a:xfrm>
            <a:off x="0" y="0"/>
            <a:ext cx="720881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4"/>
          <p:cNvGrpSpPr/>
          <p:nvPr/>
        </p:nvGrpSpPr>
        <p:grpSpPr>
          <a:xfrm>
            <a:off x="8686800" y="587216"/>
            <a:ext cx="7616474" cy="1885049"/>
            <a:chOff x="0" y="-9525"/>
            <a:chExt cx="10155299" cy="2513399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0" y="-9525"/>
              <a:ext cx="10155299" cy="1624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rgbClr val="204295"/>
                  </a:solidFill>
                  <a:latin typeface="Catamaran"/>
                  <a:ea typeface="Catamaran"/>
                  <a:cs typeface="Catamaran"/>
                  <a:sym typeface="Catamaran"/>
                </a:rPr>
                <a:t>Introduction</a:t>
              </a: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0" y="1759019"/>
              <a:ext cx="9213716" cy="744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8564711" y="2572594"/>
            <a:ext cx="8694600" cy="6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3643" marR="0" lvl="1" indent="-32182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Covid-19 Global Pandemic</a:t>
            </a:r>
            <a:endParaRPr/>
          </a:p>
          <a:p>
            <a:pPr marL="643643" marR="0" lvl="1" indent="-32182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Rapidly </a:t>
            </a:r>
            <a:r>
              <a:rPr lang="en-US" sz="3898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spreading</a:t>
            </a: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virus across world</a:t>
            </a:r>
            <a:endParaRPr/>
          </a:p>
          <a:p>
            <a:pPr marL="643643" marR="0" lvl="1" indent="-32182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Prediction of cases</a:t>
            </a:r>
            <a:endParaRPr/>
          </a:p>
          <a:p>
            <a:pPr marL="643643" marR="0" lvl="1" indent="-32182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To handle future situation</a:t>
            </a:r>
            <a:endParaRPr/>
          </a:p>
          <a:p>
            <a:pPr marL="643643" marR="0" lvl="1" indent="-32182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 of Medical resources</a:t>
            </a:r>
            <a:endParaRPr/>
          </a:p>
          <a:p>
            <a:pPr marL="643643" marR="0" lvl="1" indent="-32182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Take </a:t>
            </a:r>
            <a:r>
              <a:rPr lang="en-US" sz="3898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necessary</a:t>
            </a: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decisions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l="10075" r="10074"/>
          <a:stretch/>
        </p:blipFill>
        <p:spPr>
          <a:xfrm>
            <a:off x="10653417" y="0"/>
            <a:ext cx="123444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028700" y="544005"/>
            <a:ext cx="8440064" cy="21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204295"/>
                </a:solidFill>
                <a:latin typeface="Catamaran"/>
                <a:ea typeface="Catamaran"/>
                <a:cs typeface="Catamaran"/>
                <a:sym typeface="Catamaran"/>
              </a:rPr>
              <a:t>Problem Statement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028700" y="3108502"/>
            <a:ext cx="61602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Rapidly evolving </a:t>
            </a:r>
            <a:r>
              <a:rPr lang="en-US" sz="360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pandemic</a:t>
            </a:r>
            <a:r>
              <a:rPr lang="en-US" sz="3600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nowadays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028700" y="4744262"/>
            <a:ext cx="6160200" cy="21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Improper prediction tends to </a:t>
            </a:r>
            <a:r>
              <a:rPr lang="en-US" sz="360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inefficient</a:t>
            </a:r>
            <a:r>
              <a:rPr lang="en-US" sz="3600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distribution of medical </a:t>
            </a:r>
            <a:r>
              <a:rPr lang="en-US" sz="3600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resources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028700" y="6942982"/>
            <a:ext cx="5264986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Analyze the situation 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028700" y="8013065"/>
            <a:ext cx="6026986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Optimal Allocation of the medical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695" y="2389404"/>
            <a:ext cx="16559143" cy="74516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5460651" y="1021556"/>
            <a:ext cx="7366697" cy="1958532"/>
            <a:chOff x="0" y="-9525"/>
            <a:chExt cx="9822263" cy="2611376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0" y="-9525"/>
              <a:ext cx="9822263" cy="1624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rgbClr val="204295"/>
                  </a:solidFill>
                  <a:latin typeface="Catamaran"/>
                  <a:ea typeface="Catamaran"/>
                  <a:cs typeface="Catamaran"/>
                  <a:sym typeface="Catamaran"/>
                </a:rPr>
                <a:t>GANTT CHART</a:t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01172" y="1856996"/>
              <a:ext cx="5462438" cy="744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l="10061" r="10062"/>
          <a:stretch/>
        </p:blipFill>
        <p:spPr>
          <a:xfrm>
            <a:off x="-5713477" y="0"/>
            <a:ext cx="123444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6913862" y="486268"/>
            <a:ext cx="10725320" cy="10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18" b="1" i="0" u="none" strike="noStrike" cap="none">
                <a:solidFill>
                  <a:srgbClr val="204295"/>
                </a:solidFill>
                <a:latin typeface="Catamaran"/>
                <a:ea typeface="Catamaran"/>
                <a:cs typeface="Catamaran"/>
                <a:sym typeface="Catamaran"/>
              </a:rPr>
              <a:t>Existing Body of work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913862" y="1886001"/>
            <a:ext cx="9666139" cy="782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1687" marR="0" lvl="1" indent="-420843" algn="l" rtl="0">
              <a:lnSpc>
                <a:spcPct val="200923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Polynomial Regression with degree =3</a:t>
            </a:r>
            <a:endParaRPr/>
          </a:p>
          <a:p>
            <a:pPr marL="841686" marR="0" lvl="1" indent="-420843" algn="l" rtl="0">
              <a:lnSpc>
                <a:spcPct val="200923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Time series analysis</a:t>
            </a:r>
            <a:endParaRPr/>
          </a:p>
          <a:p>
            <a:pPr marL="1683372" marR="0" lvl="2" indent="-561124" algn="l" rtl="0">
              <a:lnSpc>
                <a:spcPct val="200923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⚬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Dickey-Fuller test</a:t>
            </a:r>
            <a:endParaRPr/>
          </a:p>
          <a:p>
            <a:pPr marL="1683372" marR="0" lvl="2" indent="-561124" algn="l" rtl="0">
              <a:lnSpc>
                <a:spcPct val="200923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⚬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Rolling statistic</a:t>
            </a:r>
            <a:endParaRPr/>
          </a:p>
          <a:p>
            <a:pPr marL="1683374" marR="0" lvl="2" indent="-561124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⚬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Decomposition</a:t>
            </a:r>
            <a:endParaRPr/>
          </a:p>
          <a:p>
            <a:pPr marL="841686" marR="0" lvl="1" indent="-420843" algn="l" rtl="0">
              <a:lnSpc>
                <a:spcPct val="200923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ARMA &amp; ARIMA Model</a:t>
            </a:r>
            <a:endParaRPr/>
          </a:p>
          <a:p>
            <a:pPr marL="841687" marR="0" lvl="1" indent="-420843" algn="l" rtl="0">
              <a:lnSpc>
                <a:spcPct val="200923"/>
              </a:lnSpc>
              <a:spcBef>
                <a:spcPts val="0"/>
              </a:spcBef>
              <a:spcAft>
                <a:spcPts val="0"/>
              </a:spcAft>
              <a:buClr>
                <a:srgbClr val="204295"/>
              </a:buClr>
              <a:buSzPts val="3898"/>
              <a:buFont typeface="Arial"/>
              <a:buChar char="•"/>
            </a:pPr>
            <a:r>
              <a:rPr lang="en-US" sz="3898" b="0" i="0" u="none" strike="noStrike" cap="none">
                <a:solidFill>
                  <a:srgbClr val="204295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Prediction for next 7-days</a:t>
            </a:r>
            <a:endParaRPr/>
          </a:p>
          <a:p>
            <a:pPr marL="0" marR="0" lvl="0" indent="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8" b="0" i="0" u="none" strike="noStrike" cap="none">
              <a:solidFill>
                <a:srgbClr val="204295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028700" y="4197346"/>
            <a:ext cx="6746820" cy="130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Our Approach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9985561" y="0"/>
            <a:ext cx="9525" cy="10511046"/>
          </a:xfrm>
          <a:prstGeom prst="rect">
            <a:avLst/>
          </a:prstGeom>
          <a:solidFill>
            <a:srgbClr val="000000">
              <a:alpha val="1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9463065" y="5632393"/>
            <a:ext cx="1054517" cy="1053199"/>
            <a:chOff x="0" y="0"/>
            <a:chExt cx="1406023" cy="1404265"/>
          </a:xfrm>
        </p:grpSpPr>
        <p:pic>
          <p:nvPicPr>
            <p:cNvPr id="159" name="Google Shape;15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9463065" y="1972414"/>
            <a:ext cx="1054517" cy="1053199"/>
            <a:chOff x="0" y="0"/>
            <a:chExt cx="1406023" cy="1404265"/>
          </a:xfrm>
        </p:grpSpPr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9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9463065" y="3838202"/>
            <a:ext cx="1054517" cy="1053199"/>
            <a:chOff x="0" y="0"/>
            <a:chExt cx="1406023" cy="1404265"/>
          </a:xfrm>
        </p:grpSpPr>
        <p:pic>
          <p:nvPicPr>
            <p:cNvPr id="165" name="Google Shape;16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9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9"/>
          <p:cNvSpPr txBox="1"/>
          <p:nvPr/>
        </p:nvSpPr>
        <p:spPr>
          <a:xfrm>
            <a:off x="10942160" y="2093321"/>
            <a:ext cx="444214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Performed polynomial regression with degree=3 </a:t>
            </a:r>
            <a:r>
              <a:rPr lang="en-US" sz="2400" b="0" i="0" u="none" strike="noStrike" cap="none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10942160" y="5938013"/>
            <a:ext cx="4442145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Time series analysis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0942160" y="7475993"/>
            <a:ext cx="4442145" cy="119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Perform Rolling Statistic and Dickey-Fuller  test to check stationarity in data</a:t>
            </a: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9467827" y="7380886"/>
            <a:ext cx="1054517" cy="1053199"/>
            <a:chOff x="0" y="0"/>
            <a:chExt cx="1406023" cy="1404265"/>
          </a:xfrm>
        </p:grpSpPr>
        <p:pic>
          <p:nvPicPr>
            <p:cNvPr id="171" name="Google Shape;171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9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9"/>
          <p:cNvSpPr txBox="1"/>
          <p:nvPr/>
        </p:nvSpPr>
        <p:spPr>
          <a:xfrm>
            <a:off x="10942160" y="3549461"/>
            <a:ext cx="4442145" cy="15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Got accurate results with higher degree polynomial regression but it increases calculation and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028700" y="4197346"/>
            <a:ext cx="6746820" cy="130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Our Approach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10036189" y="-112023"/>
            <a:ext cx="9525" cy="10511046"/>
          </a:xfrm>
          <a:prstGeom prst="rect">
            <a:avLst/>
          </a:prstGeom>
          <a:solidFill>
            <a:srgbClr val="000000">
              <a:alpha val="1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9505749" y="6661093"/>
            <a:ext cx="1054517" cy="1053199"/>
            <a:chOff x="0" y="0"/>
            <a:chExt cx="1406023" cy="1404265"/>
          </a:xfrm>
        </p:grpSpPr>
        <p:pic>
          <p:nvPicPr>
            <p:cNvPr id="181" name="Google Shape;18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0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9505749" y="3001114"/>
            <a:ext cx="1054517" cy="1053199"/>
            <a:chOff x="0" y="0"/>
            <a:chExt cx="1406023" cy="1404265"/>
          </a:xfrm>
        </p:grpSpPr>
        <p:pic>
          <p:nvPicPr>
            <p:cNvPr id="184" name="Google Shape;184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0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9505749" y="4866902"/>
            <a:ext cx="1054517" cy="1053199"/>
            <a:chOff x="0" y="0"/>
            <a:chExt cx="1406023" cy="1404265"/>
          </a:xfrm>
        </p:grpSpPr>
        <p:pic>
          <p:nvPicPr>
            <p:cNvPr id="187" name="Google Shape;18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406023" cy="14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0"/>
            <p:cNvSpPr/>
            <p:nvPr/>
          </p:nvSpPr>
          <p:spPr>
            <a:xfrm>
              <a:off x="240168" y="237215"/>
              <a:ext cx="925686" cy="92983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A6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0"/>
          <p:cNvSpPr txBox="1"/>
          <p:nvPr/>
        </p:nvSpPr>
        <p:spPr>
          <a:xfrm>
            <a:off x="10984844" y="4954716"/>
            <a:ext cx="444214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Apply ARIMA model on to Data set </a:t>
            </a:r>
            <a:r>
              <a:rPr lang="en-US" sz="2600" b="0" i="0" u="none" strike="noStrike" cap="none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0984844" y="6762316"/>
            <a:ext cx="444214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Forecast covid-19 cases for next 7 days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0984844" y="3088928"/>
            <a:ext cx="444214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9427D"/>
                </a:solidFill>
                <a:latin typeface="Roboto"/>
                <a:ea typeface="Roboto"/>
                <a:cs typeface="Roboto"/>
                <a:sym typeface="Roboto"/>
              </a:rPr>
              <a:t>Apply ARMA model on to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0" y="-2479715"/>
            <a:ext cx="18288000" cy="4959429"/>
          </a:xfrm>
          <a:custGeom>
            <a:avLst/>
            <a:gdLst/>
            <a:ahLst/>
            <a:cxnLst/>
            <a:rect l="l" t="t" r="r" b="b"/>
            <a:pathLst>
              <a:path w="6186311" h="1677634" extrusionOk="0">
                <a:moveTo>
                  <a:pt x="6061851" y="1677634"/>
                </a:moveTo>
                <a:lnTo>
                  <a:pt x="124460" y="1677634"/>
                </a:lnTo>
                <a:cubicBezTo>
                  <a:pt x="55880" y="1677634"/>
                  <a:pt x="0" y="1621754"/>
                  <a:pt x="0" y="155317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553174"/>
                </a:lnTo>
                <a:cubicBezTo>
                  <a:pt x="6186311" y="1621754"/>
                  <a:pt x="6130431" y="1677634"/>
                  <a:pt x="6061851" y="1677634"/>
                </a:cubicBezTo>
                <a:close/>
              </a:path>
            </a:pathLst>
          </a:custGeom>
          <a:solidFill>
            <a:srgbClr val="4A6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2087" y="3320434"/>
            <a:ext cx="12903825" cy="637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1"/>
          <p:cNvGrpSpPr/>
          <p:nvPr/>
        </p:nvGrpSpPr>
        <p:grpSpPr>
          <a:xfrm>
            <a:off x="2791326" y="420878"/>
            <a:ext cx="12705300" cy="2653034"/>
            <a:chOff x="-17" y="-1009625"/>
            <a:chExt cx="16940400" cy="3537379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-17" y="-1009625"/>
              <a:ext cx="169404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rgbClr val="FEFFFF"/>
                  </a:solidFill>
                  <a:latin typeface="Catamaran"/>
                  <a:ea typeface="Catamaran"/>
                  <a:cs typeface="Catamaran"/>
                  <a:sym typeface="Catamaran"/>
                </a:rPr>
                <a:t>Final Results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661389" y="1782899"/>
              <a:ext cx="15617653" cy="744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3F60BF"/>
                  </a:solidFill>
                  <a:latin typeface="Chakra Petch"/>
                  <a:ea typeface="Chakra Petch"/>
                  <a:cs typeface="Chakra Petch"/>
                  <a:sym typeface="Chakra Petch"/>
                </a:rPr>
                <a:t>ARMA FOR NEXT 7 DAYS PREDICTION OF COVID-19 CASES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0" y="-2479715"/>
            <a:ext cx="18288000" cy="4959429"/>
          </a:xfrm>
          <a:custGeom>
            <a:avLst/>
            <a:gdLst/>
            <a:ahLst/>
            <a:cxnLst/>
            <a:rect l="l" t="t" r="r" b="b"/>
            <a:pathLst>
              <a:path w="6186311" h="1677634" extrusionOk="0">
                <a:moveTo>
                  <a:pt x="6061851" y="1677634"/>
                </a:moveTo>
                <a:lnTo>
                  <a:pt x="124460" y="1677634"/>
                </a:lnTo>
                <a:cubicBezTo>
                  <a:pt x="55880" y="1677634"/>
                  <a:pt x="0" y="1621754"/>
                  <a:pt x="0" y="155317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553174"/>
                </a:lnTo>
                <a:cubicBezTo>
                  <a:pt x="6186311" y="1621754"/>
                  <a:pt x="6130431" y="1677634"/>
                  <a:pt x="6061851" y="1677634"/>
                </a:cubicBezTo>
                <a:close/>
              </a:path>
            </a:pathLst>
          </a:custGeom>
          <a:solidFill>
            <a:srgbClr val="4A6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1456" y="3232162"/>
            <a:ext cx="13499574" cy="6578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22"/>
          <p:cNvGrpSpPr/>
          <p:nvPr/>
        </p:nvGrpSpPr>
        <p:grpSpPr>
          <a:xfrm>
            <a:off x="2791338" y="528003"/>
            <a:ext cx="12705300" cy="2545909"/>
            <a:chOff x="0" y="-866792"/>
            <a:chExt cx="16940400" cy="3394546"/>
          </a:xfrm>
        </p:grpSpPr>
        <p:sp>
          <p:nvSpPr>
            <p:cNvPr id="208" name="Google Shape;208;p22"/>
            <p:cNvSpPr txBox="1"/>
            <p:nvPr/>
          </p:nvSpPr>
          <p:spPr>
            <a:xfrm>
              <a:off x="0" y="-866792"/>
              <a:ext cx="169404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rgbClr val="FEFFFF"/>
                  </a:solidFill>
                  <a:latin typeface="Catamaran"/>
                  <a:ea typeface="Catamaran"/>
                  <a:cs typeface="Catamaran"/>
                  <a:sym typeface="Catamaran"/>
                </a:rPr>
                <a:t>Final Results</a:t>
              </a: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661389" y="1782899"/>
              <a:ext cx="15617653" cy="744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3F60BF"/>
                  </a:solidFill>
                  <a:latin typeface="Chakra Petch"/>
                  <a:ea typeface="Chakra Petch"/>
                  <a:cs typeface="Chakra Petch"/>
                  <a:sym typeface="Chakra Petch"/>
                </a:rPr>
                <a:t>ARIMA FOR NEXT 7 DAYS PREDICTION OF COVID-19 CASES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Custom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Catamaran</vt:lpstr>
      <vt:lpstr>Arial</vt:lpstr>
      <vt:lpstr>Chakra Petch</vt:lpstr>
      <vt:lpstr>Catamaran Thin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Ayush Kaneria</cp:lastModifiedBy>
  <cp:revision>2</cp:revision>
  <dcterms:modified xsi:type="dcterms:W3CDTF">2021-04-11T11:22:36Z</dcterms:modified>
</cp:coreProperties>
</file>