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5" r:id="rId24"/>
    <p:sldId id="286" r:id="rId25"/>
    <p:sldId id="284" r:id="rId26"/>
    <p:sldId id="288" r:id="rId27"/>
    <p:sldId id="287" r:id="rId28"/>
    <p:sldId id="289" r:id="rId29"/>
    <p:sldId id="290" r:id="rId30"/>
    <p:sldId id="292" r:id="rId31"/>
    <p:sldId id="291"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9127"/>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78" autoAdjust="0"/>
    <p:restoredTop sz="94660"/>
  </p:normalViewPr>
  <p:slideViewPr>
    <p:cSldViewPr>
      <p:cViewPr varScale="1">
        <p:scale>
          <a:sx n="93" d="100"/>
          <a:sy n="93" d="100"/>
        </p:scale>
        <p:origin x="-1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8" name="スライド番号プレースホルダ 7"/>
          <p:cNvSpPr>
            <a:spLocks noGrp="1"/>
          </p:cNvSpPr>
          <p:nvPr>
            <p:ph type="sldNum" sz="quarter" idx="11"/>
          </p:nvPr>
        </p:nvSpPr>
        <p:spPr/>
        <p:txBody>
          <a:bodyPr/>
          <a:lstStyle/>
          <a:p>
            <a:fld id="{D2B45107-C677-4E8B-9F72-B6D3FA059655}" type="slidenum">
              <a:rPr kumimoji="1" lang="ja-JP" altLang="en-US" smtClean="0"/>
              <a:pPr/>
              <a:t>&lt;#&gt;</a:t>
            </a:fld>
            <a:endParaRPr kumimoji="1" lang="ja-JP" altLang="en-US"/>
          </a:p>
        </p:txBody>
      </p:sp>
      <p:sp>
        <p:nvSpPr>
          <p:cNvPr id="9" name="フッター プレースホルダ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156448" y="6422064"/>
            <a:ext cx="762000" cy="365125"/>
          </a:xfrm>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p:spPr>
        <p:txBody>
          <a:bodyPr/>
          <a:lstStyle/>
          <a:p>
            <a:fld id="{D1312348-8B12-4004-848E-A38613039C28}" type="datetimeFigureOut">
              <a:rPr kumimoji="1" lang="ja-JP" altLang="en-US" smtClean="0"/>
              <a:pPr/>
              <a:t>2016/8/3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312348-8B12-4004-848E-A38613039C28}" type="datetimeFigureOut">
              <a:rPr kumimoji="1" lang="ja-JP" altLang="en-US" smtClean="0"/>
              <a:pPr/>
              <a:t>2016/8/3</a:t>
            </a:fld>
            <a:endParaRPr kumimoji="1" lang="ja-JP" altLang="en-US"/>
          </a:p>
        </p:txBody>
      </p:sp>
      <p:sp>
        <p:nvSpPr>
          <p:cNvPr id="22" name="フッター プレースホルダ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2B45107-C677-4E8B-9F72-B6D3FA059655}" type="slidenum">
              <a:rPr kumimoji="1" lang="ja-JP" altLang="en-US" smtClean="0"/>
              <a:pPr/>
              <a:t>&lt;#&gt;</a:t>
            </a:fld>
            <a:endParaRPr kumimoji="1" lang="ja-JP"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swd.cc/learnGitBranching-j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8256" y="3049528"/>
            <a:ext cx="6480048" cy="2301240"/>
          </a:xfrm>
        </p:spPr>
        <p:txBody>
          <a:bodyPr/>
          <a:lstStyle/>
          <a:p>
            <a:r>
              <a:rPr lang="en-US" altLang="ja-JP" dirty="0" smtClean="0">
                <a:latin typeface="Cooper Black" pitchFamily="18" charset="0"/>
                <a:ea typeface="Meiryo UI" pitchFamily="50" charset="-128"/>
              </a:rPr>
              <a:t>Learn</a:t>
            </a:r>
            <a:br>
              <a:rPr lang="en-US" altLang="ja-JP" dirty="0" smtClean="0">
                <a:latin typeface="Cooper Black" pitchFamily="18" charset="0"/>
                <a:ea typeface="Meiryo UI" pitchFamily="50" charset="-128"/>
              </a:rPr>
            </a:br>
            <a:r>
              <a:rPr lang="en-US" altLang="ja-JP" dirty="0" smtClean="0">
                <a:latin typeface="Cooper Black" pitchFamily="18" charset="0"/>
                <a:ea typeface="Meiryo UI" pitchFamily="50" charset="-128"/>
              </a:rPr>
              <a:t>Git</a:t>
            </a:r>
            <a:br>
              <a:rPr lang="en-US" altLang="ja-JP" dirty="0" smtClean="0">
                <a:latin typeface="Cooper Black" pitchFamily="18" charset="0"/>
                <a:ea typeface="Meiryo UI" pitchFamily="50" charset="-128"/>
              </a:rPr>
            </a:br>
            <a:r>
              <a:rPr lang="en-US" altLang="ja-JP" dirty="0" smtClean="0">
                <a:latin typeface="Cooper Black" pitchFamily="18" charset="0"/>
                <a:ea typeface="Meiryo UI" pitchFamily="50" charset="-128"/>
              </a:rPr>
              <a:t>Branching</a:t>
            </a:r>
            <a:endParaRPr kumimoji="1" lang="ja-JP" altLang="en-US" dirty="0">
              <a:latin typeface="Cooper Black" pitchFamily="18" charset="0"/>
              <a:ea typeface="Meiryo UI" pitchFamily="50" charset="-128"/>
            </a:endParaRPr>
          </a:p>
        </p:txBody>
      </p:sp>
      <p:sp>
        <p:nvSpPr>
          <p:cNvPr id="3" name="サブタイトル 2"/>
          <p:cNvSpPr>
            <a:spLocks noGrp="1"/>
          </p:cNvSpPr>
          <p:nvPr>
            <p:ph type="subTitle" idx="1"/>
          </p:nvPr>
        </p:nvSpPr>
        <p:spPr>
          <a:xfrm>
            <a:off x="828256" y="2348880"/>
            <a:ext cx="6480048" cy="660500"/>
          </a:xfrm>
        </p:spPr>
        <p:txBody>
          <a:bodyPr>
            <a:normAutofit/>
          </a:bodyPr>
          <a:lstStyle/>
          <a:p>
            <a:r>
              <a:rPr lang="en-US" altLang="ja-JP" dirty="0" smtClean="0">
                <a:latin typeface="Meiryo UI" pitchFamily="50" charset="-128"/>
                <a:ea typeface="Meiryo UI" pitchFamily="50" charset="-128"/>
                <a:cs typeface="Meiryo UI" pitchFamily="50" charset="-128"/>
              </a:rPr>
              <a:t>Git</a:t>
            </a:r>
            <a:r>
              <a:rPr lang="ja-JP" altLang="en-US" dirty="0" smtClean="0">
                <a:latin typeface="Meiryo UI" pitchFamily="50" charset="-128"/>
                <a:ea typeface="Meiryo UI" pitchFamily="50" charset="-128"/>
                <a:cs typeface="Meiryo UI" pitchFamily="50" charset="-128"/>
              </a:rPr>
              <a:t>のブランチングについて学ぼう！</a:t>
            </a:r>
            <a:endParaRPr kumimoji="1" lang="ja-JP" altLang="en-US" dirty="0">
              <a:latin typeface="Meiryo UI" pitchFamily="50" charset="-128"/>
              <a:ea typeface="Meiryo UI" pitchFamily="50" charset="-128"/>
              <a:cs typeface="Meiryo UI" pitchFamily="50" charset="-128"/>
            </a:endParaRPr>
          </a:p>
        </p:txBody>
      </p:sp>
      <p:pic>
        <p:nvPicPr>
          <p:cNvPr id="4" name="図プレースホルダ 6" descr="github-mark.png"/>
          <p:cNvPicPr>
            <a:picLocks noChangeAspect="1"/>
          </p:cNvPicPr>
          <p:nvPr/>
        </p:nvPicPr>
        <p:blipFill>
          <a:blip r:embed="rId2" cstate="print"/>
          <a:srcRect/>
          <a:stretch>
            <a:fillRect/>
          </a:stretch>
        </p:blipFill>
        <p:spPr>
          <a:xfrm>
            <a:off x="7487816" y="0"/>
            <a:ext cx="1656184" cy="1656184"/>
          </a:xfrm>
          <a:prstGeom prst="rect">
            <a:avLst/>
          </a:prstGeom>
        </p:spPr>
      </p:pic>
      <p:sp>
        <p:nvSpPr>
          <p:cNvPr id="5" name="サブタイトル 2"/>
          <p:cNvSpPr txBox="1">
            <a:spLocks/>
          </p:cNvSpPr>
          <p:nvPr/>
        </p:nvSpPr>
        <p:spPr>
          <a:xfrm>
            <a:off x="611560" y="5229200"/>
            <a:ext cx="6696744" cy="404664"/>
          </a:xfrm>
          <a:prstGeom prst="rect">
            <a:avLst/>
          </a:prstGeom>
        </p:spPr>
        <p:txBody>
          <a:bodyPr vert="horz" tIns="0" rIns="45720" bIns="0"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1200" b="0" i="0" u="none" strike="noStrike" kern="1200" cap="none" spc="0" normalizeH="0" noProof="0" dirty="0" smtClean="0">
                <a:ln>
                  <a:noFill/>
                </a:ln>
                <a:effectLst/>
                <a:uLnTx/>
                <a:uFillTx/>
                <a:latin typeface="Century Gothic" pitchFamily="34" charset="0"/>
                <a:ea typeface="Malgun Gothic" pitchFamily="34" charset="-127"/>
                <a:hlinkClick r:id="rId3"/>
              </a:rPr>
              <a:t>http://k.swd.cc/learnGitBranching-ja</a:t>
            </a:r>
            <a:r>
              <a:rPr kumimoji="1" lang="en-US" altLang="ja-JP" sz="1600" b="0" i="0" u="none" strike="noStrike" kern="1200" cap="none" spc="0" normalizeH="0" noProof="0" dirty="0" smtClean="0">
                <a:ln>
                  <a:noFill/>
                </a:ln>
                <a:effectLst/>
                <a:uLnTx/>
                <a:uFillTx/>
                <a:latin typeface="Century Gothic" pitchFamily="34" charset="0"/>
                <a:ea typeface="Malgun Gothic" pitchFamily="34" charset="-127"/>
                <a:hlinkClick r:id="rId3"/>
              </a:rPr>
              <a:t>/</a:t>
            </a:r>
            <a:endParaRPr kumimoji="1" lang="ja-JP" altLang="en-US" sz="1600" b="0" i="0" u="none" strike="noStrike" kern="1200" cap="none" spc="0" normalizeH="0" noProof="0" dirty="0">
              <a:ln>
                <a:noFill/>
              </a:ln>
              <a:effectLst/>
              <a:uLnTx/>
              <a:uFillTx/>
              <a:latin typeface="Century Gothic"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239122"/>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それぞれ別のコミットを指している</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ブランチがあります。変更が別々のブランチに分散していて統合されていないケースです。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これをマージで</a:t>
            </a:r>
            <a:r>
              <a:rPr lang="en-US" altLang="ja-JP" sz="1400" dirty="0" smtClean="0">
                <a:latin typeface="Meiryo UI" pitchFamily="50" charset="-128"/>
                <a:ea typeface="Meiryo UI" pitchFamily="50" charset="-128"/>
                <a:cs typeface="Meiryo UI" pitchFamily="50" charset="-128"/>
              </a:rPr>
              <a:t>1</a:t>
            </a:r>
            <a:r>
              <a:rPr lang="ja-JP" altLang="en-US" sz="1400" dirty="0" err="1" smtClean="0">
                <a:latin typeface="Meiryo UI" pitchFamily="50" charset="-128"/>
                <a:ea typeface="Meiryo UI" pitchFamily="50" charset="-128"/>
                <a:cs typeface="Meiryo UI" pitchFamily="50" charset="-128"/>
              </a:rPr>
              <a:t>つに</a:t>
            </a:r>
            <a:r>
              <a:rPr lang="ja-JP" altLang="en-US" sz="1400" dirty="0" smtClean="0">
                <a:latin typeface="Meiryo UI" pitchFamily="50" charset="-128"/>
                <a:ea typeface="Meiryo UI" pitchFamily="50" charset="-128"/>
                <a:cs typeface="Meiryo UI" pitchFamily="50" charset="-128"/>
              </a:rPr>
              <a:t>まとめてみましょう。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18620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まず初めに、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コミットを親に持つ新しいコミットを指してますね。</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から親をたどっていくと、最も古いコミットにたどり着くまでに全てのコミットを含んでいる様が確認できます。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これで、全ての変更を含む</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が完成しました。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pic>
        <p:nvPicPr>
          <p:cNvPr id="14" name="Picture 2"/>
          <p:cNvPicPr>
            <a:picLocks noChangeAspect="1" noChangeArrowheads="1"/>
          </p:cNvPicPr>
          <p:nvPr/>
        </p:nvPicPr>
        <p:blipFill>
          <a:blip r:embed="rId2" cstate="print"/>
          <a:srcRect l="6565" r="9378" b="2729"/>
          <a:stretch>
            <a:fillRect/>
          </a:stretch>
        </p:blipFill>
        <p:spPr bwMode="auto">
          <a:xfrm>
            <a:off x="755576" y="3927499"/>
            <a:ext cx="3226576" cy="2566403"/>
          </a:xfrm>
          <a:prstGeom prst="rect">
            <a:avLst/>
          </a:prstGeom>
          <a:noFill/>
          <a:ln w="9525">
            <a:noFill/>
            <a:miter lim="800000"/>
            <a:headEnd/>
            <a:tailEnd/>
          </a:ln>
        </p:spPr>
      </p:pic>
      <p:pic>
        <p:nvPicPr>
          <p:cNvPr id="18" name="Picture 3"/>
          <p:cNvPicPr>
            <a:picLocks noChangeAspect="1" noChangeArrowheads="1"/>
          </p:cNvPicPr>
          <p:nvPr/>
        </p:nvPicPr>
        <p:blipFill>
          <a:blip r:embed="rId3" cstate="print"/>
          <a:srcRect l="6565" r="9378"/>
          <a:stretch>
            <a:fillRect/>
          </a:stretch>
        </p:blipFill>
        <p:spPr bwMode="auto">
          <a:xfrm>
            <a:off x="5089840" y="3915300"/>
            <a:ext cx="3226576" cy="2590800"/>
          </a:xfrm>
          <a:prstGeom prst="rect">
            <a:avLst/>
          </a:prstGeom>
          <a:noFill/>
          <a:ln w="9525">
            <a:noFill/>
            <a:miter lim="800000"/>
            <a:headEnd/>
            <a:tailEnd/>
          </a:ln>
        </p:spPr>
      </p:pic>
      <p:sp>
        <p:nvSpPr>
          <p:cNvPr id="19" name="右矢印 18"/>
          <p:cNvSpPr/>
          <p:nvPr/>
        </p:nvSpPr>
        <p:spPr>
          <a:xfrm>
            <a:off x="4175956" y="4905007"/>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20" name="角丸四角形 19"/>
          <p:cNvSpPr/>
          <p:nvPr/>
        </p:nvSpPr>
        <p:spPr>
          <a:xfrm>
            <a:off x="3072214" y="3176480"/>
            <a:ext cx="296406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21" name="テキスト ボックス 20"/>
          <p:cNvSpPr txBox="1"/>
          <p:nvPr/>
        </p:nvSpPr>
        <p:spPr>
          <a:xfrm>
            <a:off x="3312334" y="3623917"/>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merge bugFix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2699792" y="1268760"/>
            <a:ext cx="5912396" cy="13366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それぞれのブランチは自分の色を持っていて、どのブランチから派生して出てくるか次第でコミットごとの色が決まります。</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今回のコミットには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ブランチの色が使われました。しかし</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ブランチの色がまだ変わってないようなので、これを変えてみましょう。</a:t>
            </a:r>
            <a:endParaRPr lang="ja-JP" altLang="en-US" sz="1400" b="1" dirty="0">
              <a:solidFill>
                <a:schemeClr val="accent1"/>
              </a:solidFill>
              <a:latin typeface="Meiryo UI" pitchFamily="50" charset="-128"/>
              <a:ea typeface="Meiryo UI" pitchFamily="50" charset="-128"/>
              <a:cs typeface="Meiryo UI" pitchFamily="50" charset="-128"/>
            </a:endParaRPr>
          </a:p>
        </p:txBody>
      </p:sp>
      <p:pic>
        <p:nvPicPr>
          <p:cNvPr id="14" name="Picture 2"/>
          <p:cNvPicPr>
            <a:picLocks noChangeAspect="1" noChangeArrowheads="1"/>
          </p:cNvPicPr>
          <p:nvPr/>
        </p:nvPicPr>
        <p:blipFill>
          <a:blip r:embed="rId2" cstate="print"/>
          <a:srcRect l="6565" r="9378" b="2729"/>
          <a:stretch>
            <a:fillRect/>
          </a:stretch>
        </p:blipFill>
        <p:spPr bwMode="auto">
          <a:xfrm>
            <a:off x="755576" y="3927499"/>
            <a:ext cx="3226576" cy="2566403"/>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l="6565" r="9378"/>
          <a:stretch>
            <a:fillRect/>
          </a:stretch>
        </p:blipFill>
        <p:spPr bwMode="auto">
          <a:xfrm>
            <a:off x="5089840" y="3915300"/>
            <a:ext cx="3226576" cy="2590800"/>
          </a:xfrm>
          <a:prstGeom prst="rect">
            <a:avLst/>
          </a:prstGeom>
          <a:noFill/>
          <a:ln w="9525">
            <a:noFill/>
            <a:miter lim="800000"/>
            <a:headEnd/>
            <a:tailEnd/>
          </a:ln>
        </p:spPr>
      </p:pic>
      <p:sp>
        <p:nvSpPr>
          <p:cNvPr id="18" name="右矢印 17"/>
          <p:cNvSpPr/>
          <p:nvPr/>
        </p:nvSpPr>
        <p:spPr>
          <a:xfrm>
            <a:off x="4194204" y="4905007"/>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9" name="角丸四角形 18"/>
          <p:cNvSpPr/>
          <p:nvPr/>
        </p:nvSpPr>
        <p:spPr>
          <a:xfrm>
            <a:off x="3072214" y="3176480"/>
            <a:ext cx="296406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20" name="テキスト ボックス 19"/>
          <p:cNvSpPr txBox="1"/>
          <p:nvPr/>
        </p:nvSpPr>
        <p:spPr>
          <a:xfrm>
            <a:off x="3312334" y="3623917"/>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merge bugFix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2699792" y="1268760"/>
            <a:ext cx="5912396" cy="166968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ブランチの派生元だったので、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は実際大したことはしていません：</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ブランチを指していたポインタを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が指していたコミットへと移動させただけです。</a:t>
            </a: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これで全てのコミットが同じ色になりました。つまり、リポジトリの中の全ての変更をそれぞれのブランチが持ったことになります。やったね！</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4" name="右矢印 13"/>
          <p:cNvSpPr/>
          <p:nvPr/>
        </p:nvSpPr>
        <p:spPr>
          <a:xfrm>
            <a:off x="4211960" y="4791825"/>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7" name="角丸四角形 16"/>
          <p:cNvSpPr/>
          <p:nvPr/>
        </p:nvSpPr>
        <p:spPr>
          <a:xfrm>
            <a:off x="2121641" y="2952562"/>
            <a:ext cx="4900719"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ブランチに作業を移動；</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8" name="テキスト ボックス 17"/>
          <p:cNvSpPr txBox="1"/>
          <p:nvPr/>
        </p:nvSpPr>
        <p:spPr>
          <a:xfrm>
            <a:off x="2034061" y="3421106"/>
            <a:ext cx="5075878"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a:latin typeface="Courier New" pitchFamily="49" charset="0"/>
                <a:cs typeface="Courier New" pitchFamily="49" charset="0"/>
              </a:rPr>
              <a:t>git checkout bugFix; git merge master</a:t>
            </a:r>
            <a:endParaRPr kumimoji="1" lang="en-US" altLang="ja-JP" sz="1600" dirty="0" smtClean="0">
              <a:latin typeface="Courier New" pitchFamily="49" charset="0"/>
              <a:cs typeface="Courier New" pitchFamily="49" charset="0"/>
            </a:endParaRPr>
          </a:p>
        </p:txBody>
      </p:sp>
      <p:pic>
        <p:nvPicPr>
          <p:cNvPr id="19" name="Picture 4"/>
          <p:cNvPicPr>
            <a:picLocks noChangeAspect="1" noChangeArrowheads="1"/>
          </p:cNvPicPr>
          <p:nvPr/>
        </p:nvPicPr>
        <p:blipFill>
          <a:blip r:embed="rId2" cstate="print"/>
          <a:srcRect b="3896"/>
          <a:stretch>
            <a:fillRect/>
          </a:stretch>
        </p:blipFill>
        <p:spPr bwMode="auto">
          <a:xfrm>
            <a:off x="723528" y="3765604"/>
            <a:ext cx="3200400" cy="2663828"/>
          </a:xfrm>
          <a:prstGeom prst="rect">
            <a:avLst/>
          </a:prstGeom>
          <a:noFill/>
          <a:ln w="9525">
            <a:noFill/>
            <a:miter lim="800000"/>
            <a:headEnd/>
            <a:tailEnd/>
          </a:ln>
        </p:spPr>
      </p:pic>
      <p:pic>
        <p:nvPicPr>
          <p:cNvPr id="20" name="Picture 5"/>
          <p:cNvPicPr>
            <a:picLocks noChangeAspect="1" noChangeArrowheads="1"/>
          </p:cNvPicPr>
          <p:nvPr/>
        </p:nvPicPr>
        <p:blipFill>
          <a:blip r:embed="rId3" cstate="print"/>
          <a:srcRect/>
          <a:stretch>
            <a:fillRect/>
          </a:stretch>
        </p:blipFill>
        <p:spPr bwMode="auto">
          <a:xfrm>
            <a:off x="5148064" y="3754493"/>
            <a:ext cx="3276600" cy="26860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2808974"/>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ブランチを一つにまとめる方法として、マージを紹介しましたが、リベースを使うこともできます。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リベースの動作は、マージするコミットのコピーをとって、どこかにストンと落とすというイメージです。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ピンと来ないかもしれませんが、リベースのメリットは</a:t>
            </a:r>
            <a:r>
              <a:rPr lang="ja-JP" altLang="en-US" sz="1600" u="sng" dirty="0" smtClean="0">
                <a:latin typeface="Meiryo UI" pitchFamily="50" charset="-128"/>
                <a:ea typeface="Meiryo UI" pitchFamily="50" charset="-128"/>
                <a:cs typeface="Meiryo UI" pitchFamily="50" charset="-128"/>
              </a:rPr>
              <a:t>一本の連続したシーケンシャルなコミットに整形できる</a:t>
            </a:r>
            <a:r>
              <a:rPr lang="ja-JP" altLang="en-US" sz="1600" dirty="0" smtClean="0">
                <a:latin typeface="Meiryo UI" pitchFamily="50" charset="-128"/>
                <a:ea typeface="Meiryo UI" pitchFamily="50" charset="-128"/>
                <a:cs typeface="Meiryo UI" pitchFamily="50" charset="-128"/>
              </a:rPr>
              <a:t>ことです。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リベースだけ使っていると、コミットのログや履歴が非常にクリーンな状態に保たれます。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早速実際にどう動くのかを見てみましょう。</a:t>
            </a:r>
            <a:endParaRPr lang="en-US" altLang="ja-JP" sz="16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153346"/>
            <a:ext cx="4040188" cy="2259593"/>
          </a:xfrm>
        </p:spPr>
        <p:txBody>
          <a:bodyPr wrap="square">
            <a:spAutoFit/>
          </a:bodyPr>
          <a:lstStyle/>
          <a:p>
            <a:pPr indent="-360000">
              <a:lnSpc>
                <a:spcPts val="2300"/>
              </a:lnSpc>
              <a:spcBef>
                <a:spcPts val="800"/>
              </a:spcBef>
            </a:pPr>
            <a:r>
              <a:rPr lang="ja-JP" altLang="en-US" sz="1200" dirty="0" smtClean="0">
                <a:latin typeface="Meiryo UI" pitchFamily="50" charset="-128"/>
                <a:ea typeface="Meiryo UI" pitchFamily="50" charset="-128"/>
                <a:cs typeface="Meiryo UI" pitchFamily="50" charset="-128"/>
              </a:rPr>
              <a:t>前回と同様の</a:t>
            </a:r>
            <a:r>
              <a:rPr lang="en-US" altLang="ja-JP" sz="1200" dirty="0" smtClean="0">
                <a:latin typeface="Meiryo UI" pitchFamily="50" charset="-128"/>
                <a:ea typeface="Meiryo UI" pitchFamily="50" charset="-128"/>
                <a:cs typeface="Meiryo UI" pitchFamily="50" charset="-128"/>
              </a:rPr>
              <a:t>2</a:t>
            </a:r>
            <a:r>
              <a:rPr lang="ja-JP" altLang="en-US" sz="1200" dirty="0" err="1" smtClean="0">
                <a:latin typeface="Meiryo UI" pitchFamily="50" charset="-128"/>
                <a:ea typeface="Meiryo UI" pitchFamily="50" charset="-128"/>
                <a:cs typeface="Meiryo UI" pitchFamily="50" charset="-128"/>
              </a:rPr>
              <a:t>つの</a:t>
            </a:r>
            <a:r>
              <a:rPr lang="ja-JP" altLang="en-US" sz="1200" dirty="0" smtClean="0">
                <a:latin typeface="Meiryo UI" pitchFamily="50" charset="-128"/>
                <a:ea typeface="Meiryo UI" pitchFamily="50" charset="-128"/>
                <a:cs typeface="Meiryo UI" pitchFamily="50" charset="-128"/>
              </a:rPr>
              <a:t>ブランチを考えます。</a:t>
            </a:r>
            <a:r>
              <a:rPr lang="en-US" altLang="ja-JP" sz="1200" dirty="0" smtClean="0">
                <a:latin typeface="Meiryo UI" pitchFamily="50" charset="-128"/>
                <a:ea typeface="Meiryo UI" pitchFamily="50" charset="-128"/>
                <a:cs typeface="Meiryo UI" pitchFamily="50" charset="-128"/>
              </a:rPr>
              <a:t/>
            </a:r>
            <a:br>
              <a:rPr lang="en-US" altLang="ja-JP" sz="1200" dirty="0" smtClean="0">
                <a:latin typeface="Meiryo UI" pitchFamily="50" charset="-128"/>
                <a:ea typeface="Meiryo UI" pitchFamily="50" charset="-128"/>
                <a:cs typeface="Meiryo UI" pitchFamily="50" charset="-128"/>
              </a:rPr>
            </a:br>
            <a:r>
              <a:rPr lang="ja-JP" altLang="en-US" sz="1200" dirty="0" smtClean="0">
                <a:latin typeface="Meiryo UI" pitchFamily="50" charset="-128"/>
                <a:ea typeface="Meiryo UI" pitchFamily="50" charset="-128"/>
                <a:cs typeface="Meiryo UI" pitchFamily="50" charset="-128"/>
              </a:rPr>
              <a:t>仮にいま</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ブランチをチェックアウトしているとします。</a:t>
            </a:r>
          </a:p>
          <a:p>
            <a:pPr indent="-360000">
              <a:lnSpc>
                <a:spcPts val="2300"/>
              </a:lnSpc>
              <a:spcBef>
                <a:spcPts val="800"/>
              </a:spcBef>
            </a:pP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に入ってる作業内容をそのまま直接</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ブランチ上の内容に移動したいとします。</a:t>
            </a:r>
            <a:r>
              <a:rPr lang="en-US" altLang="ja-JP" sz="1200" dirty="0" smtClean="0">
                <a:latin typeface="Meiryo UI" pitchFamily="50" charset="-128"/>
                <a:ea typeface="Meiryo UI" pitchFamily="50" charset="-128"/>
                <a:cs typeface="Meiryo UI" pitchFamily="50" charset="-128"/>
              </a:rPr>
              <a:t/>
            </a:r>
            <a:br>
              <a:rPr lang="en-US" altLang="ja-JP" sz="1200" dirty="0" smtClean="0">
                <a:latin typeface="Meiryo UI" pitchFamily="50" charset="-128"/>
                <a:ea typeface="Meiryo UI" pitchFamily="50" charset="-128"/>
                <a:cs typeface="Meiryo UI" pitchFamily="50" charset="-128"/>
              </a:rPr>
            </a:br>
            <a:r>
              <a:rPr lang="ja-JP" altLang="en-US" sz="1200" dirty="0" smtClean="0">
                <a:latin typeface="Meiryo UI" pitchFamily="50" charset="-128"/>
                <a:ea typeface="Meiryo UI" pitchFamily="50" charset="-128"/>
                <a:cs typeface="Meiryo UI" pitchFamily="50" charset="-128"/>
              </a:rPr>
              <a:t>こうすることで、実際には並行して開発された</a:t>
            </a:r>
            <a:r>
              <a:rPr lang="en-US" altLang="ja-JP" sz="1200" dirty="0" smtClean="0">
                <a:latin typeface="Meiryo UI" pitchFamily="50" charset="-128"/>
                <a:ea typeface="Meiryo UI" pitchFamily="50" charset="-128"/>
                <a:cs typeface="Meiryo UI" pitchFamily="50" charset="-128"/>
              </a:rPr>
              <a:t>2</a:t>
            </a:r>
            <a:r>
              <a:rPr lang="ja-JP" altLang="en-US" sz="1200" dirty="0" err="1" smtClean="0">
                <a:latin typeface="Meiryo UI" pitchFamily="50" charset="-128"/>
                <a:ea typeface="Meiryo UI" pitchFamily="50" charset="-128"/>
                <a:cs typeface="Meiryo UI" pitchFamily="50" charset="-128"/>
              </a:rPr>
              <a:t>つの</a:t>
            </a:r>
            <a:r>
              <a:rPr lang="ja-JP" altLang="en-US" sz="1200" dirty="0" smtClean="0">
                <a:latin typeface="Meiryo UI" pitchFamily="50" charset="-128"/>
                <a:ea typeface="Meiryo UI" pitchFamily="50" charset="-128"/>
                <a:cs typeface="Meiryo UI" pitchFamily="50" charset="-128"/>
              </a:rPr>
              <a:t>別々のブランチ上のフィーチャを、あたかも</a:t>
            </a:r>
            <a:r>
              <a:rPr lang="en-US" altLang="ja-JP" sz="1200" u="sng" dirty="0" smtClean="0">
                <a:latin typeface="Meiryo UI" pitchFamily="50" charset="-128"/>
                <a:ea typeface="Meiryo UI" pitchFamily="50" charset="-128"/>
                <a:cs typeface="Meiryo UI" pitchFamily="50" charset="-128"/>
              </a:rPr>
              <a:t>1</a:t>
            </a:r>
            <a:r>
              <a:rPr lang="ja-JP" altLang="en-US" sz="1200" u="sng" dirty="0" smtClean="0">
                <a:latin typeface="Meiryo UI" pitchFamily="50" charset="-128"/>
                <a:ea typeface="Meiryo UI" pitchFamily="50" charset="-128"/>
                <a:cs typeface="Meiryo UI" pitchFamily="50" charset="-128"/>
              </a:rPr>
              <a:t>本のブランチ上でシーケンシャルに開発されていたかのように</a:t>
            </a:r>
            <a:r>
              <a:rPr lang="ja-JP" altLang="en-US" sz="1200" dirty="0" smtClean="0">
                <a:latin typeface="Meiryo UI" pitchFamily="50" charset="-128"/>
                <a:ea typeface="Meiryo UI" pitchFamily="50" charset="-128"/>
                <a:cs typeface="Meiryo UI" pitchFamily="50" charset="-128"/>
              </a:rPr>
              <a:t>見せることができます。</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153346"/>
            <a:ext cx="4040188" cy="265713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できた！これで</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ブランチの作業内容は</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ブランチのすぐ先に移動したので、見た目が一本になってスッキリしました。</a:t>
            </a:r>
          </a:p>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気を付けてほしいのは、</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コミットはどこかに残ってるということ、そして</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との接続が切れている</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のコピー）が、</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ブランチ上に作られているということです。</a:t>
            </a:r>
          </a:p>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一つ問題が残ってて、</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ブランチがまだ最新化されていませんね。ちょっと直してみましょう。</a:t>
            </a:r>
            <a:endParaRPr lang="ja-JP" altLang="en-US" sz="12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29716" y="5051925"/>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8194" name="Picture 2"/>
          <p:cNvPicPr>
            <a:picLocks noChangeAspect="1" noChangeArrowheads="1"/>
          </p:cNvPicPr>
          <p:nvPr/>
        </p:nvPicPr>
        <p:blipFill>
          <a:blip r:embed="rId2" cstate="print"/>
          <a:srcRect l="6836" r="7813" b="5323"/>
          <a:stretch>
            <a:fillRect/>
          </a:stretch>
        </p:blipFill>
        <p:spPr bwMode="auto">
          <a:xfrm>
            <a:off x="935595" y="4077072"/>
            <a:ext cx="3146101" cy="2561092"/>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l="5493" b="10146"/>
          <a:stretch>
            <a:fillRect/>
          </a:stretch>
        </p:blipFill>
        <p:spPr bwMode="auto">
          <a:xfrm>
            <a:off x="5076056" y="4082407"/>
            <a:ext cx="3096590" cy="2550422"/>
          </a:xfrm>
          <a:prstGeom prst="rect">
            <a:avLst/>
          </a:prstGeom>
          <a:noFill/>
          <a:ln w="9525">
            <a:noFill/>
            <a:miter lim="800000"/>
            <a:headEnd/>
            <a:tailEnd/>
          </a:ln>
        </p:spPr>
      </p:pic>
      <p:sp>
        <p:nvSpPr>
          <p:cNvPr id="15" name="角丸四角形 14"/>
          <p:cNvSpPr/>
          <p:nvPr/>
        </p:nvSpPr>
        <p:spPr>
          <a:xfrm>
            <a:off x="3669496" y="3876229"/>
            <a:ext cx="1840521"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ブランチをリベース</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286130" y="4323666"/>
            <a:ext cx="26072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rebase master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977191"/>
          </a:xfrm>
        </p:spPr>
        <p:txBody>
          <a:bodyPr wrap="square">
            <a:spAutoFit/>
          </a:bodyPr>
          <a:lstStyle/>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ブランチはチェックアウトしてあります。この状態から</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へリベースしてみましょう。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939103"/>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できた！</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は</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の直前のコミットだったので、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ブランチのポインタを前に進めただけでした。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47472" y="4563279"/>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9218" name="Picture 2"/>
          <p:cNvPicPr>
            <a:picLocks noChangeAspect="1" noChangeArrowheads="1"/>
          </p:cNvPicPr>
          <p:nvPr/>
        </p:nvPicPr>
        <p:blipFill>
          <a:blip r:embed="rId2" cstate="print"/>
          <a:srcRect b="1235"/>
          <a:stretch>
            <a:fillRect/>
          </a:stretch>
        </p:blipFill>
        <p:spPr bwMode="auto">
          <a:xfrm>
            <a:off x="910977" y="3429647"/>
            <a:ext cx="3228975" cy="287865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b="1227"/>
          <a:stretch>
            <a:fillRect/>
          </a:stretch>
        </p:blipFill>
        <p:spPr bwMode="auto">
          <a:xfrm>
            <a:off x="5076056" y="3420122"/>
            <a:ext cx="3257550" cy="2897700"/>
          </a:xfrm>
          <a:prstGeom prst="rect">
            <a:avLst/>
          </a:prstGeom>
          <a:noFill/>
          <a:ln w="9525">
            <a:noFill/>
            <a:miter lim="800000"/>
            <a:headEnd/>
            <a:tailEnd/>
          </a:ln>
        </p:spPr>
      </p:pic>
      <p:sp>
        <p:nvSpPr>
          <p:cNvPr id="15" name="角丸四角形 14"/>
          <p:cNvSpPr/>
          <p:nvPr/>
        </p:nvSpPr>
        <p:spPr>
          <a:xfrm>
            <a:off x="3076365" y="2636912"/>
            <a:ext cx="3062295"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ブランチへリベース</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303886" y="3084349"/>
            <a:ext cx="26072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rebase bugFix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1450654"/>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の先進的なフィーチャについて学ぶ前に、ツリーの中を自在に移動できるようになっておくと便利です。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ひとたび自在に動き回れるようになれば、これから学ぶ他の</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コマンドの威力が倍増するでしょう。</a:t>
            </a:r>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Git</a:t>
            </a:r>
            <a:r>
              <a:rPr lang="ja-JP" altLang="en-US" sz="2800" b="1" dirty="0" smtClean="0">
                <a:latin typeface="Meiryo UI" pitchFamily="50" charset="-128"/>
                <a:ea typeface="Meiryo UI" pitchFamily="50" charset="-128"/>
                <a:cs typeface="Meiryo UI" pitchFamily="50" charset="-128"/>
              </a:rPr>
              <a:t>の基礎固め</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3646126"/>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まず</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についてお話します。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ja-JP" altLang="en-US" sz="1600" u="sng" dirty="0" smtClean="0">
                <a:latin typeface="Meiryo UI" pitchFamily="50" charset="-128"/>
                <a:ea typeface="Meiryo UI" pitchFamily="50" charset="-128"/>
                <a:cs typeface="Meiryo UI" pitchFamily="50" charset="-128"/>
              </a:rPr>
              <a:t>いまチェックアウトされているコミット</a:t>
            </a:r>
            <a:r>
              <a:rPr lang="ja-JP" altLang="en-US" sz="1600" dirty="0" smtClean="0">
                <a:latin typeface="Meiryo UI" pitchFamily="50" charset="-128"/>
                <a:ea typeface="Meiryo UI" pitchFamily="50" charset="-128"/>
                <a:cs typeface="Meiryo UI" pitchFamily="50" charset="-128"/>
              </a:rPr>
              <a:t>を指す時の呼び方です。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つまり、あなたが</a:t>
            </a:r>
            <a:r>
              <a:rPr lang="ja-JP" altLang="en-US" sz="1600" u="sng" dirty="0" smtClean="0">
                <a:latin typeface="Meiryo UI" pitchFamily="50" charset="-128"/>
                <a:ea typeface="Meiryo UI" pitchFamily="50" charset="-128"/>
                <a:cs typeface="Meiryo UI" pitchFamily="50" charset="-128"/>
              </a:rPr>
              <a:t>今どのコミットで作業しているか</a:t>
            </a:r>
            <a:r>
              <a:rPr lang="ja-JP" altLang="en-US" sz="1600" dirty="0" smtClean="0">
                <a:latin typeface="Meiryo UI" pitchFamily="50" charset="-128"/>
                <a:ea typeface="Meiryo UI" pitchFamily="50" charset="-128"/>
                <a:cs typeface="Meiryo UI" pitchFamily="50" charset="-128"/>
              </a:rPr>
              <a:t>を意味します。</a:t>
            </a:r>
          </a:p>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ja-JP" altLang="en-US" sz="1600" u="sng" dirty="0" smtClean="0">
                <a:latin typeface="Meiryo UI" pitchFamily="50" charset="-128"/>
                <a:ea typeface="Meiryo UI" pitchFamily="50" charset="-128"/>
                <a:cs typeface="Meiryo UI" pitchFamily="50" charset="-128"/>
              </a:rPr>
              <a:t>常にツリー上の最後のコミット</a:t>
            </a:r>
            <a:r>
              <a:rPr lang="ja-JP" altLang="en-US" sz="1600" dirty="0" smtClean="0">
                <a:latin typeface="Meiryo UI" pitchFamily="50" charset="-128"/>
                <a:ea typeface="Meiryo UI" pitchFamily="50" charset="-128"/>
                <a:cs typeface="Meiryo UI" pitchFamily="50" charset="-128"/>
              </a:rPr>
              <a:t>を指しています。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ツリーに変化をもたらすほとんどの</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コマンドは、この</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を動かすことからその動作を始めます。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通常</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en-US" altLang="ja-JP" sz="1600" dirty="0" smtClean="0">
                <a:latin typeface="Meiryo UI" pitchFamily="50" charset="-128"/>
                <a:ea typeface="Meiryo UI" pitchFamily="50" charset="-128"/>
                <a:cs typeface="Meiryo UI" pitchFamily="50" charset="-128"/>
              </a:rPr>
              <a:t>bugFix</a:t>
            </a:r>
            <a:r>
              <a:rPr lang="ja-JP" altLang="en-US" sz="1600" dirty="0" smtClean="0">
                <a:latin typeface="Meiryo UI" pitchFamily="50" charset="-128"/>
                <a:ea typeface="Meiryo UI" pitchFamily="50" charset="-128"/>
                <a:cs typeface="Meiryo UI" pitchFamily="50" charset="-128"/>
              </a:rPr>
              <a:t>などのブランチ名を指しています。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あなたがコミットすると、この</a:t>
            </a:r>
            <a:r>
              <a:rPr lang="en-US" altLang="ja-JP" sz="1600" dirty="0" smtClean="0">
                <a:latin typeface="Meiryo UI" pitchFamily="50" charset="-128"/>
                <a:ea typeface="Meiryo UI" pitchFamily="50" charset="-128"/>
                <a:cs typeface="Meiryo UI" pitchFamily="50" charset="-128"/>
              </a:rPr>
              <a:t>bugFix</a:t>
            </a:r>
            <a:r>
              <a:rPr lang="ja-JP" altLang="en-US" sz="1600" dirty="0" smtClean="0">
                <a:latin typeface="Meiryo UI" pitchFamily="50" charset="-128"/>
                <a:ea typeface="Meiryo UI" pitchFamily="50" charset="-128"/>
                <a:cs typeface="Meiryo UI" pitchFamily="50" charset="-128"/>
              </a:rPr>
              <a:t>ブランチの状態が変化しますが、</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はこの変化を指すように動きます。</a:t>
            </a:r>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19089" r="13362" b="28950"/>
          <a:stretch>
            <a:fillRect/>
          </a:stretch>
        </p:blipFill>
        <p:spPr bwMode="auto">
          <a:xfrm>
            <a:off x="611560" y="1988840"/>
            <a:ext cx="2547817" cy="1590337"/>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l="10187" t="2000" r="10187"/>
          <a:stretch>
            <a:fillRect/>
          </a:stretch>
        </p:blipFill>
        <p:spPr bwMode="auto">
          <a:xfrm>
            <a:off x="2915816" y="3635499"/>
            <a:ext cx="2813654" cy="1764225"/>
          </a:xfrm>
          <a:prstGeom prst="rect">
            <a:avLst/>
          </a:prstGeom>
          <a:noFill/>
          <a:ln w="9525">
            <a:noFill/>
            <a:miter lim="800000"/>
            <a:headEnd/>
            <a:tailEnd/>
          </a:ln>
        </p:spPr>
      </p:pic>
      <p:sp>
        <p:nvSpPr>
          <p:cNvPr id="3" name="コンテンツ プレースホルダ 2"/>
          <p:cNvSpPr>
            <a:spLocks noGrp="1"/>
          </p:cNvSpPr>
          <p:nvPr>
            <p:ph sz="quarter" idx="2"/>
          </p:nvPr>
        </p:nvSpPr>
        <p:spPr>
          <a:xfrm>
            <a:off x="457200" y="1268760"/>
            <a:ext cx="4040188" cy="644151"/>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動きを確認してみましょう。コミットする前とした後の都合</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回、</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を出現させます。</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1691680" y="5733256"/>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わかりましたか？</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ブランチの下にずっと</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が隠れていました。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rot="2542239">
            <a:off x="2595740" y="3303761"/>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451710" y="2904514"/>
            <a:ext cx="5199308"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C1; git </a:t>
            </a:r>
            <a:r>
              <a:rPr lang="en-US" altLang="ja-JP" sz="1600" dirty="0">
                <a:latin typeface="Courier New" pitchFamily="49" charset="0"/>
                <a:cs typeface="Courier New" pitchFamily="49" charset="0"/>
              </a:rPr>
              <a:t>c</a:t>
            </a:r>
            <a:r>
              <a:rPr kumimoji="1" lang="en-US" altLang="ja-JP" sz="1600" dirty="0" smtClean="0">
                <a:latin typeface="Courier New" pitchFamily="49" charset="0"/>
                <a:cs typeface="Courier New" pitchFamily="49" charset="0"/>
              </a:rPr>
              <a:t>heckout master; </a:t>
            </a:r>
          </a:p>
          <a:p>
            <a:r>
              <a:rPr lang="en-US" altLang="ja-JP" sz="1600" dirty="0" smtClean="0">
                <a:latin typeface="Courier New" pitchFamily="49" charset="0"/>
                <a:cs typeface="Courier New" pitchFamily="49" charset="0"/>
              </a:rPr>
              <a:t>git commit; git checkout C2</a:t>
            </a:r>
            <a:endParaRPr kumimoji="1" lang="en-US" altLang="ja-JP" sz="1600" dirty="0" smtClean="0">
              <a:latin typeface="Courier New" pitchFamily="49" charset="0"/>
              <a:cs typeface="Courier New" pitchFamily="49" charset="0"/>
            </a:endParaRPr>
          </a:p>
        </p:txBody>
      </p:sp>
      <p:sp>
        <p:nvSpPr>
          <p:cNvPr id="15" name="角丸四角形 14"/>
          <p:cNvSpPr/>
          <p:nvPr/>
        </p:nvSpPr>
        <p:spPr>
          <a:xfrm>
            <a:off x="4283968" y="2204864"/>
            <a:ext cx="3353313" cy="608329"/>
          </a:xfrm>
          <a:prstGeom prst="roundRect">
            <a:avLst>
              <a:gd name="adj" fmla="val 23591"/>
            </a:avLst>
          </a:prstGeom>
          <a:ln/>
          <a:effectLst/>
        </p:spPr>
        <p:style>
          <a:lnRef idx="1">
            <a:schemeClr val="accent2"/>
          </a:lnRef>
          <a:fillRef idx="2">
            <a:schemeClr val="accent2"/>
          </a:fillRef>
          <a:effectRef idx="1">
            <a:schemeClr val="accent2"/>
          </a:effectRef>
          <a:fontRef idx="minor">
            <a:schemeClr val="dk1"/>
          </a:fontRef>
        </p:style>
        <p:txBody>
          <a:bodyPr wrap="none" anchor="ctr" anchorCtr="0">
            <a:spAutoFit/>
          </a:bodyPr>
          <a:lstStyle/>
          <a:p>
            <a:pPr>
              <a:lnSpc>
                <a:spcPts val="1800"/>
              </a:lnSpc>
            </a:pPr>
            <a:r>
              <a:rPr lang="en-US" altLang="ja-JP" sz="1200" dirty="0" smtClean="0">
                <a:latin typeface="Meiryo UI" pitchFamily="50" charset="-128"/>
                <a:ea typeface="Meiryo UI" pitchFamily="50" charset="-128"/>
                <a:cs typeface="Meiryo UI" pitchFamily="50" charset="-128"/>
              </a:rPr>
              <a:t>C1</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r>
              <a:rPr lang="en-US" altLang="ja-JP" sz="1200" dirty="0" smtClean="0">
                <a:solidFill>
                  <a:schemeClr val="bg1"/>
                </a:solidFill>
                <a:latin typeface="Meiryo UI" pitchFamily="50" charset="-128"/>
                <a:ea typeface="Meiryo UI" pitchFamily="50" charset="-128"/>
                <a:cs typeface="Meiryo UI" pitchFamily="50" charset="-128"/>
              </a:rPr>
              <a:t>; master</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r>
              <a:rPr lang="en-US" altLang="ja-JP" sz="1200" dirty="0" smtClean="0">
                <a:solidFill>
                  <a:schemeClr val="bg1"/>
                </a:solidFill>
                <a:latin typeface="Meiryo UI" pitchFamily="50" charset="-128"/>
                <a:ea typeface="Meiryo UI" pitchFamily="50" charset="-128"/>
                <a:cs typeface="Meiryo UI" pitchFamily="50" charset="-128"/>
              </a:rPr>
              <a:t>;</a:t>
            </a:r>
          </a:p>
          <a:p>
            <a:pPr>
              <a:lnSpc>
                <a:spcPts val="1800"/>
              </a:lnSpc>
            </a:pPr>
            <a:r>
              <a:rPr lang="ja-JP" altLang="en-US" sz="1200" dirty="0" smtClean="0">
                <a:solidFill>
                  <a:schemeClr val="bg1"/>
                </a:solidFill>
                <a:latin typeface="Meiryo UI" pitchFamily="50" charset="-128"/>
                <a:ea typeface="Meiryo UI" pitchFamily="50" charset="-128"/>
                <a:cs typeface="Meiryo UI" pitchFamily="50" charset="-128"/>
              </a:rPr>
              <a:t>新しいコミットを作る</a:t>
            </a:r>
            <a:r>
              <a:rPr lang="en-US" altLang="ja-JP" sz="1200" dirty="0" smtClean="0">
                <a:solidFill>
                  <a:schemeClr val="bg1"/>
                </a:solidFill>
                <a:latin typeface="Meiryo UI" pitchFamily="50" charset="-128"/>
                <a:ea typeface="Meiryo UI" pitchFamily="50" charset="-128"/>
                <a:cs typeface="Meiryo UI" pitchFamily="50" charset="-128"/>
              </a:rPr>
              <a:t>; C2</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endParaRPr lang="en-US" altLang="ja-JP" sz="1200" dirty="0" smtClean="0">
              <a:latin typeface="Meiryo UI" pitchFamily="50" charset="-128"/>
              <a:ea typeface="Meiryo UI" pitchFamily="50" charset="-128"/>
              <a:cs typeface="Meiryo UI" pitchFamily="50" charset="-128"/>
            </a:endParaRPr>
          </a:p>
        </p:txBody>
      </p:sp>
      <p:pic>
        <p:nvPicPr>
          <p:cNvPr id="7172" name="Picture 4"/>
          <p:cNvPicPr>
            <a:picLocks noChangeAspect="1" noChangeArrowheads="1"/>
          </p:cNvPicPr>
          <p:nvPr/>
        </p:nvPicPr>
        <p:blipFill>
          <a:blip r:embed="rId4" cstate="print"/>
          <a:srcRect l="4271" r="11744" b="3405"/>
          <a:stretch>
            <a:fillRect/>
          </a:stretch>
        </p:blipFill>
        <p:spPr bwMode="auto">
          <a:xfrm>
            <a:off x="5796136" y="4365104"/>
            <a:ext cx="2831838" cy="204253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772280"/>
          </a:xfrm>
        </p:spPr>
        <p:txBody>
          <a:bodyPr wrap="square">
            <a:spAutoFit/>
          </a:bodyPr>
          <a:lstStyle/>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の向き先をブランチではなくてコミットに変えることで、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を出現させることができます。前はこうだったのを</a:t>
            </a: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buNone/>
            </a:pP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buNone/>
            </a:pPr>
            <a:r>
              <a:rPr lang="en-US" altLang="ja-JP" sz="1400" dirty="0" smtClean="0">
                <a:latin typeface="Meiryo UI" pitchFamily="50" charset="-128"/>
                <a:ea typeface="Meiryo UI" pitchFamily="50" charset="-128"/>
                <a:cs typeface="Meiryo UI" pitchFamily="50" charset="-128"/>
              </a:rPr>
              <a:t>		HEAD -&gt; master -&gt; C1</a:t>
            </a:r>
            <a:endParaRPr lang="ja-JP" altLang="en-US" sz="14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1579920"/>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こう変えてやります。</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endParaRPr lang="en-US" altLang="ja-JP" sz="1400" dirty="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pP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pPr>
            <a:r>
              <a:rPr lang="en-US" altLang="ja-JP" sz="1400" dirty="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　　　Ｈ</a:t>
            </a:r>
            <a:r>
              <a:rPr lang="en-US" altLang="ja-JP" sz="1400" dirty="0" smtClean="0">
                <a:latin typeface="Meiryo UI" pitchFamily="50" charset="-128"/>
                <a:ea typeface="Meiryo UI" pitchFamily="50" charset="-128"/>
                <a:cs typeface="Meiryo UI" pitchFamily="50" charset="-128"/>
              </a:rPr>
              <a:t>EAD -&gt; C1</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158692" y="461781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726982" y="3284984"/>
            <a:ext cx="1583501"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C1</a:t>
            </a:r>
            <a:r>
              <a:rPr lang="ja-JP" altLang="en-US" sz="1200" dirty="0" smtClean="0">
                <a:latin typeface="Meiryo UI" pitchFamily="50" charset="-128"/>
                <a:ea typeface="Meiryo UI" pitchFamily="50" charset="-128"/>
                <a:cs typeface="Meiryo UI" pitchFamily="50" charset="-128"/>
              </a:rPr>
              <a:t>に作業を移動する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338537" y="3732421"/>
            <a:ext cx="236039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C1</a:t>
            </a:r>
          </a:p>
        </p:txBody>
      </p:sp>
      <p:pic>
        <p:nvPicPr>
          <p:cNvPr id="10242" name="Picture 2"/>
          <p:cNvPicPr>
            <a:picLocks noChangeAspect="1" noChangeArrowheads="1"/>
          </p:cNvPicPr>
          <p:nvPr/>
        </p:nvPicPr>
        <p:blipFill>
          <a:blip r:embed="rId2" cstate="print"/>
          <a:srcRect b="25843"/>
          <a:stretch>
            <a:fillRect/>
          </a:stretch>
        </p:blipFill>
        <p:spPr bwMode="auto">
          <a:xfrm>
            <a:off x="1259632" y="4092461"/>
            <a:ext cx="2371725" cy="1652833"/>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258519" y="4092461"/>
            <a:ext cx="2409825" cy="1647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846586" y="476672"/>
            <a:ext cx="3053868" cy="677744"/>
          </a:xfrm>
        </p:spPr>
        <p:txBody>
          <a:bodyPr>
            <a:normAutofit/>
          </a:bodyPr>
          <a:lstStyle/>
          <a:p>
            <a:r>
              <a:rPr lang="en-US" altLang="ja-JP" sz="3200"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Cooper Black" pitchFamily="18" charset="0"/>
                <a:ea typeface="Meiryo UI" pitchFamily="50" charset="-128"/>
              </a:rPr>
              <a:t>INDEX</a:t>
            </a:r>
            <a:endParaRPr lang="ja-JP" altLang="en-US" sz="3200"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Cooper Black" pitchFamily="18" charset="0"/>
              <a:ea typeface="Meiryo UI" pitchFamily="50" charset="-128"/>
            </a:endParaRPr>
          </a:p>
        </p:txBody>
      </p:sp>
      <p:pic>
        <p:nvPicPr>
          <p:cNvPr id="7" name="図プレースホルダ 6" descr="github-mark.png"/>
          <p:cNvPicPr>
            <a:picLocks noGrp="1" noChangeAspect="1"/>
          </p:cNvPicPr>
          <p:nvPr>
            <p:ph type="pic" idx="1"/>
          </p:nvPr>
        </p:nvPicPr>
        <p:blipFill>
          <a:blip r:embed="rId2" cstate="print"/>
          <a:srcRect/>
          <a:stretch>
            <a:fillRect/>
          </a:stretch>
        </p:blipFill>
        <p:spPr>
          <a:xfrm>
            <a:off x="683568" y="980728"/>
            <a:ext cx="3024336" cy="3024336"/>
          </a:xfrm>
        </p:spPr>
      </p:pic>
      <p:sp>
        <p:nvSpPr>
          <p:cNvPr id="6" name="テキスト プレースホルダ 5"/>
          <p:cNvSpPr>
            <a:spLocks noGrp="1"/>
          </p:cNvSpPr>
          <p:nvPr>
            <p:ph type="body" sz="half" idx="2"/>
          </p:nvPr>
        </p:nvSpPr>
        <p:spPr>
          <a:xfrm>
            <a:off x="3851920" y="1203932"/>
            <a:ext cx="4459162" cy="5321412"/>
          </a:xfrm>
        </p:spPr>
        <p:txBody>
          <a:bodyPr>
            <a:normAutofit/>
          </a:bodyPr>
          <a:lstStyle/>
          <a:p>
            <a:pPr marL="457200" indent="-457200">
              <a:buFont typeface="Wingdings" pitchFamily="2" charset="2"/>
              <a:buChar char="l"/>
            </a:pPr>
            <a:r>
              <a:rPr lang="ja-JP" altLang="en-US" sz="1500" b="1" dirty="0" smtClean="0">
                <a:latin typeface="Meiryo UI" pitchFamily="50" charset="-128"/>
                <a:ea typeface="Meiryo UI" pitchFamily="50" charset="-128"/>
                <a:cs typeface="Meiryo UI" pitchFamily="50" charset="-128"/>
              </a:rPr>
              <a:t>まずはここから</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kumimoji="1" lang="ja-JP" altLang="en-US" sz="1500" dirty="0" smtClean="0">
                <a:latin typeface="Meiryo UI" pitchFamily="50" charset="-128"/>
                <a:ea typeface="Meiryo UI" pitchFamily="50" charset="-128"/>
                <a:cs typeface="Meiryo UI" pitchFamily="50" charset="-128"/>
              </a:rPr>
              <a:t>コミット　</a:t>
            </a:r>
            <a:r>
              <a:rPr kumimoji="1" lang="en-US" altLang="ja-JP" sz="1500" dirty="0" smtClean="0">
                <a:latin typeface="Meiryo UI" pitchFamily="50" charset="-128"/>
                <a:ea typeface="Meiryo UI" pitchFamily="50" charset="-128"/>
                <a:cs typeface="Meiryo UI" pitchFamily="50" charset="-128"/>
              </a:rPr>
              <a:t>commit</a:t>
            </a: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ブランチ　</a:t>
            </a:r>
            <a:r>
              <a:rPr lang="en-US" altLang="ja-JP" sz="1500" dirty="0" smtClean="0">
                <a:latin typeface="Meiryo UI" pitchFamily="50" charset="-128"/>
                <a:ea typeface="Meiryo UI" pitchFamily="50" charset="-128"/>
                <a:cs typeface="Meiryo UI" pitchFamily="50" charset="-128"/>
              </a:rPr>
              <a:t>branch</a:t>
            </a: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ブランチとマージ　</a:t>
            </a:r>
            <a:r>
              <a:rPr lang="en-US" altLang="ja-JP" sz="1500" dirty="0" smtClean="0">
                <a:latin typeface="Meiryo UI" pitchFamily="50" charset="-128"/>
                <a:ea typeface="Meiryo UI" pitchFamily="50" charset="-128"/>
                <a:cs typeface="Meiryo UI" pitchFamily="50" charset="-128"/>
              </a:rPr>
              <a:t>merge</a:t>
            </a: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リベース　</a:t>
            </a:r>
            <a:r>
              <a:rPr lang="en-US" altLang="ja-JP" sz="1500" dirty="0" smtClean="0">
                <a:latin typeface="Meiryo UI" pitchFamily="50" charset="-128"/>
                <a:ea typeface="Meiryo UI" pitchFamily="50" charset="-128"/>
                <a:cs typeface="Meiryo UI" pitchFamily="50" charset="-128"/>
              </a:rPr>
              <a:t>rebase</a:t>
            </a:r>
          </a:p>
          <a:p>
            <a:pPr marL="1179576" lvl="1" indent="-457200"/>
            <a:endParaRPr lang="en-US" altLang="ja-JP" sz="1500" dirty="0" smtClean="0">
              <a:latin typeface="Meiryo UI" pitchFamily="50" charset="-128"/>
              <a:ea typeface="Meiryo UI" pitchFamily="50" charset="-128"/>
              <a:cs typeface="Meiryo UI" pitchFamily="50" charset="-128"/>
            </a:endParaRPr>
          </a:p>
          <a:p>
            <a:pPr marL="457200" indent="-457200">
              <a:buFont typeface="Wingdings" pitchFamily="2" charset="2"/>
              <a:buChar char="l"/>
            </a:pPr>
            <a:r>
              <a:rPr lang="en-US" altLang="ja-JP" sz="1500" b="1" dirty="0" smtClean="0">
                <a:latin typeface="Meiryo UI" pitchFamily="50" charset="-128"/>
                <a:ea typeface="Meiryo UI" pitchFamily="50" charset="-128"/>
                <a:cs typeface="Meiryo UI" pitchFamily="50" charset="-128"/>
              </a:rPr>
              <a:t>Git</a:t>
            </a:r>
            <a:r>
              <a:rPr lang="ja-JP" altLang="en-US" sz="1500" b="1" dirty="0" smtClean="0">
                <a:latin typeface="Meiryo UI" pitchFamily="50" charset="-128"/>
                <a:ea typeface="Meiryo UI" pitchFamily="50" charset="-128"/>
                <a:cs typeface="Meiryo UI" pitchFamily="50" charset="-128"/>
              </a:rPr>
              <a:t>の基礎固め</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ヘッド　</a:t>
            </a:r>
            <a:r>
              <a:rPr lang="en-US" altLang="ja-JP" sz="1500" dirty="0" smtClean="0">
                <a:latin typeface="Meiryo UI" pitchFamily="50" charset="-128"/>
                <a:ea typeface="Meiryo UI" pitchFamily="50" charset="-128"/>
                <a:cs typeface="Meiryo UI" pitchFamily="50" charset="-128"/>
              </a:rPr>
              <a:t>HEAD</a:t>
            </a: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コミットの相対的な指定①（</a:t>
            </a:r>
            <a:r>
              <a:rPr lang="en-US" altLang="ja-JP" sz="1500" dirty="0" smtClean="0">
                <a:latin typeface="Meiryo UI" pitchFamily="50" charset="-128"/>
                <a:ea typeface="Meiryo UI" pitchFamily="50" charset="-128"/>
                <a:cs typeface="Meiryo UI" pitchFamily="50" charset="-128"/>
              </a:rPr>
              <a:t>^</a:t>
            </a:r>
            <a:r>
              <a:rPr lang="ja-JP" altLang="en-US" sz="1500" dirty="0" smtClean="0">
                <a:latin typeface="Meiryo UI" pitchFamily="50" charset="-128"/>
                <a:ea typeface="Meiryo UI" pitchFamily="50" charset="-128"/>
                <a:cs typeface="Meiryo UI" pitchFamily="50" charset="-128"/>
              </a:rPr>
              <a:t>）</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コミットの相対的な指定②（</a:t>
            </a:r>
            <a:r>
              <a:rPr lang="en-US" altLang="ja-JP" sz="1500" dirty="0" smtClean="0">
                <a:latin typeface="Meiryo UI" pitchFamily="50" charset="-128"/>
                <a:ea typeface="Meiryo UI" pitchFamily="50" charset="-128"/>
                <a:cs typeface="Meiryo UI" pitchFamily="50" charset="-128"/>
              </a:rPr>
              <a:t>~</a:t>
            </a:r>
            <a:r>
              <a:rPr lang="ja-JP" altLang="en-US" sz="1500" dirty="0" smtClean="0">
                <a:latin typeface="Meiryo UI" pitchFamily="50" charset="-128"/>
                <a:ea typeface="Meiryo UI" pitchFamily="50" charset="-128"/>
                <a:cs typeface="Meiryo UI" pitchFamily="50" charset="-128"/>
              </a:rPr>
              <a:t>）</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変更を元に戻す</a:t>
            </a:r>
            <a:r>
              <a:rPr lang="en-US" altLang="ja-JP" sz="1500" dirty="0" smtClean="0">
                <a:latin typeface="Meiryo UI" pitchFamily="50" charset="-128"/>
                <a:ea typeface="Meiryo UI" pitchFamily="50" charset="-128"/>
                <a:cs typeface="Meiryo UI" pitchFamily="50" charset="-128"/>
              </a:rPr>
              <a:t/>
            </a:r>
            <a:br>
              <a:rPr lang="en-US" altLang="ja-JP" sz="1500" dirty="0" smtClean="0">
                <a:latin typeface="Meiryo UI" pitchFamily="50" charset="-128"/>
                <a:ea typeface="Meiryo UI" pitchFamily="50" charset="-128"/>
                <a:cs typeface="Meiryo UI" pitchFamily="50" charset="-128"/>
              </a:rPr>
            </a:br>
            <a:r>
              <a:rPr lang="ja-JP" altLang="en-US" sz="1500" dirty="0" smtClean="0">
                <a:latin typeface="Meiryo UI" pitchFamily="50" charset="-128"/>
                <a:ea typeface="Meiryo UI" pitchFamily="50" charset="-128"/>
                <a:cs typeface="Meiryo UI" pitchFamily="50" charset="-128"/>
              </a:rPr>
              <a:t>・ リセット　</a:t>
            </a:r>
            <a:r>
              <a:rPr lang="en-US" altLang="ja-JP" sz="1500" dirty="0" smtClean="0">
                <a:latin typeface="Meiryo UI" pitchFamily="50" charset="-128"/>
                <a:ea typeface="Meiryo UI" pitchFamily="50" charset="-128"/>
                <a:cs typeface="Meiryo UI" pitchFamily="50" charset="-128"/>
              </a:rPr>
              <a:t>reset</a:t>
            </a:r>
            <a:br>
              <a:rPr lang="en-US" altLang="ja-JP" sz="1500" dirty="0" smtClean="0">
                <a:latin typeface="Meiryo UI" pitchFamily="50" charset="-128"/>
                <a:ea typeface="Meiryo UI" pitchFamily="50" charset="-128"/>
                <a:cs typeface="Meiryo UI" pitchFamily="50" charset="-128"/>
              </a:rPr>
            </a:br>
            <a:r>
              <a:rPr lang="ja-JP" altLang="en-US" sz="1500" dirty="0" smtClean="0">
                <a:latin typeface="Meiryo UI" pitchFamily="50" charset="-128"/>
                <a:ea typeface="Meiryo UI" pitchFamily="50" charset="-128"/>
                <a:cs typeface="Meiryo UI" pitchFamily="50" charset="-128"/>
              </a:rPr>
              <a:t>・ リバート　</a:t>
            </a:r>
            <a:r>
              <a:rPr lang="en-US" altLang="ja-JP" sz="1500" dirty="0" smtClean="0">
                <a:latin typeface="Meiryo UI" pitchFamily="50" charset="-128"/>
                <a:ea typeface="Meiryo UI" pitchFamily="50" charset="-128"/>
                <a:cs typeface="Meiryo UI" pitchFamily="50" charset="-128"/>
              </a:rPr>
              <a:t>revert</a:t>
            </a:r>
          </a:p>
          <a:p>
            <a:pPr marL="457200" indent="-457200"/>
            <a:endParaRPr lang="en-US" altLang="ja-JP" sz="1500" dirty="0" smtClean="0">
              <a:latin typeface="Meiryo UI" pitchFamily="50" charset="-128"/>
              <a:ea typeface="Meiryo UI" pitchFamily="50" charset="-128"/>
              <a:cs typeface="Meiryo UI" pitchFamily="50" charset="-128"/>
            </a:endParaRPr>
          </a:p>
          <a:p>
            <a:pPr marL="457200" indent="-457200">
              <a:buFont typeface="Wingdings" pitchFamily="2" charset="2"/>
              <a:buChar char="l"/>
            </a:pPr>
            <a:r>
              <a:rPr lang="ja-JP" altLang="en-US" sz="1500" b="1" dirty="0" smtClean="0">
                <a:latin typeface="Meiryo UI" pitchFamily="50" charset="-128"/>
                <a:ea typeface="Meiryo UI" pitchFamily="50" charset="-128"/>
                <a:cs typeface="Meiryo UI" pitchFamily="50" charset="-128"/>
              </a:rPr>
              <a:t>様々な</a:t>
            </a:r>
            <a:r>
              <a:rPr lang="en-US" altLang="ja-JP" sz="1500" b="1" dirty="0" smtClean="0">
                <a:latin typeface="Meiryo UI" pitchFamily="50" charset="-128"/>
                <a:ea typeface="Meiryo UI" pitchFamily="50" charset="-128"/>
                <a:cs typeface="Meiryo UI" pitchFamily="50" charset="-128"/>
              </a:rPr>
              <a:t>tips</a:t>
            </a:r>
            <a:r>
              <a:rPr lang="ja-JP" altLang="en-US" sz="1500" b="1" dirty="0" smtClean="0">
                <a:latin typeface="Meiryo UI" pitchFamily="50" charset="-128"/>
                <a:ea typeface="Meiryo UI" pitchFamily="50" charset="-128"/>
                <a:cs typeface="Meiryo UI" pitchFamily="50" charset="-128"/>
              </a:rPr>
              <a:t> （演習問題）</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ローカルに積みあがったコミット</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コミットをやりくりする①</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コミットをやりくりする②</a:t>
            </a:r>
            <a:endParaRPr lang="en-US" altLang="ja-JP" sz="1400" dirty="0" smtClean="0">
              <a:latin typeface="Meiryo UI" pitchFamily="50" charset="-128"/>
              <a:ea typeface="Meiryo UI" pitchFamily="50" charset="-128"/>
              <a:cs typeface="Meiryo UI" pitchFamily="5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491880" y="3961631"/>
            <a:ext cx="485006"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899592" y="2786261"/>
            <a:ext cx="3816424"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7289254" y="1605558"/>
            <a:ext cx="792088"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071786"/>
            <a:ext cx="8147248" cy="5167568"/>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実際の</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の運用では、ハッシュ名を指定してツリーを動き回ることは少し骨が折れます。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のツリー構造が見事にグラフィカルに表現される訳はないので、ハッシュを見つけるためには　</a:t>
            </a:r>
            <a:r>
              <a:rPr lang="en-US" altLang="ja-JP" sz="1200" dirty="0" smtClean="0">
                <a:latin typeface="Courier New" pitchFamily="49" charset="0"/>
                <a:ea typeface="Meiryo UI" pitchFamily="50" charset="-128"/>
                <a:cs typeface="Courier New" pitchFamily="49" charset="0"/>
              </a:rPr>
              <a:t>git log</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を叩く必要が出てきます。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更には、ハッシュ名は実際の</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の世界では通常はもっと長い文字列です。例えば、</a:t>
            </a:r>
            <a:r>
              <a:rPr lang="en-US" altLang="ja-JP" sz="1200" dirty="0" smtClean="0">
                <a:latin typeface="Courier New" pitchFamily="49" charset="0"/>
                <a:ea typeface="Meiryo UI" pitchFamily="50" charset="-128"/>
                <a:cs typeface="Courier New" pitchFamily="49" charset="0"/>
              </a:rPr>
              <a:t>fed2da64c0efc5293610bdd892f82a58e8cbc5d8</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のように。舌が追いつきませんね</a:t>
            </a:r>
            <a:r>
              <a:rPr lang="en-US" altLang="ja-JP" sz="1400" dirty="0" smtClean="0">
                <a:latin typeface="Meiryo UI" pitchFamily="50" charset="-128"/>
                <a:ea typeface="Meiryo UI" pitchFamily="50" charset="-128"/>
                <a:cs typeface="Meiryo UI" pitchFamily="50" charset="-128"/>
              </a:rPr>
              <a:t>...</a:t>
            </a:r>
            <a:endParaRPr lang="ja-JP" altLang="en-US"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幸い、</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にはハッシュを便利に扱うための機能があります。ハッシュ名の全部を指定する必要はなく、どのハッシュかを特定するに足るだけの文字列を与えればよいのです。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つまり前述の長いハッシュの代わりに、</a:t>
            </a:r>
            <a:r>
              <a:rPr lang="en-US" altLang="ja-JP" sz="1200" dirty="0" smtClean="0">
                <a:latin typeface="Courier New" pitchFamily="49" charset="0"/>
                <a:ea typeface="Meiryo UI" pitchFamily="50" charset="-128"/>
                <a:cs typeface="Courier New" pitchFamily="49" charset="0"/>
              </a:rPr>
              <a:t>fed2</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と打ちます。</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それでもやっぱりハッシュの指定は少し大変なので、相対的な指定の出番です。これは素晴らしいですよ！</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相対的な指定では、どこか記憶しやすい場所（</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ブランチや</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など）で作業することになります。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コミットの相対的な指定はパワフルな機能ですが、ここではシンプルな</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方法の紹介に留めます。</a:t>
            </a:r>
          </a:p>
          <a:p>
            <a:pPr indent="-360000">
              <a:spcBef>
                <a:spcPts val="800"/>
              </a:spcBef>
              <a:buFont typeface="+mj-lt"/>
              <a:buAutoNum type="arabicPeriod"/>
            </a:pPr>
            <a:r>
              <a:rPr lang="en-US" altLang="ja-JP" sz="1400" dirty="0" smtClean="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オペレータを使って一回で一つの前のコミットを指定</a:t>
            </a:r>
          </a:p>
          <a:p>
            <a:pPr indent="-360000">
              <a:spcBef>
                <a:spcPts val="800"/>
              </a:spcBef>
              <a:buFont typeface="+mj-lt"/>
              <a:buAutoNum type="arabicPeriod"/>
            </a:pPr>
            <a:r>
              <a:rPr lang="en-US" altLang="ja-JP" sz="1400" dirty="0" smtClean="0">
                <a:latin typeface="Meiryo UI" pitchFamily="50" charset="-128"/>
                <a:ea typeface="Meiryo UI" pitchFamily="50" charset="-128"/>
                <a:cs typeface="Meiryo UI" pitchFamily="50" charset="-128"/>
              </a:rPr>
              <a:t>	~&lt;num&gt;</a:t>
            </a:r>
            <a:r>
              <a:rPr lang="ja-JP" altLang="en-US" sz="1400" dirty="0" smtClean="0">
                <a:latin typeface="Meiryo UI" pitchFamily="50" charset="-128"/>
                <a:ea typeface="Meiryo UI" pitchFamily="50" charset="-128"/>
                <a:cs typeface="Meiryo UI" pitchFamily="50" charset="-128"/>
              </a:rPr>
              <a:t>オペレータを使って任意の個数分前のコミットを指定</a:t>
            </a:r>
            <a:endParaRPr lang="en-US" altLang="ja-JP" sz="14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2554545"/>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オペレータを追加することで、今指定してるコミットの親コミットを見つけるよう</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に指示することができます。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と書くと</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の最初の親コミットを指すことができます。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とすれば</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のおじいちゃんコミットを指します。</a:t>
            </a:r>
          </a:p>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の親コミットをチェックアウトしてみましょう。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コミットの相対的な指定①　ハット（</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じゃん！できました。ハッシュ名を打ち込むよりも簡単なことがわかります。</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11960" y="495290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1266" name="Picture 2"/>
          <p:cNvPicPr>
            <a:picLocks noChangeAspect="1" noChangeArrowheads="1"/>
          </p:cNvPicPr>
          <p:nvPr/>
        </p:nvPicPr>
        <p:blipFill>
          <a:blip r:embed="rId2" cstate="print"/>
          <a:srcRect b="3244"/>
          <a:stretch>
            <a:fillRect/>
          </a:stretch>
        </p:blipFill>
        <p:spPr bwMode="auto">
          <a:xfrm>
            <a:off x="1043608" y="4077072"/>
            <a:ext cx="2600325" cy="2147321"/>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5436096" y="4077072"/>
            <a:ext cx="2352675" cy="2152650"/>
          </a:xfrm>
          <a:prstGeom prst="rect">
            <a:avLst/>
          </a:prstGeom>
          <a:noFill/>
          <a:ln w="9525">
            <a:noFill/>
            <a:miter lim="800000"/>
            <a:headEnd/>
            <a:tailEnd/>
          </a:ln>
        </p:spPr>
      </p:pic>
      <p:sp>
        <p:nvSpPr>
          <p:cNvPr id="15" name="角丸四角形 14"/>
          <p:cNvSpPr/>
          <p:nvPr/>
        </p:nvSpPr>
        <p:spPr>
          <a:xfrm>
            <a:off x="3317245" y="3887470"/>
            <a:ext cx="25095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ブランチの親に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
        <p:nvSpPr>
          <p:cNvPr id="16" name="テキスト ボックス 15"/>
          <p:cNvSpPr txBox="1"/>
          <p:nvPr/>
        </p:nvSpPr>
        <p:spPr>
          <a:xfrm>
            <a:off x="3083227" y="4334907"/>
            <a:ext cx="2977546"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master^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939103"/>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相対的な指定をする際に、</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を使うこともできます。何回か使ってみて、ツリー内を移動してみましょう。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コミットの相対的な指定①　ハット（</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8223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簡単ですね！</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　と打つことで、移動することができました。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11960" y="466487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195699" y="2639957"/>
            <a:ext cx="2752602"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ブランチの</a:t>
            </a:r>
            <a:r>
              <a:rPr lang="ja-JP" altLang="en-US" sz="1200" dirty="0" err="1" smtClean="0">
                <a:latin typeface="Meiryo UI" pitchFamily="50" charset="-128"/>
                <a:ea typeface="Meiryo UI" pitchFamily="50" charset="-128"/>
                <a:cs typeface="Meiryo UI" pitchFamily="50" charset="-128"/>
              </a:rPr>
              <a:t>親の親の</a:t>
            </a:r>
            <a:r>
              <a:rPr lang="ja-JP" altLang="en-US" sz="1200" dirty="0" smtClean="0">
                <a:latin typeface="Meiryo UI" pitchFamily="50" charset="-128"/>
                <a:ea typeface="Meiryo UI" pitchFamily="50" charset="-128"/>
                <a:cs typeface="Meiryo UI" pitchFamily="50" charset="-128"/>
              </a:rPr>
              <a:t>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
        <p:nvSpPr>
          <p:cNvPr id="16" name="テキスト ボックス 15"/>
          <p:cNvSpPr txBox="1"/>
          <p:nvPr/>
        </p:nvSpPr>
        <p:spPr>
          <a:xfrm>
            <a:off x="1871700" y="3080573"/>
            <a:ext cx="5400600"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252000" tIns="0" rIns="252000" bIns="0" rtlCol="0" anchor="ctr" anchorCtr="0">
            <a:spAutoFit/>
          </a:bodyPr>
          <a:lstStyle/>
          <a:p>
            <a:r>
              <a:rPr lang="en-US" altLang="ja-JP" sz="1600" dirty="0">
                <a:latin typeface="Courier New" pitchFamily="49" charset="0"/>
                <a:cs typeface="Courier New" pitchFamily="49" charset="0"/>
              </a:rPr>
              <a:t>git checkout C3; </a:t>
            </a:r>
            <a:r>
              <a:rPr lang="en-US" altLang="ja-JP" sz="1600" dirty="0" smtClean="0">
                <a:latin typeface="Courier New" pitchFamily="49" charset="0"/>
                <a:cs typeface="Courier New" pitchFamily="49" charset="0"/>
              </a:rPr>
              <a:t>git </a:t>
            </a:r>
            <a:r>
              <a:rPr lang="en-US" altLang="ja-JP" sz="1600" dirty="0">
                <a:latin typeface="Courier New" pitchFamily="49" charset="0"/>
                <a:cs typeface="Courier New" pitchFamily="49" charset="0"/>
              </a:rPr>
              <a:t>checkout HEAD^; </a:t>
            </a:r>
            <a:endParaRPr lang="en-US" altLang="ja-JP" sz="1600" dirty="0" smtClean="0">
              <a:latin typeface="Courier New" pitchFamily="49" charset="0"/>
              <a:cs typeface="Courier New" pitchFamily="49" charset="0"/>
            </a:endParaRPr>
          </a:p>
          <a:p>
            <a:r>
              <a:rPr lang="en-US" altLang="ja-JP" sz="1600" dirty="0" smtClean="0">
                <a:latin typeface="Courier New" pitchFamily="49" charset="0"/>
                <a:cs typeface="Courier New" pitchFamily="49" charset="0"/>
              </a:rPr>
              <a:t>git </a:t>
            </a:r>
            <a:r>
              <a:rPr lang="en-US" altLang="ja-JP" sz="1600" dirty="0">
                <a:latin typeface="Courier New" pitchFamily="49" charset="0"/>
                <a:cs typeface="Courier New" pitchFamily="49" charset="0"/>
              </a:rPr>
              <a:t>checkout HEAD^; git checkout HEAD^</a:t>
            </a:r>
            <a:endParaRPr kumimoji="1" lang="en-US" altLang="ja-JP" sz="1600" dirty="0" smtClean="0">
              <a:latin typeface="Courier New" pitchFamily="49" charset="0"/>
              <a:cs typeface="Courier New" pitchFamily="49" charset="0"/>
            </a:endParaRPr>
          </a:p>
        </p:txBody>
      </p:sp>
      <p:pic>
        <p:nvPicPr>
          <p:cNvPr id="12290" name="Picture 2"/>
          <p:cNvPicPr>
            <a:picLocks noChangeAspect="1" noChangeArrowheads="1"/>
          </p:cNvPicPr>
          <p:nvPr/>
        </p:nvPicPr>
        <p:blipFill>
          <a:blip r:embed="rId2" cstate="print"/>
          <a:srcRect l="9256" b="2681"/>
          <a:stretch>
            <a:fillRect/>
          </a:stretch>
        </p:blipFill>
        <p:spPr bwMode="auto">
          <a:xfrm>
            <a:off x="1475644" y="3645024"/>
            <a:ext cx="2117613" cy="261403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5436096" y="3646008"/>
            <a:ext cx="2076450" cy="26289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716624"/>
          </a:xfrm>
        </p:spPr>
        <p:txBody>
          <a:bodyPr wrap="square">
            <a:spAutoFit/>
          </a:bodyPr>
          <a:lstStyle/>
          <a:p>
            <a:pPr indent="-360000">
              <a:lnSpc>
                <a:spcPct val="170000"/>
              </a:lnSpc>
              <a:spcBef>
                <a:spcPts val="800"/>
              </a:spcBef>
            </a:pPr>
            <a:r>
              <a:rPr lang="ja-JP" altLang="en-US" sz="1200" dirty="0" smtClean="0">
                <a:latin typeface="Meiryo UI" pitchFamily="50" charset="-128"/>
                <a:ea typeface="Meiryo UI" pitchFamily="50" charset="-128"/>
                <a:cs typeface="Meiryo UI" pitchFamily="50" charset="-128"/>
              </a:rPr>
              <a:t>仮にいくつも前のコミットへと移動する必要があるとします。</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を何回もタイプするのは骨が折れる場合もありますから、こんな時のために</a:t>
            </a:r>
            <a:r>
              <a:rPr lang="en-US" altLang="ja-JP" sz="1200" dirty="0" smtClean="0">
                <a:latin typeface="Meiryo UI" pitchFamily="50" charset="-128"/>
                <a:ea typeface="Meiryo UI" pitchFamily="50" charset="-128"/>
                <a:cs typeface="Meiryo UI" pitchFamily="50" charset="-128"/>
              </a:rPr>
              <a:t>Git</a:t>
            </a:r>
            <a:r>
              <a:rPr lang="ja-JP" altLang="en-US" sz="1200" dirty="0" err="1" smtClean="0">
                <a:latin typeface="Meiryo UI" pitchFamily="50" charset="-128"/>
                <a:ea typeface="Meiryo UI" pitchFamily="50" charset="-128"/>
                <a:cs typeface="Meiryo UI" pitchFamily="50" charset="-128"/>
              </a:rPr>
              <a:t>には</a:t>
            </a:r>
            <a:r>
              <a:rPr lang="ja-JP" altLang="en-US" sz="1200" dirty="0" smtClean="0">
                <a:latin typeface="Meiryo UI" pitchFamily="50" charset="-128"/>
                <a:ea typeface="Meiryo UI" pitchFamily="50" charset="-128"/>
                <a:cs typeface="Meiryo UI" pitchFamily="50" charset="-128"/>
              </a:rPr>
              <a:t>チルダ</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オペレータがあります。</a:t>
            </a:r>
          </a:p>
          <a:p>
            <a:pPr indent="-360000">
              <a:lnSpc>
                <a:spcPct val="170000"/>
              </a:lnSpc>
              <a:spcBef>
                <a:spcPts val="800"/>
              </a:spcBef>
            </a:pPr>
            <a:r>
              <a:rPr lang="ja-JP" altLang="en-US" sz="1200" dirty="0" smtClean="0">
                <a:latin typeface="Meiryo UI" pitchFamily="50" charset="-128"/>
                <a:ea typeface="Meiryo UI" pitchFamily="50" charset="-128"/>
                <a:cs typeface="Meiryo UI" pitchFamily="50" charset="-128"/>
              </a:rPr>
              <a:t>チルダの後に移動したい数を入力して使います。これも動きをみてみましょう。</a:t>
            </a:r>
            <a:endParaRPr lang="ja-JP" altLang="en-US" sz="12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コミットの相対的な指定②　チルダ（</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じゃん！これはシンプル </a:t>
            </a:r>
            <a:r>
              <a:rPr lang="en-US" altLang="ja-JP" sz="1200" dirty="0" smtClean="0">
                <a:latin typeface="Meiryo UI" pitchFamily="50" charset="-128"/>
                <a:ea typeface="Meiryo UI" pitchFamily="50" charset="-128"/>
                <a:cs typeface="Meiryo UI" pitchFamily="50" charset="-128"/>
              </a:rPr>
              <a:t>-- </a:t>
            </a:r>
            <a:r>
              <a:rPr lang="ja-JP" altLang="en-US" sz="1200" dirty="0" smtClean="0">
                <a:latin typeface="Meiryo UI" pitchFamily="50" charset="-128"/>
                <a:ea typeface="Meiryo UI" pitchFamily="50" charset="-128"/>
                <a:cs typeface="Meiryo UI" pitchFamily="50" charset="-128"/>
              </a:rPr>
              <a:t>相対的な指定は素晴らしいですね。</a:t>
            </a:r>
            <a:endParaRPr lang="ja-JP" altLang="en-US" sz="1200" b="1" dirty="0">
              <a:solidFill>
                <a:schemeClr val="accent1"/>
              </a:solidFill>
              <a:latin typeface="Meiryo UI" pitchFamily="50" charset="-128"/>
              <a:ea typeface="Meiryo UI" pitchFamily="50" charset="-128"/>
              <a:cs typeface="Meiryo UI" pitchFamily="50" charset="-128"/>
            </a:endParaRPr>
          </a:p>
        </p:txBody>
      </p:sp>
      <p:pic>
        <p:nvPicPr>
          <p:cNvPr id="13314" name="Picture 2"/>
          <p:cNvPicPr>
            <a:picLocks noChangeAspect="1" noChangeArrowheads="1"/>
          </p:cNvPicPr>
          <p:nvPr/>
        </p:nvPicPr>
        <p:blipFill>
          <a:blip r:embed="rId2" cstate="print"/>
          <a:srcRect/>
          <a:stretch>
            <a:fillRect/>
          </a:stretch>
        </p:blipFill>
        <p:spPr bwMode="auto">
          <a:xfrm>
            <a:off x="1115616" y="3356992"/>
            <a:ext cx="2247900" cy="323850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b="2172"/>
          <a:stretch>
            <a:fillRect/>
          </a:stretch>
        </p:blipFill>
        <p:spPr bwMode="auto">
          <a:xfrm>
            <a:off x="5866209" y="3356992"/>
            <a:ext cx="2162175" cy="3242698"/>
          </a:xfrm>
          <a:prstGeom prst="rect">
            <a:avLst/>
          </a:prstGeom>
          <a:noFill/>
          <a:ln w="9525">
            <a:noFill/>
            <a:miter lim="800000"/>
            <a:headEnd/>
            <a:tailEnd/>
          </a:ln>
        </p:spPr>
      </p:pic>
      <p:sp>
        <p:nvSpPr>
          <p:cNvPr id="11" name="右矢印 10"/>
          <p:cNvSpPr/>
          <p:nvPr/>
        </p:nvSpPr>
        <p:spPr>
          <a:xfrm>
            <a:off x="4247472" y="4653136"/>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180454" y="4262899"/>
            <a:ext cx="2854116"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checkout HEAD~4</a:t>
            </a:r>
            <a:endParaRPr kumimoji="1" lang="en-US" altLang="ja-JP" sz="1600" dirty="0" smtClean="0">
              <a:latin typeface="Courier New" pitchFamily="49" charset="0"/>
              <a:cs typeface="Courier New" pitchFamily="49" charset="0"/>
            </a:endParaRPr>
          </a:p>
        </p:txBody>
      </p:sp>
      <p:sp>
        <p:nvSpPr>
          <p:cNvPr id="15" name="角丸四角形 14"/>
          <p:cNvSpPr/>
          <p:nvPr/>
        </p:nvSpPr>
        <p:spPr>
          <a:xfrm>
            <a:off x="3448627" y="3801378"/>
            <a:ext cx="231777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　ブランチの</a:t>
            </a:r>
            <a:r>
              <a:rPr lang="en-US" altLang="ja-JP" sz="1200" dirty="0" smtClean="0">
                <a:latin typeface="Meiryo UI" pitchFamily="50" charset="-128"/>
                <a:ea typeface="Meiryo UI" pitchFamily="50" charset="-128"/>
                <a:cs typeface="Meiryo UI" pitchFamily="50" charset="-128"/>
              </a:rPr>
              <a:t>4</a:t>
            </a:r>
            <a:r>
              <a:rPr lang="ja-JP" altLang="en-US" sz="1200" dirty="0" smtClean="0">
                <a:latin typeface="Meiryo UI" pitchFamily="50" charset="-128"/>
                <a:ea typeface="Meiryo UI" pitchFamily="50" charset="-128"/>
                <a:cs typeface="Meiryo UI" pitchFamily="50" charset="-128"/>
              </a:rPr>
              <a:t>つ親に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6"/>
          <p:cNvPicPr>
            <a:picLocks noChangeAspect="1" noChangeArrowheads="1"/>
          </p:cNvPicPr>
          <p:nvPr/>
        </p:nvPicPr>
        <p:blipFill>
          <a:blip r:embed="rId2" cstate="print"/>
          <a:srcRect b="22083"/>
          <a:stretch>
            <a:fillRect/>
          </a:stretch>
        </p:blipFill>
        <p:spPr bwMode="auto">
          <a:xfrm>
            <a:off x="5292080" y="3717032"/>
            <a:ext cx="2789840" cy="2709577"/>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コミットの相対的な指定②　チルダ（</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1867691"/>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私</a:t>
            </a:r>
            <a:r>
              <a:rPr lang="ja-JP" altLang="en-US" sz="1400" dirty="0">
                <a:latin typeface="Meiryo UI" pitchFamily="50" charset="-128"/>
                <a:ea typeface="Meiryo UI" pitchFamily="50" charset="-128"/>
                <a:cs typeface="Meiryo UI" pitchFamily="50" charset="-128"/>
              </a:rPr>
              <a:t>が相対的な指定を最も活用する時は、ブランチを動かす時です。</a:t>
            </a:r>
            <a:br>
              <a:rPr lang="ja-JP" altLang="en-US" sz="1400" dirty="0">
                <a:latin typeface="Meiryo UI" pitchFamily="50" charset="-128"/>
                <a:ea typeface="Meiryo UI" pitchFamily="50" charset="-128"/>
                <a:cs typeface="Meiryo UI" pitchFamily="50" charset="-128"/>
              </a:rPr>
            </a:br>
            <a:r>
              <a:rPr lang="ja-JP" altLang="en-US" sz="1400" dirty="0">
                <a:latin typeface="Meiryo UI" pitchFamily="50" charset="-128"/>
                <a:ea typeface="Meiryo UI" pitchFamily="50" charset="-128"/>
                <a:cs typeface="Meiryo UI" pitchFamily="50" charset="-128"/>
              </a:rPr>
              <a:t>（</a:t>
            </a:r>
            <a:r>
              <a:rPr lang="en-US" altLang="ja-JP" sz="1400" dirty="0">
                <a:latin typeface="Meiryo UI" pitchFamily="50" charset="-128"/>
                <a:ea typeface="Meiryo UI" pitchFamily="50" charset="-128"/>
                <a:cs typeface="Meiryo UI" pitchFamily="50" charset="-128"/>
              </a:rPr>
              <a:t>git branch</a:t>
            </a:r>
            <a:r>
              <a:rPr lang="ja-JP" altLang="en-US" sz="1400" dirty="0">
                <a:latin typeface="Meiryo UI" pitchFamily="50" charset="-128"/>
                <a:ea typeface="Meiryo UI" pitchFamily="50" charset="-128"/>
                <a:cs typeface="Meiryo UI" pitchFamily="50" charset="-128"/>
              </a:rPr>
              <a:t>コマンドの）</a:t>
            </a:r>
            <a:r>
              <a:rPr lang="en-US" altLang="ja-JP" sz="1400" dirty="0">
                <a:latin typeface="Meiryo UI" pitchFamily="50" charset="-128"/>
                <a:ea typeface="Meiryo UI" pitchFamily="50" charset="-128"/>
                <a:cs typeface="Meiryo UI" pitchFamily="50" charset="-128"/>
              </a:rPr>
              <a:t>-f</a:t>
            </a:r>
            <a:r>
              <a:rPr lang="ja-JP" altLang="en-US" sz="1400" dirty="0">
                <a:latin typeface="Meiryo UI" pitchFamily="50" charset="-128"/>
                <a:ea typeface="Meiryo UI" pitchFamily="50" charset="-128"/>
                <a:cs typeface="Meiryo UI" pitchFamily="50" charset="-128"/>
              </a:rPr>
              <a:t>　オプションを使えば、ブランチ名を直接あるコミットへと付け直すことができます。例えば</a:t>
            </a:r>
            <a:r>
              <a:rPr lang="ja-JP" altLang="en-US" sz="1400" dirty="0" smtClean="0">
                <a:latin typeface="Meiryo UI" pitchFamily="50" charset="-128"/>
                <a:ea typeface="Meiryo UI" pitchFamily="50" charset="-128"/>
                <a:cs typeface="Meiryo UI" pitchFamily="50" charset="-128"/>
              </a:rPr>
              <a:t>：</a:t>
            </a:r>
            <a:endParaRPr lang="ja-JP" altLang="en-US" sz="1400" dirty="0">
              <a:latin typeface="Meiryo UI" pitchFamily="50" charset="-128"/>
              <a:ea typeface="Meiryo UI" pitchFamily="50" charset="-128"/>
              <a:cs typeface="Meiryo UI" pitchFamily="50" charset="-128"/>
            </a:endParaRPr>
          </a:p>
        </p:txBody>
      </p:sp>
      <p:sp>
        <p:nvSpPr>
          <p:cNvPr id="13" name="コンテンツ プレースホルダ 2"/>
          <p:cNvSpPr txBox="1">
            <a:spLocks/>
          </p:cNvSpPr>
          <p:nvPr/>
        </p:nvSpPr>
        <p:spPr>
          <a:xfrm>
            <a:off x="4572000" y="1268760"/>
            <a:ext cx="4040188" cy="1191095"/>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こうすれば、</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から数えて</a:t>
            </a:r>
            <a:r>
              <a:rPr lang="en-US" altLang="ja-JP" sz="1400" dirty="0" smtClean="0">
                <a:latin typeface="Meiryo UI" pitchFamily="50" charset="-128"/>
                <a:ea typeface="Meiryo UI" pitchFamily="50" charset="-128"/>
                <a:cs typeface="Meiryo UI" pitchFamily="50" charset="-128"/>
              </a:rPr>
              <a:t>3</a:t>
            </a:r>
            <a:r>
              <a:rPr lang="ja-JP" altLang="en-US" sz="1400" dirty="0" smtClean="0">
                <a:latin typeface="Meiryo UI" pitchFamily="50" charset="-128"/>
                <a:ea typeface="Meiryo UI" pitchFamily="50" charset="-128"/>
                <a:cs typeface="Meiryo UI" pitchFamily="50" charset="-128"/>
              </a:rPr>
              <a:t>個前の親コミットへと強制的に移動することができます。</a:t>
            </a:r>
            <a:endParaRPr lang="ja-JP" altLang="en-US" sz="1400" dirty="0">
              <a:latin typeface="Meiryo UI" pitchFamily="50" charset="-128"/>
              <a:ea typeface="Meiryo UI" pitchFamily="50" charset="-128"/>
              <a:cs typeface="Meiryo UI" pitchFamily="50" charset="-128"/>
            </a:endParaRPr>
          </a:p>
        </p:txBody>
      </p:sp>
      <p:sp>
        <p:nvSpPr>
          <p:cNvPr id="14" name="右矢印 13"/>
          <p:cNvSpPr/>
          <p:nvPr/>
        </p:nvSpPr>
        <p:spPr>
          <a:xfrm>
            <a:off x="4211960" y="4761830"/>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9" name="Picture 5"/>
          <p:cNvPicPr>
            <a:picLocks noChangeAspect="1" noChangeArrowheads="1"/>
          </p:cNvPicPr>
          <p:nvPr/>
        </p:nvPicPr>
        <p:blipFill>
          <a:blip r:embed="rId3" cstate="print"/>
          <a:srcRect b="18121"/>
          <a:stretch>
            <a:fillRect/>
          </a:stretch>
        </p:blipFill>
        <p:spPr bwMode="auto">
          <a:xfrm>
            <a:off x="1043608" y="3743659"/>
            <a:ext cx="2712492" cy="2709677"/>
          </a:xfrm>
          <a:prstGeom prst="rect">
            <a:avLst/>
          </a:prstGeom>
          <a:noFill/>
          <a:ln w="9525">
            <a:noFill/>
            <a:miter lim="800000"/>
            <a:headEnd/>
            <a:tailEnd/>
          </a:ln>
        </p:spPr>
      </p:pic>
      <p:sp>
        <p:nvSpPr>
          <p:cNvPr id="17" name="テキスト ボックス 16"/>
          <p:cNvSpPr txBox="1"/>
          <p:nvPr/>
        </p:nvSpPr>
        <p:spPr>
          <a:xfrm>
            <a:off x="2674651" y="3398803"/>
            <a:ext cx="3841565"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branch -f bugFix</a:t>
            </a:r>
            <a:r>
              <a:rPr lang="ja-JP" altLang="en-US" sz="1600" dirty="0" smtClean="0">
                <a:latin typeface="Courier New" pitchFamily="49" charset="0"/>
                <a:cs typeface="Courier New" pitchFamily="49" charset="0"/>
              </a:rPr>
              <a:t> </a:t>
            </a:r>
            <a:r>
              <a:rPr lang="en-US" altLang="ja-JP" sz="1600" dirty="0" smtClean="0">
                <a:latin typeface="Courier New" pitchFamily="49" charset="0"/>
                <a:cs typeface="Courier New" pitchFamily="49" charset="0"/>
              </a:rPr>
              <a:t>HEAD~3</a:t>
            </a:r>
            <a:endParaRPr kumimoji="1" lang="en-US" altLang="ja-JP" sz="1600" dirty="0" smtClean="0">
              <a:latin typeface="Courier New" pitchFamily="49" charset="0"/>
              <a:cs typeface="Courier New" pitchFamily="49" charset="0"/>
            </a:endParaRPr>
          </a:p>
        </p:txBody>
      </p:sp>
      <p:sp>
        <p:nvSpPr>
          <p:cNvPr id="18" name="角丸四角形 17"/>
          <p:cNvSpPr/>
          <p:nvPr/>
        </p:nvSpPr>
        <p:spPr>
          <a:xfrm>
            <a:off x="3357328" y="2937282"/>
            <a:ext cx="24762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ブランチを３つ上の親に移動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742651" y="3096578"/>
            <a:ext cx="1232030"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変更を元に戻す</a:t>
            </a:r>
            <a:endParaRPr kumimoji="1" lang="ja-JP" altLang="en-US" sz="2800" dirty="0">
              <a:latin typeface="Meiryo UI" pitchFamily="50" charset="-128"/>
              <a:ea typeface="Meiryo UI" pitchFamily="50" charset="-128"/>
              <a:cs typeface="Meiryo UI" pitchFamily="50" charset="-128"/>
            </a:endParaRPr>
          </a:p>
        </p:txBody>
      </p:sp>
      <p:sp>
        <p:nvSpPr>
          <p:cNvPr id="5" name="正方形/長方形 4"/>
          <p:cNvSpPr/>
          <p:nvPr/>
        </p:nvSpPr>
        <p:spPr>
          <a:xfrm>
            <a:off x="863096" y="3501008"/>
            <a:ext cx="1412052"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87874"/>
            <a:ext cx="8147248" cy="2706382"/>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では変更を元に戻す方法がたくさんあります。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コミットと同じように、低レベル</a:t>
            </a:r>
            <a:r>
              <a:rPr lang="ja-JP" altLang="en-US" sz="1600" dirty="0" err="1" smtClean="0">
                <a:latin typeface="Meiryo UI" pitchFamily="50" charset="-128"/>
                <a:ea typeface="Meiryo UI" pitchFamily="50" charset="-128"/>
                <a:cs typeface="Meiryo UI" pitchFamily="50" charset="-128"/>
              </a:rPr>
              <a:t>な</a:t>
            </a:r>
            <a:r>
              <a:rPr lang="ja-JP" altLang="en-US" sz="1600" dirty="0" smtClean="0">
                <a:latin typeface="Meiryo UI" pitchFamily="50" charset="-128"/>
                <a:ea typeface="Meiryo UI" pitchFamily="50" charset="-128"/>
                <a:cs typeface="Meiryo UI" pitchFamily="50" charset="-128"/>
              </a:rPr>
              <a:t>動作（ファイル別だったりファイルの中の一部だったり）も高レベルな動作（変更のまとまりのキャンセル）もできます。このアプリケーションでは後者の方法について紹介します。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基本的なアンドゥの方法が</a:t>
            </a:r>
            <a:r>
              <a:rPr lang="en-US" altLang="ja-JP" sz="1600" dirty="0" smtClean="0">
                <a:latin typeface="Meiryo UI" pitchFamily="50" charset="-128"/>
                <a:ea typeface="Meiryo UI" pitchFamily="50" charset="-128"/>
                <a:cs typeface="Meiryo UI" pitchFamily="50" charset="-128"/>
              </a:rPr>
              <a:t>2</a:t>
            </a:r>
            <a:r>
              <a:rPr lang="ja-JP" altLang="en-US" sz="1600" dirty="0" smtClean="0">
                <a:latin typeface="Meiryo UI" pitchFamily="50" charset="-128"/>
                <a:ea typeface="Meiryo UI" pitchFamily="50" charset="-128"/>
                <a:cs typeface="Meiryo UI" pitchFamily="50" charset="-128"/>
              </a:rPr>
              <a:t>つあります </a:t>
            </a: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一つは </a:t>
            </a:r>
            <a:r>
              <a:rPr lang="en-US" altLang="ja-JP" sz="1600" dirty="0" smtClean="0">
                <a:latin typeface="Courier New" pitchFamily="49" charset="0"/>
                <a:ea typeface="Meiryo UI" pitchFamily="50" charset="-128"/>
                <a:cs typeface="Courier New" pitchFamily="49" charset="0"/>
              </a:rPr>
              <a:t>git reset</a:t>
            </a:r>
            <a:r>
              <a:rPr lang="ja-JP" altLang="en-US" sz="16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を使う方法で、もう</a:t>
            </a:r>
            <a:r>
              <a:rPr lang="en-US" altLang="ja-JP" sz="1600" dirty="0" smtClean="0">
                <a:latin typeface="Meiryo UI" pitchFamily="50" charset="-128"/>
                <a:ea typeface="Meiryo UI" pitchFamily="50" charset="-128"/>
                <a:cs typeface="Meiryo UI" pitchFamily="50" charset="-128"/>
              </a:rPr>
              <a:t>1</a:t>
            </a:r>
            <a:r>
              <a:rPr lang="ja-JP" altLang="en-US" sz="1600" dirty="0" err="1" smtClean="0">
                <a:latin typeface="Meiryo UI" pitchFamily="50" charset="-128"/>
                <a:ea typeface="Meiryo UI" pitchFamily="50" charset="-128"/>
                <a:cs typeface="Meiryo UI" pitchFamily="50" charset="-128"/>
              </a:rPr>
              <a:t>つは</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Courier New" pitchFamily="49" charset="0"/>
                <a:ea typeface="Meiryo UI" pitchFamily="50" charset="-128"/>
                <a:cs typeface="Courier New" pitchFamily="49" charset="0"/>
              </a:rPr>
              <a:t>git revert</a:t>
            </a:r>
            <a:r>
              <a:rPr lang="ja-JP" altLang="en-US" sz="16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を使う方法です。次のダイアログで一つ一つを見ていきます。</a:t>
            </a:r>
            <a:endParaRPr kumimoji="1" lang="ja-JP" altLang="en-US" sz="1600" dirty="0">
              <a:latin typeface="Meiryo UI" pitchFamily="50" charset="-128"/>
              <a:ea typeface="Meiryo UI" pitchFamily="50" charset="-128"/>
              <a:cs typeface="Meiryo UI" pitchFamily="50"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リセット　</a:t>
            </a:r>
            <a:r>
              <a:rPr lang="en-US" altLang="ja-JP" sz="2800" b="1" dirty="0" smtClean="0">
                <a:latin typeface="Meiryo UI" pitchFamily="50" charset="-128"/>
                <a:ea typeface="Meiryo UI" pitchFamily="50" charset="-128"/>
                <a:cs typeface="Meiryo UI" pitchFamily="50" charset="-128"/>
              </a:rPr>
              <a:t>Reset</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2392450"/>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はブランチのポインタを後方に移動することで変更のキャンセルを実現します。履歴を上書きするような動作だと思うと良いでしょうか。</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はそもそも前のコミットなんかなかったかのように、ブランチのポインタを元に戻してくれます。</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どういう感じか見てみましょう。</a:t>
            </a:r>
          </a:p>
        </p:txBody>
      </p:sp>
      <p:sp>
        <p:nvSpPr>
          <p:cNvPr id="13" name="コンテンツ プレースホルダ 2"/>
          <p:cNvSpPr txBox="1">
            <a:spLocks/>
          </p:cNvSpPr>
          <p:nvPr/>
        </p:nvSpPr>
        <p:spPr>
          <a:xfrm>
            <a:off x="4572000" y="1268760"/>
            <a:ext cx="4040188" cy="1501437"/>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いいですね！</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ブランチへのポインタを</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へ戻しました。これでこのローカルリポジトリにはまるで</a:t>
            </a:r>
            <a:r>
              <a:rPr lang="en-US" altLang="ja-JP" sz="1400" dirty="0" smtClean="0">
                <a:latin typeface="Meiryo UI" pitchFamily="50" charset="-128"/>
                <a:ea typeface="Meiryo UI" pitchFamily="50" charset="-128"/>
                <a:cs typeface="Meiryo UI" pitchFamily="50" charset="-128"/>
              </a:rPr>
              <a:t>C2</a:t>
            </a:r>
            <a:r>
              <a:rPr lang="ja-JP" altLang="en-US" sz="1400" dirty="0" smtClean="0">
                <a:latin typeface="Meiryo UI" pitchFamily="50" charset="-128"/>
                <a:ea typeface="Meiryo UI" pitchFamily="50" charset="-128"/>
                <a:cs typeface="Meiryo UI" pitchFamily="50" charset="-128"/>
              </a:rPr>
              <a:t>なんて無かったかのように変更をキャンセルできました。</a:t>
            </a:r>
            <a:endParaRPr lang="ja-JP" altLang="en-US" sz="1400" dirty="0">
              <a:latin typeface="Meiryo UI" pitchFamily="50" charset="-128"/>
              <a:ea typeface="Meiryo UI" pitchFamily="50" charset="-128"/>
              <a:cs typeface="Meiryo UI" pitchFamily="50" charset="-128"/>
            </a:endParaRPr>
          </a:p>
        </p:txBody>
      </p:sp>
      <p:sp>
        <p:nvSpPr>
          <p:cNvPr id="14" name="右矢印 13"/>
          <p:cNvSpPr/>
          <p:nvPr/>
        </p:nvSpPr>
        <p:spPr>
          <a:xfrm>
            <a:off x="4085718" y="4833838"/>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6386" name="Picture 2"/>
          <p:cNvPicPr>
            <a:picLocks noChangeAspect="1" noChangeArrowheads="1"/>
          </p:cNvPicPr>
          <p:nvPr/>
        </p:nvPicPr>
        <p:blipFill>
          <a:blip r:embed="rId2" cstate="print"/>
          <a:srcRect b="3516"/>
          <a:stretch>
            <a:fillRect/>
          </a:stretch>
        </p:blipFill>
        <p:spPr bwMode="auto">
          <a:xfrm>
            <a:off x="1142256" y="4221088"/>
            <a:ext cx="2228850" cy="1975877"/>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5364088" y="4221088"/>
            <a:ext cx="2133600" cy="1990725"/>
          </a:xfrm>
          <a:prstGeom prst="rect">
            <a:avLst/>
          </a:prstGeom>
          <a:noFill/>
          <a:ln w="9525">
            <a:noFill/>
            <a:miter lim="800000"/>
            <a:headEnd/>
            <a:tailEnd/>
          </a:ln>
        </p:spPr>
      </p:pic>
      <p:sp>
        <p:nvSpPr>
          <p:cNvPr id="17" name="テキスト ボックス 16"/>
          <p:cNvSpPr txBox="1"/>
          <p:nvPr/>
        </p:nvSpPr>
        <p:spPr>
          <a:xfrm>
            <a:off x="3203848" y="4106545"/>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reset HEAD~1</a:t>
            </a:r>
            <a:endParaRPr kumimoji="1" lang="en-US" altLang="ja-JP" sz="1600" dirty="0" smtClean="0">
              <a:latin typeface="Courier New" pitchFamily="49" charset="0"/>
              <a:cs typeface="Courier New" pitchFamily="49" charset="0"/>
            </a:endParaRPr>
          </a:p>
        </p:txBody>
      </p:sp>
      <p:sp>
        <p:nvSpPr>
          <p:cNvPr id="18" name="角丸四角形 17"/>
          <p:cNvSpPr/>
          <p:nvPr/>
        </p:nvSpPr>
        <p:spPr>
          <a:xfrm>
            <a:off x="3059832" y="3645024"/>
            <a:ext cx="2769252"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今のブランチを</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の</a:t>
            </a:r>
            <a:r>
              <a:rPr lang="en-US" altLang="ja-JP" sz="1200" dirty="0" smtClean="0">
                <a:latin typeface="Meiryo UI" pitchFamily="50" charset="-128"/>
                <a:ea typeface="Meiryo UI" pitchFamily="50" charset="-128"/>
                <a:cs typeface="Meiryo UI" pitchFamily="50" charset="-128"/>
              </a:rPr>
              <a:t>1</a:t>
            </a:r>
            <a:r>
              <a:rPr lang="ja-JP" altLang="en-US" sz="1200" dirty="0" smtClean="0">
                <a:latin typeface="Meiryo UI" pitchFamily="50" charset="-128"/>
                <a:ea typeface="Meiryo UI" pitchFamily="50" charset="-128"/>
                <a:cs typeface="Meiryo UI" pitchFamily="50" charset="-128"/>
              </a:rPr>
              <a:t>つ上の親に移動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cstate="print"/>
          <a:srcRect b="6631"/>
          <a:stretch>
            <a:fillRect/>
          </a:stretch>
        </p:blipFill>
        <p:spPr bwMode="auto">
          <a:xfrm>
            <a:off x="5580112" y="4062759"/>
            <a:ext cx="2219325" cy="2534593"/>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リバート　</a:t>
            </a:r>
            <a:r>
              <a:rPr lang="en-US" altLang="ja-JP" sz="2800" b="1" dirty="0" smtClean="0">
                <a:latin typeface="Meiryo UI" pitchFamily="50" charset="-128"/>
                <a:ea typeface="Meiryo UI" pitchFamily="50" charset="-128"/>
                <a:cs typeface="Meiryo UI" pitchFamily="50" charset="-128"/>
              </a:rPr>
              <a:t>Revert</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2758704"/>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自分のマシン上のブランチではさっきの</a:t>
            </a: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でうまくいきましたが、この「履歴を上書きする」手段は、</a:t>
            </a:r>
            <a:r>
              <a:rPr lang="ja-JP" altLang="en-US" sz="1400" u="sng" dirty="0" smtClean="0">
                <a:latin typeface="Meiryo UI" pitchFamily="50" charset="-128"/>
                <a:ea typeface="Meiryo UI" pitchFamily="50" charset="-128"/>
                <a:cs typeface="Meiryo UI" pitchFamily="50" charset="-128"/>
              </a:rPr>
              <a:t>他の人も使っているリモートにあるリポジトリに対しては使うことができません</a:t>
            </a:r>
            <a:r>
              <a:rPr lang="ja-JP" altLang="en-US" sz="1400" dirty="0" smtClean="0">
                <a:latin typeface="Meiryo UI" pitchFamily="50" charset="-128"/>
                <a:ea typeface="Meiryo UI" pitchFamily="50" charset="-128"/>
                <a:cs typeface="Meiryo UI" pitchFamily="50" charset="-128"/>
              </a:rPr>
              <a:t>。</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変更を巻き戻して他の人とそれを共有するためには、</a:t>
            </a:r>
            <a:r>
              <a:rPr lang="en-US" altLang="ja-JP" sz="1400" dirty="0" smtClean="0">
                <a:latin typeface="Meiryo UI" pitchFamily="50" charset="-128"/>
                <a:ea typeface="Meiryo UI" pitchFamily="50" charset="-128"/>
                <a:cs typeface="Meiryo UI" pitchFamily="50" charset="-128"/>
              </a:rPr>
              <a:t>git revert</a:t>
            </a:r>
            <a:r>
              <a:rPr lang="ja-JP" altLang="en-US" sz="1400" dirty="0" smtClean="0">
                <a:latin typeface="Meiryo UI" pitchFamily="50" charset="-128"/>
                <a:ea typeface="Meiryo UI" pitchFamily="50" charset="-128"/>
                <a:cs typeface="Meiryo UI" pitchFamily="50" charset="-128"/>
              </a:rPr>
              <a:t>を使う必要があります。今度はこれを見てみましょう。</a:t>
            </a:r>
          </a:p>
        </p:txBody>
      </p:sp>
      <p:sp>
        <p:nvSpPr>
          <p:cNvPr id="13" name="コンテンツ プレースホルダ 2"/>
          <p:cNvSpPr txBox="1">
            <a:spLocks/>
          </p:cNvSpPr>
          <p:nvPr/>
        </p:nvSpPr>
        <p:spPr>
          <a:xfrm>
            <a:off x="4572000" y="1268760"/>
            <a:ext cx="4040188" cy="2758704"/>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あれ、おかしいな。巻き戻したいと思ってたコミットの下に新しいコミットが出来上がってしまったみたいです。なぜか。これは、この新しい</a:t>
            </a:r>
            <a:r>
              <a:rPr lang="en-US" altLang="ja-JP" sz="1400" dirty="0" smtClean="0">
                <a:latin typeface="Meiryo UI" pitchFamily="50" charset="-128"/>
                <a:ea typeface="Meiryo UI" pitchFamily="50" charset="-128"/>
                <a:cs typeface="Meiryo UI" pitchFamily="50" charset="-128"/>
              </a:rPr>
              <a:t>C2‘</a:t>
            </a:r>
            <a:r>
              <a:rPr lang="ja-JP" altLang="en-US" sz="1400" dirty="0" smtClean="0">
                <a:latin typeface="Meiryo UI" pitchFamily="50" charset="-128"/>
                <a:ea typeface="Meiryo UI" pitchFamily="50" charset="-128"/>
                <a:cs typeface="Meiryo UI" pitchFamily="50" charset="-128"/>
              </a:rPr>
              <a:t>コミットは、</a:t>
            </a:r>
            <a:r>
              <a:rPr lang="en-US" altLang="ja-JP" sz="1400" u="sng" dirty="0" smtClean="0">
                <a:latin typeface="Meiryo UI" pitchFamily="50" charset="-128"/>
                <a:ea typeface="Meiryo UI" pitchFamily="50" charset="-128"/>
                <a:cs typeface="Meiryo UI" pitchFamily="50" charset="-128"/>
              </a:rPr>
              <a:t>C2</a:t>
            </a:r>
            <a:r>
              <a:rPr lang="ja-JP" altLang="en-US" sz="1400" u="sng" dirty="0" smtClean="0">
                <a:latin typeface="Meiryo UI" pitchFamily="50" charset="-128"/>
                <a:ea typeface="Meiryo UI" pitchFamily="50" charset="-128"/>
                <a:cs typeface="Meiryo UI" pitchFamily="50" charset="-128"/>
              </a:rPr>
              <a:t>へ戻すのに必要な内容を確かに変更して</a:t>
            </a:r>
            <a:r>
              <a:rPr lang="ja-JP" altLang="en-US" sz="1400" dirty="0" smtClean="0">
                <a:latin typeface="Meiryo UI" pitchFamily="50" charset="-128"/>
                <a:ea typeface="Meiryo UI" pitchFamily="50" charset="-128"/>
                <a:cs typeface="Meiryo UI" pitchFamily="50" charset="-128"/>
              </a:rPr>
              <a:t>巻き戻していたのです。</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こんな風にして、巻き戻した内容を他人と共有するためには</a:t>
            </a:r>
            <a:r>
              <a:rPr lang="en-US" altLang="ja-JP" sz="1400" dirty="0" smtClean="0">
                <a:latin typeface="Meiryo UI" pitchFamily="50" charset="-128"/>
                <a:ea typeface="Meiryo UI" pitchFamily="50" charset="-128"/>
                <a:cs typeface="Meiryo UI" pitchFamily="50" charset="-128"/>
              </a:rPr>
              <a:t>revert</a:t>
            </a:r>
            <a:r>
              <a:rPr lang="ja-JP" altLang="en-US" sz="1400" dirty="0" smtClean="0">
                <a:latin typeface="Meiryo UI" pitchFamily="50" charset="-128"/>
                <a:ea typeface="Meiryo UI" pitchFamily="50" charset="-128"/>
                <a:cs typeface="Meiryo UI" pitchFamily="50" charset="-128"/>
              </a:rPr>
              <a:t>を使います。</a:t>
            </a:r>
            <a:endParaRPr lang="ja-JP" altLang="en-US" sz="1400" dirty="0">
              <a:latin typeface="Meiryo UI" pitchFamily="50" charset="-128"/>
              <a:ea typeface="Meiryo UI" pitchFamily="50" charset="-128"/>
              <a:cs typeface="Meiryo UI" pitchFamily="50" charset="-128"/>
            </a:endParaRPr>
          </a:p>
        </p:txBody>
      </p:sp>
      <p:pic>
        <p:nvPicPr>
          <p:cNvPr id="16386" name="Picture 2"/>
          <p:cNvPicPr>
            <a:picLocks noChangeAspect="1" noChangeArrowheads="1"/>
          </p:cNvPicPr>
          <p:nvPr/>
        </p:nvPicPr>
        <p:blipFill>
          <a:blip r:embed="rId3" cstate="print"/>
          <a:srcRect b="3516"/>
          <a:stretch>
            <a:fillRect/>
          </a:stretch>
        </p:blipFill>
        <p:spPr bwMode="auto">
          <a:xfrm>
            <a:off x="1142256" y="4342117"/>
            <a:ext cx="2228850" cy="1975877"/>
          </a:xfrm>
          <a:prstGeom prst="rect">
            <a:avLst/>
          </a:prstGeom>
          <a:noFill/>
          <a:ln w="9525">
            <a:noFill/>
            <a:miter lim="800000"/>
            <a:headEnd/>
            <a:tailEnd/>
          </a:ln>
        </p:spPr>
      </p:pic>
      <p:sp>
        <p:nvSpPr>
          <p:cNvPr id="14" name="右矢印 13"/>
          <p:cNvSpPr/>
          <p:nvPr/>
        </p:nvSpPr>
        <p:spPr>
          <a:xfrm>
            <a:off x="4183558" y="502436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8" name="角丸四角形 17"/>
          <p:cNvSpPr/>
          <p:nvPr/>
        </p:nvSpPr>
        <p:spPr>
          <a:xfrm>
            <a:off x="3153144" y="4055304"/>
            <a:ext cx="2780908"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今のブランチの履歴を巻き戻して共有する</a:t>
            </a:r>
            <a:endParaRPr lang="en-US" altLang="ja-JP" sz="1200" dirty="0" smtClean="0">
              <a:latin typeface="Meiryo UI" pitchFamily="50" charset="-128"/>
              <a:ea typeface="Meiryo UI" pitchFamily="50" charset="-128"/>
              <a:cs typeface="Meiryo UI" pitchFamily="50" charset="-128"/>
            </a:endParaRPr>
          </a:p>
        </p:txBody>
      </p:sp>
      <p:sp>
        <p:nvSpPr>
          <p:cNvPr id="17" name="テキスト ボックス 16"/>
          <p:cNvSpPr txBox="1"/>
          <p:nvPr/>
        </p:nvSpPr>
        <p:spPr>
          <a:xfrm>
            <a:off x="3363403" y="4516825"/>
            <a:ext cx="236039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revert HEAD</a:t>
            </a:r>
            <a:endParaRPr kumimoji="1" lang="en-US" altLang="ja-JP" sz="1600" dirty="0" smtClean="0">
              <a:latin typeface="Courier New" pitchFamily="49" charset="0"/>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ローカルに積み上がったコミット</a:t>
            </a:r>
            <a:endParaRPr kumimoji="1" lang="ja-JP" altLang="en-US" sz="2800" dirty="0">
              <a:latin typeface="Meiryo UI" pitchFamily="50" charset="-128"/>
              <a:ea typeface="Meiryo UI" pitchFamily="50" charset="-128"/>
              <a:cs typeface="Meiryo UI" pitchFamily="50" charset="-128"/>
            </a:endParaRPr>
          </a:p>
        </p:txBody>
      </p:sp>
      <p:sp>
        <p:nvSpPr>
          <p:cNvPr id="9" name="正方形/長方形 8"/>
          <p:cNvSpPr/>
          <p:nvPr/>
        </p:nvSpPr>
        <p:spPr>
          <a:xfrm>
            <a:off x="1259632" y="4879208"/>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259632" y="5691392"/>
            <a:ext cx="1728192"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340768"/>
            <a:ext cx="8147248" cy="4795159"/>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実際の開発ではこういうケースがよくあります。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「バグの原因調査を試みているが、バグの再現性がかなり低い。調査の補助のために、いくつかのデバッグ用の命令や</a:t>
            </a:r>
            <a:r>
              <a:rPr lang="en-US" altLang="ja-JP" sz="1400" dirty="0" smtClean="0">
                <a:latin typeface="Meiryo UI" pitchFamily="50" charset="-128"/>
                <a:ea typeface="Meiryo UI" pitchFamily="50" charset="-128"/>
                <a:cs typeface="Meiryo UI" pitchFamily="50" charset="-128"/>
              </a:rPr>
              <a:t>print</a:t>
            </a:r>
            <a:r>
              <a:rPr lang="ja-JP" altLang="en-US" sz="1400" dirty="0" smtClean="0">
                <a:latin typeface="Meiryo UI" pitchFamily="50" charset="-128"/>
                <a:ea typeface="Meiryo UI" pitchFamily="50" charset="-128"/>
                <a:cs typeface="Meiryo UI" pitchFamily="50" charset="-128"/>
              </a:rPr>
              <a:t>文を差し込んでいる。」これらのデバッグ用のコードはバグ修正用のブランチにコミットされています。そしてついにバグの原因を突き止めて、修正した！やった！</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あとは</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ブランチに統合できれば</a:t>
            </a:r>
            <a:r>
              <a:rPr lang="en-US" altLang="ja-JP" sz="1400" dirty="0" smtClean="0">
                <a:latin typeface="Meiryo UI" pitchFamily="50" charset="-128"/>
                <a:ea typeface="Meiryo UI" pitchFamily="50" charset="-128"/>
                <a:cs typeface="Meiryo UI" pitchFamily="50" charset="-128"/>
              </a:rPr>
              <a:t>OK</a:t>
            </a:r>
            <a:r>
              <a:rPr lang="ja-JP" altLang="en-US" sz="1400" dirty="0" err="1" smtClean="0">
                <a:latin typeface="Meiryo UI" pitchFamily="50" charset="-128"/>
                <a:ea typeface="Meiryo UI" pitchFamily="50" charset="-128"/>
                <a:cs typeface="Meiryo UI" pitchFamily="50" charset="-128"/>
              </a:rPr>
              <a:t>。</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そこで単純に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を</a:t>
            </a:r>
            <a:r>
              <a:rPr lang="en-US" altLang="ja-JP" sz="1400" dirty="0" smtClean="0">
                <a:latin typeface="Meiryo UI" pitchFamily="50" charset="-128"/>
                <a:ea typeface="Meiryo UI" pitchFamily="50" charset="-128"/>
                <a:cs typeface="Meiryo UI" pitchFamily="50" charset="-128"/>
              </a:rPr>
              <a:t>fast-forward</a:t>
            </a:r>
            <a:r>
              <a:rPr lang="ja-JP" altLang="en-US" sz="1400" dirty="0" smtClean="0">
                <a:latin typeface="Meiryo UI" pitchFamily="50" charset="-128"/>
                <a:ea typeface="Meiryo UI" pitchFamily="50" charset="-128"/>
                <a:cs typeface="Meiryo UI" pitchFamily="50" charset="-128"/>
              </a:rPr>
              <a:t>すればよいかというと、それでは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ブランチの中にデバッグ用のコードも混入してしまいます。</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ここで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の魔法が力を発揮します。解決のためにはいくつかの方法がありますが、最も素直な解決方法は</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つあります：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rebase –i</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保持したいコミットと破棄したいコミットを選り分けることができます。コミットの順序を変更することも可能です。この方法は、一部の変更をどこかへやってしまいたい時に便利です。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cherry-pick</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持っていきたいコミットを選んで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の先にストンと落とすことができます。</a:t>
            </a:r>
            <a:endParaRPr kumimoji="1" lang="ja-JP" altLang="en-US" sz="1400" dirty="0">
              <a:latin typeface="Meiryo UI" pitchFamily="50" charset="-128"/>
              <a:ea typeface="Meiryo UI" pitchFamily="50" charset="-128"/>
              <a:cs typeface="Meiryo UI" pitchFamily="50"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755576" y="2204864"/>
            <a:ext cx="2543175" cy="4438650"/>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ローカルに積み上がったコミット</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189327"/>
            <a:ext cx="8075240" cy="871521"/>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インタラクティブモードの（</a:t>
            </a:r>
            <a:r>
              <a:rPr lang="en-US" altLang="ja-JP" sz="1400" dirty="0" smtClean="0">
                <a:latin typeface="Meiryo UI" pitchFamily="50" charset="-128"/>
                <a:ea typeface="Meiryo UI" pitchFamily="50" charset="-128"/>
                <a:cs typeface="Meiryo UI" pitchFamily="50" charset="-128"/>
              </a:rPr>
              <a:t>-i</a:t>
            </a:r>
            <a:r>
              <a:rPr lang="ja-JP" altLang="en-US" sz="1400" dirty="0" smtClean="0">
                <a:latin typeface="Meiryo UI" pitchFamily="50" charset="-128"/>
                <a:ea typeface="Meiryo UI" pitchFamily="50" charset="-128"/>
                <a:cs typeface="Meiryo UI" pitchFamily="50" charset="-128"/>
              </a:rPr>
              <a:t>オプションつきの）</a:t>
            </a:r>
            <a:r>
              <a:rPr lang="en-US" altLang="ja-JP" sz="1400" dirty="0" smtClean="0">
                <a:latin typeface="Meiryo UI" pitchFamily="50" charset="-128"/>
                <a:ea typeface="Meiryo UI" pitchFamily="50" charset="-128"/>
                <a:cs typeface="Meiryo UI" pitchFamily="50" charset="-128"/>
              </a:rPr>
              <a:t>rebase </a:t>
            </a:r>
            <a:r>
              <a:rPr lang="ja-JP" altLang="en-US" sz="1400" dirty="0" smtClean="0">
                <a:latin typeface="Meiryo UI" pitchFamily="50" charset="-128"/>
                <a:ea typeface="Meiryo UI" pitchFamily="50" charset="-128"/>
                <a:cs typeface="Meiryo UI" pitchFamily="50" charset="-128"/>
              </a:rPr>
              <a:t>や </a:t>
            </a:r>
            <a:r>
              <a:rPr lang="en-US" altLang="ja-JP" sz="1400" dirty="0" smtClean="0">
                <a:latin typeface="Meiryo UI" pitchFamily="50" charset="-128"/>
                <a:ea typeface="Meiryo UI" pitchFamily="50" charset="-128"/>
                <a:cs typeface="Meiryo UI" pitchFamily="50" charset="-128"/>
              </a:rPr>
              <a:t>cherry-pick </a:t>
            </a:r>
            <a:r>
              <a:rPr lang="ja-JP" altLang="en-US" sz="1400" dirty="0" smtClean="0">
                <a:latin typeface="Meiryo UI" pitchFamily="50" charset="-128"/>
                <a:ea typeface="Meiryo UI" pitchFamily="50" charset="-128"/>
                <a:cs typeface="Meiryo UI" pitchFamily="50" charset="-128"/>
              </a:rPr>
              <a:t>がクリアのカギです。</a:t>
            </a:r>
          </a:p>
          <a:p>
            <a:pPr marL="420624" lvl="0" indent="-360000">
              <a:lnSpc>
                <a:spcPct val="1700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が持っているコミットを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ブランチが受け取る必要がある点には注意してください。</a:t>
            </a:r>
          </a:p>
        </p:txBody>
      </p:sp>
      <p:pic>
        <p:nvPicPr>
          <p:cNvPr id="11" name="Picture 3"/>
          <p:cNvPicPr>
            <a:picLocks noChangeAspect="1" noChangeArrowheads="1"/>
          </p:cNvPicPr>
          <p:nvPr/>
        </p:nvPicPr>
        <p:blipFill>
          <a:blip r:embed="rId3" cstate="print"/>
          <a:srcRect/>
          <a:stretch>
            <a:fillRect/>
          </a:stretch>
        </p:blipFill>
        <p:spPr bwMode="auto">
          <a:xfrm>
            <a:off x="4716016" y="3633614"/>
            <a:ext cx="3552825" cy="3009900"/>
          </a:xfrm>
          <a:prstGeom prst="rect">
            <a:avLst/>
          </a:prstGeom>
          <a:noFill/>
          <a:ln w="9525">
            <a:noFill/>
            <a:miter lim="800000"/>
            <a:headEnd/>
            <a:tailEnd/>
          </a:ln>
        </p:spPr>
      </p:pic>
      <p:sp>
        <p:nvSpPr>
          <p:cNvPr id="14" name="右矢印 13"/>
          <p:cNvSpPr/>
          <p:nvPr/>
        </p:nvSpPr>
        <p:spPr>
          <a:xfrm>
            <a:off x="3647343" y="472514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7" name="テキスト ボックス 16"/>
          <p:cNvSpPr txBox="1"/>
          <p:nvPr/>
        </p:nvSpPr>
        <p:spPr>
          <a:xfrm>
            <a:off x="4941939" y="2852936"/>
            <a:ext cx="3100978"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checkout master; </a:t>
            </a:r>
          </a:p>
          <a:p>
            <a:r>
              <a:rPr lang="en-US" altLang="ja-JP" sz="1600" dirty="0" smtClean="0">
                <a:latin typeface="Courier New" pitchFamily="49" charset="0"/>
                <a:cs typeface="Courier New" pitchFamily="49" charset="0"/>
              </a:rPr>
              <a:t>git cherry-pick C4</a:t>
            </a:r>
            <a:endParaRPr kumimoji="1" lang="en-US" altLang="ja-JP" sz="1600" dirty="0" smtClean="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75656" y="4930151"/>
            <a:ext cx="194421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5402505"/>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コミットによって、ディレクトリ中の全てのファイルのスナップショットを記録します。巨大なコピー＆ペーストのようなものですが、実はそれよりずっと良いものです。</a:t>
            </a:r>
          </a:p>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ではコミットを可能な限り軽量に保つために、コミット毎にフォルダ全体をコピーしません。実際には</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は、コミットを直前のバージョンから一つ先のバージョンへの「変更の固まり」あるいは「差分」として記録します。後で出てきますが、ほとんどのコミットが親を持っているのはそういう理由からです。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リポジトリを</a:t>
            </a:r>
            <a:r>
              <a:rPr lang="en-US" altLang="ja-JP" sz="1600" dirty="0" smtClean="0">
                <a:latin typeface="Meiryo UI" pitchFamily="50" charset="-128"/>
                <a:ea typeface="Meiryo UI" pitchFamily="50" charset="-128"/>
                <a:cs typeface="Meiryo UI" pitchFamily="50" charset="-128"/>
              </a:rPr>
              <a:t>clone</a:t>
            </a:r>
            <a:r>
              <a:rPr lang="ja-JP" altLang="en-US" sz="1600" dirty="0" smtClean="0">
                <a:latin typeface="Meiryo UI" pitchFamily="50" charset="-128"/>
                <a:ea typeface="Meiryo UI" pitchFamily="50" charset="-128"/>
                <a:cs typeface="Meiryo UI" pitchFamily="50" charset="-128"/>
              </a:rPr>
              <a:t>する時には、内部動作としてはコミットの差分をたどって全ての変更を取得しています。</a:t>
            </a:r>
            <a:r>
              <a:rPr lang="en-US" altLang="ja-JP" sz="1600" dirty="0" smtClean="0">
                <a:latin typeface="Meiryo UI" pitchFamily="50" charset="-128"/>
                <a:ea typeface="Meiryo UI" pitchFamily="50" charset="-128"/>
                <a:cs typeface="Meiryo UI" pitchFamily="50" charset="-128"/>
              </a:rPr>
              <a:t>clone</a:t>
            </a:r>
            <a:r>
              <a:rPr lang="ja-JP" altLang="en-US" sz="1600" dirty="0" smtClean="0">
                <a:latin typeface="Meiryo UI" pitchFamily="50" charset="-128"/>
                <a:ea typeface="Meiryo UI" pitchFamily="50" charset="-128"/>
                <a:cs typeface="Meiryo UI" pitchFamily="50" charset="-128"/>
              </a:rPr>
              <a:t>した時に以下のような表示が出るのはこのためです。</a:t>
            </a:r>
          </a:p>
          <a:p>
            <a:pPr indent="-360000">
              <a:lnSpc>
                <a:spcPct val="170000"/>
              </a:lnSpc>
              <a:spcBef>
                <a:spcPts val="800"/>
              </a:spcBef>
              <a:buNone/>
            </a:pPr>
            <a:r>
              <a:rPr lang="en-US" altLang="ja-JP" sz="1600" dirty="0" smtClean="0">
                <a:latin typeface="Meiryo UI" pitchFamily="50" charset="-128"/>
                <a:ea typeface="Meiryo UI" pitchFamily="50" charset="-128"/>
                <a:cs typeface="Meiryo UI" pitchFamily="50" charset="-128"/>
              </a:rPr>
              <a:t>		  </a:t>
            </a:r>
            <a:r>
              <a:rPr lang="en-US" altLang="ja-JP" sz="1400" dirty="0" smtClean="0">
                <a:latin typeface="Courier New" pitchFamily="49" charset="0"/>
                <a:ea typeface="HGPｺﾞｼｯｸE" pitchFamily="50" charset="-128"/>
                <a:cs typeface="Courier New" pitchFamily="49" charset="0"/>
              </a:rPr>
              <a:t>resolving deltas </a:t>
            </a:r>
            <a:r>
              <a:rPr lang="ja-JP" altLang="en-US" sz="1600" dirty="0" smtClean="0">
                <a:latin typeface="Meiryo UI" pitchFamily="50" charset="-128"/>
                <a:ea typeface="Meiryo UI" pitchFamily="50" charset="-128"/>
                <a:cs typeface="Meiryo UI" pitchFamily="50" charset="-128"/>
              </a:rPr>
              <a:t>（訳：差分を解決中）</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もっと説明したいところですが、しばらくはコミットをスナップショットのようなものだと考えてください。コミットは非常に軽量であり、コミット間の移動も非常に高速です。</a:t>
            </a:r>
          </a:p>
          <a:p>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 </a:t>
            </a:r>
            <a:r>
              <a:rPr lang="en-US" altLang="ja-JP" sz="2800" b="1" dirty="0" smtClean="0">
                <a:latin typeface="Meiryo UI" pitchFamily="50" charset="-128"/>
                <a:ea typeface="Meiryo UI" pitchFamily="50" charset="-128"/>
                <a:cs typeface="Meiryo UI" pitchFamily="50" charset="-128"/>
              </a:rPr>
              <a:t>commit</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340768"/>
            <a:ext cx="8147248" cy="7608237"/>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開発中に頻繁に起こるケースをもう</a:t>
            </a:r>
            <a:r>
              <a:rPr lang="en-US" altLang="ja-JP" sz="1400" dirty="0" smtClean="0">
                <a:latin typeface="Meiryo UI" pitchFamily="50" charset="-128"/>
                <a:ea typeface="Meiryo UI" pitchFamily="50" charset="-128"/>
                <a:cs typeface="Meiryo UI" pitchFamily="50" charset="-128"/>
              </a:rPr>
              <a:t>1</a:t>
            </a:r>
            <a:r>
              <a:rPr lang="ja-JP" altLang="en-US" sz="1400" dirty="0" smtClean="0">
                <a:latin typeface="Meiryo UI" pitchFamily="50" charset="-128"/>
                <a:ea typeface="Meiryo UI" pitchFamily="50" charset="-128"/>
                <a:cs typeface="Meiryo UI" pitchFamily="50" charset="-128"/>
              </a:rPr>
              <a:t>つ考えます。ある変更（</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）とまた別の変更（</a:t>
            </a:r>
            <a:r>
              <a:rPr lang="en-US" altLang="ja-JP" sz="1400" dirty="0" smtClean="0">
                <a:latin typeface="Meiryo UI" pitchFamily="50" charset="-128"/>
                <a:ea typeface="Meiryo UI" pitchFamily="50" charset="-128"/>
                <a:cs typeface="Meiryo UI" pitchFamily="50" charset="-128"/>
              </a:rPr>
              <a:t>caption</a:t>
            </a:r>
            <a:r>
              <a:rPr lang="ja-JP" altLang="en-US" sz="1400" dirty="0" smtClean="0">
                <a:latin typeface="Meiryo UI" pitchFamily="50" charset="-128"/>
                <a:ea typeface="Meiryo UI" pitchFamily="50" charset="-128"/>
                <a:cs typeface="Meiryo UI" pitchFamily="50" charset="-128"/>
              </a:rPr>
              <a:t>）があって、それらに依存関係があるとします。この一連の変更が一列に積み重なっているとします。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ここでトリッキーなのは、以前のコミットに対して微修正をかけなければならないケースがあるということです。今回の教材でも、過去のコミットであるにも関わらず</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ブランチに僅かな修正を加えるような設計の修正が入ったとしましょう。</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この困難な状況を、以下の手順で克服することを考えます：</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git rebase -i</a:t>
            </a:r>
            <a:r>
              <a:rPr lang="ja-JP" altLang="en-US" sz="1400" dirty="0" smtClean="0">
                <a:latin typeface="Meiryo UI" pitchFamily="50" charset="-128"/>
                <a:ea typeface="Meiryo UI" pitchFamily="50" charset="-128"/>
                <a:cs typeface="Meiryo UI" pitchFamily="50" charset="-128"/>
              </a:rPr>
              <a:t>を使って順番を変更する。これで、変更をかけたいコミットを一番先頭に持ってくる。</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commit --amend</a:t>
            </a:r>
            <a:r>
              <a:rPr lang="ja-JP" altLang="en-US" sz="1400" dirty="0" smtClean="0">
                <a:latin typeface="Meiryo UI" pitchFamily="50" charset="-128"/>
                <a:ea typeface="Meiryo UI" pitchFamily="50" charset="-128"/>
                <a:cs typeface="Meiryo UI" pitchFamily="50" charset="-128"/>
              </a:rPr>
              <a:t>コマンドで僅かな変更を行う</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git rebase -i</a:t>
            </a:r>
            <a:r>
              <a:rPr lang="ja-JP" altLang="en-US" sz="1400" dirty="0" smtClean="0">
                <a:latin typeface="Meiryo UI" pitchFamily="50" charset="-128"/>
                <a:ea typeface="Meiryo UI" pitchFamily="50" charset="-128"/>
                <a:cs typeface="Meiryo UI" pitchFamily="50" charset="-128"/>
              </a:rPr>
              <a:t>コマンドを再度使って、先頭に持ってきていたコミットを元に戻す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最後に、レベルクリアのために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ブランチを先頭に持ってくる</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クリアのための方法はいくつもありますが（</a:t>
            </a:r>
            <a:r>
              <a:rPr lang="en-US" altLang="ja-JP" sz="1400" dirty="0" smtClean="0">
                <a:latin typeface="Meiryo UI" pitchFamily="50" charset="-128"/>
                <a:ea typeface="Meiryo UI" pitchFamily="50" charset="-128"/>
                <a:cs typeface="Meiryo UI" pitchFamily="50" charset="-128"/>
              </a:rPr>
              <a:t>cherry-pick</a:t>
            </a:r>
            <a:r>
              <a:rPr lang="ja-JP" altLang="en-US" sz="1400" dirty="0" smtClean="0">
                <a:latin typeface="Meiryo UI" pitchFamily="50" charset="-128"/>
                <a:ea typeface="Meiryo UI" pitchFamily="50" charset="-128"/>
                <a:cs typeface="Meiryo UI" pitchFamily="50" charset="-128"/>
              </a:rPr>
              <a:t>を使うこともできます）、別の回答はまた後程の章で見ることにして、今回は上記の方法でやってみることにしましょう。</a:t>
            </a:r>
            <a:r>
              <a:rPr lang="en-US" altLang="ja-JP" sz="1400" dirty="0" smtClean="0">
                <a:latin typeface="Courier New" pitchFamily="49" charset="0"/>
                <a:ea typeface="Meiryo UI" pitchFamily="50" charset="-128"/>
                <a:cs typeface="Courier New" pitchFamily="49" charset="0"/>
              </a:rPr>
              <a:t>git rebase –i</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保持したいコミットと破棄したいコミットを選り分けることができます。コミットの順序を変更することも可能です。この方法は、一部の変更をどこかへやってしまいたい時に便利です。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cherry-pick</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持っていきたいコミットを選んで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の先にストンと落とすことができます。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None/>
            </a:pPr>
            <a:r>
              <a:rPr lang="ja-JP" altLang="en-US" sz="1400" dirty="0" smtClean="0">
                <a:latin typeface="Meiryo UI" pitchFamily="50" charset="-128"/>
                <a:ea typeface="Meiryo UI" pitchFamily="50" charset="-128"/>
                <a:cs typeface="Meiryo UI" pitchFamily="50" charset="-128"/>
              </a:rPr>
              <a:t>最後に、ゴール時点での状態に気を付けてください。今回</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回ほどコミットを動かしますから、コミットへのポインタにはアポストロフィ（</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）が追加されます。</a:t>
            </a:r>
            <a:r>
              <a:rPr lang="en-US" altLang="ja-JP" sz="1400" dirty="0" smtClean="0">
                <a:latin typeface="Meiryo UI" pitchFamily="50" charset="-128"/>
                <a:ea typeface="Meiryo UI" pitchFamily="50" charset="-128"/>
                <a:cs typeface="Meiryo UI" pitchFamily="50" charset="-128"/>
              </a:rPr>
              <a:t>commit --amend</a:t>
            </a:r>
            <a:r>
              <a:rPr lang="ja-JP" altLang="en-US" sz="1400" dirty="0" smtClean="0">
                <a:latin typeface="Meiryo UI" pitchFamily="50" charset="-128"/>
                <a:ea typeface="Meiryo UI" pitchFamily="50" charset="-128"/>
                <a:cs typeface="Meiryo UI" pitchFamily="50" charset="-128"/>
              </a:rPr>
              <a:t>コマンドの実行でできたコミットには更にもう</a:t>
            </a:r>
            <a:r>
              <a:rPr lang="en-US" altLang="ja-JP" sz="1400" dirty="0" smtClean="0">
                <a:latin typeface="Meiryo UI" pitchFamily="50" charset="-128"/>
                <a:ea typeface="Meiryo UI" pitchFamily="50" charset="-128"/>
                <a:cs typeface="Meiryo UI" pitchFamily="50" charset="-128"/>
              </a:rPr>
              <a:t>1</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アポストロフィが追加されます。</a:t>
            </a:r>
            <a:endParaRPr kumimoji="1" lang="ja-JP" altLang="en-US" sz="14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Commits</a:t>
            </a:r>
            <a:r>
              <a:rPr lang="ja-JP" altLang="en-US" sz="2800" b="1" dirty="0" smtClean="0">
                <a:latin typeface="Meiryo UI" pitchFamily="50" charset="-128"/>
                <a:ea typeface="Meiryo UI" pitchFamily="50" charset="-128"/>
                <a:cs typeface="Meiryo UI" pitchFamily="50" charset="-128"/>
              </a:rPr>
              <a:t>をやりくりする①</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Commits</a:t>
            </a:r>
            <a:r>
              <a:rPr lang="ja-JP" altLang="en-US" sz="2800" b="1" dirty="0" smtClean="0">
                <a:latin typeface="Meiryo UI" pitchFamily="50" charset="-128"/>
                <a:ea typeface="Meiryo UI" pitchFamily="50" charset="-128"/>
                <a:cs typeface="Meiryo UI" pitchFamily="50" charset="-128"/>
              </a:rPr>
              <a:t>をやりくりする②</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idx="1"/>
          </p:nvPr>
        </p:nvSpPr>
        <p:spPr>
          <a:xfrm>
            <a:off x="457200" y="1340768"/>
            <a:ext cx="8147248" cy="3227550"/>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注意 この一つ前のレベル「コミットをやりくりする」をクリアしていない人は、まずそちらの問題をクリアしてきてください</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前回見てきたように、コミット順序の変更のために、私たちは</a:t>
            </a:r>
            <a:r>
              <a:rPr lang="en-US" altLang="ja-JP" sz="1400" dirty="0" smtClean="0">
                <a:latin typeface="Meiryo UI" pitchFamily="50" charset="-128"/>
                <a:ea typeface="Meiryo UI" pitchFamily="50" charset="-128"/>
                <a:cs typeface="Meiryo UI" pitchFamily="50" charset="-128"/>
              </a:rPr>
              <a:t>rebase -i</a:t>
            </a:r>
            <a:r>
              <a:rPr lang="ja-JP" altLang="en-US" sz="1400" dirty="0" smtClean="0">
                <a:latin typeface="Meiryo UI" pitchFamily="50" charset="-128"/>
                <a:ea typeface="Meiryo UI" pitchFamily="50" charset="-128"/>
                <a:cs typeface="Meiryo UI" pitchFamily="50" charset="-128"/>
              </a:rPr>
              <a:t>コマンドを利用しました。ツリーの先頭に変更対象のコミットがあれば、</a:t>
            </a:r>
            <a:r>
              <a:rPr lang="en-US" altLang="ja-JP" sz="1400" dirty="0" smtClean="0">
                <a:latin typeface="Meiryo UI" pitchFamily="50" charset="-128"/>
                <a:ea typeface="Meiryo UI" pitchFamily="50" charset="-128"/>
                <a:cs typeface="Meiryo UI" pitchFamily="50" charset="-128"/>
              </a:rPr>
              <a:t>--amend</a:t>
            </a:r>
            <a:r>
              <a:rPr lang="ja-JP" altLang="en-US" sz="1400" dirty="0" smtClean="0">
                <a:latin typeface="Meiryo UI" pitchFamily="50" charset="-128"/>
                <a:ea typeface="Meiryo UI" pitchFamily="50" charset="-128"/>
                <a:cs typeface="Meiryo UI" pitchFamily="50" charset="-128"/>
              </a:rPr>
              <a:t>オプションを使うことで容易に変更を書きかえて、元の順序に戻すことができます。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この場合に心配なことが一つだけあって、それは複数回の順序の変更が行われるので、</a:t>
            </a:r>
            <a:r>
              <a:rPr lang="en-US" altLang="ja-JP" sz="1400" dirty="0" smtClean="0">
                <a:latin typeface="Meiryo UI" pitchFamily="50" charset="-128"/>
                <a:ea typeface="Meiryo UI" pitchFamily="50" charset="-128"/>
                <a:cs typeface="Meiryo UI" pitchFamily="50" charset="-128"/>
              </a:rPr>
              <a:t>rebase</a:t>
            </a:r>
            <a:r>
              <a:rPr lang="ja-JP" altLang="en-US" sz="1400" dirty="0" smtClean="0">
                <a:latin typeface="Meiryo UI" pitchFamily="50" charset="-128"/>
                <a:ea typeface="Meiryo UI" pitchFamily="50" charset="-128"/>
                <a:cs typeface="Meiryo UI" pitchFamily="50" charset="-128"/>
              </a:rPr>
              <a:t>のコンフリクト（衝突）が起こりうることです。こういうケースへの対策として、</a:t>
            </a:r>
            <a:r>
              <a:rPr lang="en-US" altLang="ja-JP" sz="1400" dirty="0" smtClean="0">
                <a:latin typeface="Meiryo UI" pitchFamily="50" charset="-128"/>
                <a:ea typeface="Meiryo UI" pitchFamily="50" charset="-128"/>
                <a:cs typeface="Meiryo UI" pitchFamily="50" charset="-128"/>
              </a:rPr>
              <a:t>git cherry-pick</a:t>
            </a:r>
            <a:r>
              <a:rPr lang="ja-JP" altLang="en-US" sz="1400" dirty="0" smtClean="0">
                <a:latin typeface="Meiryo UI" pitchFamily="50" charset="-128"/>
                <a:ea typeface="Meiryo UI" pitchFamily="50" charset="-128"/>
                <a:cs typeface="Meiryo UI" pitchFamily="50" charset="-128"/>
              </a:rPr>
              <a:t>を使った別の解決法について考えてみましょう。</a:t>
            </a:r>
            <a:endParaRPr kumimoji="1" lang="ja-JP" altLang="en-US" sz="1400" dirty="0">
              <a:latin typeface="Meiryo UI" pitchFamily="50" charset="-128"/>
              <a:ea typeface="Meiryo UI" pitchFamily="50" charset="-128"/>
              <a:cs typeface="Meiryo UI"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 </a:t>
            </a:r>
            <a:r>
              <a:rPr lang="en-US" altLang="ja-JP" sz="2800" b="1" dirty="0" smtClean="0">
                <a:latin typeface="Meiryo UI" pitchFamily="50" charset="-128"/>
                <a:ea typeface="Meiryo UI" pitchFamily="50" charset="-128"/>
                <a:cs typeface="Meiryo UI" pitchFamily="50" charset="-128"/>
              </a:rPr>
              <a:t>commit</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1631601"/>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これがどういうことか、動きを見ていきましょう。図には、</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リポジトリが○で描かれています。</a:t>
            </a: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コミットが</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つあります </a:t>
            </a:r>
            <a:r>
              <a:rPr lang="en-US" altLang="ja-JP" sz="1400" dirty="0" smtClean="0">
                <a:latin typeface="Meiryo UI" pitchFamily="50" charset="-128"/>
                <a:ea typeface="Meiryo UI" pitchFamily="50" charset="-128"/>
                <a:cs typeface="Meiryo UI" pitchFamily="50" charset="-128"/>
              </a:rPr>
              <a:t>― C0</a:t>
            </a:r>
            <a:r>
              <a:rPr lang="ja-JP" altLang="en-US" sz="1400" dirty="0" smtClean="0">
                <a:latin typeface="Meiryo UI" pitchFamily="50" charset="-128"/>
                <a:ea typeface="Meiryo UI" pitchFamily="50" charset="-128"/>
                <a:cs typeface="Meiryo UI" pitchFamily="50" charset="-128"/>
              </a:rPr>
              <a:t>という名前の初回のコミットがあり、</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という名前の次のコミットが続きます。これは何か意味のある変更かもしれません。</a:t>
            </a:r>
          </a:p>
        </p:txBody>
      </p:sp>
      <p:pic>
        <p:nvPicPr>
          <p:cNvPr id="1026" name="Picture 2"/>
          <p:cNvPicPr>
            <a:picLocks noGrp="1" noChangeAspect="1" noChangeArrowheads="1"/>
          </p:cNvPicPr>
          <p:nvPr>
            <p:ph sz="quarter" idx="4"/>
          </p:nvPr>
        </p:nvPicPr>
        <p:blipFill>
          <a:blip r:embed="rId2" cstate="print"/>
          <a:srcRect l="13694" r="12781" b="10098"/>
          <a:stretch>
            <a:fillRect/>
          </a:stretch>
        </p:blipFill>
        <p:spPr bwMode="auto">
          <a:xfrm>
            <a:off x="971600" y="4082309"/>
            <a:ext cx="2899339" cy="2243535"/>
          </a:xfrm>
          <a:prstGeom prst="rect">
            <a:avLst/>
          </a:prstGeom>
          <a:noFill/>
          <a:ln w="9525">
            <a:noFill/>
            <a:miter lim="800000"/>
            <a:headEnd/>
            <a:tailEnd/>
          </a:ln>
        </p:spPr>
      </p:pic>
      <p:sp>
        <p:nvSpPr>
          <p:cNvPr id="8" name="コンテンツ プレースホルダ 2"/>
          <p:cNvSpPr txBox="1">
            <a:spLocks/>
          </p:cNvSpPr>
          <p:nvPr/>
        </p:nvSpPr>
        <p:spPr>
          <a:xfrm>
            <a:off x="4572000" y="1268760"/>
            <a:ext cx="4040188" cy="13366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a:latin typeface="Meiryo UI" pitchFamily="50" charset="-128"/>
                <a:ea typeface="Meiryo UI" pitchFamily="50" charset="-128"/>
                <a:cs typeface="Meiryo UI" pitchFamily="50" charset="-128"/>
              </a:rPr>
              <a:t>できました</a:t>
            </a:r>
            <a:r>
              <a:rPr lang="en-US" altLang="ja-JP" sz="1400" dirty="0">
                <a:latin typeface="Meiryo UI" pitchFamily="50" charset="-128"/>
                <a:ea typeface="Meiryo UI" pitchFamily="50" charset="-128"/>
                <a:cs typeface="Meiryo UI" pitchFamily="50" charset="-128"/>
              </a:rPr>
              <a:t>! </a:t>
            </a:r>
            <a:r>
              <a:rPr lang="ja-JP" altLang="en-US" sz="1400" dirty="0">
                <a:latin typeface="Meiryo UI" pitchFamily="50" charset="-128"/>
                <a:ea typeface="Meiryo UI" pitchFamily="50" charset="-128"/>
                <a:cs typeface="Meiryo UI" pitchFamily="50" charset="-128"/>
              </a:rPr>
              <a:t>良いですね。いまリポジトリに新しい変更が加えられ、</a:t>
            </a:r>
            <a:r>
              <a:rPr lang="en-US" altLang="ja-JP" sz="1400" dirty="0">
                <a:latin typeface="Meiryo UI" pitchFamily="50" charset="-128"/>
                <a:ea typeface="Meiryo UI" pitchFamily="50" charset="-128"/>
                <a:cs typeface="Meiryo UI" pitchFamily="50" charset="-128"/>
              </a:rPr>
              <a:t>1</a:t>
            </a:r>
            <a:r>
              <a:rPr lang="ja-JP" altLang="en-US" sz="1400" dirty="0" err="1">
                <a:latin typeface="Meiryo UI" pitchFamily="50" charset="-128"/>
                <a:ea typeface="Meiryo UI" pitchFamily="50" charset="-128"/>
                <a:cs typeface="Meiryo UI" pitchFamily="50" charset="-128"/>
              </a:rPr>
              <a:t>つの</a:t>
            </a:r>
            <a:r>
              <a:rPr lang="ja-JP" altLang="en-US" sz="1400" dirty="0">
                <a:latin typeface="Meiryo UI" pitchFamily="50" charset="-128"/>
                <a:ea typeface="Meiryo UI" pitchFamily="50" charset="-128"/>
                <a:cs typeface="Meiryo UI" pitchFamily="50" charset="-128"/>
              </a:rPr>
              <a:t>コミットとして保存されました。</a:t>
            </a:r>
            <a:endParaRPr lang="en-US" altLang="ja-JP" sz="1400" dirty="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r>
              <a:rPr lang="ja-JP" altLang="en-US" sz="1400" dirty="0">
                <a:latin typeface="Meiryo UI" pitchFamily="50" charset="-128"/>
                <a:ea typeface="Meiryo UI" pitchFamily="50" charset="-128"/>
                <a:cs typeface="Meiryo UI" pitchFamily="50" charset="-128"/>
              </a:rPr>
              <a:t>作成したコミットには親がいて、このコミットの出発点となった</a:t>
            </a:r>
            <a:r>
              <a:rPr lang="en-US" altLang="ja-JP" sz="1400" dirty="0">
                <a:latin typeface="Meiryo UI" pitchFamily="50" charset="-128"/>
                <a:ea typeface="Meiryo UI" pitchFamily="50" charset="-128"/>
                <a:cs typeface="Meiryo UI" pitchFamily="50" charset="-128"/>
              </a:rPr>
              <a:t>C1</a:t>
            </a:r>
            <a:r>
              <a:rPr lang="ja-JP" altLang="en-US" sz="1400" dirty="0">
                <a:latin typeface="Meiryo UI" pitchFamily="50" charset="-128"/>
                <a:ea typeface="Meiryo UI" pitchFamily="50" charset="-128"/>
                <a:cs typeface="Meiryo UI" pitchFamily="50" charset="-128"/>
              </a:rPr>
              <a:t>を指しています。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pic>
        <p:nvPicPr>
          <p:cNvPr id="1028" name="Picture 4"/>
          <p:cNvPicPr>
            <a:picLocks noChangeAspect="1" noChangeArrowheads="1"/>
          </p:cNvPicPr>
          <p:nvPr/>
        </p:nvPicPr>
        <p:blipFill>
          <a:blip r:embed="rId3" cstate="print"/>
          <a:srcRect l="13794" r="12874" b="4536"/>
          <a:stretch>
            <a:fillRect/>
          </a:stretch>
        </p:blipFill>
        <p:spPr bwMode="auto">
          <a:xfrm>
            <a:off x="5170012" y="4067357"/>
            <a:ext cx="2870894" cy="2273439"/>
          </a:xfrm>
          <a:prstGeom prst="rect">
            <a:avLst/>
          </a:prstGeom>
          <a:noFill/>
          <a:ln w="9525">
            <a:noFill/>
            <a:miter lim="800000"/>
            <a:headEnd/>
            <a:tailEnd/>
          </a:ln>
        </p:spPr>
      </p:pic>
      <p:sp>
        <p:nvSpPr>
          <p:cNvPr id="11" name="右矢印 10"/>
          <p:cNvSpPr/>
          <p:nvPr/>
        </p:nvSpPr>
        <p:spPr>
          <a:xfrm>
            <a:off x="4207114" y="4898383"/>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836449" y="3273693"/>
            <a:ext cx="14614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a:solidFill>
                  <a:schemeClr val="bg1"/>
                </a:solidFill>
                <a:latin typeface="Meiryo UI" pitchFamily="50" charset="-128"/>
                <a:ea typeface="Meiryo UI" pitchFamily="50" charset="-128"/>
                <a:cs typeface="Meiryo UI" pitchFamily="50" charset="-128"/>
              </a:rPr>
              <a:t>新しいコミットを作る</a:t>
            </a:r>
          </a:p>
        </p:txBody>
      </p:sp>
      <p:sp>
        <p:nvSpPr>
          <p:cNvPr id="16" name="テキスト ボックス 15"/>
          <p:cNvSpPr txBox="1"/>
          <p:nvPr/>
        </p:nvSpPr>
        <p:spPr>
          <a:xfrm>
            <a:off x="3623402" y="3705741"/>
            <a:ext cx="1887504"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dirty="0" smtClean="0">
                <a:latin typeface="Courier New" pitchFamily="49" charset="0"/>
                <a:cs typeface="Courier New" pitchFamily="49" charset="0"/>
              </a:rPr>
              <a:t>git commit</a:t>
            </a:r>
            <a:endParaRPr kumimoji="1" lang="ja-JP" altLang="en-US" dirty="0">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95736" y="2132856"/>
            <a:ext cx="374441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4983928"/>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ではコミットだけでなく、ブランチもまた信じられないほど軽量です。ブランチとは単に特定のコミットを指示したポインタにしか過ぎません。</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の達人は決まってこう言うのは、そのためです。</a:t>
            </a: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“早めに、かつ頻繁にブランチを切りなさい”</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どれほど多くのブランチを作ってもストレージやメモリを全然使わないので、ブランチを肥大化させるよりも論理的に分割していく方が簡単なのです。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ブランチとコミットをあわせて使い始めると、これら</a:t>
            </a:r>
            <a:r>
              <a:rPr lang="en-US" altLang="ja-JP" sz="1600" dirty="0" smtClean="0">
                <a:latin typeface="Meiryo UI" pitchFamily="50" charset="-128"/>
                <a:ea typeface="Meiryo UI" pitchFamily="50" charset="-128"/>
                <a:cs typeface="Meiryo UI" pitchFamily="50" charset="-128"/>
              </a:rPr>
              <a:t>2</a:t>
            </a:r>
            <a:r>
              <a:rPr lang="ja-JP" altLang="en-US" sz="1600" dirty="0" err="1" smtClean="0">
                <a:latin typeface="Meiryo UI" pitchFamily="50" charset="-128"/>
                <a:ea typeface="Meiryo UI" pitchFamily="50" charset="-128"/>
                <a:cs typeface="Meiryo UI" pitchFamily="50" charset="-128"/>
              </a:rPr>
              <a:t>つの</a:t>
            </a:r>
            <a:r>
              <a:rPr lang="ja-JP" altLang="en-US" sz="1600" dirty="0" smtClean="0">
                <a:latin typeface="Meiryo UI" pitchFamily="50" charset="-128"/>
                <a:ea typeface="Meiryo UI" pitchFamily="50" charset="-128"/>
                <a:cs typeface="Meiryo UI" pitchFamily="50" charset="-128"/>
              </a:rPr>
              <a:t>フィーチャがどのように連動して機能するかがわかるでしょう。</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ここではとりあえず、ブランチは基本的には「あるコミットとその親のコミットたちを含めた全てのコミット」のことを呼ぶと覚えておいてください。</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buNone/>
            </a:pPr>
            <a:endParaRPr lang="ja-JP" altLang="en-US" sz="1600" dirty="0" smtClean="0">
              <a:latin typeface="Meiryo UI" pitchFamily="50" charset="-128"/>
              <a:ea typeface="Meiryo UI" pitchFamily="50" charset="-128"/>
              <a:cs typeface="Meiryo UI" pitchFamily="50" charset="-128"/>
            </a:endParaRPr>
          </a:p>
          <a:p>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649217"/>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では実際にブランチがどのようなものかを見ていきましょう。</a:t>
            </a:r>
          </a:p>
        </p:txBody>
      </p:sp>
      <p:pic>
        <p:nvPicPr>
          <p:cNvPr id="1026" name="Picture 2"/>
          <p:cNvPicPr>
            <a:picLocks noGrp="1" noChangeAspect="1" noChangeArrowheads="1"/>
          </p:cNvPicPr>
          <p:nvPr>
            <p:ph sz="quarter" idx="4"/>
          </p:nvPr>
        </p:nvPicPr>
        <p:blipFill>
          <a:blip r:embed="rId2" cstate="print"/>
          <a:srcRect l="18259" r="9129" b="23081"/>
          <a:stretch>
            <a:fillRect/>
          </a:stretch>
        </p:blipFill>
        <p:spPr bwMode="auto">
          <a:xfrm>
            <a:off x="971600" y="4021745"/>
            <a:ext cx="2863531" cy="1919560"/>
          </a:xfrm>
          <a:prstGeom prst="rect">
            <a:avLst/>
          </a:prstGeom>
          <a:noFill/>
          <a:ln w="9525">
            <a:noFill/>
            <a:miter lim="800000"/>
            <a:headEnd/>
            <a:tailEnd/>
          </a:ln>
        </p:spPr>
      </p:pic>
      <p:sp>
        <p:nvSpPr>
          <p:cNvPr id="8" name="コンテンツ プレースホルダ 2"/>
          <p:cNvSpPr txBox="1">
            <a:spLocks/>
          </p:cNvSpPr>
          <p:nvPr/>
        </p:nvSpPr>
        <p:spPr>
          <a:xfrm>
            <a:off x="4572000" y="1268760"/>
            <a:ext cx="4040188" cy="1079783"/>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以上。必要な手順はこれだけです。</a:t>
            </a: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いま作成された</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ブランチは</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コミットを指しています。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sp>
        <p:nvSpPr>
          <p:cNvPr id="15" name="角丸四角形 14"/>
          <p:cNvSpPr/>
          <p:nvPr/>
        </p:nvSpPr>
        <p:spPr>
          <a:xfrm>
            <a:off x="3031443" y="3221683"/>
            <a:ext cx="3075615"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newImage</a:t>
            </a:r>
            <a:r>
              <a:rPr lang="ja-JP" altLang="en-US" sz="1200" dirty="0" smtClean="0">
                <a:latin typeface="Meiryo UI" pitchFamily="50" charset="-128"/>
                <a:ea typeface="Meiryo UI" pitchFamily="50" charset="-128"/>
                <a:cs typeface="Meiryo UI" pitchFamily="50" charset="-128"/>
              </a:rPr>
              <a:t>という名前の新しいブランチを切</a:t>
            </a:r>
            <a:r>
              <a:rPr lang="ja-JP" altLang="en-US" sz="1200" dirty="0" smtClean="0">
                <a:solidFill>
                  <a:schemeClr val="bg1"/>
                </a:solidFill>
                <a:latin typeface="Meiryo UI" pitchFamily="50" charset="-128"/>
                <a:ea typeface="Meiryo UI" pitchFamily="50" charset="-128"/>
                <a:cs typeface="Meiryo UI" pitchFamily="50" charset="-128"/>
              </a:rPr>
              <a:t>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005136" y="3653731"/>
            <a:ext cx="3128229"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dirty="0" smtClean="0">
                <a:latin typeface="Courier New" pitchFamily="49" charset="0"/>
                <a:cs typeface="Courier New" pitchFamily="49" charset="0"/>
              </a:rPr>
              <a:t>git branch newImage</a:t>
            </a:r>
            <a:endParaRPr kumimoji="1" lang="ja-JP" altLang="en-US" dirty="0">
              <a:latin typeface="Courier New" pitchFamily="49" charset="0"/>
              <a:cs typeface="Courier New" pitchFamily="49" charset="0"/>
            </a:endParaRPr>
          </a:p>
        </p:txBody>
      </p:sp>
      <p:pic>
        <p:nvPicPr>
          <p:cNvPr id="12" name="Picture 3"/>
          <p:cNvPicPr>
            <a:picLocks noChangeAspect="1" noChangeArrowheads="1"/>
          </p:cNvPicPr>
          <p:nvPr/>
        </p:nvPicPr>
        <p:blipFill>
          <a:blip r:embed="rId3" cstate="print"/>
          <a:srcRect l="18711" r="9355" b="15683"/>
          <a:stretch>
            <a:fillRect/>
          </a:stretch>
        </p:blipFill>
        <p:spPr bwMode="auto">
          <a:xfrm>
            <a:off x="5170079" y="4013771"/>
            <a:ext cx="2768333" cy="1935509"/>
          </a:xfrm>
          <a:prstGeom prst="rect">
            <a:avLst/>
          </a:prstGeom>
          <a:noFill/>
          <a:ln w="9525">
            <a:noFill/>
            <a:miter lim="800000"/>
            <a:headEnd/>
            <a:tailEnd/>
          </a:ln>
        </p:spPr>
      </p:pic>
      <p:sp>
        <p:nvSpPr>
          <p:cNvPr id="11" name="右矢印 10"/>
          <p:cNvSpPr/>
          <p:nvPr/>
        </p:nvSpPr>
        <p:spPr>
          <a:xfrm>
            <a:off x="4209210" y="467583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l="19218" r="10067" b="4724"/>
          <a:stretch>
            <a:fillRect/>
          </a:stretch>
        </p:blipFill>
        <p:spPr bwMode="auto">
          <a:xfrm>
            <a:off x="5220072" y="4059298"/>
            <a:ext cx="2781910" cy="217801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l="19646" r="10291" b="6273"/>
          <a:stretch>
            <a:fillRect/>
          </a:stretch>
        </p:blipFill>
        <p:spPr bwMode="auto">
          <a:xfrm>
            <a:off x="971600" y="4072538"/>
            <a:ext cx="2696154" cy="2151535"/>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349198"/>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この新しいブランチに何か変更を加えてみましょう。</a:t>
            </a:r>
          </a:p>
        </p:txBody>
      </p:sp>
      <p:sp>
        <p:nvSpPr>
          <p:cNvPr id="8" name="コンテンツ プレースホルダ 2"/>
          <p:cNvSpPr txBox="1">
            <a:spLocks/>
          </p:cNvSpPr>
          <p:nvPr/>
        </p:nvSpPr>
        <p:spPr>
          <a:xfrm>
            <a:off x="4572000" y="1268760"/>
            <a:ext cx="4040188" cy="152900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あれ？</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ではなくて</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ブランチが移動してしまいました。これは、私たちが</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のブランチ上で作業していなかったためです。どのブランチで作業しているかは、アスタリスク</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がついてるかどうかで分かります。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sp>
        <p:nvSpPr>
          <p:cNvPr id="15" name="角丸四角形 14"/>
          <p:cNvSpPr/>
          <p:nvPr/>
        </p:nvSpPr>
        <p:spPr>
          <a:xfrm>
            <a:off x="3779912" y="3195202"/>
            <a:ext cx="14614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新しいコミットを作る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566865" y="3627250"/>
            <a:ext cx="1887504"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dirty="0" smtClean="0">
                <a:latin typeface="Courier New" pitchFamily="49" charset="0"/>
                <a:cs typeface="Courier New" pitchFamily="49" charset="0"/>
              </a:rPr>
              <a:t>git commit</a:t>
            </a:r>
          </a:p>
        </p:txBody>
      </p:sp>
      <p:sp>
        <p:nvSpPr>
          <p:cNvPr id="11" name="右矢印 10"/>
          <p:cNvSpPr/>
          <p:nvPr/>
        </p:nvSpPr>
        <p:spPr>
          <a:xfrm>
            <a:off x="4150577" y="484261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l="23216" r="5572"/>
          <a:stretch>
            <a:fillRect/>
          </a:stretch>
        </p:blipFill>
        <p:spPr bwMode="auto">
          <a:xfrm>
            <a:off x="5148064" y="4202799"/>
            <a:ext cx="2760775" cy="2105045"/>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l="23388" r="5613" b="15205"/>
          <a:stretch>
            <a:fillRect/>
          </a:stretch>
        </p:blipFill>
        <p:spPr bwMode="auto">
          <a:xfrm>
            <a:off x="972891" y="4201322"/>
            <a:ext cx="2732148" cy="2107998"/>
          </a:xfrm>
          <a:prstGeom prst="rect">
            <a:avLst/>
          </a:prstGeom>
          <a:noFill/>
          <a:ln w="9525">
            <a:noFill/>
            <a:miter lim="800000"/>
            <a:headEnd/>
            <a:tailEnd/>
          </a:ln>
        </p:spPr>
      </p:pic>
      <p:sp>
        <p:nvSpPr>
          <p:cNvPr id="10" name="正方形/長方形 9"/>
          <p:cNvSpPr/>
          <p:nvPr/>
        </p:nvSpPr>
        <p:spPr>
          <a:xfrm>
            <a:off x="1331640" y="1988840"/>
            <a:ext cx="2592288"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1772280"/>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今度は作業したいブランチ名を</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に伝えてみましょう。</a:t>
            </a:r>
          </a:p>
          <a:p>
            <a:pPr indent="-360000">
              <a:lnSpc>
                <a:spcPts val="2300"/>
              </a:lnSpc>
              <a:spcBef>
                <a:spcPts val="800"/>
              </a:spcBef>
              <a:buNone/>
            </a:pPr>
            <a:r>
              <a:rPr lang="en-US" altLang="ja-JP" sz="1400" dirty="0" smtClean="0">
                <a:latin typeface="Meiryo UI" pitchFamily="50" charset="-128"/>
                <a:ea typeface="Meiryo UI" pitchFamily="50" charset="-128"/>
                <a:cs typeface="Meiryo UI" pitchFamily="50" charset="-128"/>
              </a:rPr>
              <a:t>		</a:t>
            </a:r>
            <a:r>
              <a:rPr lang="en-US" altLang="ja-JP" sz="1400" dirty="0" smtClean="0">
                <a:latin typeface="Courier New" pitchFamily="49" charset="0"/>
                <a:ea typeface="Meiryo UI" pitchFamily="50" charset="-128"/>
                <a:cs typeface="Courier New" pitchFamily="49" charset="0"/>
              </a:rPr>
              <a:t>git checkout [</a:t>
            </a:r>
            <a:r>
              <a:rPr lang="ja-JP" altLang="en-US" sz="1400" dirty="0" smtClean="0">
                <a:latin typeface="Courier New" pitchFamily="49" charset="0"/>
                <a:ea typeface="Meiryo UI" pitchFamily="50" charset="-128"/>
                <a:cs typeface="Courier New" pitchFamily="49" charset="0"/>
              </a:rPr>
              <a:t>ブランチ名</a:t>
            </a:r>
            <a:r>
              <a:rPr lang="en-US" altLang="ja-JP" sz="1400" dirty="0" smtClean="0">
                <a:latin typeface="Courier New" pitchFamily="49" charset="0"/>
                <a:ea typeface="Meiryo UI" pitchFamily="50" charset="-128"/>
                <a:cs typeface="Courier New" pitchFamily="49" charset="0"/>
              </a:rPr>
              <a:t>]</a:t>
            </a:r>
          </a:p>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このようにして、コミットする前に新しいブランチへと作業ブランチを移動することができます。</a:t>
            </a:r>
          </a:p>
        </p:txBody>
      </p:sp>
      <p:sp>
        <p:nvSpPr>
          <p:cNvPr id="8" name="コンテンツ プレースホルダ 2"/>
          <p:cNvSpPr txBox="1">
            <a:spLocks/>
          </p:cNvSpPr>
          <p:nvPr/>
        </p:nvSpPr>
        <p:spPr>
          <a:xfrm>
            <a:off x="4572000" y="1268760"/>
            <a:ext cx="4040188" cy="2272417"/>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できましたね。今度は新しいブランチに対して変更を記録することができました。</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endParaRPr kumimoji="1" lang="en-US" altLang="ja-JP"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endParaRPr lang="en-US" altLang="ja-JP" sz="1100" b="1" dirty="0" smtClean="0">
              <a:solidFill>
                <a:schemeClr val="accent1"/>
              </a:solidFill>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endParaRPr lang="en-US" altLang="ja-JP" sz="1100" b="1" dirty="0">
              <a:solidFill>
                <a:schemeClr val="accent1"/>
              </a:solidFill>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r>
              <a:rPr lang="en-US" altLang="ja-JP" sz="1200" b="1" dirty="0" smtClean="0">
                <a:solidFill>
                  <a:schemeClr val="accent1"/>
                </a:solidFill>
                <a:latin typeface="Meiryo UI" pitchFamily="50" charset="-128"/>
                <a:ea typeface="Meiryo UI" pitchFamily="50" charset="-128"/>
                <a:cs typeface="Meiryo UI" pitchFamily="50" charset="-128"/>
              </a:rPr>
              <a:t>※</a:t>
            </a:r>
            <a:r>
              <a:rPr lang="ja-JP" altLang="en-US" sz="1200" b="1" dirty="0" smtClean="0">
                <a:solidFill>
                  <a:schemeClr val="accent1"/>
                </a:solidFill>
                <a:latin typeface="Meiryo UI" pitchFamily="50" charset="-128"/>
                <a:ea typeface="Meiryo UI" pitchFamily="50" charset="-128"/>
                <a:cs typeface="Meiryo UI" pitchFamily="50" charset="-128"/>
              </a:rPr>
              <a:t>セミコロン</a:t>
            </a:r>
            <a:r>
              <a:rPr lang="ja-JP" altLang="en-US" sz="1200" b="1" dirty="0">
                <a:solidFill>
                  <a:schemeClr val="accent1"/>
                </a:solidFill>
                <a:latin typeface="Meiryo UI" pitchFamily="50" charset="-128"/>
                <a:ea typeface="Meiryo UI" pitchFamily="50" charset="-128"/>
                <a:cs typeface="Meiryo UI" pitchFamily="50" charset="-128"/>
              </a:rPr>
              <a:t>＋スペース</a:t>
            </a:r>
            <a:r>
              <a:rPr lang="ja-JP" altLang="en-US" sz="1200" b="1" dirty="0" smtClean="0">
                <a:solidFill>
                  <a:schemeClr val="accent1"/>
                </a:solidFill>
                <a:latin typeface="Meiryo UI" pitchFamily="50" charset="-128"/>
                <a:ea typeface="Meiryo UI" pitchFamily="50" charset="-128"/>
                <a:cs typeface="Meiryo UI" pitchFamily="50" charset="-128"/>
              </a:rPr>
              <a:t>で改行の意味</a:t>
            </a:r>
            <a:endParaRPr lang="ja-JP" altLang="en-US" sz="1600" b="1" dirty="0">
              <a:solidFill>
                <a:schemeClr val="accent1"/>
              </a:solidFill>
              <a:latin typeface="Meiryo UI" pitchFamily="50" charset="-128"/>
              <a:ea typeface="Meiryo UI" pitchFamily="50" charset="-128"/>
              <a:cs typeface="Meiryo UI" pitchFamily="50" charset="-128"/>
            </a:endParaRPr>
          </a:p>
        </p:txBody>
      </p:sp>
      <p:sp>
        <p:nvSpPr>
          <p:cNvPr id="15" name="角丸四角形 14"/>
          <p:cNvSpPr/>
          <p:nvPr/>
        </p:nvSpPr>
        <p:spPr>
          <a:xfrm>
            <a:off x="2741656" y="3409234"/>
            <a:ext cx="3498944"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newImage</a:t>
            </a:r>
            <a:r>
              <a:rPr lang="ja-JP" altLang="en-US" sz="1200" dirty="0" smtClean="0">
                <a:latin typeface="Meiryo UI" pitchFamily="50" charset="-128"/>
                <a:ea typeface="Meiryo UI" pitchFamily="50" charset="-128"/>
                <a:cs typeface="Meiryo UI" pitchFamily="50" charset="-128"/>
              </a:rPr>
              <a:t>に作業を移動する；新しいコミットを作る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2200052" y="3856671"/>
            <a:ext cx="45821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newImage; git commit</a:t>
            </a:r>
          </a:p>
        </p:txBody>
      </p:sp>
      <p:sp>
        <p:nvSpPr>
          <p:cNvPr id="11" name="右矢印 10"/>
          <p:cNvSpPr/>
          <p:nvPr/>
        </p:nvSpPr>
        <p:spPr>
          <a:xfrm>
            <a:off x="4131088" y="4949628"/>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cxnSp>
        <p:nvCxnSpPr>
          <p:cNvPr id="17" name="直線矢印コネクタ 16"/>
          <p:cNvCxnSpPr/>
          <p:nvPr/>
        </p:nvCxnSpPr>
        <p:spPr>
          <a:xfrm flipH="1">
            <a:off x="5220072" y="3429000"/>
            <a:ext cx="1728192" cy="504056"/>
          </a:xfrm>
          <a:prstGeom prst="straightConnector1">
            <a:avLst/>
          </a:prstGeom>
          <a:ln cmpd="sng">
            <a:solidFill>
              <a:schemeClr val="accent1">
                <a:lumMod val="75000"/>
              </a:schemeClr>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43808" y="3088010"/>
            <a:ext cx="1080120"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4064702"/>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いい調子ですね。これまでに、コミットとブランチについて学びました。そろそろ</a:t>
            </a:r>
            <a:r>
              <a:rPr lang="en-US" altLang="ja-JP" sz="1600" dirty="0" smtClean="0">
                <a:latin typeface="Meiryo UI" pitchFamily="50" charset="-128"/>
                <a:ea typeface="Meiryo UI" pitchFamily="50" charset="-128"/>
                <a:cs typeface="Meiryo UI" pitchFamily="50" charset="-128"/>
              </a:rPr>
              <a:t>2</a:t>
            </a:r>
            <a:r>
              <a:rPr lang="ja-JP" altLang="en-US" sz="1600" dirty="0" err="1" smtClean="0">
                <a:latin typeface="Meiryo UI" pitchFamily="50" charset="-128"/>
                <a:ea typeface="Meiryo UI" pitchFamily="50" charset="-128"/>
                <a:cs typeface="Meiryo UI" pitchFamily="50" charset="-128"/>
              </a:rPr>
              <a:t>つの</a:t>
            </a:r>
            <a:r>
              <a:rPr lang="ja-JP" altLang="en-US" sz="1600" dirty="0" smtClean="0">
                <a:latin typeface="Meiryo UI" pitchFamily="50" charset="-128"/>
                <a:ea typeface="Meiryo UI" pitchFamily="50" charset="-128"/>
                <a:cs typeface="Meiryo UI" pitchFamily="50" charset="-128"/>
              </a:rPr>
              <a:t>ブランチを</a:t>
            </a:r>
            <a:r>
              <a:rPr lang="en-US" altLang="ja-JP" sz="1600" dirty="0" smtClean="0">
                <a:latin typeface="Meiryo UI" pitchFamily="50" charset="-128"/>
                <a:ea typeface="Meiryo UI" pitchFamily="50" charset="-128"/>
                <a:cs typeface="Meiryo UI" pitchFamily="50" charset="-128"/>
              </a:rPr>
              <a:t>1</a:t>
            </a:r>
            <a:r>
              <a:rPr lang="ja-JP" altLang="en-US" sz="1600" dirty="0" err="1" smtClean="0">
                <a:latin typeface="Meiryo UI" pitchFamily="50" charset="-128"/>
                <a:ea typeface="Meiryo UI" pitchFamily="50" charset="-128"/>
                <a:cs typeface="Meiryo UI" pitchFamily="50" charset="-128"/>
              </a:rPr>
              <a:t>つに</a:t>
            </a:r>
            <a:r>
              <a:rPr lang="ja-JP" altLang="en-US" sz="1600" dirty="0" smtClean="0">
                <a:latin typeface="Meiryo UI" pitchFamily="50" charset="-128"/>
                <a:ea typeface="Meiryo UI" pitchFamily="50" charset="-128"/>
                <a:cs typeface="Meiryo UI" pitchFamily="50" charset="-128"/>
              </a:rPr>
              <a:t>まとめるやり方について見ていきましょう。</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これができれば新しいフィーチャの開発のために新しいブランチを切って、開発が終わったら変更を元のブランチへ統合することができるようになります。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はじめに紹介するのは、 </a:t>
            </a:r>
            <a:r>
              <a:rPr lang="en-US" altLang="ja-JP" sz="1400" dirty="0" smtClean="0">
                <a:latin typeface="Courier New" pitchFamily="49" charset="0"/>
                <a:ea typeface="Meiryo UI" pitchFamily="50" charset="-128"/>
                <a:cs typeface="Courier New" pitchFamily="49" charset="0"/>
              </a:rPr>
              <a:t>git merge</a:t>
            </a:r>
            <a:r>
              <a:rPr lang="ja-JP" altLang="en-US" sz="14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を使ったマージのやり方です。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Courier New" pitchFamily="49" charset="0"/>
                <a:ea typeface="Meiryo UI" pitchFamily="50" charset="-128"/>
                <a:cs typeface="Courier New" pitchFamily="49" charset="0"/>
              </a:rPr>
              <a:t>merge</a:t>
            </a:r>
            <a:r>
              <a:rPr lang="ja-JP" altLang="en-US" sz="1600" dirty="0" smtClean="0">
                <a:latin typeface="Meiryo UI" pitchFamily="50" charset="-128"/>
                <a:ea typeface="Meiryo UI" pitchFamily="50" charset="-128"/>
                <a:cs typeface="Meiryo UI" pitchFamily="50" charset="-128"/>
              </a:rPr>
              <a:t>コマンドによって、</a:t>
            </a:r>
            <a:r>
              <a:rPr lang="en-US" altLang="ja-JP" sz="1600" u="sng" dirty="0" smtClean="0">
                <a:latin typeface="Meiryo UI" pitchFamily="50" charset="-128"/>
                <a:ea typeface="Meiryo UI" pitchFamily="50" charset="-128"/>
                <a:cs typeface="Meiryo UI" pitchFamily="50" charset="-128"/>
              </a:rPr>
              <a:t>2</a:t>
            </a:r>
            <a:r>
              <a:rPr lang="ja-JP" altLang="en-US" sz="1600" u="sng" dirty="0" smtClean="0">
                <a:latin typeface="Meiryo UI" pitchFamily="50" charset="-128"/>
                <a:ea typeface="Meiryo UI" pitchFamily="50" charset="-128"/>
                <a:cs typeface="Meiryo UI" pitchFamily="50" charset="-128"/>
              </a:rPr>
              <a:t>つの独立した親を持つ特別なコミット</a:t>
            </a:r>
            <a:r>
              <a:rPr lang="ja-JP" altLang="en-US" sz="1600" dirty="0" smtClean="0">
                <a:latin typeface="Meiryo UI" pitchFamily="50" charset="-128"/>
                <a:ea typeface="Meiryo UI" pitchFamily="50" charset="-128"/>
                <a:cs typeface="Meiryo UI" pitchFamily="50" charset="-128"/>
              </a:rPr>
              <a:t>を作ることができます。</a:t>
            </a:r>
            <a:r>
              <a:rPr lang="en-US" altLang="ja-JP" sz="1600" dirty="0" smtClean="0">
                <a:latin typeface="Meiryo UI" pitchFamily="50" charset="-128"/>
                <a:ea typeface="Meiryo UI" pitchFamily="50" charset="-128"/>
                <a:cs typeface="Meiryo UI" pitchFamily="50" charset="-128"/>
              </a:rPr>
              <a:t>2</a:t>
            </a:r>
            <a:r>
              <a:rPr lang="ja-JP" altLang="en-US" sz="1600" dirty="0" smtClean="0">
                <a:latin typeface="Meiryo UI" pitchFamily="50" charset="-128"/>
                <a:ea typeface="Meiryo UI" pitchFamily="50" charset="-128"/>
                <a:cs typeface="Meiryo UI" pitchFamily="50" charset="-128"/>
              </a:rPr>
              <a:t>つの親を持つコミットが持つ意味とは、「全く別々の場所にいるこの親とその親（かつ、それらの親の祖先全て）が持つ全ての変更を含んでいますよ」　ということです。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見てみた方が早いので、次の画面で確認してみましょう。</a:t>
            </a:r>
            <a:endParaRPr lang="en-US" altLang="ja-JP" sz="16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361</TotalTime>
  <Words>2181</Words>
  <Application>Microsoft Office PowerPoint</Application>
  <PresentationFormat>画面に合わせる (4:3)</PresentationFormat>
  <Paragraphs>192</Paragraphs>
  <Slides>31</Slides>
  <Notes>0</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テクノロジー</vt:lpstr>
      <vt:lpstr>Learn Git Branching</vt:lpstr>
      <vt:lpstr>INDEX</vt:lpstr>
      <vt:lpstr>コミット commit</vt:lpstr>
      <vt:lpstr>コミット commit</vt:lpstr>
      <vt:lpstr>ブランチ branch</vt:lpstr>
      <vt:lpstr>ブランチ branch</vt:lpstr>
      <vt:lpstr>ブランチ branch</vt:lpstr>
      <vt:lpstr>ブランチ branch</vt:lpstr>
      <vt:lpstr>ブランチとマージ merge</vt:lpstr>
      <vt:lpstr>ブランチとマージ merge</vt:lpstr>
      <vt:lpstr>ブランチとマージ merge</vt:lpstr>
      <vt:lpstr>ブランチとマージ merge</vt:lpstr>
      <vt:lpstr>リベース　rebase</vt:lpstr>
      <vt:lpstr>リベース　rebase</vt:lpstr>
      <vt:lpstr>リベース　rebase</vt:lpstr>
      <vt:lpstr>Gitの基礎固め</vt:lpstr>
      <vt:lpstr>ヘッド　HEAD</vt:lpstr>
      <vt:lpstr>ヘッド　HEAD</vt:lpstr>
      <vt:lpstr>ヘッド　HEAD</vt:lpstr>
      <vt:lpstr>コミットの相対的な指定</vt:lpstr>
      <vt:lpstr>コミットの相対的な指定①　ハット（^）オペレータ</vt:lpstr>
      <vt:lpstr>コミットの相対的な指定①　ハット（^）オペレータ</vt:lpstr>
      <vt:lpstr>コミットの相対的な指定②　チルダ（~）オペレータ</vt:lpstr>
      <vt:lpstr>コミットの相対的な指定②　チルダ（~）オペレータ</vt:lpstr>
      <vt:lpstr>変更を元に戻す</vt:lpstr>
      <vt:lpstr>リセット　Reset</vt:lpstr>
      <vt:lpstr>リバート　Revert</vt:lpstr>
      <vt:lpstr>ローカルに積み上がったコミット</vt:lpstr>
      <vt:lpstr>ローカルに積み上がったコミット</vt:lpstr>
      <vt:lpstr>Commitsをやりくりする①</vt:lpstr>
      <vt:lpstr>Commitsをやりくりする②</vt:lpstr>
    </vt:vector>
  </TitlesOfParts>
  <Company>CFS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dc:creator>
  <cp:lastModifiedBy>C</cp:lastModifiedBy>
  <cp:revision>49</cp:revision>
  <dcterms:created xsi:type="dcterms:W3CDTF">2016-08-03T01:54:19Z</dcterms:created>
  <dcterms:modified xsi:type="dcterms:W3CDTF">2016-08-03T08:45:06Z</dcterms:modified>
</cp:coreProperties>
</file>