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66" r:id="rId4"/>
    <p:sldId id="284" r:id="rId5"/>
    <p:sldId id="270" r:id="rId6"/>
    <p:sldId id="282" r:id="rId7"/>
    <p:sldId id="258" r:id="rId8"/>
    <p:sldId id="265" r:id="rId9"/>
    <p:sldId id="283" r:id="rId10"/>
    <p:sldId id="286" r:id="rId11"/>
    <p:sldId id="287" r:id="rId12"/>
    <p:sldId id="288" r:id="rId13"/>
    <p:sldId id="294" r:id="rId14"/>
    <p:sldId id="290" r:id="rId15"/>
    <p:sldId id="291" r:id="rId16"/>
    <p:sldId id="296" r:id="rId17"/>
    <p:sldId id="285" r:id="rId18"/>
    <p:sldId id="275"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98DE-E792-412E-88FC-D43473072C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47874D97-08A3-4323-A863-10883BE51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E37E3DFE-2888-4CAD-838F-F9BCD07EECFA}"/>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5" name="Footer Placeholder 4">
            <a:extLst>
              <a:ext uri="{FF2B5EF4-FFF2-40B4-BE49-F238E27FC236}">
                <a16:creationId xmlns:a16="http://schemas.microsoft.com/office/drawing/2014/main" id="{B1226F57-3025-471E-924A-7575C748154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198558B-21E3-49DD-9BB7-13CD6C44B7E4}"/>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209393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0846-01B0-4F27-B94D-1BCB9A9F738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3AC1404-45AB-4853-B7C7-0A7E8F4CD9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D5F3E43-7CBB-485B-A81E-179F857717C6}"/>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5" name="Footer Placeholder 4">
            <a:extLst>
              <a:ext uri="{FF2B5EF4-FFF2-40B4-BE49-F238E27FC236}">
                <a16:creationId xmlns:a16="http://schemas.microsoft.com/office/drawing/2014/main" id="{BEC60838-9A2A-41DE-86FA-AA6EEB7865E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E3BE5D2-EFFA-4C96-AE82-11DF66BC4255}"/>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66306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B9726D-CB09-43A9-8C20-29B375A3F8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690320C-B9FE-495D-8ED2-B71CFF6676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1218ECF-E783-4EC5-812D-A9006C2E9ECE}"/>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5" name="Footer Placeholder 4">
            <a:extLst>
              <a:ext uri="{FF2B5EF4-FFF2-40B4-BE49-F238E27FC236}">
                <a16:creationId xmlns:a16="http://schemas.microsoft.com/office/drawing/2014/main" id="{CE4A281A-D57C-4AD5-AF46-67BFD328DE2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5AC7529-340B-41AA-A9FD-9977807BBE90}"/>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379563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063C-3A7A-4710-84F3-714D7FCFA4C1}"/>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A646DAE-C733-4FEF-A2AB-C4912032F3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FB0F176-F529-46A1-97A7-F77BEB05AD99}"/>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5" name="Footer Placeholder 4">
            <a:extLst>
              <a:ext uri="{FF2B5EF4-FFF2-40B4-BE49-F238E27FC236}">
                <a16:creationId xmlns:a16="http://schemas.microsoft.com/office/drawing/2014/main" id="{E5F95186-14A5-44C4-A7F4-5F82D3E2D88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BEDE970-4B55-45D5-9E06-80DCFA33C10D}"/>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44098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B540-6FCC-4F13-8C66-DF6888712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EE2B9A4-AC3E-4F08-B9E8-E4DA2D78D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BFE62-2136-48E3-8CD5-6DF2A9448410}"/>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5" name="Footer Placeholder 4">
            <a:extLst>
              <a:ext uri="{FF2B5EF4-FFF2-40B4-BE49-F238E27FC236}">
                <a16:creationId xmlns:a16="http://schemas.microsoft.com/office/drawing/2014/main" id="{6FE8611F-0920-4F16-8947-F6D0F4FE6F8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8806FAA-731A-44FB-A137-C94F9B516058}"/>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38858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7744-A82A-40DF-9AD0-40675C4BF6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B5218F0-C22B-4952-91AB-EE373D3CAE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8B1F03B5-FDBB-4FB7-A30B-5559F9935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DD4A8E3-13AE-4446-B089-9EC4584A3804}"/>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6" name="Footer Placeholder 5">
            <a:extLst>
              <a:ext uri="{FF2B5EF4-FFF2-40B4-BE49-F238E27FC236}">
                <a16:creationId xmlns:a16="http://schemas.microsoft.com/office/drawing/2014/main" id="{BFC3E75E-8D13-4878-91EE-A43AD3B7813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E75AC3B-0B23-455E-9867-17ECDBBCBFAE}"/>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145452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F4B1-6FB1-461F-88D4-47C6D1569D16}"/>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500A110-16FA-4825-8A52-B7AEA2727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5C357-3A70-4F36-BCEA-BB2CF485B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E2C285E-37CD-4109-B3B7-FA0612155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0C9FDA-BCE0-49C1-99E9-DE438F07D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6810C8D-06BA-4817-BD18-C1D1F414E04E}"/>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8" name="Footer Placeholder 7">
            <a:extLst>
              <a:ext uri="{FF2B5EF4-FFF2-40B4-BE49-F238E27FC236}">
                <a16:creationId xmlns:a16="http://schemas.microsoft.com/office/drawing/2014/main" id="{1B6FCAC3-D4C9-4644-85FA-543CECF48F6C}"/>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7B73A5EF-E430-4E2B-881A-9108B053B337}"/>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317804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DB01-1EE0-4E60-A773-8BBE353A4B7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1356016-831F-4211-881F-15B11FE4DDFE}"/>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4" name="Footer Placeholder 3">
            <a:extLst>
              <a:ext uri="{FF2B5EF4-FFF2-40B4-BE49-F238E27FC236}">
                <a16:creationId xmlns:a16="http://schemas.microsoft.com/office/drawing/2014/main" id="{AEBE1243-1202-4A99-8402-0C4BE818CE5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56F5F4EA-40CA-4A83-91A4-00299AE416D0}"/>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365340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1ACD5-D617-4FA4-BC0F-AC59ECE5C554}"/>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3" name="Footer Placeholder 2">
            <a:extLst>
              <a:ext uri="{FF2B5EF4-FFF2-40B4-BE49-F238E27FC236}">
                <a16:creationId xmlns:a16="http://schemas.microsoft.com/office/drawing/2014/main" id="{63FDC96E-8ACB-44C9-968D-EBD5BD6F19B3}"/>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6F5BCF7-34A2-4B01-995E-C4D13BD3BF3A}"/>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286094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D933-C632-4B7B-8458-DA9FC73F7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BA562D3-1890-4E22-87D1-E3B17C11E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1F50BA4E-C872-4E27-8C86-0B93DA673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E0AEB-8DFB-4338-8228-2BAC03754761}"/>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6" name="Footer Placeholder 5">
            <a:extLst>
              <a:ext uri="{FF2B5EF4-FFF2-40B4-BE49-F238E27FC236}">
                <a16:creationId xmlns:a16="http://schemas.microsoft.com/office/drawing/2014/main" id="{7291ACC0-906C-4445-876B-A91A9206B9F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E96DA0A-7631-44B0-8CC9-FFF041892EB8}"/>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355247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31CC-EF52-4E1C-AD1A-186EFA619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62E0E120-43D0-4F3A-9515-FF0C1A901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D0ACCC45-E3C5-4B12-8E8D-BA4CC875E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8B678-C9B4-496A-8E40-E69EED7D0AF7}"/>
              </a:ext>
            </a:extLst>
          </p:cNvPr>
          <p:cNvSpPr>
            <a:spLocks noGrp="1"/>
          </p:cNvSpPr>
          <p:nvPr>
            <p:ph type="dt" sz="half" idx="10"/>
          </p:nvPr>
        </p:nvSpPr>
        <p:spPr/>
        <p:txBody>
          <a:bodyPr/>
          <a:lstStyle/>
          <a:p>
            <a:fld id="{57008665-D1E1-4D57-9DFD-7F5DBC071B1B}" type="datetimeFigureOut">
              <a:rPr lang="en-PH" smtClean="0"/>
              <a:t>26/06/2023</a:t>
            </a:fld>
            <a:endParaRPr lang="en-PH"/>
          </a:p>
        </p:txBody>
      </p:sp>
      <p:sp>
        <p:nvSpPr>
          <p:cNvPr id="6" name="Footer Placeholder 5">
            <a:extLst>
              <a:ext uri="{FF2B5EF4-FFF2-40B4-BE49-F238E27FC236}">
                <a16:creationId xmlns:a16="http://schemas.microsoft.com/office/drawing/2014/main" id="{D029C0F1-B3B9-48CA-8CC4-F8E40B7A925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28F59F1-4325-4767-BA42-F62711BF643A}"/>
              </a:ext>
            </a:extLst>
          </p:cNvPr>
          <p:cNvSpPr>
            <a:spLocks noGrp="1"/>
          </p:cNvSpPr>
          <p:nvPr>
            <p:ph type="sldNum" sz="quarter" idx="12"/>
          </p:nvPr>
        </p:nvSpPr>
        <p:spPr/>
        <p:txBody>
          <a:bodyPr/>
          <a:lstStyle/>
          <a:p>
            <a:fld id="{CD0D5D8A-C4E8-445D-BD12-B41A6F0FFF3E}" type="slidenum">
              <a:rPr lang="en-PH" smtClean="0"/>
              <a:t>‹#›</a:t>
            </a:fld>
            <a:endParaRPr lang="en-PH"/>
          </a:p>
        </p:txBody>
      </p:sp>
    </p:spTree>
    <p:extLst>
      <p:ext uri="{BB962C8B-B14F-4D97-AF65-F5344CB8AC3E}">
        <p14:creationId xmlns:p14="http://schemas.microsoft.com/office/powerpoint/2010/main" val="852980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B9431-CEB3-478C-A92F-1C4C19C8A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86AAA88-5268-4869-99B6-0AF285CD8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0F074-3D8E-44A8-8B61-6802F4680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08665-D1E1-4D57-9DFD-7F5DBC071B1B}" type="datetimeFigureOut">
              <a:rPr lang="en-PH" smtClean="0"/>
              <a:t>26/06/2023</a:t>
            </a:fld>
            <a:endParaRPr lang="en-PH"/>
          </a:p>
        </p:txBody>
      </p:sp>
      <p:sp>
        <p:nvSpPr>
          <p:cNvPr id="5" name="Footer Placeholder 4">
            <a:extLst>
              <a:ext uri="{FF2B5EF4-FFF2-40B4-BE49-F238E27FC236}">
                <a16:creationId xmlns:a16="http://schemas.microsoft.com/office/drawing/2014/main" id="{53BAAC9E-BD52-4B6A-86DB-51350121E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4226E898-0A1C-4052-BB26-3E761F022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D5D8A-C4E8-445D-BD12-B41A6F0FFF3E}" type="slidenum">
              <a:rPr lang="en-PH" smtClean="0"/>
              <a:t>‹#›</a:t>
            </a:fld>
            <a:endParaRPr lang="en-PH"/>
          </a:p>
        </p:txBody>
      </p:sp>
    </p:spTree>
    <p:extLst>
      <p:ext uri="{BB962C8B-B14F-4D97-AF65-F5344CB8AC3E}">
        <p14:creationId xmlns:p14="http://schemas.microsoft.com/office/powerpoint/2010/main" val="1658303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8081009" y="6455259"/>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25"/>
          <p:cNvSpPr/>
          <p:nvPr/>
        </p:nvSpPr>
        <p:spPr>
          <a:xfrm>
            <a:off x="10925510" y="0"/>
            <a:ext cx="268941" cy="2532418"/>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1" name="Rectangle 30"/>
          <p:cNvSpPr/>
          <p:nvPr/>
        </p:nvSpPr>
        <p:spPr>
          <a:xfrm rot="16200000">
            <a:off x="10363686" y="4171596"/>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p:cNvSpPr/>
          <p:nvPr/>
        </p:nvSpPr>
        <p:spPr>
          <a:xfrm rot="16200000">
            <a:off x="-1116127" y="5387320"/>
            <a:ext cx="2707055" cy="250994"/>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3" name="Rectangle 62"/>
          <p:cNvSpPr/>
          <p:nvPr/>
        </p:nvSpPr>
        <p:spPr>
          <a:xfrm>
            <a:off x="-155" y="138591"/>
            <a:ext cx="2707055" cy="207530"/>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Oval 27"/>
          <p:cNvSpPr/>
          <p:nvPr/>
        </p:nvSpPr>
        <p:spPr>
          <a:xfrm>
            <a:off x="11606873" y="6106759"/>
            <a:ext cx="914400" cy="914400"/>
          </a:xfrm>
          <a:prstGeom prst="ellipse">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a:off x="556511" y="-160056"/>
            <a:ext cx="11633752" cy="6719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ln w="38100">
                  <a:noFill/>
                </a:ln>
                <a:solidFill>
                  <a:srgbClr val="E89D6D"/>
                </a:solidFill>
                <a:latin typeface="mama" panose="02000500000000000000" pitchFamily="50" charset="0"/>
              </a:rPr>
              <a:t>Feature Extraction From</a:t>
            </a:r>
          </a:p>
          <a:p>
            <a:pPr algn="ctr"/>
            <a:r>
              <a:rPr lang="en-US" sz="11500" dirty="0">
                <a:ln w="38100">
                  <a:noFill/>
                </a:ln>
                <a:solidFill>
                  <a:srgbClr val="E89D6D"/>
                </a:solidFill>
                <a:latin typeface="mama" panose="02000500000000000000" pitchFamily="50" charset="0"/>
              </a:rPr>
              <a:t>Labeled Blobs</a:t>
            </a:r>
            <a:endParaRPr lang="en-PH" sz="11500" dirty="0">
              <a:ln w="38100">
                <a:noFill/>
              </a:ln>
              <a:solidFill>
                <a:srgbClr val="E89D6D"/>
              </a:solidFill>
              <a:latin typeface="mama" panose="02000500000000000000" pitchFamily="50" charset="0"/>
            </a:endParaRPr>
          </a:p>
        </p:txBody>
      </p:sp>
      <p:sp>
        <p:nvSpPr>
          <p:cNvPr id="21" name="Rectangle 20"/>
          <p:cNvSpPr/>
          <p:nvPr/>
        </p:nvSpPr>
        <p:spPr>
          <a:xfrm rot="16200000">
            <a:off x="-745491" y="4963060"/>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rot="16200000">
            <a:off x="1577066" y="-932440"/>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654410DF-0280-4BF5-AE00-0E52E03C9C45}"/>
              </a:ext>
            </a:extLst>
          </p:cNvPr>
          <p:cNvSpPr txBox="1"/>
          <p:nvPr/>
        </p:nvSpPr>
        <p:spPr>
          <a:xfrm>
            <a:off x="8656714" y="6374687"/>
            <a:ext cx="3423383" cy="369332"/>
          </a:xfrm>
          <a:prstGeom prst="rect">
            <a:avLst/>
          </a:prstGeom>
          <a:noFill/>
        </p:spPr>
        <p:txBody>
          <a:bodyPr wrap="square" rtlCol="0">
            <a:spAutoFit/>
          </a:bodyPr>
          <a:lstStyle/>
          <a:p>
            <a:r>
              <a:rPr lang="en-PH" dirty="0" err="1">
                <a:solidFill>
                  <a:srgbClr val="FFECA7"/>
                </a:solidFill>
                <a:latin typeface="Arial Black" panose="020B0A04020102020204" pitchFamily="34" charset="0"/>
              </a:rPr>
              <a:t>Tolledo</a:t>
            </a:r>
            <a:r>
              <a:rPr lang="en-PH" dirty="0">
                <a:solidFill>
                  <a:srgbClr val="FFECA7"/>
                </a:solidFill>
                <a:latin typeface="Arial Black" panose="020B0A04020102020204" pitchFamily="34" charset="0"/>
              </a:rPr>
              <a:t>, Charmaine S.</a:t>
            </a:r>
          </a:p>
        </p:txBody>
      </p:sp>
    </p:spTree>
    <p:extLst>
      <p:ext uri="{BB962C8B-B14F-4D97-AF65-F5344CB8AC3E}">
        <p14:creationId xmlns:p14="http://schemas.microsoft.com/office/powerpoint/2010/main" val="230288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161575" y="12315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BOUNDING BOXES AROUND EACH BLOB</a:t>
            </a:r>
            <a:endParaRPr lang="en-PH" sz="4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sp>
        <p:nvSpPr>
          <p:cNvPr id="8" name="Rectangle 7"/>
          <p:cNvSpPr/>
          <p:nvPr/>
        </p:nvSpPr>
        <p:spPr>
          <a:xfrm>
            <a:off x="10577209" y="6362529"/>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5B32D61E-29B4-447D-B376-E306339903C7}"/>
              </a:ext>
            </a:extLst>
          </p:cNvPr>
          <p:cNvSpPr/>
          <p:nvPr/>
        </p:nvSpPr>
        <p:spPr>
          <a:xfrm>
            <a:off x="484246" y="4081494"/>
            <a:ext cx="10900358" cy="2435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The resulting image above shows the original image with individual bounding boxes encompassing the blobs. The red boxes outline the edges of the blobs, making it easy to find and examine the objects. These boxes make it easier to do things like recognize objects, divide them up, and look at how they fit together in space.</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C8EC9FC-3C36-4327-9B5B-34D5D476D947}"/>
              </a:ext>
            </a:extLst>
          </p:cNvPr>
          <p:cNvPicPr>
            <a:picLocks noChangeAspect="1"/>
          </p:cNvPicPr>
          <p:nvPr/>
        </p:nvPicPr>
        <p:blipFill rotWithShape="1">
          <a:blip r:embed="rId2">
            <a:extLst>
              <a:ext uri="{28A0092B-C50C-407E-A947-70E740481C1C}">
                <a14:useLocalDpi xmlns:a14="http://schemas.microsoft.com/office/drawing/2010/main" val="0"/>
              </a:ext>
            </a:extLst>
          </a:blip>
          <a:srcRect l="6709" r="5111" b="119"/>
          <a:stretch/>
        </p:blipFill>
        <p:spPr>
          <a:xfrm>
            <a:off x="3842284" y="928334"/>
            <a:ext cx="4507432" cy="3829197"/>
          </a:xfrm>
          <a:prstGeom prst="rect">
            <a:avLst/>
          </a:prstGeom>
        </p:spPr>
      </p:pic>
    </p:spTree>
    <p:extLst>
      <p:ext uri="{BB962C8B-B14F-4D97-AF65-F5344CB8AC3E}">
        <p14:creationId xmlns:p14="http://schemas.microsoft.com/office/powerpoint/2010/main" val="75168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AEC6CA"/>
          </a:solidFill>
          <a:ln>
            <a:solidFill>
              <a:srgbClr val="AEC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O</a:t>
            </a: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RIGINAL IMAGES/OBJECTS USED</a:t>
            </a:r>
          </a:p>
        </p:txBody>
      </p:sp>
      <p:sp>
        <p:nvSpPr>
          <p:cNvPr id="5" name="Rectangle 4"/>
          <p:cNvSpPr/>
          <p:nvPr/>
        </p:nvSpPr>
        <p:spPr>
          <a:xfrm>
            <a:off x="655069" y="3882887"/>
            <a:ext cx="11167281" cy="1755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Times New Roman" panose="02020603050405020304" pitchFamily="18" charset="0"/>
                <a:cs typeface="Times New Roman" panose="02020603050405020304" pitchFamily="18" charset="0"/>
              </a:rPr>
              <a:t>We’ll also try to feature extract our different Philippine coins using labeled blobs to get significant quantitative info. But before doing so, like the first image, we also convert this into its grayscale image, as shown above. </a:t>
            </a:r>
            <a:endParaRPr lang="en-PH"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6634610-E791-44E7-A73A-52FE71A68863}"/>
              </a:ext>
            </a:extLst>
          </p:cNvPr>
          <p:cNvPicPr>
            <a:picLocks noChangeAspect="1"/>
          </p:cNvPicPr>
          <p:nvPr/>
        </p:nvPicPr>
        <p:blipFill rotWithShape="1">
          <a:blip r:embed="rId2">
            <a:extLst>
              <a:ext uri="{28A0092B-C50C-407E-A947-70E740481C1C}">
                <a14:useLocalDpi xmlns:a14="http://schemas.microsoft.com/office/drawing/2010/main" val="0"/>
              </a:ext>
            </a:extLst>
          </a:blip>
          <a:srcRect l="11709" t="29654" r="8104" b="33005"/>
          <a:stretch/>
        </p:blipFill>
        <p:spPr>
          <a:xfrm>
            <a:off x="226861" y="1058135"/>
            <a:ext cx="11817789" cy="2751600"/>
          </a:xfrm>
          <a:prstGeom prst="rect">
            <a:avLst/>
          </a:prstGeom>
        </p:spPr>
      </p:pic>
      <p:sp>
        <p:nvSpPr>
          <p:cNvPr id="2" name="TextBox 1">
            <a:extLst>
              <a:ext uri="{FF2B5EF4-FFF2-40B4-BE49-F238E27FC236}">
                <a16:creationId xmlns:a16="http://schemas.microsoft.com/office/drawing/2014/main" id="{AD0772AE-6829-4210-A77D-5660F24F893D}"/>
              </a:ext>
            </a:extLst>
          </p:cNvPr>
          <p:cNvSpPr txBox="1"/>
          <p:nvPr/>
        </p:nvSpPr>
        <p:spPr>
          <a:xfrm>
            <a:off x="463826" y="3567502"/>
            <a:ext cx="11358524" cy="261610"/>
          </a:xfrm>
          <a:prstGeom prst="rect">
            <a:avLst/>
          </a:prstGeom>
          <a:noFill/>
        </p:spPr>
        <p:txBody>
          <a:bodyPr wrap="square" rtlCol="0">
            <a:spAutoFit/>
          </a:bodyPr>
          <a:lstStyle/>
          <a:p>
            <a:r>
              <a:rPr lang="en-PH" sz="1100" dirty="0"/>
              <a:t>https://www.manilatimes.net/manilatimes/uploads/images/2022/01/27/43821.jpg</a:t>
            </a:r>
          </a:p>
        </p:txBody>
      </p:sp>
    </p:spTree>
    <p:extLst>
      <p:ext uri="{BB962C8B-B14F-4D97-AF65-F5344CB8AC3E}">
        <p14:creationId xmlns:p14="http://schemas.microsoft.com/office/powerpoint/2010/main" val="275698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a:off x="0" y="101184"/>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10577209" y="6362529"/>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FEEE6443-9FBA-470A-A0FE-BDFF9EEBADE1}"/>
              </a:ext>
            </a:extLst>
          </p:cNvPr>
          <p:cNvSpPr/>
          <p:nvPr/>
        </p:nvSpPr>
        <p:spPr>
          <a:xfrm>
            <a:off x="484246" y="3683267"/>
            <a:ext cx="10900358" cy="2581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	After converting the image to grayscale and analyzing its intensity distribution through a grayscale histogram (as seen in figure on the left), we also applied a thresholding technique to create a binary image and to segment the image clearly. </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72C322-1B04-464D-9C15-68C13D775640}"/>
              </a:ext>
            </a:extLst>
          </p:cNvPr>
          <p:cNvPicPr>
            <a:picLocks noChangeAspect="1"/>
          </p:cNvPicPr>
          <p:nvPr/>
        </p:nvPicPr>
        <p:blipFill rotWithShape="1">
          <a:blip r:embed="rId2">
            <a:extLst>
              <a:ext uri="{28A0092B-C50C-407E-A947-70E740481C1C}">
                <a14:useLocalDpi xmlns:a14="http://schemas.microsoft.com/office/drawing/2010/main" val="0"/>
              </a:ext>
            </a:extLst>
          </a:blip>
          <a:srcRect l="4264" t="652" r="5998" b="5387"/>
          <a:stretch/>
        </p:blipFill>
        <p:spPr>
          <a:xfrm>
            <a:off x="4951325" y="795130"/>
            <a:ext cx="6100988" cy="2945411"/>
          </a:xfrm>
          <a:prstGeom prst="rect">
            <a:avLst/>
          </a:prstGeom>
        </p:spPr>
      </p:pic>
      <p:pic>
        <p:nvPicPr>
          <p:cNvPr id="4" name="Picture 3">
            <a:extLst>
              <a:ext uri="{FF2B5EF4-FFF2-40B4-BE49-F238E27FC236}">
                <a16:creationId xmlns:a16="http://schemas.microsoft.com/office/drawing/2014/main" id="{B92B1197-DF53-4A0A-8C59-1C7F60CFD018}"/>
              </a:ext>
            </a:extLst>
          </p:cNvPr>
          <p:cNvPicPr>
            <a:picLocks noChangeAspect="1"/>
          </p:cNvPicPr>
          <p:nvPr/>
        </p:nvPicPr>
        <p:blipFill rotWithShape="1">
          <a:blip r:embed="rId3">
            <a:extLst>
              <a:ext uri="{28A0092B-C50C-407E-A947-70E740481C1C}">
                <a14:useLocalDpi xmlns:a14="http://schemas.microsoft.com/office/drawing/2010/main" val="0"/>
              </a:ext>
            </a:extLst>
          </a:blip>
          <a:srcRect l="9382"/>
          <a:stretch/>
        </p:blipFill>
        <p:spPr>
          <a:xfrm>
            <a:off x="713939" y="592747"/>
            <a:ext cx="4007693" cy="3316965"/>
          </a:xfrm>
          <a:prstGeom prst="rect">
            <a:avLst/>
          </a:prstGeom>
        </p:spPr>
      </p:pic>
    </p:spTree>
    <p:extLst>
      <p:ext uri="{BB962C8B-B14F-4D97-AF65-F5344CB8AC3E}">
        <p14:creationId xmlns:p14="http://schemas.microsoft.com/office/powerpoint/2010/main" val="3657330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267" y="69598"/>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795128" y="69598"/>
            <a:ext cx="11502887" cy="570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M</a:t>
            </a:r>
            <a:r>
              <a:rPr lang="en-PH"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ORPHOLOGICAL OPERATIONS</a:t>
            </a:r>
          </a:p>
        </p:txBody>
      </p:sp>
      <p:sp>
        <p:nvSpPr>
          <p:cNvPr id="13" name="Rectangle 12">
            <a:extLst>
              <a:ext uri="{FF2B5EF4-FFF2-40B4-BE49-F238E27FC236}">
                <a16:creationId xmlns:a16="http://schemas.microsoft.com/office/drawing/2014/main" id="{5B32D61E-29B4-447D-B376-E306339903C7}"/>
              </a:ext>
            </a:extLst>
          </p:cNvPr>
          <p:cNvSpPr/>
          <p:nvPr/>
        </p:nvSpPr>
        <p:spPr>
          <a:xfrm>
            <a:off x="203105" y="5049188"/>
            <a:ext cx="11988895" cy="1527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Now, to further segment the image clearly, we used morphological operations. For the first image (upper left), we applied the "majority" morphological operation to the </a:t>
            </a:r>
            <a:r>
              <a:rPr lang="en-US" dirty="0" err="1">
                <a:solidFill>
                  <a:schemeClr val="tx1"/>
                </a:solidFill>
                <a:latin typeface="Times New Roman" panose="02020603050405020304" pitchFamily="18" charset="0"/>
                <a:cs typeface="Times New Roman" panose="02020603050405020304" pitchFamily="18" charset="0"/>
              </a:rPr>
              <a:t>thresholded</a:t>
            </a:r>
            <a:r>
              <a:rPr lang="en-US" dirty="0">
                <a:solidFill>
                  <a:schemeClr val="tx1"/>
                </a:solidFill>
                <a:latin typeface="Times New Roman" panose="02020603050405020304" pitchFamily="18" charset="0"/>
                <a:cs typeface="Times New Roman" panose="02020603050405020304" pitchFamily="18" charset="0"/>
              </a:rPr>
              <a:t> image using the "</a:t>
            </a:r>
            <a:r>
              <a:rPr lang="en-US" dirty="0" err="1">
                <a:solidFill>
                  <a:schemeClr val="tx1"/>
                </a:solidFill>
                <a:latin typeface="Times New Roman" panose="02020603050405020304" pitchFamily="18" charset="0"/>
                <a:cs typeface="Times New Roman" panose="02020603050405020304" pitchFamily="18" charset="0"/>
              </a:rPr>
              <a:t>bwmorph</a:t>
            </a:r>
            <a:r>
              <a:rPr lang="en-US" dirty="0">
                <a:solidFill>
                  <a:schemeClr val="tx1"/>
                </a:solidFill>
                <a:latin typeface="Times New Roman" panose="02020603050405020304" pitchFamily="18" charset="0"/>
                <a:cs typeface="Times New Roman" panose="02020603050405020304" pitchFamily="18" charset="0"/>
              </a:rPr>
              <a:t>" function in MATLAB to get rid of the “small dusts”. The second image (upper right), we applied the concept of morphological opening in which involves performing an erosion followed by a dilation operation and a disk-shaped structuring element with a radius of 5. Finally, the third image (lower middle), we applied the concept of morphological closing which combines the dilation followed by the erosion process. As we can see, the final result was a very clean image after applying thresholding and multiple morphological operations.</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C8EC9FC-3C36-4327-9B5B-34D5D476D947}"/>
              </a:ext>
            </a:extLst>
          </p:cNvPr>
          <p:cNvPicPr>
            <a:picLocks noChangeAspect="1"/>
          </p:cNvPicPr>
          <p:nvPr/>
        </p:nvPicPr>
        <p:blipFill rotWithShape="1">
          <a:blip r:embed="rId2">
            <a:extLst>
              <a:ext uri="{28A0092B-C50C-407E-A947-70E740481C1C}">
                <a14:useLocalDpi xmlns:a14="http://schemas.microsoft.com/office/drawing/2010/main" val="0"/>
              </a:ext>
            </a:extLst>
          </a:blip>
          <a:srcRect l="4154" r="4154" b="6040"/>
          <a:stretch/>
        </p:blipFill>
        <p:spPr>
          <a:xfrm>
            <a:off x="1026972" y="823372"/>
            <a:ext cx="4461026" cy="2107734"/>
          </a:xfrm>
          <a:prstGeom prst="rect">
            <a:avLst/>
          </a:prstGeom>
        </p:spPr>
      </p:pic>
      <p:pic>
        <p:nvPicPr>
          <p:cNvPr id="9" name="Picture 8">
            <a:extLst>
              <a:ext uri="{FF2B5EF4-FFF2-40B4-BE49-F238E27FC236}">
                <a16:creationId xmlns:a16="http://schemas.microsoft.com/office/drawing/2014/main" id="{DB6854A2-8C99-4DF1-A0DA-4ED965B6AEF3}"/>
              </a:ext>
            </a:extLst>
          </p:cNvPr>
          <p:cNvPicPr>
            <a:picLocks noChangeAspect="1"/>
          </p:cNvPicPr>
          <p:nvPr/>
        </p:nvPicPr>
        <p:blipFill rotWithShape="1">
          <a:blip r:embed="rId3">
            <a:extLst>
              <a:ext uri="{28A0092B-C50C-407E-A947-70E740481C1C}">
                <a14:useLocalDpi xmlns:a14="http://schemas.microsoft.com/office/drawing/2010/main" val="0"/>
              </a:ext>
            </a:extLst>
          </a:blip>
          <a:srcRect l="4361" r="4942" b="5443"/>
          <a:stretch/>
        </p:blipFill>
        <p:spPr>
          <a:xfrm>
            <a:off x="5797119" y="781637"/>
            <a:ext cx="4461026" cy="2144396"/>
          </a:xfrm>
          <a:prstGeom prst="rect">
            <a:avLst/>
          </a:prstGeom>
        </p:spPr>
      </p:pic>
      <p:pic>
        <p:nvPicPr>
          <p:cNvPr id="10" name="Picture 9">
            <a:extLst>
              <a:ext uri="{FF2B5EF4-FFF2-40B4-BE49-F238E27FC236}">
                <a16:creationId xmlns:a16="http://schemas.microsoft.com/office/drawing/2014/main" id="{4032216F-2A43-4144-A2D3-99E871BCF93D}"/>
              </a:ext>
            </a:extLst>
          </p:cNvPr>
          <p:cNvPicPr>
            <a:picLocks noChangeAspect="1"/>
          </p:cNvPicPr>
          <p:nvPr/>
        </p:nvPicPr>
        <p:blipFill rotWithShape="1">
          <a:blip r:embed="rId4">
            <a:extLst>
              <a:ext uri="{28A0092B-C50C-407E-A947-70E740481C1C}">
                <a14:useLocalDpi xmlns:a14="http://schemas.microsoft.com/office/drawing/2010/main" val="0"/>
              </a:ext>
            </a:extLst>
          </a:blip>
          <a:srcRect l="4430" r="4430" b="3682"/>
          <a:stretch/>
        </p:blipFill>
        <p:spPr>
          <a:xfrm>
            <a:off x="3426775" y="2864979"/>
            <a:ext cx="4600857" cy="2241895"/>
          </a:xfrm>
          <a:prstGeom prst="rect">
            <a:avLst/>
          </a:prstGeom>
        </p:spPr>
      </p:pic>
    </p:spTree>
    <p:extLst>
      <p:ext uri="{BB962C8B-B14F-4D97-AF65-F5344CB8AC3E}">
        <p14:creationId xmlns:p14="http://schemas.microsoft.com/office/powerpoint/2010/main" val="151911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848069" y="3750761"/>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6859680" y="134001"/>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96F976D3-D03A-4D59-8AE1-ECFB034A7F21}"/>
              </a:ext>
            </a:extLst>
          </p:cNvPr>
          <p:cNvSpPr/>
          <p:nvPr/>
        </p:nvSpPr>
        <p:spPr>
          <a:xfrm>
            <a:off x="7673707" y="-70868"/>
            <a:ext cx="4126221" cy="672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This table provides a concise overview of the extracted information. It provides the numerical values for each designated feature from the analysis. Using the ‘</a:t>
            </a:r>
            <a:r>
              <a:rPr lang="en-US" dirty="0" err="1">
                <a:solidFill>
                  <a:schemeClr val="tx1"/>
                </a:solidFill>
                <a:latin typeface="Times New Roman" panose="02020603050405020304" pitchFamily="18" charset="0"/>
                <a:cs typeface="Times New Roman" panose="02020603050405020304" pitchFamily="18" charset="0"/>
              </a:rPr>
              <a:t>regionprops</a:t>
            </a:r>
            <a:r>
              <a:rPr lang="en-US" dirty="0">
                <a:solidFill>
                  <a:schemeClr val="tx1"/>
                </a:solidFill>
                <a:latin typeface="Times New Roman" panose="02020603050405020304" pitchFamily="18" charset="0"/>
                <a:cs typeface="Times New Roman" panose="02020603050405020304" pitchFamily="18" charset="0"/>
              </a:rPr>
              <a:t>’ function in MATLAB, we were able to obtain the area, centroid, bounding box, eccentricity, and perimeter of the different PH coins, as seen in the figure on the left.</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F6BE82-095E-45AD-82B5-3CF2BC5FC3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140" y="1492889"/>
            <a:ext cx="7625567" cy="3550777"/>
          </a:xfrm>
          <a:prstGeom prst="rect">
            <a:avLst/>
          </a:prstGeom>
        </p:spPr>
      </p:pic>
    </p:spTree>
    <p:extLst>
      <p:ext uri="{BB962C8B-B14F-4D97-AF65-F5344CB8AC3E}">
        <p14:creationId xmlns:p14="http://schemas.microsoft.com/office/powerpoint/2010/main" val="41802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8437"/>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10577209" y="6362529"/>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 name="Picture 3">
            <a:extLst>
              <a:ext uri="{FF2B5EF4-FFF2-40B4-BE49-F238E27FC236}">
                <a16:creationId xmlns:a16="http://schemas.microsoft.com/office/drawing/2014/main" id="{101C9C79-B9A9-440C-A2C8-F581F232848F}"/>
              </a:ext>
            </a:extLst>
          </p:cNvPr>
          <p:cNvPicPr>
            <a:picLocks noChangeAspect="1"/>
          </p:cNvPicPr>
          <p:nvPr/>
        </p:nvPicPr>
        <p:blipFill rotWithShape="1">
          <a:blip r:embed="rId2">
            <a:extLst>
              <a:ext uri="{28A0092B-C50C-407E-A947-70E740481C1C}">
                <a14:useLocalDpi xmlns:a14="http://schemas.microsoft.com/office/drawing/2010/main" val="0"/>
              </a:ext>
            </a:extLst>
          </a:blip>
          <a:srcRect l="5010" t="21793" r="7666" b="23420"/>
          <a:stretch/>
        </p:blipFill>
        <p:spPr>
          <a:xfrm>
            <a:off x="166619" y="1201336"/>
            <a:ext cx="4351447" cy="2047555"/>
          </a:xfrm>
          <a:prstGeom prst="rect">
            <a:avLst/>
          </a:prstGeom>
        </p:spPr>
      </p:pic>
      <p:sp>
        <p:nvSpPr>
          <p:cNvPr id="14" name="Rectangle 13">
            <a:extLst>
              <a:ext uri="{FF2B5EF4-FFF2-40B4-BE49-F238E27FC236}">
                <a16:creationId xmlns:a16="http://schemas.microsoft.com/office/drawing/2014/main" id="{DE6A2D6B-A9CC-4838-8222-0F518E536A0B}"/>
              </a:ext>
            </a:extLst>
          </p:cNvPr>
          <p:cNvSpPr/>
          <p:nvPr/>
        </p:nvSpPr>
        <p:spPr>
          <a:xfrm>
            <a:off x="166619" y="4315105"/>
            <a:ext cx="11379560" cy="16020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In the context of analyzing different PH coins, several feature extraction techniques are employed to gain insights about the coins. By placing centroids in the middle of each coin (as seen in the first image), we establish a visual reference for their position within the image. In addition, labeling the centroids with corresponding numbers (second image) facilitates precise identification and coin tracking. In addition, drawing bounding boxes around each coin (third image) provides a visual representation of their size, shape, and orientation. </a:t>
            </a:r>
          </a:p>
        </p:txBody>
      </p:sp>
      <p:pic>
        <p:nvPicPr>
          <p:cNvPr id="9" name="Picture 8">
            <a:extLst>
              <a:ext uri="{FF2B5EF4-FFF2-40B4-BE49-F238E27FC236}">
                <a16:creationId xmlns:a16="http://schemas.microsoft.com/office/drawing/2014/main" id="{FBC51F95-810E-489F-9557-7AA3B27C05D3}"/>
              </a:ext>
            </a:extLst>
          </p:cNvPr>
          <p:cNvPicPr>
            <a:picLocks noChangeAspect="1"/>
          </p:cNvPicPr>
          <p:nvPr/>
        </p:nvPicPr>
        <p:blipFill rotWithShape="1">
          <a:blip r:embed="rId3">
            <a:extLst>
              <a:ext uri="{28A0092B-C50C-407E-A947-70E740481C1C}">
                <a14:useLocalDpi xmlns:a14="http://schemas.microsoft.com/office/drawing/2010/main" val="0"/>
              </a:ext>
            </a:extLst>
          </a:blip>
          <a:srcRect l="7349" r="4792" b="3379"/>
          <a:stretch/>
        </p:blipFill>
        <p:spPr>
          <a:xfrm>
            <a:off x="4518066" y="778662"/>
            <a:ext cx="3827370" cy="3156777"/>
          </a:xfrm>
          <a:prstGeom prst="rect">
            <a:avLst/>
          </a:prstGeom>
        </p:spPr>
      </p:pic>
      <p:pic>
        <p:nvPicPr>
          <p:cNvPr id="10" name="Picture 9">
            <a:extLst>
              <a:ext uri="{FF2B5EF4-FFF2-40B4-BE49-F238E27FC236}">
                <a16:creationId xmlns:a16="http://schemas.microsoft.com/office/drawing/2014/main" id="{BF071F83-FB4D-4018-8358-76917D519C77}"/>
              </a:ext>
            </a:extLst>
          </p:cNvPr>
          <p:cNvPicPr>
            <a:picLocks noChangeAspect="1"/>
          </p:cNvPicPr>
          <p:nvPr/>
        </p:nvPicPr>
        <p:blipFill rotWithShape="1">
          <a:blip r:embed="rId4">
            <a:extLst>
              <a:ext uri="{28A0092B-C50C-407E-A947-70E740481C1C}">
                <a14:useLocalDpi xmlns:a14="http://schemas.microsoft.com/office/drawing/2010/main" val="0"/>
              </a:ext>
            </a:extLst>
          </a:blip>
          <a:srcRect l="6329" r="3481" b="4224"/>
          <a:stretch/>
        </p:blipFill>
        <p:spPr>
          <a:xfrm>
            <a:off x="8128764" y="778662"/>
            <a:ext cx="3896617" cy="3103427"/>
          </a:xfrm>
          <a:prstGeom prst="rect">
            <a:avLst/>
          </a:prstGeom>
        </p:spPr>
      </p:pic>
    </p:spTree>
    <p:extLst>
      <p:ext uri="{BB962C8B-B14F-4D97-AF65-F5344CB8AC3E}">
        <p14:creationId xmlns:p14="http://schemas.microsoft.com/office/powerpoint/2010/main" val="2059293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10577209" y="6362529"/>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C434E2A6-0770-4101-8174-A3F97C85EEDF}"/>
              </a:ext>
            </a:extLst>
          </p:cNvPr>
          <p:cNvSpPr/>
          <p:nvPr/>
        </p:nvSpPr>
        <p:spPr>
          <a:xfrm>
            <a:off x="-808383" y="186791"/>
            <a:ext cx="13618627"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STATISTICAL ANALYSIS TO THE EXTRACTED FEATURES </a:t>
            </a:r>
            <a:endParaRPr lang="en-PH" sz="32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4" name="Picture 3">
            <a:extLst>
              <a:ext uri="{FF2B5EF4-FFF2-40B4-BE49-F238E27FC236}">
                <a16:creationId xmlns:a16="http://schemas.microsoft.com/office/drawing/2014/main" id="{101C9C79-B9A9-440C-A2C8-F581F23284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87023"/>
            <a:ext cx="3935896" cy="2951922"/>
          </a:xfrm>
          <a:prstGeom prst="rect">
            <a:avLst/>
          </a:prstGeom>
        </p:spPr>
      </p:pic>
      <p:sp>
        <p:nvSpPr>
          <p:cNvPr id="14" name="Rectangle 13">
            <a:extLst>
              <a:ext uri="{FF2B5EF4-FFF2-40B4-BE49-F238E27FC236}">
                <a16:creationId xmlns:a16="http://schemas.microsoft.com/office/drawing/2014/main" id="{DE6A2D6B-A9CC-4838-8222-0F518E536A0B}"/>
              </a:ext>
            </a:extLst>
          </p:cNvPr>
          <p:cNvSpPr/>
          <p:nvPr/>
        </p:nvSpPr>
        <p:spPr>
          <a:xfrm>
            <a:off x="645821" y="4222375"/>
            <a:ext cx="10900358" cy="2236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Lastly, to statistically analyze the extracted features, we generated  histograms of the extracted features (area, perimeter, and eccentricity). On the area </a:t>
            </a:r>
            <a:r>
              <a:rPr lang="en-US" dirty="0" err="1">
                <a:solidFill>
                  <a:schemeClr val="tx1"/>
                </a:solidFill>
                <a:latin typeface="Times New Roman" panose="02020603050405020304" pitchFamily="18" charset="0"/>
                <a:cs typeface="Times New Roman" panose="02020603050405020304" pitchFamily="18" charset="0"/>
              </a:rPr>
              <a:t>histrogram</a:t>
            </a:r>
            <a:r>
              <a:rPr lang="en-US" dirty="0">
                <a:solidFill>
                  <a:schemeClr val="tx1"/>
                </a:solidFill>
                <a:latin typeface="Times New Roman" panose="02020603050405020304" pitchFamily="18" charset="0"/>
                <a:cs typeface="Times New Roman" panose="02020603050405020304" pitchFamily="18" charset="0"/>
              </a:rPr>
              <a:t>, we can observe the range of coin sizes and the distribution of coins within different size categories. Meanwhile, the perimeter histogram provides information about the distribution of coin boundary lengths, which can be indicative of the complexity or irregularity of the coin shapes. The eccentricity histogram, on the other hand, reveals the distribution of coin shapes, ranging from more circular to more elongated or irregular.</a:t>
            </a:r>
          </a:p>
        </p:txBody>
      </p:sp>
      <p:pic>
        <p:nvPicPr>
          <p:cNvPr id="9" name="Picture 8">
            <a:extLst>
              <a:ext uri="{FF2B5EF4-FFF2-40B4-BE49-F238E27FC236}">
                <a16:creationId xmlns:a16="http://schemas.microsoft.com/office/drawing/2014/main" id="{1D8DC784-3F18-4EF6-B038-3D6CC64CFA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48822" y="1250682"/>
            <a:ext cx="4203940" cy="3152955"/>
          </a:xfrm>
          <a:prstGeom prst="rect">
            <a:avLst/>
          </a:prstGeom>
        </p:spPr>
      </p:pic>
      <p:pic>
        <p:nvPicPr>
          <p:cNvPr id="10" name="Picture 9">
            <a:extLst>
              <a:ext uri="{FF2B5EF4-FFF2-40B4-BE49-F238E27FC236}">
                <a16:creationId xmlns:a16="http://schemas.microsoft.com/office/drawing/2014/main" id="{51D84CB2-F4A3-4C3F-BC3A-D4B40D32C6F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66746" y="1250682"/>
            <a:ext cx="4142985" cy="3107239"/>
          </a:xfrm>
          <a:prstGeom prst="rect">
            <a:avLst/>
          </a:prstGeom>
        </p:spPr>
      </p:pic>
    </p:spTree>
    <p:extLst>
      <p:ext uri="{BB962C8B-B14F-4D97-AF65-F5344CB8AC3E}">
        <p14:creationId xmlns:p14="http://schemas.microsoft.com/office/powerpoint/2010/main" val="152654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79672"/>
            <a:ext cx="7705165" cy="215153"/>
          </a:xfrm>
          <a:prstGeom prst="rect">
            <a:avLst/>
          </a:prstGeom>
          <a:solidFill>
            <a:srgbClr val="B9A2B6"/>
          </a:solidFill>
          <a:ln>
            <a:solidFill>
              <a:srgbClr val="B9A2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454294"/>
            <a:ext cx="7705165" cy="215153"/>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3217504" y="22683"/>
            <a:ext cx="527242" cy="634228"/>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8404002" y="751935"/>
            <a:ext cx="587369" cy="575458"/>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REFLECTION</a:t>
            </a:r>
          </a:p>
        </p:txBody>
      </p:sp>
      <p:sp>
        <p:nvSpPr>
          <p:cNvPr id="5" name="Rectangle 4"/>
          <p:cNvSpPr/>
          <p:nvPr/>
        </p:nvSpPr>
        <p:spPr>
          <a:xfrm>
            <a:off x="521752" y="1220173"/>
            <a:ext cx="11148495" cy="3937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task was made much simpler by the fact that I had already coded the first image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lat</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activity. In the last task, I used thresholding and morphological opening to successfully segment the malaria picture; now all I have to do is copy and paste that code into this one. It was also simple for me to implement because ma'am Jing provides the code for feature extraction. In general, I enjoyed the activity, and I find it encouraging that we can accomplish by programming whatever that software (like </a:t>
            </a:r>
            <a:r>
              <a:rPr lang="en-US" sz="24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imageJ</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can. So, I’ll give myself a </a:t>
            </a:r>
            <a:r>
              <a:rPr lang="en-US" sz="32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10/10</a:t>
            </a:r>
            <a:endParaRPr lang="en-PH" sz="2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6919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AEC6CA"/>
          </a:solidFill>
          <a:ln>
            <a:solidFill>
              <a:srgbClr val="AEC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3065399" y="91049"/>
            <a:ext cx="604079" cy="651229"/>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8475819" y="799793"/>
            <a:ext cx="571724" cy="551356"/>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REFERENCES</a:t>
            </a:r>
          </a:p>
        </p:txBody>
      </p:sp>
      <p:sp>
        <p:nvSpPr>
          <p:cNvPr id="5" name="Rectangle 4"/>
          <p:cNvSpPr/>
          <p:nvPr/>
        </p:nvSpPr>
        <p:spPr>
          <a:xfrm>
            <a:off x="655069" y="1244558"/>
            <a:ext cx="11167281" cy="4072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fr-FR" sz="2000" dirty="0">
                <a:solidFill>
                  <a:schemeClr val="tx1"/>
                </a:solidFill>
                <a:latin typeface="Times New Roman" panose="02020603050405020304" pitchFamily="18" charset="0"/>
                <a:cs typeface="Times New Roman" panose="02020603050405020304" pitchFamily="18" charset="0"/>
              </a:rPr>
              <a:t>[1]https://www.mygreatlearning.com/blog/feature-extraction-in-imageprocessing/#:~:text=Feature%20extraction%20is%20a%20part,a%20large%20number%20of%20variables.</a:t>
            </a:r>
          </a:p>
          <a:p>
            <a:pPr marL="342900" indent="-342900" algn="just">
              <a:buFont typeface="Arial" panose="020B0604020202020204" pitchFamily="34" charset="0"/>
              <a:buChar char="•"/>
            </a:pPr>
            <a:r>
              <a:rPr lang="fr-FR" sz="2000" dirty="0" err="1">
                <a:solidFill>
                  <a:schemeClr val="tx1"/>
                </a:solidFill>
                <a:latin typeface="Times New Roman" panose="02020603050405020304" pitchFamily="18" charset="0"/>
                <a:cs typeface="Times New Roman" panose="02020603050405020304" pitchFamily="18" charset="0"/>
              </a:rPr>
              <a:t>Lab</a:t>
            </a:r>
            <a:r>
              <a:rPr lang="fr-FR" sz="2000" dirty="0">
                <a:solidFill>
                  <a:schemeClr val="tx1"/>
                </a:solidFill>
                <a:latin typeface="Times New Roman" panose="02020603050405020304" pitchFamily="18" charset="0"/>
                <a:cs typeface="Times New Roman" panose="02020603050405020304" pitchFamily="18" charset="0"/>
              </a:rPr>
              <a:t> Manual</a:t>
            </a:r>
            <a:endParaRPr lang="en-PH"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628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8081009" y="6455259"/>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25"/>
          <p:cNvSpPr/>
          <p:nvPr/>
        </p:nvSpPr>
        <p:spPr>
          <a:xfrm>
            <a:off x="10024362" y="-8345"/>
            <a:ext cx="268941" cy="2532418"/>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30"/>
          <p:cNvSpPr/>
          <p:nvPr/>
        </p:nvSpPr>
        <p:spPr>
          <a:xfrm rot="16200000">
            <a:off x="10345838" y="3422668"/>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2" name="Rectangle 61"/>
          <p:cNvSpPr/>
          <p:nvPr/>
        </p:nvSpPr>
        <p:spPr>
          <a:xfrm rot="16200000">
            <a:off x="-1116127" y="5387320"/>
            <a:ext cx="2707055" cy="250994"/>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3" name="Rectangle 62"/>
          <p:cNvSpPr/>
          <p:nvPr/>
        </p:nvSpPr>
        <p:spPr>
          <a:xfrm>
            <a:off x="-155" y="138591"/>
            <a:ext cx="2707055" cy="207530"/>
          </a:xfrm>
          <a:prstGeom prst="rect">
            <a:avLst/>
          </a:prstGeom>
          <a:solidFill>
            <a:srgbClr val="99B698"/>
          </a:solidFill>
          <a:ln>
            <a:solidFill>
              <a:srgbClr val="99B6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Oval 27"/>
          <p:cNvSpPr/>
          <p:nvPr/>
        </p:nvSpPr>
        <p:spPr>
          <a:xfrm>
            <a:off x="11606873" y="6106759"/>
            <a:ext cx="914400" cy="914400"/>
          </a:xfrm>
          <a:prstGeom prst="ellipse">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a:off x="0" y="2120900"/>
            <a:ext cx="12192000" cy="261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9600" dirty="0">
                <a:ln w="38100">
                  <a:noFill/>
                </a:ln>
                <a:solidFill>
                  <a:srgbClr val="E89D6D"/>
                </a:solidFill>
                <a:latin typeface="mama" panose="02000500000000000000" pitchFamily="50" charset="0"/>
              </a:rPr>
              <a:t>End</a:t>
            </a:r>
          </a:p>
        </p:txBody>
      </p:sp>
      <p:sp>
        <p:nvSpPr>
          <p:cNvPr id="21" name="Rectangle 20"/>
          <p:cNvSpPr/>
          <p:nvPr/>
        </p:nvSpPr>
        <p:spPr>
          <a:xfrm rot="16200000">
            <a:off x="-745491" y="4963060"/>
            <a:ext cx="3581692" cy="208188"/>
          </a:xfrm>
          <a:prstGeom prst="rect">
            <a:avLst/>
          </a:prstGeom>
          <a:solidFill>
            <a:srgbClr val="D58585"/>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rot="16200000">
            <a:off x="1577066" y="-932440"/>
            <a:ext cx="268941" cy="3423382"/>
          </a:xfrm>
          <a:prstGeom prst="rect">
            <a:avLst/>
          </a:prstGeom>
          <a:solidFill>
            <a:srgbClr val="D7E3E5"/>
          </a:solidFill>
          <a:ln>
            <a:solidFill>
              <a:srgbClr val="D7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45623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chemeClr val="accent1">
              <a:lumMod val="40000"/>
              <a:lumOff val="60000"/>
            </a:schemeClr>
          </a:solidFill>
          <a:ln>
            <a:solidFill>
              <a:srgbClr val="B9A2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41738"/>
            <a:ext cx="7705165" cy="215153"/>
          </a:xfrm>
          <a:prstGeom prst="rect">
            <a:avLst/>
          </a:prstGeom>
          <a:solidFill>
            <a:schemeClr val="accent6"/>
          </a:solidFill>
          <a:ln>
            <a:solidFill>
              <a:srgbClr val="D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617190" y="251088"/>
            <a:ext cx="534776" cy="535952"/>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11020718" y="556368"/>
            <a:ext cx="483006" cy="507408"/>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OVERVIEW OF THE ACTIVITY</a:t>
            </a:r>
          </a:p>
        </p:txBody>
      </p:sp>
      <p:sp>
        <p:nvSpPr>
          <p:cNvPr id="5" name="Rectangle 4"/>
          <p:cNvSpPr/>
          <p:nvPr/>
        </p:nvSpPr>
        <p:spPr>
          <a:xfrm>
            <a:off x="530086" y="1472289"/>
            <a:ext cx="10829290" cy="4225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Image feature extraction entails the identification and extraction of significant visual attributes, also known as features, from images. This is done with the aim of minimizing the quantity of data required to describe the image, while retaining its crucial details. [1]</a:t>
            </a:r>
          </a:p>
          <a:p>
            <a:pPr algn="just"/>
            <a:r>
              <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 this activity, we had the opportunity to go beyond basic visual information and explore more advanced image processing techniques. Last time, we used ImageJ, but this time, we focused on feature extraction from labeled blobs, which involves coding and implementation. By employing these techniques, let’s aim to extract important features and patterns from the image and uncover valuable insights from our visual data!</a:t>
            </a:r>
          </a:p>
        </p:txBody>
      </p:sp>
    </p:spTree>
    <p:extLst>
      <p:ext uri="{BB962C8B-B14F-4D97-AF65-F5344CB8AC3E}">
        <p14:creationId xmlns:p14="http://schemas.microsoft.com/office/powerpoint/2010/main" val="427312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AEC6CA"/>
          </a:solidFill>
          <a:ln>
            <a:solidFill>
              <a:srgbClr val="AEC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FFFF99"/>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4-Point Star 8"/>
          <p:cNvSpPr/>
          <p:nvPr/>
        </p:nvSpPr>
        <p:spPr>
          <a:xfrm rot="1471313">
            <a:off x="3409758" y="132165"/>
            <a:ext cx="500267" cy="594598"/>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4-Point Star 9"/>
          <p:cNvSpPr/>
          <p:nvPr/>
        </p:nvSpPr>
        <p:spPr>
          <a:xfrm rot="1861147">
            <a:off x="8239631" y="677765"/>
            <a:ext cx="593446" cy="594046"/>
          </a:xfrm>
          <a:prstGeom prst="star4">
            <a:avLst>
              <a:gd name="adj" fmla="val 1753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OBJECTIVES</a:t>
            </a:r>
          </a:p>
        </p:txBody>
      </p:sp>
      <p:sp>
        <p:nvSpPr>
          <p:cNvPr id="5" name="Rectangle 4"/>
          <p:cNvSpPr/>
          <p:nvPr/>
        </p:nvSpPr>
        <p:spPr>
          <a:xfrm>
            <a:off x="521752" y="1385556"/>
            <a:ext cx="11148495" cy="4248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en-PH" sz="24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93F94C3-A065-45BB-AF85-59D29B228126}"/>
              </a:ext>
            </a:extLst>
          </p:cNvPr>
          <p:cNvSpPr/>
          <p:nvPr/>
        </p:nvSpPr>
        <p:spPr>
          <a:xfrm>
            <a:off x="1168649" y="1110718"/>
            <a:ext cx="9854699" cy="4153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Segment images cleanly using thresholding and morphological operations</a:t>
            </a:r>
          </a:p>
          <a:p>
            <a:pPr marL="342900" indent="-342900" algn="just">
              <a:buFont typeface="Arial" panose="020B0604020202020204" pitchFamily="34" charset="0"/>
              <a:buChar char="•"/>
            </a:pP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Automatically get features using Region props</a:t>
            </a:r>
          </a:p>
          <a:p>
            <a:pPr marL="342900" indent="-342900" algn="just">
              <a:buFont typeface="Arial" panose="020B0604020202020204" pitchFamily="34" charset="0"/>
              <a:buChar char="•"/>
            </a:pPr>
            <a:r>
              <a:rPr lang="en-US" sz="2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Use statistical analysis to the extracted features. </a:t>
            </a:r>
          </a:p>
        </p:txBody>
      </p:sp>
    </p:spTree>
    <p:extLst>
      <p:ext uri="{BB962C8B-B14F-4D97-AF65-F5344CB8AC3E}">
        <p14:creationId xmlns:p14="http://schemas.microsoft.com/office/powerpoint/2010/main" val="72463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7705165" cy="215153"/>
          </a:xfrm>
          <a:prstGeom prst="rect">
            <a:avLst/>
          </a:prstGeom>
          <a:solidFill>
            <a:srgbClr val="AEC6CA"/>
          </a:solidFill>
          <a:ln>
            <a:solidFill>
              <a:srgbClr val="AEC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4486835" y="6328486"/>
            <a:ext cx="7705165" cy="215153"/>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p:cNvSpPr/>
          <p:nvPr/>
        </p:nvSpPr>
        <p:spPr>
          <a:xfrm>
            <a:off x="0" y="2555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O</a:t>
            </a:r>
            <a:r>
              <a:rPr lang="en-PH" sz="5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RIGINAL IMAGES/OBJECTS USED</a:t>
            </a:r>
          </a:p>
        </p:txBody>
      </p:sp>
      <p:sp>
        <p:nvSpPr>
          <p:cNvPr id="5" name="Rectangle 4"/>
          <p:cNvSpPr/>
          <p:nvPr/>
        </p:nvSpPr>
        <p:spPr>
          <a:xfrm>
            <a:off x="655069" y="3882887"/>
            <a:ext cx="11167281" cy="1755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Times New Roman" panose="02020603050405020304" pitchFamily="18" charset="0"/>
                <a:cs typeface="Times New Roman" panose="02020603050405020304" pitchFamily="18" charset="0"/>
              </a:rPr>
              <a:t>Here, we’ll apply morphological operations on biological sample, specifically to images of the malaria sample. First, we converted the original image to grayscale. This is to enhance the visibility of important features and structures within the biological sample.</a:t>
            </a:r>
            <a:endParaRPr lang="en-PH"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6634610-E791-44E7-A73A-52FE71A6886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32253" y="1219943"/>
            <a:ext cx="8521873" cy="2768217"/>
          </a:xfrm>
          <a:prstGeom prst="rect">
            <a:avLst/>
          </a:prstGeom>
        </p:spPr>
      </p:pic>
    </p:spTree>
    <p:extLst>
      <p:ext uri="{BB962C8B-B14F-4D97-AF65-F5344CB8AC3E}">
        <p14:creationId xmlns:p14="http://schemas.microsoft.com/office/powerpoint/2010/main" val="57025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p:cNvSpPr/>
          <p:nvPr/>
        </p:nvSpPr>
        <p:spPr>
          <a:xfrm>
            <a:off x="0" y="101184"/>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10577209" y="6362529"/>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FEEE6443-9FBA-470A-A0FE-BDFF9EEBADE1}"/>
              </a:ext>
            </a:extLst>
          </p:cNvPr>
          <p:cNvSpPr/>
          <p:nvPr/>
        </p:nvSpPr>
        <p:spPr>
          <a:xfrm>
            <a:off x="484246" y="4084738"/>
            <a:ext cx="10900358" cy="2581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	After converting the image to grayscale and analyzing its intensity distribution through a grayscale histogram (as seen in figure on the left), the next step was we applied a thresholding technique to create a binary image. In this case, a threshold value range was defined, specifically considering intensity values that are greater than 100 and less than 164. This is to segment and isolate regions of interest within the grayscale image based on their intensity values.</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72C322-1B04-464D-9C15-68C13D775640}"/>
              </a:ext>
            </a:extLst>
          </p:cNvPr>
          <p:cNvPicPr>
            <a:picLocks noChangeAspect="1"/>
          </p:cNvPicPr>
          <p:nvPr/>
        </p:nvPicPr>
        <p:blipFill rotWithShape="1">
          <a:blip r:embed="rId2">
            <a:extLst>
              <a:ext uri="{28A0092B-C50C-407E-A947-70E740481C1C}">
                <a14:useLocalDpi xmlns:a14="http://schemas.microsoft.com/office/drawing/2010/main" val="0"/>
              </a:ext>
            </a:extLst>
          </a:blip>
          <a:srcRect l="12541" r="12976" b="14331"/>
          <a:stretch/>
        </p:blipFill>
        <p:spPr>
          <a:xfrm>
            <a:off x="5967555" y="1430643"/>
            <a:ext cx="4465982" cy="3094449"/>
          </a:xfrm>
          <a:prstGeom prst="rect">
            <a:avLst/>
          </a:prstGeom>
        </p:spPr>
      </p:pic>
      <p:pic>
        <p:nvPicPr>
          <p:cNvPr id="4" name="Picture 3">
            <a:extLst>
              <a:ext uri="{FF2B5EF4-FFF2-40B4-BE49-F238E27FC236}">
                <a16:creationId xmlns:a16="http://schemas.microsoft.com/office/drawing/2014/main" id="{B92B1197-DF53-4A0A-8C59-1C7F60CFD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610" y="1430643"/>
            <a:ext cx="4422621" cy="3316966"/>
          </a:xfrm>
          <a:prstGeom prst="rect">
            <a:avLst/>
          </a:prstGeom>
        </p:spPr>
      </p:pic>
      <p:sp>
        <p:nvSpPr>
          <p:cNvPr id="9" name="Rectangle 8">
            <a:extLst>
              <a:ext uri="{FF2B5EF4-FFF2-40B4-BE49-F238E27FC236}">
                <a16:creationId xmlns:a16="http://schemas.microsoft.com/office/drawing/2014/main" id="{96E77BF8-F6E4-48E8-8973-E58AFBBE3EAB}"/>
              </a:ext>
            </a:extLst>
          </p:cNvPr>
          <p:cNvSpPr/>
          <p:nvPr/>
        </p:nvSpPr>
        <p:spPr>
          <a:xfrm>
            <a:off x="807395" y="405997"/>
            <a:ext cx="11548729" cy="642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SEGMENT IMAGE CLEANLY USING THRESHOLDING</a:t>
            </a:r>
            <a:endParaRPr lang="en-PH" sz="44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spTree>
    <p:extLst>
      <p:ext uri="{BB962C8B-B14F-4D97-AF65-F5344CB8AC3E}">
        <p14:creationId xmlns:p14="http://schemas.microsoft.com/office/powerpoint/2010/main" val="299568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447530" y="562383"/>
            <a:ext cx="11382060" cy="613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SEGMENT IMAGE CLEANLY USING MORPHOLOGICAL OPENING</a:t>
            </a:r>
          </a:p>
        </p:txBody>
      </p:sp>
      <p:sp>
        <p:nvSpPr>
          <p:cNvPr id="8" name="Rectangle 7"/>
          <p:cNvSpPr/>
          <p:nvPr/>
        </p:nvSpPr>
        <p:spPr>
          <a:xfrm>
            <a:off x="10577209" y="6362529"/>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5B32D61E-29B4-447D-B376-E306339903C7}"/>
              </a:ext>
            </a:extLst>
          </p:cNvPr>
          <p:cNvSpPr/>
          <p:nvPr/>
        </p:nvSpPr>
        <p:spPr>
          <a:xfrm>
            <a:off x="447530" y="4193830"/>
            <a:ext cx="11084903" cy="2435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Here, we applied the concept of morphological opening in which involves performing an erosion followed by a dilation operation and a disk-shaped structuring element with a radius of 2 (This choice was guided by the principle of using a structuring element that aligns with the desired pixel shape for removal.) And as we can see, the morphological opening smoothed out irregularities and fine details present in the image and successfully eliminated extraneous pixel spots. It literally provided a cleaner background and really emphasized the more significant regions of interest.</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607BD7A-FC99-4068-AE2A-118FFDA1C7CF}"/>
              </a:ext>
            </a:extLst>
          </p:cNvPr>
          <p:cNvPicPr>
            <a:picLocks noChangeAspect="1"/>
          </p:cNvPicPr>
          <p:nvPr/>
        </p:nvPicPr>
        <p:blipFill rotWithShape="1">
          <a:blip r:embed="rId2">
            <a:extLst>
              <a:ext uri="{28A0092B-C50C-407E-A947-70E740481C1C}">
                <a14:useLocalDpi xmlns:a14="http://schemas.microsoft.com/office/drawing/2010/main" val="0"/>
              </a:ext>
            </a:extLst>
          </a:blip>
          <a:srcRect l="13888" r="12778" b="12918"/>
          <a:stretch/>
        </p:blipFill>
        <p:spPr>
          <a:xfrm>
            <a:off x="4055165" y="1510154"/>
            <a:ext cx="4345156" cy="3217348"/>
          </a:xfrm>
          <a:prstGeom prst="rect">
            <a:avLst/>
          </a:prstGeom>
        </p:spPr>
      </p:pic>
    </p:spTree>
    <p:extLst>
      <p:ext uri="{BB962C8B-B14F-4D97-AF65-F5344CB8AC3E}">
        <p14:creationId xmlns:p14="http://schemas.microsoft.com/office/powerpoint/2010/main" val="104249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848069" y="3750761"/>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8454887" y="134002"/>
            <a:ext cx="3737112" cy="276816"/>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1417983" y="-141125"/>
            <a:ext cx="11180102" cy="88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F</a:t>
            </a:r>
            <a:r>
              <a:rPr lang="en-PH" sz="40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EATURE USING REGIONPROPS</a:t>
            </a:r>
          </a:p>
        </p:txBody>
      </p:sp>
      <p:sp>
        <p:nvSpPr>
          <p:cNvPr id="11" name="Rectangle 10">
            <a:extLst>
              <a:ext uri="{FF2B5EF4-FFF2-40B4-BE49-F238E27FC236}">
                <a16:creationId xmlns:a16="http://schemas.microsoft.com/office/drawing/2014/main" id="{96F976D3-D03A-4D59-8AE1-ECFB034A7F21}"/>
              </a:ext>
            </a:extLst>
          </p:cNvPr>
          <p:cNvSpPr/>
          <p:nvPr/>
        </p:nvSpPr>
        <p:spPr>
          <a:xfrm>
            <a:off x="7673707" y="299731"/>
            <a:ext cx="4126221" cy="672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Here, after we cleaned the image using thresholding and morphological opening, we used the ‘</a:t>
            </a:r>
            <a:r>
              <a:rPr lang="en-US" dirty="0" err="1">
                <a:solidFill>
                  <a:schemeClr val="tx1"/>
                </a:solidFill>
                <a:latin typeface="Times New Roman" panose="02020603050405020304" pitchFamily="18" charset="0"/>
                <a:cs typeface="Times New Roman" panose="02020603050405020304" pitchFamily="18" charset="0"/>
              </a:rPr>
              <a:t>regionprops</a:t>
            </a:r>
            <a:r>
              <a:rPr lang="en-US" dirty="0">
                <a:solidFill>
                  <a:schemeClr val="tx1"/>
                </a:solidFill>
                <a:latin typeface="Times New Roman" panose="02020603050405020304" pitchFamily="18" charset="0"/>
                <a:cs typeface="Times New Roman" panose="02020603050405020304" pitchFamily="18" charset="0"/>
              </a:rPr>
              <a:t>’ function of MATLAB to extract features from the processed image. And as we can see from the figure on the left, we obtained properties such as area, eccentricity, perimeter, centroid coordinates, and bounding box dimensions for each region, which are the quantitative information that enables us to analyze and understand the objects present in the image. </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F6BE82-095E-45AD-82B5-3CF2BC5FC3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140" y="1651042"/>
            <a:ext cx="7625567" cy="4082611"/>
          </a:xfrm>
          <a:prstGeom prst="rect">
            <a:avLst/>
          </a:prstGeom>
        </p:spPr>
      </p:pic>
    </p:spTree>
    <p:extLst>
      <p:ext uri="{BB962C8B-B14F-4D97-AF65-F5344CB8AC3E}">
        <p14:creationId xmlns:p14="http://schemas.microsoft.com/office/powerpoint/2010/main" val="425533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8437"/>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p:cNvSpPr/>
          <p:nvPr/>
        </p:nvSpPr>
        <p:spPr>
          <a:xfrm>
            <a:off x="10577209" y="6362529"/>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C434E2A6-0770-4101-8174-A3F97C85EEDF}"/>
              </a:ext>
            </a:extLst>
          </p:cNvPr>
          <p:cNvSpPr/>
          <p:nvPr/>
        </p:nvSpPr>
        <p:spPr>
          <a:xfrm>
            <a:off x="-97373" y="321624"/>
            <a:ext cx="12192000"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CENTROID OF THE BLOBS</a:t>
            </a:r>
            <a:endParaRPr lang="en-PH" sz="45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pic>
        <p:nvPicPr>
          <p:cNvPr id="4" name="Picture 3">
            <a:extLst>
              <a:ext uri="{FF2B5EF4-FFF2-40B4-BE49-F238E27FC236}">
                <a16:creationId xmlns:a16="http://schemas.microsoft.com/office/drawing/2014/main" id="{101C9C79-B9A9-440C-A2C8-F581F232848F}"/>
              </a:ext>
            </a:extLst>
          </p:cNvPr>
          <p:cNvPicPr>
            <a:picLocks noChangeAspect="1"/>
          </p:cNvPicPr>
          <p:nvPr/>
        </p:nvPicPr>
        <p:blipFill rotWithShape="1">
          <a:blip r:embed="rId2">
            <a:extLst>
              <a:ext uri="{28A0092B-C50C-407E-A947-70E740481C1C}">
                <a14:useLocalDpi xmlns:a14="http://schemas.microsoft.com/office/drawing/2010/main" val="0"/>
              </a:ext>
            </a:extLst>
          </a:blip>
          <a:srcRect l="5455" t="8257" r="6297" b="14830"/>
          <a:stretch/>
        </p:blipFill>
        <p:spPr>
          <a:xfrm>
            <a:off x="3427366" y="1126804"/>
            <a:ext cx="5146991" cy="3351507"/>
          </a:xfrm>
          <a:prstGeom prst="rect">
            <a:avLst/>
          </a:prstGeom>
        </p:spPr>
      </p:pic>
      <p:sp>
        <p:nvSpPr>
          <p:cNvPr id="14" name="Rectangle 13">
            <a:extLst>
              <a:ext uri="{FF2B5EF4-FFF2-40B4-BE49-F238E27FC236}">
                <a16:creationId xmlns:a16="http://schemas.microsoft.com/office/drawing/2014/main" id="{DE6A2D6B-A9CC-4838-8222-0F518E536A0B}"/>
              </a:ext>
            </a:extLst>
          </p:cNvPr>
          <p:cNvSpPr/>
          <p:nvPr/>
        </p:nvSpPr>
        <p:spPr>
          <a:xfrm>
            <a:off x="645821" y="4069345"/>
            <a:ext cx="10900358" cy="2236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The resulting image shown above displays the original image with the centroids marked as red crosses ('+'). Each red cross represents the centroid position of a labeled region. The centroid positions were obtained by computing the Centroid property using the </a:t>
            </a:r>
            <a:r>
              <a:rPr lang="en-US" dirty="0" err="1">
                <a:solidFill>
                  <a:schemeClr val="tx1"/>
                </a:solidFill>
                <a:latin typeface="Times New Roman" panose="02020603050405020304" pitchFamily="18" charset="0"/>
                <a:cs typeface="Times New Roman" panose="02020603050405020304" pitchFamily="18" charset="0"/>
              </a:rPr>
              <a:t>regionprops</a:t>
            </a:r>
            <a:r>
              <a:rPr lang="en-US" dirty="0">
                <a:solidFill>
                  <a:schemeClr val="tx1"/>
                </a:solidFill>
                <a:latin typeface="Times New Roman" panose="02020603050405020304" pitchFamily="18" charset="0"/>
                <a:cs typeface="Times New Roman" panose="02020603050405020304" pitchFamily="18" charset="0"/>
              </a:rPr>
              <a:t> function.</a:t>
            </a:r>
          </a:p>
        </p:txBody>
      </p:sp>
    </p:spTree>
    <p:extLst>
      <p:ext uri="{BB962C8B-B14F-4D97-AF65-F5344CB8AC3E}">
        <p14:creationId xmlns:p14="http://schemas.microsoft.com/office/powerpoint/2010/main" val="351558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1741246" y="-18113"/>
            <a:ext cx="247650" cy="3107239"/>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Rectangle 43"/>
          <p:cNvSpPr/>
          <p:nvPr/>
        </p:nvSpPr>
        <p:spPr>
          <a:xfrm>
            <a:off x="11695" y="6265253"/>
            <a:ext cx="5332320" cy="271123"/>
          </a:xfrm>
          <a:prstGeom prst="rect">
            <a:avLst/>
          </a:prstGeom>
          <a:solidFill>
            <a:srgbClr val="FFECA7"/>
          </a:solidFill>
          <a:ln>
            <a:solidFill>
              <a:srgbClr val="FFE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Rectangle 21"/>
          <p:cNvSpPr/>
          <p:nvPr/>
        </p:nvSpPr>
        <p:spPr>
          <a:xfrm>
            <a:off x="-969959" y="0"/>
            <a:ext cx="13464209" cy="805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4500" b="1" dirty="0">
                <a:ln w="38100">
                  <a:noFill/>
                </a:ln>
                <a:solidFill>
                  <a:srgbClr val="E89D6D"/>
                </a:solidFill>
                <a:effectLst>
                  <a:outerShdw dist="76200" dir="7800000" algn="tl" rotWithShape="0">
                    <a:srgbClr val="AEC6CA">
                      <a:alpha val="40000"/>
                    </a:srgbClr>
                  </a:outerShdw>
                </a:effectLst>
                <a:latin typeface="Subway" panose="02000A03020000020003" pitchFamily="2" charset="0"/>
              </a:rPr>
              <a:t>LABEL NUMBERS ON CENTROID BLOBS</a:t>
            </a:r>
            <a:endParaRPr lang="en-PH" sz="4500" b="1" dirty="0">
              <a:ln w="38100">
                <a:noFill/>
              </a:ln>
              <a:solidFill>
                <a:srgbClr val="E89D6D"/>
              </a:solidFill>
              <a:effectLst>
                <a:outerShdw dist="76200" dir="7800000" algn="tl" rotWithShape="0">
                  <a:srgbClr val="AEC6CA">
                    <a:alpha val="40000"/>
                  </a:srgbClr>
                </a:outerShdw>
              </a:effectLst>
              <a:latin typeface="Subway" panose="02000A03020000020003" pitchFamily="2" charset="0"/>
            </a:endParaRPr>
          </a:p>
        </p:txBody>
      </p:sp>
      <p:sp>
        <p:nvSpPr>
          <p:cNvPr id="8" name="Rectangle 7"/>
          <p:cNvSpPr/>
          <p:nvPr/>
        </p:nvSpPr>
        <p:spPr>
          <a:xfrm>
            <a:off x="10577209" y="6362529"/>
            <a:ext cx="1614791" cy="308680"/>
          </a:xfrm>
          <a:prstGeom prst="rect">
            <a:avLst/>
          </a:prstGeom>
          <a:solidFill>
            <a:srgbClr val="91AF8D"/>
          </a:solidFill>
          <a:ln>
            <a:solidFill>
              <a:srgbClr val="91A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5B32D61E-29B4-447D-B376-E306339903C7}"/>
              </a:ext>
            </a:extLst>
          </p:cNvPr>
          <p:cNvSpPr/>
          <p:nvPr/>
        </p:nvSpPr>
        <p:spPr>
          <a:xfrm>
            <a:off x="484246" y="3829878"/>
            <a:ext cx="10900358" cy="2435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Now, we see here the  resulting image displays the original image with each blob numbered according to its centroid positions. This allows for a clear identification and reference of individual objects within the image. This labeling system makes it easier to understand the image's content in more depth, which helps with further analysis. The numbered blobs are used as points of reference for spatial relationships and numeric measures. This makes it easier to assess a the presence and location of specific objects in the image.</a:t>
            </a:r>
            <a:endParaRPr lang="en-PH"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C8EC9FC-3C36-4327-9B5B-34D5D476D947}"/>
              </a:ext>
            </a:extLst>
          </p:cNvPr>
          <p:cNvPicPr>
            <a:picLocks noChangeAspect="1"/>
          </p:cNvPicPr>
          <p:nvPr/>
        </p:nvPicPr>
        <p:blipFill rotWithShape="1">
          <a:blip r:embed="rId2">
            <a:extLst>
              <a:ext uri="{28A0092B-C50C-407E-A947-70E740481C1C}">
                <a14:useLocalDpi xmlns:a14="http://schemas.microsoft.com/office/drawing/2010/main" val="0"/>
              </a:ext>
            </a:extLst>
          </a:blip>
          <a:srcRect l="7474" t="-1260" r="5155" b="3546"/>
          <a:stretch/>
        </p:blipFill>
        <p:spPr>
          <a:xfrm>
            <a:off x="3860459" y="750528"/>
            <a:ext cx="4147931" cy="3479204"/>
          </a:xfrm>
          <a:prstGeom prst="rect">
            <a:avLst/>
          </a:prstGeom>
        </p:spPr>
      </p:pic>
    </p:spTree>
    <p:extLst>
      <p:ext uri="{BB962C8B-B14F-4D97-AF65-F5344CB8AC3E}">
        <p14:creationId xmlns:p14="http://schemas.microsoft.com/office/powerpoint/2010/main" val="631363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1363</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mama</vt:lpstr>
      <vt:lpstr>Subway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chrmntolledo@gmail.com</dc:creator>
  <cp:lastModifiedBy>chrmntolledo@gmail.com</cp:lastModifiedBy>
  <cp:revision>1</cp:revision>
  <dcterms:created xsi:type="dcterms:W3CDTF">2023-06-26T09:47:20Z</dcterms:created>
  <dcterms:modified xsi:type="dcterms:W3CDTF">2023-06-26T17:33:42Z</dcterms:modified>
</cp:coreProperties>
</file>