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72" r:id="rId1"/>
  </p:sldMasterIdLst>
  <p:notesMasterIdLst>
    <p:notesMasterId r:id="rId2"/>
  </p:notesMasterIdLst>
  <p:sldIdLst>
    <p:sldId id="325" r:id="rId3"/>
    <p:sldId id="326" r:id="rId4"/>
    <p:sldId id="327" r:id="rId5"/>
    <p:sldId id="328" r:id="rId6"/>
    <p:sldId id="329" r:id="rId7"/>
    <p:sldId id="330" r:id="rId8"/>
    <p:sldId id="331" r:id="rId9"/>
    <p:sldId id="332" r:id="rId10"/>
    <p:sldId id="333" r:id="rId11"/>
    <p:sldId id="334" r:id="rId12"/>
    <p:sldId id="336" r:id="rId13"/>
    <p:sldId id="337" r:id="rId14"/>
    <p:sldId id="338" r:id="rId15"/>
    <p:sldId id="339" r:id="rId16"/>
    <p:sldId id="340" r:id="rId17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115" d="100"/>
          <a:sy n="115" d="100"/>
        </p:scale>
        <p:origin x="-396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tableStyles" Target="tableStyles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104871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5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5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5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sz="2400" lang="en-US" smtClean="0"/>
              <a:t>NAME: </a:t>
            </a:r>
            <a:r>
              <a:rPr sz="2400" lang="en-US" smtClean="0"/>
              <a:t>M</a:t>
            </a:r>
            <a:r>
              <a:rPr sz="2400" lang="en-US" smtClean="0"/>
              <a:t>E</a:t>
            </a:r>
            <a:r>
              <a:rPr sz="2400" lang="en-US" smtClean="0"/>
              <a:t>E</a:t>
            </a:r>
            <a:r>
              <a:rPr sz="2400" lang="en-US" smtClean="0"/>
              <a:t>G</a:t>
            </a:r>
            <a:r>
              <a:rPr sz="2400" lang="en-US" smtClean="0"/>
              <a:t>A</a:t>
            </a:r>
            <a:r>
              <a:rPr sz="2400" lang="en-US" smtClean="0"/>
              <a:t>L</a:t>
            </a:r>
            <a:r>
              <a:rPr sz="2400" lang="en-US" smtClean="0"/>
              <a:t> </a:t>
            </a:r>
            <a:r>
              <a:rPr sz="2400" lang="en-US" smtClean="0"/>
              <a:t>M</a:t>
            </a:r>
            <a:r>
              <a:rPr sz="2400" lang="en-US" smtClean="0"/>
              <a:t>A</a:t>
            </a:r>
            <a:r>
              <a:rPr sz="2400" lang="en-US" smtClean="0"/>
              <a:t>V</a:t>
            </a:r>
            <a:r>
              <a:rPr sz="2400" lang="en-US" smtClean="0"/>
              <a:t>I</a:t>
            </a:r>
            <a:r>
              <a:rPr sz="2400" lang="en-US" smtClean="0"/>
              <a:t>S</a:t>
            </a:r>
            <a:r>
              <a:rPr sz="2400" lang="en-US" smtClean="0"/>
              <a:t> </a:t>
            </a:r>
            <a:r>
              <a:rPr sz="2400" lang="en-US" smtClean="0"/>
              <a:t>R</a:t>
            </a:r>
            <a:endParaRPr dirty="0" sz="2400" lang="en-US" smtClean="0"/>
          </a:p>
          <a:p>
            <a:r>
              <a:rPr dirty="0" sz="2400" lang="en-US" smtClean="0"/>
              <a:t>REGISTER </a:t>
            </a:r>
            <a:r>
              <a:rPr dirty="0" sz="2400" lang="en-US" smtClean="0"/>
              <a:t>NO: </a:t>
            </a:r>
            <a:r>
              <a:rPr dirty="0" sz="2400" lang="en-US" smtClean="0"/>
              <a:t>3122</a:t>
            </a:r>
            <a:r>
              <a:rPr dirty="0" sz="2400" lang="en-US" smtClean="0"/>
              <a:t>1</a:t>
            </a:r>
            <a:r>
              <a:rPr dirty="0" sz="2400" lang="en-US" smtClean="0"/>
              <a:t>6</a:t>
            </a:r>
            <a:r>
              <a:rPr dirty="0" sz="2400" lang="en-US" smtClean="0"/>
              <a:t>7</a:t>
            </a:r>
            <a:r>
              <a:rPr dirty="0" sz="2400" lang="en-US" smtClean="0"/>
              <a:t>2</a:t>
            </a:r>
            <a:r>
              <a:rPr dirty="0" sz="2400" lang="en-US" smtClean="0"/>
              <a:t>4</a:t>
            </a:r>
            <a:r>
              <a:rPr dirty="0" sz="2400" lang="en-US" smtClean="0"/>
              <a:t> </a:t>
            </a:r>
            <a:r>
              <a:rPr dirty="0" sz="2400" lang="en-US" smtClean="0"/>
              <a:t>(</a:t>
            </a:r>
            <a:r>
              <a:rPr dirty="0" sz="2400" lang="en-US" smtClean="0"/>
              <a:t>a</a:t>
            </a:r>
            <a:r>
              <a:rPr dirty="0" sz="2400" lang="en-US" smtClean="0"/>
              <a:t>s</a:t>
            </a:r>
            <a:r>
              <a:rPr dirty="0" sz="2400" lang="en-US" smtClean="0"/>
              <a:t>u</a:t>
            </a:r>
            <a:r>
              <a:rPr dirty="0" sz="2400" lang="en-US" smtClean="0"/>
              <a:t>n</a:t>
            </a:r>
            <a:r>
              <a:rPr dirty="0" sz="2400" lang="en-US" smtClean="0"/>
              <a:t>m</a:t>
            </a:r>
            <a:r>
              <a:rPr dirty="0" sz="2400" lang="en-US" smtClean="0"/>
              <a:t>1</a:t>
            </a:r>
            <a:r>
              <a:rPr dirty="0" sz="2400" lang="en-US" smtClean="0"/>
              <a:t>6</a:t>
            </a:r>
            <a:r>
              <a:rPr dirty="0" sz="2400" lang="en-US" smtClean="0"/>
              <a:t>5</a:t>
            </a:r>
            <a:r>
              <a:rPr dirty="0" sz="2400" lang="en-US" smtClean="0"/>
              <a:t>7</a:t>
            </a:r>
            <a:r>
              <a:rPr dirty="0" sz="2400" lang="en-US" smtClean="0"/>
              <a:t>3</a:t>
            </a:r>
            <a:r>
              <a:rPr dirty="0" sz="2400" lang="en-US" smtClean="0"/>
              <a:t>1</a:t>
            </a:r>
            <a:r>
              <a:rPr dirty="0" sz="2400" lang="en-US" smtClean="0"/>
              <a:t>2</a:t>
            </a:r>
            <a:r>
              <a:rPr dirty="0" sz="2400" lang="en-US" smtClean="0"/>
              <a:t>2</a:t>
            </a:r>
            <a:r>
              <a:rPr dirty="0" sz="2400" lang="en-US" smtClean="0"/>
              <a:t>1</a:t>
            </a:r>
            <a:r>
              <a:rPr dirty="0" sz="2400" lang="en-US" smtClean="0"/>
              <a:t>6</a:t>
            </a:r>
            <a:r>
              <a:rPr dirty="0" sz="2400" lang="en-US" smtClean="0"/>
              <a:t>7</a:t>
            </a:r>
            <a:r>
              <a:rPr dirty="0" sz="2400" lang="en-US" smtClean="0"/>
              <a:t>2</a:t>
            </a:r>
            <a:r>
              <a:rPr dirty="0" sz="2400" lang="en-US" smtClean="0"/>
              <a:t>4</a:t>
            </a:r>
            <a:r>
              <a:rPr dirty="0" sz="2400" lang="en-US" smtClean="0"/>
              <a:t>)</a:t>
            </a:r>
            <a:r>
              <a:rPr dirty="0" sz="2400" lang="en-US" smtClean="0"/>
              <a:t> </a:t>
            </a:r>
            <a:endParaRPr dirty="0" sz="2400" lang="en-US"/>
          </a:p>
          <a:p>
            <a:r>
              <a:rPr dirty="0" sz="2400" lang="en-US" smtClean="0"/>
              <a:t>DEPARTMENT: B.COM (GENERAL)</a:t>
            </a:r>
            <a:endParaRPr dirty="0" sz="2400" lang="en-US"/>
          </a:p>
          <a:p>
            <a:r>
              <a:rPr dirty="0" sz="2400" lang="en-US" smtClean="0"/>
              <a:t>COLLEGE: </a:t>
            </a:r>
            <a:r>
              <a:rPr dirty="0" sz="2400" lang="en-US" smtClean="0"/>
              <a:t>C</a:t>
            </a:r>
            <a:r>
              <a:rPr dirty="0" sz="2400" lang="en-US" smtClean="0"/>
              <a:t>H</a:t>
            </a:r>
            <a:r>
              <a:rPr dirty="0" sz="2400" lang="en-US" smtClean="0"/>
              <a:t>R</a:t>
            </a:r>
            <a:r>
              <a:rPr dirty="0" sz="2400" lang="en-US" smtClean="0"/>
              <a:t>I</a:t>
            </a:r>
            <a:r>
              <a:rPr dirty="0" sz="2400" lang="en-US" smtClean="0"/>
              <a:t>S</a:t>
            </a:r>
            <a:r>
              <a:rPr dirty="0" sz="2400" lang="en-US" smtClean="0"/>
              <a:t>T</a:t>
            </a:r>
            <a:r>
              <a:rPr dirty="0" sz="2400" lang="en-US" smtClean="0"/>
              <a:t> </a:t>
            </a:r>
            <a:r>
              <a:rPr dirty="0" sz="2400" lang="en-US" smtClean="0"/>
              <a:t>C</a:t>
            </a:r>
            <a:r>
              <a:rPr dirty="0" sz="2400" lang="en-US" smtClean="0"/>
              <a:t>O</a:t>
            </a:r>
            <a:r>
              <a:rPr dirty="0" sz="2400" lang="en-US" smtClean="0"/>
              <a:t>L</a:t>
            </a:r>
            <a:r>
              <a:rPr dirty="0" sz="2400" lang="en-US" smtClean="0"/>
              <a:t>L</a:t>
            </a:r>
            <a:r>
              <a:rPr dirty="0" sz="2400" lang="en-US" smtClean="0"/>
              <a:t>E</a:t>
            </a:r>
            <a:r>
              <a:rPr dirty="0" sz="2400" lang="en-US" smtClean="0"/>
              <a:t>G</a:t>
            </a:r>
            <a:r>
              <a:rPr dirty="0" sz="2400" lang="en-US" smtClean="0"/>
              <a:t>E</a:t>
            </a:r>
            <a:r>
              <a:rPr dirty="0" sz="2400" lang="en-US" smtClean="0"/>
              <a:t> </a:t>
            </a:r>
            <a:r>
              <a:rPr dirty="0" sz="2400" lang="en-US" smtClean="0"/>
              <a:t>O</a:t>
            </a:r>
            <a:r>
              <a:rPr dirty="0" sz="2400" lang="en-US" smtClean="0"/>
              <a:t>F</a:t>
            </a:r>
            <a:r>
              <a:rPr dirty="0" sz="2400" lang="en-US" smtClean="0"/>
              <a:t> </a:t>
            </a:r>
            <a:r>
              <a:rPr dirty="0" sz="2400" lang="en-US" smtClean="0"/>
              <a:t>A</a:t>
            </a:r>
            <a:r>
              <a:rPr dirty="0" sz="2400" lang="en-US" smtClean="0"/>
              <a:t>R</a:t>
            </a:r>
            <a:r>
              <a:rPr dirty="0" sz="2400" lang="en-US" smtClean="0"/>
              <a:t>T</a:t>
            </a:r>
            <a:r>
              <a:rPr dirty="0" sz="2400" lang="en-US" smtClean="0"/>
              <a:t>S</a:t>
            </a:r>
            <a:r>
              <a:rPr dirty="0" sz="2400" lang="en-US" smtClean="0"/>
              <a:t> </a:t>
            </a:r>
            <a:r>
              <a:rPr dirty="0" sz="2400" lang="en-US" smtClean="0"/>
              <a:t>A</a:t>
            </a:r>
            <a:r>
              <a:rPr dirty="0" sz="2400" lang="en-US" smtClean="0"/>
              <a:t>N</a:t>
            </a:r>
            <a:r>
              <a:rPr dirty="0" sz="2400" lang="en-US" smtClean="0"/>
              <a:t>D</a:t>
            </a:r>
            <a:r>
              <a:rPr dirty="0" sz="2400" lang="en-US" smtClean="0"/>
              <a:t> </a:t>
            </a:r>
            <a:r>
              <a:rPr dirty="0" sz="2400" lang="en-US" smtClean="0"/>
              <a:t>S</a:t>
            </a:r>
            <a:r>
              <a:rPr dirty="0" sz="2400" lang="en-US" smtClean="0"/>
              <a:t>C</a:t>
            </a:r>
            <a:r>
              <a:rPr dirty="0" sz="2400" lang="en-US" smtClean="0"/>
              <a:t>I</a:t>
            </a:r>
            <a:r>
              <a:rPr dirty="0" sz="2400" lang="en-US" smtClean="0"/>
              <a:t>E</a:t>
            </a:r>
            <a:r>
              <a:rPr dirty="0" sz="2400" lang="en-US" smtClean="0"/>
              <a:t>N</a:t>
            </a:r>
            <a:r>
              <a:rPr dirty="0" sz="2400" lang="en-US" smtClean="0"/>
              <a:t>C</a:t>
            </a:r>
            <a:r>
              <a:rPr dirty="0" sz="2400" lang="en-US" smtClean="0"/>
              <a:t>E</a:t>
            </a:r>
            <a:r>
              <a:rPr dirty="0" sz="2400" lang="en-US" smtClean="0"/>
              <a:t>.</a:t>
            </a:r>
            <a:r>
              <a:rPr dirty="0" sz="2400" lang="en-US" smtClean="0"/>
              <a:t> 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80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TextBox 8"/>
          <p:cNvSpPr txBox="1"/>
          <p:nvPr/>
        </p:nvSpPr>
        <p:spPr>
          <a:xfrm>
            <a:off x="2452619" y="1060192"/>
            <a:ext cx="8534018" cy="5016758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 sz="2400" lang="en-US" smtClean="0"/>
              <a:t>Potential </a:t>
            </a:r>
            <a:r>
              <a:rPr b="1" dirty="0" sz="2400" lang="en-US"/>
              <a:t>Situations in the Data</a:t>
            </a:r>
          </a:p>
          <a:p>
            <a:r>
              <a:rPr b="1" dirty="0" sz="2400" lang="en-US"/>
              <a:t>Uneven Resource Distribution:</a:t>
            </a:r>
            <a:r>
              <a:rPr dirty="0" sz="2400" lang="en-US"/>
              <a:t> Departments with high or low "Count - Name" compared to "Count - Department."</a:t>
            </a:r>
          </a:p>
          <a:p>
            <a:r>
              <a:rPr b="1" dirty="0" sz="2400" lang="en-US"/>
              <a:t>Project-Oriented Departments:</a:t>
            </a:r>
            <a:r>
              <a:rPr dirty="0" sz="2400" lang="en-US"/>
              <a:t> High "Count - Name" relative to "Count - Department."</a:t>
            </a:r>
          </a:p>
          <a:p>
            <a:r>
              <a:rPr b="1" dirty="0" sz="2400" lang="en-US"/>
              <a:t>Administrative or Support Functions:</a:t>
            </a:r>
            <a:r>
              <a:rPr dirty="0" sz="2400" lang="en-US"/>
              <a:t> Low "Count - Name" relative to "Count - Department."</a:t>
            </a:r>
          </a:p>
          <a:p>
            <a:r>
              <a:rPr b="1" dirty="0" sz="2400" lang="en-US"/>
              <a:t>Inefficient Resource Utilization:</a:t>
            </a:r>
            <a:r>
              <a:rPr dirty="0" sz="2400" lang="en-US"/>
              <a:t> High "Count - Name" with low productivity.</a:t>
            </a:r>
          </a:p>
          <a:p>
            <a:r>
              <a:rPr b="1" dirty="0" sz="2400" lang="en-US"/>
              <a:t>Overburdened Departments:</a:t>
            </a:r>
            <a:r>
              <a:rPr dirty="0" sz="2400" lang="en-US"/>
              <a:t> Consistently high "Count - Name" over time.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4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5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6" name="TextBox 1"/>
          <p:cNvSpPr txBox="1"/>
          <p:nvPr/>
        </p:nvSpPr>
        <p:spPr>
          <a:xfrm>
            <a:off x="533400" y="1371600"/>
            <a:ext cx="10287000" cy="4247317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 smtClean="0"/>
              <a:t>Data </a:t>
            </a:r>
            <a:r>
              <a:rPr b="1" dirty="0" lang="en-US"/>
              <a:t>Cleaning and Preparation:</a:t>
            </a:r>
            <a:endParaRPr dirty="0" lang="en-US"/>
          </a:p>
          <a:p>
            <a:r>
              <a:rPr b="1" dirty="0" lang="en-US"/>
              <a:t>Handling Missing Values:</a:t>
            </a:r>
            <a:r>
              <a:rPr dirty="0" lang="en-US"/>
              <a:t> Addressing any missing data points for "Count - Department" or "Count - Name."</a:t>
            </a:r>
          </a:p>
          <a:p>
            <a:r>
              <a:rPr b="1" dirty="0" lang="en-US"/>
              <a:t>Data Normalization:</a:t>
            </a:r>
            <a:r>
              <a:rPr dirty="0" lang="en-US"/>
              <a:t> Ensuring consistency in data formats and units of measurement.</a:t>
            </a:r>
          </a:p>
          <a:p>
            <a:r>
              <a:rPr b="1" dirty="0" lang="en-US"/>
              <a:t>Outlier Detection and Correction:</a:t>
            </a:r>
            <a:r>
              <a:rPr dirty="0" lang="en-US"/>
              <a:t> Identifying and addressing any extreme or unusual values that might skew the analysis.</a:t>
            </a:r>
          </a:p>
          <a:p>
            <a:r>
              <a:rPr b="1" dirty="0" lang="en-US"/>
              <a:t>Feature Engineering:</a:t>
            </a:r>
            <a:endParaRPr dirty="0" lang="en-US"/>
          </a:p>
          <a:p>
            <a:r>
              <a:rPr b="1" dirty="0" lang="en-US"/>
              <a:t>Creating Derived Metrics:</a:t>
            </a:r>
            <a:r>
              <a:rPr dirty="0" lang="en-US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b="1" dirty="0" lang="en-US"/>
              <a:t>Categorical Encoding:</a:t>
            </a:r>
            <a:r>
              <a:rPr dirty="0" lang="en-US"/>
              <a:t> If the "Department" field is categorical, converting it into a numerical format suitable for modeling.</a:t>
            </a:r>
          </a:p>
          <a:p>
            <a:r>
              <a:rPr b="1" dirty="0" lang="en-US"/>
              <a:t>Exploratory Data Analysis (EDA):</a:t>
            </a:r>
            <a:endParaRPr dirty="0" lang="en-US"/>
          </a:p>
          <a:p>
            <a:r>
              <a:rPr b="1" dirty="0" lang="en-US"/>
              <a:t>Visualization:</a:t>
            </a:r>
            <a:r>
              <a:rPr dirty="0" lang="en-US"/>
              <a:t> Creating visualizations (e.g., histograms, scatter plots, box plots) to explore the distribution of variables, identify relationships, and detect patterns.</a:t>
            </a:r>
          </a:p>
          <a:p>
            <a:r>
              <a:rPr b="1" dirty="0" lang="en-US"/>
              <a:t>Correlation Analysis:</a:t>
            </a:r>
            <a:r>
              <a:rPr dirty="0" lang="en-US"/>
              <a:t> Assessing the correlation between "Count - Department" and "Count - Name" to understand the relationship between departmental size and resource allocation</a:t>
            </a:r>
            <a:r>
              <a:rPr dirty="0" lang="en-US" smtClean="0"/>
              <a:t>.</a:t>
            </a:r>
            <a:endParaRPr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Box 1"/>
          <p:cNvSpPr txBox="1"/>
          <p:nvPr/>
        </p:nvSpPr>
        <p:spPr>
          <a:xfrm>
            <a:off x="1143000" y="914400"/>
            <a:ext cx="8229600" cy="563231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/>
              <a:t>Model Selection and Training:</a:t>
            </a:r>
            <a:endParaRPr dirty="0" lang="en-US"/>
          </a:p>
          <a:p>
            <a:r>
              <a:rPr b="1" dirty="0" lang="en-US"/>
              <a:t>Regression Analysis:</a:t>
            </a:r>
            <a:r>
              <a:rPr dirty="0" lang="en-US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b="1" dirty="0" lang="en-US"/>
              <a:t>Classification Models:</a:t>
            </a:r>
            <a:r>
              <a:rPr dirty="0" lang="en-US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b="1" dirty="0" lang="en-US"/>
              <a:t>Model Evaluation:</a:t>
            </a:r>
            <a:endParaRPr dirty="0" lang="en-US"/>
          </a:p>
          <a:p>
            <a:r>
              <a:rPr b="1" dirty="0" lang="en-US"/>
              <a:t>Performance Metrics:</a:t>
            </a:r>
            <a:r>
              <a:rPr dirty="0" lang="en-US"/>
              <a:t> Assessing the model's performance using appropriate metrics (e.g., R-squared, mean squared error, accuracy, precision, recall, F1-score).</a:t>
            </a:r>
          </a:p>
          <a:p>
            <a:r>
              <a:rPr b="1" dirty="0" lang="en-US"/>
              <a:t>Cross-Validation:</a:t>
            </a:r>
            <a:r>
              <a:rPr dirty="0" lang="en-US"/>
              <a:t> Evaluating the model's generalization ability using techniques like k-fold cross-validation.</a:t>
            </a:r>
          </a:p>
          <a:p>
            <a:r>
              <a:rPr b="1" dirty="0" lang="en-US"/>
              <a:t>Interpretation and Insights:</a:t>
            </a:r>
            <a:endParaRPr dirty="0" lang="en-US"/>
          </a:p>
          <a:p>
            <a:r>
              <a:rPr b="1" dirty="0" lang="en-US"/>
              <a:t>Understanding Model Coefficients:</a:t>
            </a:r>
            <a:r>
              <a:rPr dirty="0" lang="en-US"/>
              <a:t> Interpreting the coefficients of the regression model to understand the impact of "Count - Department" and other features on "Count - Name."</a:t>
            </a:r>
          </a:p>
          <a:p>
            <a:r>
              <a:rPr b="1" dirty="0" lang="en-US"/>
              <a:t>Identifying Significant Predictors:</a:t>
            </a:r>
            <a:r>
              <a:rPr dirty="0" lang="en-US"/>
              <a:t> Determining which features are most influential in predicting "Count - Name."</a:t>
            </a:r>
          </a:p>
          <a:p>
            <a:endParaRPr dirty="0" lang="en-US"/>
          </a:p>
          <a:p>
            <a:endParaRPr dirty="0"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8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2743200" y="1585998"/>
            <a:ext cx="6232525" cy="3509878"/>
          </a:xfrm>
          <a:prstGeom prst="rect"/>
          <a:noFill/>
          <a:ln>
            <a:noFill/>
          </a:ln>
          <a:effectLst/>
        </p:spPr>
      </p:pic>
      <p:sp>
        <p:nvSpPr>
          <p:cNvPr id="1048693" name="TextBox 1"/>
          <p:cNvSpPr txBox="1"/>
          <p:nvPr/>
        </p:nvSpPr>
        <p:spPr>
          <a:xfrm>
            <a:off x="4324218" y="1216666"/>
            <a:ext cx="2406493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DEPARTMENT ANALYSIS</a:t>
            </a:r>
            <a:endParaRPr dirty="0"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906383" y="1143000"/>
            <a:ext cx="7299325" cy="4112664"/>
          </a:xfrm>
          <a:prstGeom prst="rect"/>
          <a:noFill/>
          <a:ln>
            <a:noFill/>
          </a:ln>
          <a:effectLst/>
        </p:spPr>
      </p:pic>
      <p:sp>
        <p:nvSpPr>
          <p:cNvPr id="1048694" name="TextBox 1"/>
          <p:cNvSpPr txBox="1"/>
          <p:nvPr/>
        </p:nvSpPr>
        <p:spPr>
          <a:xfrm>
            <a:off x="3352800" y="609600"/>
            <a:ext cx="2406493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DEPARTMENT ANALYSIS</a:t>
            </a:r>
            <a:endParaRPr dirty="0"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6" name="TextBox 2"/>
          <p:cNvSpPr txBox="1"/>
          <p:nvPr/>
        </p:nvSpPr>
        <p:spPr>
          <a:xfrm>
            <a:off x="762000" y="1447800"/>
            <a:ext cx="9372600" cy="341632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Uneven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Project-oriented focus.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Administrative and support functions.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Inefficient resource utilization.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Overburdened departments.</a:t>
            </a:r>
          </a:p>
          <a:p>
            <a:r>
              <a:rPr b="1" dirty="0" lang="en-US"/>
              <a:t>Recommendations:</a:t>
            </a:r>
            <a:endParaRPr dirty="0" lang="en-US"/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Re-evaluate resource allocation strategies.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Implement balanced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Promote strategic planning.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Enhance efficiency and productivity.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Address overburdened departments.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4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Rectangle 8"/>
          <p:cNvSpPr/>
          <p:nvPr/>
        </p:nvSpPr>
        <p:spPr>
          <a:xfrm>
            <a:off x="838200" y="1437426"/>
            <a:ext cx="8389534" cy="461665"/>
          </a:xfrm>
          <a:prstGeom prst="rect"/>
        </p:spPr>
        <p:txBody>
          <a:bodyPr wrap="square">
            <a:spAutoFit/>
          </a:bodyPr>
          <a:p>
            <a:r>
              <a:rPr b="1" dirty="0" sz="2400" lang="en-US" smtClean="0"/>
              <a:t> </a:t>
            </a:r>
            <a:endParaRPr dirty="0" sz="2400" lang="en-US"/>
          </a:p>
        </p:txBody>
      </p:sp>
      <p:sp>
        <p:nvSpPr>
          <p:cNvPr id="1048650" name="TextBox 11"/>
          <p:cNvSpPr txBox="1"/>
          <p:nvPr/>
        </p:nvSpPr>
        <p:spPr>
          <a:xfrm>
            <a:off x="765767" y="1537858"/>
            <a:ext cx="8534400" cy="46634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 smtClean="0"/>
              <a:t>Analyzing </a:t>
            </a:r>
            <a:r>
              <a:rPr b="1" dirty="0" sz="2000" lang="en-US"/>
              <a:t>Employee Type Distribution</a:t>
            </a:r>
          </a:p>
          <a:p>
            <a:r>
              <a:rPr b="1" dirty="0" sz="2000" lang="en-US"/>
              <a:t>Objective: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b="1" dirty="0" sz="2000" lang="en-US"/>
              <a:t>Data Analysis:</a:t>
            </a:r>
            <a:r>
              <a:rPr dirty="0" sz="2000" lang="en-US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Departmental Comparison:</a:t>
            </a:r>
            <a:r>
              <a:rPr dirty="0" sz="2000" lang="en-US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Efficiency Assessment:</a:t>
            </a:r>
            <a:r>
              <a:rPr dirty="0" sz="2000" lang="en-US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Recommendations:</a:t>
            </a:r>
            <a:r>
              <a:rPr dirty="0" sz="2000" lang="en-US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Rectangle 1"/>
          <p:cNvSpPr>
            <a:spLocks noChangeArrowheads="1"/>
          </p:cNvSpPr>
          <p:nvPr/>
        </p:nvSpPr>
        <p:spPr bwMode="auto">
          <a:xfrm>
            <a:off x="838201" y="969819"/>
            <a:ext cx="9829800" cy="405384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TextBox 10"/>
          <p:cNvSpPr txBox="1"/>
          <p:nvPr/>
        </p:nvSpPr>
        <p:spPr>
          <a:xfrm>
            <a:off x="457200" y="1524806"/>
            <a:ext cx="9967912" cy="52730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/>
              <a:t>Purpose: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departments and identify areas for improvement.</a:t>
            </a:r>
          </a:p>
          <a:p>
            <a:r>
              <a:rPr b="1" dirty="0" sz="2000" lang="en-US"/>
              <a:t>Goals: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Develop recommendations for optimizing employee type allocation.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dirty="0" sz="2000" lang="en-US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Assessment of employee type balance.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Recommendations for optimization.</a:t>
            </a:r>
          </a:p>
          <a:p>
            <a:r>
              <a:rPr b="1" dirty="0" sz="2000" lang="en-US"/>
              <a:t>Methodology: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collection and analysis.</a:t>
            </a:r>
          </a:p>
          <a:p>
            <a:pPr>
              <a:buFont typeface="Arial"/>
              <a:buChar char="•"/>
            </a:pPr>
            <a:r>
              <a:rPr dirty="0" sz="2000" lang="en-US"/>
              <a:t>Departmental comparison.</a:t>
            </a:r>
          </a:p>
          <a:p>
            <a:pPr>
              <a:buFont typeface="Arial"/>
              <a:buChar char="•"/>
            </a:pPr>
            <a:r>
              <a:rPr dirty="0" sz="2000" lang="en-US"/>
              <a:t>Balance assessment.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5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6" name="Rectangle 1"/>
          <p:cNvSpPr>
            <a:spLocks noChangeArrowheads="1"/>
          </p:cNvSpPr>
          <p:nvPr/>
        </p:nvSpPr>
        <p:spPr bwMode="auto">
          <a:xfrm>
            <a:off x="838200" y="1732757"/>
            <a:ext cx="6624637" cy="2225042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0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1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8</a:t>
            </a:fld>
            <a:endParaRPr dirty="0" spc="10"/>
          </a:p>
        </p:txBody>
      </p:sp>
      <p:sp>
        <p:nvSpPr>
          <p:cNvPr id="1048672" name="Rectangle 7"/>
          <p:cNvSpPr/>
          <p:nvPr/>
        </p:nvSpPr>
        <p:spPr>
          <a:xfrm>
            <a:off x="3053542" y="1712587"/>
            <a:ext cx="6762750" cy="4003040"/>
          </a:xfrm>
          <a:prstGeom prst="rect"/>
        </p:spPr>
        <p:txBody>
          <a:bodyPr wrap="square">
            <a:spAutoFit/>
          </a:bodyPr>
          <a:p>
            <a:r>
              <a:rPr b="1" dirty="0" sz="2400" lang="en-US"/>
              <a:t>Solution and Value </a:t>
            </a:r>
            <a:r>
              <a:rPr b="1" dirty="0" sz="2400" lang="en-US" smtClean="0"/>
              <a:t>Proposition:</a:t>
            </a:r>
          </a:p>
          <a:p>
            <a:endParaRPr b="1" dirty="0" sz="2400" lang="en-US"/>
          </a:p>
          <a:p>
            <a:r>
              <a:rPr b="1" dirty="0" sz="2400" lang="en-US"/>
              <a:t>Solution:</a:t>
            </a:r>
            <a:r>
              <a:rPr dirty="0" sz="2400" lang="en-US"/>
              <a:t> Departmental Resource Allocation Optimization </a:t>
            </a:r>
            <a:r>
              <a:rPr dirty="0" sz="2400" lang="en-US" smtClean="0"/>
              <a:t>Framework.</a:t>
            </a:r>
            <a:endParaRPr dirty="0" sz="2400" lang="en-US"/>
          </a:p>
          <a:p>
            <a:r>
              <a:rPr b="1" dirty="0" sz="2400" lang="en-US"/>
              <a:t>Components:</a:t>
            </a:r>
            <a:r>
              <a:rPr dirty="0" sz="2400" lang="en-US"/>
              <a:t> Data collection, analysis, comparison, assessment, and recommendations.</a:t>
            </a:r>
          </a:p>
          <a:p>
            <a:r>
              <a:rPr b="1" dirty="0" sz="2400" lang="en-US"/>
              <a:t>Value Proposition:</a:t>
            </a:r>
            <a:r>
              <a:rPr dirty="0" sz="2400" lang="en-US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4" name="Rectangle 2"/>
          <p:cNvSpPr/>
          <p:nvPr/>
        </p:nvSpPr>
        <p:spPr>
          <a:xfrm>
            <a:off x="914400" y="1447800"/>
            <a:ext cx="7696200" cy="3170099"/>
          </a:xfrm>
          <a:prstGeom prst="rect"/>
        </p:spPr>
        <p:txBody>
          <a:bodyPr wrap="square">
            <a:spAutoFit/>
          </a:bodyPr>
          <a:p>
            <a:endParaRPr b="1"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Dataset:</a:t>
            </a:r>
            <a:r>
              <a:rPr dirty="0" sz="2000" lang="en-US"/>
              <a:t> Contains information about departmental resource allocation</a:t>
            </a:r>
            <a:r>
              <a:rPr dirty="0" sz="2000" lang="en-US" smtClean="0"/>
              <a:t>.</a:t>
            </a:r>
            <a:endParaRPr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Fields:</a:t>
            </a:r>
            <a:r>
              <a:rPr dirty="0" sz="2000" lang="en-US"/>
              <a:t> Department, Count - Department, Count - Name.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Assumptions:</a:t>
            </a:r>
            <a:r>
              <a:rPr dirty="0" sz="2000" lang="en-US"/>
              <a:t> "Count - Name" likely represents individuals assigned to projects.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Potential Analysis:</a:t>
            </a:r>
            <a:r>
              <a:rPr dirty="0" sz="2000" lang="en-US"/>
              <a:t> Departmental size comparison, resource allocation analysis, efficiency assessment, bottleneck identification, comparison to departmental goals.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Considerations:</a:t>
            </a:r>
            <a:r>
              <a:rPr dirty="0" sz="2000" lang="en-US"/>
              <a:t> Data quality, privacy, and visualization</a:t>
            </a:r>
            <a:r>
              <a:rPr dirty="0" lang="en-US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2024-03-28T17:07:22Z</dcterms:created>
  <dcterms:modified xsi:type="dcterms:W3CDTF">2024-10-30T05:47:08Z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