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2" r:id="rId3"/>
    <p:sldId id="257" r:id="rId4"/>
    <p:sldId id="264" r:id="rId5"/>
    <p:sldId id="258" r:id="rId6"/>
    <p:sldId id="259" r:id="rId7"/>
    <p:sldId id="270" r:id="rId8"/>
    <p:sldId id="260" r:id="rId9"/>
    <p:sldId id="261" r:id="rId10"/>
    <p:sldId id="271" r:id="rId11"/>
    <p:sldId id="266" r:id="rId12"/>
    <p:sldId id="262" r:id="rId13"/>
    <p:sldId id="263" r:id="rId14"/>
    <p:sldId id="268" r:id="rId15"/>
    <p:sldId id="274" r:id="rId16"/>
    <p:sldId id="282" r:id="rId17"/>
    <p:sldId id="281" r:id="rId18"/>
    <p:sldId id="278" r:id="rId19"/>
    <p:sldId id="277" r:id="rId20"/>
    <p:sldId id="279" r:id="rId21"/>
    <p:sldId id="276" r:id="rId22"/>
    <p:sldId id="275" r:id="rId23"/>
    <p:sldId id="280"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55B19-C142-484C-98E1-01B4D9F6F4A5}" type="datetimeFigureOut">
              <a:rPr lang="en-IN" smtClean="0"/>
              <a:t>27-10-2023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4D8B0-2377-4021-882A-497140070E64}" type="slidenum">
              <a:rPr lang="en-IN" smtClean="0"/>
              <a:t>‹#›</a:t>
            </a:fld>
            <a:endParaRPr lang="en-IN"/>
          </a:p>
        </p:txBody>
      </p:sp>
    </p:spTree>
    <p:extLst>
      <p:ext uri="{BB962C8B-B14F-4D97-AF65-F5344CB8AC3E}">
        <p14:creationId xmlns:p14="http://schemas.microsoft.com/office/powerpoint/2010/main" val="2823840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B1CFA5-6DD6-B542-A316-C0FCFEEC150B}" type="slidenum">
              <a:rPr lang="en-US"/>
              <a:t>5</a:t>
            </a:fld>
            <a:endParaRPr lang="en-US"/>
          </a:p>
        </p:txBody>
      </p:sp>
    </p:spTree>
    <p:extLst>
      <p:ext uri="{BB962C8B-B14F-4D97-AF65-F5344CB8AC3E}">
        <p14:creationId xmlns:p14="http://schemas.microsoft.com/office/powerpoint/2010/main" val="41989525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44401C-E488-4F77-82FB-CF012C10C8E7}"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2AA3439-9EAC-4203-ABC2-E4FCE4FBA879}" type="slidenum">
              <a:rPr lang="en-IN" smtClean="0"/>
              <a:t>‹#›</a:t>
            </a:fld>
            <a:endParaRPr lang="en-IN"/>
          </a:p>
        </p:txBody>
      </p:sp>
    </p:spTree>
    <p:extLst>
      <p:ext uri="{BB962C8B-B14F-4D97-AF65-F5344CB8AC3E}">
        <p14:creationId xmlns:p14="http://schemas.microsoft.com/office/powerpoint/2010/main" val="285757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4401C-E488-4F77-82FB-CF012C10C8E7}"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A3439-9EAC-4203-ABC2-E4FCE4FBA879}" type="slidenum">
              <a:rPr lang="en-IN" smtClean="0"/>
              <a:t>‹#›</a:t>
            </a:fld>
            <a:endParaRPr lang="en-IN"/>
          </a:p>
        </p:txBody>
      </p:sp>
    </p:spTree>
    <p:extLst>
      <p:ext uri="{BB962C8B-B14F-4D97-AF65-F5344CB8AC3E}">
        <p14:creationId xmlns:p14="http://schemas.microsoft.com/office/powerpoint/2010/main" val="378644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4401C-E488-4F77-82FB-CF012C10C8E7}"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A3439-9EAC-4203-ABC2-E4FCE4FBA879}" type="slidenum">
              <a:rPr lang="en-IN" smtClean="0"/>
              <a:t>‹#›</a:t>
            </a:fld>
            <a:endParaRPr lang="en-IN"/>
          </a:p>
        </p:txBody>
      </p:sp>
    </p:spTree>
    <p:extLst>
      <p:ext uri="{BB962C8B-B14F-4D97-AF65-F5344CB8AC3E}">
        <p14:creationId xmlns:p14="http://schemas.microsoft.com/office/powerpoint/2010/main" val="22673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4401C-E488-4F77-82FB-CF012C10C8E7}"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AA3439-9EAC-4203-ABC2-E4FCE4FBA879}" type="slidenum">
              <a:rPr lang="en-IN" smtClean="0"/>
              <a:t>‹#›</a:t>
            </a:fld>
            <a:endParaRPr lang="en-IN"/>
          </a:p>
        </p:txBody>
      </p:sp>
    </p:spTree>
    <p:extLst>
      <p:ext uri="{BB962C8B-B14F-4D97-AF65-F5344CB8AC3E}">
        <p14:creationId xmlns:p14="http://schemas.microsoft.com/office/powerpoint/2010/main" val="160506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B44401C-E488-4F77-82FB-CF012C10C8E7}" type="datetimeFigureOut">
              <a:rPr lang="en-IN" smtClean="0"/>
              <a:t>27-10-2023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2AA3439-9EAC-4203-ABC2-E4FCE4FBA879}" type="slidenum">
              <a:rPr lang="en-IN" smtClean="0"/>
              <a:t>‹#›</a:t>
            </a:fld>
            <a:endParaRPr lang="en-IN"/>
          </a:p>
        </p:txBody>
      </p:sp>
    </p:spTree>
    <p:extLst>
      <p:ext uri="{BB962C8B-B14F-4D97-AF65-F5344CB8AC3E}">
        <p14:creationId xmlns:p14="http://schemas.microsoft.com/office/powerpoint/2010/main" val="269454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4401C-E488-4F77-82FB-CF012C10C8E7}"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AA3439-9EAC-4203-ABC2-E4FCE4FBA879}" type="slidenum">
              <a:rPr lang="en-IN" smtClean="0"/>
              <a:t>‹#›</a:t>
            </a:fld>
            <a:endParaRPr lang="en-IN"/>
          </a:p>
        </p:txBody>
      </p:sp>
    </p:spTree>
    <p:extLst>
      <p:ext uri="{BB962C8B-B14F-4D97-AF65-F5344CB8AC3E}">
        <p14:creationId xmlns:p14="http://schemas.microsoft.com/office/powerpoint/2010/main" val="51047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4401C-E488-4F77-82FB-CF012C10C8E7}"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AA3439-9EAC-4203-ABC2-E4FCE4FBA879}" type="slidenum">
              <a:rPr lang="en-IN" smtClean="0"/>
              <a:t>‹#›</a:t>
            </a:fld>
            <a:endParaRPr lang="en-IN"/>
          </a:p>
        </p:txBody>
      </p:sp>
    </p:spTree>
    <p:extLst>
      <p:ext uri="{BB962C8B-B14F-4D97-AF65-F5344CB8AC3E}">
        <p14:creationId xmlns:p14="http://schemas.microsoft.com/office/powerpoint/2010/main" val="270339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44401C-E488-4F77-82FB-CF012C10C8E7}"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AA3439-9EAC-4203-ABC2-E4FCE4FBA879}" type="slidenum">
              <a:rPr lang="en-IN" smtClean="0"/>
              <a:t>‹#›</a:t>
            </a:fld>
            <a:endParaRPr lang="en-IN"/>
          </a:p>
        </p:txBody>
      </p:sp>
    </p:spTree>
    <p:extLst>
      <p:ext uri="{BB962C8B-B14F-4D97-AF65-F5344CB8AC3E}">
        <p14:creationId xmlns:p14="http://schemas.microsoft.com/office/powerpoint/2010/main" val="103379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4401C-E488-4F77-82FB-CF012C10C8E7}"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AA3439-9EAC-4203-ABC2-E4FCE4FBA879}" type="slidenum">
              <a:rPr lang="en-IN" smtClean="0"/>
              <a:t>‹#›</a:t>
            </a:fld>
            <a:endParaRPr lang="en-IN"/>
          </a:p>
        </p:txBody>
      </p:sp>
    </p:spTree>
    <p:extLst>
      <p:ext uri="{BB962C8B-B14F-4D97-AF65-F5344CB8AC3E}">
        <p14:creationId xmlns:p14="http://schemas.microsoft.com/office/powerpoint/2010/main" val="343570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4401C-E488-4F77-82FB-CF012C10C8E7}"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2AA3439-9EAC-4203-ABC2-E4FCE4FBA879}" type="slidenum">
              <a:rPr lang="en-IN" smtClean="0"/>
              <a:t>‹#›</a:t>
            </a:fld>
            <a:endParaRPr lang="en-IN"/>
          </a:p>
        </p:txBody>
      </p:sp>
    </p:spTree>
    <p:extLst>
      <p:ext uri="{BB962C8B-B14F-4D97-AF65-F5344CB8AC3E}">
        <p14:creationId xmlns:p14="http://schemas.microsoft.com/office/powerpoint/2010/main" val="104916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44401C-E488-4F77-82FB-CF012C10C8E7}" type="datetimeFigureOut">
              <a:rPr lang="en-IN" smtClean="0"/>
              <a:t>27-10-2023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2AA3439-9EAC-4203-ABC2-E4FCE4FBA879}" type="slidenum">
              <a:rPr lang="en-IN" smtClean="0"/>
              <a:t>‹#›</a:t>
            </a:fld>
            <a:endParaRPr lang="en-IN"/>
          </a:p>
        </p:txBody>
      </p:sp>
    </p:spTree>
    <p:extLst>
      <p:ext uri="{BB962C8B-B14F-4D97-AF65-F5344CB8AC3E}">
        <p14:creationId xmlns:p14="http://schemas.microsoft.com/office/powerpoint/2010/main" val="411496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B44401C-E488-4F77-82FB-CF012C10C8E7}" type="datetimeFigureOut">
              <a:rPr lang="en-IN" smtClean="0"/>
              <a:t>27-10-2023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2AA3439-9EAC-4203-ABC2-E4FCE4FBA879}" type="slidenum">
              <a:rPr lang="en-IN" smtClean="0"/>
              <a:t>‹#›</a:t>
            </a:fld>
            <a:endParaRPr lang="en-IN"/>
          </a:p>
        </p:txBody>
      </p:sp>
    </p:spTree>
    <p:extLst>
      <p:ext uri="{BB962C8B-B14F-4D97-AF65-F5344CB8AC3E}">
        <p14:creationId xmlns:p14="http://schemas.microsoft.com/office/powerpoint/2010/main" val="2843871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BA23-ECC4-6288-1F7B-A1D673A11EE6}"/>
              </a:ext>
            </a:extLst>
          </p:cNvPr>
          <p:cNvSpPr>
            <a:spLocks noGrp="1"/>
          </p:cNvSpPr>
          <p:nvPr>
            <p:ph type="ctrTitle"/>
          </p:nvPr>
        </p:nvSpPr>
        <p:spPr/>
        <p:txBody>
          <a:bodyPr/>
          <a:lstStyle/>
          <a:p>
            <a:r>
              <a:rPr lang="en-IN" dirty="0"/>
              <a:t>AN INTRODUCTION TO</a:t>
            </a:r>
            <a:br>
              <a:rPr lang="en-IN" dirty="0"/>
            </a:br>
            <a:r>
              <a:rPr lang="en-IN" dirty="0"/>
              <a:t>AJAS CODING CLUB</a:t>
            </a:r>
          </a:p>
        </p:txBody>
      </p:sp>
      <p:sp>
        <p:nvSpPr>
          <p:cNvPr id="3" name="Subtitle 2">
            <a:extLst>
              <a:ext uri="{FF2B5EF4-FFF2-40B4-BE49-F238E27FC236}">
                <a16:creationId xmlns:a16="http://schemas.microsoft.com/office/drawing/2014/main" id="{33073665-6FAE-90AE-B858-98C2FB8EB8A9}"/>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A6061D6E-8398-9E11-72EC-8E9CB9FDC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92" y="4299470"/>
            <a:ext cx="4219386" cy="1590709"/>
          </a:xfrm>
          <a:prstGeom prst="rect">
            <a:avLst/>
          </a:prstGeom>
        </p:spPr>
      </p:pic>
    </p:spTree>
    <p:extLst>
      <p:ext uri="{BB962C8B-B14F-4D97-AF65-F5344CB8AC3E}">
        <p14:creationId xmlns:p14="http://schemas.microsoft.com/office/powerpoint/2010/main" val="703011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8FCC-E99B-744D-F449-691A8FF38EC4}"/>
              </a:ext>
            </a:extLst>
          </p:cNvPr>
          <p:cNvSpPr>
            <a:spLocks noGrp="1"/>
          </p:cNvSpPr>
          <p:nvPr>
            <p:ph type="title"/>
          </p:nvPr>
        </p:nvSpPr>
        <p:spPr/>
        <p:txBody>
          <a:bodyPr/>
          <a:lstStyle/>
          <a:p>
            <a:r>
              <a:rPr lang="en-US"/>
              <a:t>What is problem solving?</a:t>
            </a:r>
          </a:p>
        </p:txBody>
      </p:sp>
      <p:sp>
        <p:nvSpPr>
          <p:cNvPr id="3" name="Content Placeholder 2">
            <a:extLst>
              <a:ext uri="{FF2B5EF4-FFF2-40B4-BE49-F238E27FC236}">
                <a16:creationId xmlns:a16="http://schemas.microsoft.com/office/drawing/2014/main" id="{8E6DB2B8-5A26-00F4-D758-EE08084DAED9}"/>
              </a:ext>
            </a:extLst>
          </p:cNvPr>
          <p:cNvSpPr>
            <a:spLocks noGrp="1"/>
          </p:cNvSpPr>
          <p:nvPr>
            <p:ph idx="1"/>
          </p:nvPr>
        </p:nvSpPr>
        <p:spPr/>
        <p:txBody>
          <a:bodyPr/>
          <a:lstStyle/>
          <a:p>
            <a:pPr marL="0" indent="0">
              <a:buNone/>
            </a:pPr>
            <a:r>
              <a:rPr lang="en-US"/>
              <a:t>The process of finding solutions to difficult or complex issues.
Problem solving is the process of identifying a problem, developing an algorithm for the identified problem and finally implementing the algorithm to develop a computer program</a:t>
            </a:r>
          </a:p>
        </p:txBody>
      </p:sp>
    </p:spTree>
    <p:extLst>
      <p:ext uri="{BB962C8B-B14F-4D97-AF65-F5344CB8AC3E}">
        <p14:creationId xmlns:p14="http://schemas.microsoft.com/office/powerpoint/2010/main" val="412158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4FBC-0BE3-5203-3C08-7FC2427F77B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C5CA465-9588-7420-0AF7-BFBBE59736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456" y="1"/>
            <a:ext cx="8423088" cy="6857999"/>
          </a:xfrm>
        </p:spPr>
      </p:pic>
    </p:spTree>
    <p:extLst>
      <p:ext uri="{BB962C8B-B14F-4D97-AF65-F5344CB8AC3E}">
        <p14:creationId xmlns:p14="http://schemas.microsoft.com/office/powerpoint/2010/main" val="218367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5F35-920A-091D-F57B-90D4B9EFAF90}"/>
              </a:ext>
            </a:extLst>
          </p:cNvPr>
          <p:cNvSpPr>
            <a:spLocks noGrp="1"/>
          </p:cNvSpPr>
          <p:nvPr>
            <p:ph type="title"/>
          </p:nvPr>
        </p:nvSpPr>
        <p:spPr/>
        <p:txBody>
          <a:bodyPr/>
          <a:lstStyle/>
          <a:p>
            <a:r>
              <a:rPr lang="en-US"/>
              <a:t>Implementation Phase</a:t>
            </a:r>
          </a:p>
        </p:txBody>
      </p:sp>
      <p:sp>
        <p:nvSpPr>
          <p:cNvPr id="3" name="Content Placeholder 2">
            <a:extLst>
              <a:ext uri="{FF2B5EF4-FFF2-40B4-BE49-F238E27FC236}">
                <a16:creationId xmlns:a16="http://schemas.microsoft.com/office/drawing/2014/main" id="{7546496F-E499-A940-7B2E-CE7AF119707F}"/>
              </a:ext>
            </a:extLst>
          </p:cNvPr>
          <p:cNvSpPr>
            <a:spLocks noGrp="1"/>
          </p:cNvSpPr>
          <p:nvPr>
            <p:ph idx="1"/>
          </p:nvPr>
        </p:nvSpPr>
        <p:spPr/>
        <p:txBody>
          <a:bodyPr/>
          <a:lstStyle/>
          <a:p>
            <a:r>
              <a:rPr lang="en-US"/>
              <a:t>Program Development</a:t>
            </a:r>
          </a:p>
          <a:p>
            <a:pPr marL="457200" lvl="1" indent="0">
              <a:buNone/>
            </a:pPr>
            <a:r>
              <a:rPr lang="en-US"/>
              <a:t>Translate algorithm into a program written in a programming language</a:t>
            </a:r>
          </a:p>
          <a:p>
            <a:r>
              <a:rPr lang="en-US"/>
              <a:t>Program Testing</a:t>
            </a:r>
          </a:p>
          <a:p>
            <a:pPr marL="457200" lvl="1" indent="0">
              <a:buNone/>
            </a:pPr>
            <a:r>
              <a:rPr lang="en-US"/>
              <a:t>Test program for syntactical and logical errors. Fix the errors.</a:t>
            </a:r>
          </a:p>
        </p:txBody>
      </p:sp>
    </p:spTree>
    <p:extLst>
      <p:ext uri="{BB962C8B-B14F-4D97-AF65-F5344CB8AC3E}">
        <p14:creationId xmlns:p14="http://schemas.microsoft.com/office/powerpoint/2010/main" val="1755704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BE1E-49D5-CE6E-DE6E-428C7B1A9188}"/>
              </a:ext>
            </a:extLst>
          </p:cNvPr>
          <p:cNvSpPr>
            <a:spLocks noGrp="1"/>
          </p:cNvSpPr>
          <p:nvPr>
            <p:ph type="title"/>
          </p:nvPr>
        </p:nvSpPr>
        <p:spPr/>
        <p:txBody>
          <a:bodyPr/>
          <a:lstStyle/>
          <a:p>
            <a:r>
              <a:rPr lang="en-US" dirty="0"/>
              <a:t>Maintenance Phase</a:t>
            </a:r>
          </a:p>
        </p:txBody>
      </p:sp>
      <p:sp>
        <p:nvSpPr>
          <p:cNvPr id="3" name="Content Placeholder 2">
            <a:extLst>
              <a:ext uri="{FF2B5EF4-FFF2-40B4-BE49-F238E27FC236}">
                <a16:creationId xmlns:a16="http://schemas.microsoft.com/office/drawing/2014/main" id="{629654EE-CB50-A01A-9725-121186A66D6C}"/>
              </a:ext>
            </a:extLst>
          </p:cNvPr>
          <p:cNvSpPr>
            <a:spLocks noGrp="1"/>
          </p:cNvSpPr>
          <p:nvPr>
            <p:ph idx="1"/>
          </p:nvPr>
        </p:nvSpPr>
        <p:spPr/>
        <p:txBody>
          <a:bodyPr/>
          <a:lstStyle/>
          <a:p>
            <a:r>
              <a:rPr lang="en-US"/>
              <a:t>Use</a:t>
            </a:r>
          </a:p>
          <a:p>
            <a:pPr marL="457200" lvl="1" indent="0">
              <a:buNone/>
            </a:pPr>
            <a:r>
              <a:rPr lang="en-US"/>
              <a:t>Use the program to solve real world problems</a:t>
            </a:r>
          </a:p>
          <a:p>
            <a:r>
              <a:rPr lang="en-US"/>
              <a:t>Maintain</a:t>
            </a:r>
          </a:p>
          <a:p>
            <a:pPr marL="457200" lvl="1" indent="0">
              <a:buNone/>
            </a:pPr>
            <a:r>
              <a:rPr lang="en-US"/>
              <a:t>Modify the program to meet changing requirements</a:t>
            </a:r>
          </a:p>
        </p:txBody>
      </p:sp>
    </p:spTree>
    <p:extLst>
      <p:ext uri="{BB962C8B-B14F-4D97-AF65-F5344CB8AC3E}">
        <p14:creationId xmlns:p14="http://schemas.microsoft.com/office/powerpoint/2010/main" val="1094736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E9C7-AF94-C0E0-84AD-8D0FE89A9C68}"/>
              </a:ext>
            </a:extLst>
          </p:cNvPr>
          <p:cNvSpPr>
            <a:spLocks noGrp="1"/>
          </p:cNvSpPr>
          <p:nvPr>
            <p:ph type="title"/>
          </p:nvPr>
        </p:nvSpPr>
        <p:spPr/>
        <p:txBody>
          <a:bodyPr/>
          <a:lstStyle/>
          <a:p>
            <a:endParaRPr lang="en-US"/>
          </a:p>
        </p:txBody>
      </p:sp>
      <p:pic>
        <p:nvPicPr>
          <p:cNvPr id="5" name="Picture 5">
            <a:extLst>
              <a:ext uri="{FF2B5EF4-FFF2-40B4-BE49-F238E27FC236}">
                <a16:creationId xmlns:a16="http://schemas.microsoft.com/office/drawing/2014/main" id="{6A923422-A1BC-D7B8-1911-B6CB98941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821" y="0"/>
            <a:ext cx="11197832" cy="6858000"/>
          </a:xfrm>
        </p:spPr>
      </p:pic>
    </p:spTree>
    <p:extLst>
      <p:ext uri="{BB962C8B-B14F-4D97-AF65-F5344CB8AC3E}">
        <p14:creationId xmlns:p14="http://schemas.microsoft.com/office/powerpoint/2010/main" val="83980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D0C5-C083-FFB1-D37C-25ABAE6CB9F8}"/>
              </a:ext>
            </a:extLst>
          </p:cNvPr>
          <p:cNvSpPr>
            <a:spLocks noGrp="1"/>
          </p:cNvSpPr>
          <p:nvPr>
            <p:ph type="title"/>
          </p:nvPr>
        </p:nvSpPr>
        <p:spPr>
          <a:xfrm>
            <a:off x="483637" y="1777676"/>
            <a:ext cx="10515600" cy="1651324"/>
          </a:xfrm>
        </p:spPr>
        <p:txBody>
          <a:bodyPr>
            <a:normAutofit fontScale="90000"/>
          </a:bodyPr>
          <a:lstStyle/>
          <a:p>
            <a:pPr algn="ctr"/>
            <a:r>
              <a:rPr lang="en-IN" dirty="0"/>
              <a:t>Communities </a:t>
            </a:r>
            <a:br>
              <a:rPr lang="en-IN" dirty="0"/>
            </a:br>
            <a:r>
              <a:rPr lang="en-IN" dirty="0"/>
              <a:t>and </a:t>
            </a:r>
            <a:br>
              <a:rPr lang="en-IN" dirty="0"/>
            </a:br>
            <a:r>
              <a:rPr lang="en-IN" dirty="0"/>
              <a:t>Networks</a:t>
            </a:r>
          </a:p>
        </p:txBody>
      </p:sp>
      <p:sp>
        <p:nvSpPr>
          <p:cNvPr id="3" name="Text Placeholder 2">
            <a:extLst>
              <a:ext uri="{FF2B5EF4-FFF2-40B4-BE49-F238E27FC236}">
                <a16:creationId xmlns:a16="http://schemas.microsoft.com/office/drawing/2014/main" id="{04E1A310-C196-36CD-02F4-B3053536EF52}"/>
              </a:ext>
            </a:extLst>
          </p:cNvPr>
          <p:cNvSpPr>
            <a:spLocks noGrp="1"/>
          </p:cNvSpPr>
          <p:nvPr>
            <p:ph type="body" idx="1"/>
          </p:nvPr>
        </p:nvSpPr>
        <p:spPr>
          <a:xfrm>
            <a:off x="838200" y="3049912"/>
            <a:ext cx="10515600" cy="1500187"/>
          </a:xfrm>
        </p:spPr>
        <p:txBody>
          <a:bodyPr/>
          <a:lstStyle/>
          <a:p>
            <a:endParaRPr lang="en-IN" dirty="0"/>
          </a:p>
        </p:txBody>
      </p:sp>
    </p:spTree>
    <p:extLst>
      <p:ext uri="{BB962C8B-B14F-4D97-AF65-F5344CB8AC3E}">
        <p14:creationId xmlns:p14="http://schemas.microsoft.com/office/powerpoint/2010/main" val="159089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2F1E-3A96-3337-664C-512B7BADEA8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898AAD81-25C9-8E9E-B45B-951E661FCC01}"/>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CF571533-CEEE-F6AE-C713-45BB725BC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028" y="-592308"/>
            <a:ext cx="6858000" cy="6858000"/>
          </a:xfrm>
          <a:prstGeom prst="rect">
            <a:avLst/>
          </a:prstGeom>
        </p:spPr>
      </p:pic>
    </p:spTree>
    <p:extLst>
      <p:ext uri="{BB962C8B-B14F-4D97-AF65-F5344CB8AC3E}">
        <p14:creationId xmlns:p14="http://schemas.microsoft.com/office/powerpoint/2010/main" val="319349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BB8-19D3-AE66-B8B6-2AAA04F4026A}"/>
              </a:ext>
            </a:extLst>
          </p:cNvPr>
          <p:cNvSpPr>
            <a:spLocks noGrp="1"/>
          </p:cNvSpPr>
          <p:nvPr>
            <p:ph type="title"/>
          </p:nvPr>
        </p:nvSpPr>
        <p:spPr/>
        <p:txBody>
          <a:bodyPr/>
          <a:lstStyle/>
          <a:p>
            <a:r>
              <a:rPr lang="en-IN" sz="5400" b="1" kern="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About</a:t>
            </a:r>
            <a:endParaRPr lang="en-IN" dirty="0"/>
          </a:p>
        </p:txBody>
      </p:sp>
      <p:sp>
        <p:nvSpPr>
          <p:cNvPr id="3" name="TextBox 2">
            <a:extLst>
              <a:ext uri="{FF2B5EF4-FFF2-40B4-BE49-F238E27FC236}">
                <a16:creationId xmlns:a16="http://schemas.microsoft.com/office/drawing/2014/main" id="{F0FE569E-4209-11D5-B15F-FAC0A107A680}"/>
              </a:ext>
            </a:extLst>
          </p:cNvPr>
          <p:cNvSpPr txBox="1"/>
          <p:nvPr/>
        </p:nvSpPr>
        <p:spPr>
          <a:xfrm>
            <a:off x="1147665" y="1940767"/>
            <a:ext cx="9619862" cy="3815403"/>
          </a:xfrm>
          <a:prstGeom prst="rect">
            <a:avLst/>
          </a:prstGeom>
          <a:noFill/>
        </p:spPr>
        <p:txBody>
          <a:bodyPr wrap="square" rtlCol="0">
            <a:spAutoFit/>
          </a:bodyPr>
          <a:lstStyle/>
          <a:p>
            <a:pPr>
              <a:lnSpc>
                <a:spcPct val="107000"/>
              </a:lnSpc>
              <a:spcAft>
                <a:spcPts val="800"/>
              </a:spcAft>
            </a:pPr>
            <a:r>
              <a:rPr lang="en-IN" sz="20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Ajas</a:t>
            </a: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Coding club was founded in 2021 by </a:t>
            </a:r>
            <a:r>
              <a:rPr lang="en-IN" sz="20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Meehad,Irfana,Rasha</a:t>
            </a: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and Sumana starting with 17 members now it has grown to a club of 84 members actively working with self-</a:t>
            </a:r>
            <a:r>
              <a:rPr lang="en-IN" sz="20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learning,peer</a:t>
            </a: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-to-peer learning and bootcamps programs after regular class hours. We support students to learn from their mistakes so we promote them to debug by giving them codes with errors.</a:t>
            </a:r>
            <a:endParaRPr lang="en-IN" sz="20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We supported students to participate in inter college tech fest and centralised our personal networks through </a:t>
            </a:r>
            <a:r>
              <a:rPr lang="en-IN" sz="20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whatsapp</a:t>
            </a: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to gather more information and to know about more </a:t>
            </a:r>
            <a:r>
              <a:rPr lang="en-IN" sz="20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events.Now</a:t>
            </a: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AJAS Coding Club has </a:t>
            </a:r>
            <a:r>
              <a:rPr lang="en-IN" sz="20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collabrated</a:t>
            </a: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with </a:t>
            </a:r>
            <a:r>
              <a:rPr lang="en-IN" sz="20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Mulearn</a:t>
            </a: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to form </a:t>
            </a:r>
            <a:r>
              <a:rPr lang="en-IN" sz="20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Mulearn</a:t>
            </a: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20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ajas</a:t>
            </a:r>
            <a:r>
              <a:rPr lang="en-IN"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to increase its network and community support.</a:t>
            </a:r>
            <a:endParaRPr lang="en-IN"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a:p>
            <a:endParaRPr lang="en-IN" dirty="0"/>
          </a:p>
        </p:txBody>
      </p:sp>
      <p:pic>
        <p:nvPicPr>
          <p:cNvPr id="4" name="Picture 3">
            <a:extLst>
              <a:ext uri="{FF2B5EF4-FFF2-40B4-BE49-F238E27FC236}">
                <a16:creationId xmlns:a16="http://schemas.microsoft.com/office/drawing/2014/main" id="{612E2D89-2F30-0076-E518-87973A75C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9904" y="484632"/>
            <a:ext cx="3522700" cy="1328058"/>
          </a:xfrm>
          <a:prstGeom prst="rect">
            <a:avLst/>
          </a:prstGeom>
        </p:spPr>
      </p:pic>
    </p:spTree>
    <p:extLst>
      <p:ext uri="{BB962C8B-B14F-4D97-AF65-F5344CB8AC3E}">
        <p14:creationId xmlns:p14="http://schemas.microsoft.com/office/powerpoint/2010/main" val="332817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55E1-4FEA-1003-AE4D-F98E7F8370F2}"/>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E4983F36-AB8B-0472-0ECB-6FDAE910BFD5}"/>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E512691-3412-3A64-C069-425956A1B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717" y="391294"/>
            <a:ext cx="4628762" cy="4628762"/>
          </a:xfrm>
          <a:prstGeom prst="rect">
            <a:avLst/>
          </a:prstGeom>
        </p:spPr>
      </p:pic>
    </p:spTree>
    <p:extLst>
      <p:ext uri="{BB962C8B-B14F-4D97-AF65-F5344CB8AC3E}">
        <p14:creationId xmlns:p14="http://schemas.microsoft.com/office/powerpoint/2010/main" val="357769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CD8A-E83A-508A-8101-9D5E6354B926}"/>
              </a:ext>
            </a:extLst>
          </p:cNvPr>
          <p:cNvSpPr>
            <a:spLocks noGrp="1"/>
          </p:cNvSpPr>
          <p:nvPr>
            <p:ph type="title"/>
          </p:nvPr>
        </p:nvSpPr>
        <p:spPr>
          <a:xfrm>
            <a:off x="-2051309" y="1567542"/>
            <a:ext cx="10515600" cy="2852737"/>
          </a:xfrm>
        </p:spPr>
        <p:txBody>
          <a:bodyPr/>
          <a:lstStyle/>
          <a:p>
            <a:pPr algn="ctr"/>
            <a:r>
              <a:rPr lang="en-IN" dirty="0"/>
              <a:t>IEDC</a:t>
            </a:r>
          </a:p>
        </p:txBody>
      </p:sp>
      <p:sp>
        <p:nvSpPr>
          <p:cNvPr id="3" name="Text Placeholder 2">
            <a:extLst>
              <a:ext uri="{FF2B5EF4-FFF2-40B4-BE49-F238E27FC236}">
                <a16:creationId xmlns:a16="http://schemas.microsoft.com/office/drawing/2014/main" id="{E16D20ED-097D-6348-43D0-CD7DF70AEF0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5630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F434-2F07-F724-3C38-103ECF2C4D60}"/>
              </a:ext>
            </a:extLst>
          </p:cNvPr>
          <p:cNvSpPr>
            <a:spLocks noGrp="1"/>
          </p:cNvSpPr>
          <p:nvPr>
            <p:ph type="title"/>
          </p:nvPr>
        </p:nvSpPr>
        <p:spPr>
          <a:xfrm>
            <a:off x="831850" y="853751"/>
            <a:ext cx="10515600" cy="1133475"/>
          </a:xfrm>
        </p:spPr>
        <p:txBody>
          <a:bodyPr>
            <a:normAutofit/>
          </a:bodyPr>
          <a:lstStyle/>
          <a:p>
            <a:r>
              <a:rPr lang="en-IN" dirty="0"/>
              <a:t>Our Aim</a:t>
            </a:r>
          </a:p>
        </p:txBody>
      </p:sp>
      <p:sp>
        <p:nvSpPr>
          <p:cNvPr id="3" name="Text Placeholder 2">
            <a:extLst>
              <a:ext uri="{FF2B5EF4-FFF2-40B4-BE49-F238E27FC236}">
                <a16:creationId xmlns:a16="http://schemas.microsoft.com/office/drawing/2014/main" id="{A748252B-B56B-5A2B-C537-50649EC4AE61}"/>
              </a:ext>
            </a:extLst>
          </p:cNvPr>
          <p:cNvSpPr>
            <a:spLocks noGrp="1"/>
          </p:cNvSpPr>
          <p:nvPr>
            <p:ph type="body" idx="1"/>
          </p:nvPr>
        </p:nvSpPr>
        <p:spPr>
          <a:xfrm>
            <a:off x="2211354" y="2247479"/>
            <a:ext cx="9136095" cy="2165901"/>
          </a:xfrm>
        </p:spPr>
        <p:txBody>
          <a:bodyPr>
            <a:normAutofit/>
          </a:bodyPr>
          <a:lstStyle/>
          <a:p>
            <a:r>
              <a:rPr lang="en-IN" sz="2400" dirty="0">
                <a:solidFill>
                  <a:srgbClr val="000000"/>
                </a:solidFill>
                <a:effectLst/>
                <a:latin typeface="Times New Roman" panose="02020603050405020304" pitchFamily="18" charset="0"/>
                <a:ea typeface="Times New Roman" panose="02020603050405020304" pitchFamily="18" charset="0"/>
              </a:rPr>
              <a:t>Our aim is to make our members </a:t>
            </a:r>
            <a:r>
              <a:rPr lang="en-IN" sz="2400" dirty="0" err="1">
                <a:solidFill>
                  <a:srgbClr val="000000"/>
                </a:solidFill>
                <a:effectLst/>
                <a:latin typeface="Times New Roman" panose="02020603050405020304" pitchFamily="18" charset="0"/>
                <a:ea typeface="Times New Roman" panose="02020603050405020304" pitchFamily="18" charset="0"/>
              </a:rPr>
              <a:t>atleast</a:t>
            </a:r>
            <a:r>
              <a:rPr lang="en-IN" sz="2400" dirty="0">
                <a:solidFill>
                  <a:srgbClr val="000000"/>
                </a:solidFill>
                <a:effectLst/>
                <a:latin typeface="Times New Roman" panose="02020603050405020304" pitchFamily="18" charset="0"/>
                <a:ea typeface="Times New Roman" panose="02020603050405020304" pitchFamily="18" charset="0"/>
              </a:rPr>
              <a:t> understand a general purpose </a:t>
            </a:r>
            <a:r>
              <a:rPr lang="en-IN" sz="2400" dirty="0" err="1">
                <a:solidFill>
                  <a:srgbClr val="000000"/>
                </a:solidFill>
                <a:effectLst/>
                <a:latin typeface="Times New Roman" panose="02020603050405020304" pitchFamily="18" charset="0"/>
                <a:ea typeface="Times New Roman" panose="02020603050405020304" pitchFamily="18" charset="0"/>
              </a:rPr>
              <a:t>language,framework,develop</a:t>
            </a:r>
            <a:r>
              <a:rPr lang="en-IN" sz="2400" dirty="0">
                <a:solidFill>
                  <a:srgbClr val="000000"/>
                </a:solidFill>
                <a:effectLst/>
                <a:latin typeface="Times New Roman" panose="02020603050405020304" pitchFamily="18" charset="0"/>
                <a:ea typeface="Times New Roman" panose="02020603050405020304" pitchFamily="18" charset="0"/>
              </a:rPr>
              <a:t> a</a:t>
            </a:r>
            <a:r>
              <a:rPr lang="en-IN" sz="2400" dirty="0">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skill and help them find and </a:t>
            </a:r>
            <a:r>
              <a:rPr lang="en-IN" sz="2400" dirty="0" err="1">
                <a:solidFill>
                  <a:srgbClr val="000000"/>
                </a:solidFill>
                <a:effectLst/>
                <a:latin typeface="Times New Roman" panose="02020603050405020304" pitchFamily="18" charset="0"/>
                <a:ea typeface="Times New Roman" panose="02020603050405020304" pitchFamily="18" charset="0"/>
              </a:rPr>
              <a:t>acheive</a:t>
            </a:r>
            <a:r>
              <a:rPr lang="en-IN" sz="2400" dirty="0">
                <a:solidFill>
                  <a:srgbClr val="000000"/>
                </a:solidFill>
                <a:effectLst/>
                <a:latin typeface="Times New Roman" panose="02020603050405020304" pitchFamily="18" charset="0"/>
                <a:ea typeface="Times New Roman" panose="02020603050405020304" pitchFamily="18" charset="0"/>
              </a:rPr>
              <a:t> their passion.</a:t>
            </a:r>
            <a:endParaRPr lang="en-IN" sz="2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1895005-A223-8121-90A0-76368D901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450" y="659168"/>
            <a:ext cx="3522700" cy="1328058"/>
          </a:xfrm>
          <a:prstGeom prst="rect">
            <a:avLst/>
          </a:prstGeom>
        </p:spPr>
      </p:pic>
    </p:spTree>
    <p:extLst>
      <p:ext uri="{BB962C8B-B14F-4D97-AF65-F5344CB8AC3E}">
        <p14:creationId xmlns:p14="http://schemas.microsoft.com/office/powerpoint/2010/main" val="580063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9EE8-6011-DEE3-EE52-6945511678C7}"/>
              </a:ext>
            </a:extLst>
          </p:cNvPr>
          <p:cNvSpPr>
            <a:spLocks noGrp="1"/>
          </p:cNvSpPr>
          <p:nvPr>
            <p:ph type="title"/>
          </p:nvPr>
        </p:nvSpPr>
        <p:spPr/>
        <p:txBody>
          <a:bodyPr/>
          <a:lstStyle/>
          <a:p>
            <a:r>
              <a:rPr lang="en-IN" dirty="0" err="1"/>
              <a:t>Blochub</a:t>
            </a:r>
            <a:endParaRPr lang="en-IN" dirty="0"/>
          </a:p>
        </p:txBody>
      </p:sp>
      <p:sp>
        <p:nvSpPr>
          <p:cNvPr id="3" name="Text Placeholder 2">
            <a:extLst>
              <a:ext uri="{FF2B5EF4-FFF2-40B4-BE49-F238E27FC236}">
                <a16:creationId xmlns:a16="http://schemas.microsoft.com/office/drawing/2014/main" id="{84C9997C-F1A7-14A4-E447-8E259846779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24371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2F6F91-5FFB-7E20-37B3-C97D87761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718" y="2093572"/>
            <a:ext cx="2443378" cy="1260783"/>
          </a:xfrm>
          <a:prstGeom prst="rect">
            <a:avLst/>
          </a:prstGeom>
        </p:spPr>
      </p:pic>
      <p:sp>
        <p:nvSpPr>
          <p:cNvPr id="2" name="Title 1">
            <a:extLst>
              <a:ext uri="{FF2B5EF4-FFF2-40B4-BE49-F238E27FC236}">
                <a16:creationId xmlns:a16="http://schemas.microsoft.com/office/drawing/2014/main" id="{1899C9A3-0B6F-FC3E-00BC-2C6A817C0581}"/>
              </a:ext>
            </a:extLst>
          </p:cNvPr>
          <p:cNvSpPr>
            <a:spLocks noGrp="1"/>
          </p:cNvSpPr>
          <p:nvPr>
            <p:ph type="title"/>
          </p:nvPr>
        </p:nvSpPr>
        <p:spPr>
          <a:xfrm>
            <a:off x="-1238119" y="1987420"/>
            <a:ext cx="10579488" cy="1882353"/>
          </a:xfrm>
        </p:spPr>
        <p:txBody>
          <a:bodyPr/>
          <a:lstStyle/>
          <a:p>
            <a:pPr algn="ctr"/>
            <a:r>
              <a:rPr lang="en-IN" dirty="0"/>
              <a:t>FOSS CELL</a:t>
            </a:r>
          </a:p>
        </p:txBody>
      </p:sp>
      <p:sp>
        <p:nvSpPr>
          <p:cNvPr id="3" name="Text Placeholder 2">
            <a:extLst>
              <a:ext uri="{FF2B5EF4-FFF2-40B4-BE49-F238E27FC236}">
                <a16:creationId xmlns:a16="http://schemas.microsoft.com/office/drawing/2014/main" id="{2B69C156-F919-394A-A293-16DF078CFA6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46737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CE9368-B79B-E3BD-DCA3-7063AAE2B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83166"/>
            <a:ext cx="2920482" cy="2920482"/>
          </a:xfrm>
          <a:prstGeom prst="rect">
            <a:avLst/>
          </a:prstGeom>
        </p:spPr>
      </p:pic>
      <p:sp>
        <p:nvSpPr>
          <p:cNvPr id="2" name="Title 1">
            <a:extLst>
              <a:ext uri="{FF2B5EF4-FFF2-40B4-BE49-F238E27FC236}">
                <a16:creationId xmlns:a16="http://schemas.microsoft.com/office/drawing/2014/main" id="{797C38B6-5EFB-5BD5-3E3E-E70795F20FB9}"/>
              </a:ext>
            </a:extLst>
          </p:cNvPr>
          <p:cNvSpPr>
            <a:spLocks noGrp="1"/>
          </p:cNvSpPr>
          <p:nvPr>
            <p:ph type="title"/>
          </p:nvPr>
        </p:nvSpPr>
        <p:spPr>
          <a:xfrm>
            <a:off x="-810338" y="2118050"/>
            <a:ext cx="10515600" cy="1621096"/>
          </a:xfrm>
        </p:spPr>
        <p:txBody>
          <a:bodyPr/>
          <a:lstStyle/>
          <a:p>
            <a:pPr algn="ctr"/>
            <a:r>
              <a:rPr lang="en-IN" dirty="0" err="1"/>
              <a:t>Tkinterhub</a:t>
            </a:r>
            <a:endParaRPr lang="en-IN" dirty="0"/>
          </a:p>
        </p:txBody>
      </p:sp>
      <p:sp>
        <p:nvSpPr>
          <p:cNvPr id="3" name="Text Placeholder 2">
            <a:extLst>
              <a:ext uri="{FF2B5EF4-FFF2-40B4-BE49-F238E27FC236}">
                <a16:creationId xmlns:a16="http://schemas.microsoft.com/office/drawing/2014/main" id="{665A54D4-619E-463B-54CF-1613C52BA38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1656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F947-E6FF-8452-962B-AE4CB84EDDD5}"/>
              </a:ext>
            </a:extLst>
          </p:cNvPr>
          <p:cNvSpPr>
            <a:spLocks noGrp="1"/>
          </p:cNvSpPr>
          <p:nvPr>
            <p:ph type="title"/>
          </p:nvPr>
        </p:nvSpPr>
        <p:spPr>
          <a:xfrm>
            <a:off x="1066800" y="186053"/>
            <a:ext cx="10058400" cy="1609344"/>
          </a:xfrm>
        </p:spPr>
        <p:txBody>
          <a:bodyPr>
            <a:normAutofit/>
          </a:bodyPr>
          <a:lstStyle/>
          <a:p>
            <a:r>
              <a:rPr lang="en-IN" sz="6000" b="1" kern="0" dirty="0">
                <a:solidFill>
                  <a:srgbClr val="000000"/>
                </a:solidFill>
                <a:effectLst/>
                <a:latin typeface="Times New Roman" panose="02020603050405020304" pitchFamily="18" charset="0"/>
                <a:ea typeface="Times New Roman" panose="02020603050405020304" pitchFamily="18" charset="0"/>
              </a:rPr>
              <a:t>	Our </a:t>
            </a:r>
            <a:r>
              <a:rPr lang="en-IN" sz="6000" b="1" kern="0" dirty="0" err="1">
                <a:solidFill>
                  <a:srgbClr val="000000"/>
                </a:solidFill>
                <a:effectLst/>
                <a:latin typeface="Times New Roman" panose="02020603050405020304" pitchFamily="18" charset="0"/>
                <a:ea typeface="Times New Roman" panose="02020603050405020304" pitchFamily="18" charset="0"/>
              </a:rPr>
              <a:t>Execom</a:t>
            </a:r>
            <a:endParaRPr lang="en-IN" sz="6000" dirty="0"/>
          </a:p>
        </p:txBody>
      </p:sp>
      <p:sp>
        <p:nvSpPr>
          <p:cNvPr id="3" name="Content Placeholder 2">
            <a:extLst>
              <a:ext uri="{FF2B5EF4-FFF2-40B4-BE49-F238E27FC236}">
                <a16:creationId xmlns:a16="http://schemas.microsoft.com/office/drawing/2014/main" id="{40A99CEA-E3CD-DC28-5450-054FC8927444}"/>
              </a:ext>
            </a:extLst>
          </p:cNvPr>
          <p:cNvSpPr>
            <a:spLocks noGrp="1"/>
          </p:cNvSpPr>
          <p:nvPr>
            <p:ph idx="1"/>
          </p:nvPr>
        </p:nvSpPr>
        <p:spPr>
          <a:xfrm>
            <a:off x="838200" y="1418253"/>
            <a:ext cx="10515600" cy="5074622"/>
          </a:xfrm>
        </p:spPr>
        <p:txBody>
          <a:bodyPr>
            <a:normAutofit fontScale="92500" lnSpcReduction="20000"/>
          </a:bodyPr>
          <a:lstStyle/>
          <a:p>
            <a:pPr marL="342900" lvl="0" indent="-342900" rtl="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Campus Lead: Sumana</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Co-Lead and IoT Interest group Lead: </a:t>
            </a:r>
            <a:r>
              <a:rPr lang="en-IN" sz="18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Meehad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Finance Lead: </a:t>
            </a:r>
            <a:r>
              <a:rPr lang="en-IN" sz="18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Shabeeb</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Media Lead: Hiba</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Event Lead: </a:t>
            </a:r>
            <a:r>
              <a:rPr lang="en-IN" sz="18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Fida</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Junior Lead: </a:t>
            </a:r>
            <a:r>
              <a:rPr lang="en-IN" sz="18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Ameenulla</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Junior </a:t>
            </a:r>
            <a:r>
              <a:rPr lang="en-IN" sz="1800" kern="0">
                <a:solidFill>
                  <a:srgbClr val="000000"/>
                </a:solidFill>
                <a:latin typeface="Times New Roman" panose="02020603050405020304" pitchFamily="18" charset="0"/>
                <a:ea typeface="Times New Roman" panose="02020603050405020304" pitchFamily="18" charset="0"/>
                <a:cs typeface="Arial" panose="020B0604020202020204" pitchFamily="34" charset="0"/>
              </a:rPr>
              <a:t>girl</a:t>
            </a:r>
            <a:r>
              <a:rPr lang="en-IN" sz="1800" ker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Lead: </a:t>
            </a:r>
            <a:r>
              <a:rPr lang="en-IN" sz="18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Afniya</a:t>
            </a:r>
            <a:endPar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Assistant Media Lead: Rayan </a:t>
            </a:r>
            <a:r>
              <a:rPr lang="en-IN" sz="18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hany</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Web development Interest group Lead: Shamil kc</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Cyber security Interest Group Lead: </a:t>
            </a:r>
            <a:r>
              <a:rPr lang="en-IN" sz="1800" kern="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Anshed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Ai Interest Group Lead: Sajjad</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Female Co-lead: Radwa</a:t>
            </a:r>
          </a:p>
          <a:p>
            <a:pPr marL="342900" lvl="0" indent="-342900">
              <a:lnSpc>
                <a:spcPct val="107000"/>
              </a:lnSpc>
              <a:spcAft>
                <a:spcPts val="800"/>
              </a:spcAft>
              <a:buFont typeface="Symbol" panose="05050102010706020507" pitchFamily="18" charset="2"/>
              <a:buChar char=""/>
            </a:pPr>
            <a:r>
              <a:rPr lang="en-IN"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Staff co-ordinator: Irshad Sir</a:t>
            </a:r>
            <a:endParaRPr lang="en-IN"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AE7349F-4D17-B0A4-AE53-94E5D7712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586" y="90195"/>
            <a:ext cx="3522700" cy="1328058"/>
          </a:xfrm>
          <a:prstGeom prst="rect">
            <a:avLst/>
          </a:prstGeom>
        </p:spPr>
      </p:pic>
    </p:spTree>
    <p:extLst>
      <p:ext uri="{BB962C8B-B14F-4D97-AF65-F5344CB8AC3E}">
        <p14:creationId xmlns:p14="http://schemas.microsoft.com/office/powerpoint/2010/main" val="2542132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A950-BA02-292A-EC81-30C30134DABE}"/>
              </a:ext>
            </a:extLst>
          </p:cNvPr>
          <p:cNvSpPr>
            <a:spLocks noGrp="1"/>
          </p:cNvSpPr>
          <p:nvPr>
            <p:ph type="title"/>
          </p:nvPr>
        </p:nvSpPr>
        <p:spPr/>
        <p:txBody>
          <a:bodyPr/>
          <a:lstStyle/>
          <a:p>
            <a:r>
              <a:rPr lang="en-US" dirty="0"/>
              <a:t>Thank you</a:t>
            </a:r>
            <a:endParaRPr lang="en-IN" dirty="0"/>
          </a:p>
        </p:txBody>
      </p:sp>
      <p:sp>
        <p:nvSpPr>
          <p:cNvPr id="3" name="Text Placeholder 2">
            <a:extLst>
              <a:ext uri="{FF2B5EF4-FFF2-40B4-BE49-F238E27FC236}">
                <a16:creationId xmlns:a16="http://schemas.microsoft.com/office/drawing/2014/main" id="{C03E23DE-E039-1F61-16A0-56281CDFA175}"/>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27891895-7B89-055B-F7BE-83F2994A0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87420"/>
            <a:ext cx="4974677" cy="1875453"/>
          </a:xfrm>
          <a:prstGeom prst="rect">
            <a:avLst/>
          </a:prstGeom>
        </p:spPr>
      </p:pic>
    </p:spTree>
    <p:extLst>
      <p:ext uri="{BB962C8B-B14F-4D97-AF65-F5344CB8AC3E}">
        <p14:creationId xmlns:p14="http://schemas.microsoft.com/office/powerpoint/2010/main" val="1987913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4C9C-A898-3A5F-172C-6D1BDC23C40B}"/>
              </a:ext>
            </a:extLst>
          </p:cNvPr>
          <p:cNvSpPr>
            <a:spLocks noGrp="1"/>
          </p:cNvSpPr>
          <p:nvPr>
            <p:ph type="title"/>
          </p:nvPr>
        </p:nvSpPr>
        <p:spPr>
          <a:xfrm>
            <a:off x="635907" y="884173"/>
            <a:ext cx="10515600" cy="2852737"/>
          </a:xfrm>
        </p:spPr>
        <p:txBody>
          <a:bodyPr/>
          <a:lstStyle/>
          <a:p>
            <a:pPr algn="ctr"/>
            <a:r>
              <a:rPr lang="en-US" dirty="0"/>
              <a:t>Orientation on programming</a:t>
            </a:r>
            <a:endParaRPr lang="en-IN" dirty="0"/>
          </a:p>
        </p:txBody>
      </p:sp>
      <p:sp>
        <p:nvSpPr>
          <p:cNvPr id="3" name="Text Placeholder 2">
            <a:extLst>
              <a:ext uri="{FF2B5EF4-FFF2-40B4-BE49-F238E27FC236}">
                <a16:creationId xmlns:a16="http://schemas.microsoft.com/office/drawing/2014/main" id="{9C8E0AB5-F0B2-083C-0709-FFBF8DA40D6A}"/>
              </a:ext>
            </a:extLst>
          </p:cNvPr>
          <p:cNvSpPr>
            <a:spLocks noGrp="1"/>
          </p:cNvSpPr>
          <p:nvPr>
            <p:ph type="body" idx="1"/>
          </p:nvPr>
        </p:nvSpPr>
        <p:spPr>
          <a:xfrm>
            <a:off x="1670179" y="3516443"/>
            <a:ext cx="9602625" cy="1500187"/>
          </a:xfrm>
        </p:spPr>
        <p:txBody>
          <a:bodyPr/>
          <a:lstStyle/>
          <a:p>
            <a:endParaRPr lang="en-IN" dirty="0"/>
          </a:p>
        </p:txBody>
      </p:sp>
    </p:spTree>
    <p:extLst>
      <p:ext uri="{BB962C8B-B14F-4D97-AF65-F5344CB8AC3E}">
        <p14:creationId xmlns:p14="http://schemas.microsoft.com/office/powerpoint/2010/main" val="181886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DCE3-0731-BD10-04B6-D7B71B864872}"/>
              </a:ext>
            </a:extLst>
          </p:cNvPr>
          <p:cNvSpPr>
            <a:spLocks noGrp="1"/>
          </p:cNvSpPr>
          <p:nvPr>
            <p:ph type="title"/>
          </p:nvPr>
        </p:nvSpPr>
        <p:spPr/>
        <p:txBody>
          <a:bodyPr/>
          <a:lstStyle/>
          <a:p>
            <a:r>
              <a:rPr lang="en-US"/>
              <a:t>How does a program work(the given is a c script)</a:t>
            </a:r>
          </a:p>
        </p:txBody>
      </p:sp>
      <p:pic>
        <p:nvPicPr>
          <p:cNvPr id="4" name="Picture 4">
            <a:extLst>
              <a:ext uri="{FF2B5EF4-FFF2-40B4-BE49-F238E27FC236}">
                <a16:creationId xmlns:a16="http://schemas.microsoft.com/office/drawing/2014/main" id="{27D8E5FD-20E8-2E76-96A5-EA8CA3B8B4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79" y="2093976"/>
            <a:ext cx="11685841" cy="3572295"/>
          </a:xfrm>
        </p:spPr>
      </p:pic>
    </p:spTree>
    <p:extLst>
      <p:ext uri="{BB962C8B-B14F-4D97-AF65-F5344CB8AC3E}">
        <p14:creationId xmlns:p14="http://schemas.microsoft.com/office/powerpoint/2010/main" val="50852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A2B0-1DF7-7783-438E-FF601534A229}"/>
              </a:ext>
            </a:extLst>
          </p:cNvPr>
          <p:cNvSpPr>
            <a:spLocks noGrp="1"/>
          </p:cNvSpPr>
          <p:nvPr>
            <p:ph type="title"/>
          </p:nvPr>
        </p:nvSpPr>
        <p:spPr>
          <a:xfrm>
            <a:off x="838200" y="422686"/>
            <a:ext cx="10058400" cy="1609344"/>
          </a:xfrm>
        </p:spPr>
        <p:txBody>
          <a:bodyPr/>
          <a:lstStyle/>
          <a:p>
            <a:r>
              <a:rPr lang="en-US" dirty="0"/>
              <a:t>What is a program?</a:t>
            </a:r>
          </a:p>
        </p:txBody>
      </p:sp>
      <p:sp>
        <p:nvSpPr>
          <p:cNvPr id="3" name="Content Placeholder 2">
            <a:extLst>
              <a:ext uri="{FF2B5EF4-FFF2-40B4-BE49-F238E27FC236}">
                <a16:creationId xmlns:a16="http://schemas.microsoft.com/office/drawing/2014/main" id="{2555D3F2-FA7E-33B2-0643-456D1549EF6E}"/>
              </a:ext>
            </a:extLst>
          </p:cNvPr>
          <p:cNvSpPr>
            <a:spLocks noGrp="1"/>
          </p:cNvSpPr>
          <p:nvPr>
            <p:ph idx="1"/>
          </p:nvPr>
        </p:nvSpPr>
        <p:spPr>
          <a:xfrm>
            <a:off x="838200" y="1825625"/>
            <a:ext cx="10515600" cy="975846"/>
          </a:xfrm>
        </p:spPr>
        <p:txBody>
          <a:bodyPr/>
          <a:lstStyle/>
          <a:p>
            <a:pPr marL="0" indent="0">
              <a:buNone/>
            </a:pPr>
            <a:r>
              <a:rPr lang="en-US" dirty="0"/>
              <a:t>It is to provide (a computer or other machine) with coded instructions for the automatic performance of a task.</a:t>
            </a:r>
          </a:p>
        </p:txBody>
      </p:sp>
      <p:sp>
        <p:nvSpPr>
          <p:cNvPr id="4" name="TextBox 3">
            <a:extLst>
              <a:ext uri="{FF2B5EF4-FFF2-40B4-BE49-F238E27FC236}">
                <a16:creationId xmlns:a16="http://schemas.microsoft.com/office/drawing/2014/main" id="{C06525E8-361D-1E69-DEF1-BA924B61D4EC}"/>
              </a:ext>
            </a:extLst>
          </p:cNvPr>
          <p:cNvSpPr txBox="1"/>
          <p:nvPr/>
        </p:nvSpPr>
        <p:spPr>
          <a:xfrm>
            <a:off x="838200" y="2801470"/>
            <a:ext cx="10515600" cy="769441"/>
          </a:xfrm>
          <a:prstGeom prst="rect">
            <a:avLst/>
          </a:prstGeom>
          <a:noFill/>
        </p:spPr>
        <p:txBody>
          <a:bodyPr wrap="square" rtlCol="0">
            <a:spAutoFit/>
          </a:bodyPr>
          <a:lstStyle/>
          <a:p>
            <a:pPr algn="l"/>
            <a:r>
              <a:rPr lang="en-US" sz="4400">
                <a:latin typeface="+mj-lt"/>
              </a:rPr>
              <a:t>What is programming?</a:t>
            </a:r>
          </a:p>
        </p:txBody>
      </p:sp>
      <p:sp>
        <p:nvSpPr>
          <p:cNvPr id="5" name="TextBox 4">
            <a:extLst>
              <a:ext uri="{FF2B5EF4-FFF2-40B4-BE49-F238E27FC236}">
                <a16:creationId xmlns:a16="http://schemas.microsoft.com/office/drawing/2014/main" id="{07206975-93CE-2EC5-33ED-A4A0E2929E48}"/>
              </a:ext>
            </a:extLst>
          </p:cNvPr>
          <p:cNvSpPr txBox="1"/>
          <p:nvPr/>
        </p:nvSpPr>
        <p:spPr>
          <a:xfrm>
            <a:off x="914028" y="3570911"/>
            <a:ext cx="9918326" cy="2246769"/>
          </a:xfrm>
          <a:prstGeom prst="rect">
            <a:avLst/>
          </a:prstGeom>
          <a:noFill/>
        </p:spPr>
        <p:txBody>
          <a:bodyPr wrap="square" rtlCol="0">
            <a:spAutoFit/>
          </a:bodyPr>
          <a:lstStyle/>
          <a:p>
            <a:pPr algn="l"/>
            <a:r>
              <a:rPr lang="en-US" sz="2800"/>
              <a:t>Computer programming is the process of performing a particular computation, usually by designing and building an executable computer program. Programming involves tasks such as analysis, generating algorithms, profiling algorithms’ accuracy and resource consumption, and the implementation of algorithms.</a:t>
            </a:r>
          </a:p>
        </p:txBody>
      </p:sp>
    </p:spTree>
    <p:extLst>
      <p:ext uri="{BB962C8B-B14F-4D97-AF65-F5344CB8AC3E}">
        <p14:creationId xmlns:p14="http://schemas.microsoft.com/office/powerpoint/2010/main" val="2339805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B1B4-3F81-333E-A4C2-E96DFA15A89C}"/>
              </a:ext>
            </a:extLst>
          </p:cNvPr>
          <p:cNvSpPr>
            <a:spLocks noGrp="1"/>
          </p:cNvSpPr>
          <p:nvPr>
            <p:ph type="title"/>
          </p:nvPr>
        </p:nvSpPr>
        <p:spPr/>
        <p:txBody>
          <a:bodyPr/>
          <a:lstStyle/>
          <a:p>
            <a:r>
              <a:rPr lang="en-US"/>
              <a:t>How does programmers code?</a:t>
            </a:r>
          </a:p>
        </p:txBody>
      </p:sp>
      <p:sp>
        <p:nvSpPr>
          <p:cNvPr id="3" name="Content Placeholder 2">
            <a:extLst>
              <a:ext uri="{FF2B5EF4-FFF2-40B4-BE49-F238E27FC236}">
                <a16:creationId xmlns:a16="http://schemas.microsoft.com/office/drawing/2014/main" id="{C5BBAF3A-D9FC-A1C1-09D1-95CD7DB08487}"/>
              </a:ext>
            </a:extLst>
          </p:cNvPr>
          <p:cNvSpPr>
            <a:spLocks noGrp="1"/>
          </p:cNvSpPr>
          <p:nvPr>
            <p:ph idx="1"/>
          </p:nvPr>
        </p:nvSpPr>
        <p:spPr/>
        <p:txBody>
          <a:bodyPr>
            <a:normAutofit/>
          </a:bodyPr>
          <a:lstStyle/>
          <a:p>
            <a:pPr marL="0" indent="0">
              <a:buNone/>
            </a:pPr>
            <a:r>
              <a:rPr lang="en-US" sz="3600"/>
              <a:t>Computer programmers write, modify, and test code and scripts that allow computer software and applications to function properly. They turn the designs created by software developers and engineers into instructions that a computer can follow</a:t>
            </a:r>
          </a:p>
        </p:txBody>
      </p:sp>
    </p:spTree>
    <p:extLst>
      <p:ext uri="{BB962C8B-B14F-4D97-AF65-F5344CB8AC3E}">
        <p14:creationId xmlns:p14="http://schemas.microsoft.com/office/powerpoint/2010/main" val="194881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A69B-F94A-725F-0BAB-355C11861DE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FCF8777-EC59-EF71-532F-D558671C7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1800" y="0"/>
            <a:ext cx="6851323" cy="6851323"/>
          </a:xfrm>
        </p:spPr>
      </p:pic>
    </p:spTree>
    <p:extLst>
      <p:ext uri="{BB962C8B-B14F-4D97-AF65-F5344CB8AC3E}">
        <p14:creationId xmlns:p14="http://schemas.microsoft.com/office/powerpoint/2010/main" val="86114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D2F5-8FBC-2EFB-8157-F76B5FDF304F}"/>
              </a:ext>
            </a:extLst>
          </p:cNvPr>
          <p:cNvSpPr>
            <a:spLocks noGrp="1"/>
          </p:cNvSpPr>
          <p:nvPr>
            <p:ph type="title"/>
          </p:nvPr>
        </p:nvSpPr>
        <p:spPr>
          <a:xfrm>
            <a:off x="614082" y="1825625"/>
            <a:ext cx="10515600" cy="3926728"/>
          </a:xfrm>
        </p:spPr>
        <p:txBody>
          <a:bodyPr>
            <a:normAutofit/>
          </a:bodyPr>
          <a:lstStyle/>
          <a:p>
            <a:pPr algn="ctr"/>
            <a:r>
              <a:rPr lang="en-US" sz="5400" b="1"/>
              <a:t>Different phases of development of a program</a:t>
            </a:r>
          </a:p>
        </p:txBody>
      </p:sp>
    </p:spTree>
    <p:extLst>
      <p:ext uri="{BB962C8B-B14F-4D97-AF65-F5344CB8AC3E}">
        <p14:creationId xmlns:p14="http://schemas.microsoft.com/office/powerpoint/2010/main" val="246171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F467-7911-E2A4-3426-EFADA8915237}"/>
              </a:ext>
            </a:extLst>
          </p:cNvPr>
          <p:cNvSpPr>
            <a:spLocks noGrp="1"/>
          </p:cNvSpPr>
          <p:nvPr>
            <p:ph type="title"/>
          </p:nvPr>
        </p:nvSpPr>
        <p:spPr/>
        <p:txBody>
          <a:bodyPr/>
          <a:lstStyle/>
          <a:p>
            <a:r>
              <a:rPr lang="en-US"/>
              <a:t>Problem Solving Phase</a:t>
            </a:r>
          </a:p>
        </p:txBody>
      </p:sp>
      <p:sp>
        <p:nvSpPr>
          <p:cNvPr id="3" name="Content Placeholder 2">
            <a:extLst>
              <a:ext uri="{FF2B5EF4-FFF2-40B4-BE49-F238E27FC236}">
                <a16:creationId xmlns:a16="http://schemas.microsoft.com/office/drawing/2014/main" id="{542BDEEA-F649-95DD-0D03-AC1D88BBD243}"/>
              </a:ext>
            </a:extLst>
          </p:cNvPr>
          <p:cNvSpPr>
            <a:spLocks noGrp="1"/>
          </p:cNvSpPr>
          <p:nvPr>
            <p:ph idx="1"/>
          </p:nvPr>
        </p:nvSpPr>
        <p:spPr>
          <a:xfrm>
            <a:off x="838200" y="1825625"/>
            <a:ext cx="10515600" cy="2936875"/>
          </a:xfrm>
        </p:spPr>
        <p:txBody>
          <a:bodyPr/>
          <a:lstStyle/>
          <a:p>
            <a:r>
              <a:rPr lang="en-US" dirty="0"/>
              <a:t>Analysis and Specification</a:t>
            </a:r>
          </a:p>
          <a:p>
            <a:pPr marL="457200" lvl="1" indent="0">
              <a:buNone/>
            </a:pPr>
            <a:r>
              <a:rPr lang="en-US" dirty="0"/>
              <a:t>Understand (define) the problem and what the solution must do</a:t>
            </a:r>
          </a:p>
          <a:p>
            <a:r>
              <a:rPr lang="en-US" dirty="0"/>
              <a:t>Algorithm Development</a:t>
            </a:r>
          </a:p>
          <a:p>
            <a:pPr marL="457200" lvl="1" indent="0">
              <a:buNone/>
            </a:pPr>
            <a:r>
              <a:rPr lang="en-US" dirty="0"/>
              <a:t>Develop a comprehensive unambiguous logical sequence of steps to solve the problem</a:t>
            </a:r>
          </a:p>
          <a:p>
            <a:pPr marL="457200" lvl="1" indent="0">
              <a:buNone/>
            </a:pPr>
            <a:r>
              <a:rPr lang="en-US" dirty="0"/>
              <a:t>Verification of Algorithm</a:t>
            </a:r>
          </a:p>
          <a:p>
            <a:pPr marL="457200" lvl="1" indent="0">
              <a:buNone/>
            </a:pPr>
            <a:r>
              <a:rPr lang="en-US" dirty="0"/>
              <a:t>Follow steps closely (manually) to see if solution works</a:t>
            </a:r>
          </a:p>
        </p:txBody>
      </p:sp>
    </p:spTree>
    <p:extLst>
      <p:ext uri="{BB962C8B-B14F-4D97-AF65-F5344CB8AC3E}">
        <p14:creationId xmlns:p14="http://schemas.microsoft.com/office/powerpoint/2010/main" val="889742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75</TotalTime>
  <Words>515</Words>
  <Application>Microsoft Office PowerPoint</Application>
  <PresentationFormat>Widescreen</PresentationFormat>
  <Paragraphs>55</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Rockwell</vt:lpstr>
      <vt:lpstr>Rockwell Condensed</vt:lpstr>
      <vt:lpstr>Symbol</vt:lpstr>
      <vt:lpstr>Times New Roman</vt:lpstr>
      <vt:lpstr>Wingdings</vt:lpstr>
      <vt:lpstr>Wood Type</vt:lpstr>
      <vt:lpstr>AN INTRODUCTION TO AJAS CODING CLUB</vt:lpstr>
      <vt:lpstr>Our Aim</vt:lpstr>
      <vt:lpstr>Orientation on programming</vt:lpstr>
      <vt:lpstr>How does a program work(the given is a c script)</vt:lpstr>
      <vt:lpstr>What is a program?</vt:lpstr>
      <vt:lpstr>How does programmers code?</vt:lpstr>
      <vt:lpstr>PowerPoint Presentation</vt:lpstr>
      <vt:lpstr>Different phases of development of a program</vt:lpstr>
      <vt:lpstr>Problem Solving Phase</vt:lpstr>
      <vt:lpstr>What is problem solving?</vt:lpstr>
      <vt:lpstr>PowerPoint Presentation</vt:lpstr>
      <vt:lpstr>Implementation Phase</vt:lpstr>
      <vt:lpstr>Maintenance Phase</vt:lpstr>
      <vt:lpstr>PowerPoint Presentation</vt:lpstr>
      <vt:lpstr>Communities  and  Networks</vt:lpstr>
      <vt:lpstr>PowerPoint Presentation</vt:lpstr>
      <vt:lpstr>About</vt:lpstr>
      <vt:lpstr>PowerPoint Presentation</vt:lpstr>
      <vt:lpstr>IEDC</vt:lpstr>
      <vt:lpstr>Blochub</vt:lpstr>
      <vt:lpstr>FOSS CELL</vt:lpstr>
      <vt:lpstr>Tkinterhub</vt:lpstr>
      <vt:lpstr> Our Execom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AJAS CODING CLUB</dc:title>
  <dc:creator>mohammedmihad2@gmail.com</dc:creator>
  <cp:lastModifiedBy>mohammedmihad2@gmail.com</cp:lastModifiedBy>
  <cp:revision>3</cp:revision>
  <dcterms:created xsi:type="dcterms:W3CDTF">2023-10-16T18:50:41Z</dcterms:created>
  <dcterms:modified xsi:type="dcterms:W3CDTF">2023-10-27T03:01:52Z</dcterms:modified>
</cp:coreProperties>
</file>