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57" r:id="rId4"/>
    <p:sldId id="262" r:id="rId5"/>
    <p:sldId id="259" r:id="rId6"/>
    <p:sldId id="261" r:id="rId7"/>
    <p:sldId id="263" r:id="rId8"/>
    <p:sldId id="264" r:id="rId9"/>
    <p:sldId id="265" r:id="rId10"/>
    <p:sldId id="260" r:id="rId11"/>
    <p:sldId id="266" r:id="rId12"/>
    <p:sldId id="279" r:id="rId13"/>
    <p:sldId id="267" r:id="rId14"/>
    <p:sldId id="268" r:id="rId15"/>
    <p:sldId id="269" r:id="rId16"/>
    <p:sldId id="270" r:id="rId17"/>
    <p:sldId id="271" r:id="rId18"/>
    <p:sldId id="272" r:id="rId19"/>
    <p:sldId id="273" r:id="rId20"/>
    <p:sldId id="274" r:id="rId21"/>
    <p:sldId id="275" r:id="rId22"/>
    <p:sldId id="276" r:id="rId23"/>
    <p:sldId id="280"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4183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2957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152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1807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45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8742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4267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4155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3047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38509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11/18/2021</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6522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11/18/2021</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103820681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int splash on a white background">
            <a:extLst>
              <a:ext uri="{FF2B5EF4-FFF2-40B4-BE49-F238E27FC236}">
                <a16:creationId xmlns:a16="http://schemas.microsoft.com/office/drawing/2014/main" id="{D88D36A8-8BDD-4634-B938-438838C28CC3}"/>
              </a:ext>
            </a:extLst>
          </p:cNvPr>
          <p:cNvPicPr>
            <a:picLocks noChangeAspect="1"/>
          </p:cNvPicPr>
          <p:nvPr/>
        </p:nvPicPr>
        <p:blipFill rotWithShape="1">
          <a:blip r:embed="rId2"/>
          <a:srcRect/>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E49F0B-42C9-4A59-B8F8-66B97560A7A9}"/>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RPG Game</a:t>
            </a:r>
          </a:p>
        </p:txBody>
      </p:sp>
      <p:sp>
        <p:nvSpPr>
          <p:cNvPr id="3" name="Subtitle 2">
            <a:extLst>
              <a:ext uri="{FF2B5EF4-FFF2-40B4-BE49-F238E27FC236}">
                <a16:creationId xmlns:a16="http://schemas.microsoft.com/office/drawing/2014/main" id="{5CEC9026-F555-4DCD-8ED5-34556BF9AB98}"/>
              </a:ext>
            </a:extLst>
          </p:cNvPr>
          <p:cNvSpPr>
            <a:spLocks noGrp="1"/>
          </p:cNvSpPr>
          <p:nvPr>
            <p:ph type="subTitle" idx="1"/>
          </p:nvPr>
        </p:nvSpPr>
        <p:spPr>
          <a:xfrm>
            <a:off x="4642513" y="4196605"/>
            <a:ext cx="2906973" cy="948601"/>
          </a:xfrm>
        </p:spPr>
        <p:txBody>
          <a:bodyPr anchor="t">
            <a:normAutofit/>
          </a:bodyPr>
          <a:lstStyle/>
          <a:p>
            <a:pPr algn="ctr"/>
            <a:r>
              <a:rPr lang="en-US" dirty="0">
                <a:solidFill>
                  <a:srgbClr val="FFFFFF"/>
                </a:solidFill>
              </a:rPr>
              <a:t>Design slides</a:t>
            </a:r>
          </a:p>
        </p:txBody>
      </p:sp>
    </p:spTree>
    <p:extLst>
      <p:ext uri="{BB962C8B-B14F-4D97-AF65-F5344CB8AC3E}">
        <p14:creationId xmlns:p14="http://schemas.microsoft.com/office/powerpoint/2010/main" val="64998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51A8-8BF9-495A-B28C-8BD325202ED1}"/>
              </a:ext>
            </a:extLst>
          </p:cNvPr>
          <p:cNvSpPr>
            <a:spLocks noGrp="1"/>
          </p:cNvSpPr>
          <p:nvPr>
            <p:ph type="title"/>
          </p:nvPr>
        </p:nvSpPr>
        <p:spPr>
          <a:xfrm>
            <a:off x="966744" y="1"/>
            <a:ext cx="9076329" cy="719190"/>
          </a:xfrm>
        </p:spPr>
        <p:txBody>
          <a:bodyPr>
            <a:normAutofit/>
          </a:bodyPr>
          <a:lstStyle/>
          <a:p>
            <a:r>
              <a:rPr lang="en-US" sz="1400" dirty="0"/>
              <a:t>Student: statistics page</a:t>
            </a:r>
            <a:br>
              <a:rPr lang="en-US" sz="1400" dirty="0"/>
            </a:br>
            <a:r>
              <a:rPr lang="en-US" sz="1400" dirty="0"/>
              <a:t>in discussion</a:t>
            </a:r>
          </a:p>
        </p:txBody>
      </p:sp>
      <p:pic>
        <p:nvPicPr>
          <p:cNvPr id="5" name="Content Placeholder 4" descr="Graphical user interface&#10;&#10;Description automatically generated">
            <a:extLst>
              <a:ext uri="{FF2B5EF4-FFF2-40B4-BE49-F238E27FC236}">
                <a16:creationId xmlns:a16="http://schemas.microsoft.com/office/drawing/2014/main" id="{C21FE4CA-B41D-4858-A19A-11C505C42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993" y="1018289"/>
            <a:ext cx="11434272" cy="5839710"/>
          </a:xfrm>
        </p:spPr>
      </p:pic>
    </p:spTree>
    <p:extLst>
      <p:ext uri="{BB962C8B-B14F-4D97-AF65-F5344CB8AC3E}">
        <p14:creationId xmlns:p14="http://schemas.microsoft.com/office/powerpoint/2010/main" val="343082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5F49-FFD6-42AC-B8EA-EF897E14DCB4}"/>
              </a:ext>
            </a:extLst>
          </p:cNvPr>
          <p:cNvSpPr>
            <a:spLocks noGrp="1"/>
          </p:cNvSpPr>
          <p:nvPr>
            <p:ph type="title"/>
          </p:nvPr>
        </p:nvSpPr>
        <p:spPr>
          <a:xfrm>
            <a:off x="0" y="2"/>
            <a:ext cx="10043073" cy="771276"/>
          </a:xfrm>
        </p:spPr>
        <p:txBody>
          <a:bodyPr>
            <a:normAutofit fontScale="90000"/>
          </a:bodyPr>
          <a:lstStyle/>
          <a:p>
            <a:r>
              <a:rPr lang="en-US" sz="1200" dirty="0"/>
              <a:t>Professor: main view</a:t>
            </a:r>
            <a:br>
              <a:rPr lang="en-US" sz="1200" dirty="0"/>
            </a:br>
            <a:r>
              <a:rPr lang="en-US" sz="1200" dirty="0"/>
              <a:t>choose a semester</a:t>
            </a:r>
            <a:br>
              <a:rPr lang="en-US" sz="1200" dirty="0"/>
            </a:br>
            <a:r>
              <a:rPr lang="en-US" sz="1200" dirty="0"/>
              <a:t>add a semester</a:t>
            </a:r>
            <a:br>
              <a:rPr lang="en-US" sz="1200" dirty="0"/>
            </a:br>
            <a:r>
              <a:rPr lang="en-US" sz="1200" dirty="0"/>
              <a:t>add question  - adding unspecified for the class/semester </a:t>
            </a:r>
            <a:br>
              <a:rPr lang="en-US" sz="1200" dirty="0"/>
            </a:br>
            <a:r>
              <a:rPr lang="en-US" sz="1200" dirty="0"/>
              <a:t>existing questions – check previously saved questions</a:t>
            </a:r>
            <a:br>
              <a:rPr lang="en-US" sz="1200" dirty="0"/>
            </a:br>
            <a:r>
              <a:rPr lang="en-US" sz="1200" dirty="0"/>
              <a:t>key on the right indicate semester is available to some/all student sections in the semester</a:t>
            </a:r>
            <a:br>
              <a:rPr lang="en-US" sz="1200" dirty="0"/>
            </a:br>
            <a:r>
              <a:rPr lang="en-US" sz="1200" dirty="0"/>
              <a:t>lock on the right indicate semester is not available for anyone to engage</a:t>
            </a:r>
            <a:br>
              <a:rPr lang="en-US" sz="1200" dirty="0"/>
            </a:br>
            <a:r>
              <a:rPr lang="en-US" sz="1200" dirty="0"/>
              <a:t>cross on the left side offers to remove the semester completely with all material inside</a:t>
            </a:r>
          </a:p>
        </p:txBody>
      </p:sp>
      <p:pic>
        <p:nvPicPr>
          <p:cNvPr id="17" name="Content Placeholder 16" descr="Graphical user interface&#10;&#10;Description automatically generated with medium confidence">
            <a:extLst>
              <a:ext uri="{FF2B5EF4-FFF2-40B4-BE49-F238E27FC236}">
                <a16:creationId xmlns:a16="http://schemas.microsoft.com/office/drawing/2014/main" id="{41650A88-4985-4B55-BADA-A1D0D93A6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81216"/>
            <a:ext cx="11052313" cy="5657631"/>
          </a:xfrm>
        </p:spPr>
      </p:pic>
    </p:spTree>
    <p:extLst>
      <p:ext uri="{BB962C8B-B14F-4D97-AF65-F5344CB8AC3E}">
        <p14:creationId xmlns:p14="http://schemas.microsoft.com/office/powerpoint/2010/main" val="157310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57A-B94F-41B0-B18F-E68304055916}"/>
              </a:ext>
            </a:extLst>
          </p:cNvPr>
          <p:cNvSpPr>
            <a:spLocks noGrp="1"/>
          </p:cNvSpPr>
          <p:nvPr>
            <p:ph type="title"/>
          </p:nvPr>
        </p:nvSpPr>
        <p:spPr>
          <a:xfrm>
            <a:off x="0" y="0"/>
            <a:ext cx="9076329" cy="1064277"/>
          </a:xfrm>
        </p:spPr>
        <p:txBody>
          <a:bodyPr>
            <a:normAutofit/>
          </a:bodyPr>
          <a:lstStyle/>
          <a:p>
            <a:r>
              <a:rPr lang="en-US" sz="1200" dirty="0"/>
              <a:t>Professor: see existing questions</a:t>
            </a:r>
            <a:br>
              <a:rPr lang="en-US" sz="1200" dirty="0"/>
            </a:br>
            <a:r>
              <a:rPr lang="en-US" sz="1200" dirty="0"/>
              <a:t>download list – click to download a full list</a:t>
            </a:r>
            <a:br>
              <a:rPr lang="en-US" sz="1200" dirty="0"/>
            </a:br>
            <a:r>
              <a:rPr lang="en-US" sz="1200" dirty="0"/>
              <a:t>retrieve by id – click to enter id and retrieve the question</a:t>
            </a:r>
          </a:p>
        </p:txBody>
      </p:sp>
      <p:pic>
        <p:nvPicPr>
          <p:cNvPr id="5" name="Content Placeholder 4" descr="Graphical user interface&#10;&#10;Description automatically generated">
            <a:extLst>
              <a:ext uri="{FF2B5EF4-FFF2-40B4-BE49-F238E27FC236}">
                <a16:creationId xmlns:a16="http://schemas.microsoft.com/office/drawing/2014/main" id="{DB524733-8257-481D-B7F9-2622775F0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5154"/>
            <a:ext cx="11589249" cy="5896439"/>
          </a:xfrm>
        </p:spPr>
      </p:pic>
    </p:spTree>
    <p:extLst>
      <p:ext uri="{BB962C8B-B14F-4D97-AF65-F5344CB8AC3E}">
        <p14:creationId xmlns:p14="http://schemas.microsoft.com/office/powerpoint/2010/main" val="268467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6FED-3F74-4835-9EA9-B2BEA1D8A31B}"/>
              </a:ext>
            </a:extLst>
          </p:cNvPr>
          <p:cNvSpPr>
            <a:spLocks noGrp="1"/>
          </p:cNvSpPr>
          <p:nvPr>
            <p:ph type="title"/>
          </p:nvPr>
        </p:nvSpPr>
        <p:spPr>
          <a:xfrm>
            <a:off x="596874" y="122379"/>
            <a:ext cx="9076329" cy="1064277"/>
          </a:xfrm>
        </p:spPr>
        <p:txBody>
          <a:bodyPr>
            <a:normAutofit/>
          </a:bodyPr>
          <a:lstStyle/>
          <a:p>
            <a:r>
              <a:rPr lang="en-US" sz="1400" dirty="0"/>
              <a:t>Professor: create a question</a:t>
            </a:r>
            <a:br>
              <a:rPr lang="en-US" sz="1400" dirty="0"/>
            </a:br>
            <a:r>
              <a:rPr lang="en-US" sz="1400" dirty="0"/>
              <a:t>choose text</a:t>
            </a:r>
            <a:br>
              <a:rPr lang="en-US" sz="1400" dirty="0"/>
            </a:br>
            <a:r>
              <a:rPr lang="en-US" sz="1400" dirty="0"/>
              <a:t>choose </a:t>
            </a:r>
            <a:r>
              <a:rPr lang="en-US" sz="1400" dirty="0" err="1"/>
              <a:t>text+image</a:t>
            </a:r>
            <a:endParaRPr lang="en-US" sz="1400" dirty="0"/>
          </a:p>
        </p:txBody>
      </p:sp>
      <p:pic>
        <p:nvPicPr>
          <p:cNvPr id="5" name="Content Placeholder 4" descr="Graphical user interface&#10;&#10;Description automatically generated">
            <a:extLst>
              <a:ext uri="{FF2B5EF4-FFF2-40B4-BE49-F238E27FC236}">
                <a16:creationId xmlns:a16="http://schemas.microsoft.com/office/drawing/2014/main" id="{51AE7290-E838-466C-8530-CA7F670F7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763" y="1016227"/>
            <a:ext cx="11106363" cy="5719394"/>
          </a:xfrm>
        </p:spPr>
      </p:pic>
    </p:spTree>
    <p:extLst>
      <p:ext uri="{BB962C8B-B14F-4D97-AF65-F5344CB8AC3E}">
        <p14:creationId xmlns:p14="http://schemas.microsoft.com/office/powerpoint/2010/main" val="217923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1D73-FAEA-44BC-A1E7-22B9E862AE2B}"/>
              </a:ext>
            </a:extLst>
          </p:cNvPr>
          <p:cNvSpPr>
            <a:spLocks noGrp="1"/>
          </p:cNvSpPr>
          <p:nvPr>
            <p:ph type="title"/>
          </p:nvPr>
        </p:nvSpPr>
        <p:spPr>
          <a:xfrm>
            <a:off x="0" y="0"/>
            <a:ext cx="9076329" cy="1064277"/>
          </a:xfrm>
        </p:spPr>
        <p:txBody>
          <a:bodyPr>
            <a:normAutofit/>
          </a:bodyPr>
          <a:lstStyle/>
          <a:p>
            <a:r>
              <a:rPr lang="en-US" sz="1400" dirty="0"/>
              <a:t>Professor: enter text question</a:t>
            </a:r>
            <a:br>
              <a:rPr lang="en-US" sz="1400" dirty="0"/>
            </a:br>
            <a:r>
              <a:rPr lang="en-US" sz="1400" dirty="0"/>
              <a:t>enter text in the blue field</a:t>
            </a:r>
            <a:br>
              <a:rPr lang="en-US" sz="1400" dirty="0"/>
            </a:br>
            <a:r>
              <a:rPr lang="en-US" sz="1400" dirty="0"/>
              <a:t>press submit to save</a:t>
            </a:r>
          </a:p>
        </p:txBody>
      </p:sp>
      <p:pic>
        <p:nvPicPr>
          <p:cNvPr id="5" name="Content Placeholder 4" descr="Graphical user interface&#10;&#10;Description automatically generated">
            <a:extLst>
              <a:ext uri="{FF2B5EF4-FFF2-40B4-BE49-F238E27FC236}">
                <a16:creationId xmlns:a16="http://schemas.microsoft.com/office/drawing/2014/main" id="{4BA543B6-4EF0-44E4-8714-807A641351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1" y="1243173"/>
            <a:ext cx="11031921" cy="5664353"/>
          </a:xfrm>
        </p:spPr>
      </p:pic>
    </p:spTree>
    <p:extLst>
      <p:ext uri="{BB962C8B-B14F-4D97-AF65-F5344CB8AC3E}">
        <p14:creationId xmlns:p14="http://schemas.microsoft.com/office/powerpoint/2010/main" val="30046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639B-1056-4B01-B484-5F5B41D624C9}"/>
              </a:ext>
            </a:extLst>
          </p:cNvPr>
          <p:cNvSpPr>
            <a:spLocks noGrp="1"/>
          </p:cNvSpPr>
          <p:nvPr>
            <p:ph type="title"/>
          </p:nvPr>
        </p:nvSpPr>
        <p:spPr>
          <a:xfrm>
            <a:off x="0" y="0"/>
            <a:ext cx="9076329" cy="1064277"/>
          </a:xfrm>
        </p:spPr>
        <p:txBody>
          <a:bodyPr>
            <a:normAutofit/>
          </a:bodyPr>
          <a:lstStyle/>
          <a:p>
            <a:r>
              <a:rPr lang="en-US" sz="1200" dirty="0"/>
              <a:t>Professor: enter text question</a:t>
            </a:r>
            <a:br>
              <a:rPr lang="en-US" sz="1200" dirty="0"/>
            </a:br>
            <a:r>
              <a:rPr lang="en-US" sz="1200" dirty="0"/>
              <a:t>enter text by clicking upload text</a:t>
            </a:r>
            <a:br>
              <a:rPr lang="en-US" sz="1200" dirty="0"/>
            </a:br>
            <a:r>
              <a:rPr lang="en-US" sz="1200" dirty="0"/>
              <a:t>upload image by clicking upload image</a:t>
            </a:r>
            <a:br>
              <a:rPr lang="en-US" sz="1200" dirty="0"/>
            </a:br>
            <a:r>
              <a:rPr lang="en-US" sz="1200" dirty="0"/>
              <a:t>press submit to save</a:t>
            </a:r>
          </a:p>
        </p:txBody>
      </p:sp>
      <p:pic>
        <p:nvPicPr>
          <p:cNvPr id="5" name="Content Placeholder 4" descr="Graphical user interface&#10;&#10;Description automatically generated">
            <a:extLst>
              <a:ext uri="{FF2B5EF4-FFF2-40B4-BE49-F238E27FC236}">
                <a16:creationId xmlns:a16="http://schemas.microsoft.com/office/drawing/2014/main" id="{2E3BCA33-3804-4BEE-8B08-BD36F5D3A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651" y="1359673"/>
            <a:ext cx="10766198" cy="5506565"/>
          </a:xfrm>
        </p:spPr>
      </p:pic>
    </p:spTree>
    <p:extLst>
      <p:ext uri="{BB962C8B-B14F-4D97-AF65-F5344CB8AC3E}">
        <p14:creationId xmlns:p14="http://schemas.microsoft.com/office/powerpoint/2010/main" val="361784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45BA-48F2-4385-8C14-407842044858}"/>
              </a:ext>
            </a:extLst>
          </p:cNvPr>
          <p:cNvSpPr>
            <a:spLocks noGrp="1"/>
          </p:cNvSpPr>
          <p:nvPr>
            <p:ph type="title"/>
          </p:nvPr>
        </p:nvSpPr>
        <p:spPr>
          <a:xfrm>
            <a:off x="0" y="0"/>
            <a:ext cx="9076329" cy="1064277"/>
          </a:xfrm>
        </p:spPr>
        <p:txBody>
          <a:bodyPr>
            <a:normAutofit fontScale="90000"/>
          </a:bodyPr>
          <a:lstStyle/>
          <a:p>
            <a:r>
              <a:rPr lang="en-US" sz="1200" dirty="0"/>
              <a:t>Professor: view of classes for a semester</a:t>
            </a:r>
            <a:br>
              <a:rPr lang="en-US" sz="1200" dirty="0"/>
            </a:br>
            <a:r>
              <a:rPr lang="en-US" sz="1200" dirty="0"/>
              <a:t>click on class to view</a:t>
            </a:r>
            <a:br>
              <a:rPr lang="en-US" sz="1200" dirty="0"/>
            </a:br>
            <a:r>
              <a:rPr lang="en-US" sz="1200" dirty="0"/>
              <a:t>add class to add class</a:t>
            </a:r>
            <a:br>
              <a:rPr lang="en-US" sz="1200" dirty="0"/>
            </a:br>
            <a:r>
              <a:rPr lang="en-US" sz="1200" dirty="0"/>
              <a:t>key on the right indicate class is available to students, click to change to the lock</a:t>
            </a:r>
            <a:br>
              <a:rPr lang="en-US" sz="1200" dirty="0"/>
            </a:br>
            <a:r>
              <a:rPr lang="en-US" sz="1200" dirty="0"/>
              <a:t>lock on the right indicate classis not available for anyone to engage, click to change to the key</a:t>
            </a:r>
            <a:br>
              <a:rPr lang="en-US" sz="1200" dirty="0"/>
            </a:br>
            <a:r>
              <a:rPr lang="en-US" sz="1200" dirty="0"/>
              <a:t>cross on the left side offers to remove the section completely with all material inside</a:t>
            </a:r>
            <a:br>
              <a:rPr lang="en-US" sz="1200" dirty="0"/>
            </a:br>
            <a:endParaRPr lang="en-US" sz="1200" dirty="0"/>
          </a:p>
        </p:txBody>
      </p:sp>
      <p:pic>
        <p:nvPicPr>
          <p:cNvPr id="13" name="Content Placeholder 12" descr="Graphical user interface&#10;&#10;Description automatically generated">
            <a:extLst>
              <a:ext uri="{FF2B5EF4-FFF2-40B4-BE49-F238E27FC236}">
                <a16:creationId xmlns:a16="http://schemas.microsoft.com/office/drawing/2014/main" id="{7C17200F-B8E5-4ACB-9D46-FAED51F91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4277"/>
            <a:ext cx="11383766" cy="5796321"/>
          </a:xfrm>
        </p:spPr>
      </p:pic>
    </p:spTree>
    <p:extLst>
      <p:ext uri="{BB962C8B-B14F-4D97-AF65-F5344CB8AC3E}">
        <p14:creationId xmlns:p14="http://schemas.microsoft.com/office/powerpoint/2010/main" val="326340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4265-0CBC-4319-93D8-A123E395FB6D}"/>
              </a:ext>
            </a:extLst>
          </p:cNvPr>
          <p:cNvSpPr>
            <a:spLocks noGrp="1"/>
          </p:cNvSpPr>
          <p:nvPr>
            <p:ph type="title"/>
          </p:nvPr>
        </p:nvSpPr>
        <p:spPr>
          <a:xfrm>
            <a:off x="0" y="0"/>
            <a:ext cx="9076329" cy="1064277"/>
          </a:xfrm>
        </p:spPr>
        <p:txBody>
          <a:bodyPr>
            <a:normAutofit/>
          </a:bodyPr>
          <a:lstStyle/>
          <a:p>
            <a:r>
              <a:rPr lang="en-US" sz="1200" dirty="0"/>
              <a:t>Professor: view of material for the class</a:t>
            </a:r>
            <a:br>
              <a:rPr lang="en-US" sz="1200" dirty="0"/>
            </a:br>
            <a:r>
              <a:rPr lang="en-US" sz="1200" dirty="0"/>
              <a:t>click to view quests, duels, combats or class statistics </a:t>
            </a:r>
          </a:p>
        </p:txBody>
      </p:sp>
      <p:pic>
        <p:nvPicPr>
          <p:cNvPr id="5" name="Content Placeholder 4" descr="Graphical user interface&#10;&#10;Description automatically generated">
            <a:extLst>
              <a:ext uri="{FF2B5EF4-FFF2-40B4-BE49-F238E27FC236}">
                <a16:creationId xmlns:a16="http://schemas.microsoft.com/office/drawing/2014/main" id="{D997C87D-2296-4113-9139-094FF2AADD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90546"/>
            <a:ext cx="11640547" cy="5967453"/>
          </a:xfrm>
        </p:spPr>
      </p:pic>
    </p:spTree>
    <p:extLst>
      <p:ext uri="{BB962C8B-B14F-4D97-AF65-F5344CB8AC3E}">
        <p14:creationId xmlns:p14="http://schemas.microsoft.com/office/powerpoint/2010/main" val="47856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1CAC-EE1F-497A-9057-97D6024F9585}"/>
              </a:ext>
            </a:extLst>
          </p:cNvPr>
          <p:cNvSpPr>
            <a:spLocks noGrp="1"/>
          </p:cNvSpPr>
          <p:nvPr>
            <p:ph type="title"/>
          </p:nvPr>
        </p:nvSpPr>
        <p:spPr>
          <a:xfrm>
            <a:off x="0" y="0"/>
            <a:ext cx="9076329" cy="1064277"/>
          </a:xfrm>
        </p:spPr>
        <p:txBody>
          <a:bodyPr>
            <a:normAutofit fontScale="90000"/>
          </a:bodyPr>
          <a:lstStyle/>
          <a:p>
            <a:r>
              <a:rPr lang="en-US" sz="1200" dirty="0"/>
              <a:t>Professor: view of the available lecture material</a:t>
            </a:r>
            <a:br>
              <a:rPr lang="en-US" sz="1200" dirty="0"/>
            </a:br>
            <a:r>
              <a:rPr lang="en-US" sz="1200" dirty="0"/>
              <a:t>click to view</a:t>
            </a:r>
            <a:br>
              <a:rPr lang="en-US" sz="1200" dirty="0"/>
            </a:br>
            <a:r>
              <a:rPr lang="en-US" sz="1200" dirty="0"/>
              <a:t>click add quest to add new topic</a:t>
            </a:r>
            <a:br>
              <a:rPr lang="en-US" sz="1200" dirty="0"/>
            </a:br>
            <a:r>
              <a:rPr lang="en-US" sz="1200" dirty="0"/>
              <a:t>key on the right indicate material is available to students, click to change</a:t>
            </a:r>
            <a:br>
              <a:rPr lang="en-US" sz="1200" dirty="0"/>
            </a:br>
            <a:r>
              <a:rPr lang="en-US" sz="1200" dirty="0"/>
              <a:t>lock on the right indicate material is not available for anyone to engage, click to change</a:t>
            </a:r>
            <a:br>
              <a:rPr lang="en-US" sz="1200" dirty="0"/>
            </a:br>
            <a:r>
              <a:rPr lang="en-US" sz="1200" dirty="0"/>
              <a:t>cross on the left side offers to remove the section completely with all material inside</a:t>
            </a:r>
            <a:br>
              <a:rPr lang="en-US" sz="1200" dirty="0"/>
            </a:br>
            <a:endParaRPr lang="en-US" sz="1200" dirty="0"/>
          </a:p>
        </p:txBody>
      </p:sp>
      <p:pic>
        <p:nvPicPr>
          <p:cNvPr id="9" name="Content Placeholder 8" descr="Graphical user interface&#10;&#10;Description automatically generated with medium confidence">
            <a:extLst>
              <a:ext uri="{FF2B5EF4-FFF2-40B4-BE49-F238E27FC236}">
                <a16:creationId xmlns:a16="http://schemas.microsoft.com/office/drawing/2014/main" id="{A4F5A593-9FB3-4226-9500-A1F75E397D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1128"/>
            <a:ext cx="11187977" cy="5726872"/>
          </a:xfrm>
        </p:spPr>
      </p:pic>
    </p:spTree>
    <p:extLst>
      <p:ext uri="{BB962C8B-B14F-4D97-AF65-F5344CB8AC3E}">
        <p14:creationId xmlns:p14="http://schemas.microsoft.com/office/powerpoint/2010/main" val="176324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5958-091F-4049-A7DB-DBE4D2768D96}"/>
              </a:ext>
            </a:extLst>
          </p:cNvPr>
          <p:cNvSpPr>
            <a:spLocks noGrp="1"/>
          </p:cNvSpPr>
          <p:nvPr>
            <p:ph type="title"/>
          </p:nvPr>
        </p:nvSpPr>
        <p:spPr>
          <a:xfrm>
            <a:off x="0" y="-58180"/>
            <a:ext cx="9076329" cy="1064277"/>
          </a:xfrm>
        </p:spPr>
        <p:txBody>
          <a:bodyPr>
            <a:normAutofit fontScale="90000"/>
          </a:bodyPr>
          <a:lstStyle/>
          <a:p>
            <a:r>
              <a:rPr lang="en-US" sz="1200" dirty="0"/>
              <a:t>Professor: view topic and available lecture material</a:t>
            </a:r>
            <a:br>
              <a:rPr lang="en-US" sz="1200" dirty="0"/>
            </a:br>
            <a:r>
              <a:rPr lang="en-US" sz="1200" dirty="0"/>
              <a:t>click to view</a:t>
            </a:r>
            <a:br>
              <a:rPr lang="en-US" sz="1200" dirty="0"/>
            </a:br>
            <a:r>
              <a:rPr lang="en-US" sz="1200" dirty="0"/>
              <a:t>click add material to add new material</a:t>
            </a:r>
            <a:br>
              <a:rPr lang="en-US" sz="1200" dirty="0"/>
            </a:br>
            <a:r>
              <a:rPr lang="en-US" sz="1200" dirty="0"/>
              <a:t>key on the right indicate material is available to students, click to change</a:t>
            </a:r>
            <a:br>
              <a:rPr lang="en-US" sz="1200" dirty="0"/>
            </a:br>
            <a:r>
              <a:rPr lang="en-US" sz="1200" dirty="0"/>
              <a:t>lock on the right indicate material is not available for anyone to engage, click to change</a:t>
            </a:r>
            <a:br>
              <a:rPr lang="en-US" sz="1200" dirty="0"/>
            </a:br>
            <a:r>
              <a:rPr lang="en-US" sz="1200" dirty="0"/>
              <a:t>cross on the left side offers to remove the section completely with all material inside</a:t>
            </a:r>
          </a:p>
        </p:txBody>
      </p:sp>
      <p:pic>
        <p:nvPicPr>
          <p:cNvPr id="9" name="Content Placeholder 8" descr="A picture containing graphical user interface&#10;&#10;Description automatically generated">
            <a:extLst>
              <a:ext uri="{FF2B5EF4-FFF2-40B4-BE49-F238E27FC236}">
                <a16:creationId xmlns:a16="http://schemas.microsoft.com/office/drawing/2014/main" id="{3AD5A797-F814-4EA2-B4F1-CC4A2F70B5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5902"/>
            <a:ext cx="11400460" cy="5792098"/>
          </a:xfrm>
        </p:spPr>
      </p:pic>
    </p:spTree>
    <p:extLst>
      <p:ext uri="{BB962C8B-B14F-4D97-AF65-F5344CB8AC3E}">
        <p14:creationId xmlns:p14="http://schemas.microsoft.com/office/powerpoint/2010/main" val="56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41D2-3FE7-455C-8E8F-B954CE9BF7A2}"/>
              </a:ext>
            </a:extLst>
          </p:cNvPr>
          <p:cNvSpPr>
            <a:spLocks noGrp="1"/>
          </p:cNvSpPr>
          <p:nvPr>
            <p:ph type="title"/>
          </p:nvPr>
        </p:nvSpPr>
        <p:spPr/>
        <p:txBody>
          <a:bodyPr/>
          <a:lstStyle/>
          <a:p>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6079DF1A-E08A-42CE-941F-CBF61C00D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78" y="482886"/>
            <a:ext cx="12031243" cy="6213837"/>
          </a:xfrm>
        </p:spPr>
      </p:pic>
    </p:spTree>
    <p:extLst>
      <p:ext uri="{BB962C8B-B14F-4D97-AF65-F5344CB8AC3E}">
        <p14:creationId xmlns:p14="http://schemas.microsoft.com/office/powerpoint/2010/main" val="68799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5ABA-FB6D-4200-8891-49900ADD6015}"/>
              </a:ext>
            </a:extLst>
          </p:cNvPr>
          <p:cNvSpPr>
            <a:spLocks noGrp="1"/>
          </p:cNvSpPr>
          <p:nvPr>
            <p:ph type="title"/>
          </p:nvPr>
        </p:nvSpPr>
        <p:spPr>
          <a:xfrm>
            <a:off x="0" y="0"/>
            <a:ext cx="9076329" cy="1064277"/>
          </a:xfrm>
        </p:spPr>
        <p:txBody>
          <a:bodyPr>
            <a:normAutofit/>
          </a:bodyPr>
          <a:lstStyle/>
          <a:p>
            <a:r>
              <a:rPr lang="en-US" sz="1200" dirty="0"/>
              <a:t>Professor: Add material for a lecture material</a:t>
            </a:r>
            <a:br>
              <a:rPr lang="en-US" sz="1200" dirty="0"/>
            </a:br>
            <a:r>
              <a:rPr lang="en-US" sz="1200" dirty="0"/>
              <a:t>click to add material </a:t>
            </a:r>
          </a:p>
        </p:txBody>
      </p:sp>
      <p:pic>
        <p:nvPicPr>
          <p:cNvPr id="5" name="Content Placeholder 4" descr="Graphical user interface&#10;&#10;Description automatically generated">
            <a:extLst>
              <a:ext uri="{FF2B5EF4-FFF2-40B4-BE49-F238E27FC236}">
                <a16:creationId xmlns:a16="http://schemas.microsoft.com/office/drawing/2014/main" id="{85BA8E24-41F8-4F31-A60E-35F091503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45867"/>
            <a:ext cx="11489635" cy="5903661"/>
          </a:xfrm>
        </p:spPr>
      </p:pic>
    </p:spTree>
    <p:extLst>
      <p:ext uri="{BB962C8B-B14F-4D97-AF65-F5344CB8AC3E}">
        <p14:creationId xmlns:p14="http://schemas.microsoft.com/office/powerpoint/2010/main" val="347135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E5E9-5AD4-4B7E-AA39-0F250F80A425}"/>
              </a:ext>
            </a:extLst>
          </p:cNvPr>
          <p:cNvSpPr>
            <a:spLocks noGrp="1"/>
          </p:cNvSpPr>
          <p:nvPr>
            <p:ph type="title"/>
          </p:nvPr>
        </p:nvSpPr>
        <p:spPr>
          <a:xfrm>
            <a:off x="-1" y="0"/>
            <a:ext cx="9076329" cy="1064277"/>
          </a:xfrm>
        </p:spPr>
        <p:txBody>
          <a:bodyPr>
            <a:noAutofit/>
          </a:bodyPr>
          <a:lstStyle/>
          <a:p>
            <a:r>
              <a:rPr lang="en-US" sz="1200" dirty="0"/>
              <a:t>Professor: add video material to the lecture material</a:t>
            </a:r>
            <a:br>
              <a:rPr lang="en-US" sz="1200" dirty="0"/>
            </a:br>
            <a:r>
              <a:rPr lang="en-US" sz="1200" dirty="0"/>
              <a:t>click to choose link/file</a:t>
            </a:r>
            <a:br>
              <a:rPr lang="en-US" sz="1200" dirty="0"/>
            </a:br>
            <a:r>
              <a:rPr lang="en-US" sz="1200" dirty="0"/>
              <a:t>enter title for the material</a:t>
            </a:r>
            <a:br>
              <a:rPr lang="en-US" sz="1200" dirty="0"/>
            </a:br>
            <a:r>
              <a:rPr lang="en-US" sz="1200" dirty="0"/>
              <a:t>enter points when engaged</a:t>
            </a:r>
            <a:br>
              <a:rPr lang="en-US" sz="1200" dirty="0"/>
            </a:br>
            <a:r>
              <a:rPr lang="en-US" sz="1200" dirty="0"/>
              <a:t>choose main or side quest</a:t>
            </a:r>
            <a:br>
              <a:rPr lang="en-US" sz="1200" dirty="0"/>
            </a:br>
            <a:r>
              <a:rPr lang="en-US" sz="1200" dirty="0"/>
              <a:t>click submit to save</a:t>
            </a:r>
          </a:p>
        </p:txBody>
      </p:sp>
      <p:pic>
        <p:nvPicPr>
          <p:cNvPr id="5" name="Content Placeholder 4" descr="Graphical user interface&#10;&#10;Description automatically generated">
            <a:extLst>
              <a:ext uri="{FF2B5EF4-FFF2-40B4-BE49-F238E27FC236}">
                <a16:creationId xmlns:a16="http://schemas.microsoft.com/office/drawing/2014/main" id="{066FAA99-094D-48D0-A948-9BC761DB5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5017"/>
            <a:ext cx="11060264" cy="5606469"/>
          </a:xfrm>
        </p:spPr>
      </p:pic>
    </p:spTree>
    <p:extLst>
      <p:ext uri="{BB962C8B-B14F-4D97-AF65-F5344CB8AC3E}">
        <p14:creationId xmlns:p14="http://schemas.microsoft.com/office/powerpoint/2010/main" val="132709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D9E4-3A80-4905-A485-31BFCBCBB957}"/>
              </a:ext>
            </a:extLst>
          </p:cNvPr>
          <p:cNvSpPr>
            <a:spLocks noGrp="1"/>
          </p:cNvSpPr>
          <p:nvPr>
            <p:ph type="title"/>
          </p:nvPr>
        </p:nvSpPr>
        <p:spPr>
          <a:xfrm>
            <a:off x="0" y="0"/>
            <a:ext cx="9076329" cy="1064277"/>
          </a:xfrm>
        </p:spPr>
        <p:txBody>
          <a:bodyPr>
            <a:noAutofit/>
          </a:bodyPr>
          <a:lstStyle/>
          <a:p>
            <a:r>
              <a:rPr lang="en-US" sz="1200" dirty="0"/>
              <a:t>Professor: view available quizzes </a:t>
            </a:r>
            <a:br>
              <a:rPr lang="en-US" sz="1200" dirty="0"/>
            </a:br>
            <a:r>
              <a:rPr lang="en-US" sz="1200" dirty="0"/>
              <a:t>click to view</a:t>
            </a:r>
            <a:br>
              <a:rPr lang="en-US" sz="1200" dirty="0"/>
            </a:br>
            <a:r>
              <a:rPr lang="en-US" sz="1200" dirty="0"/>
              <a:t>click add duel to add new quiz </a:t>
            </a:r>
            <a:br>
              <a:rPr lang="en-US" sz="1200" dirty="0"/>
            </a:br>
            <a:r>
              <a:rPr lang="en-US" sz="1200" dirty="0"/>
              <a:t>key on the right indicate material is available to students, click to change</a:t>
            </a:r>
            <a:br>
              <a:rPr lang="en-US" sz="1200" dirty="0"/>
            </a:br>
            <a:r>
              <a:rPr lang="en-US" sz="1200" dirty="0"/>
              <a:t>lock on the right indicate material is not available for anyone to engage, click to change</a:t>
            </a:r>
            <a:br>
              <a:rPr lang="en-US" sz="1200" dirty="0"/>
            </a:br>
            <a:r>
              <a:rPr lang="en-US" sz="1200" dirty="0"/>
              <a:t>cross on the left side offers to remove the section completely with all material inside</a:t>
            </a:r>
          </a:p>
        </p:txBody>
      </p:sp>
      <p:pic>
        <p:nvPicPr>
          <p:cNvPr id="9" name="Content Placeholder 8" descr="Graphical user interface&#10;&#10;Description automatically generated">
            <a:extLst>
              <a:ext uri="{FF2B5EF4-FFF2-40B4-BE49-F238E27FC236}">
                <a16:creationId xmlns:a16="http://schemas.microsoft.com/office/drawing/2014/main" id="{5C0D093C-81F6-43DF-805B-8183579087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20973"/>
            <a:ext cx="11044362" cy="5662252"/>
          </a:xfrm>
        </p:spPr>
      </p:pic>
    </p:spTree>
    <p:extLst>
      <p:ext uri="{BB962C8B-B14F-4D97-AF65-F5344CB8AC3E}">
        <p14:creationId xmlns:p14="http://schemas.microsoft.com/office/powerpoint/2010/main" val="588268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BB74-D7C6-4381-AB90-31D8376A4AC1}"/>
              </a:ext>
            </a:extLst>
          </p:cNvPr>
          <p:cNvSpPr>
            <a:spLocks noGrp="1"/>
          </p:cNvSpPr>
          <p:nvPr>
            <p:ph type="title"/>
          </p:nvPr>
        </p:nvSpPr>
        <p:spPr>
          <a:xfrm>
            <a:off x="0" y="0"/>
            <a:ext cx="9076329" cy="1064277"/>
          </a:xfrm>
        </p:spPr>
        <p:txBody>
          <a:bodyPr>
            <a:noAutofit/>
          </a:bodyPr>
          <a:lstStyle/>
          <a:p>
            <a:r>
              <a:rPr lang="en-US" sz="1100" dirty="0"/>
              <a:t>Professor: edit available questions for a quiz</a:t>
            </a:r>
            <a:br>
              <a:rPr lang="en-US" sz="1100" dirty="0"/>
            </a:br>
            <a:br>
              <a:rPr lang="en-US" sz="1100" dirty="0"/>
            </a:br>
            <a:r>
              <a:rPr lang="en-US" sz="1100" dirty="0"/>
              <a:t>click cross on the left to remove the question form the quiz</a:t>
            </a:r>
            <a:br>
              <a:rPr lang="en-US" sz="1100" dirty="0"/>
            </a:br>
            <a:r>
              <a:rPr lang="en-US" sz="1100" dirty="0"/>
              <a:t>click add question to add a new question to the quiz</a:t>
            </a:r>
            <a:br>
              <a:rPr lang="en-US" sz="1100" dirty="0"/>
            </a:br>
            <a:r>
              <a:rPr lang="en-US" sz="1100" dirty="0"/>
              <a:t>click save to save the state of the quiz</a:t>
            </a:r>
          </a:p>
        </p:txBody>
      </p:sp>
      <p:pic>
        <p:nvPicPr>
          <p:cNvPr id="5" name="Content Placeholder 4" descr="Graphical user interface&#10;&#10;Description automatically generated">
            <a:extLst>
              <a:ext uri="{FF2B5EF4-FFF2-40B4-BE49-F238E27FC236}">
                <a16:creationId xmlns:a16="http://schemas.microsoft.com/office/drawing/2014/main" id="{BEF50897-4FA5-4CDE-B1C5-3EC4AAF28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64276"/>
            <a:ext cx="11354315" cy="5793723"/>
          </a:xfrm>
        </p:spPr>
      </p:pic>
    </p:spTree>
    <p:extLst>
      <p:ext uri="{BB962C8B-B14F-4D97-AF65-F5344CB8AC3E}">
        <p14:creationId xmlns:p14="http://schemas.microsoft.com/office/powerpoint/2010/main" val="458200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6B97-85D3-43A0-83A9-D1AC53A6308F}"/>
              </a:ext>
            </a:extLst>
          </p:cNvPr>
          <p:cNvSpPr>
            <a:spLocks noGrp="1"/>
          </p:cNvSpPr>
          <p:nvPr>
            <p:ph type="title"/>
          </p:nvPr>
        </p:nvSpPr>
        <p:spPr>
          <a:xfrm>
            <a:off x="0" y="0"/>
            <a:ext cx="9076329" cy="1064277"/>
          </a:xfrm>
        </p:spPr>
        <p:txBody>
          <a:bodyPr>
            <a:normAutofit/>
          </a:bodyPr>
          <a:lstStyle/>
          <a:p>
            <a:r>
              <a:rPr lang="en-US" sz="1200" dirty="0"/>
              <a:t>Professor: </a:t>
            </a:r>
            <a:br>
              <a:rPr lang="en-US" sz="1200" dirty="0"/>
            </a:br>
            <a:r>
              <a:rPr lang="en-US" sz="1200" dirty="0"/>
              <a:t>enter quiz title</a:t>
            </a:r>
            <a:br>
              <a:rPr lang="en-US" sz="1200" dirty="0"/>
            </a:br>
            <a:r>
              <a:rPr lang="en-US" sz="1200" dirty="0"/>
              <a:t>enter points when engaged</a:t>
            </a:r>
            <a:br>
              <a:rPr lang="en-US" sz="1200" dirty="0"/>
            </a:br>
            <a:r>
              <a:rPr lang="en-US" sz="1200" dirty="0"/>
              <a:t>choose enter new question/ choose from existing list </a:t>
            </a:r>
            <a:br>
              <a:rPr lang="en-US" sz="1200" dirty="0"/>
            </a:br>
            <a:r>
              <a:rPr lang="en-US" sz="1200" dirty="0"/>
              <a:t>click submit when all questions added</a:t>
            </a:r>
          </a:p>
        </p:txBody>
      </p:sp>
      <p:pic>
        <p:nvPicPr>
          <p:cNvPr id="5" name="Content Placeholder 4" descr="Graphical user interface&#10;&#10;Description automatically generated">
            <a:extLst>
              <a:ext uri="{FF2B5EF4-FFF2-40B4-BE49-F238E27FC236}">
                <a16:creationId xmlns:a16="http://schemas.microsoft.com/office/drawing/2014/main" id="{06D0CF09-98FB-496B-AA98-34BEC8AA6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18" y="1319578"/>
            <a:ext cx="11076167" cy="5691211"/>
          </a:xfrm>
        </p:spPr>
      </p:pic>
    </p:spTree>
    <p:extLst>
      <p:ext uri="{BB962C8B-B14F-4D97-AF65-F5344CB8AC3E}">
        <p14:creationId xmlns:p14="http://schemas.microsoft.com/office/powerpoint/2010/main" val="75005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F7DE-63C8-4E13-ABA0-6B96AEA7A9E6}"/>
              </a:ext>
            </a:extLst>
          </p:cNvPr>
          <p:cNvSpPr>
            <a:spLocks noGrp="1"/>
          </p:cNvSpPr>
          <p:nvPr>
            <p:ph type="title"/>
          </p:nvPr>
        </p:nvSpPr>
        <p:spPr>
          <a:xfrm>
            <a:off x="0" y="0"/>
            <a:ext cx="9076329" cy="1064277"/>
          </a:xfrm>
        </p:spPr>
        <p:txBody>
          <a:bodyPr>
            <a:normAutofit/>
          </a:bodyPr>
          <a:lstStyle/>
          <a:p>
            <a:r>
              <a:rPr lang="en-US" sz="1100" dirty="0"/>
              <a:t>Professor: choose question from existing list</a:t>
            </a:r>
            <a:br>
              <a:rPr lang="en-US" sz="1100" dirty="0"/>
            </a:br>
            <a:r>
              <a:rPr lang="en-US" sz="1100" dirty="0"/>
              <a:t>enter question id after clicking enter question id</a:t>
            </a:r>
            <a:br>
              <a:rPr lang="en-US" sz="1100" dirty="0"/>
            </a:br>
            <a:r>
              <a:rPr lang="en-US" sz="1100" dirty="0"/>
              <a:t>click submit to save the question to the quiz</a:t>
            </a:r>
          </a:p>
        </p:txBody>
      </p:sp>
      <p:pic>
        <p:nvPicPr>
          <p:cNvPr id="5" name="Content Placeholder 4" descr="Graphical user interface&#10;&#10;Description automatically generated">
            <a:extLst>
              <a:ext uri="{FF2B5EF4-FFF2-40B4-BE49-F238E27FC236}">
                <a16:creationId xmlns:a16="http://schemas.microsoft.com/office/drawing/2014/main" id="{76D65B71-21A4-42E2-B621-8F3AE91D83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9578"/>
            <a:ext cx="11524730" cy="5868421"/>
          </a:xfrm>
        </p:spPr>
      </p:pic>
    </p:spTree>
    <p:extLst>
      <p:ext uri="{BB962C8B-B14F-4D97-AF65-F5344CB8AC3E}">
        <p14:creationId xmlns:p14="http://schemas.microsoft.com/office/powerpoint/2010/main" val="283039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35D8-06F5-49A4-85B2-EEC39E8CE53F}"/>
              </a:ext>
            </a:extLst>
          </p:cNvPr>
          <p:cNvSpPr>
            <a:spLocks noGrp="1"/>
          </p:cNvSpPr>
          <p:nvPr>
            <p:ph type="title"/>
          </p:nvPr>
        </p:nvSpPr>
        <p:spPr/>
        <p:txBody>
          <a:bodyPr/>
          <a:lstStyle/>
          <a:p>
            <a:endParaRPr lang="en-US"/>
          </a:p>
        </p:txBody>
      </p:sp>
      <p:pic>
        <p:nvPicPr>
          <p:cNvPr id="5" name="Content Placeholder 4" descr="Graphical user interface&#10;&#10;Description automatically generated">
            <a:extLst>
              <a:ext uri="{FF2B5EF4-FFF2-40B4-BE49-F238E27FC236}">
                <a16:creationId xmlns:a16="http://schemas.microsoft.com/office/drawing/2014/main" id="{CAD6277D-D604-49A5-B6A5-C897062FF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56" y="313915"/>
            <a:ext cx="12090044" cy="6230169"/>
          </a:xfrm>
        </p:spPr>
      </p:pic>
    </p:spTree>
    <p:extLst>
      <p:ext uri="{BB962C8B-B14F-4D97-AF65-F5344CB8AC3E}">
        <p14:creationId xmlns:p14="http://schemas.microsoft.com/office/powerpoint/2010/main" val="121182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809E-0894-42C2-90EE-56FECBEA434E}"/>
              </a:ext>
            </a:extLst>
          </p:cNvPr>
          <p:cNvSpPr>
            <a:spLocks noGrp="1"/>
          </p:cNvSpPr>
          <p:nvPr>
            <p:ph type="title"/>
          </p:nvPr>
        </p:nvSpPr>
        <p:spPr>
          <a:xfrm>
            <a:off x="1028389" y="0"/>
            <a:ext cx="9076329" cy="1064277"/>
          </a:xfrm>
        </p:spPr>
        <p:txBody>
          <a:bodyPr/>
          <a:lstStyle/>
          <a:p>
            <a:r>
              <a:rPr lang="en-US" dirty="0"/>
              <a:t>Student: main page</a:t>
            </a:r>
          </a:p>
        </p:txBody>
      </p:sp>
      <p:pic>
        <p:nvPicPr>
          <p:cNvPr id="5" name="Content Placeholder 4" descr="A screenshot of a video game&#10;&#10;Description automatically generated">
            <a:extLst>
              <a:ext uri="{FF2B5EF4-FFF2-40B4-BE49-F238E27FC236}">
                <a16:creationId xmlns:a16="http://schemas.microsoft.com/office/drawing/2014/main" id="{1B99AF4C-BAA5-47B1-B5AB-E7F104E0A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63" y="1119882"/>
            <a:ext cx="11478073" cy="5650215"/>
          </a:xfrm>
        </p:spPr>
      </p:pic>
    </p:spTree>
    <p:extLst>
      <p:ext uri="{BB962C8B-B14F-4D97-AF65-F5344CB8AC3E}">
        <p14:creationId xmlns:p14="http://schemas.microsoft.com/office/powerpoint/2010/main" val="130863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1-7B31-4F8D-9C63-F60E792A7148}"/>
              </a:ext>
            </a:extLst>
          </p:cNvPr>
          <p:cNvSpPr>
            <a:spLocks noGrp="1"/>
          </p:cNvSpPr>
          <p:nvPr>
            <p:ph type="title"/>
          </p:nvPr>
        </p:nvSpPr>
        <p:spPr>
          <a:xfrm>
            <a:off x="966744" y="123290"/>
            <a:ext cx="9076329" cy="678094"/>
          </a:xfrm>
        </p:spPr>
        <p:txBody>
          <a:bodyPr>
            <a:normAutofit fontScale="90000"/>
          </a:bodyPr>
          <a:lstStyle/>
          <a:p>
            <a:r>
              <a:rPr lang="en-US" dirty="0"/>
              <a:t>Student: </a:t>
            </a:r>
            <a:r>
              <a:rPr lang="en-US"/>
              <a:t>quest (lecture </a:t>
            </a:r>
            <a:r>
              <a:rPr lang="en-US" dirty="0"/>
              <a:t>material) page</a:t>
            </a:r>
          </a:p>
        </p:txBody>
      </p:sp>
      <p:pic>
        <p:nvPicPr>
          <p:cNvPr id="5" name="Content Placeholder 4" descr="Graphical user interface&#10;&#10;Description automatically generated">
            <a:extLst>
              <a:ext uri="{FF2B5EF4-FFF2-40B4-BE49-F238E27FC236}">
                <a16:creationId xmlns:a16="http://schemas.microsoft.com/office/drawing/2014/main" id="{627B9CFA-227E-474E-92A9-746CF168B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01" y="801384"/>
            <a:ext cx="11742397" cy="6006065"/>
          </a:xfrm>
        </p:spPr>
      </p:pic>
    </p:spTree>
    <p:extLst>
      <p:ext uri="{BB962C8B-B14F-4D97-AF65-F5344CB8AC3E}">
        <p14:creationId xmlns:p14="http://schemas.microsoft.com/office/powerpoint/2010/main" val="211804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C881-50DF-4D76-808D-96F0E1151E3E}"/>
              </a:ext>
            </a:extLst>
          </p:cNvPr>
          <p:cNvSpPr>
            <a:spLocks noGrp="1"/>
          </p:cNvSpPr>
          <p:nvPr>
            <p:ph type="title"/>
          </p:nvPr>
        </p:nvSpPr>
        <p:spPr>
          <a:xfrm>
            <a:off x="133564" y="143838"/>
            <a:ext cx="11620072" cy="1139423"/>
          </a:xfrm>
        </p:spPr>
        <p:txBody>
          <a:bodyPr>
            <a:noAutofit/>
          </a:bodyPr>
          <a:lstStyle/>
          <a:p>
            <a:r>
              <a:rPr lang="en-US" sz="1200" dirty="0"/>
              <a:t>Student: quest topic page</a:t>
            </a:r>
            <a:br>
              <a:rPr lang="en-US" sz="1200" dirty="0"/>
            </a:br>
            <a:r>
              <a:rPr lang="en-US" sz="1200" dirty="0"/>
              <a:t>ability to choose from side and main quests,</a:t>
            </a:r>
            <a:br>
              <a:rPr lang="en-US" sz="1200" dirty="0"/>
            </a:br>
            <a:r>
              <a:rPr lang="en-US" sz="1200" dirty="0"/>
              <a:t>orange marked as engaged material</a:t>
            </a:r>
            <a:br>
              <a:rPr lang="en-US" sz="1200" dirty="0"/>
            </a:br>
            <a:r>
              <a:rPr lang="en-US" sz="1200" dirty="0"/>
              <a:t>white marked as unengaged material</a:t>
            </a:r>
            <a:br>
              <a:rPr lang="en-US" sz="1200" dirty="0"/>
            </a:br>
            <a:r>
              <a:rPr lang="en-US" sz="1200" dirty="0"/>
              <a:t>numbers of the right side  - point awarded for the task</a:t>
            </a:r>
            <a:br>
              <a:rPr lang="en-US" sz="1200" dirty="0"/>
            </a:br>
            <a:r>
              <a:rPr lang="en-US" sz="1200" dirty="0"/>
              <a:t>arrow returns the user to the previous (list of topics) page</a:t>
            </a:r>
            <a:br>
              <a:rPr lang="en-US" sz="1600" dirty="0"/>
            </a:br>
            <a:endParaRPr lang="en-US" sz="1600" dirty="0"/>
          </a:p>
        </p:txBody>
      </p:sp>
      <p:pic>
        <p:nvPicPr>
          <p:cNvPr id="5" name="Content Placeholder 4" descr="Graphical user interface, application&#10;&#10;Description automatically generated">
            <a:extLst>
              <a:ext uri="{FF2B5EF4-FFF2-40B4-BE49-F238E27FC236}">
                <a16:creationId xmlns:a16="http://schemas.microsoft.com/office/drawing/2014/main" id="{6A75A040-7BDE-4ECF-A0C1-19235A7744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3262"/>
            <a:ext cx="11471073" cy="5814587"/>
          </a:xfrm>
        </p:spPr>
      </p:pic>
    </p:spTree>
    <p:extLst>
      <p:ext uri="{BB962C8B-B14F-4D97-AF65-F5344CB8AC3E}">
        <p14:creationId xmlns:p14="http://schemas.microsoft.com/office/powerpoint/2010/main" val="328623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A51D-5266-4161-B749-6BD65AEF7796}"/>
              </a:ext>
            </a:extLst>
          </p:cNvPr>
          <p:cNvSpPr>
            <a:spLocks noGrp="1"/>
          </p:cNvSpPr>
          <p:nvPr>
            <p:ph type="title"/>
          </p:nvPr>
        </p:nvSpPr>
        <p:spPr>
          <a:xfrm>
            <a:off x="966744" y="226030"/>
            <a:ext cx="9076329" cy="955497"/>
          </a:xfrm>
        </p:spPr>
        <p:txBody>
          <a:bodyPr>
            <a:noAutofit/>
          </a:bodyPr>
          <a:lstStyle/>
          <a:p>
            <a:r>
              <a:rPr lang="en-US" sz="1400" dirty="0"/>
              <a:t>Student: Duels (quiz) page</a:t>
            </a:r>
            <a:br>
              <a:rPr lang="en-US" sz="1400" dirty="0"/>
            </a:br>
            <a:r>
              <a:rPr lang="en-US" sz="1400" dirty="0"/>
              <a:t>arrow returns to the main page,</a:t>
            </a:r>
            <a:br>
              <a:rPr lang="en-US" sz="1400" dirty="0"/>
            </a:br>
            <a:r>
              <a:rPr lang="en-US" sz="1400" dirty="0"/>
              <a:t>orange marked engaged material</a:t>
            </a:r>
            <a:br>
              <a:rPr lang="en-US" sz="1400" dirty="0"/>
            </a:br>
            <a:r>
              <a:rPr lang="en-US" sz="1400" dirty="0"/>
              <a:t>white marked unengaged material</a:t>
            </a:r>
            <a:br>
              <a:rPr lang="en-US" sz="1400" dirty="0"/>
            </a:br>
            <a:r>
              <a:rPr lang="en-US" sz="1400" dirty="0"/>
              <a:t>number on the right-side coins awarded for the task</a:t>
            </a:r>
            <a:br>
              <a:rPr lang="ru-RU" sz="1400" dirty="0"/>
            </a:br>
            <a:r>
              <a:rPr lang="en-US" sz="1400" dirty="0"/>
              <a:t>Same design is for Combat (exams) part</a:t>
            </a:r>
            <a:br>
              <a:rPr lang="ru-RU" sz="1400" dirty="0"/>
            </a:br>
            <a:endParaRPr lang="en-US" sz="1400" dirty="0"/>
          </a:p>
        </p:txBody>
      </p:sp>
      <p:pic>
        <p:nvPicPr>
          <p:cNvPr id="5" name="Content Placeholder 4" descr="Graphical user interface&#10;&#10;Description automatically generated with low confidence">
            <a:extLst>
              <a:ext uri="{FF2B5EF4-FFF2-40B4-BE49-F238E27FC236}">
                <a16:creationId xmlns:a16="http://schemas.microsoft.com/office/drawing/2014/main" id="{564D96D3-9BE2-4AD6-A9E3-72398C628F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58308"/>
            <a:ext cx="10972800" cy="5599692"/>
          </a:xfrm>
        </p:spPr>
      </p:pic>
    </p:spTree>
    <p:extLst>
      <p:ext uri="{BB962C8B-B14F-4D97-AF65-F5344CB8AC3E}">
        <p14:creationId xmlns:p14="http://schemas.microsoft.com/office/powerpoint/2010/main" val="361463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5E53-8BD0-45F2-8410-2A729BFCE64F}"/>
              </a:ext>
            </a:extLst>
          </p:cNvPr>
          <p:cNvSpPr>
            <a:spLocks noGrp="1"/>
          </p:cNvSpPr>
          <p:nvPr>
            <p:ph type="title"/>
          </p:nvPr>
        </p:nvSpPr>
        <p:spPr>
          <a:xfrm>
            <a:off x="966744" y="1"/>
            <a:ext cx="9076329" cy="1263720"/>
          </a:xfrm>
        </p:spPr>
        <p:txBody>
          <a:bodyPr>
            <a:normAutofit/>
          </a:bodyPr>
          <a:lstStyle/>
          <a:p>
            <a:r>
              <a:rPr lang="en-US" sz="1400" dirty="0"/>
              <a:t>Student: engaging in Duels (quizzes)</a:t>
            </a:r>
            <a:br>
              <a:rPr lang="en-US" sz="1400" dirty="0"/>
            </a:br>
            <a:r>
              <a:rPr lang="en-US" sz="1400" dirty="0"/>
              <a:t>arrow on the left: leave the quiz(if first question) or move to the previous question</a:t>
            </a:r>
            <a:br>
              <a:rPr lang="en-US" sz="1400" dirty="0"/>
            </a:br>
            <a:r>
              <a:rPr lang="en-US" sz="1400" dirty="0"/>
              <a:t>arrow to the right: move to the next question</a:t>
            </a:r>
            <a:br>
              <a:rPr lang="en-US" sz="1400" dirty="0"/>
            </a:br>
            <a:r>
              <a:rPr lang="en-US" sz="1400" dirty="0"/>
              <a:t>Same design is for Exams</a:t>
            </a:r>
          </a:p>
        </p:txBody>
      </p:sp>
      <p:pic>
        <p:nvPicPr>
          <p:cNvPr id="5" name="Content Placeholder 4" descr="Graphical user interface, text&#10;&#10;Description automatically generated">
            <a:extLst>
              <a:ext uri="{FF2B5EF4-FFF2-40B4-BE49-F238E27FC236}">
                <a16:creationId xmlns:a16="http://schemas.microsoft.com/office/drawing/2014/main" id="{C050C6C7-8603-450F-9F3B-8DDEB2EAE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44" y="1340151"/>
            <a:ext cx="10770970" cy="5517848"/>
          </a:xfrm>
        </p:spPr>
      </p:pic>
    </p:spTree>
    <p:extLst>
      <p:ext uri="{BB962C8B-B14F-4D97-AF65-F5344CB8AC3E}">
        <p14:creationId xmlns:p14="http://schemas.microsoft.com/office/powerpoint/2010/main" val="223197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231D-B6DA-405A-A811-2AA59D13CD84}"/>
              </a:ext>
            </a:extLst>
          </p:cNvPr>
          <p:cNvSpPr>
            <a:spLocks noGrp="1"/>
          </p:cNvSpPr>
          <p:nvPr>
            <p:ph type="title"/>
          </p:nvPr>
        </p:nvSpPr>
        <p:spPr>
          <a:xfrm>
            <a:off x="966744" y="-1181528"/>
            <a:ext cx="9076329" cy="3205393"/>
          </a:xfrm>
        </p:spPr>
        <p:txBody>
          <a:bodyPr>
            <a:normAutofit/>
          </a:bodyPr>
          <a:lstStyle/>
          <a:p>
            <a:r>
              <a:rPr lang="en-US" sz="1600" dirty="0"/>
              <a:t>Student: engaging with Quizzes (Duels)</a:t>
            </a:r>
            <a:br>
              <a:rPr lang="en-US" sz="1600" dirty="0"/>
            </a:br>
            <a:r>
              <a:rPr lang="en-US" sz="1600" dirty="0"/>
              <a:t>arrow to the left: move to the previous question</a:t>
            </a:r>
            <a:br>
              <a:rPr lang="en-US" sz="1600" dirty="0"/>
            </a:br>
            <a:r>
              <a:rPr lang="en-US" sz="1600" dirty="0"/>
              <a:t>submit button: submit the quiz</a:t>
            </a:r>
            <a:br>
              <a:rPr lang="en-US" sz="1600" dirty="0"/>
            </a:br>
            <a:r>
              <a:rPr lang="en-US" sz="1600" dirty="0"/>
              <a:t>Same design is for the Exams(combats)</a:t>
            </a:r>
          </a:p>
        </p:txBody>
      </p:sp>
      <p:pic>
        <p:nvPicPr>
          <p:cNvPr id="5" name="Content Placeholder 4" descr="Graphical user interface&#10;&#10;Description automatically generated">
            <a:extLst>
              <a:ext uri="{FF2B5EF4-FFF2-40B4-BE49-F238E27FC236}">
                <a16:creationId xmlns:a16="http://schemas.microsoft.com/office/drawing/2014/main" id="{59DF92B0-3509-452E-B76E-0242CB1016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54" y="867163"/>
            <a:ext cx="11116638" cy="5990837"/>
          </a:xfrm>
        </p:spPr>
      </p:pic>
    </p:spTree>
    <p:extLst>
      <p:ext uri="{BB962C8B-B14F-4D97-AF65-F5344CB8AC3E}">
        <p14:creationId xmlns:p14="http://schemas.microsoft.com/office/powerpoint/2010/main" val="22462811"/>
      </p:ext>
    </p:extLst>
  </p:cSld>
  <p:clrMapOvr>
    <a:masterClrMapping/>
  </p:clrMapOvr>
</p:sld>
</file>

<file path=ppt/theme/theme1.xml><?xml version="1.0" encoding="utf-8"?>
<a:theme xmlns:a="http://schemas.openxmlformats.org/drawingml/2006/main" name="MarrakeshVTI">
  <a:themeElements>
    <a:clrScheme name="AnalogousFromRegularSeed_2SEEDS">
      <a:dk1>
        <a:srgbClr val="000000"/>
      </a:dk1>
      <a:lt1>
        <a:srgbClr val="FFFFFF"/>
      </a:lt1>
      <a:dk2>
        <a:srgbClr val="243641"/>
      </a:dk2>
      <a:lt2>
        <a:srgbClr val="E8E4E2"/>
      </a:lt2>
      <a:accent1>
        <a:srgbClr val="1D8BCF"/>
      </a:accent1>
      <a:accent2>
        <a:srgbClr val="26B5B0"/>
      </a:accent2>
      <a:accent3>
        <a:srgbClr val="2F53E1"/>
      </a:accent3>
      <a:accent4>
        <a:srgbClr val="CF1D31"/>
      </a:accent4>
      <a:accent5>
        <a:srgbClr val="E1662F"/>
      </a:accent5>
      <a:accent6>
        <a:srgbClr val="CA9A1C"/>
      </a:accent6>
      <a:hlink>
        <a:srgbClr val="BC6D3C"/>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157</TotalTime>
  <Words>814</Words>
  <Application>Microsoft Office PowerPoint</Application>
  <PresentationFormat>Widescreen</PresentationFormat>
  <Paragraphs>24</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Goudy Old Style</vt:lpstr>
      <vt:lpstr>MarrakeshVTI</vt:lpstr>
      <vt:lpstr>RPG Game</vt:lpstr>
      <vt:lpstr>PowerPoint Presentation</vt:lpstr>
      <vt:lpstr>PowerPoint Presentation</vt:lpstr>
      <vt:lpstr>Student: main page</vt:lpstr>
      <vt:lpstr>Student: quest (lecture material) page</vt:lpstr>
      <vt:lpstr>Student: quest topic page ability to choose from side and main quests, orange marked as engaged material white marked as unengaged material numbers of the right side  - point awarded for the task arrow returns the user to the previous (list of topics) page </vt:lpstr>
      <vt:lpstr>Student: Duels (quiz) page arrow returns to the main page, orange marked engaged material white marked unengaged material number on the right-side coins awarded for the task Same design is for Combat (exams) part </vt:lpstr>
      <vt:lpstr>Student: engaging in Duels (quizzes) arrow on the left: leave the quiz(if first question) or move to the previous question arrow to the right: move to the next question Same design is for Exams</vt:lpstr>
      <vt:lpstr>Student: engaging with Quizzes (Duels) arrow to the left: move to the previous question submit button: submit the quiz Same design is for the Exams(combats)</vt:lpstr>
      <vt:lpstr>Student: statistics page in discussion</vt:lpstr>
      <vt:lpstr>Professor: main view choose a semester add a semester add question  - adding unspecified for the class/semester  existing questions – check previously saved questions key on the right indicate semester is available to some/all student sections in the semester lock on the right indicate semester is not available for anyone to engage cross on the left side offers to remove the semester completely with all material inside</vt:lpstr>
      <vt:lpstr>Professor: see existing questions download list – click to download a full list retrieve by id – click to enter id and retrieve the question</vt:lpstr>
      <vt:lpstr>Professor: create a question choose text choose text+image</vt:lpstr>
      <vt:lpstr>Professor: enter text question enter text in the blue field press submit to save</vt:lpstr>
      <vt:lpstr>Professor: enter text question enter text by clicking upload text upload image by clicking upload image press submit to save</vt:lpstr>
      <vt:lpstr>Professor: view of classes for a semester click on class to view add class to add class key on the right indicate class is available to students, click to change to the lock lock on the right indicate classis not available for anyone to engage, click to change to the key cross on the left side offers to remove the section completely with all material inside </vt:lpstr>
      <vt:lpstr>Professor: view of material for the class click to view quests, duels, combats or class statistics </vt:lpstr>
      <vt:lpstr>Professor: view of the available lecture material click to view click add quest to add new topic key on the right indicate material is available to students, click to change lock on the right indicate material is not available for anyone to engage, click to change cross on the left side offers to remove the section completely with all material inside </vt:lpstr>
      <vt:lpstr>Professor: view topic and available lecture material click to view click add material to add new material key on the right indicate material is available to students, click to change lock on the right indicate material is not available for anyone to engage, click to change cross on the left side offers to remove the section completely with all material inside</vt:lpstr>
      <vt:lpstr>Professor: Add material for a lecture material click to add material </vt:lpstr>
      <vt:lpstr>Professor: add video material to the lecture material click to choose link/file enter title for the material enter points when engaged choose main or side quest click submit to save</vt:lpstr>
      <vt:lpstr>Professor: view available quizzes  click to view click add duel to add new quiz  key on the right indicate material is available to students, click to change lock on the right indicate material is not available for anyone to engage, click to change cross on the left side offers to remove the section completely with all material inside</vt:lpstr>
      <vt:lpstr>Professor: edit available questions for a quiz  click cross on the left to remove the question form the quiz click add question to add a new question to the quiz click save to save the state of the quiz</vt:lpstr>
      <vt:lpstr>Professor:  enter quiz title enter points when engaged choose enter new question/ choose from existing list  click submit when all questions added</vt:lpstr>
      <vt:lpstr>Professor: choose question from existing list enter question id after clicking enter question id click submit to save the question to the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RPG Game</dc:title>
  <dc:creator>Alina Bilokon</dc:creator>
  <cp:lastModifiedBy>Alina Bilokon</cp:lastModifiedBy>
  <cp:revision>3</cp:revision>
  <dcterms:created xsi:type="dcterms:W3CDTF">2021-11-18T06:37:26Z</dcterms:created>
  <dcterms:modified xsi:type="dcterms:W3CDTF">2021-11-18T17:27:08Z</dcterms:modified>
</cp:coreProperties>
</file>